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3" r:id="rId3"/>
  </p:sldMasterIdLst>
  <p:notesMasterIdLst>
    <p:notesMasterId r:id="rId44"/>
  </p:notesMasterIdLst>
  <p:sldIdLst>
    <p:sldId id="257" r:id="rId4"/>
    <p:sldId id="261" r:id="rId5"/>
    <p:sldId id="262" r:id="rId6"/>
    <p:sldId id="266" r:id="rId7"/>
    <p:sldId id="265" r:id="rId8"/>
    <p:sldId id="268" r:id="rId9"/>
    <p:sldId id="269" r:id="rId10"/>
    <p:sldId id="270" r:id="rId11"/>
    <p:sldId id="267" r:id="rId12"/>
    <p:sldId id="295" r:id="rId13"/>
    <p:sldId id="294" r:id="rId14"/>
    <p:sldId id="273" r:id="rId15"/>
    <p:sldId id="275" r:id="rId16"/>
    <p:sldId id="276" r:id="rId17"/>
    <p:sldId id="274" r:id="rId18"/>
    <p:sldId id="297" r:id="rId19"/>
    <p:sldId id="282" r:id="rId20"/>
    <p:sldId id="277" r:id="rId21"/>
    <p:sldId id="278" r:id="rId22"/>
    <p:sldId id="279" r:id="rId23"/>
    <p:sldId id="280" r:id="rId24"/>
    <p:sldId id="281" r:id="rId25"/>
    <p:sldId id="285" r:id="rId26"/>
    <p:sldId id="284" r:id="rId27"/>
    <p:sldId id="286" r:id="rId28"/>
    <p:sldId id="287" r:id="rId29"/>
    <p:sldId id="289" r:id="rId30"/>
    <p:sldId id="290" r:id="rId31"/>
    <p:sldId id="288" r:id="rId32"/>
    <p:sldId id="292" r:id="rId33"/>
    <p:sldId id="291" r:id="rId34"/>
    <p:sldId id="293" r:id="rId35"/>
    <p:sldId id="283" r:id="rId36"/>
    <p:sldId id="263" r:id="rId37"/>
    <p:sldId id="271" r:id="rId38"/>
    <p:sldId id="264" r:id="rId39"/>
    <p:sldId id="259" r:id="rId40"/>
    <p:sldId id="258" r:id="rId41"/>
    <p:sldId id="272" r:id="rId42"/>
    <p:sldId id="260" r:id="rId4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141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924C43-65CE-4AEF-BC02-02FC36153D55}" type="datetimeFigureOut">
              <a:rPr lang="zh-CN" altLang="en-US" smtClean="0"/>
              <a:pPr/>
              <a:t>2019-4-13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56EBA3-0CDA-4A9C-9CC6-8FE4EE72042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BDCA28-7B0E-448B-B1C1-9C0A04B30B21}"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xmlns="" val="3918653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473f82aa18_0_157: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473f82aa18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5374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473f82aa18_0_16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473f82aa1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9501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a:extLst>
              <a:ext uri="{FF2B5EF4-FFF2-40B4-BE49-F238E27FC236}">
                <a16:creationId xmlns="" xmlns:a16="http://schemas.microsoft.com/office/drawing/2014/main" id="{334E37C0-DAE8-4D81-837E-5F12F3AAB482}"/>
              </a:ext>
            </a:extLst>
          </p:cNvPr>
          <p:cNvSpPr>
            <a:spLocks noGrp="1" noRot="1" noChangeAspect="1" noChangeArrowheads="1" noTextEdit="1"/>
          </p:cNvSpPr>
          <p:nvPr>
            <p:ph type="sldImg"/>
          </p:nvPr>
        </p:nvSpPr>
        <p:spPr>
          <a:xfrm>
            <a:off x="1373188" y="763588"/>
            <a:ext cx="5018087" cy="3763962"/>
          </a:xfrm>
          <a:ln/>
        </p:spPr>
      </p:sp>
      <p:sp>
        <p:nvSpPr>
          <p:cNvPr id="35843" name="备注占位符 2">
            <a:extLst>
              <a:ext uri="{FF2B5EF4-FFF2-40B4-BE49-F238E27FC236}">
                <a16:creationId xmlns="" xmlns:a16="http://schemas.microsoft.com/office/drawing/2014/main" id="{E9C04706-C7A3-4A81-94BD-3500ADB296BE}"/>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latin typeface="Times New Roman" panose="02020603050405020304" pitchFamily="18" charset="0"/>
              <a:ea typeface="宋体" panose="02010600030101010101" pitchFamily="2" charset="-122"/>
            </a:endParaRPr>
          </a:p>
        </p:txBody>
      </p:sp>
      <p:sp>
        <p:nvSpPr>
          <p:cNvPr id="35844" name="灯片编号占位符 3">
            <a:extLst>
              <a:ext uri="{FF2B5EF4-FFF2-40B4-BE49-F238E27FC236}">
                <a16:creationId xmlns="" xmlns:a16="http://schemas.microsoft.com/office/drawing/2014/main" id="{474496D1-5A66-4E2B-89F0-6DC548CA5392}"/>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9pPr>
          </a:lstStyle>
          <a:p>
            <a:fld id="{E2A7FC37-E50A-4DA6-8182-EDE06BA240B6}" type="slidenum">
              <a:rPr lang="en-US" altLang="zh-CN" sz="1300" b="0">
                <a:solidFill>
                  <a:srgbClr val="FFFFFF"/>
                </a:solidFill>
                <a:latin typeface="Times New Roman" panose="02020603050405020304" pitchFamily="18" charset="0"/>
              </a:rPr>
              <a:pPr/>
              <a:t>31</a:t>
            </a:fld>
            <a:endParaRPr lang="en-US" altLang="zh-CN" sz="1300" b="0">
              <a:solidFill>
                <a:srgbClr val="FFFFFF"/>
              </a:solidFill>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BDCA28-7B0E-448B-B1C1-9C0A04B30B21}"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xmlns="" val="3918653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BDCA28-7B0E-448B-B1C1-9C0A04B30B21}"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xmlns="" val="391865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9"/>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A5A957B-53E0-427B-A05F-8E4935EE9CB6}" type="datetimeFigureOut">
              <a:rPr lang="zh-CN" altLang="en-US" smtClean="0"/>
              <a:pPr/>
              <a:t>2019-4-13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C0BE-1F47-4C43-ABAB-A34D9135CDD8}"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A5A957B-53E0-427B-A05F-8E4935EE9CB6}" type="datetimeFigureOut">
              <a:rPr lang="zh-CN" altLang="en-US" smtClean="0"/>
              <a:pPr/>
              <a:t>2019-4-13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C0BE-1F47-4C43-ABAB-A34D9135CDD8}"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A5A957B-53E0-427B-A05F-8E4935EE9CB6}" type="datetimeFigureOut">
              <a:rPr lang="zh-CN" altLang="en-US" smtClean="0"/>
              <a:pPr/>
              <a:t>2019-4-13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C0BE-1F47-4C43-ABAB-A34D9135CDD8}"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2">
  <p:cSld name="TITLE_2">
    <p:bg>
      <p:bgPr>
        <a:solidFill>
          <a:srgbClr val="4C5C64"/>
        </a:solidFill>
        <a:effectLst/>
      </p:bgPr>
    </p:bg>
    <p:spTree>
      <p:nvGrpSpPr>
        <p:cNvPr id="1" name="Shape 130"/>
        <p:cNvGrpSpPr/>
        <p:nvPr/>
      </p:nvGrpSpPr>
      <p:grpSpPr>
        <a:xfrm>
          <a:off x="0" y="0"/>
          <a:ext cx="0" cy="0"/>
          <a:chOff x="0" y="0"/>
          <a:chExt cx="0" cy="0"/>
        </a:xfrm>
      </p:grpSpPr>
      <p:sp>
        <p:nvSpPr>
          <p:cNvPr id="131" name="Google Shape;131;p13"/>
          <p:cNvSpPr txBox="1">
            <a:spLocks noGrp="1"/>
          </p:cNvSpPr>
          <p:nvPr>
            <p:ph type="ctrTitle"/>
          </p:nvPr>
        </p:nvSpPr>
        <p:spPr>
          <a:xfrm>
            <a:off x="-44577" y="1022038"/>
            <a:ext cx="9189154" cy="3346286"/>
          </a:xfrm>
          <a:prstGeom prst="rect">
            <a:avLst/>
          </a:prstGeom>
        </p:spPr>
        <p:txBody>
          <a:bodyPr spcFirstLastPara="1" wrap="square" lIns="60150" tIns="60150" rIns="60150" bIns="60150" anchor="b" anchorCtr="0"/>
          <a:lstStyle>
            <a:lvl1pPr lvl="0" algn="ctr" rtl="0">
              <a:spcBef>
                <a:spcPts val="0"/>
              </a:spcBef>
              <a:spcAft>
                <a:spcPts val="0"/>
              </a:spcAft>
              <a:buClr>
                <a:srgbClr val="FFFFFF"/>
              </a:buClr>
              <a:buSzPts val="5300"/>
              <a:buFont typeface="Dosis"/>
              <a:buNone/>
              <a:defRPr sz="10095" b="1">
                <a:solidFill>
                  <a:srgbClr val="FFFFFF"/>
                </a:solidFill>
                <a:latin typeface="Dosis"/>
                <a:ea typeface="Dosis"/>
                <a:cs typeface="Dosis"/>
                <a:sym typeface="Dosis"/>
              </a:defRPr>
            </a:lvl1pPr>
            <a:lvl2pPr lvl="1" algn="ctr" rtl="0">
              <a:spcBef>
                <a:spcPts val="0"/>
              </a:spcBef>
              <a:spcAft>
                <a:spcPts val="0"/>
              </a:spcAft>
              <a:buClr>
                <a:srgbClr val="FFFFFF"/>
              </a:buClr>
              <a:buSzPts val="3400"/>
              <a:buNone/>
              <a:defRPr sz="6476">
                <a:solidFill>
                  <a:srgbClr val="FFFFFF"/>
                </a:solidFill>
              </a:defRPr>
            </a:lvl2pPr>
            <a:lvl3pPr lvl="2" algn="ctr" rtl="0">
              <a:spcBef>
                <a:spcPts val="0"/>
              </a:spcBef>
              <a:spcAft>
                <a:spcPts val="0"/>
              </a:spcAft>
              <a:buClr>
                <a:srgbClr val="FFFFFF"/>
              </a:buClr>
              <a:buSzPts val="3400"/>
              <a:buNone/>
              <a:defRPr sz="6476">
                <a:solidFill>
                  <a:srgbClr val="FFFFFF"/>
                </a:solidFill>
              </a:defRPr>
            </a:lvl3pPr>
            <a:lvl4pPr lvl="3" algn="ctr" rtl="0">
              <a:spcBef>
                <a:spcPts val="0"/>
              </a:spcBef>
              <a:spcAft>
                <a:spcPts val="0"/>
              </a:spcAft>
              <a:buClr>
                <a:srgbClr val="FFFFFF"/>
              </a:buClr>
              <a:buSzPts val="3400"/>
              <a:buNone/>
              <a:defRPr sz="6476">
                <a:solidFill>
                  <a:srgbClr val="FFFFFF"/>
                </a:solidFill>
              </a:defRPr>
            </a:lvl4pPr>
            <a:lvl5pPr lvl="4" algn="ctr" rtl="0">
              <a:spcBef>
                <a:spcPts val="0"/>
              </a:spcBef>
              <a:spcAft>
                <a:spcPts val="0"/>
              </a:spcAft>
              <a:buClr>
                <a:srgbClr val="FFFFFF"/>
              </a:buClr>
              <a:buSzPts val="3400"/>
              <a:buNone/>
              <a:defRPr sz="6476">
                <a:solidFill>
                  <a:srgbClr val="FFFFFF"/>
                </a:solidFill>
              </a:defRPr>
            </a:lvl5pPr>
            <a:lvl6pPr lvl="5" algn="ctr" rtl="0">
              <a:spcBef>
                <a:spcPts val="0"/>
              </a:spcBef>
              <a:spcAft>
                <a:spcPts val="0"/>
              </a:spcAft>
              <a:buClr>
                <a:srgbClr val="FFFFFF"/>
              </a:buClr>
              <a:buSzPts val="3400"/>
              <a:buNone/>
              <a:defRPr sz="6476">
                <a:solidFill>
                  <a:srgbClr val="FFFFFF"/>
                </a:solidFill>
              </a:defRPr>
            </a:lvl6pPr>
            <a:lvl7pPr lvl="6" algn="ctr" rtl="0">
              <a:spcBef>
                <a:spcPts val="0"/>
              </a:spcBef>
              <a:spcAft>
                <a:spcPts val="0"/>
              </a:spcAft>
              <a:buClr>
                <a:srgbClr val="FFFFFF"/>
              </a:buClr>
              <a:buSzPts val="3400"/>
              <a:buNone/>
              <a:defRPr sz="6476">
                <a:solidFill>
                  <a:srgbClr val="FFFFFF"/>
                </a:solidFill>
              </a:defRPr>
            </a:lvl7pPr>
            <a:lvl8pPr lvl="7" algn="ctr" rtl="0">
              <a:spcBef>
                <a:spcPts val="0"/>
              </a:spcBef>
              <a:spcAft>
                <a:spcPts val="0"/>
              </a:spcAft>
              <a:buClr>
                <a:srgbClr val="FFFFFF"/>
              </a:buClr>
              <a:buSzPts val="3400"/>
              <a:buNone/>
              <a:defRPr sz="6476">
                <a:solidFill>
                  <a:srgbClr val="FFFFFF"/>
                </a:solidFill>
              </a:defRPr>
            </a:lvl8pPr>
            <a:lvl9pPr lvl="8" algn="ctr" rtl="0">
              <a:spcBef>
                <a:spcPts val="0"/>
              </a:spcBef>
              <a:spcAft>
                <a:spcPts val="0"/>
              </a:spcAft>
              <a:buClr>
                <a:srgbClr val="FFFFFF"/>
              </a:buClr>
              <a:buSzPts val="3400"/>
              <a:buNone/>
              <a:defRPr sz="6476">
                <a:solidFill>
                  <a:srgbClr val="FFFFFF"/>
                </a:solidFill>
              </a:defRPr>
            </a:lvl9pPr>
          </a:lstStyle>
          <a:p>
            <a:endParaRPr/>
          </a:p>
        </p:txBody>
      </p:sp>
      <p:sp>
        <p:nvSpPr>
          <p:cNvPr id="132" name="Google Shape;132;p13"/>
          <p:cNvSpPr txBox="1">
            <a:spLocks noGrp="1"/>
          </p:cNvSpPr>
          <p:nvPr>
            <p:ph type="subTitle" idx="1"/>
          </p:nvPr>
        </p:nvSpPr>
        <p:spPr>
          <a:xfrm>
            <a:off x="311721" y="4368259"/>
            <a:ext cx="8521314" cy="848571"/>
          </a:xfrm>
          <a:prstGeom prst="rect">
            <a:avLst/>
          </a:prstGeom>
        </p:spPr>
        <p:txBody>
          <a:bodyPr spcFirstLastPara="1" wrap="square" lIns="60150" tIns="60150" rIns="60150" bIns="60150" anchor="t" anchorCtr="0"/>
          <a:lstStyle>
            <a:lvl1pPr lvl="0"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1pPr>
            <a:lvl2pPr lvl="1"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2pPr>
            <a:lvl3pPr lvl="2"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3pPr>
            <a:lvl4pPr lvl="3"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4pPr>
            <a:lvl5pPr lvl="4"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5pPr>
            <a:lvl6pPr lvl="5"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6pPr>
            <a:lvl7pPr lvl="6"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7pPr>
            <a:lvl8pPr lvl="7"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8pPr>
            <a:lvl9pPr lvl="8"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9pPr>
          </a:lstStyle>
          <a:p>
            <a:endParaRPr/>
          </a:p>
        </p:txBody>
      </p:sp>
      <p:sp>
        <p:nvSpPr>
          <p:cNvPr id="133" name="Google Shape;133;p13"/>
          <p:cNvSpPr txBox="1">
            <a:spLocks noGrp="1"/>
          </p:cNvSpPr>
          <p:nvPr>
            <p:ph type="sldNum" idx="12"/>
          </p:nvPr>
        </p:nvSpPr>
        <p:spPr>
          <a:xfrm>
            <a:off x="8473021" y="6216851"/>
            <a:ext cx="548684" cy="524571"/>
          </a:xfrm>
          <a:prstGeom prst="rect">
            <a:avLst/>
          </a:prstGeom>
        </p:spPr>
        <p:txBody>
          <a:bodyPr spcFirstLastPara="1" wrap="square" lIns="60150" tIns="60150" rIns="60150" bIns="60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d" smtClean="0"/>
              <a:pPr/>
              <a:t>‹#›</a:t>
            </a:fld>
            <a:endParaRPr lang="id"/>
          </a:p>
        </p:txBody>
      </p:sp>
    </p:spTree>
    <p:extLst>
      <p:ext uri="{BB962C8B-B14F-4D97-AF65-F5344CB8AC3E}">
        <p14:creationId xmlns:p14="http://schemas.microsoft.com/office/powerpoint/2010/main" xmlns="" val="78454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2">
  <p:cSld name="TITLE_2">
    <p:bg>
      <p:bgPr>
        <a:solidFill>
          <a:srgbClr val="4C5C64"/>
        </a:solidFill>
        <a:effectLst/>
      </p:bgPr>
    </p:bg>
    <p:spTree>
      <p:nvGrpSpPr>
        <p:cNvPr id="1" name="Shape 130"/>
        <p:cNvGrpSpPr/>
        <p:nvPr/>
      </p:nvGrpSpPr>
      <p:grpSpPr>
        <a:xfrm>
          <a:off x="0" y="0"/>
          <a:ext cx="0" cy="0"/>
          <a:chOff x="0" y="0"/>
          <a:chExt cx="0" cy="0"/>
        </a:xfrm>
      </p:grpSpPr>
      <p:sp>
        <p:nvSpPr>
          <p:cNvPr id="131" name="Google Shape;131;p13"/>
          <p:cNvSpPr txBox="1">
            <a:spLocks noGrp="1"/>
          </p:cNvSpPr>
          <p:nvPr>
            <p:ph type="ctrTitle"/>
          </p:nvPr>
        </p:nvSpPr>
        <p:spPr>
          <a:xfrm>
            <a:off x="-44577" y="1022038"/>
            <a:ext cx="9189154" cy="3346286"/>
          </a:xfrm>
          <a:prstGeom prst="rect">
            <a:avLst/>
          </a:prstGeom>
        </p:spPr>
        <p:txBody>
          <a:bodyPr spcFirstLastPara="1" wrap="square" lIns="60150" tIns="60150" rIns="60150" bIns="60150" anchor="b" anchorCtr="0"/>
          <a:lstStyle>
            <a:lvl1pPr lvl="0" algn="ctr" rtl="0">
              <a:spcBef>
                <a:spcPts val="0"/>
              </a:spcBef>
              <a:spcAft>
                <a:spcPts val="0"/>
              </a:spcAft>
              <a:buClr>
                <a:srgbClr val="FFFFFF"/>
              </a:buClr>
              <a:buSzPts val="5300"/>
              <a:buFont typeface="Dosis"/>
              <a:buNone/>
              <a:defRPr sz="10095" b="1">
                <a:solidFill>
                  <a:srgbClr val="FFFFFF"/>
                </a:solidFill>
                <a:latin typeface="Dosis"/>
                <a:ea typeface="Dosis"/>
                <a:cs typeface="Dosis"/>
                <a:sym typeface="Dosis"/>
              </a:defRPr>
            </a:lvl1pPr>
            <a:lvl2pPr lvl="1" algn="ctr" rtl="0">
              <a:spcBef>
                <a:spcPts val="0"/>
              </a:spcBef>
              <a:spcAft>
                <a:spcPts val="0"/>
              </a:spcAft>
              <a:buClr>
                <a:srgbClr val="FFFFFF"/>
              </a:buClr>
              <a:buSzPts val="3400"/>
              <a:buNone/>
              <a:defRPr sz="6476">
                <a:solidFill>
                  <a:srgbClr val="FFFFFF"/>
                </a:solidFill>
              </a:defRPr>
            </a:lvl2pPr>
            <a:lvl3pPr lvl="2" algn="ctr" rtl="0">
              <a:spcBef>
                <a:spcPts val="0"/>
              </a:spcBef>
              <a:spcAft>
                <a:spcPts val="0"/>
              </a:spcAft>
              <a:buClr>
                <a:srgbClr val="FFFFFF"/>
              </a:buClr>
              <a:buSzPts val="3400"/>
              <a:buNone/>
              <a:defRPr sz="6476">
                <a:solidFill>
                  <a:srgbClr val="FFFFFF"/>
                </a:solidFill>
              </a:defRPr>
            </a:lvl3pPr>
            <a:lvl4pPr lvl="3" algn="ctr" rtl="0">
              <a:spcBef>
                <a:spcPts val="0"/>
              </a:spcBef>
              <a:spcAft>
                <a:spcPts val="0"/>
              </a:spcAft>
              <a:buClr>
                <a:srgbClr val="FFFFFF"/>
              </a:buClr>
              <a:buSzPts val="3400"/>
              <a:buNone/>
              <a:defRPr sz="6476">
                <a:solidFill>
                  <a:srgbClr val="FFFFFF"/>
                </a:solidFill>
              </a:defRPr>
            </a:lvl4pPr>
            <a:lvl5pPr lvl="4" algn="ctr" rtl="0">
              <a:spcBef>
                <a:spcPts val="0"/>
              </a:spcBef>
              <a:spcAft>
                <a:spcPts val="0"/>
              </a:spcAft>
              <a:buClr>
                <a:srgbClr val="FFFFFF"/>
              </a:buClr>
              <a:buSzPts val="3400"/>
              <a:buNone/>
              <a:defRPr sz="6476">
                <a:solidFill>
                  <a:srgbClr val="FFFFFF"/>
                </a:solidFill>
              </a:defRPr>
            </a:lvl5pPr>
            <a:lvl6pPr lvl="5" algn="ctr" rtl="0">
              <a:spcBef>
                <a:spcPts val="0"/>
              </a:spcBef>
              <a:spcAft>
                <a:spcPts val="0"/>
              </a:spcAft>
              <a:buClr>
                <a:srgbClr val="FFFFFF"/>
              </a:buClr>
              <a:buSzPts val="3400"/>
              <a:buNone/>
              <a:defRPr sz="6476">
                <a:solidFill>
                  <a:srgbClr val="FFFFFF"/>
                </a:solidFill>
              </a:defRPr>
            </a:lvl6pPr>
            <a:lvl7pPr lvl="6" algn="ctr" rtl="0">
              <a:spcBef>
                <a:spcPts val="0"/>
              </a:spcBef>
              <a:spcAft>
                <a:spcPts val="0"/>
              </a:spcAft>
              <a:buClr>
                <a:srgbClr val="FFFFFF"/>
              </a:buClr>
              <a:buSzPts val="3400"/>
              <a:buNone/>
              <a:defRPr sz="6476">
                <a:solidFill>
                  <a:srgbClr val="FFFFFF"/>
                </a:solidFill>
              </a:defRPr>
            </a:lvl7pPr>
            <a:lvl8pPr lvl="7" algn="ctr" rtl="0">
              <a:spcBef>
                <a:spcPts val="0"/>
              </a:spcBef>
              <a:spcAft>
                <a:spcPts val="0"/>
              </a:spcAft>
              <a:buClr>
                <a:srgbClr val="FFFFFF"/>
              </a:buClr>
              <a:buSzPts val="3400"/>
              <a:buNone/>
              <a:defRPr sz="6476">
                <a:solidFill>
                  <a:srgbClr val="FFFFFF"/>
                </a:solidFill>
              </a:defRPr>
            </a:lvl8pPr>
            <a:lvl9pPr lvl="8" algn="ctr" rtl="0">
              <a:spcBef>
                <a:spcPts val="0"/>
              </a:spcBef>
              <a:spcAft>
                <a:spcPts val="0"/>
              </a:spcAft>
              <a:buClr>
                <a:srgbClr val="FFFFFF"/>
              </a:buClr>
              <a:buSzPts val="3400"/>
              <a:buNone/>
              <a:defRPr sz="6476">
                <a:solidFill>
                  <a:srgbClr val="FFFFFF"/>
                </a:solidFill>
              </a:defRPr>
            </a:lvl9pPr>
          </a:lstStyle>
          <a:p>
            <a:endParaRPr/>
          </a:p>
        </p:txBody>
      </p:sp>
      <p:sp>
        <p:nvSpPr>
          <p:cNvPr id="132" name="Google Shape;132;p13"/>
          <p:cNvSpPr txBox="1">
            <a:spLocks noGrp="1"/>
          </p:cNvSpPr>
          <p:nvPr>
            <p:ph type="subTitle" idx="1"/>
          </p:nvPr>
        </p:nvSpPr>
        <p:spPr>
          <a:xfrm>
            <a:off x="311721" y="4368261"/>
            <a:ext cx="8521314" cy="848571"/>
          </a:xfrm>
          <a:prstGeom prst="rect">
            <a:avLst/>
          </a:prstGeom>
        </p:spPr>
        <p:txBody>
          <a:bodyPr spcFirstLastPara="1" wrap="square" lIns="60150" tIns="60150" rIns="60150" bIns="60150" anchor="t" anchorCtr="0"/>
          <a:lstStyle>
            <a:lvl1pPr lvl="0"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1pPr>
            <a:lvl2pPr lvl="1"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2pPr>
            <a:lvl3pPr lvl="2"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3pPr>
            <a:lvl4pPr lvl="3"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4pPr>
            <a:lvl5pPr lvl="4"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5pPr>
            <a:lvl6pPr lvl="5"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6pPr>
            <a:lvl7pPr lvl="6"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7pPr>
            <a:lvl8pPr lvl="7"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8pPr>
            <a:lvl9pPr lvl="8"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9pPr>
          </a:lstStyle>
          <a:p>
            <a:endParaRPr/>
          </a:p>
        </p:txBody>
      </p:sp>
      <p:sp>
        <p:nvSpPr>
          <p:cNvPr id="133" name="Google Shape;133;p13"/>
          <p:cNvSpPr txBox="1">
            <a:spLocks noGrp="1"/>
          </p:cNvSpPr>
          <p:nvPr>
            <p:ph type="sldNum" idx="12"/>
          </p:nvPr>
        </p:nvSpPr>
        <p:spPr>
          <a:xfrm>
            <a:off x="8473021" y="6216853"/>
            <a:ext cx="548684" cy="524571"/>
          </a:xfrm>
          <a:prstGeom prst="rect">
            <a:avLst/>
          </a:prstGeom>
        </p:spPr>
        <p:txBody>
          <a:bodyPr spcFirstLastPara="1" wrap="square" lIns="60150" tIns="60150" rIns="60150" bIns="60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d" smtClean="0">
                <a:solidFill>
                  <a:prstClr val="black">
                    <a:tint val="75000"/>
                  </a:prstClr>
                </a:solidFill>
              </a:rPr>
              <a:pPr/>
              <a:t>‹#›</a:t>
            </a:fld>
            <a:endParaRPr lang="id">
              <a:solidFill>
                <a:prstClr val="black">
                  <a:tint val="75000"/>
                </a:prstClr>
              </a:solidFill>
            </a:endParaRPr>
          </a:p>
        </p:txBody>
      </p:sp>
    </p:spTree>
    <p:extLst>
      <p:ext uri="{BB962C8B-B14F-4D97-AF65-F5344CB8AC3E}">
        <p14:creationId xmlns:p14="http://schemas.microsoft.com/office/powerpoint/2010/main" xmlns="" val="78454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2">
  <p:cSld name="TITLE_2">
    <p:bg>
      <p:bgPr>
        <a:solidFill>
          <a:srgbClr val="4C5C64"/>
        </a:solidFill>
        <a:effectLst/>
      </p:bgPr>
    </p:bg>
    <p:spTree>
      <p:nvGrpSpPr>
        <p:cNvPr id="1" name="Shape 130"/>
        <p:cNvGrpSpPr/>
        <p:nvPr/>
      </p:nvGrpSpPr>
      <p:grpSpPr>
        <a:xfrm>
          <a:off x="0" y="0"/>
          <a:ext cx="0" cy="0"/>
          <a:chOff x="0" y="0"/>
          <a:chExt cx="0" cy="0"/>
        </a:xfrm>
      </p:grpSpPr>
      <p:sp>
        <p:nvSpPr>
          <p:cNvPr id="131" name="Google Shape;131;p13"/>
          <p:cNvSpPr txBox="1">
            <a:spLocks noGrp="1"/>
          </p:cNvSpPr>
          <p:nvPr>
            <p:ph type="ctrTitle"/>
          </p:nvPr>
        </p:nvSpPr>
        <p:spPr>
          <a:xfrm>
            <a:off x="-44577" y="1022038"/>
            <a:ext cx="9189154" cy="3346286"/>
          </a:xfrm>
          <a:prstGeom prst="rect">
            <a:avLst/>
          </a:prstGeom>
        </p:spPr>
        <p:txBody>
          <a:bodyPr spcFirstLastPara="1" wrap="square" lIns="60150" tIns="60150" rIns="60150" bIns="60150" anchor="b" anchorCtr="0"/>
          <a:lstStyle>
            <a:lvl1pPr lvl="0" algn="ctr" rtl="0">
              <a:spcBef>
                <a:spcPts val="0"/>
              </a:spcBef>
              <a:spcAft>
                <a:spcPts val="0"/>
              </a:spcAft>
              <a:buClr>
                <a:srgbClr val="FFFFFF"/>
              </a:buClr>
              <a:buSzPts val="5300"/>
              <a:buFont typeface="Dosis"/>
              <a:buNone/>
              <a:defRPr sz="10095" b="1">
                <a:solidFill>
                  <a:srgbClr val="FFFFFF"/>
                </a:solidFill>
                <a:latin typeface="Dosis"/>
                <a:ea typeface="Dosis"/>
                <a:cs typeface="Dosis"/>
                <a:sym typeface="Dosis"/>
              </a:defRPr>
            </a:lvl1pPr>
            <a:lvl2pPr lvl="1" algn="ctr" rtl="0">
              <a:spcBef>
                <a:spcPts val="0"/>
              </a:spcBef>
              <a:spcAft>
                <a:spcPts val="0"/>
              </a:spcAft>
              <a:buClr>
                <a:srgbClr val="FFFFFF"/>
              </a:buClr>
              <a:buSzPts val="3400"/>
              <a:buNone/>
              <a:defRPr sz="6476">
                <a:solidFill>
                  <a:srgbClr val="FFFFFF"/>
                </a:solidFill>
              </a:defRPr>
            </a:lvl2pPr>
            <a:lvl3pPr lvl="2" algn="ctr" rtl="0">
              <a:spcBef>
                <a:spcPts val="0"/>
              </a:spcBef>
              <a:spcAft>
                <a:spcPts val="0"/>
              </a:spcAft>
              <a:buClr>
                <a:srgbClr val="FFFFFF"/>
              </a:buClr>
              <a:buSzPts val="3400"/>
              <a:buNone/>
              <a:defRPr sz="6476">
                <a:solidFill>
                  <a:srgbClr val="FFFFFF"/>
                </a:solidFill>
              </a:defRPr>
            </a:lvl3pPr>
            <a:lvl4pPr lvl="3" algn="ctr" rtl="0">
              <a:spcBef>
                <a:spcPts val="0"/>
              </a:spcBef>
              <a:spcAft>
                <a:spcPts val="0"/>
              </a:spcAft>
              <a:buClr>
                <a:srgbClr val="FFFFFF"/>
              </a:buClr>
              <a:buSzPts val="3400"/>
              <a:buNone/>
              <a:defRPr sz="6476">
                <a:solidFill>
                  <a:srgbClr val="FFFFFF"/>
                </a:solidFill>
              </a:defRPr>
            </a:lvl4pPr>
            <a:lvl5pPr lvl="4" algn="ctr" rtl="0">
              <a:spcBef>
                <a:spcPts val="0"/>
              </a:spcBef>
              <a:spcAft>
                <a:spcPts val="0"/>
              </a:spcAft>
              <a:buClr>
                <a:srgbClr val="FFFFFF"/>
              </a:buClr>
              <a:buSzPts val="3400"/>
              <a:buNone/>
              <a:defRPr sz="6476">
                <a:solidFill>
                  <a:srgbClr val="FFFFFF"/>
                </a:solidFill>
              </a:defRPr>
            </a:lvl5pPr>
            <a:lvl6pPr lvl="5" algn="ctr" rtl="0">
              <a:spcBef>
                <a:spcPts val="0"/>
              </a:spcBef>
              <a:spcAft>
                <a:spcPts val="0"/>
              </a:spcAft>
              <a:buClr>
                <a:srgbClr val="FFFFFF"/>
              </a:buClr>
              <a:buSzPts val="3400"/>
              <a:buNone/>
              <a:defRPr sz="6476">
                <a:solidFill>
                  <a:srgbClr val="FFFFFF"/>
                </a:solidFill>
              </a:defRPr>
            </a:lvl6pPr>
            <a:lvl7pPr lvl="6" algn="ctr" rtl="0">
              <a:spcBef>
                <a:spcPts val="0"/>
              </a:spcBef>
              <a:spcAft>
                <a:spcPts val="0"/>
              </a:spcAft>
              <a:buClr>
                <a:srgbClr val="FFFFFF"/>
              </a:buClr>
              <a:buSzPts val="3400"/>
              <a:buNone/>
              <a:defRPr sz="6476">
                <a:solidFill>
                  <a:srgbClr val="FFFFFF"/>
                </a:solidFill>
              </a:defRPr>
            </a:lvl7pPr>
            <a:lvl8pPr lvl="7" algn="ctr" rtl="0">
              <a:spcBef>
                <a:spcPts val="0"/>
              </a:spcBef>
              <a:spcAft>
                <a:spcPts val="0"/>
              </a:spcAft>
              <a:buClr>
                <a:srgbClr val="FFFFFF"/>
              </a:buClr>
              <a:buSzPts val="3400"/>
              <a:buNone/>
              <a:defRPr sz="6476">
                <a:solidFill>
                  <a:srgbClr val="FFFFFF"/>
                </a:solidFill>
              </a:defRPr>
            </a:lvl8pPr>
            <a:lvl9pPr lvl="8" algn="ctr" rtl="0">
              <a:spcBef>
                <a:spcPts val="0"/>
              </a:spcBef>
              <a:spcAft>
                <a:spcPts val="0"/>
              </a:spcAft>
              <a:buClr>
                <a:srgbClr val="FFFFFF"/>
              </a:buClr>
              <a:buSzPts val="3400"/>
              <a:buNone/>
              <a:defRPr sz="6476">
                <a:solidFill>
                  <a:srgbClr val="FFFFFF"/>
                </a:solidFill>
              </a:defRPr>
            </a:lvl9pPr>
          </a:lstStyle>
          <a:p>
            <a:endParaRPr/>
          </a:p>
        </p:txBody>
      </p:sp>
      <p:sp>
        <p:nvSpPr>
          <p:cNvPr id="132" name="Google Shape;132;p13"/>
          <p:cNvSpPr txBox="1">
            <a:spLocks noGrp="1"/>
          </p:cNvSpPr>
          <p:nvPr>
            <p:ph type="subTitle" idx="1"/>
          </p:nvPr>
        </p:nvSpPr>
        <p:spPr>
          <a:xfrm>
            <a:off x="311721" y="4368261"/>
            <a:ext cx="8521314" cy="848571"/>
          </a:xfrm>
          <a:prstGeom prst="rect">
            <a:avLst/>
          </a:prstGeom>
        </p:spPr>
        <p:txBody>
          <a:bodyPr spcFirstLastPara="1" wrap="square" lIns="60150" tIns="60150" rIns="60150" bIns="60150" anchor="t" anchorCtr="0"/>
          <a:lstStyle>
            <a:lvl1pPr lvl="0"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1pPr>
            <a:lvl2pPr lvl="1"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2pPr>
            <a:lvl3pPr lvl="2"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3pPr>
            <a:lvl4pPr lvl="3"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4pPr>
            <a:lvl5pPr lvl="4"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5pPr>
            <a:lvl6pPr lvl="5"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6pPr>
            <a:lvl7pPr lvl="6"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7pPr>
            <a:lvl8pPr lvl="7"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8pPr>
            <a:lvl9pPr lvl="8" algn="ctr" rtl="0">
              <a:lnSpc>
                <a:spcPct val="100000"/>
              </a:lnSpc>
              <a:spcBef>
                <a:spcPts val="0"/>
              </a:spcBef>
              <a:spcAft>
                <a:spcPts val="0"/>
              </a:spcAft>
              <a:buClr>
                <a:srgbClr val="FFFFFF"/>
              </a:buClr>
              <a:buSzPts val="1700"/>
              <a:buFont typeface="Open Sans"/>
              <a:buNone/>
              <a:defRPr sz="3238">
                <a:solidFill>
                  <a:srgbClr val="FFFFFF"/>
                </a:solidFill>
                <a:latin typeface="Open Sans"/>
                <a:ea typeface="Open Sans"/>
                <a:cs typeface="Open Sans"/>
                <a:sym typeface="Open Sans"/>
              </a:defRPr>
            </a:lvl9pPr>
          </a:lstStyle>
          <a:p>
            <a:endParaRPr/>
          </a:p>
        </p:txBody>
      </p:sp>
      <p:sp>
        <p:nvSpPr>
          <p:cNvPr id="133" name="Google Shape;133;p13"/>
          <p:cNvSpPr txBox="1">
            <a:spLocks noGrp="1"/>
          </p:cNvSpPr>
          <p:nvPr>
            <p:ph type="sldNum" idx="12"/>
          </p:nvPr>
        </p:nvSpPr>
        <p:spPr>
          <a:xfrm>
            <a:off x="8473021" y="6216853"/>
            <a:ext cx="548684" cy="524571"/>
          </a:xfrm>
          <a:prstGeom prst="rect">
            <a:avLst/>
          </a:prstGeom>
        </p:spPr>
        <p:txBody>
          <a:bodyPr spcFirstLastPara="1" wrap="square" lIns="60150" tIns="60150" rIns="60150" bIns="60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d" smtClean="0">
                <a:solidFill>
                  <a:prstClr val="black">
                    <a:tint val="75000"/>
                  </a:prstClr>
                </a:solidFill>
              </a:rPr>
              <a:pPr/>
              <a:t>‹#›</a:t>
            </a:fld>
            <a:endParaRPr lang="id">
              <a:solidFill>
                <a:prstClr val="black">
                  <a:tint val="75000"/>
                </a:prstClr>
              </a:solidFill>
            </a:endParaRPr>
          </a:p>
        </p:txBody>
      </p:sp>
    </p:spTree>
    <p:extLst>
      <p:ext uri="{BB962C8B-B14F-4D97-AF65-F5344CB8AC3E}">
        <p14:creationId xmlns:p14="http://schemas.microsoft.com/office/powerpoint/2010/main" xmlns="" val="78454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5A1051-6B73-44B8-9D2B-204873EB74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C2E51E9-FCFA-4291-9639-911BD1782CA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CDBD4263-DCF0-44C1-8602-CEF5FB4AD459}"/>
              </a:ext>
            </a:extLst>
          </p:cNvPr>
          <p:cNvSpPr>
            <a:spLocks noGrp="1"/>
          </p:cNvSpPr>
          <p:nvPr>
            <p:ph type="dt" sz="half" idx="10"/>
          </p:nvPr>
        </p:nvSpPr>
        <p:spPr/>
        <p:txBody>
          <a:bodyPr/>
          <a:lstStyle/>
          <a:p>
            <a:fld id="{2CC67DDB-8D26-4784-B973-F3E3283D0CB0}" type="datetimeFigureOut">
              <a:rPr lang="zh-CN" altLang="en-US" smtClean="0"/>
              <a:pPr/>
              <a:t>2019-4-13</a:t>
            </a:fld>
            <a:endParaRPr lang="zh-CN" altLang="en-US"/>
          </a:p>
        </p:txBody>
      </p:sp>
      <p:sp>
        <p:nvSpPr>
          <p:cNvPr id="5" name="页脚占位符 4">
            <a:extLst>
              <a:ext uri="{FF2B5EF4-FFF2-40B4-BE49-F238E27FC236}">
                <a16:creationId xmlns="" xmlns:a16="http://schemas.microsoft.com/office/drawing/2014/main" id="{12896680-BF03-48FC-AE2B-F7CD63FCD6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EBDA214-F60E-450E-AFCD-F52CDFD1CE5C}"/>
              </a:ext>
            </a:extLst>
          </p:cNvPr>
          <p:cNvSpPr>
            <a:spLocks noGrp="1"/>
          </p:cNvSpPr>
          <p:nvPr>
            <p:ph type="sldNum" sz="quarter" idx="12"/>
          </p:nvPr>
        </p:nvSpPr>
        <p:spPr/>
        <p:txBody>
          <a:bodyPr/>
          <a:lstStyle/>
          <a:p>
            <a:fld id="{E36EC184-252F-4CA5-B35D-325529E193EF}" type="slidenum">
              <a:rPr lang="zh-CN" altLang="en-US" smtClean="0"/>
              <a:pPr/>
              <a:t>‹#›</a:t>
            </a:fld>
            <a:endParaRPr lang="zh-CN" altLang="en-US"/>
          </a:p>
        </p:txBody>
      </p:sp>
    </p:spTree>
    <p:extLst>
      <p:ext uri="{BB962C8B-B14F-4D97-AF65-F5344CB8AC3E}">
        <p14:creationId xmlns="" xmlns:p14="http://schemas.microsoft.com/office/powerpoint/2010/main" val="1082633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50D9A1DD-CB5D-4910-B568-30B449E02EEB}"/>
              </a:ext>
            </a:extLst>
          </p:cNvPr>
          <p:cNvSpPr>
            <a:spLocks noGrp="1"/>
          </p:cNvSpPr>
          <p:nvPr>
            <p:ph type="dt" sz="half" idx="10"/>
          </p:nvPr>
        </p:nvSpPr>
        <p:spPr/>
        <p:txBody>
          <a:bodyPr/>
          <a:lstStyle/>
          <a:p>
            <a:fld id="{2CC67DDB-8D26-4784-B973-F3E3283D0CB0}" type="datetimeFigureOut">
              <a:rPr lang="zh-CN" altLang="en-US" smtClean="0"/>
              <a:pPr/>
              <a:t>2019-4-13</a:t>
            </a:fld>
            <a:endParaRPr lang="zh-CN" altLang="en-US"/>
          </a:p>
        </p:txBody>
      </p:sp>
      <p:sp>
        <p:nvSpPr>
          <p:cNvPr id="3" name="页脚占位符 2">
            <a:extLst>
              <a:ext uri="{FF2B5EF4-FFF2-40B4-BE49-F238E27FC236}">
                <a16:creationId xmlns="" xmlns:a16="http://schemas.microsoft.com/office/drawing/2014/main" id="{C79021F8-FF1D-4945-98B6-62BE067DF71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478DC847-2752-4184-967B-8935087687DB}"/>
              </a:ext>
            </a:extLst>
          </p:cNvPr>
          <p:cNvSpPr>
            <a:spLocks noGrp="1"/>
          </p:cNvSpPr>
          <p:nvPr>
            <p:ph type="sldNum" sz="quarter" idx="12"/>
          </p:nvPr>
        </p:nvSpPr>
        <p:spPr/>
        <p:txBody>
          <a:bodyPr/>
          <a:lstStyle/>
          <a:p>
            <a:fld id="{E36EC184-252F-4CA5-B35D-325529E193EF}" type="slidenum">
              <a:rPr lang="zh-CN" altLang="en-US" smtClean="0"/>
              <a:pPr/>
              <a:t>‹#›</a:t>
            </a:fld>
            <a:endParaRPr lang="zh-CN" altLang="en-US"/>
          </a:p>
        </p:txBody>
      </p:sp>
    </p:spTree>
    <p:extLst>
      <p:ext uri="{BB962C8B-B14F-4D97-AF65-F5344CB8AC3E}">
        <p14:creationId xmlns="" xmlns:p14="http://schemas.microsoft.com/office/powerpoint/2010/main" val="2230736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A5A957B-53E0-427B-A05F-8E4935EE9CB6}" type="datetimeFigureOut">
              <a:rPr lang="zh-CN" altLang="en-US" smtClean="0"/>
              <a:pPr/>
              <a:t>2019-4-13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C0BE-1F47-4C43-ABAB-A34D9135CDD8}"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A5A957B-53E0-427B-A05F-8E4935EE9CB6}" type="datetimeFigureOut">
              <a:rPr lang="zh-CN" altLang="en-US" smtClean="0"/>
              <a:pPr/>
              <a:t>2019-4-13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C0BE-1F47-4C43-ABAB-A34D9135CDD8}"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A5A957B-53E0-427B-A05F-8E4935EE9CB6}" type="datetimeFigureOut">
              <a:rPr lang="zh-CN" altLang="en-US" smtClean="0"/>
              <a:pPr/>
              <a:t>2019-4-13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C0BE-1F47-4C43-ABAB-A34D9135CDD8}"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A5A957B-53E0-427B-A05F-8E4935EE9CB6}" type="datetimeFigureOut">
              <a:rPr lang="zh-CN" altLang="en-US" smtClean="0"/>
              <a:pPr/>
              <a:t>2019-4-13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092C0BE-1F47-4C43-ABAB-A34D9135CDD8}"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A5A957B-53E0-427B-A05F-8E4935EE9CB6}" type="datetimeFigureOut">
              <a:rPr lang="zh-CN" altLang="en-US" smtClean="0"/>
              <a:pPr/>
              <a:t>2019-4-13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92C0BE-1F47-4C43-ABAB-A34D9135CDD8}"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A5A957B-53E0-427B-A05F-8E4935EE9CB6}" type="datetimeFigureOut">
              <a:rPr lang="zh-CN" altLang="en-US" smtClean="0"/>
              <a:pPr/>
              <a:t>2019-4-13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92C0BE-1F47-4C43-ABAB-A34D9135CDD8}"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A5A957B-53E0-427B-A05F-8E4935EE9CB6}" type="datetimeFigureOut">
              <a:rPr lang="zh-CN" altLang="en-US" smtClean="0"/>
              <a:pPr/>
              <a:t>2019-4-13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C0BE-1F47-4C43-ABAB-A34D9135CDD8}"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A5A957B-53E0-427B-A05F-8E4935EE9CB6}" type="datetimeFigureOut">
              <a:rPr lang="zh-CN" altLang="en-US" smtClean="0"/>
              <a:pPr/>
              <a:t>2019-4-13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C0BE-1F47-4C43-ABAB-A34D9135CDD8}"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A957B-53E0-427B-A05F-8E4935EE9CB6}" type="datetimeFigureOut">
              <a:rPr lang="zh-CN" altLang="en-US" smtClean="0"/>
              <a:pPr/>
              <a:t>2019-4-13</a:t>
            </a:fld>
            <a:endParaRPr lang="zh-CN" altLang="en-US"/>
          </a:p>
        </p:txBody>
      </p:sp>
      <p:sp>
        <p:nvSpPr>
          <p:cNvPr id="5" name="页脚占位符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C0BE-1F47-4C43-ABAB-A34D9135CDD8}"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D7EB4BB-B769-4668-B277-57172CFB2BA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181546B-731F-459F-BF48-C340EE749CC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5BB967D-3087-4E64-8D14-F71A097E06A3}"/>
              </a:ext>
            </a:extLst>
          </p:cNvPr>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2B1B7-1431-4F4D-9A0C-3F16C40D8CF7}" type="datetimeFigureOut">
              <a:rPr lang="zh-CN" altLang="en-US" smtClean="0">
                <a:solidFill>
                  <a:prstClr val="black">
                    <a:tint val="75000"/>
                  </a:prstClr>
                </a:solidFill>
              </a:rPr>
              <a:pPr/>
              <a:t>2019-4-13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14CB0DB-632C-49E1-BE33-E1C58FE62503}"/>
              </a:ext>
            </a:extLst>
          </p:cNvPr>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02B2FC6-4E16-4877-8038-5C490A89B680}"/>
              </a:ext>
            </a:extLst>
          </p:cNvPr>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B31AE-AB16-411D-9EE6-97358070AD1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010304131"/>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D7EB4BB-B769-4668-B277-57172CFB2BA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181546B-731F-459F-BF48-C340EE749CC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5BB967D-3087-4E64-8D14-F71A097E06A3}"/>
              </a:ext>
            </a:extLst>
          </p:cNvPr>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2B1B7-1431-4F4D-9A0C-3F16C40D8CF7}" type="datetimeFigureOut">
              <a:rPr lang="zh-CN" altLang="en-US" smtClean="0">
                <a:solidFill>
                  <a:prstClr val="black">
                    <a:tint val="75000"/>
                  </a:prstClr>
                </a:solidFill>
              </a:rPr>
              <a:pPr/>
              <a:t>2019-4-13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14CB0DB-632C-49E1-BE33-E1C58FE62503}"/>
              </a:ext>
            </a:extLst>
          </p:cNvPr>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02B2FC6-4E16-4877-8038-5C490A89B680}"/>
              </a:ext>
            </a:extLst>
          </p:cNvPr>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B31AE-AB16-411D-9EE6-97358070AD1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01030413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abs/1709.08319"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143000"/>
          </a:xfrm>
        </p:spPr>
        <p:txBody>
          <a:bodyPr/>
          <a:lstStyle/>
          <a:p>
            <a:r>
              <a:rPr lang="zh-CN" altLang="en-US" b="1" dirty="0">
                <a:solidFill>
                  <a:srgbClr val="FF0000"/>
                </a:solidFill>
                <a:latin typeface="黑体" panose="02010609060101010101" pitchFamily="49" charset="-122"/>
                <a:ea typeface="黑体" panose="02010609060101010101" pitchFamily="49" charset="-122"/>
              </a:rPr>
              <a:t>第三</a:t>
            </a:r>
            <a:r>
              <a:rPr lang="zh-CN" altLang="en-US" b="1" dirty="0" smtClean="0">
                <a:solidFill>
                  <a:srgbClr val="FF0000"/>
                </a:solidFill>
                <a:latin typeface="黑体" panose="02010609060101010101" pitchFamily="49" charset="-122"/>
                <a:ea typeface="黑体" panose="02010609060101010101" pitchFamily="49" charset="-122"/>
              </a:rPr>
              <a:t>课题</a:t>
            </a:r>
            <a:r>
              <a:rPr lang="en-US" altLang="zh-CN" b="1" dirty="0" smtClean="0">
                <a:solidFill>
                  <a:srgbClr val="FF0000"/>
                </a:solidFill>
                <a:latin typeface="黑体" panose="02010609060101010101" pitchFamily="49" charset="-122"/>
                <a:ea typeface="黑体" panose="02010609060101010101" pitchFamily="49" charset="-122"/>
              </a:rPr>
              <a:t>:</a:t>
            </a:r>
            <a:r>
              <a:rPr lang="zh-CN" altLang="zh-CN" dirty="0" smtClean="0"/>
              <a:t>宇宙线起源的唯象研究</a:t>
            </a:r>
            <a:endParaRPr lang="zh-CN" altLang="en-US" b="1" dirty="0">
              <a:solidFill>
                <a:srgbClr val="FF0000"/>
              </a:solidFill>
              <a:latin typeface="黑体" panose="02010609060101010101" pitchFamily="49" charset="-122"/>
              <a:ea typeface="黑体" panose="02010609060101010101" pitchFamily="49" charset="-122"/>
            </a:endParaRPr>
          </a:p>
        </p:txBody>
      </p:sp>
      <p:sp>
        <p:nvSpPr>
          <p:cNvPr id="6145" name="Rectangle 1"/>
          <p:cNvSpPr>
            <a:spLocks noChangeArrowheads="1"/>
          </p:cNvSpPr>
          <p:nvPr/>
        </p:nvSpPr>
        <p:spPr bwMode="auto">
          <a:xfrm>
            <a:off x="1043608" y="1186880"/>
            <a:ext cx="698477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04800" fontAlgn="base">
              <a:spcBef>
                <a:spcPct val="0"/>
              </a:spcBef>
              <a:spcAft>
                <a:spcPct val="0"/>
              </a:spcAft>
              <a:tabLst>
                <a:tab pos="457200" algn="l"/>
              </a:tabLst>
            </a:pPr>
            <a:r>
              <a:rPr lang="zh-CN" altLang="en-US" sz="2000" dirty="0" smtClean="0"/>
              <a:t>围绕宇宙线的起源问题，</a:t>
            </a:r>
            <a:r>
              <a:rPr lang="zh-CN" altLang="zh-CN" sz="2000" dirty="0" smtClean="0"/>
              <a:t>负责研究</a:t>
            </a:r>
            <a:r>
              <a:rPr lang="en-US" altLang="zh-CN" sz="2000" dirty="0" smtClean="0"/>
              <a:t>LHAASO</a:t>
            </a:r>
            <a:r>
              <a:rPr lang="zh-CN" altLang="zh-CN" sz="2000" dirty="0" smtClean="0"/>
              <a:t>的宇宙线能谱和各向异性结果，以及来自扩展源和弥散伽马射线</a:t>
            </a:r>
            <a:r>
              <a:rPr lang="zh-CN" altLang="en-US" sz="2000" dirty="0" smtClean="0"/>
              <a:t>的</a:t>
            </a:r>
            <a:r>
              <a:rPr lang="zh-CN" altLang="zh-CN" sz="2000" dirty="0" smtClean="0"/>
              <a:t>观测结果</a:t>
            </a:r>
            <a:r>
              <a:rPr lang="zh-CN" altLang="en-US" sz="2000" dirty="0" smtClean="0"/>
              <a:t>，</a:t>
            </a:r>
            <a:r>
              <a:rPr kumimoji="0" lang="zh-CN" sz="2000" b="0" i="0" u="none" strike="noStrike" cap="none" normalizeH="0" baseline="0" dirty="0" smtClean="0">
                <a:ln>
                  <a:noFill/>
                </a:ln>
                <a:solidFill>
                  <a:schemeClr val="tx1"/>
                </a:solidFill>
                <a:effectLst/>
                <a:latin typeface="Times New Roman" pitchFamily="18" charset="0"/>
                <a:ea typeface="宋体" pitchFamily="2" charset="-122"/>
                <a:cs typeface="宋体" pitchFamily="2" charset="-122"/>
              </a:rPr>
              <a:t>主要研究目标</a:t>
            </a:r>
            <a:r>
              <a:rPr kumimoji="0" lang="zh-CN" altLang="en-US" sz="2000" b="0" i="0" u="none" strike="noStrike" cap="none" normalizeH="0" baseline="0" dirty="0" smtClean="0">
                <a:ln>
                  <a:noFill/>
                </a:ln>
                <a:solidFill>
                  <a:schemeClr val="tx1"/>
                </a:solidFill>
                <a:effectLst/>
                <a:latin typeface="Times New Roman" pitchFamily="18" charset="0"/>
                <a:ea typeface="宋体" pitchFamily="2" charset="-122"/>
                <a:cs typeface="宋体" pitchFamily="2" charset="-122"/>
              </a:rPr>
              <a:t>有</a:t>
            </a:r>
            <a:r>
              <a:rPr kumimoji="0" lang="zh-CN" sz="2000" b="0" i="0" u="none" strike="noStrike" cap="none" normalizeH="0" baseline="0" dirty="0" smtClean="0">
                <a:ln>
                  <a:noFill/>
                </a:ln>
                <a:solidFill>
                  <a:schemeClr val="tx1"/>
                </a:solidFill>
                <a:effectLst/>
                <a:latin typeface="Times New Roman" pitchFamily="18" charset="0"/>
                <a:ea typeface="宋体" pitchFamily="2" charset="-122"/>
                <a:cs typeface="宋体" pitchFamily="2" charset="-122"/>
              </a:rPr>
              <a:t>：</a:t>
            </a:r>
            <a:endParaRPr kumimoji="0" lang="zh-CN"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304800" algn="l" defTabSz="914400" rtl="0" eaLnBrk="0" fontAlgn="base" latinLnBrk="0" hangingPunct="0">
              <a:lnSpc>
                <a:spcPct val="100000"/>
              </a:lnSpc>
              <a:spcBef>
                <a:spcPct val="0"/>
              </a:spcBef>
              <a:spcAft>
                <a:spcPct val="0"/>
              </a:spcAft>
              <a:buClrTx/>
              <a:buSzTx/>
              <a:buFontTx/>
              <a:buNone/>
              <a:tabLst>
                <a:tab pos="457200" algn="l"/>
              </a:tabLst>
            </a:pPr>
            <a:r>
              <a:rPr kumimoji="0" lang="zh-CN"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a:t>
            </a:r>
            <a:r>
              <a:rPr kumimoji="0" lang="en-US" altLang="zh-CN"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1</a:t>
            </a:r>
            <a:r>
              <a:rPr kumimoji="0" lang="zh-CN" altLang="en-US"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）发展相关的粒子加速理论，完善宇宙线的超新星遗迹起源学说。</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304800" algn="l" defTabSz="914400" rtl="0" eaLnBrk="0" fontAlgn="base" latinLnBrk="0" hangingPunct="0">
              <a:lnSpc>
                <a:spcPct val="100000"/>
              </a:lnSpc>
              <a:spcBef>
                <a:spcPct val="0"/>
              </a:spcBef>
              <a:spcAft>
                <a:spcPct val="0"/>
              </a:spcAft>
              <a:buClrTx/>
              <a:buSzTx/>
              <a:buFontTx/>
              <a:buNone/>
              <a:tabLst>
                <a:tab pos="457200" algn="l"/>
              </a:tabLst>
            </a:pPr>
            <a:r>
              <a:rPr kumimoji="0" lang="zh-CN" altLang="en-US"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a:t>
            </a:r>
            <a:r>
              <a:rPr kumimoji="0" lang="en-US" altLang="zh-CN"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2</a:t>
            </a:r>
            <a:r>
              <a:rPr kumimoji="0" lang="zh-CN" altLang="en-US"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）分析脉冲星中高能粒子的加速和传播特征，确定其对宇宙线正负电子和膝区宇宙线的贡献。</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304800" algn="l" defTabSz="914400" rtl="0" eaLnBrk="0" fontAlgn="base" latinLnBrk="0" hangingPunct="0">
              <a:lnSpc>
                <a:spcPct val="100000"/>
              </a:lnSpc>
              <a:spcBef>
                <a:spcPct val="0"/>
              </a:spcBef>
              <a:spcAft>
                <a:spcPct val="0"/>
              </a:spcAft>
              <a:buClrTx/>
              <a:buSzTx/>
              <a:buFontTx/>
              <a:buNone/>
              <a:tabLst>
                <a:tab pos="457200" algn="l"/>
              </a:tabLst>
            </a:pPr>
            <a:r>
              <a:rPr kumimoji="0" lang="zh-CN" altLang="en-US"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a:t>
            </a:r>
            <a:r>
              <a:rPr kumimoji="0" lang="en-US" altLang="zh-CN"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3</a:t>
            </a:r>
            <a:r>
              <a:rPr kumimoji="0" lang="zh-CN" altLang="en-US"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）发展</a:t>
            </a:r>
            <a:r>
              <a:rPr kumimoji="0" lang="en-US" altLang="zh-CN" sz="2000" b="0" i="0" u="none" strike="noStrike" cap="none" normalizeH="0" baseline="0" dirty="0" err="1" smtClean="0">
                <a:ln>
                  <a:noFill/>
                </a:ln>
                <a:solidFill>
                  <a:schemeClr val="tx1"/>
                </a:solidFill>
                <a:effectLst/>
                <a:latin typeface="Times New Roman" pitchFamily="18" charset="0"/>
                <a:ea typeface="宋体" pitchFamily="2" charset="-122"/>
                <a:cs typeface="黑体" pitchFamily="49" charset="-122"/>
              </a:rPr>
              <a:t>Hillas</a:t>
            </a:r>
            <a:r>
              <a:rPr kumimoji="0" lang="zh-CN" altLang="en-US"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宇宙线模型，确定该模型中各分量的起源天体。</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304800" algn="l" defTabSz="914400" rtl="0" eaLnBrk="0" fontAlgn="base" latinLnBrk="0" hangingPunct="0">
              <a:lnSpc>
                <a:spcPct val="100000"/>
              </a:lnSpc>
              <a:spcBef>
                <a:spcPct val="0"/>
              </a:spcBef>
              <a:spcAft>
                <a:spcPct val="0"/>
              </a:spcAft>
              <a:buClrTx/>
              <a:buSzTx/>
              <a:buFontTx/>
              <a:buNone/>
              <a:tabLst>
                <a:tab pos="457200" algn="l"/>
              </a:tabLst>
            </a:pPr>
            <a:r>
              <a:rPr kumimoji="0" lang="zh-CN" altLang="en-US"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a:t>
            </a:r>
            <a:r>
              <a:rPr kumimoji="0" lang="en-US" altLang="zh-CN"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4</a:t>
            </a:r>
            <a:r>
              <a:rPr kumimoji="0" lang="zh-CN" altLang="en-US"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）研究加速和传播过程对宇宙线能谱的影响，分析膝区宇宙线的起源。</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304800" algn="l" defTabSz="914400" rtl="0" eaLnBrk="0" fontAlgn="base" latinLnBrk="0" hangingPunct="0">
              <a:lnSpc>
                <a:spcPct val="100000"/>
              </a:lnSpc>
              <a:spcBef>
                <a:spcPct val="0"/>
              </a:spcBef>
              <a:spcAft>
                <a:spcPct val="0"/>
              </a:spcAft>
              <a:buClrTx/>
              <a:buSzTx/>
              <a:buFontTx/>
              <a:buNone/>
              <a:tabLst>
                <a:tab pos="457200" algn="l"/>
              </a:tabLst>
            </a:pPr>
            <a:r>
              <a:rPr kumimoji="0" lang="zh-CN" altLang="en-US"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a:t>
            </a:r>
            <a:r>
              <a:rPr kumimoji="0" lang="en-US" altLang="zh-CN"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5</a:t>
            </a:r>
            <a:r>
              <a:rPr kumimoji="0" lang="zh-CN" altLang="en-US"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）利用数值模拟的方法，分析宇宙线的传播特征。</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304800" algn="l" defTabSz="914400" rtl="0" eaLnBrk="0" fontAlgn="base" latinLnBrk="0" hangingPunct="0">
              <a:lnSpc>
                <a:spcPct val="100000"/>
              </a:lnSpc>
              <a:spcBef>
                <a:spcPct val="0"/>
              </a:spcBef>
              <a:spcAft>
                <a:spcPct val="0"/>
              </a:spcAft>
              <a:buClrTx/>
              <a:buSzTx/>
              <a:buFontTx/>
              <a:buNone/>
              <a:tabLst>
                <a:tab pos="457200" algn="l"/>
              </a:tabLst>
            </a:pPr>
            <a:r>
              <a:rPr kumimoji="0" lang="zh-CN" altLang="en-US"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a:t>
            </a:r>
            <a:r>
              <a:rPr kumimoji="0" lang="en-US" altLang="zh-CN"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6</a:t>
            </a:r>
            <a:r>
              <a:rPr kumimoji="0" lang="zh-CN" altLang="en-US" sz="2000" b="0" i="0" u="none" strike="noStrike" cap="none" normalizeH="0" baseline="0" dirty="0" smtClean="0">
                <a:ln>
                  <a:noFill/>
                </a:ln>
                <a:solidFill>
                  <a:schemeClr val="tx1"/>
                </a:solidFill>
                <a:effectLst/>
                <a:latin typeface="Times New Roman" pitchFamily="18" charset="0"/>
                <a:ea typeface="宋体" pitchFamily="2" charset="-122"/>
                <a:cs typeface="黑体" pitchFamily="49" charset="-122"/>
              </a:rPr>
              <a:t>）研究极高能宇宙线的起源并分析星爆星系中宇宙线的特点。</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黑体" pitchFamily="49" charset="-122"/>
            </a:endParaRPr>
          </a:p>
          <a:p>
            <a:pPr marL="0" marR="0" lvl="0" indent="304800" algn="l" defTabSz="914400" rtl="0" eaLnBrk="0" fontAlgn="base" latinLnBrk="0" hangingPunct="0">
              <a:lnSpc>
                <a:spcPct val="100000"/>
              </a:lnSpc>
              <a:spcBef>
                <a:spcPct val="0"/>
              </a:spcBef>
              <a:spcAft>
                <a:spcPct val="0"/>
              </a:spcAft>
              <a:buClrTx/>
              <a:buSzTx/>
              <a:buFontTx/>
              <a:buNone/>
              <a:tabLst>
                <a:tab pos="457200" algn="l"/>
              </a:tabLst>
            </a:pPr>
            <a:r>
              <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黑体" pitchFamily="49" charset="-122"/>
              </a:rPr>
              <a:t>（</a:t>
            </a:r>
            <a:r>
              <a:rPr kumimoji="0" lang="en-US" altLang="zh-CN" sz="2000" b="0" i="0" u="none" strike="noStrike" cap="none" normalizeH="0" baseline="0" dirty="0" smtClean="0">
                <a:ln>
                  <a:noFill/>
                </a:ln>
                <a:solidFill>
                  <a:schemeClr val="tx1"/>
                </a:solidFill>
                <a:effectLst/>
                <a:latin typeface="Arial" pitchFamily="34" charset="0"/>
                <a:ea typeface="宋体" pitchFamily="2" charset="-122"/>
                <a:cs typeface="黑体" pitchFamily="49" charset="-122"/>
              </a:rPr>
              <a:t>7</a:t>
            </a:r>
            <a:r>
              <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黑体" pitchFamily="49" charset="-122"/>
              </a:rPr>
              <a:t>）分析膝区以上宇宙线的起源，并用</a:t>
            </a:r>
            <a:r>
              <a:rPr kumimoji="0" lang="en-US" altLang="zh-CN" sz="2000" b="0" i="0" u="none" strike="noStrike" cap="none" normalizeH="0" baseline="0" dirty="0" smtClean="0">
                <a:ln>
                  <a:noFill/>
                </a:ln>
                <a:solidFill>
                  <a:schemeClr val="tx1"/>
                </a:solidFill>
                <a:effectLst/>
                <a:latin typeface="Arial" pitchFamily="34" charset="0"/>
                <a:ea typeface="宋体" pitchFamily="2" charset="-122"/>
                <a:cs typeface="黑体" pitchFamily="49" charset="-122"/>
              </a:rPr>
              <a:t>SKA</a:t>
            </a:r>
            <a:r>
              <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黑体" pitchFamily="49" charset="-122"/>
              </a:rPr>
              <a:t>观测测量散射宇宙线的湍流的特点</a:t>
            </a:r>
            <a:r>
              <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p>
        </p:txBody>
      </p:sp>
    </p:spTree>
    <p:extLst>
      <p:ext uri="{BB962C8B-B14F-4D97-AF65-F5344CB8AC3E}">
        <p14:creationId xmlns:p14="http://schemas.microsoft.com/office/powerpoint/2010/main" xmlns="" val="6813852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111750" y="1558925"/>
            <a:ext cx="37338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9" name="矩形 8"/>
          <p:cNvSpPr/>
          <p:nvPr/>
        </p:nvSpPr>
        <p:spPr>
          <a:xfrm>
            <a:off x="5105400" y="2170113"/>
            <a:ext cx="3733800" cy="4984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pic>
        <p:nvPicPr>
          <p:cNvPr id="9219" name="Picture 17" descr="5"/>
          <p:cNvPicPr>
            <a:picLocks noChangeAspect="1" noChangeArrowheads="1"/>
          </p:cNvPicPr>
          <p:nvPr/>
        </p:nvPicPr>
        <p:blipFill>
          <a:blip r:embed="rId3" cstate="print"/>
          <a:srcRect/>
          <a:stretch>
            <a:fillRect/>
          </a:stretch>
        </p:blipFill>
        <p:spPr bwMode="auto">
          <a:xfrm>
            <a:off x="179388" y="1158875"/>
            <a:ext cx="8712200" cy="107950"/>
          </a:xfrm>
          <a:prstGeom prst="rect">
            <a:avLst/>
          </a:prstGeom>
          <a:noFill/>
          <a:ln w="9525">
            <a:noFill/>
            <a:miter lim="800000"/>
            <a:headEnd/>
            <a:tailEnd/>
          </a:ln>
        </p:spPr>
      </p:pic>
      <p:sp>
        <p:nvSpPr>
          <p:cNvPr id="9220" name="Text Box 5"/>
          <p:cNvSpPr txBox="1">
            <a:spLocks noChangeArrowheads="1"/>
          </p:cNvSpPr>
          <p:nvPr/>
        </p:nvSpPr>
        <p:spPr bwMode="auto">
          <a:xfrm>
            <a:off x="249238" y="263525"/>
            <a:ext cx="8588375" cy="769441"/>
          </a:xfrm>
          <a:prstGeom prst="rect">
            <a:avLst/>
          </a:prstGeom>
          <a:noFill/>
          <a:ln w="9525">
            <a:noFill/>
            <a:miter lim="800000"/>
            <a:headEnd/>
            <a:tailEnd/>
          </a:ln>
        </p:spPr>
        <p:txBody>
          <a:bodyPr>
            <a:spAutoFit/>
          </a:bodyPr>
          <a:lstStyle/>
          <a:p>
            <a:r>
              <a:rPr lang="en-US" altLang="zh-CN" sz="2200" dirty="0" smtClean="0">
                <a:latin typeface="+mj-lt"/>
                <a:ea typeface="+mj-ea"/>
                <a:cs typeface="+mj-cs"/>
              </a:rPr>
              <a:t>A2a</a:t>
            </a:r>
            <a:r>
              <a:rPr lang="zh-TW" altLang="zh-CN" sz="2200" dirty="0" smtClean="0">
                <a:latin typeface="+mj-lt"/>
                <a:ea typeface="+mj-ea"/>
                <a:cs typeface="+mj-cs"/>
              </a:rPr>
              <a:t>：结合空间直接探测实验和地面间接探测实验结果，构建统一的物理模型理解宇宙线能谱结构和各向异性特征（袁强、郭义庆、刘伟）</a:t>
            </a:r>
            <a:endParaRPr lang="zh-CN" altLang="zh-CN" sz="2200" dirty="0" smtClean="0">
              <a:latin typeface="+mj-lt"/>
              <a:ea typeface="+mj-ea"/>
              <a:cs typeface="+mj-cs"/>
            </a:endParaRPr>
          </a:p>
        </p:txBody>
      </p:sp>
      <p:sp>
        <p:nvSpPr>
          <p:cNvPr id="9221" name="矩形 32780"/>
          <p:cNvSpPr>
            <a:spLocks noChangeArrowheads="1"/>
          </p:cNvSpPr>
          <p:nvPr/>
        </p:nvSpPr>
        <p:spPr bwMode="auto">
          <a:xfrm>
            <a:off x="339725" y="3513138"/>
            <a:ext cx="8394700" cy="369887"/>
          </a:xfrm>
          <a:prstGeom prst="rect">
            <a:avLst/>
          </a:prstGeom>
          <a:noFill/>
          <a:ln w="9525">
            <a:noFill/>
            <a:miter lim="800000"/>
            <a:headEnd/>
            <a:tailEnd/>
          </a:ln>
        </p:spPr>
        <p:txBody>
          <a:bodyPr lIns="0" tIns="0" rIns="40680" bIns="0">
            <a:spAutoFit/>
          </a:bodyPr>
          <a:lstStyle/>
          <a:p>
            <a:pPr marL="39688" defTabSz="449263">
              <a:tabLst>
                <a:tab pos="39688" algn="l"/>
                <a:tab pos="487363" algn="l"/>
                <a:tab pos="936625" algn="l"/>
                <a:tab pos="1385888" algn="l"/>
                <a:tab pos="1835150" algn="l"/>
                <a:tab pos="2284413" algn="l"/>
                <a:tab pos="2733675" algn="l"/>
                <a:tab pos="3182938" algn="l"/>
                <a:tab pos="3632200" algn="l"/>
                <a:tab pos="4081463" algn="l"/>
                <a:tab pos="4530725" algn="l"/>
                <a:tab pos="4979988" algn="l"/>
                <a:tab pos="5429250" algn="l"/>
                <a:tab pos="5878513" algn="l"/>
                <a:tab pos="6327775" algn="l"/>
                <a:tab pos="6777038" algn="l"/>
                <a:tab pos="7226300" algn="l"/>
                <a:tab pos="7675563" algn="l"/>
                <a:tab pos="8124825" algn="l"/>
                <a:tab pos="8574088" algn="l"/>
                <a:tab pos="9023350" algn="l"/>
              </a:tabLst>
            </a:pPr>
            <a:r>
              <a:rPr lang="en-US" altLang="zh-CN" sz="2400">
                <a:solidFill>
                  <a:srgbClr val="000000"/>
                </a:solidFill>
                <a:latin typeface="黑体" pitchFamily="49" charset="-122"/>
                <a:ea typeface="黑体" pitchFamily="49" charset="-122"/>
              </a:rPr>
              <a:t>       </a:t>
            </a:r>
            <a:r>
              <a:rPr lang="zh-CN" altLang="en-US" sz="2400">
                <a:solidFill>
                  <a:srgbClr val="000000"/>
                </a:solidFill>
                <a:latin typeface="黑体" pitchFamily="49" charset="-122"/>
                <a:ea typeface="黑体" pitchFamily="49" charset="-122"/>
              </a:rPr>
              <a:t>传统图像                          新图像</a:t>
            </a:r>
          </a:p>
        </p:txBody>
      </p:sp>
      <p:sp>
        <p:nvSpPr>
          <p:cNvPr id="2" name="矩形 1"/>
          <p:cNvSpPr/>
          <p:nvPr/>
        </p:nvSpPr>
        <p:spPr>
          <a:xfrm>
            <a:off x="225425" y="1582738"/>
            <a:ext cx="3732213"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graphicFrame>
        <p:nvGraphicFramePr>
          <p:cNvPr id="9223" name="对象 2"/>
          <p:cNvGraphicFramePr>
            <a:graphicFrameLocks/>
          </p:cNvGraphicFramePr>
          <p:nvPr/>
        </p:nvGraphicFramePr>
        <p:xfrm>
          <a:off x="225425" y="2316163"/>
          <a:ext cx="3732213" cy="279400"/>
        </p:xfrm>
        <a:graphic>
          <a:graphicData uri="http://schemas.openxmlformats.org/presentationml/2006/ole">
            <p:oleObj spid="_x0000_s1026" r:id="rId4" imgW="8496360" imgH="561960" progId="PBrush">
              <p:embed/>
            </p:oleObj>
          </a:graphicData>
        </a:graphic>
      </p:graphicFrame>
      <p:graphicFrame>
        <p:nvGraphicFramePr>
          <p:cNvPr id="9224" name="对象 5"/>
          <p:cNvGraphicFramePr>
            <a:graphicFrameLocks/>
          </p:cNvGraphicFramePr>
          <p:nvPr/>
        </p:nvGraphicFramePr>
        <p:xfrm>
          <a:off x="5113338" y="2292350"/>
          <a:ext cx="3732212" cy="279400"/>
        </p:xfrm>
        <a:graphic>
          <a:graphicData uri="http://schemas.openxmlformats.org/presentationml/2006/ole">
            <p:oleObj spid="_x0000_s1027" r:id="rId5" imgW="8496360" imgH="561960" progId="PBrush">
              <p:embed/>
            </p:oleObj>
          </a:graphicData>
        </a:graphic>
      </p:graphicFrame>
      <p:sp>
        <p:nvSpPr>
          <p:cNvPr id="8" name="右箭头 7"/>
          <p:cNvSpPr/>
          <p:nvPr/>
        </p:nvSpPr>
        <p:spPr>
          <a:xfrm>
            <a:off x="4191000" y="2287588"/>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9226" name="矩形 107527"/>
          <p:cNvSpPr>
            <a:spLocks noChangeArrowheads="1"/>
          </p:cNvSpPr>
          <p:nvPr/>
        </p:nvSpPr>
        <p:spPr bwMode="auto">
          <a:xfrm>
            <a:off x="446088" y="4089400"/>
            <a:ext cx="3511550" cy="2305050"/>
          </a:xfrm>
          <a:prstGeom prst="rect">
            <a:avLst/>
          </a:prstGeom>
          <a:noFill/>
          <a:ln w="12700">
            <a:noFill/>
            <a:miter lim="800000"/>
            <a:headEnd/>
            <a:tailEnd/>
          </a:ln>
        </p:spPr>
        <p:txBody>
          <a:bodyPr lIns="50800" tIns="50800" bIns="50800"/>
          <a:lstStyle/>
          <a:p>
            <a:pPr marL="382588" indent="-342900">
              <a:lnSpc>
                <a:spcPct val="90000"/>
              </a:lnSpc>
              <a:spcBef>
                <a:spcPts val="700"/>
              </a:spcBef>
              <a:buFont typeface="Wingdings" pitchFamily="2" charset="2"/>
              <a:buChar char="Ø"/>
            </a:pPr>
            <a:r>
              <a:rPr lang="zh-CN" altLang="en-US" sz="2400">
                <a:latin typeface="Trebuchet MS" pitchFamily="34" charset="0"/>
                <a:ea typeface="黑体" pitchFamily="49" charset="-122"/>
              </a:rPr>
              <a:t>连续分布的宇宙线源</a:t>
            </a:r>
          </a:p>
          <a:p>
            <a:pPr marL="382588" indent="-342900">
              <a:lnSpc>
                <a:spcPct val="90000"/>
              </a:lnSpc>
              <a:spcBef>
                <a:spcPts val="700"/>
              </a:spcBef>
              <a:buFont typeface="Wingdings" pitchFamily="2" charset="2"/>
              <a:buChar char="Ø"/>
            </a:pPr>
            <a:r>
              <a:rPr lang="zh-CN" altLang="en-US" sz="2400">
                <a:latin typeface="Trebuchet MS" pitchFamily="34" charset="0"/>
                <a:ea typeface="黑体" pitchFamily="49" charset="-122"/>
              </a:rPr>
              <a:t>均匀、各向同性扩散</a:t>
            </a:r>
          </a:p>
          <a:p>
            <a:pPr marL="382588" indent="-342900">
              <a:lnSpc>
                <a:spcPct val="90000"/>
              </a:lnSpc>
              <a:spcBef>
                <a:spcPts val="700"/>
              </a:spcBef>
              <a:buFont typeface="Wingdings" pitchFamily="2" charset="2"/>
              <a:buChar char="Ø"/>
            </a:pPr>
            <a:r>
              <a:rPr lang="zh-CN" altLang="en-US" sz="2400">
                <a:latin typeface="Trebuchet MS" pitchFamily="34" charset="0"/>
                <a:ea typeface="黑体" pitchFamily="49" charset="-122"/>
              </a:rPr>
              <a:t>可以</a:t>
            </a:r>
            <a:r>
              <a:rPr lang="zh-CN" altLang="en-US" sz="2400">
                <a:solidFill>
                  <a:srgbClr val="FF0000"/>
                </a:solidFill>
                <a:latin typeface="Trebuchet MS" pitchFamily="34" charset="0"/>
                <a:ea typeface="黑体" pitchFamily="49" charset="-122"/>
              </a:rPr>
              <a:t>大致</a:t>
            </a:r>
            <a:r>
              <a:rPr lang="zh-CN" altLang="en-US" sz="2400">
                <a:latin typeface="Trebuchet MS" pitchFamily="34" charset="0"/>
                <a:ea typeface="黑体" pitchFamily="49" charset="-122"/>
              </a:rPr>
              <a:t>解释宇宙线能谱、次级粒子谱、弥散伽马射线等数据</a:t>
            </a:r>
          </a:p>
          <a:p>
            <a:pPr marL="382588" indent="-342900">
              <a:lnSpc>
                <a:spcPct val="90000"/>
              </a:lnSpc>
              <a:spcBef>
                <a:spcPts val="700"/>
              </a:spcBef>
              <a:buFont typeface="Wingdings" pitchFamily="2" charset="2"/>
              <a:buChar char="Ø"/>
            </a:pPr>
            <a:endParaRPr lang="zh-CN" altLang="en-US" sz="2400">
              <a:latin typeface="Trebuchet MS" pitchFamily="34" charset="0"/>
              <a:ea typeface="黑体" pitchFamily="49" charset="-122"/>
            </a:endParaRPr>
          </a:p>
        </p:txBody>
      </p:sp>
      <p:sp>
        <p:nvSpPr>
          <p:cNvPr id="9227" name="矩形 107527"/>
          <p:cNvSpPr>
            <a:spLocks noChangeArrowheads="1"/>
          </p:cNvSpPr>
          <p:nvPr/>
        </p:nvSpPr>
        <p:spPr bwMode="auto">
          <a:xfrm>
            <a:off x="5113338" y="4089400"/>
            <a:ext cx="3511550" cy="2552700"/>
          </a:xfrm>
          <a:prstGeom prst="rect">
            <a:avLst/>
          </a:prstGeom>
          <a:noFill/>
          <a:ln w="12700">
            <a:noFill/>
            <a:miter lim="800000"/>
            <a:headEnd/>
            <a:tailEnd/>
          </a:ln>
        </p:spPr>
        <p:txBody>
          <a:bodyPr lIns="50800" tIns="50800" bIns="50800"/>
          <a:lstStyle/>
          <a:p>
            <a:pPr marL="382588" indent="-342900">
              <a:lnSpc>
                <a:spcPct val="90000"/>
              </a:lnSpc>
              <a:spcBef>
                <a:spcPts val="700"/>
              </a:spcBef>
              <a:buFont typeface="Wingdings" pitchFamily="2" charset="2"/>
              <a:buChar char="Ø"/>
            </a:pPr>
            <a:r>
              <a:rPr lang="zh-CN" altLang="en-US" sz="2400">
                <a:latin typeface="Trebuchet MS" pitchFamily="34" charset="0"/>
                <a:ea typeface="黑体" pitchFamily="49" charset="-122"/>
                <a:sym typeface="宋体" pitchFamily="2" charset="-122"/>
              </a:rPr>
              <a:t>连续分布的宇宙线源 </a:t>
            </a:r>
            <a:r>
              <a:rPr lang="en-US" altLang="zh-CN" sz="2400">
                <a:latin typeface="Trebuchet MS" pitchFamily="34" charset="0"/>
                <a:ea typeface="黑体" pitchFamily="49" charset="-122"/>
                <a:sym typeface="宋体" pitchFamily="2" charset="-122"/>
              </a:rPr>
              <a:t>+ </a:t>
            </a:r>
            <a:r>
              <a:rPr lang="zh-CN" altLang="en-US" sz="2400">
                <a:latin typeface="Trebuchet MS" pitchFamily="34" charset="0"/>
                <a:ea typeface="黑体" pitchFamily="49" charset="-122"/>
                <a:sym typeface="宋体" pitchFamily="2" charset="-122"/>
              </a:rPr>
              <a:t>个别邻近分立源</a:t>
            </a:r>
            <a:endParaRPr lang="zh-CN" altLang="en-US" sz="2400">
              <a:latin typeface="Trebuchet MS" pitchFamily="34" charset="0"/>
              <a:ea typeface="黑体" pitchFamily="49" charset="-122"/>
            </a:endParaRPr>
          </a:p>
          <a:p>
            <a:pPr marL="382588" indent="-342900">
              <a:lnSpc>
                <a:spcPct val="90000"/>
              </a:lnSpc>
              <a:spcBef>
                <a:spcPts val="700"/>
              </a:spcBef>
              <a:buFont typeface="Wingdings" pitchFamily="2" charset="2"/>
              <a:buChar char="Ø"/>
            </a:pPr>
            <a:r>
              <a:rPr lang="zh-CN" altLang="en-US" sz="2400">
                <a:latin typeface="Trebuchet MS" pitchFamily="34" charset="0"/>
                <a:ea typeface="黑体" pitchFamily="49" charset="-122"/>
              </a:rPr>
              <a:t>空间依赖扩散、各向异性扩散</a:t>
            </a:r>
          </a:p>
          <a:p>
            <a:pPr marL="382588" indent="-342900">
              <a:lnSpc>
                <a:spcPct val="90000"/>
              </a:lnSpc>
              <a:spcBef>
                <a:spcPts val="700"/>
              </a:spcBef>
              <a:buFont typeface="Wingdings" pitchFamily="2" charset="2"/>
              <a:buChar char="Ø"/>
            </a:pPr>
            <a:r>
              <a:rPr lang="zh-CN" altLang="en-US" sz="2400">
                <a:latin typeface="Trebuchet MS" pitchFamily="34" charset="0"/>
                <a:ea typeface="黑体" pitchFamily="49" charset="-122"/>
              </a:rPr>
              <a:t>宇宙线和伽马射线的精确测量结果、各向异性观测等</a:t>
            </a:r>
          </a:p>
          <a:p>
            <a:pPr marL="382588" indent="-342900">
              <a:lnSpc>
                <a:spcPct val="90000"/>
              </a:lnSpc>
              <a:spcBef>
                <a:spcPts val="700"/>
              </a:spcBef>
              <a:buFont typeface="Wingdings" pitchFamily="2" charset="2"/>
              <a:buChar char="Ø"/>
            </a:pPr>
            <a:endParaRPr lang="zh-CN" altLang="en-US" sz="2400">
              <a:latin typeface="Trebuchet MS" pitchFamily="34" charset="0"/>
              <a:ea typeface="黑体" pitchFamily="49" charset="-122"/>
            </a:endParaRPr>
          </a:p>
        </p:txBody>
      </p:sp>
      <p:sp>
        <p:nvSpPr>
          <p:cNvPr id="9228" name="灯片编号占位符 1"/>
          <p:cNvSpPr txBox="1">
            <a:spLocks noGrp="1" noChangeArrowheads="1"/>
          </p:cNvSpPr>
          <p:nvPr/>
        </p:nvSpPr>
        <p:spPr bwMode="auto">
          <a:xfrm>
            <a:off x="8675688" y="6364288"/>
            <a:ext cx="312737" cy="304800"/>
          </a:xfrm>
          <a:prstGeom prst="rect">
            <a:avLst/>
          </a:prstGeom>
          <a:noFill/>
          <a:ln w="9525">
            <a:noFill/>
            <a:miter lim="800000"/>
            <a:headEnd/>
            <a:tailEnd/>
          </a:ln>
        </p:spPr>
        <p:txBody>
          <a:bodyPr wrap="none"/>
          <a:lstStyle/>
          <a:p>
            <a:pPr algn="ctr"/>
            <a:fld id="{2411635B-18A5-47EC-8021-070D9E29ECD1}" type="slidenum">
              <a:rPr lang="zh-CN" altLang="en-US" sz="1400"/>
              <a:pPr algn="ctr"/>
              <a:t>10</a:t>
            </a:fld>
            <a:endParaRPr lang="zh-CN" altLang="en-US"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图片 2"/>
          <p:cNvPicPr>
            <a:picLocks noChangeAspect="1" noChangeArrowheads="1"/>
          </p:cNvPicPr>
          <p:nvPr/>
        </p:nvPicPr>
        <p:blipFill>
          <a:blip r:embed="rId2" cstate="print"/>
          <a:srcRect/>
          <a:stretch>
            <a:fillRect/>
          </a:stretch>
        </p:blipFill>
        <p:spPr bwMode="auto">
          <a:xfrm>
            <a:off x="304800" y="1349375"/>
            <a:ext cx="5840413" cy="2722563"/>
          </a:xfrm>
          <a:prstGeom prst="rect">
            <a:avLst/>
          </a:prstGeom>
          <a:noFill/>
          <a:ln w="9525">
            <a:noFill/>
            <a:miter lim="800000"/>
            <a:headEnd/>
            <a:tailEnd/>
          </a:ln>
        </p:spPr>
      </p:pic>
      <p:pic>
        <p:nvPicPr>
          <p:cNvPr id="12290" name="Picture 17" descr="5"/>
          <p:cNvPicPr>
            <a:picLocks noChangeAspect="1" noChangeArrowheads="1"/>
          </p:cNvPicPr>
          <p:nvPr/>
        </p:nvPicPr>
        <p:blipFill>
          <a:blip r:embed="rId3" cstate="print"/>
          <a:srcRect/>
          <a:stretch>
            <a:fillRect/>
          </a:stretch>
        </p:blipFill>
        <p:spPr bwMode="auto">
          <a:xfrm>
            <a:off x="179388" y="1158875"/>
            <a:ext cx="8712200" cy="107950"/>
          </a:xfrm>
          <a:prstGeom prst="rect">
            <a:avLst/>
          </a:prstGeom>
          <a:noFill/>
          <a:ln w="9525">
            <a:noFill/>
            <a:miter lim="800000"/>
            <a:headEnd/>
            <a:tailEnd/>
          </a:ln>
        </p:spPr>
      </p:pic>
      <p:sp>
        <p:nvSpPr>
          <p:cNvPr id="12291" name="Text Box 5"/>
          <p:cNvSpPr txBox="1">
            <a:spLocks noChangeArrowheads="1"/>
          </p:cNvSpPr>
          <p:nvPr/>
        </p:nvSpPr>
        <p:spPr bwMode="auto">
          <a:xfrm>
            <a:off x="249238" y="263525"/>
            <a:ext cx="8588375" cy="706438"/>
          </a:xfrm>
          <a:prstGeom prst="rect">
            <a:avLst/>
          </a:prstGeom>
          <a:noFill/>
          <a:ln w="9525">
            <a:noFill/>
            <a:miter lim="800000"/>
            <a:headEnd/>
            <a:tailEnd/>
          </a:ln>
        </p:spPr>
        <p:txBody>
          <a:bodyPr>
            <a:spAutoFit/>
          </a:bodyPr>
          <a:lstStyle/>
          <a:p>
            <a:pPr algn="ctr">
              <a:spcBef>
                <a:spcPct val="50000"/>
              </a:spcBef>
            </a:pPr>
            <a:r>
              <a:rPr lang="zh-CN" altLang="en-US" sz="4000" b="1">
                <a:solidFill>
                  <a:srgbClr val="0000FF"/>
                </a:solidFill>
                <a:latin typeface="Trebuchet MS" pitchFamily="34" charset="0"/>
                <a:ea typeface="黑体" pitchFamily="49" charset="-122"/>
              </a:rPr>
              <a:t>宇宙线各向异性：新图像</a:t>
            </a:r>
          </a:p>
        </p:txBody>
      </p:sp>
      <p:pic>
        <p:nvPicPr>
          <p:cNvPr id="12292" name="图片 1"/>
          <p:cNvPicPr>
            <a:picLocks noChangeAspect="1" noChangeArrowheads="1"/>
          </p:cNvPicPr>
          <p:nvPr/>
        </p:nvPicPr>
        <p:blipFill>
          <a:blip r:embed="rId4" cstate="print"/>
          <a:srcRect/>
          <a:stretch>
            <a:fillRect/>
          </a:stretch>
        </p:blipFill>
        <p:spPr bwMode="auto">
          <a:xfrm>
            <a:off x="206375" y="3990975"/>
            <a:ext cx="5856288" cy="2828925"/>
          </a:xfrm>
          <a:prstGeom prst="rect">
            <a:avLst/>
          </a:prstGeom>
          <a:noFill/>
          <a:ln w="9525">
            <a:noFill/>
            <a:miter lim="800000"/>
            <a:headEnd/>
            <a:tailEnd/>
          </a:ln>
        </p:spPr>
      </p:pic>
      <p:sp>
        <p:nvSpPr>
          <p:cNvPr id="12293" name="矩形 107527"/>
          <p:cNvSpPr>
            <a:spLocks noChangeArrowheads="1"/>
          </p:cNvSpPr>
          <p:nvPr/>
        </p:nvSpPr>
        <p:spPr bwMode="auto">
          <a:xfrm>
            <a:off x="6062663" y="1509713"/>
            <a:ext cx="2965450" cy="4645025"/>
          </a:xfrm>
          <a:prstGeom prst="rect">
            <a:avLst/>
          </a:prstGeom>
          <a:noFill/>
          <a:ln w="12700">
            <a:noFill/>
            <a:miter lim="800000"/>
            <a:headEnd/>
            <a:tailEnd/>
          </a:ln>
        </p:spPr>
        <p:txBody>
          <a:bodyPr lIns="50800" tIns="50800" bIns="50800"/>
          <a:lstStyle/>
          <a:p>
            <a:pPr marL="382588" indent="-342900">
              <a:lnSpc>
                <a:spcPct val="90000"/>
              </a:lnSpc>
              <a:spcBef>
                <a:spcPts val="700"/>
              </a:spcBef>
              <a:buFont typeface="Wingdings" pitchFamily="2" charset="2"/>
              <a:buChar char="Ø"/>
            </a:pPr>
            <a:r>
              <a:rPr lang="zh-CN" altLang="en-US" sz="2400">
                <a:latin typeface="Trebuchet MS" pitchFamily="34" charset="0"/>
                <a:ea typeface="黑体" pitchFamily="49" charset="-122"/>
              </a:rPr>
              <a:t>连续分布的宇宙线源贡献能谱低能</a:t>
            </a:r>
            <a:r>
              <a:rPr lang="en-US" altLang="zh-CN" sz="2400">
                <a:latin typeface="Trebuchet MS" pitchFamily="34" charset="0"/>
                <a:ea typeface="黑体" pitchFamily="49" charset="-122"/>
              </a:rPr>
              <a:t>-</a:t>
            </a:r>
            <a:r>
              <a:rPr lang="zh-CN" altLang="en-US" sz="2400">
                <a:latin typeface="Trebuchet MS" pitchFamily="34" charset="0"/>
                <a:ea typeface="黑体" pitchFamily="49" charset="-122"/>
              </a:rPr>
              <a:t>高能的主要部分，并且主导</a:t>
            </a:r>
            <a:r>
              <a:rPr lang="en-US" altLang="en-US" sz="2400">
                <a:latin typeface="Trebuchet MS" pitchFamily="34" charset="0"/>
                <a:ea typeface="黑体" pitchFamily="49" charset="-122"/>
              </a:rPr>
              <a:t>100 TeV</a:t>
            </a:r>
            <a:r>
              <a:rPr lang="zh-CN" altLang="en-US" sz="2400">
                <a:latin typeface="Trebuchet MS" pitchFamily="34" charset="0"/>
                <a:ea typeface="黑体" pitchFamily="49" charset="-122"/>
              </a:rPr>
              <a:t>以上的各向异性（其幅度由</a:t>
            </a:r>
            <a:r>
              <a:rPr lang="zh-CN" altLang="en-US" sz="2400">
                <a:solidFill>
                  <a:srgbClr val="FF0000"/>
                </a:solidFill>
                <a:latin typeface="Trebuchet MS" pitchFamily="34" charset="0"/>
                <a:ea typeface="黑体" pitchFamily="49" charset="-122"/>
              </a:rPr>
              <a:t>空间依赖</a:t>
            </a:r>
            <a:r>
              <a:rPr lang="zh-CN" altLang="en-US" sz="2400">
                <a:latin typeface="Trebuchet MS" pitchFamily="34" charset="0"/>
                <a:ea typeface="黑体" pitchFamily="49" charset="-122"/>
              </a:rPr>
              <a:t>传播过程压低）</a:t>
            </a:r>
          </a:p>
          <a:p>
            <a:pPr marL="382588" indent="-342900">
              <a:lnSpc>
                <a:spcPct val="90000"/>
              </a:lnSpc>
              <a:spcBef>
                <a:spcPts val="700"/>
              </a:spcBef>
              <a:buFont typeface="Wingdings" pitchFamily="2" charset="2"/>
              <a:buChar char="Ø"/>
            </a:pPr>
            <a:r>
              <a:rPr lang="zh-CN" altLang="en-US" sz="2400">
                <a:latin typeface="Trebuchet MS" pitchFamily="34" charset="0"/>
                <a:ea typeface="黑体" pitchFamily="49" charset="-122"/>
              </a:rPr>
              <a:t>邻近源（位置恰好和</a:t>
            </a:r>
            <a:r>
              <a:rPr lang="en-US" altLang="en-US" sz="2400">
                <a:latin typeface="Trebuchet MS" pitchFamily="34" charset="0"/>
                <a:ea typeface="黑体" pitchFamily="49" charset="-122"/>
              </a:rPr>
              <a:t>Geminga</a:t>
            </a:r>
            <a:r>
              <a:rPr lang="zh-CN" altLang="en-US" sz="2400">
                <a:latin typeface="Trebuchet MS" pitchFamily="34" charset="0"/>
                <a:ea typeface="黑体" pitchFamily="49" charset="-122"/>
              </a:rPr>
              <a:t>接近）贡献能谱细致结构以及低能各向异性</a:t>
            </a:r>
          </a:p>
          <a:p>
            <a:pPr marL="382588" indent="-342900">
              <a:lnSpc>
                <a:spcPct val="90000"/>
              </a:lnSpc>
              <a:spcBef>
                <a:spcPts val="700"/>
              </a:spcBef>
              <a:buFont typeface="Wingdings" pitchFamily="2" charset="2"/>
              <a:buChar char="Ø"/>
            </a:pPr>
            <a:r>
              <a:rPr lang="en-US" altLang="en-US" sz="2400">
                <a:latin typeface="Trebuchet MS" pitchFamily="34" charset="0"/>
                <a:ea typeface="黑体" pitchFamily="49" charset="-122"/>
              </a:rPr>
              <a:t>Geminga</a:t>
            </a:r>
            <a:r>
              <a:rPr lang="zh-CN" altLang="en-US" sz="2400">
                <a:latin typeface="Trebuchet MS" pitchFamily="34" charset="0"/>
                <a:ea typeface="黑体" pitchFamily="49" charset="-122"/>
              </a:rPr>
              <a:t>脉冲星同时贡献正电子超</a:t>
            </a:r>
          </a:p>
        </p:txBody>
      </p:sp>
      <p:sp>
        <p:nvSpPr>
          <p:cNvPr id="12294" name="文本框 4"/>
          <p:cNvSpPr txBox="1">
            <a:spLocks noChangeArrowheads="1"/>
          </p:cNvSpPr>
          <p:nvPr/>
        </p:nvSpPr>
        <p:spPr bwMode="auto">
          <a:xfrm>
            <a:off x="6388100" y="6315075"/>
            <a:ext cx="1682750" cy="368300"/>
          </a:xfrm>
          <a:prstGeom prst="rect">
            <a:avLst/>
          </a:prstGeom>
          <a:noFill/>
          <a:ln w="9525">
            <a:noFill/>
            <a:miter lim="800000"/>
            <a:headEnd/>
            <a:tailEnd/>
          </a:ln>
        </p:spPr>
        <p:txBody>
          <a:bodyPr>
            <a:spAutoFit/>
          </a:bodyPr>
          <a:lstStyle/>
          <a:p>
            <a:r>
              <a:rPr lang="en-US" altLang="zh-CN" i="1">
                <a:latin typeface="Trebuchet MS" pitchFamily="34" charset="0"/>
              </a:rPr>
              <a:t>Liu et al. 2018 </a:t>
            </a:r>
          </a:p>
        </p:txBody>
      </p:sp>
      <p:sp>
        <p:nvSpPr>
          <p:cNvPr id="12295" name="灯片编号占位符 1"/>
          <p:cNvSpPr txBox="1">
            <a:spLocks noGrp="1" noChangeArrowheads="1"/>
          </p:cNvSpPr>
          <p:nvPr/>
        </p:nvSpPr>
        <p:spPr bwMode="auto">
          <a:xfrm>
            <a:off x="8675688" y="6364288"/>
            <a:ext cx="312737" cy="304800"/>
          </a:xfrm>
          <a:prstGeom prst="rect">
            <a:avLst/>
          </a:prstGeom>
          <a:noFill/>
          <a:ln w="9525">
            <a:noFill/>
            <a:miter lim="800000"/>
            <a:headEnd/>
            <a:tailEnd/>
          </a:ln>
        </p:spPr>
        <p:txBody>
          <a:bodyPr wrap="none"/>
          <a:lstStyle/>
          <a:p>
            <a:pPr algn="ctr"/>
            <a:fld id="{CBAFE5CC-2177-455E-8005-C481A38BA980}" type="slidenum">
              <a:rPr lang="zh-CN" altLang="en-US" sz="1400"/>
              <a:pPr algn="ctr"/>
              <a:t>11</a:t>
            </a:fld>
            <a:endParaRPr lang="zh-CN" altLang="en-US"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200" dirty="0" smtClean="0"/>
              <a:t>A1a: </a:t>
            </a:r>
            <a:r>
              <a:rPr lang="zh-TW" altLang="zh-CN" sz="2200" dirty="0" smtClean="0"/>
              <a:t>对于已经探测到的</a:t>
            </a:r>
            <a:r>
              <a:rPr lang="en-US" altLang="zh-CN" sz="2200" dirty="0" smtClean="0"/>
              <a:t>30</a:t>
            </a:r>
            <a:r>
              <a:rPr lang="zh-TW" altLang="zh-CN" sz="2200" dirty="0" smtClean="0"/>
              <a:t>多个伽玛射线超新星遗迹，结合射电和</a:t>
            </a:r>
            <a:r>
              <a:rPr lang="en-US" altLang="zh-CN" sz="2200" dirty="0" smtClean="0"/>
              <a:t>X</a:t>
            </a:r>
            <a:r>
              <a:rPr lang="zh-TW" altLang="zh-CN" sz="2200" dirty="0" smtClean="0"/>
              <a:t>射线观测，通过多波段辐射能谱拟合分析超新星遗迹中高能粒子分布函数演化的规律（刘四明、曾厚敦）</a:t>
            </a:r>
            <a:endParaRPr lang="zh-CN" altLang="en-US" dirty="0"/>
          </a:p>
        </p:txBody>
      </p:sp>
      <p:pic>
        <p:nvPicPr>
          <p:cNvPr id="1026" name="Picture 2"/>
          <p:cNvPicPr>
            <a:picLocks noChangeAspect="1" noChangeArrowheads="1"/>
          </p:cNvPicPr>
          <p:nvPr/>
        </p:nvPicPr>
        <p:blipFill>
          <a:blip r:embed="rId2" cstate="print"/>
          <a:srcRect/>
          <a:stretch>
            <a:fillRect/>
          </a:stretch>
        </p:blipFill>
        <p:spPr bwMode="auto">
          <a:xfrm>
            <a:off x="0" y="1412776"/>
            <a:ext cx="9144000" cy="936104"/>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755577" y="2420890"/>
            <a:ext cx="7308304" cy="3880245"/>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827584" y="6309324"/>
            <a:ext cx="7200800" cy="35543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200" dirty="0" smtClean="0"/>
              <a:t>A1a: </a:t>
            </a:r>
            <a:r>
              <a:rPr lang="zh-TW" altLang="zh-CN" sz="2200" dirty="0" smtClean="0"/>
              <a:t>对于已经探测到的</a:t>
            </a:r>
            <a:r>
              <a:rPr lang="en-US" altLang="zh-CN" sz="2200" dirty="0" smtClean="0"/>
              <a:t>30</a:t>
            </a:r>
            <a:r>
              <a:rPr lang="zh-TW" altLang="zh-CN" sz="2200" dirty="0" smtClean="0"/>
              <a:t>多个伽玛射线超新星遗迹，结合射电和</a:t>
            </a:r>
            <a:r>
              <a:rPr lang="en-US" altLang="zh-CN" sz="2200" dirty="0" smtClean="0"/>
              <a:t>X</a:t>
            </a:r>
            <a:r>
              <a:rPr lang="zh-TW" altLang="zh-CN" sz="2200" dirty="0" smtClean="0"/>
              <a:t>射线观测，通过多波段辐射能谱拟合分析超新星遗迹中高能粒子分布函数演化的规律（刘四明、曾厚敦）</a:t>
            </a:r>
            <a:endParaRPr lang="zh-CN" altLang="en-US" dirty="0"/>
          </a:p>
        </p:txBody>
      </p:sp>
      <p:pic>
        <p:nvPicPr>
          <p:cNvPr id="1027" name="Picture 3"/>
          <p:cNvPicPr>
            <a:picLocks noChangeAspect="1" noChangeArrowheads="1"/>
          </p:cNvPicPr>
          <p:nvPr/>
        </p:nvPicPr>
        <p:blipFill>
          <a:blip r:embed="rId2" cstate="print"/>
          <a:srcRect/>
          <a:stretch>
            <a:fillRect/>
          </a:stretch>
        </p:blipFill>
        <p:spPr bwMode="auto">
          <a:xfrm>
            <a:off x="539552" y="2276876"/>
            <a:ext cx="8086725" cy="338137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200" dirty="0" smtClean="0"/>
              <a:t>A1a: </a:t>
            </a:r>
            <a:r>
              <a:rPr lang="zh-TW" altLang="zh-CN" sz="2200" dirty="0" smtClean="0"/>
              <a:t>对于已经探测到的</a:t>
            </a:r>
            <a:r>
              <a:rPr lang="en-US" altLang="zh-CN" sz="2200" dirty="0" smtClean="0"/>
              <a:t>30</a:t>
            </a:r>
            <a:r>
              <a:rPr lang="zh-TW" altLang="zh-CN" sz="2200" dirty="0" smtClean="0"/>
              <a:t>多个伽玛射线超新星遗迹，结合射电和</a:t>
            </a:r>
            <a:r>
              <a:rPr lang="en-US" altLang="zh-CN" sz="2200" dirty="0" smtClean="0"/>
              <a:t>X</a:t>
            </a:r>
            <a:r>
              <a:rPr lang="zh-TW" altLang="zh-CN" sz="2200" dirty="0" smtClean="0"/>
              <a:t>射线观测，通过多波段辐射能谱拟合分析超新星遗迹中高能粒子分布函数演化的规律（刘四明、曾厚敦）</a:t>
            </a:r>
            <a:endParaRPr lang="zh-CN" altLang="en-US" dirty="0"/>
          </a:p>
        </p:txBody>
      </p:sp>
      <p:pic>
        <p:nvPicPr>
          <p:cNvPr id="2050" name="Picture 2"/>
          <p:cNvPicPr>
            <a:picLocks noChangeAspect="1" noChangeArrowheads="1"/>
          </p:cNvPicPr>
          <p:nvPr/>
        </p:nvPicPr>
        <p:blipFill>
          <a:blip r:embed="rId2" cstate="print"/>
          <a:srcRect/>
          <a:stretch>
            <a:fillRect/>
          </a:stretch>
        </p:blipFill>
        <p:spPr bwMode="auto">
          <a:xfrm>
            <a:off x="1" y="1508298"/>
            <a:ext cx="4151259" cy="534970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239771" y="1494855"/>
            <a:ext cx="4628005" cy="2006153"/>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543336" y="3501008"/>
            <a:ext cx="4261034" cy="3284984"/>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200" dirty="0" smtClean="0"/>
              <a:t>A1a: </a:t>
            </a:r>
            <a:r>
              <a:rPr lang="zh-TW" altLang="zh-CN" sz="2200" dirty="0" smtClean="0"/>
              <a:t>对于已经探测到的</a:t>
            </a:r>
            <a:r>
              <a:rPr lang="en-US" altLang="zh-CN" sz="2200" dirty="0" smtClean="0"/>
              <a:t>30</a:t>
            </a:r>
            <a:r>
              <a:rPr lang="zh-TW" altLang="zh-CN" sz="2200" dirty="0" smtClean="0"/>
              <a:t>多个伽玛射线超新星遗迹，结合射电和</a:t>
            </a:r>
            <a:r>
              <a:rPr lang="en-US" altLang="zh-CN" sz="2200" dirty="0" smtClean="0"/>
              <a:t>X</a:t>
            </a:r>
            <a:r>
              <a:rPr lang="zh-TW" altLang="zh-CN" sz="2200" dirty="0" smtClean="0"/>
              <a:t>射线观测，通过多波段辐射能谱拟合分析超新星遗迹中高能粒子分布函数演化的规律（刘四明、曾厚敦）</a:t>
            </a:r>
            <a:endParaRPr lang="zh-CN" altLang="en-US" dirty="0"/>
          </a:p>
        </p:txBody>
      </p:sp>
      <p:pic>
        <p:nvPicPr>
          <p:cNvPr id="3074" name="Picture 2"/>
          <p:cNvPicPr>
            <a:picLocks noChangeAspect="1" noChangeArrowheads="1"/>
          </p:cNvPicPr>
          <p:nvPr/>
        </p:nvPicPr>
        <p:blipFill>
          <a:blip r:embed="rId2" cstate="print"/>
          <a:srcRect/>
          <a:stretch>
            <a:fillRect/>
          </a:stretch>
        </p:blipFill>
        <p:spPr bwMode="auto">
          <a:xfrm>
            <a:off x="323528" y="2636915"/>
            <a:ext cx="3829050" cy="320992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788024" y="2753072"/>
            <a:ext cx="3733800" cy="31242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200" dirty="0" smtClean="0"/>
              <a:t>A1a: </a:t>
            </a:r>
            <a:r>
              <a:rPr lang="zh-TW" altLang="zh-CN" sz="2200" dirty="0" smtClean="0"/>
              <a:t>对于已经探测到的</a:t>
            </a:r>
            <a:r>
              <a:rPr lang="en-US" altLang="zh-CN" sz="2200" dirty="0" smtClean="0"/>
              <a:t>30</a:t>
            </a:r>
            <a:r>
              <a:rPr lang="zh-TW" altLang="zh-CN" sz="2200" dirty="0" smtClean="0"/>
              <a:t>多个伽玛射线超新星遗迹，结合射电和</a:t>
            </a:r>
            <a:r>
              <a:rPr lang="en-US" altLang="zh-CN" sz="2200" dirty="0" smtClean="0"/>
              <a:t>X</a:t>
            </a:r>
            <a:r>
              <a:rPr lang="zh-TW" altLang="zh-CN" sz="2200" dirty="0" smtClean="0"/>
              <a:t>射线观测，通过多波段辐射能谱拟合分析超新星遗迹中高能粒子分布函数演化的规律（刘四明、曾厚敦）</a:t>
            </a:r>
            <a:endParaRPr lang="zh-CN" altLang="en-US" dirty="0"/>
          </a:p>
        </p:txBody>
      </p:sp>
      <p:pic>
        <p:nvPicPr>
          <p:cNvPr id="3075" name="Picture 3"/>
          <p:cNvPicPr>
            <a:picLocks noChangeAspect="1" noChangeArrowheads="1"/>
          </p:cNvPicPr>
          <p:nvPr/>
        </p:nvPicPr>
        <p:blipFill>
          <a:blip r:embed="rId2" cstate="print"/>
          <a:srcRect/>
          <a:stretch>
            <a:fillRect/>
          </a:stretch>
        </p:blipFill>
        <p:spPr bwMode="auto">
          <a:xfrm>
            <a:off x="4788024" y="3113112"/>
            <a:ext cx="3733800" cy="3124200"/>
          </a:xfrm>
          <a:prstGeom prst="rect">
            <a:avLst/>
          </a:prstGeom>
          <a:noFill/>
          <a:ln w="9525">
            <a:noFill/>
            <a:miter lim="800000"/>
            <a:headEnd/>
            <a:tailEnd/>
          </a:ln>
        </p:spPr>
      </p:pic>
      <p:pic>
        <p:nvPicPr>
          <p:cNvPr id="32770" name="Picture 2"/>
          <p:cNvPicPr>
            <a:picLocks noChangeAspect="1" noChangeArrowheads="1"/>
          </p:cNvPicPr>
          <p:nvPr/>
        </p:nvPicPr>
        <p:blipFill>
          <a:blip r:embed="rId3" cstate="print"/>
          <a:srcRect/>
          <a:stretch>
            <a:fillRect/>
          </a:stretch>
        </p:blipFill>
        <p:spPr bwMode="auto">
          <a:xfrm>
            <a:off x="379662" y="3140968"/>
            <a:ext cx="3616274" cy="3453011"/>
          </a:xfrm>
          <a:prstGeom prst="rect">
            <a:avLst/>
          </a:prstGeom>
          <a:noFill/>
          <a:ln w="9525">
            <a:noFill/>
            <a:miter lim="800000"/>
            <a:headEnd/>
            <a:tailEnd/>
          </a:ln>
        </p:spPr>
      </p:pic>
      <p:pic>
        <p:nvPicPr>
          <p:cNvPr id="32771" name="Picture 3"/>
          <p:cNvPicPr>
            <a:picLocks noChangeAspect="1" noChangeArrowheads="1"/>
          </p:cNvPicPr>
          <p:nvPr/>
        </p:nvPicPr>
        <p:blipFill>
          <a:blip r:embed="rId4" cstate="print"/>
          <a:srcRect/>
          <a:stretch>
            <a:fillRect/>
          </a:stretch>
        </p:blipFill>
        <p:spPr bwMode="auto">
          <a:xfrm>
            <a:off x="179512" y="1412776"/>
            <a:ext cx="8100392" cy="167977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2400" dirty="0" smtClean="0"/>
              <a:t>A1b</a:t>
            </a:r>
            <a:r>
              <a:rPr lang="zh-TW" altLang="zh-CN" sz="2400" dirty="0" smtClean="0"/>
              <a:t>：利用一个</a:t>
            </a:r>
            <a:r>
              <a:rPr lang="en-US" altLang="zh-CN" sz="2400" dirty="0" err="1" smtClean="0"/>
              <a:t>TeV</a:t>
            </a:r>
            <a:r>
              <a:rPr lang="zh-TW" altLang="zh-CN" sz="2400" dirty="0" smtClean="0"/>
              <a:t>辐射由轻子过程主导的年轻超新星遗样本（总共约</a:t>
            </a:r>
            <a:r>
              <a:rPr lang="en-US" altLang="zh-CN" sz="2400" dirty="0" smtClean="0"/>
              <a:t>10</a:t>
            </a:r>
            <a:r>
              <a:rPr lang="zh-TW" altLang="zh-CN" sz="2400" dirty="0" smtClean="0"/>
              <a:t>个源），分析年轻遗迹中高能电子分布函数的演化规律（刘四明、张潇）</a:t>
            </a:r>
            <a:endParaRPr lang="zh-CN" altLang="zh-CN" sz="2400" dirty="0"/>
          </a:p>
        </p:txBody>
      </p:sp>
      <p:pic>
        <p:nvPicPr>
          <p:cNvPr id="4098" name="Picture 2"/>
          <p:cNvPicPr>
            <a:picLocks noChangeAspect="1" noChangeArrowheads="1"/>
          </p:cNvPicPr>
          <p:nvPr/>
        </p:nvPicPr>
        <p:blipFill>
          <a:blip r:embed="rId2" cstate="print"/>
          <a:srcRect/>
          <a:stretch>
            <a:fillRect/>
          </a:stretch>
        </p:blipFill>
        <p:spPr bwMode="auto">
          <a:xfrm>
            <a:off x="107505" y="1331196"/>
            <a:ext cx="3982922" cy="5526807"/>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962020" y="1412776"/>
            <a:ext cx="5181980" cy="910208"/>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3992758" y="3284984"/>
            <a:ext cx="5151242" cy="2016224"/>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2400" dirty="0" smtClean="0"/>
              <a:t>A1b</a:t>
            </a:r>
            <a:r>
              <a:rPr lang="zh-TW" altLang="zh-CN" sz="2400" dirty="0" smtClean="0"/>
              <a:t>：利用一个</a:t>
            </a:r>
            <a:r>
              <a:rPr lang="en-US" altLang="zh-CN" sz="2400" dirty="0" err="1" smtClean="0"/>
              <a:t>TeV</a:t>
            </a:r>
            <a:r>
              <a:rPr lang="zh-TW" altLang="zh-CN" sz="2400" dirty="0" smtClean="0"/>
              <a:t>辐射由轻子过程主导的年轻超新星遗样本（总共约</a:t>
            </a:r>
            <a:r>
              <a:rPr lang="en-US" altLang="zh-CN" sz="2400" dirty="0" smtClean="0"/>
              <a:t>10</a:t>
            </a:r>
            <a:r>
              <a:rPr lang="zh-TW" altLang="zh-CN" sz="2400" dirty="0" smtClean="0"/>
              <a:t>个源），分析年轻遗迹中高能电子分布函数的演化规律（刘四明、张潇</a:t>
            </a:r>
            <a:r>
              <a:rPr lang="zh-CN" altLang="en-US" sz="2400" dirty="0" smtClean="0"/>
              <a:t>、</a:t>
            </a:r>
            <a:r>
              <a:rPr lang="zh-TW" altLang="zh-CN" sz="2400" dirty="0" smtClean="0"/>
              <a:t>曾厚敦）</a:t>
            </a:r>
            <a:endParaRPr lang="zh-CN" altLang="zh-CN" sz="2400" dirty="0"/>
          </a:p>
        </p:txBody>
      </p:sp>
      <p:pic>
        <p:nvPicPr>
          <p:cNvPr id="4101" name="Picture 5"/>
          <p:cNvPicPr>
            <a:picLocks noChangeAspect="1" noChangeArrowheads="1"/>
          </p:cNvPicPr>
          <p:nvPr/>
        </p:nvPicPr>
        <p:blipFill>
          <a:blip r:embed="rId2" cstate="print"/>
          <a:srcRect/>
          <a:stretch>
            <a:fillRect/>
          </a:stretch>
        </p:blipFill>
        <p:spPr bwMode="auto">
          <a:xfrm>
            <a:off x="0" y="1412776"/>
            <a:ext cx="9144000" cy="1361872"/>
          </a:xfrm>
          <a:prstGeom prst="rect">
            <a:avLst/>
          </a:prstGeom>
          <a:noFill/>
          <a:ln w="9525">
            <a:noFill/>
            <a:miter lim="800000"/>
            <a:headEnd/>
            <a:tailEnd/>
          </a:ln>
        </p:spPr>
      </p:pic>
      <p:pic>
        <p:nvPicPr>
          <p:cNvPr id="4102" name="Picture 6"/>
          <p:cNvPicPr>
            <a:picLocks noChangeAspect="1" noChangeArrowheads="1"/>
          </p:cNvPicPr>
          <p:nvPr/>
        </p:nvPicPr>
        <p:blipFill>
          <a:blip r:embed="rId3" cstate="print"/>
          <a:srcRect/>
          <a:stretch>
            <a:fillRect/>
          </a:stretch>
        </p:blipFill>
        <p:spPr bwMode="auto">
          <a:xfrm>
            <a:off x="0" y="3212976"/>
            <a:ext cx="4817180" cy="3312368"/>
          </a:xfrm>
          <a:prstGeom prst="rect">
            <a:avLst/>
          </a:prstGeom>
          <a:noFill/>
          <a:ln w="9525">
            <a:noFill/>
            <a:miter lim="800000"/>
            <a:headEnd/>
            <a:tailEnd/>
          </a:ln>
        </p:spPr>
      </p:pic>
      <p:pic>
        <p:nvPicPr>
          <p:cNvPr id="10" name="Content Placeholder 2"/>
          <p:cNvPicPr>
            <a:picLocks noGrp="1" noChangeAspect="1" noChangeArrowheads="1"/>
          </p:cNvPicPr>
          <p:nvPr>
            <p:ph idx="1"/>
          </p:nvPr>
        </p:nvPicPr>
        <p:blipFill>
          <a:blip r:embed="rId4" cstate="print"/>
          <a:srcRect/>
          <a:stretch>
            <a:fillRect/>
          </a:stretch>
        </p:blipFill>
        <p:spPr>
          <a:xfrm>
            <a:off x="4860033" y="3284987"/>
            <a:ext cx="4132138" cy="312953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200" dirty="0" smtClean="0"/>
              <a:t>A1c</a:t>
            </a:r>
            <a:r>
              <a:rPr lang="zh-TW" altLang="zh-CN" sz="2200" dirty="0" smtClean="0"/>
              <a:t>：发展两分量的</a:t>
            </a:r>
            <a:r>
              <a:rPr lang="en-US" altLang="zh-CN" sz="2200" dirty="0" err="1" smtClean="0"/>
              <a:t>Hillas</a:t>
            </a:r>
            <a:r>
              <a:rPr lang="zh-TW" altLang="zh-CN" sz="2200" dirty="0" smtClean="0"/>
              <a:t>模型，将宇宙线总能谱和平均原子数谱与观测做比较（刘四明、张轶然）</a:t>
            </a:r>
            <a:endParaRPr lang="zh-CN" altLang="zh-CN" sz="2200" dirty="0" smtClean="0"/>
          </a:p>
        </p:txBody>
      </p:sp>
      <p:pic>
        <p:nvPicPr>
          <p:cNvPr id="5122" name="Picture 2"/>
          <p:cNvPicPr>
            <a:picLocks noChangeAspect="1" noChangeArrowheads="1"/>
          </p:cNvPicPr>
          <p:nvPr/>
        </p:nvPicPr>
        <p:blipFill>
          <a:blip r:embed="rId2" cstate="print"/>
          <a:srcRect/>
          <a:stretch>
            <a:fillRect/>
          </a:stretch>
        </p:blipFill>
        <p:spPr bwMode="auto">
          <a:xfrm>
            <a:off x="3816427" y="1268760"/>
            <a:ext cx="5292079" cy="1224136"/>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51520" y="2492896"/>
            <a:ext cx="8451676" cy="421789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4400" b="0" i="0" u="none" strike="noStrike" kern="1200" cap="none" spc="0" normalizeH="0" baseline="0" noProof="0" smtClean="0">
                <a:ln>
                  <a:noFill/>
                </a:ln>
                <a:solidFill>
                  <a:schemeClr val="tx1"/>
                </a:solidFill>
                <a:effectLst/>
                <a:uLnTx/>
                <a:uFillTx/>
                <a:latin typeface="+mj-lt"/>
                <a:ea typeface="+mj-ea"/>
                <a:cs typeface="+mj-cs"/>
              </a:rPr>
              <a:t>宇宙线能谱</a:t>
            </a:r>
            <a:endParaRPr kumimoji="0" lang="zh-CN" alt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050" name="Picture 2"/>
          <p:cNvPicPr>
            <a:picLocks noChangeAspect="1" noChangeArrowheads="1"/>
          </p:cNvPicPr>
          <p:nvPr/>
        </p:nvPicPr>
        <p:blipFill>
          <a:blip r:embed="rId2" cstate="print"/>
          <a:srcRect/>
          <a:stretch>
            <a:fillRect/>
          </a:stretch>
        </p:blipFill>
        <p:spPr bwMode="auto">
          <a:xfrm>
            <a:off x="1979714" y="1412779"/>
            <a:ext cx="4857727" cy="5100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2400" dirty="0" smtClean="0"/>
              <a:t>A2b</a:t>
            </a:r>
            <a:r>
              <a:rPr lang="zh-TW" altLang="zh-CN" sz="2400" dirty="0" smtClean="0"/>
              <a:t>：考虑到有大尺度磁场时，宇宙线扩散系数表现出高度的各向异性，利用一个</a:t>
            </a:r>
            <a:r>
              <a:rPr lang="en-US" altLang="zh-CN" sz="2400" dirty="0" smtClean="0"/>
              <a:t>1</a:t>
            </a:r>
            <a:r>
              <a:rPr lang="zh-TW" altLang="zh-CN" sz="2400" dirty="0" smtClean="0"/>
              <a:t>维扩散模型分析宇宙线正负电子的能谱和各向异性特征（刘四明、石召东）</a:t>
            </a:r>
            <a:endParaRPr lang="zh-CN" altLang="zh-CN" sz="2400" dirty="0"/>
          </a:p>
        </p:txBody>
      </p:sp>
      <p:pic>
        <p:nvPicPr>
          <p:cNvPr id="6146" name="Picture 2"/>
          <p:cNvPicPr>
            <a:picLocks noChangeAspect="1" noChangeArrowheads="1"/>
          </p:cNvPicPr>
          <p:nvPr/>
        </p:nvPicPr>
        <p:blipFill>
          <a:blip r:embed="rId2" cstate="print"/>
          <a:srcRect/>
          <a:stretch>
            <a:fillRect/>
          </a:stretch>
        </p:blipFill>
        <p:spPr bwMode="auto">
          <a:xfrm>
            <a:off x="35496" y="1412776"/>
            <a:ext cx="8280920" cy="1910522"/>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0" y="3717032"/>
            <a:ext cx="9144000" cy="2304256"/>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2400" dirty="0" smtClean="0"/>
              <a:t>A2b</a:t>
            </a:r>
            <a:r>
              <a:rPr lang="zh-TW" altLang="zh-CN" sz="2400" dirty="0" smtClean="0"/>
              <a:t>：考虑到有大尺度磁场时，宇宙线扩散系数表现出高度的各向异性，利用一个</a:t>
            </a:r>
            <a:r>
              <a:rPr lang="en-US" altLang="zh-CN" sz="2400" dirty="0" smtClean="0"/>
              <a:t>1</a:t>
            </a:r>
            <a:r>
              <a:rPr lang="zh-TW" altLang="zh-CN" sz="2400" dirty="0" smtClean="0"/>
              <a:t>维扩散模型分析宇宙线正负电子的能谱和各向异性特征（刘四明、石召东）</a:t>
            </a:r>
            <a:endParaRPr lang="zh-CN" altLang="zh-CN" sz="2400" dirty="0"/>
          </a:p>
        </p:txBody>
      </p:sp>
      <p:pic>
        <p:nvPicPr>
          <p:cNvPr id="7171" name="Picture 3"/>
          <p:cNvPicPr>
            <a:picLocks noChangeAspect="1" noChangeArrowheads="1"/>
          </p:cNvPicPr>
          <p:nvPr/>
        </p:nvPicPr>
        <p:blipFill>
          <a:blip r:embed="rId2" cstate="print"/>
          <a:srcRect/>
          <a:stretch>
            <a:fillRect/>
          </a:stretch>
        </p:blipFill>
        <p:spPr bwMode="auto">
          <a:xfrm>
            <a:off x="-3782" y="1700809"/>
            <a:ext cx="9147782" cy="1200446"/>
          </a:xfrm>
          <a:prstGeom prst="rect">
            <a:avLst/>
          </a:prstGeom>
          <a:noFill/>
          <a:ln w="9525">
            <a:noFill/>
            <a:miter lim="800000"/>
            <a:headEnd/>
            <a:tailEnd/>
          </a:ln>
        </p:spPr>
      </p:pic>
      <p:pic>
        <p:nvPicPr>
          <p:cNvPr id="7172" name="Picture 4"/>
          <p:cNvPicPr>
            <a:picLocks noChangeAspect="1" noChangeArrowheads="1"/>
          </p:cNvPicPr>
          <p:nvPr/>
        </p:nvPicPr>
        <p:blipFill>
          <a:blip r:embed="rId3" cstate="print"/>
          <a:srcRect/>
          <a:stretch>
            <a:fillRect/>
          </a:stretch>
        </p:blipFill>
        <p:spPr bwMode="auto">
          <a:xfrm>
            <a:off x="72008" y="3007822"/>
            <a:ext cx="3923928" cy="3661538"/>
          </a:xfrm>
          <a:prstGeom prst="rect">
            <a:avLst/>
          </a:prstGeom>
          <a:noFill/>
          <a:ln w="9525">
            <a:noFill/>
            <a:miter lim="800000"/>
            <a:headEnd/>
            <a:tailEnd/>
          </a:ln>
        </p:spPr>
      </p:pic>
      <p:pic>
        <p:nvPicPr>
          <p:cNvPr id="7173" name="Picture 5"/>
          <p:cNvPicPr>
            <a:picLocks noChangeAspect="1" noChangeArrowheads="1"/>
          </p:cNvPicPr>
          <p:nvPr/>
        </p:nvPicPr>
        <p:blipFill>
          <a:blip r:embed="rId4" cstate="print"/>
          <a:srcRect/>
          <a:stretch>
            <a:fillRect/>
          </a:stretch>
        </p:blipFill>
        <p:spPr bwMode="auto">
          <a:xfrm>
            <a:off x="4499994" y="2996952"/>
            <a:ext cx="4299959" cy="3861048"/>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2400" dirty="0" smtClean="0"/>
              <a:t>A2b</a:t>
            </a:r>
            <a:r>
              <a:rPr lang="zh-TW" altLang="zh-CN" sz="2400" dirty="0" smtClean="0"/>
              <a:t>：考虑到有大尺度磁场时，宇宙线扩散系数表现出高度的各向异性，利用一个</a:t>
            </a:r>
            <a:r>
              <a:rPr lang="en-US" altLang="zh-CN" sz="2400" dirty="0" smtClean="0"/>
              <a:t>1</a:t>
            </a:r>
            <a:r>
              <a:rPr lang="zh-TW" altLang="zh-CN" sz="2400" dirty="0" smtClean="0"/>
              <a:t>维扩散模型分析宇宙线正负电子的能谱和各向异性特征（刘四明、石召东）</a:t>
            </a:r>
            <a:endParaRPr lang="zh-CN" altLang="zh-CN" sz="2400" dirty="0"/>
          </a:p>
        </p:txBody>
      </p:sp>
      <p:pic>
        <p:nvPicPr>
          <p:cNvPr id="7171" name="Picture 3"/>
          <p:cNvPicPr>
            <a:picLocks noChangeAspect="1" noChangeArrowheads="1"/>
          </p:cNvPicPr>
          <p:nvPr/>
        </p:nvPicPr>
        <p:blipFill>
          <a:blip r:embed="rId2" cstate="print"/>
          <a:srcRect/>
          <a:stretch>
            <a:fillRect/>
          </a:stretch>
        </p:blipFill>
        <p:spPr bwMode="auto">
          <a:xfrm>
            <a:off x="-3782" y="1700809"/>
            <a:ext cx="9147782" cy="1200446"/>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a:off x="0" y="3878822"/>
            <a:ext cx="9144000" cy="1971696"/>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p42"/>
          <p:cNvSpPr txBox="1"/>
          <p:nvPr/>
        </p:nvSpPr>
        <p:spPr>
          <a:xfrm>
            <a:off x="7227089" y="6161959"/>
            <a:ext cx="962143" cy="481143"/>
          </a:xfrm>
          <a:prstGeom prst="rect">
            <a:avLst/>
          </a:prstGeom>
          <a:noFill/>
          <a:ln>
            <a:noFill/>
          </a:ln>
        </p:spPr>
        <p:txBody>
          <a:bodyPr spcFirstLastPara="1" wrap="square" lIns="104429" tIns="104429" rIns="104429" bIns="104429" anchor="t" anchorCtr="0">
            <a:noAutofit/>
          </a:bodyPr>
          <a:lstStyle/>
          <a:p>
            <a:r>
              <a:rPr lang="id" sz="1524">
                <a:solidFill>
                  <a:srgbClr val="FFFFFF"/>
                </a:solidFill>
              </a:rPr>
              <a:t>West+16</a:t>
            </a:r>
            <a:endParaRPr sz="1524">
              <a:solidFill>
                <a:srgbClr val="FFFFFF"/>
              </a:solidFill>
            </a:endParaRPr>
          </a:p>
        </p:txBody>
      </p:sp>
      <p:sp>
        <p:nvSpPr>
          <p:cNvPr id="10" name="Slide Number Placeholder 7">
            <a:extLst>
              <a:ext uri="{FF2B5EF4-FFF2-40B4-BE49-F238E27FC236}">
                <a16:creationId xmlns:a16="http://schemas.microsoft.com/office/drawing/2014/main" xmlns="" id="{F382B9C5-F249-4A04-8C53-41906D281CB8}"/>
              </a:ext>
            </a:extLst>
          </p:cNvPr>
          <p:cNvSpPr>
            <a:spLocks noGrp="1"/>
          </p:cNvSpPr>
          <p:nvPr/>
        </p:nvSpPr>
        <p:spPr>
          <a:xfrm>
            <a:off x="6375089" y="6424619"/>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577E46-5F9B-4293-9C0F-245FD5B5D021}" type="slidenum">
              <a:rPr lang="zh-CN" altLang="en-US" smtClean="0">
                <a:solidFill>
                  <a:prstClr val="black">
                    <a:tint val="75000"/>
                  </a:prstClr>
                </a:solidFill>
              </a:rPr>
              <a:pPr/>
              <a:t>23</a:t>
            </a:fld>
            <a:endParaRPr lang="zh-CN" altLang="en-US">
              <a:solidFill>
                <a:prstClr val="black">
                  <a:tint val="75000"/>
                </a:prstClr>
              </a:solidFill>
            </a:endParaRPr>
          </a:p>
        </p:txBody>
      </p:sp>
      <p:pic>
        <p:nvPicPr>
          <p:cNvPr id="11" name="Picture 9">
            <a:extLst>
              <a:ext uri="{FF2B5EF4-FFF2-40B4-BE49-F238E27FC236}">
                <a16:creationId xmlns:a16="http://schemas.microsoft.com/office/drawing/2014/main" xmlns="" id="{A4ACEBD7-65C4-4555-9710-662E673D8A8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61476" y="874024"/>
            <a:ext cx="6939543" cy="2738760"/>
          </a:xfrm>
          <a:prstGeom prst="rect">
            <a:avLst/>
          </a:prstGeom>
        </p:spPr>
      </p:pic>
      <p:pic>
        <p:nvPicPr>
          <p:cNvPr id="12" name="Picture 12">
            <a:extLst>
              <a:ext uri="{FF2B5EF4-FFF2-40B4-BE49-F238E27FC236}">
                <a16:creationId xmlns:a16="http://schemas.microsoft.com/office/drawing/2014/main" xmlns="" id="{72F80F1D-F22B-4A60-AA9C-4A95CB6D416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121597" y="3906604"/>
            <a:ext cx="6939544" cy="2714522"/>
          </a:xfrm>
          <a:prstGeom prst="rect">
            <a:avLst/>
          </a:prstGeom>
        </p:spPr>
      </p:pic>
      <p:pic>
        <p:nvPicPr>
          <p:cNvPr id="13" name="Picture 14">
            <a:extLst>
              <a:ext uri="{FF2B5EF4-FFF2-40B4-BE49-F238E27FC236}">
                <a16:creationId xmlns:a16="http://schemas.microsoft.com/office/drawing/2014/main" xmlns="" id="{CD125944-A9E0-4208-B1BA-CA41E772057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2208" y="3988554"/>
            <a:ext cx="2203803" cy="2550622"/>
          </a:xfrm>
          <a:prstGeom prst="rect">
            <a:avLst/>
          </a:prstGeom>
        </p:spPr>
      </p:pic>
      <p:sp>
        <p:nvSpPr>
          <p:cNvPr id="14" name="Rectangle 8">
            <a:extLst>
              <a:ext uri="{FF2B5EF4-FFF2-40B4-BE49-F238E27FC236}">
                <a16:creationId xmlns:a16="http://schemas.microsoft.com/office/drawing/2014/main" xmlns="" id="{5CAEB94C-1796-41FA-B935-C8915F62EBFA}"/>
              </a:ext>
            </a:extLst>
          </p:cNvPr>
          <p:cNvSpPr/>
          <p:nvPr/>
        </p:nvSpPr>
        <p:spPr>
          <a:xfrm>
            <a:off x="1927276" y="546751"/>
            <a:ext cx="1091276"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Multi-layer</a:t>
            </a:r>
            <a:endParaRPr lang="zh-CN" altLang="en-US" dirty="0">
              <a:solidFill>
                <a:prstClr val="white"/>
              </a:solidFill>
            </a:endParaRPr>
          </a:p>
        </p:txBody>
      </p:sp>
      <p:sp>
        <p:nvSpPr>
          <p:cNvPr id="15" name="Rectangle 10">
            <a:extLst>
              <a:ext uri="{FF2B5EF4-FFF2-40B4-BE49-F238E27FC236}">
                <a16:creationId xmlns:a16="http://schemas.microsoft.com/office/drawing/2014/main" xmlns="" id="{62A79C86-CEA3-48C5-B2B1-1779FCAE77B3}"/>
              </a:ext>
            </a:extLst>
          </p:cNvPr>
          <p:cNvSpPr/>
          <p:nvPr/>
        </p:nvSpPr>
        <p:spPr>
          <a:xfrm>
            <a:off x="4186645" y="546748"/>
            <a:ext cx="1091276"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Circular</a:t>
            </a:r>
            <a:endParaRPr lang="zh-CN" altLang="en-US" dirty="0">
              <a:solidFill>
                <a:prstClr val="white"/>
              </a:solidFill>
            </a:endParaRPr>
          </a:p>
        </p:txBody>
      </p:sp>
      <p:sp>
        <p:nvSpPr>
          <p:cNvPr id="16" name="Rectangle 11">
            <a:extLst>
              <a:ext uri="{FF2B5EF4-FFF2-40B4-BE49-F238E27FC236}">
                <a16:creationId xmlns:a16="http://schemas.microsoft.com/office/drawing/2014/main" xmlns="" id="{0F852437-504E-4FD6-A117-F5303211F31D}"/>
              </a:ext>
            </a:extLst>
          </p:cNvPr>
          <p:cNvSpPr/>
          <p:nvPr/>
        </p:nvSpPr>
        <p:spPr>
          <a:xfrm>
            <a:off x="4741803" y="3612784"/>
            <a:ext cx="1864894"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Unilateral </a:t>
            </a:r>
            <a:r>
              <a:rPr lang="en-US" altLang="zh-CN" dirty="0" err="1">
                <a:solidFill>
                  <a:prstClr val="white"/>
                </a:solidFill>
              </a:rPr>
              <a:t>large_radian</a:t>
            </a:r>
            <a:endParaRPr lang="zh-CN" altLang="en-US" dirty="0">
              <a:solidFill>
                <a:prstClr val="white"/>
              </a:solidFill>
            </a:endParaRPr>
          </a:p>
        </p:txBody>
      </p:sp>
      <p:sp>
        <p:nvSpPr>
          <p:cNvPr id="17" name="Rectangle 13">
            <a:extLst>
              <a:ext uri="{FF2B5EF4-FFF2-40B4-BE49-F238E27FC236}">
                <a16:creationId xmlns:a16="http://schemas.microsoft.com/office/drawing/2014/main" xmlns="" id="{7C0C9C81-5168-4483-8257-DD56D9B2E4A2}"/>
              </a:ext>
            </a:extLst>
          </p:cNvPr>
          <p:cNvSpPr/>
          <p:nvPr/>
        </p:nvSpPr>
        <p:spPr>
          <a:xfrm>
            <a:off x="6446013" y="546751"/>
            <a:ext cx="1026359"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Irregular</a:t>
            </a:r>
            <a:endParaRPr lang="zh-CN" altLang="en-US" dirty="0">
              <a:solidFill>
                <a:prstClr val="white"/>
              </a:solidFill>
            </a:endParaRPr>
          </a:p>
        </p:txBody>
      </p:sp>
      <p:sp>
        <p:nvSpPr>
          <p:cNvPr id="18" name="Rectangle 15">
            <a:extLst>
              <a:ext uri="{FF2B5EF4-FFF2-40B4-BE49-F238E27FC236}">
                <a16:creationId xmlns:a16="http://schemas.microsoft.com/office/drawing/2014/main" xmlns="" id="{A631E748-3F22-44CC-8D2B-7324A8C2EC0A}"/>
              </a:ext>
            </a:extLst>
          </p:cNvPr>
          <p:cNvSpPr/>
          <p:nvPr/>
        </p:nvSpPr>
        <p:spPr>
          <a:xfrm>
            <a:off x="2491898" y="3569108"/>
            <a:ext cx="1744578"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Bilateral symmetric</a:t>
            </a:r>
            <a:endParaRPr lang="zh-CN" altLang="en-US" dirty="0">
              <a:solidFill>
                <a:prstClr val="white"/>
              </a:solidFill>
            </a:endParaRPr>
          </a:p>
        </p:txBody>
      </p:sp>
      <p:sp>
        <p:nvSpPr>
          <p:cNvPr id="19" name="Rectangle 16">
            <a:extLst>
              <a:ext uri="{FF2B5EF4-FFF2-40B4-BE49-F238E27FC236}">
                <a16:creationId xmlns:a16="http://schemas.microsoft.com/office/drawing/2014/main" xmlns="" id="{C2E2A6F9-9D24-47D2-AAB8-DAA7C87D5ACF}"/>
              </a:ext>
            </a:extLst>
          </p:cNvPr>
          <p:cNvSpPr/>
          <p:nvPr/>
        </p:nvSpPr>
        <p:spPr>
          <a:xfrm>
            <a:off x="7112025" y="3612784"/>
            <a:ext cx="1864894"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Unilateral small-radian</a:t>
            </a:r>
            <a:endParaRPr lang="zh-CN" altLang="en-US" dirty="0">
              <a:solidFill>
                <a:prstClr val="white"/>
              </a:solidFill>
            </a:endParaRPr>
          </a:p>
        </p:txBody>
      </p:sp>
      <p:sp>
        <p:nvSpPr>
          <p:cNvPr id="20" name="Rectangle 17">
            <a:extLst>
              <a:ext uri="{FF2B5EF4-FFF2-40B4-BE49-F238E27FC236}">
                <a16:creationId xmlns:a16="http://schemas.microsoft.com/office/drawing/2014/main" xmlns="" id="{10FBAB0F-E59F-48EC-B893-EED6BB9E2E37}"/>
              </a:ext>
            </a:extLst>
          </p:cNvPr>
          <p:cNvSpPr/>
          <p:nvPr/>
        </p:nvSpPr>
        <p:spPr>
          <a:xfrm>
            <a:off x="274717" y="3578248"/>
            <a:ext cx="1762661"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Bilateral asymmetric</a:t>
            </a:r>
            <a:endParaRPr lang="zh-CN" altLang="en-US" dirty="0">
              <a:solidFill>
                <a:prstClr val="white"/>
              </a:solidFill>
            </a:endParaRPr>
          </a:p>
        </p:txBody>
      </p:sp>
      <p:sp>
        <p:nvSpPr>
          <p:cNvPr id="24" name="Rectangle 20">
            <a:extLst>
              <a:ext uri="{FF2B5EF4-FFF2-40B4-BE49-F238E27FC236}">
                <a16:creationId xmlns:a16="http://schemas.microsoft.com/office/drawing/2014/main" xmlns="" id="{BFA24076-27A8-403A-89CD-B9F38077504C}"/>
              </a:ext>
            </a:extLst>
          </p:cNvPr>
          <p:cNvSpPr/>
          <p:nvPr/>
        </p:nvSpPr>
        <p:spPr>
          <a:xfrm rot="2783062">
            <a:off x="2900900" y="5322607"/>
            <a:ext cx="552718" cy="1227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25" name="Rectangle 21">
            <a:extLst>
              <a:ext uri="{FF2B5EF4-FFF2-40B4-BE49-F238E27FC236}">
                <a16:creationId xmlns:a16="http://schemas.microsoft.com/office/drawing/2014/main" xmlns="" id="{C1D4EB25-459C-43F2-AA4C-6AFAC0205718}"/>
              </a:ext>
            </a:extLst>
          </p:cNvPr>
          <p:cNvSpPr/>
          <p:nvPr/>
        </p:nvSpPr>
        <p:spPr>
          <a:xfrm rot="19030971">
            <a:off x="3152888" y="5167097"/>
            <a:ext cx="728856" cy="1734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26" name="Rectangle 22">
            <a:extLst>
              <a:ext uri="{FF2B5EF4-FFF2-40B4-BE49-F238E27FC236}">
                <a16:creationId xmlns:a16="http://schemas.microsoft.com/office/drawing/2014/main" xmlns="" id="{069E9506-730F-4FE4-AC26-02974D7FA331}"/>
              </a:ext>
            </a:extLst>
          </p:cNvPr>
          <p:cNvSpPr/>
          <p:nvPr/>
        </p:nvSpPr>
        <p:spPr>
          <a:xfrm rot="2783062">
            <a:off x="7612959" y="5315363"/>
            <a:ext cx="552718" cy="1227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27" name="Rectangle 23">
            <a:extLst>
              <a:ext uri="{FF2B5EF4-FFF2-40B4-BE49-F238E27FC236}">
                <a16:creationId xmlns:a16="http://schemas.microsoft.com/office/drawing/2014/main" xmlns="" id="{898168B6-7CCB-4090-88D4-E087B7C218EC}"/>
              </a:ext>
            </a:extLst>
          </p:cNvPr>
          <p:cNvSpPr/>
          <p:nvPr/>
        </p:nvSpPr>
        <p:spPr>
          <a:xfrm rot="19030971">
            <a:off x="7864946" y="5159853"/>
            <a:ext cx="728856" cy="1734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28" name="Rectangle 24">
            <a:extLst>
              <a:ext uri="{FF2B5EF4-FFF2-40B4-BE49-F238E27FC236}">
                <a16:creationId xmlns:a16="http://schemas.microsoft.com/office/drawing/2014/main" xmlns="" id="{70E1801C-C273-4CF0-A18F-6C5025199060}"/>
              </a:ext>
            </a:extLst>
          </p:cNvPr>
          <p:cNvSpPr/>
          <p:nvPr/>
        </p:nvSpPr>
        <p:spPr>
          <a:xfrm rot="2783062">
            <a:off x="7882504" y="5129091"/>
            <a:ext cx="746975" cy="1336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29" name="Rectangle 25">
            <a:extLst>
              <a:ext uri="{FF2B5EF4-FFF2-40B4-BE49-F238E27FC236}">
                <a16:creationId xmlns:a16="http://schemas.microsoft.com/office/drawing/2014/main" xmlns="" id="{BEA38BB5-0871-4009-BF25-C8F111115F31}"/>
              </a:ext>
            </a:extLst>
          </p:cNvPr>
          <p:cNvSpPr/>
          <p:nvPr/>
        </p:nvSpPr>
        <p:spPr>
          <a:xfrm rot="2783062">
            <a:off x="5109634" y="5195103"/>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30" name="Rectangle 26">
            <a:extLst>
              <a:ext uri="{FF2B5EF4-FFF2-40B4-BE49-F238E27FC236}">
                <a16:creationId xmlns:a16="http://schemas.microsoft.com/office/drawing/2014/main" xmlns="" id="{D67AE804-1320-41A1-9A57-13166F769676}"/>
              </a:ext>
            </a:extLst>
          </p:cNvPr>
          <p:cNvSpPr/>
          <p:nvPr/>
        </p:nvSpPr>
        <p:spPr>
          <a:xfrm rot="18673132">
            <a:off x="5125872" y="5216322"/>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31" name="Rectangle 27">
            <a:extLst>
              <a:ext uri="{FF2B5EF4-FFF2-40B4-BE49-F238E27FC236}">
                <a16:creationId xmlns:a16="http://schemas.microsoft.com/office/drawing/2014/main" xmlns="" id="{0780F57E-68AE-47E9-8380-CB9269A8E1D5}"/>
              </a:ext>
            </a:extLst>
          </p:cNvPr>
          <p:cNvSpPr/>
          <p:nvPr/>
        </p:nvSpPr>
        <p:spPr>
          <a:xfrm rot="2783062">
            <a:off x="510230" y="5113767"/>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32" name="Rectangle 28">
            <a:extLst>
              <a:ext uri="{FF2B5EF4-FFF2-40B4-BE49-F238E27FC236}">
                <a16:creationId xmlns:a16="http://schemas.microsoft.com/office/drawing/2014/main" xmlns="" id="{1E37255D-0DCC-4D1A-AF01-F747D8DE74FA}"/>
              </a:ext>
            </a:extLst>
          </p:cNvPr>
          <p:cNvSpPr/>
          <p:nvPr/>
        </p:nvSpPr>
        <p:spPr>
          <a:xfrm rot="18673132">
            <a:off x="526467" y="5134986"/>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0" name="Rectangle 2">
            <a:extLst>
              <a:ext uri="{FF2B5EF4-FFF2-40B4-BE49-F238E27FC236}">
                <a16:creationId xmlns:a16="http://schemas.microsoft.com/office/drawing/2014/main" xmlns="" id="{8D03B3B4-79C7-4220-B6D1-2D6DF2E6D0D8}"/>
              </a:ext>
            </a:extLst>
          </p:cNvPr>
          <p:cNvSpPr/>
          <p:nvPr/>
        </p:nvSpPr>
        <p:spPr>
          <a:xfrm rot="2783062">
            <a:off x="4349968" y="2252973"/>
            <a:ext cx="552718" cy="1227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1" name="Rectangle 19">
            <a:extLst>
              <a:ext uri="{FF2B5EF4-FFF2-40B4-BE49-F238E27FC236}">
                <a16:creationId xmlns:a16="http://schemas.microsoft.com/office/drawing/2014/main" xmlns="" id="{0FEF239D-EFC3-4A75-81FD-54F9D37E65AE}"/>
              </a:ext>
            </a:extLst>
          </p:cNvPr>
          <p:cNvSpPr/>
          <p:nvPr/>
        </p:nvSpPr>
        <p:spPr>
          <a:xfrm rot="19030971">
            <a:off x="4601956" y="2097463"/>
            <a:ext cx="728856" cy="1734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2" name="Rectangle 31">
            <a:extLst>
              <a:ext uri="{FF2B5EF4-FFF2-40B4-BE49-F238E27FC236}">
                <a16:creationId xmlns:a16="http://schemas.microsoft.com/office/drawing/2014/main" xmlns="" id="{728C4D29-0128-46F4-BB70-A01C726FB61A}"/>
              </a:ext>
            </a:extLst>
          </p:cNvPr>
          <p:cNvSpPr/>
          <p:nvPr/>
        </p:nvSpPr>
        <p:spPr>
          <a:xfrm rot="2783062">
            <a:off x="6507778" y="2059691"/>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3" name="Rectangle 32">
            <a:extLst>
              <a:ext uri="{FF2B5EF4-FFF2-40B4-BE49-F238E27FC236}">
                <a16:creationId xmlns:a16="http://schemas.microsoft.com/office/drawing/2014/main" xmlns="" id="{71350B52-ED2B-4B6C-BC69-E429E5DCF6D0}"/>
              </a:ext>
            </a:extLst>
          </p:cNvPr>
          <p:cNvSpPr/>
          <p:nvPr/>
        </p:nvSpPr>
        <p:spPr>
          <a:xfrm rot="18673132">
            <a:off x="6524016" y="2080910"/>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4" name="Rectangle 29">
            <a:extLst>
              <a:ext uri="{FF2B5EF4-FFF2-40B4-BE49-F238E27FC236}">
                <a16:creationId xmlns:a16="http://schemas.microsoft.com/office/drawing/2014/main" xmlns="" id="{00CFECB7-8F17-40F5-A0C2-4AB46715D93F}"/>
              </a:ext>
            </a:extLst>
          </p:cNvPr>
          <p:cNvSpPr/>
          <p:nvPr/>
        </p:nvSpPr>
        <p:spPr>
          <a:xfrm rot="2783062">
            <a:off x="2020754" y="2197180"/>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5" name="Rectangle 30">
            <a:extLst>
              <a:ext uri="{FF2B5EF4-FFF2-40B4-BE49-F238E27FC236}">
                <a16:creationId xmlns:a16="http://schemas.microsoft.com/office/drawing/2014/main" xmlns="" id="{70DDCC49-ABC2-41CA-AA13-25511C930EAF}"/>
              </a:ext>
            </a:extLst>
          </p:cNvPr>
          <p:cNvSpPr/>
          <p:nvPr/>
        </p:nvSpPr>
        <p:spPr>
          <a:xfrm rot="18673132">
            <a:off x="2036991" y="2147726"/>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3" name="副标题 2">
            <a:extLst>
              <a:ext uri="{FF2B5EF4-FFF2-40B4-BE49-F238E27FC236}">
                <a16:creationId xmlns:a16="http://schemas.microsoft.com/office/drawing/2014/main" xmlns="" id="{01E1BB28-A797-4F38-A884-4E7C24810792}"/>
              </a:ext>
            </a:extLst>
          </p:cNvPr>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xmlns="" val="3088313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xmlns="" id="{6C2FAE7E-6435-4841-82E8-F94B7964A968}"/>
              </a:ext>
            </a:extLst>
          </p:cNvPr>
          <p:cNvSpPr>
            <a:spLocks noGrp="1"/>
          </p:cNvSpPr>
          <p:nvPr>
            <p:ph type="subTitle" idx="1"/>
          </p:nvPr>
        </p:nvSpPr>
        <p:spPr>
          <a:xfrm>
            <a:off x="107506" y="332656"/>
            <a:ext cx="5420186" cy="2078336"/>
          </a:xfrm>
        </p:spPr>
        <p:txBody>
          <a:bodyPr>
            <a:normAutofit fontScale="77500" lnSpcReduction="20000"/>
          </a:bodyPr>
          <a:lstStyle/>
          <a:p>
            <a:pPr algn="l"/>
            <a:r>
              <a:rPr lang="en-US" altLang="zh-CN" dirty="0"/>
              <a:t>Consider different:</a:t>
            </a:r>
          </a:p>
          <a:p>
            <a:pPr algn="l"/>
            <a:endParaRPr lang="en-US" altLang="zh-CN" dirty="0"/>
          </a:p>
          <a:p>
            <a:pPr algn="l"/>
            <a:r>
              <a:rPr lang="en-US" altLang="zh-CN" dirty="0"/>
              <a:t>1)Progenitor mass</a:t>
            </a:r>
          </a:p>
          <a:p>
            <a:pPr algn="l"/>
            <a:r>
              <a:rPr lang="en-US" altLang="zh-CN" dirty="0"/>
              <a:t>2)Stellar wind and proper motion</a:t>
            </a:r>
          </a:p>
          <a:p>
            <a:pPr algn="l"/>
            <a:r>
              <a:rPr lang="en-US" altLang="zh-CN" dirty="0"/>
              <a:t>3)Magnetic field(direction and strength)</a:t>
            </a:r>
            <a:endParaRPr lang="zh-CN" altLang="en-US" dirty="0"/>
          </a:p>
        </p:txBody>
      </p:sp>
      <p:sp>
        <p:nvSpPr>
          <p:cNvPr id="5" name="Title 1">
            <a:extLst>
              <a:ext uri="{FF2B5EF4-FFF2-40B4-BE49-F238E27FC236}">
                <a16:creationId xmlns:a16="http://schemas.microsoft.com/office/drawing/2014/main" xmlns="" id="{C372D05F-9DF1-4FDB-A670-64E29ED462CC}"/>
              </a:ext>
            </a:extLst>
          </p:cNvPr>
          <p:cNvSpPr>
            <a:spLocks noGrp="1"/>
          </p:cNvSpPr>
          <p:nvPr/>
        </p:nvSpPr>
        <p:spPr>
          <a:xfrm>
            <a:off x="277230" y="8314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6" name="Rectangle 26">
            <a:extLst>
              <a:ext uri="{FF2B5EF4-FFF2-40B4-BE49-F238E27FC236}">
                <a16:creationId xmlns:a16="http://schemas.microsoft.com/office/drawing/2014/main" xmlns="" id="{9A907372-54D8-4D47-A956-516AD9C4A92B}"/>
              </a:ext>
            </a:extLst>
          </p:cNvPr>
          <p:cNvSpPr/>
          <p:nvPr/>
        </p:nvSpPr>
        <p:spPr>
          <a:xfrm>
            <a:off x="657057" y="6175854"/>
            <a:ext cx="2292680" cy="9233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bg1"/>
                </a:solidFill>
              </a:rPr>
              <a:t>             Stellar wind</a:t>
            </a:r>
          </a:p>
          <a:p>
            <a:r>
              <a:rPr lang="en-US" altLang="zh-CN" dirty="0">
                <a:solidFill>
                  <a:schemeClr val="bg1"/>
                </a:solidFill>
              </a:rPr>
              <a:t>density</a:t>
            </a:r>
            <a:r>
              <a:rPr lang="zh-CN" altLang="en-US" dirty="0">
                <a:solidFill>
                  <a:schemeClr val="bg1"/>
                </a:solidFill>
              </a:rPr>
              <a:t> </a:t>
            </a:r>
            <a:r>
              <a:rPr lang="en-US" altLang="zh-CN" dirty="0">
                <a:solidFill>
                  <a:schemeClr val="bg1"/>
                </a:solidFill>
              </a:rPr>
              <a:t>and</a:t>
            </a:r>
            <a:r>
              <a:rPr lang="zh-CN" altLang="en-US" dirty="0">
                <a:solidFill>
                  <a:schemeClr val="bg1"/>
                </a:solidFill>
              </a:rPr>
              <a:t> </a:t>
            </a:r>
            <a:r>
              <a:rPr lang="en-US" altLang="zh-CN" dirty="0">
                <a:solidFill>
                  <a:schemeClr val="bg1"/>
                </a:solidFill>
              </a:rPr>
              <a:t>magnetic field</a:t>
            </a:r>
            <a:endParaRPr lang="zh-CN" altLang="en-US" dirty="0">
              <a:solidFill>
                <a:schemeClr val="bg1"/>
              </a:solidFill>
            </a:endParaRPr>
          </a:p>
        </p:txBody>
      </p:sp>
      <p:sp>
        <p:nvSpPr>
          <p:cNvPr id="7" name="Rectangle 27">
            <a:extLst>
              <a:ext uri="{FF2B5EF4-FFF2-40B4-BE49-F238E27FC236}">
                <a16:creationId xmlns:a16="http://schemas.microsoft.com/office/drawing/2014/main" xmlns="" id="{2B8DB46D-409E-4CE9-B040-A5AC0FEDD130}"/>
              </a:ext>
            </a:extLst>
          </p:cNvPr>
          <p:cNvSpPr/>
          <p:nvPr/>
        </p:nvSpPr>
        <p:spPr>
          <a:xfrm>
            <a:off x="3272193" y="6175787"/>
            <a:ext cx="2275114" cy="9233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bg1"/>
                </a:solidFill>
              </a:rPr>
              <a:t>    Supernova remnant</a:t>
            </a:r>
          </a:p>
          <a:p>
            <a:r>
              <a:rPr lang="en-US" altLang="zh-CN" dirty="0">
                <a:solidFill>
                  <a:schemeClr val="bg1"/>
                </a:solidFill>
              </a:rPr>
              <a:t>density</a:t>
            </a:r>
            <a:r>
              <a:rPr lang="zh-CN" altLang="en-US" dirty="0">
                <a:solidFill>
                  <a:schemeClr val="bg1"/>
                </a:solidFill>
              </a:rPr>
              <a:t> </a:t>
            </a:r>
            <a:r>
              <a:rPr lang="en-US" altLang="zh-CN" dirty="0">
                <a:solidFill>
                  <a:schemeClr val="bg1"/>
                </a:solidFill>
              </a:rPr>
              <a:t>and</a:t>
            </a:r>
            <a:r>
              <a:rPr lang="zh-CN" altLang="en-US" dirty="0">
                <a:solidFill>
                  <a:schemeClr val="bg1"/>
                </a:solidFill>
              </a:rPr>
              <a:t> </a:t>
            </a:r>
            <a:r>
              <a:rPr lang="en-US" altLang="zh-CN" dirty="0">
                <a:solidFill>
                  <a:schemeClr val="bg1"/>
                </a:solidFill>
              </a:rPr>
              <a:t>magnetic field</a:t>
            </a:r>
            <a:endParaRPr lang="zh-CN" altLang="en-US" dirty="0">
              <a:solidFill>
                <a:schemeClr val="bg1"/>
              </a:solidFill>
            </a:endParaRPr>
          </a:p>
        </p:txBody>
      </p:sp>
      <p:pic>
        <p:nvPicPr>
          <p:cNvPr id="8" name="Picture 2">
            <a:extLst>
              <a:ext uri="{FF2B5EF4-FFF2-40B4-BE49-F238E27FC236}">
                <a16:creationId xmlns:a16="http://schemas.microsoft.com/office/drawing/2014/main" xmlns="" id="{1F2E9B85-150C-463D-95A7-A6D27CC5F12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1624" y="2942249"/>
            <a:ext cx="7831006" cy="3151858"/>
          </a:xfrm>
          <a:prstGeom prst="rect">
            <a:avLst/>
          </a:prstGeom>
        </p:spPr>
      </p:pic>
      <p:sp>
        <p:nvSpPr>
          <p:cNvPr id="9" name="Rectangle 7">
            <a:extLst>
              <a:ext uri="{FF2B5EF4-FFF2-40B4-BE49-F238E27FC236}">
                <a16:creationId xmlns:a16="http://schemas.microsoft.com/office/drawing/2014/main" xmlns="" id="{E1CE9C36-6C5B-4A70-820C-5D53A05C1475}"/>
              </a:ext>
            </a:extLst>
          </p:cNvPr>
          <p:cNvSpPr/>
          <p:nvPr/>
        </p:nvSpPr>
        <p:spPr>
          <a:xfrm>
            <a:off x="6249831" y="6175787"/>
            <a:ext cx="1762661" cy="9233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bg1"/>
                </a:solidFill>
              </a:rPr>
              <a:t>Supernova remnant</a:t>
            </a:r>
          </a:p>
          <a:p>
            <a:r>
              <a:rPr lang="zh-CN" altLang="en-US" dirty="0">
                <a:solidFill>
                  <a:schemeClr val="bg1"/>
                </a:solidFill>
              </a:rPr>
              <a:t>          </a:t>
            </a:r>
            <a:r>
              <a:rPr lang="en-US" altLang="zh-CN" dirty="0">
                <a:solidFill>
                  <a:schemeClr val="bg1"/>
                </a:solidFill>
              </a:rPr>
              <a:t>radio flux</a:t>
            </a:r>
            <a:endParaRPr lang="zh-CN" altLang="en-US" dirty="0">
              <a:solidFill>
                <a:schemeClr val="bg1"/>
              </a:solidFill>
            </a:endParaRPr>
          </a:p>
        </p:txBody>
      </p:sp>
      <p:pic>
        <p:nvPicPr>
          <p:cNvPr id="10" name="Picture 6">
            <a:extLst>
              <a:ext uri="{FF2B5EF4-FFF2-40B4-BE49-F238E27FC236}">
                <a16:creationId xmlns:a16="http://schemas.microsoft.com/office/drawing/2014/main" xmlns="" id="{6B26C88B-5ADA-45CF-BC3D-3DF2A12560E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27334" y="0"/>
            <a:ext cx="2802988" cy="2894350"/>
          </a:xfrm>
          <a:prstGeom prst="rect">
            <a:avLst/>
          </a:prstGeom>
        </p:spPr>
      </p:pic>
    </p:spTree>
    <p:extLst>
      <p:ext uri="{BB962C8B-B14F-4D97-AF65-F5344CB8AC3E}">
        <p14:creationId xmlns:p14="http://schemas.microsoft.com/office/powerpoint/2010/main" xmlns="" val="1893119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5" name="Rectangle 5">
            <a:extLst>
              <a:ext uri="{FF2B5EF4-FFF2-40B4-BE49-F238E27FC236}">
                <a16:creationId xmlns:a16="http://schemas.microsoft.com/office/drawing/2014/main" xmlns="" id="{3BF2A34C-CD4C-4144-81CE-644019F025C6}"/>
              </a:ext>
            </a:extLst>
          </p:cNvPr>
          <p:cNvSpPr/>
          <p:nvPr/>
        </p:nvSpPr>
        <p:spPr>
          <a:xfrm>
            <a:off x="-54066" y="4297481"/>
            <a:ext cx="1762661" cy="12003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Radio morphology from observation</a:t>
            </a:r>
            <a:endParaRPr lang="zh-CN" altLang="en-US" dirty="0">
              <a:solidFill>
                <a:prstClr val="white"/>
              </a:solidFill>
            </a:endParaRPr>
          </a:p>
        </p:txBody>
      </p:sp>
      <p:sp>
        <p:nvSpPr>
          <p:cNvPr id="6" name="Rectangle 6">
            <a:extLst>
              <a:ext uri="{FF2B5EF4-FFF2-40B4-BE49-F238E27FC236}">
                <a16:creationId xmlns:a16="http://schemas.microsoft.com/office/drawing/2014/main" xmlns="" id="{1629F84F-F6DC-4309-9B67-45E89CCF96FB}"/>
              </a:ext>
            </a:extLst>
          </p:cNvPr>
          <p:cNvSpPr/>
          <p:nvPr/>
        </p:nvSpPr>
        <p:spPr>
          <a:xfrm>
            <a:off x="-54066" y="1664749"/>
            <a:ext cx="1762661" cy="12003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Radio morphology form simulation</a:t>
            </a:r>
            <a:endParaRPr lang="zh-CN" altLang="en-US" dirty="0">
              <a:solidFill>
                <a:prstClr val="white"/>
              </a:solidFill>
            </a:endParaRPr>
          </a:p>
        </p:txBody>
      </p:sp>
      <p:pic>
        <p:nvPicPr>
          <p:cNvPr id="7" name="Picture 3">
            <a:extLst>
              <a:ext uri="{FF2B5EF4-FFF2-40B4-BE49-F238E27FC236}">
                <a16:creationId xmlns:a16="http://schemas.microsoft.com/office/drawing/2014/main" xmlns="" id="{C5787901-FB5E-410A-8473-87EBCCD1FB5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87283" y="905326"/>
            <a:ext cx="7417522" cy="5758445"/>
          </a:xfrm>
          <a:prstGeom prst="rect">
            <a:avLst/>
          </a:prstGeom>
        </p:spPr>
      </p:pic>
      <p:sp>
        <p:nvSpPr>
          <p:cNvPr id="8" name="Rectangle 7">
            <a:extLst>
              <a:ext uri="{FF2B5EF4-FFF2-40B4-BE49-F238E27FC236}">
                <a16:creationId xmlns:a16="http://schemas.microsoft.com/office/drawing/2014/main" xmlns="" id="{BE70A594-0F3D-4EC0-ABB5-93968E8857B3}"/>
              </a:ext>
            </a:extLst>
          </p:cNvPr>
          <p:cNvSpPr/>
          <p:nvPr/>
        </p:nvSpPr>
        <p:spPr>
          <a:xfrm>
            <a:off x="2529630" y="423784"/>
            <a:ext cx="1762661"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1450yr</a:t>
            </a:r>
            <a:endParaRPr lang="zh-CN" altLang="en-US" dirty="0">
              <a:solidFill>
                <a:prstClr val="white"/>
              </a:solidFill>
            </a:endParaRPr>
          </a:p>
        </p:txBody>
      </p:sp>
      <p:sp>
        <p:nvSpPr>
          <p:cNvPr id="9" name="Rectangle 8">
            <a:extLst>
              <a:ext uri="{FF2B5EF4-FFF2-40B4-BE49-F238E27FC236}">
                <a16:creationId xmlns:a16="http://schemas.microsoft.com/office/drawing/2014/main" xmlns="" id="{F156B9D8-C75E-4BF3-8449-9CC30614B11C}"/>
              </a:ext>
            </a:extLst>
          </p:cNvPr>
          <p:cNvSpPr/>
          <p:nvPr/>
        </p:nvSpPr>
        <p:spPr>
          <a:xfrm>
            <a:off x="4942751" y="391044"/>
            <a:ext cx="1762661"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1850yr</a:t>
            </a:r>
            <a:endParaRPr lang="zh-CN" altLang="en-US" dirty="0">
              <a:solidFill>
                <a:prstClr val="white"/>
              </a:solidFill>
            </a:endParaRPr>
          </a:p>
        </p:txBody>
      </p:sp>
      <p:sp>
        <p:nvSpPr>
          <p:cNvPr id="10" name="Rectangle 9">
            <a:extLst>
              <a:ext uri="{FF2B5EF4-FFF2-40B4-BE49-F238E27FC236}">
                <a16:creationId xmlns:a16="http://schemas.microsoft.com/office/drawing/2014/main" xmlns="" id="{1BA3751A-656D-4B2B-8AC0-197C11D6FDDD}"/>
              </a:ext>
            </a:extLst>
          </p:cNvPr>
          <p:cNvSpPr/>
          <p:nvPr/>
        </p:nvSpPr>
        <p:spPr>
          <a:xfrm>
            <a:off x="7435412" y="423784"/>
            <a:ext cx="1762661"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3050yr</a:t>
            </a:r>
            <a:endParaRPr lang="zh-CN" altLang="en-US" dirty="0">
              <a:solidFill>
                <a:prstClr val="white"/>
              </a:solidFill>
            </a:endParaRPr>
          </a:p>
        </p:txBody>
      </p:sp>
    </p:spTree>
    <p:extLst>
      <p:ext uri="{BB962C8B-B14F-4D97-AF65-F5344CB8AC3E}">
        <p14:creationId xmlns:p14="http://schemas.microsoft.com/office/powerpoint/2010/main" xmlns="" val="793080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a:extLst>
              <a:ext uri="{FF2B5EF4-FFF2-40B4-BE49-F238E27FC236}">
                <a16:creationId xmlns="" xmlns:a16="http://schemas.microsoft.com/office/drawing/2014/main" id="{CE4B0829-C8D6-4D70-8EE9-FBE05C1CFD60}"/>
              </a:ext>
            </a:extLst>
          </p:cNvPr>
          <p:cNvSpPr>
            <a:spLocks noGrp="1" noChangeArrowheads="1"/>
          </p:cNvSpPr>
          <p:nvPr>
            <p:ph type="title"/>
          </p:nvPr>
        </p:nvSpPr>
        <p:spPr/>
        <p:txBody>
          <a:bodyPr/>
          <a:lstStyle/>
          <a:p>
            <a:pPr eaLnBrk="1" hangingPunct="1"/>
            <a:r>
              <a:rPr lang="en-US" altLang="zh-CN"/>
              <a:t>Neutrinos from blazar TXS 0506+56</a:t>
            </a:r>
            <a:endParaRPr lang="zh-CN" altLang="en-US"/>
          </a:p>
        </p:txBody>
      </p:sp>
      <p:pic>
        <p:nvPicPr>
          <p:cNvPr id="15363" name="内容占位符 10">
            <a:extLst>
              <a:ext uri="{FF2B5EF4-FFF2-40B4-BE49-F238E27FC236}">
                <a16:creationId xmlns="" xmlns:a16="http://schemas.microsoft.com/office/drawing/2014/main" id="{CE2D52F5-CE76-4E15-9A70-2F4297E17316}"/>
              </a:ext>
            </a:extLst>
          </p:cNvPr>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478348" y="1493563"/>
            <a:ext cx="2609554" cy="4424144"/>
          </a:xfrm>
        </p:spPr>
      </p:pic>
      <p:sp>
        <p:nvSpPr>
          <p:cNvPr id="2" name="矩形 1">
            <a:extLst>
              <a:ext uri="{FF2B5EF4-FFF2-40B4-BE49-F238E27FC236}">
                <a16:creationId xmlns="" xmlns:a16="http://schemas.microsoft.com/office/drawing/2014/main" id="{96BA501E-C8EE-4AA5-B002-DE2FA4BA0C7B}"/>
              </a:ext>
            </a:extLst>
          </p:cNvPr>
          <p:cNvSpPr/>
          <p:nvPr/>
        </p:nvSpPr>
        <p:spPr>
          <a:xfrm>
            <a:off x="3635116" y="5172569"/>
            <a:ext cx="4572000" cy="923330"/>
          </a:xfrm>
          <a:prstGeom prst="rect">
            <a:avLst/>
          </a:prstGeom>
        </p:spPr>
        <p:txBody>
          <a:bodyPr>
            <a:spAutoFit/>
          </a:bodyPr>
          <a:lstStyle/>
          <a:p>
            <a:r>
              <a:rPr lang="en-US" altLang="zh-CN" spc="-1" dirty="0">
                <a:solidFill>
                  <a:srgbClr val="FF0000"/>
                </a:solidFill>
                <a:latin typeface="华文中宋" panose="02010600040101010101" pitchFamily="2" charset="-122"/>
                <a:ea typeface="华文中宋" panose="02010600040101010101" pitchFamily="2" charset="-122"/>
              </a:rPr>
              <a:t>IceCube观测到一个300TeV的中微子事件与Blazar TXS 0506+056的多波段flare在3</a:t>
            </a:r>
            <a:r>
              <a:rPr lang="el-GR" altLang="zh-CN" spc="-1" dirty="0">
                <a:solidFill>
                  <a:srgbClr val="FF0000"/>
                </a:solidFill>
                <a:latin typeface="华文中宋" panose="02010600040101010101" pitchFamily="2" charset="-122"/>
                <a:ea typeface="华文中宋" panose="02010600040101010101" pitchFamily="2" charset="-122"/>
              </a:rPr>
              <a:t>σ</a:t>
            </a:r>
            <a:r>
              <a:rPr lang="en-US" altLang="zh-CN" spc="-1" dirty="0" err="1">
                <a:solidFill>
                  <a:srgbClr val="FF0000"/>
                </a:solidFill>
                <a:latin typeface="华文中宋" panose="02010600040101010101" pitchFamily="2" charset="-122"/>
                <a:ea typeface="华文中宋" panose="02010600040101010101" pitchFamily="2" charset="-122"/>
              </a:rPr>
              <a:t>的置信度上成协</a:t>
            </a:r>
            <a:endParaRPr lang="en-US" altLang="zh-CN" spc="-1" dirty="0">
              <a:solidFill>
                <a:srgbClr val="FF0000"/>
              </a:solidFill>
              <a:latin typeface="华文中宋" panose="02010600040101010101" pitchFamily="2" charset="-122"/>
              <a:ea typeface="华文中宋" panose="02010600040101010101" pitchFamily="2" charset="-122"/>
            </a:endParaRPr>
          </a:p>
        </p:txBody>
      </p:sp>
      <p:pic>
        <p:nvPicPr>
          <p:cNvPr id="7" name="图片 6">
            <a:extLst>
              <a:ext uri="{FF2B5EF4-FFF2-40B4-BE49-F238E27FC236}">
                <a16:creationId xmlns="" xmlns:a16="http://schemas.microsoft.com/office/drawing/2014/main" id="{1623B3CD-D53A-4152-921D-4F11F993B0A0}"/>
              </a:ext>
            </a:extLst>
          </p:cNvPr>
          <p:cNvPicPr/>
          <p:nvPr/>
        </p:nvPicPr>
        <p:blipFill rotWithShape="1">
          <a:blip r:embed="rId3" cstate="print"/>
          <a:srcRect r="50729"/>
          <a:stretch/>
        </p:blipFill>
        <p:spPr>
          <a:xfrm>
            <a:off x="3914038" y="1493563"/>
            <a:ext cx="3320589" cy="3596560"/>
          </a:xfrm>
          <a:prstGeom prst="rect">
            <a:avLst/>
          </a:prstGeom>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a:extLst>
              <a:ext uri="{FF2B5EF4-FFF2-40B4-BE49-F238E27FC236}">
                <a16:creationId xmlns="" xmlns:a16="http://schemas.microsoft.com/office/drawing/2014/main" id="{0D900E30-4001-4CA8-B234-CBF76DF78133}"/>
              </a:ext>
            </a:extLst>
          </p:cNvPr>
          <p:cNvSpPr>
            <a:spLocks noGrp="1" noChangeArrowheads="1"/>
          </p:cNvSpPr>
          <p:nvPr>
            <p:ph type="title"/>
          </p:nvPr>
        </p:nvSpPr>
        <p:spPr/>
        <p:txBody>
          <a:bodyPr/>
          <a:lstStyle/>
          <a:p>
            <a:pPr>
              <a:defRPr/>
            </a:pPr>
            <a:r>
              <a:rPr lang="zh-CN" altLang="en-US" sz="4000" dirty="0"/>
              <a:t>传统的</a:t>
            </a:r>
            <a:r>
              <a:rPr lang="en-US" altLang="zh-CN" sz="4000" dirty="0" err="1"/>
              <a:t>Photomeson</a:t>
            </a:r>
            <a:r>
              <a:rPr lang="en-US" altLang="zh-CN" sz="4000" dirty="0"/>
              <a:t> (p</a:t>
            </a:r>
            <a:r>
              <a:rPr lang="el-GR" altLang="zh-CN" sz="4000" dirty="0"/>
              <a:t>γ</a:t>
            </a:r>
            <a:r>
              <a:rPr lang="en-US" altLang="zh-CN" sz="4000" dirty="0"/>
              <a:t>) </a:t>
            </a:r>
            <a:r>
              <a:rPr lang="zh-CN" altLang="en-US" sz="4000" dirty="0"/>
              <a:t>模型</a:t>
            </a:r>
          </a:p>
        </p:txBody>
      </p:sp>
      <p:sp>
        <p:nvSpPr>
          <p:cNvPr id="21507" name="内容占位符 2">
            <a:extLst>
              <a:ext uri="{FF2B5EF4-FFF2-40B4-BE49-F238E27FC236}">
                <a16:creationId xmlns="" xmlns:a16="http://schemas.microsoft.com/office/drawing/2014/main" id="{90EF5EF2-4754-4CAF-99CC-6DBCBA2AA311}"/>
              </a:ext>
            </a:extLst>
          </p:cNvPr>
          <p:cNvSpPr>
            <a:spLocks noGrp="1" noChangeArrowheads="1"/>
          </p:cNvSpPr>
          <p:nvPr>
            <p:ph idx="1"/>
          </p:nvPr>
        </p:nvSpPr>
        <p:spPr>
          <a:xfrm>
            <a:off x="5145541" y="1826112"/>
            <a:ext cx="2726207" cy="4350697"/>
          </a:xfrm>
        </p:spPr>
        <p:txBody>
          <a:bodyPr/>
          <a:lstStyle/>
          <a:p>
            <a:pPr marL="0" indent="0"/>
            <a:r>
              <a:rPr lang="zh-CN" altLang="en-US" dirty="0"/>
              <a:t>拟合存在问题：</a:t>
            </a:r>
            <a:endParaRPr lang="en-US" altLang="zh-CN" dirty="0"/>
          </a:p>
          <a:p>
            <a:pPr marL="0" indent="0"/>
            <a:r>
              <a:rPr lang="en-US" altLang="zh-CN" dirty="0"/>
              <a:t>1</a:t>
            </a:r>
            <a:r>
              <a:rPr lang="zh-CN" altLang="en-US" dirty="0"/>
              <a:t>）</a:t>
            </a:r>
            <a:r>
              <a:rPr lang="en-US" altLang="zh-CN" dirty="0"/>
              <a:t>cascade </a:t>
            </a:r>
            <a:r>
              <a:rPr lang="zh-CN" altLang="en-US" dirty="0"/>
              <a:t>辐射超过</a:t>
            </a:r>
            <a:r>
              <a:rPr lang="en-US" altLang="zh-CN" dirty="0"/>
              <a:t>X-ray</a:t>
            </a:r>
            <a:r>
              <a:rPr lang="zh-CN" altLang="en-US" dirty="0"/>
              <a:t>观测</a:t>
            </a:r>
            <a:endParaRPr lang="en-US" altLang="zh-CN" dirty="0"/>
          </a:p>
          <a:p>
            <a:pPr marL="0" indent="0"/>
            <a:r>
              <a:rPr lang="en-US" altLang="zh-CN" dirty="0"/>
              <a:t>2</a:t>
            </a:r>
            <a:r>
              <a:rPr lang="zh-CN" altLang="en-US" dirty="0"/>
              <a:t>）</a:t>
            </a:r>
            <a:r>
              <a:rPr lang="en-US" altLang="zh-CN" dirty="0"/>
              <a:t>inefficient: </a:t>
            </a:r>
            <a:r>
              <a:rPr lang="zh-CN" altLang="en-US" dirty="0"/>
              <a:t>要求</a:t>
            </a:r>
            <a:r>
              <a:rPr lang="en-US" altLang="zh-CN" dirty="0"/>
              <a:t>jet</a:t>
            </a:r>
            <a:r>
              <a:rPr lang="zh-CN" altLang="en-US" dirty="0"/>
              <a:t>光度超过中心黑洞的</a:t>
            </a:r>
            <a:r>
              <a:rPr lang="en-US" altLang="zh-CN" dirty="0"/>
              <a:t>Eddington</a:t>
            </a:r>
            <a:r>
              <a:rPr lang="zh-CN" altLang="en-US" dirty="0"/>
              <a:t>光度</a:t>
            </a:r>
            <a:r>
              <a:rPr lang="en-US" altLang="zh-CN" dirty="0"/>
              <a:t>:</a:t>
            </a:r>
            <a:endParaRPr lang="zh-CN" altLang="en-US" dirty="0"/>
          </a:p>
        </p:txBody>
      </p:sp>
      <p:pic>
        <p:nvPicPr>
          <p:cNvPr id="21508" name="图片 4">
            <a:extLst>
              <a:ext uri="{FF2B5EF4-FFF2-40B4-BE49-F238E27FC236}">
                <a16:creationId xmlns="" xmlns:a16="http://schemas.microsoft.com/office/drawing/2014/main" id="{20757CC2-B5DC-474B-BCB6-2AFFE935B7CE}"/>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43992" y="1826114"/>
            <a:ext cx="3555734" cy="4272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9" name="矩形 5">
            <a:extLst>
              <a:ext uri="{FF2B5EF4-FFF2-40B4-BE49-F238E27FC236}">
                <a16:creationId xmlns="" xmlns:a16="http://schemas.microsoft.com/office/drawing/2014/main" id="{D91587E8-9034-46A5-85F9-B6EA20D18DEB}"/>
              </a:ext>
            </a:extLst>
          </p:cNvPr>
          <p:cNvSpPr>
            <a:spLocks noChangeArrowheads="1"/>
          </p:cNvSpPr>
          <p:nvPr/>
        </p:nvSpPr>
        <p:spPr bwMode="auto">
          <a:xfrm>
            <a:off x="1935444" y="6225774"/>
            <a:ext cx="2310363" cy="59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panose="02020603050405020304" pitchFamily="18" charset="0"/>
              <a:defRPr sz="3200">
                <a:solidFill>
                  <a:srgbClr val="FFFFFF"/>
                </a:solidFill>
                <a:latin typeface="Calibri" panose="020F0502020204030204" pitchFamily="34" charset="0"/>
                <a:ea typeface="MS PGothic" panose="020B0600070205080204" pitchFamily="34" charset="-128"/>
                <a:cs typeface="Arial Unicode MS"/>
              </a:defRPr>
            </a:lvl1pPr>
            <a:lvl2pPr>
              <a:lnSpc>
                <a:spcPct val="93000"/>
              </a:lnSpc>
              <a:spcAft>
                <a:spcPts val="1138"/>
              </a:spcAft>
              <a:buClr>
                <a:srgbClr val="000000"/>
              </a:buClr>
              <a:buSzPct val="100000"/>
              <a:buFont typeface="Times New Roman" panose="02020603050405020304" pitchFamily="18" charset="0"/>
              <a:defRPr sz="2800">
                <a:solidFill>
                  <a:srgbClr val="FFFFFF"/>
                </a:solidFill>
                <a:latin typeface="Calibri" panose="020F0502020204030204" pitchFamily="34" charset="0"/>
                <a:ea typeface="MS PGothic" panose="020B0600070205080204" pitchFamily="34" charset="-128"/>
                <a:cs typeface="Arial Unicode MS"/>
              </a:defRPr>
            </a:lvl2pPr>
            <a:lvl3pPr>
              <a:lnSpc>
                <a:spcPct val="93000"/>
              </a:lnSpc>
              <a:spcAft>
                <a:spcPts val="850"/>
              </a:spcAft>
              <a:buClr>
                <a:srgbClr val="000000"/>
              </a:buClr>
              <a:buSzPct val="100000"/>
              <a:buFont typeface="Times New Roman" panose="02020603050405020304" pitchFamily="18" charset="0"/>
              <a:defRPr sz="2400">
                <a:solidFill>
                  <a:srgbClr val="FFFFFF"/>
                </a:solidFill>
                <a:latin typeface="Calibri" panose="020F0502020204030204" pitchFamily="34" charset="0"/>
                <a:ea typeface="MS PGothic" panose="020B0600070205080204" pitchFamily="34" charset="-128"/>
                <a:cs typeface="Arial Unicode MS"/>
              </a:defRPr>
            </a:lvl3pPr>
            <a:lvl4pPr>
              <a:lnSpc>
                <a:spcPct val="93000"/>
              </a:lnSpc>
              <a:spcAft>
                <a:spcPts val="575"/>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4pPr>
            <a:lvl5pPr>
              <a:lnSpc>
                <a:spcPct val="93000"/>
              </a:lnSpc>
              <a:spcAft>
                <a:spcPts val="288"/>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9pPr>
          </a:lstStyle>
          <a:p>
            <a:pPr eaLnBrk="1" hangingPunct="1">
              <a:lnSpc>
                <a:spcPct val="100000"/>
              </a:lnSpc>
              <a:spcAft>
                <a:spcPct val="0"/>
              </a:spcAft>
              <a:buClrTx/>
              <a:buSzTx/>
              <a:buFontTx/>
              <a:buNone/>
            </a:pPr>
            <a:r>
              <a:rPr lang="en-US" altLang="zh-CN" sz="1633">
                <a:solidFill>
                  <a:srgbClr val="000000"/>
                </a:solidFill>
                <a:latin typeface="ArialMT"/>
              </a:rPr>
              <a:t>Keivani et al. 2018</a:t>
            </a:r>
            <a:r>
              <a:rPr lang="en-US" altLang="zh-CN" sz="1633">
                <a:solidFill>
                  <a:schemeClr val="tx1"/>
                </a:solidFill>
              </a:rPr>
              <a:t> </a:t>
            </a:r>
            <a:br>
              <a:rPr lang="en-US" altLang="zh-CN" sz="1633">
                <a:solidFill>
                  <a:schemeClr val="tx1"/>
                </a:solidFill>
              </a:rPr>
            </a:br>
            <a:endParaRPr lang="zh-CN" altLang="en-US" sz="1633">
              <a:solidFill>
                <a:schemeClr val="tx1"/>
              </a:solidFill>
            </a:endParaRPr>
          </a:p>
        </p:txBody>
      </p:sp>
      <p:sp>
        <p:nvSpPr>
          <p:cNvPr id="7" name="圆角矩形 5">
            <a:extLst>
              <a:ext uri="{FF2B5EF4-FFF2-40B4-BE49-F238E27FC236}">
                <a16:creationId xmlns="" xmlns:a16="http://schemas.microsoft.com/office/drawing/2014/main" id="{FD68AD87-8ACE-41F0-884A-82FA963FA466}"/>
              </a:ext>
            </a:extLst>
          </p:cNvPr>
          <p:cNvSpPr/>
          <p:nvPr/>
        </p:nvSpPr>
        <p:spPr>
          <a:xfrm>
            <a:off x="5640841" y="4864824"/>
            <a:ext cx="1554437" cy="12342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33" b="1" dirty="0"/>
              <a:t>Lucky Detection</a:t>
            </a:r>
            <a:endParaRPr lang="zh-CN" altLang="en-US" sz="1633"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a:extLst>
              <a:ext uri="{FF2B5EF4-FFF2-40B4-BE49-F238E27FC236}">
                <a16:creationId xmlns="" xmlns:a16="http://schemas.microsoft.com/office/drawing/2014/main" id="{D8C493EA-1DDF-4410-9FA1-4D55BB586E04}"/>
              </a:ext>
            </a:extLst>
          </p:cNvPr>
          <p:cNvSpPr>
            <a:spLocks noGrp="1" noChangeArrowheads="1"/>
          </p:cNvSpPr>
          <p:nvPr>
            <p:ph type="title"/>
          </p:nvPr>
        </p:nvSpPr>
        <p:spPr/>
        <p:txBody>
          <a:bodyPr/>
          <a:lstStyle/>
          <a:p>
            <a:pPr algn="ctr"/>
            <a:r>
              <a:rPr lang="en-US" altLang="zh-CN" dirty="0"/>
              <a:t>pp</a:t>
            </a:r>
            <a:r>
              <a:rPr lang="zh-CN" altLang="en-US" dirty="0"/>
              <a:t> </a:t>
            </a:r>
            <a:r>
              <a:rPr lang="en-US" altLang="zh-CN" dirty="0"/>
              <a:t>interaction</a:t>
            </a:r>
            <a:r>
              <a:rPr lang="zh-CN" altLang="en-US" dirty="0"/>
              <a:t> </a:t>
            </a:r>
            <a:r>
              <a:rPr lang="en-US" altLang="zh-CN" dirty="0"/>
              <a:t>model</a:t>
            </a:r>
            <a:endParaRPr lang="zh-CN" altLang="en-US" dirty="0"/>
          </a:p>
        </p:txBody>
      </p:sp>
      <p:sp>
        <p:nvSpPr>
          <p:cNvPr id="22531" name="内容占位符 2">
            <a:extLst>
              <a:ext uri="{FF2B5EF4-FFF2-40B4-BE49-F238E27FC236}">
                <a16:creationId xmlns="" xmlns:a16="http://schemas.microsoft.com/office/drawing/2014/main" id="{A3CEC157-9F60-4939-BBED-2C3FD81A2902}"/>
              </a:ext>
            </a:extLst>
          </p:cNvPr>
          <p:cNvSpPr>
            <a:spLocks noGrp="1" noChangeArrowheads="1"/>
          </p:cNvSpPr>
          <p:nvPr>
            <p:ph idx="1"/>
          </p:nvPr>
        </p:nvSpPr>
        <p:spPr>
          <a:xfrm>
            <a:off x="1473155" y="1769948"/>
            <a:ext cx="6166368" cy="3874007"/>
          </a:xfrm>
        </p:spPr>
        <p:txBody>
          <a:bodyPr/>
          <a:lstStyle/>
          <a:p>
            <a:r>
              <a:rPr lang="zh-CN" altLang="en-US"/>
              <a:t>假定存在</a:t>
            </a:r>
            <a:r>
              <a:rPr lang="en-US" altLang="zh-CN"/>
              <a:t>broad-line region</a:t>
            </a:r>
            <a:endParaRPr lang="zh-CN" altLang="en-US"/>
          </a:p>
        </p:txBody>
      </p:sp>
      <p:pic>
        <p:nvPicPr>
          <p:cNvPr id="22532" name="图片 3">
            <a:extLst>
              <a:ext uri="{FF2B5EF4-FFF2-40B4-BE49-F238E27FC236}">
                <a16:creationId xmlns="" xmlns:a16="http://schemas.microsoft.com/office/drawing/2014/main" id="{7257B792-5B2C-4338-AFF6-C25ADCF2CEAD}"/>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4278" y="2205592"/>
            <a:ext cx="6465559" cy="2446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3" name="文本框 1">
            <a:extLst>
              <a:ext uri="{FF2B5EF4-FFF2-40B4-BE49-F238E27FC236}">
                <a16:creationId xmlns="" xmlns:a16="http://schemas.microsoft.com/office/drawing/2014/main" id="{2A71567C-FD4C-44A9-A656-FE243618CF85}"/>
              </a:ext>
            </a:extLst>
          </p:cNvPr>
          <p:cNvSpPr txBox="1">
            <a:spLocks noChangeArrowheads="1"/>
          </p:cNvSpPr>
          <p:nvPr/>
        </p:nvSpPr>
        <p:spPr bwMode="auto">
          <a:xfrm>
            <a:off x="4414171" y="1341914"/>
            <a:ext cx="1838039" cy="343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panose="02020603050405020304" pitchFamily="18" charset="0"/>
              <a:defRPr sz="3200">
                <a:solidFill>
                  <a:srgbClr val="FFFFFF"/>
                </a:solidFill>
                <a:latin typeface="Calibri" panose="020F0502020204030204" pitchFamily="34" charset="0"/>
                <a:ea typeface="MS PGothic" panose="020B0600070205080204" pitchFamily="34" charset="-128"/>
                <a:cs typeface="Arial Unicode MS"/>
              </a:defRPr>
            </a:lvl1pPr>
            <a:lvl2pPr>
              <a:lnSpc>
                <a:spcPct val="93000"/>
              </a:lnSpc>
              <a:spcAft>
                <a:spcPts val="1138"/>
              </a:spcAft>
              <a:buClr>
                <a:srgbClr val="000000"/>
              </a:buClr>
              <a:buSzPct val="100000"/>
              <a:buFont typeface="Times New Roman" panose="02020603050405020304" pitchFamily="18" charset="0"/>
              <a:defRPr sz="2800">
                <a:solidFill>
                  <a:srgbClr val="FFFFFF"/>
                </a:solidFill>
                <a:latin typeface="Calibri" panose="020F0502020204030204" pitchFamily="34" charset="0"/>
                <a:ea typeface="MS PGothic" panose="020B0600070205080204" pitchFamily="34" charset="-128"/>
                <a:cs typeface="Arial Unicode MS"/>
              </a:defRPr>
            </a:lvl2pPr>
            <a:lvl3pPr>
              <a:lnSpc>
                <a:spcPct val="93000"/>
              </a:lnSpc>
              <a:spcAft>
                <a:spcPts val="850"/>
              </a:spcAft>
              <a:buClr>
                <a:srgbClr val="000000"/>
              </a:buClr>
              <a:buSzPct val="100000"/>
              <a:buFont typeface="Times New Roman" panose="02020603050405020304" pitchFamily="18" charset="0"/>
              <a:defRPr sz="2400">
                <a:solidFill>
                  <a:srgbClr val="FFFFFF"/>
                </a:solidFill>
                <a:latin typeface="Calibri" panose="020F0502020204030204" pitchFamily="34" charset="0"/>
                <a:ea typeface="MS PGothic" panose="020B0600070205080204" pitchFamily="34" charset="-128"/>
                <a:cs typeface="Arial Unicode MS"/>
              </a:defRPr>
            </a:lvl3pPr>
            <a:lvl4pPr>
              <a:lnSpc>
                <a:spcPct val="93000"/>
              </a:lnSpc>
              <a:spcAft>
                <a:spcPts val="575"/>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4pPr>
            <a:lvl5pPr>
              <a:lnSpc>
                <a:spcPct val="93000"/>
              </a:lnSpc>
              <a:spcAft>
                <a:spcPts val="288"/>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9pPr>
          </a:lstStyle>
          <a:p>
            <a:pPr eaLnBrk="1" hangingPunct="1">
              <a:lnSpc>
                <a:spcPct val="100000"/>
              </a:lnSpc>
              <a:spcAft>
                <a:spcPct val="0"/>
              </a:spcAft>
              <a:buClrTx/>
              <a:buSzTx/>
              <a:buFontTx/>
              <a:buNone/>
            </a:pPr>
            <a:r>
              <a:rPr lang="en-US" altLang="zh-CN" sz="1633" dirty="0">
                <a:solidFill>
                  <a:schemeClr val="tx1"/>
                </a:solidFill>
              </a:rPr>
              <a:t>Liu et al. 2019</a:t>
            </a:r>
            <a:endParaRPr lang="zh-CN" altLang="en-US" sz="1633" dirty="0">
              <a:solidFill>
                <a:schemeClr val="tx1"/>
              </a:solidFill>
            </a:endParaRPr>
          </a:p>
        </p:txBody>
      </p:sp>
      <p:sp>
        <p:nvSpPr>
          <p:cNvPr id="7" name="TextShape 2">
            <a:extLst>
              <a:ext uri="{FF2B5EF4-FFF2-40B4-BE49-F238E27FC236}">
                <a16:creationId xmlns="" xmlns:a16="http://schemas.microsoft.com/office/drawing/2014/main" id="{616E8673-F3BE-4922-8404-B95D8B7BB2EE}"/>
              </a:ext>
            </a:extLst>
          </p:cNvPr>
          <p:cNvSpPr txBox="1"/>
          <p:nvPr/>
        </p:nvSpPr>
        <p:spPr>
          <a:xfrm>
            <a:off x="1730861" y="4652409"/>
            <a:ext cx="5977539" cy="1305481"/>
          </a:xfrm>
          <a:prstGeom prst="rect">
            <a:avLst/>
          </a:prstGeom>
          <a:noFill/>
          <a:ln>
            <a:noFill/>
          </a:ln>
        </p:spPr>
        <p:txBody>
          <a:bodyPr lIns="81646" tIns="40823" rIns="81646" bIns="40823"/>
          <a:lstStyle/>
          <a:p>
            <a:r>
              <a:rPr lang="en-US" sz="2000" spc="-1" dirty="0" err="1">
                <a:latin typeface="华文中宋" panose="02010600040101010101" pitchFamily="2" charset="-122"/>
                <a:ea typeface="华文中宋" panose="02010600040101010101" pitchFamily="2" charset="-122"/>
              </a:rPr>
              <a:t>相比于传统模型</a:t>
            </a:r>
            <a:r>
              <a:rPr lang="en-US" sz="2000" spc="-1" dirty="0">
                <a:latin typeface="华文中宋" panose="02010600040101010101" pitchFamily="2" charset="-122"/>
                <a:ea typeface="华文中宋" panose="02010600040101010101" pitchFamily="2" charset="-122"/>
              </a:rPr>
              <a:t>：</a:t>
            </a:r>
          </a:p>
          <a:p>
            <a:r>
              <a:rPr lang="en-US" sz="2000" spc="-1" dirty="0">
                <a:latin typeface="华文中宋" panose="02010600040101010101" pitchFamily="2" charset="-122"/>
                <a:ea typeface="华文中宋" panose="02010600040101010101" pitchFamily="2" charset="-122"/>
              </a:rPr>
              <a:t>1. </a:t>
            </a:r>
            <a:r>
              <a:rPr lang="en-US" sz="2000" spc="-1" dirty="0" err="1">
                <a:latin typeface="华文中宋" panose="02010600040101010101" pitchFamily="2" charset="-122"/>
                <a:ea typeface="华文中宋" panose="02010600040101010101" pitchFamily="2" charset="-122"/>
              </a:rPr>
              <a:t>较高的</a:t>
            </a:r>
            <a:r>
              <a:rPr lang="zh-CN" altLang="en-US" sz="2000" spc="-1" dirty="0">
                <a:latin typeface="华文中宋" panose="02010600040101010101" pitchFamily="2" charset="-122"/>
                <a:ea typeface="华文中宋" panose="02010600040101010101" pitchFamily="2" charset="-122"/>
              </a:rPr>
              <a:t>中微子产生</a:t>
            </a:r>
            <a:r>
              <a:rPr lang="en-US" sz="2000" spc="-1" dirty="0">
                <a:latin typeface="华文中宋" panose="02010600040101010101" pitchFamily="2" charset="-122"/>
                <a:ea typeface="华文中宋" panose="02010600040101010101" pitchFamily="2" charset="-122"/>
              </a:rPr>
              <a:t>率 →  </a:t>
            </a:r>
            <a:r>
              <a:rPr lang="en-US" sz="2000" spc="-1" dirty="0" err="1">
                <a:latin typeface="华文中宋" panose="02010600040101010101" pitchFamily="2" charset="-122"/>
                <a:ea typeface="华文中宋" panose="02010600040101010101" pitchFamily="2" charset="-122"/>
              </a:rPr>
              <a:t>宇宙线质子光度降至爱丁顿光度之下</a:t>
            </a:r>
            <a:endParaRPr lang="en-US" sz="2000" spc="-1" dirty="0">
              <a:latin typeface="华文中宋" panose="02010600040101010101" pitchFamily="2" charset="-122"/>
              <a:ea typeface="华文中宋" panose="02010600040101010101" pitchFamily="2" charset="-122"/>
            </a:endParaRPr>
          </a:p>
          <a:p>
            <a:r>
              <a:rPr lang="en-US" sz="2000" spc="-1" dirty="0">
                <a:latin typeface="华文中宋" panose="02010600040101010101" pitchFamily="2" charset="-122"/>
                <a:ea typeface="华文中宋" panose="02010600040101010101" pitchFamily="2" charset="-122"/>
              </a:rPr>
              <a:t>2. </a:t>
            </a:r>
            <a:r>
              <a:rPr lang="en-US" sz="2000" spc="-1" dirty="0" err="1">
                <a:latin typeface="华文中宋" panose="02010600040101010101" pitchFamily="2" charset="-122"/>
                <a:ea typeface="华文中宋" panose="02010600040101010101" pitchFamily="2" charset="-122"/>
              </a:rPr>
              <a:t>宽线区云团中被电离的电子提供康普顿光深，减少X射线流量，提高中微子流量</a:t>
            </a:r>
            <a:endParaRPr lang="en-US" sz="2000" spc="-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extShape 1">
            <a:extLst>
              <a:ext uri="{FF2B5EF4-FFF2-40B4-BE49-F238E27FC236}">
                <a16:creationId xmlns="" xmlns:a16="http://schemas.microsoft.com/office/drawing/2014/main" id="{296497A2-C271-4D49-9BA2-82C360CEC5C5}"/>
              </a:ext>
            </a:extLst>
          </p:cNvPr>
          <p:cNvSpPr txBox="1"/>
          <p:nvPr/>
        </p:nvSpPr>
        <p:spPr>
          <a:xfrm>
            <a:off x="3068483" y="5658356"/>
            <a:ext cx="3780397" cy="521335"/>
          </a:xfrm>
          <a:prstGeom prst="rect">
            <a:avLst/>
          </a:prstGeom>
          <a:noFill/>
          <a:ln>
            <a:noFill/>
          </a:ln>
        </p:spPr>
        <p:txBody>
          <a:bodyPr lIns="90000" tIns="45000" rIns="90000" bIns="45000"/>
          <a:lstStyle/>
          <a:p>
            <a:pPr>
              <a:defRPr/>
            </a:pPr>
            <a:r>
              <a:rPr lang="en-US" sz="1633" spc="-1" dirty="0">
                <a:latin typeface="Arial"/>
              </a:rPr>
              <a:t>s=1.6: 1 (</a:t>
            </a:r>
            <a:r>
              <a:rPr lang="en-US" altLang="zh-CN" sz="1633" spc="-1" dirty="0">
                <a:latin typeface="Arial"/>
              </a:rPr>
              <a:t>anti-)</a:t>
            </a:r>
            <a:r>
              <a:rPr lang="en-US" altLang="zh-CN" sz="1633" spc="-1" dirty="0" err="1">
                <a:latin typeface="Arial"/>
              </a:rPr>
              <a:t>muon</a:t>
            </a:r>
            <a:r>
              <a:rPr lang="en-US" altLang="zh-CN" sz="1633" spc="-1" dirty="0">
                <a:latin typeface="Arial"/>
              </a:rPr>
              <a:t> </a:t>
            </a:r>
            <a:r>
              <a:rPr lang="en-US" sz="1633" spc="-1" dirty="0">
                <a:latin typeface="Arial"/>
              </a:rPr>
              <a:t>event / 80 days</a:t>
            </a:r>
          </a:p>
          <a:p>
            <a:pPr>
              <a:defRPr/>
            </a:pPr>
            <a:r>
              <a:rPr lang="en-US" sz="1633" spc="-1" dirty="0">
                <a:latin typeface="Arial"/>
              </a:rPr>
              <a:t>s=2.0: 1 (anti-)</a:t>
            </a:r>
            <a:r>
              <a:rPr lang="en-US" sz="1633" spc="-1" dirty="0" err="1">
                <a:latin typeface="Arial"/>
              </a:rPr>
              <a:t>muon</a:t>
            </a:r>
            <a:r>
              <a:rPr lang="en-US" sz="1633" spc="-1" dirty="0">
                <a:latin typeface="Arial"/>
              </a:rPr>
              <a:t> event / 3.2 </a:t>
            </a:r>
            <a:r>
              <a:rPr lang="en-US" sz="1633" spc="-1" dirty="0" err="1">
                <a:latin typeface="Arial"/>
              </a:rPr>
              <a:t>yrs</a:t>
            </a:r>
            <a:endParaRPr lang="en-US" sz="1633" spc="-1" dirty="0">
              <a:latin typeface="Arial"/>
            </a:endParaRPr>
          </a:p>
        </p:txBody>
      </p:sp>
      <p:sp>
        <p:nvSpPr>
          <p:cNvPr id="22532" name="标题 1">
            <a:extLst>
              <a:ext uri="{FF2B5EF4-FFF2-40B4-BE49-F238E27FC236}">
                <a16:creationId xmlns="" xmlns:a16="http://schemas.microsoft.com/office/drawing/2014/main" id="{0E9AC72D-42E6-40AB-924F-B907F7215880}"/>
              </a:ext>
            </a:extLst>
          </p:cNvPr>
          <p:cNvSpPr txBox="1">
            <a:spLocks noChangeArrowheads="1"/>
          </p:cNvSpPr>
          <p:nvPr/>
        </p:nvSpPr>
        <p:spPr bwMode="auto">
          <a:xfrm>
            <a:off x="1614650" y="365800"/>
            <a:ext cx="5914701" cy="1324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6">
              <a:lnSpc>
                <a:spcPct val="90000"/>
              </a:lnSpc>
              <a:defRPr/>
            </a:pPr>
            <a:r>
              <a:rPr lang="en-US" altLang="zh-CN" sz="4400" b="1">
                <a:latin typeface="Calibri Light" panose="020F0302020204030204" pitchFamily="34" charset="0"/>
                <a:ea typeface="等线 Light" panose="02010600030101010101" pitchFamily="2" charset="-122"/>
              </a:rPr>
              <a:t>Modelling the SED</a:t>
            </a:r>
            <a:endParaRPr lang="zh-CN" altLang="en-US" sz="4400" b="1">
              <a:latin typeface="Calibri Light" panose="020F0302020204030204" pitchFamily="34" charset="0"/>
              <a:ea typeface="等线 Light" panose="02010600030101010101" pitchFamily="2" charset="-122"/>
            </a:endParaRPr>
          </a:p>
        </p:txBody>
      </p:sp>
      <p:pic>
        <p:nvPicPr>
          <p:cNvPr id="23556" name="图片 1">
            <a:extLst>
              <a:ext uri="{FF2B5EF4-FFF2-40B4-BE49-F238E27FC236}">
                <a16:creationId xmlns="" xmlns:a16="http://schemas.microsoft.com/office/drawing/2014/main" id="{0EE2ECB6-9B4C-4E2B-86D4-92A60447246A}"/>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00100" y="1709111"/>
            <a:ext cx="3515914" cy="3305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7" name="图片 2">
            <a:extLst>
              <a:ext uri="{FF2B5EF4-FFF2-40B4-BE49-F238E27FC236}">
                <a16:creationId xmlns="" xmlns:a16="http://schemas.microsoft.com/office/drawing/2014/main" id="{0C9D0810-1EE4-468F-BBCE-CC4E9FD577F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20155" y="1606435"/>
            <a:ext cx="3606575" cy="3408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文本框 3">
            <a:extLst>
              <a:ext uri="{FF2B5EF4-FFF2-40B4-BE49-F238E27FC236}">
                <a16:creationId xmlns="" xmlns:a16="http://schemas.microsoft.com/office/drawing/2014/main" id="{1603BC6A-351F-4687-B59F-F2627F56AFC3}"/>
              </a:ext>
            </a:extLst>
          </p:cNvPr>
          <p:cNvSpPr txBox="1">
            <a:spLocks noChangeArrowheads="1"/>
          </p:cNvSpPr>
          <p:nvPr/>
        </p:nvSpPr>
        <p:spPr bwMode="auto">
          <a:xfrm>
            <a:off x="3742474" y="1355183"/>
            <a:ext cx="2114681" cy="343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1633" dirty="0"/>
              <a:t>Liu et al. 2019, PRD</a:t>
            </a:r>
            <a:endParaRPr lang="zh-CN" altLang="en-US" sz="1633"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4400" b="0" i="0" u="none" strike="noStrike" kern="1200" cap="none" spc="0" normalizeH="0" baseline="0" noProof="0" dirty="0" smtClean="0">
                <a:ln>
                  <a:noFill/>
                </a:ln>
                <a:solidFill>
                  <a:schemeClr val="tx1"/>
                </a:solidFill>
                <a:effectLst/>
                <a:uLnTx/>
                <a:uFillTx/>
                <a:latin typeface="+mj-lt"/>
                <a:ea typeface="+mj-ea"/>
                <a:cs typeface="+mj-cs"/>
              </a:rPr>
              <a:t>宇宙线各向异性</a:t>
            </a:r>
            <a:endParaRPr kumimoji="0" lang="zh-CN" alt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074" name="Picture 2"/>
          <p:cNvPicPr>
            <a:picLocks noChangeAspect="1" noChangeArrowheads="1"/>
          </p:cNvPicPr>
          <p:nvPr/>
        </p:nvPicPr>
        <p:blipFill>
          <a:blip r:embed="rId2" cstate="print"/>
          <a:srcRect/>
          <a:stretch>
            <a:fillRect/>
          </a:stretch>
        </p:blipFill>
        <p:spPr bwMode="auto">
          <a:xfrm>
            <a:off x="0" y="1196752"/>
            <a:ext cx="5815192" cy="2952328"/>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292081" y="3787774"/>
            <a:ext cx="3614995" cy="307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灯片编号占位符 4">
            <a:extLst>
              <a:ext uri="{FF2B5EF4-FFF2-40B4-BE49-F238E27FC236}">
                <a16:creationId xmlns="" xmlns:a16="http://schemas.microsoft.com/office/drawing/2014/main" id="{B5DC9A2D-F537-4067-AFDB-50948411F51D}"/>
              </a:ext>
            </a:extLst>
          </p:cNvPr>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1363" indent="-284163">
              <a:defRPr sz="2400" b="1">
                <a:solidFill>
                  <a:schemeClr val="tx1"/>
                </a:solidFill>
                <a:latin typeface="Arial" panose="020B0604020202020204" pitchFamily="34" charset="0"/>
                <a:ea typeface="MS PGothic" panose="020B0600070205080204" pitchFamily="34" charset="-128"/>
              </a:defRPr>
            </a:lvl2pPr>
            <a:lvl3pPr marL="1141413" indent="-227013">
              <a:defRPr sz="2400" b="1">
                <a:solidFill>
                  <a:schemeClr val="tx1"/>
                </a:solidFill>
                <a:latin typeface="Arial" panose="020B0604020202020204" pitchFamily="34" charset="0"/>
                <a:ea typeface="MS PGothic" panose="020B0600070205080204" pitchFamily="34" charset="-128"/>
              </a:defRPr>
            </a:lvl3pPr>
            <a:lvl4pPr marL="1598613" indent="-227013">
              <a:defRPr sz="2400" b="1">
                <a:solidFill>
                  <a:schemeClr val="tx1"/>
                </a:solidFill>
                <a:latin typeface="Arial" panose="020B0604020202020204" pitchFamily="34" charset="0"/>
                <a:ea typeface="MS PGothic" panose="020B0600070205080204" pitchFamily="34" charset="-128"/>
              </a:defRPr>
            </a:lvl4pPr>
            <a:lvl5pPr marL="2055813" indent="-227013">
              <a:defRPr sz="2400" b="1">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BC5D793D-9A98-4333-B465-6021ED677FFF}" type="slidenum">
              <a:rPr lang="zh-CN" altLang="zh-CN" sz="1200">
                <a:solidFill>
                  <a:srgbClr val="292929"/>
                </a:solidFill>
                <a:latin typeface="Garamond" panose="02020404030301010803" pitchFamily="18" charset="0"/>
                <a:ea typeface="宋体" panose="02010600030101010101" pitchFamily="2" charset="-122"/>
              </a:rPr>
              <a:pPr/>
              <a:t>30</a:t>
            </a:fld>
            <a:endParaRPr lang="zh-CN" altLang="zh-CN" sz="1200">
              <a:solidFill>
                <a:srgbClr val="292929"/>
              </a:solidFill>
              <a:latin typeface="Garamond" panose="02020404030301010803" pitchFamily="18" charset="0"/>
              <a:ea typeface="宋体" panose="02010600030101010101" pitchFamily="2" charset="-122"/>
            </a:endParaRPr>
          </a:p>
        </p:txBody>
      </p:sp>
      <p:sp>
        <p:nvSpPr>
          <p:cNvPr id="32771" name="标题 1">
            <a:extLst>
              <a:ext uri="{FF2B5EF4-FFF2-40B4-BE49-F238E27FC236}">
                <a16:creationId xmlns="" xmlns:a16="http://schemas.microsoft.com/office/drawing/2014/main" id="{332AA2A3-5823-4544-A808-A06934C917FA}"/>
              </a:ext>
            </a:extLst>
          </p:cNvPr>
          <p:cNvSpPr>
            <a:spLocks noGrp="1"/>
          </p:cNvSpPr>
          <p:nvPr>
            <p:ph type="title" idx="4294967295"/>
          </p:nvPr>
        </p:nvSpPr>
        <p:spPr>
          <a:xfrm>
            <a:off x="2123728" y="501652"/>
            <a:ext cx="4499721" cy="576263"/>
          </a:xfrm>
        </p:spPr>
        <p:txBody>
          <a:bodyPr>
            <a:normAutofit fontScale="90000"/>
          </a:bodyPr>
          <a:lstStyle/>
          <a:p>
            <a:r>
              <a:rPr lang="zh-CN" altLang="en-US" dirty="0"/>
              <a:t>星系团中的宇宙线</a:t>
            </a:r>
          </a:p>
        </p:txBody>
      </p:sp>
      <p:pic>
        <p:nvPicPr>
          <p:cNvPr id="32772" name="Picture 2">
            <a:extLst>
              <a:ext uri="{FF2B5EF4-FFF2-40B4-BE49-F238E27FC236}">
                <a16:creationId xmlns="" xmlns:a16="http://schemas.microsoft.com/office/drawing/2014/main" id="{68F0ACDF-5A07-4542-A638-2EC2000BBA55}"/>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69282" y="1384300"/>
            <a:ext cx="4598194" cy="497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1">
            <a:extLst>
              <a:ext uri="{FF2B5EF4-FFF2-40B4-BE49-F238E27FC236}">
                <a16:creationId xmlns="" xmlns:a16="http://schemas.microsoft.com/office/drawing/2014/main" id="{16931B3F-B278-42E5-BE29-DD2DF314D525}"/>
              </a:ext>
            </a:extLst>
          </p:cNvPr>
          <p:cNvSpPr>
            <a:spLocks noGrp="1"/>
          </p:cNvSpPr>
          <p:nvPr>
            <p:ph type="title"/>
          </p:nvPr>
        </p:nvSpPr>
        <p:spPr/>
        <p:txBody>
          <a:bodyPr>
            <a:normAutofit fontScale="90000"/>
          </a:bodyPr>
          <a:lstStyle/>
          <a:p>
            <a:r>
              <a:rPr kumimoji="1" lang="en-US" altLang="zh-CN"/>
              <a:t>Fermi </a:t>
            </a:r>
            <a:r>
              <a:rPr kumimoji="1" lang="en-US" altLang="zh-CN">
                <a:solidFill>
                  <a:srgbClr val="FF0000"/>
                </a:solidFill>
              </a:rPr>
              <a:t>9</a:t>
            </a:r>
            <a:r>
              <a:rPr kumimoji="1" lang="en-US" altLang="zh-CN"/>
              <a:t> years of data –unbinned likelihood analysis (0.2-100 GeV)</a:t>
            </a:r>
            <a:endParaRPr lang="zh-CN" altLang="en-US"/>
          </a:p>
        </p:txBody>
      </p:sp>
      <p:sp>
        <p:nvSpPr>
          <p:cNvPr id="50180" name="文本框 5">
            <a:extLst>
              <a:ext uri="{FF2B5EF4-FFF2-40B4-BE49-F238E27FC236}">
                <a16:creationId xmlns="" xmlns:a16="http://schemas.microsoft.com/office/drawing/2014/main" id="{EADB2C94-35B7-4DD5-A022-60849DA41D4B}"/>
              </a:ext>
            </a:extLst>
          </p:cNvPr>
          <p:cNvSpPr txBox="1">
            <a:spLocks noChangeArrowheads="1"/>
          </p:cNvSpPr>
          <p:nvPr/>
        </p:nvSpPr>
        <p:spPr bwMode="auto">
          <a:xfrm>
            <a:off x="2783683" y="6464300"/>
            <a:ext cx="4833374"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r>
              <a:rPr lang="en-US" altLang="zh-CN" sz="2100"/>
              <a:t>Xi et al. 2018, PRD, </a:t>
            </a:r>
            <a:r>
              <a:rPr lang="en-US" altLang="zh-CN" sz="2100">
                <a:hlinkClick r:id="rId3" tooltip="Abstract"/>
              </a:rPr>
              <a:t>arXiv:1709.08319</a:t>
            </a:r>
            <a:endParaRPr lang="zh-CN" altLang="en-US" sz="2100"/>
          </a:p>
        </p:txBody>
      </p:sp>
      <p:pic>
        <p:nvPicPr>
          <p:cNvPr id="34821" name="图片 1">
            <a:extLst>
              <a:ext uri="{FF2B5EF4-FFF2-40B4-BE49-F238E27FC236}">
                <a16:creationId xmlns="" xmlns:a16="http://schemas.microsoft.com/office/drawing/2014/main" id="{57DFB2F4-5D5A-4C6B-B407-22A0207768E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2406" y="2410619"/>
            <a:ext cx="3162300" cy="30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2" name="图片 1">
            <a:extLst>
              <a:ext uri="{FF2B5EF4-FFF2-40B4-BE49-F238E27FC236}">
                <a16:creationId xmlns="" xmlns:a16="http://schemas.microsoft.com/office/drawing/2014/main" id="{A3662D45-4A32-4CCF-B942-FAFA4CBF0467}"/>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400997" y="1938960"/>
            <a:ext cx="5540597" cy="4124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a:extLst>
              <a:ext uri="{FF2B5EF4-FFF2-40B4-BE49-F238E27FC236}">
                <a16:creationId xmlns="" xmlns:a16="http://schemas.microsoft.com/office/drawing/2014/main" id="{E49B2C4A-E1C7-4C45-8E7F-D736A64CF0DC}"/>
              </a:ext>
            </a:extLst>
          </p:cNvPr>
          <p:cNvSpPr>
            <a:spLocks noGrp="1" noChangeArrowheads="1"/>
          </p:cNvSpPr>
          <p:nvPr>
            <p:ph type="title"/>
          </p:nvPr>
        </p:nvSpPr>
        <p:spPr/>
        <p:txBody>
          <a:bodyPr/>
          <a:lstStyle/>
          <a:p>
            <a:r>
              <a:rPr lang="en-US" altLang="zh-CN"/>
              <a:t>Interpreting the correlation</a:t>
            </a:r>
            <a:endParaRPr lang="zh-CN" altLang="en-US"/>
          </a:p>
        </p:txBody>
      </p:sp>
      <p:sp>
        <p:nvSpPr>
          <p:cNvPr id="29699" name="内容占位符 2">
            <a:extLst>
              <a:ext uri="{FF2B5EF4-FFF2-40B4-BE49-F238E27FC236}">
                <a16:creationId xmlns="" xmlns:a16="http://schemas.microsoft.com/office/drawing/2014/main" id="{6CA32DA1-B677-4CE4-B5C3-762883C39F19}"/>
              </a:ext>
            </a:extLst>
          </p:cNvPr>
          <p:cNvSpPr>
            <a:spLocks noGrp="1" noChangeArrowheads="1"/>
          </p:cNvSpPr>
          <p:nvPr>
            <p:ph idx="1"/>
          </p:nvPr>
        </p:nvSpPr>
        <p:spPr>
          <a:xfrm>
            <a:off x="4751300" y="1964368"/>
            <a:ext cx="3250061" cy="3874007"/>
          </a:xfrm>
        </p:spPr>
        <p:txBody>
          <a:bodyPr>
            <a:normAutofit fontScale="85000" lnSpcReduction="10000"/>
          </a:bodyPr>
          <a:lstStyle/>
          <a:p>
            <a:pPr marL="414772" indent="-414772">
              <a:buFont typeface="Wingdings" panose="05000000000000000000" pitchFamily="2" charset="2"/>
              <a:buChar char="u"/>
              <a:defRPr/>
            </a:pPr>
            <a:r>
              <a:rPr lang="en-US" altLang="zh-CN" sz="2540" dirty="0"/>
              <a:t>Changing slope, </a:t>
            </a:r>
            <a:r>
              <a:rPr lang="el-GR" altLang="zh-CN" sz="2540" dirty="0"/>
              <a:t>α → 1.5 </a:t>
            </a:r>
            <a:endParaRPr lang="en-US" altLang="zh-CN" sz="2540" dirty="0"/>
          </a:p>
          <a:p>
            <a:pPr marL="414772" indent="-414772">
              <a:buFont typeface="Wingdings" panose="05000000000000000000" pitchFamily="2" charset="2"/>
              <a:buChar char="u"/>
              <a:defRPr/>
            </a:pPr>
            <a:r>
              <a:rPr lang="en-US" altLang="zh-CN" sz="2540" dirty="0"/>
              <a:t>gamma-ray data is well consistent with such a steepening</a:t>
            </a:r>
          </a:p>
          <a:p>
            <a:pPr marL="414772" indent="-414772">
              <a:buFont typeface="Wingdings" panose="05000000000000000000" pitchFamily="2" charset="2"/>
              <a:buChar char="u"/>
              <a:defRPr/>
            </a:pPr>
            <a:r>
              <a:rPr lang="en-US" altLang="zh-CN" sz="2540" dirty="0"/>
              <a:t>The steepening suggests that CR escape is important in low-SFR galaxies</a:t>
            </a:r>
            <a:r>
              <a:rPr lang="en-US" altLang="zh-CN" dirty="0"/>
              <a:t/>
            </a:r>
            <a:br>
              <a:rPr lang="en-US" altLang="zh-CN" dirty="0"/>
            </a:br>
            <a:r>
              <a:rPr lang="en-US" altLang="zh-CN" dirty="0"/>
              <a:t> </a:t>
            </a:r>
            <a:br>
              <a:rPr lang="en-US" altLang="zh-CN" dirty="0"/>
            </a:br>
            <a:r>
              <a:rPr lang="el-GR" altLang="zh-CN" dirty="0"/>
              <a:t/>
            </a:r>
            <a:br>
              <a:rPr lang="el-GR" altLang="zh-CN" dirty="0"/>
            </a:br>
            <a:endParaRPr lang="en-US" altLang="zh-CN" dirty="0"/>
          </a:p>
          <a:p>
            <a:pPr>
              <a:defRPr/>
            </a:pPr>
            <a:endParaRPr lang="en-US" altLang="zh-CN" dirty="0"/>
          </a:p>
          <a:p>
            <a:pPr>
              <a:defRPr/>
            </a:pPr>
            <a:endParaRPr lang="zh-CN" altLang="en-US" dirty="0"/>
          </a:p>
        </p:txBody>
      </p:sp>
      <p:pic>
        <p:nvPicPr>
          <p:cNvPr id="39940" name="图片 3">
            <a:extLst>
              <a:ext uri="{FF2B5EF4-FFF2-40B4-BE49-F238E27FC236}">
                <a16:creationId xmlns="" xmlns:a16="http://schemas.microsoft.com/office/drawing/2014/main" id="{52C9D09F-E93A-4433-8F29-CAD76446B235}"/>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3893" y="1964367"/>
            <a:ext cx="3497408" cy="31798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 xmlns:a16="http://schemas.microsoft.com/office/drawing/2014/main" id="{C5BA40F4-E1F6-47D0-B6C1-2B6255E278CE}"/>
              </a:ext>
            </a:extLst>
          </p:cNvPr>
          <p:cNvSpPr txBox="1"/>
          <p:nvPr/>
        </p:nvSpPr>
        <p:spPr>
          <a:xfrm>
            <a:off x="5257801" y="5722620"/>
            <a:ext cx="3157403" cy="369332"/>
          </a:xfrm>
          <a:prstGeom prst="rect">
            <a:avLst/>
          </a:prstGeom>
          <a:noFill/>
        </p:spPr>
        <p:txBody>
          <a:bodyPr wrap="none" rtlCol="0">
            <a:spAutoFit/>
          </a:bodyPr>
          <a:lstStyle/>
          <a:p>
            <a:r>
              <a:rPr lang="en-US" altLang="zh-CN" dirty="0"/>
              <a:t>Zhang, Peng &amp; Wang 2019</a:t>
            </a:r>
            <a:endParaRPr lang="zh-CN"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实施方案</a:t>
            </a:r>
            <a:endParaRPr lang="zh-CN" altLang="en-US" dirty="0"/>
          </a:p>
        </p:txBody>
      </p:sp>
      <p:graphicFrame>
        <p:nvGraphicFramePr>
          <p:cNvPr id="4" name="表格 3"/>
          <p:cNvGraphicFramePr>
            <a:graphicFrameLocks noGrp="1"/>
          </p:cNvGraphicFramePr>
          <p:nvPr/>
        </p:nvGraphicFramePr>
        <p:xfrm>
          <a:off x="971601" y="2060851"/>
          <a:ext cx="7200798" cy="4104453"/>
        </p:xfrm>
        <a:graphic>
          <a:graphicData uri="http://schemas.openxmlformats.org/drawingml/2006/table">
            <a:tbl>
              <a:tblPr/>
              <a:tblGrid>
                <a:gridCol w="634700"/>
                <a:gridCol w="616441"/>
                <a:gridCol w="420814"/>
                <a:gridCol w="508630"/>
                <a:gridCol w="1005955"/>
                <a:gridCol w="343433"/>
                <a:gridCol w="573838"/>
                <a:gridCol w="572968"/>
                <a:gridCol w="459070"/>
                <a:gridCol w="360823"/>
                <a:gridCol w="556450"/>
                <a:gridCol w="573838"/>
                <a:gridCol w="573838"/>
              </a:tblGrid>
              <a:tr h="444694">
                <a:tc>
                  <a:txBody>
                    <a:bodyPr/>
                    <a:lstStyle/>
                    <a:p>
                      <a:pPr algn="just">
                        <a:spcAft>
                          <a:spcPts val="0"/>
                        </a:spcAft>
                      </a:pPr>
                      <a:r>
                        <a:rPr lang="zh-CN" altLang="en-US" sz="1400" kern="100" dirty="0" smtClean="0">
                          <a:solidFill>
                            <a:srgbClr val="000000"/>
                          </a:solidFill>
                          <a:uFill>
                            <a:solidFill>
                              <a:srgbClr val="000000"/>
                            </a:solidFill>
                          </a:uFill>
                          <a:latin typeface="Calibri"/>
                          <a:ea typeface="Calibri"/>
                          <a:cs typeface="Calibri"/>
                        </a:rPr>
                        <a:t>年</a:t>
                      </a:r>
                      <a:r>
                        <a:rPr lang="en-US" altLang="zh-CN" sz="1400" kern="100" dirty="0" smtClean="0">
                          <a:solidFill>
                            <a:srgbClr val="000000"/>
                          </a:solidFill>
                          <a:uFill>
                            <a:solidFill>
                              <a:srgbClr val="000000"/>
                            </a:solidFill>
                          </a:uFill>
                          <a:latin typeface="Calibri"/>
                          <a:ea typeface="Calibri"/>
                          <a:cs typeface="Calibri"/>
                        </a:rPr>
                        <a:t>\</a:t>
                      </a:r>
                      <a:r>
                        <a:rPr lang="zh-CN" altLang="en-US" sz="1400" kern="100" dirty="0" smtClean="0">
                          <a:solidFill>
                            <a:srgbClr val="000000"/>
                          </a:solidFill>
                          <a:uFill>
                            <a:solidFill>
                              <a:srgbClr val="000000"/>
                            </a:solidFill>
                          </a:uFill>
                          <a:latin typeface="Calibri"/>
                          <a:ea typeface="Calibri"/>
                          <a:cs typeface="Calibri"/>
                        </a:rPr>
                        <a:t>月</a:t>
                      </a: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1</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2</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3</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4</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5</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6</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7</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8</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9</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10</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11</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12</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r>
              <a:tr h="582764">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2018</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A1a</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82764">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2019</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A1b</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A1c</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A2a</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A2b</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FF19"/>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C1</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FF19"/>
                    </a:solidFill>
                  </a:tcPr>
                </a:tc>
              </a:tr>
              <a:tr h="582764">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2020</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just">
                        <a:spcAft>
                          <a:spcPts val="0"/>
                        </a:spcAft>
                      </a:pPr>
                      <a:r>
                        <a:rPr lang="en-US" sz="1400" kern="100" dirty="0" smtClean="0">
                          <a:solidFill>
                            <a:srgbClr val="000000"/>
                          </a:solidFill>
                          <a:uFill>
                            <a:solidFill>
                              <a:srgbClr val="000000"/>
                            </a:solidFill>
                          </a:uFill>
                          <a:latin typeface="Calibri"/>
                          <a:ea typeface="Calibri"/>
                          <a:cs typeface="Calibri"/>
                        </a:rPr>
                        <a:t>A2c, A2d</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A3a</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C2</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582764">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2021</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A3b</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B1</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A4a</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US" sz="1400" kern="100">
                          <a:solidFill>
                            <a:srgbClr val="000000"/>
                          </a:solidFill>
                          <a:uFill>
                            <a:solidFill>
                              <a:srgbClr val="000000"/>
                            </a:solidFill>
                          </a:uFill>
                          <a:latin typeface="Calibri"/>
                          <a:ea typeface="Calibri"/>
                          <a:cs typeface="Calibri"/>
                        </a:rPr>
                        <a:t>A4b</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582764">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2022</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A4c</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C3a</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C3b</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745939">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2023</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r>
                        <a:rPr lang="en-US" sz="1400" kern="100" smtClean="0">
                          <a:solidFill>
                            <a:srgbClr val="000000"/>
                          </a:solidFill>
                          <a:uFill>
                            <a:solidFill>
                              <a:srgbClr val="000000"/>
                            </a:solidFill>
                          </a:uFill>
                          <a:latin typeface="Calibri"/>
                          <a:ea typeface="Calibri"/>
                          <a:cs typeface="Calibri"/>
                        </a:rPr>
                        <a:t>B2,A2e,C4,C5</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r>
            </a:tbl>
          </a:graphicData>
        </a:graphic>
      </p:graphicFrame>
      <p:sp>
        <p:nvSpPr>
          <p:cNvPr id="6" name="矩形 5"/>
          <p:cNvSpPr/>
          <p:nvPr/>
        </p:nvSpPr>
        <p:spPr>
          <a:xfrm>
            <a:off x="1115618" y="1484784"/>
            <a:ext cx="2723823" cy="369332"/>
          </a:xfrm>
          <a:prstGeom prst="rect">
            <a:avLst/>
          </a:prstGeom>
        </p:spPr>
        <p:txBody>
          <a:bodyPr wrap="none">
            <a:spAutoFit/>
          </a:bodyPr>
          <a:lstStyle/>
          <a:p>
            <a:r>
              <a:rPr lang="zh-TW" altLang="zh-CN" dirty="0" smtClean="0">
                <a:solidFill>
                  <a:srgbClr val="FF0000"/>
                </a:solidFill>
              </a:rPr>
              <a:t>具体研究任务</a:t>
            </a:r>
            <a:r>
              <a:rPr lang="zh-CN" altLang="en-US" dirty="0" smtClean="0">
                <a:solidFill>
                  <a:srgbClr val="FF0000"/>
                </a:solidFill>
              </a:rPr>
              <a:t>的完成时间</a:t>
            </a:r>
            <a:endParaRPr lang="zh-CN"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会议安排</a:t>
            </a:r>
            <a:endParaRPr lang="zh-CN" altLang="en-US" dirty="0"/>
          </a:p>
        </p:txBody>
      </p:sp>
      <p:sp>
        <p:nvSpPr>
          <p:cNvPr id="4099" name="Rectangle 3"/>
          <p:cNvSpPr>
            <a:spLocks noChangeArrowheads="1"/>
          </p:cNvSpPr>
          <p:nvPr/>
        </p:nvSpPr>
        <p:spPr bwMode="auto">
          <a:xfrm>
            <a:off x="-252535" y="1670899"/>
            <a:ext cx="8352927"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828800" marR="0" lvl="4"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zh-TW" sz="3200" b="0" i="0" u="none" strike="noStrike" cap="none" normalizeH="0" baseline="0" dirty="0" smtClean="0">
                <a:ln>
                  <a:noFill/>
                </a:ln>
                <a:solidFill>
                  <a:srgbClr val="000000"/>
                </a:solidFill>
                <a:effectLst/>
                <a:latin typeface="Arial" pitchFamily="34" charset="0"/>
                <a:ea typeface="Calibri" pitchFamily="34" charset="0"/>
                <a:cs typeface="仿宋" pitchFamily="49" charset="-122"/>
              </a:rPr>
              <a:t>通过每年两次的合作组会议，汇报</a:t>
            </a:r>
            <a:r>
              <a:rPr kumimoji="0" lang="zh-CN" altLang="en-US" sz="3200" b="0" i="0" u="none" strike="noStrike" cap="none" normalizeH="0" baseline="0" dirty="0" smtClean="0">
                <a:ln>
                  <a:noFill/>
                </a:ln>
                <a:solidFill>
                  <a:srgbClr val="000000"/>
                </a:solidFill>
                <a:effectLst/>
                <a:latin typeface="Arial" pitchFamily="34" charset="0"/>
                <a:ea typeface="Calibri" pitchFamily="34" charset="0"/>
                <a:cs typeface="仿宋" pitchFamily="49" charset="-122"/>
              </a:rPr>
              <a:t>课题</a:t>
            </a:r>
            <a:r>
              <a:rPr kumimoji="0" lang="zh-TW" sz="3200" b="0" i="0" u="none" strike="noStrike" cap="none" normalizeH="0" baseline="0" dirty="0" smtClean="0">
                <a:ln>
                  <a:noFill/>
                </a:ln>
                <a:solidFill>
                  <a:srgbClr val="000000"/>
                </a:solidFill>
                <a:effectLst/>
                <a:latin typeface="Arial" pitchFamily="34" charset="0"/>
                <a:ea typeface="Calibri" pitchFamily="34" charset="0"/>
                <a:cs typeface="仿宋" pitchFamily="49" charset="-122"/>
              </a:rPr>
              <a:t>进展。</a:t>
            </a:r>
            <a:endParaRPr kumimoji="0" lang="en-US" altLang="zh-TW" sz="3200" b="0" i="0" u="none" strike="noStrike" cap="none" normalizeH="0" baseline="0" dirty="0" smtClean="0">
              <a:ln>
                <a:noFill/>
              </a:ln>
              <a:solidFill>
                <a:srgbClr val="000000"/>
              </a:solidFill>
              <a:effectLst/>
              <a:latin typeface="Arial" pitchFamily="34" charset="0"/>
              <a:ea typeface="Calibri" pitchFamily="34" charset="0"/>
              <a:cs typeface="仿宋" pitchFamily="49" charset="-122"/>
            </a:endParaRPr>
          </a:p>
          <a:p>
            <a:pPr marL="1828800" marR="0" lvl="4" indent="0" algn="just" defTabSz="914400" rtl="0" eaLnBrk="1" fontAlgn="base" latinLnBrk="0" hangingPunct="1">
              <a:lnSpc>
                <a:spcPct val="100000"/>
              </a:lnSpc>
              <a:spcBef>
                <a:spcPct val="0"/>
              </a:spcBef>
              <a:spcAft>
                <a:spcPct val="0"/>
              </a:spcAft>
              <a:buClrTx/>
              <a:buSzTx/>
              <a:buFont typeface="Arial" pitchFamily="34" charset="0"/>
              <a:buChar char="•"/>
              <a:tabLst/>
            </a:pPr>
            <a:endParaRPr kumimoji="0" lang="zh-CN"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1828800" marR="0" lvl="4"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zh-TW" sz="3200" b="0" i="0" u="none" strike="noStrike" cap="none" normalizeH="0" baseline="0" dirty="0" smtClean="0">
                <a:ln>
                  <a:noFill/>
                </a:ln>
                <a:solidFill>
                  <a:srgbClr val="000000"/>
                </a:solidFill>
                <a:effectLst/>
                <a:latin typeface="Arial" pitchFamily="34" charset="0"/>
                <a:ea typeface="Calibri" pitchFamily="34" charset="0"/>
                <a:cs typeface="仿宋" pitchFamily="49" charset="-122"/>
              </a:rPr>
              <a:t>课题每月召开一次学术会议，邀请项目组所有成员和专家参加，可以视频参加。</a:t>
            </a:r>
            <a:endParaRPr kumimoji="0" lang="en-US" altLang="zh-TW" sz="3200" b="0" i="0" u="none" strike="noStrike" cap="none" normalizeH="0" baseline="0" dirty="0" smtClean="0">
              <a:ln>
                <a:noFill/>
              </a:ln>
              <a:solidFill>
                <a:srgbClr val="000000"/>
              </a:solidFill>
              <a:effectLst/>
              <a:latin typeface="Arial" pitchFamily="34" charset="0"/>
              <a:ea typeface="Calibri" pitchFamily="34" charset="0"/>
              <a:cs typeface="仿宋" pitchFamily="49" charset="-122"/>
            </a:endParaRPr>
          </a:p>
          <a:p>
            <a:pPr marL="1828800" marR="0" lvl="4" indent="0" algn="just" defTabSz="914400" rtl="0" eaLnBrk="0" fontAlgn="base" latinLnBrk="0" hangingPunct="0">
              <a:lnSpc>
                <a:spcPct val="100000"/>
              </a:lnSpc>
              <a:spcBef>
                <a:spcPct val="0"/>
              </a:spcBef>
              <a:spcAft>
                <a:spcPct val="0"/>
              </a:spcAft>
              <a:buClrTx/>
              <a:buSzTx/>
              <a:buFont typeface="Arial" pitchFamily="34" charset="0"/>
              <a:buChar char="•"/>
              <a:tabLst/>
            </a:pPr>
            <a:endParaRPr kumimoji="0" lang="en-US" altLang="zh-TW" sz="3200" b="0" i="0" u="none" strike="noStrike" cap="none" normalizeH="0" baseline="0" dirty="0" smtClean="0">
              <a:ln>
                <a:noFill/>
              </a:ln>
              <a:solidFill>
                <a:srgbClr val="000000"/>
              </a:solidFill>
              <a:effectLst/>
              <a:latin typeface="Arial" pitchFamily="34" charset="0"/>
              <a:ea typeface="Calibri" pitchFamily="34" charset="0"/>
              <a:cs typeface="仿宋" pitchFamily="49" charset="-122"/>
            </a:endParaRPr>
          </a:p>
          <a:p>
            <a:pPr marL="1828800" marR="0" lvl="4" indent="0" algn="just" defTabSz="914400" rtl="0" eaLnBrk="0" fontAlgn="base" latinLnBrk="0" hangingPunct="0">
              <a:lnSpc>
                <a:spcPct val="100000"/>
              </a:lnSpc>
              <a:spcBef>
                <a:spcPct val="0"/>
              </a:spcBef>
              <a:spcAft>
                <a:spcPct val="0"/>
              </a:spcAft>
              <a:buClrTx/>
              <a:buSzTx/>
              <a:buFont typeface="Arial" pitchFamily="34" charset="0"/>
              <a:buChar char="•"/>
              <a:tabLst/>
            </a:pPr>
            <a:r>
              <a:rPr lang="en-US" altLang="zh-CN" sz="3200" dirty="0" smtClean="0">
                <a:solidFill>
                  <a:srgbClr val="000000"/>
                </a:solidFill>
                <a:latin typeface="Arial" pitchFamily="34" charset="0"/>
                <a:ea typeface="宋体" pitchFamily="2" charset="-122"/>
                <a:cs typeface="宋体" pitchFamily="2" charset="-122"/>
              </a:rPr>
              <a:t>3</a:t>
            </a:r>
            <a:r>
              <a:rPr lang="zh-CN" altLang="en-US" sz="3200" dirty="0" smtClean="0">
                <a:solidFill>
                  <a:srgbClr val="000000"/>
                </a:solidFill>
                <a:latin typeface="Arial" pitchFamily="34" charset="0"/>
                <a:ea typeface="宋体" pitchFamily="2" charset="-122"/>
                <a:cs typeface="宋体" pitchFamily="2" charset="-122"/>
              </a:rPr>
              <a:t>个任务组每个礼拜安排组会，根据需要邀请相关人员参加。</a:t>
            </a:r>
            <a:endParaRPr kumimoji="0" lang="zh-TW"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会议纪要及研究进展</a:t>
            </a:r>
            <a:endParaRPr lang="zh-CN" altLang="en-US" dirty="0"/>
          </a:p>
        </p:txBody>
      </p:sp>
      <p:pic>
        <p:nvPicPr>
          <p:cNvPr id="4098" name="Picture 2"/>
          <p:cNvPicPr>
            <a:picLocks noChangeAspect="1" noChangeArrowheads="1"/>
          </p:cNvPicPr>
          <p:nvPr/>
        </p:nvPicPr>
        <p:blipFill>
          <a:blip r:embed="rId2" cstate="print"/>
          <a:srcRect/>
          <a:stretch>
            <a:fillRect/>
          </a:stretch>
        </p:blipFill>
        <p:spPr bwMode="auto">
          <a:xfrm>
            <a:off x="107504" y="1844824"/>
            <a:ext cx="8892480" cy="3898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会议纪要及研究进展</a:t>
            </a:r>
            <a:endParaRPr lang="zh-CN" altLang="en-US" dirty="0"/>
          </a:p>
        </p:txBody>
      </p:sp>
      <p:pic>
        <p:nvPicPr>
          <p:cNvPr id="5122" name="Picture 2"/>
          <p:cNvPicPr>
            <a:picLocks noChangeAspect="1" noChangeArrowheads="1"/>
          </p:cNvPicPr>
          <p:nvPr/>
        </p:nvPicPr>
        <p:blipFill>
          <a:blip r:embed="rId2" cstate="print"/>
          <a:srcRect/>
          <a:stretch>
            <a:fillRect/>
          </a:stretch>
        </p:blipFill>
        <p:spPr bwMode="auto">
          <a:xfrm>
            <a:off x="107504" y="2348884"/>
            <a:ext cx="8820471" cy="27597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143000"/>
          </a:xfrm>
        </p:spPr>
        <p:txBody>
          <a:bodyPr/>
          <a:lstStyle/>
          <a:p>
            <a:r>
              <a:rPr lang="zh-CN" altLang="en-US" b="1" dirty="0">
                <a:solidFill>
                  <a:srgbClr val="FF0000"/>
                </a:solidFill>
                <a:latin typeface="黑体" panose="02010609060101010101" pitchFamily="49" charset="-122"/>
                <a:ea typeface="黑体" panose="02010609060101010101" pitchFamily="49" charset="-122"/>
              </a:rPr>
              <a:t>第三</a:t>
            </a:r>
            <a:r>
              <a:rPr lang="zh-CN" altLang="en-US" b="1" dirty="0" smtClean="0">
                <a:solidFill>
                  <a:srgbClr val="FF0000"/>
                </a:solidFill>
                <a:latin typeface="黑体" panose="02010609060101010101" pitchFamily="49" charset="-122"/>
                <a:ea typeface="黑体" panose="02010609060101010101" pitchFamily="49" charset="-122"/>
              </a:rPr>
              <a:t>课题组年度考核指标</a:t>
            </a:r>
            <a:endParaRPr lang="zh-CN" altLang="en-US" b="1" dirty="0">
              <a:solidFill>
                <a:srgbClr val="FF0000"/>
              </a:solidFill>
              <a:latin typeface="黑体" panose="02010609060101010101" pitchFamily="49" charset="-122"/>
              <a:ea typeface="黑体" panose="02010609060101010101" pitchFamily="49" charset="-122"/>
            </a:endParaRPr>
          </a:p>
        </p:txBody>
      </p:sp>
      <p:graphicFrame>
        <p:nvGraphicFramePr>
          <p:cNvPr id="5" name="表格 4"/>
          <p:cNvGraphicFramePr>
            <a:graphicFrameLocks noGrp="1"/>
          </p:cNvGraphicFramePr>
          <p:nvPr/>
        </p:nvGraphicFramePr>
        <p:xfrm>
          <a:off x="1547664" y="1484784"/>
          <a:ext cx="6096000" cy="341376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r>
                        <a:rPr lang="zh-CN" altLang="en-US" dirty="0" smtClean="0"/>
                        <a:t>研究方向</a:t>
                      </a:r>
                      <a:endParaRPr lang="zh-CN" altLang="en-US" dirty="0"/>
                    </a:p>
                  </a:txBody>
                  <a:tcPr/>
                </a:tc>
                <a:tc>
                  <a:txBody>
                    <a:bodyPr/>
                    <a:lstStyle/>
                    <a:p>
                      <a:r>
                        <a:rPr lang="zh-CN" altLang="en-US" dirty="0" smtClean="0"/>
                        <a:t>宇宙线的加速和传播</a:t>
                      </a:r>
                      <a:endParaRPr lang="zh-CN" altLang="en-US" dirty="0"/>
                    </a:p>
                  </a:txBody>
                  <a:tcPr/>
                </a:tc>
                <a:tc>
                  <a:txBody>
                    <a:bodyPr/>
                    <a:lstStyle/>
                    <a:p>
                      <a:r>
                        <a:rPr lang="zh-CN" altLang="en-US" dirty="0" smtClean="0"/>
                        <a:t>超新星遗迹和脉冲星的多波段研究</a:t>
                      </a:r>
                      <a:endParaRPr lang="zh-CN" altLang="en-US" dirty="0"/>
                    </a:p>
                  </a:txBody>
                  <a:tcPr/>
                </a:tc>
                <a:tc>
                  <a:txBody>
                    <a:bodyPr/>
                    <a:lstStyle/>
                    <a:p>
                      <a:r>
                        <a:rPr lang="zh-CN" altLang="en-US" dirty="0" smtClean="0"/>
                        <a:t>河外宇宙射线源的相关研究</a:t>
                      </a:r>
                      <a:endParaRPr lang="zh-CN" altLang="en-US" dirty="0"/>
                    </a:p>
                  </a:txBody>
                  <a:tcPr/>
                </a:tc>
                <a:tc>
                  <a:txBody>
                    <a:bodyPr/>
                    <a:lstStyle/>
                    <a:p>
                      <a:r>
                        <a:rPr lang="zh-CN" altLang="en-US" dirty="0" smtClean="0"/>
                        <a:t>宇宙线的多波段观测研究</a:t>
                      </a:r>
                      <a:endParaRPr lang="zh-CN" altLang="en-US" dirty="0"/>
                    </a:p>
                  </a:txBody>
                  <a:tcPr/>
                </a:tc>
              </a:tr>
              <a:tr h="370840">
                <a:tc>
                  <a:txBody>
                    <a:bodyPr/>
                    <a:lstStyle/>
                    <a:p>
                      <a:r>
                        <a:rPr lang="en-US" altLang="zh-CN" dirty="0" smtClean="0"/>
                        <a:t>2019</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1</a:t>
                      </a:r>
                      <a:endParaRPr lang="zh-CN" altLang="en-US" dirty="0"/>
                    </a:p>
                  </a:txBody>
                  <a:tcPr/>
                </a:tc>
              </a:tr>
              <a:tr h="370840">
                <a:tc>
                  <a:txBody>
                    <a:bodyPr/>
                    <a:lstStyle/>
                    <a:p>
                      <a:r>
                        <a:rPr lang="en-US" altLang="zh-CN" dirty="0" smtClean="0"/>
                        <a:t>2020</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0</a:t>
                      </a:r>
                      <a:endParaRPr lang="zh-CN" altLang="en-US" dirty="0"/>
                    </a:p>
                  </a:txBody>
                  <a:tcPr/>
                </a:tc>
              </a:tr>
              <a:tr h="370840">
                <a:tc>
                  <a:txBody>
                    <a:bodyPr/>
                    <a:lstStyle/>
                    <a:p>
                      <a:r>
                        <a:rPr lang="en-US" altLang="zh-CN" dirty="0" smtClean="0"/>
                        <a:t>2021</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1</a:t>
                      </a:r>
                      <a:endParaRPr lang="zh-CN" altLang="en-US" dirty="0"/>
                    </a:p>
                  </a:txBody>
                  <a:tcPr/>
                </a:tc>
              </a:tr>
              <a:tr h="370840">
                <a:tc>
                  <a:txBody>
                    <a:bodyPr/>
                    <a:lstStyle/>
                    <a:p>
                      <a:r>
                        <a:rPr lang="en-US" altLang="zh-CN" dirty="0" smtClean="0"/>
                        <a:t>2022</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0</a:t>
                      </a:r>
                      <a:endParaRPr lang="zh-CN" altLang="en-US" dirty="0"/>
                    </a:p>
                  </a:txBody>
                  <a:tcPr/>
                </a:tc>
              </a:tr>
              <a:tr h="370840">
                <a:tc>
                  <a:txBody>
                    <a:bodyPr/>
                    <a:lstStyle/>
                    <a:p>
                      <a:r>
                        <a:rPr lang="en-US" altLang="zh-CN" dirty="0" smtClean="0"/>
                        <a:t>2023</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1</a:t>
                      </a:r>
                      <a:endParaRPr lang="zh-CN" altLang="en-US" dirty="0"/>
                    </a:p>
                  </a:txBody>
                  <a:tcPr/>
                </a:tc>
              </a:tr>
              <a:tr h="370840">
                <a:tc>
                  <a:txBody>
                    <a:bodyPr/>
                    <a:lstStyle/>
                    <a:p>
                      <a:r>
                        <a:rPr lang="zh-CN" altLang="en-US" dirty="0" smtClean="0"/>
                        <a:t>汇总</a:t>
                      </a:r>
                      <a:endParaRPr lang="zh-CN" altLang="en-US" dirty="0"/>
                    </a:p>
                  </a:txBody>
                  <a:tcPr/>
                </a:tc>
                <a:tc>
                  <a:txBody>
                    <a:bodyPr/>
                    <a:lstStyle/>
                    <a:p>
                      <a:r>
                        <a:rPr lang="en-US" altLang="zh-CN" dirty="0" smtClean="0"/>
                        <a:t>10</a:t>
                      </a:r>
                      <a:endParaRPr lang="zh-CN" altLang="en-US" dirty="0"/>
                    </a:p>
                  </a:txBody>
                  <a:tcPr/>
                </a:tc>
                <a:tc>
                  <a:txBody>
                    <a:bodyPr/>
                    <a:lstStyle/>
                    <a:p>
                      <a:r>
                        <a:rPr lang="en-US" altLang="zh-CN" dirty="0" smtClean="0"/>
                        <a:t>10</a:t>
                      </a:r>
                      <a:endParaRPr lang="zh-CN" altLang="en-US" dirty="0"/>
                    </a:p>
                  </a:txBody>
                  <a:tcPr/>
                </a:tc>
                <a:tc>
                  <a:txBody>
                    <a:bodyPr/>
                    <a:lstStyle/>
                    <a:p>
                      <a:r>
                        <a:rPr lang="en-US" altLang="zh-CN" dirty="0" smtClean="0"/>
                        <a:t>7</a:t>
                      </a:r>
                      <a:endParaRPr lang="zh-CN" altLang="en-US" dirty="0"/>
                    </a:p>
                  </a:txBody>
                  <a:tcPr/>
                </a:tc>
                <a:tc>
                  <a:txBody>
                    <a:bodyPr/>
                    <a:lstStyle/>
                    <a:p>
                      <a:r>
                        <a:rPr lang="en-US" altLang="zh-CN" dirty="0" smtClean="0"/>
                        <a:t>3</a:t>
                      </a:r>
                      <a:endParaRPr lang="zh-CN" altLang="en-US" dirty="0"/>
                    </a:p>
                  </a:txBody>
                  <a:tcPr/>
                </a:tc>
              </a:tr>
            </a:tbl>
          </a:graphicData>
        </a:graphic>
      </p:graphicFrame>
      <p:sp>
        <p:nvSpPr>
          <p:cNvPr id="6" name="TextBox 5"/>
          <p:cNvSpPr txBox="1"/>
          <p:nvPr/>
        </p:nvSpPr>
        <p:spPr>
          <a:xfrm>
            <a:off x="3995936" y="1052736"/>
            <a:ext cx="1107996" cy="369332"/>
          </a:xfrm>
          <a:prstGeom prst="rect">
            <a:avLst/>
          </a:prstGeom>
          <a:noFill/>
        </p:spPr>
        <p:txBody>
          <a:bodyPr wrap="none" rtlCol="0">
            <a:spAutoFit/>
          </a:bodyPr>
          <a:lstStyle/>
          <a:p>
            <a:r>
              <a:rPr lang="zh-CN" altLang="en-US" dirty="0" smtClean="0"/>
              <a:t>论文指标</a:t>
            </a:r>
            <a:endParaRPr lang="en-US" altLang="zh-CN" dirty="0" smtClean="0"/>
          </a:p>
        </p:txBody>
      </p:sp>
      <p:sp>
        <p:nvSpPr>
          <p:cNvPr id="7" name="矩形 6"/>
          <p:cNvSpPr/>
          <p:nvPr/>
        </p:nvSpPr>
        <p:spPr>
          <a:xfrm>
            <a:off x="1619673" y="5036985"/>
            <a:ext cx="5976664" cy="1200329"/>
          </a:xfrm>
          <a:prstGeom prst="rect">
            <a:avLst/>
          </a:prstGeom>
        </p:spPr>
        <p:txBody>
          <a:bodyPr wrap="square">
            <a:spAutoFit/>
          </a:bodyPr>
          <a:lstStyle/>
          <a:p>
            <a:pPr algn="ctr"/>
            <a:r>
              <a:rPr lang="zh-CN" altLang="en-US" dirty="0"/>
              <a:t>会议</a:t>
            </a:r>
            <a:r>
              <a:rPr lang="zh-CN" altLang="en-US" dirty="0" smtClean="0"/>
              <a:t>交流</a:t>
            </a:r>
            <a:endParaRPr lang="en-US" altLang="zh-CN" dirty="0" smtClean="0"/>
          </a:p>
          <a:p>
            <a:pPr algn="ctr"/>
            <a:endParaRPr lang="en-US" altLang="zh-CN" dirty="0" smtClean="0"/>
          </a:p>
          <a:p>
            <a:r>
              <a:rPr lang="zh-CN" altLang="en-US" dirty="0" smtClean="0"/>
              <a:t>每年做一次国际会议报告，组织一次会议，其中</a:t>
            </a:r>
            <a:r>
              <a:rPr lang="zh-CN" altLang="zh-CN" dirty="0" smtClean="0"/>
              <a:t>国内</a:t>
            </a:r>
            <a:r>
              <a:rPr lang="zh-CN" altLang="zh-CN" dirty="0"/>
              <a:t>会议</a:t>
            </a:r>
            <a:r>
              <a:rPr lang="en-US" altLang="zh-CN" dirty="0"/>
              <a:t>4</a:t>
            </a:r>
            <a:r>
              <a:rPr lang="zh-CN" altLang="zh-CN" dirty="0"/>
              <a:t>次，国际会议</a:t>
            </a:r>
            <a:r>
              <a:rPr lang="en-US" altLang="zh-CN" dirty="0"/>
              <a:t>1</a:t>
            </a:r>
            <a:r>
              <a:rPr lang="zh-CN" altLang="zh-CN" dirty="0" smtClean="0"/>
              <a:t>次</a:t>
            </a:r>
            <a:r>
              <a:rPr lang="zh-CN" altLang="en-US" dirty="0" smtClean="0"/>
              <a:t>；</a:t>
            </a:r>
            <a:endParaRPr lang="en-US" altLang="zh-CN" dirty="0" smtClean="0"/>
          </a:p>
        </p:txBody>
      </p:sp>
    </p:spTree>
    <p:extLst>
      <p:ext uri="{BB962C8B-B14F-4D97-AF65-F5344CB8AC3E}">
        <p14:creationId xmlns:p14="http://schemas.microsoft.com/office/powerpoint/2010/main" xmlns="" val="6813852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143000"/>
          </a:xfrm>
        </p:spPr>
        <p:txBody>
          <a:bodyPr/>
          <a:lstStyle/>
          <a:p>
            <a:r>
              <a:rPr lang="zh-CN" altLang="en-US" b="1" dirty="0">
                <a:solidFill>
                  <a:srgbClr val="FF0000"/>
                </a:solidFill>
                <a:latin typeface="黑体" panose="02010609060101010101" pitchFamily="49" charset="-122"/>
                <a:ea typeface="黑体" panose="02010609060101010101" pitchFamily="49" charset="-122"/>
              </a:rPr>
              <a:t>第三</a:t>
            </a:r>
            <a:r>
              <a:rPr lang="zh-CN" altLang="en-US" b="1" dirty="0" smtClean="0">
                <a:solidFill>
                  <a:srgbClr val="FF0000"/>
                </a:solidFill>
                <a:latin typeface="黑体" panose="02010609060101010101" pitchFamily="49" charset="-122"/>
                <a:ea typeface="黑体" panose="02010609060101010101" pitchFamily="49" charset="-122"/>
              </a:rPr>
              <a:t>课题组年度考核指标</a:t>
            </a:r>
            <a:endParaRPr lang="zh-CN" altLang="en-US" b="1" dirty="0">
              <a:solidFill>
                <a:srgbClr val="FF0000"/>
              </a:solidFill>
              <a:latin typeface="黑体" panose="02010609060101010101" pitchFamily="49" charset="-122"/>
              <a:ea typeface="黑体" panose="02010609060101010101" pitchFamily="49" charset="-122"/>
            </a:endParaRPr>
          </a:p>
        </p:txBody>
      </p:sp>
      <p:graphicFrame>
        <p:nvGraphicFramePr>
          <p:cNvPr id="5" name="表格 4"/>
          <p:cNvGraphicFramePr>
            <a:graphicFrameLocks noGrp="1"/>
          </p:cNvGraphicFramePr>
          <p:nvPr/>
        </p:nvGraphicFramePr>
        <p:xfrm>
          <a:off x="1572344" y="2564904"/>
          <a:ext cx="6096000" cy="313436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r>
                        <a:rPr lang="zh-CN" altLang="en-US" dirty="0" smtClean="0"/>
                        <a:t>培养单位</a:t>
                      </a:r>
                      <a:endParaRPr lang="zh-CN" altLang="en-US" dirty="0"/>
                    </a:p>
                  </a:txBody>
                  <a:tcPr/>
                </a:tc>
                <a:tc>
                  <a:txBody>
                    <a:bodyPr/>
                    <a:lstStyle/>
                    <a:p>
                      <a:r>
                        <a:rPr lang="zh-CN" altLang="en-US" dirty="0" smtClean="0"/>
                        <a:t>紫金山天文台</a:t>
                      </a:r>
                      <a:endParaRPr lang="zh-CN" altLang="en-US" dirty="0"/>
                    </a:p>
                  </a:txBody>
                  <a:tcPr/>
                </a:tc>
                <a:tc>
                  <a:txBody>
                    <a:bodyPr/>
                    <a:lstStyle/>
                    <a:p>
                      <a:r>
                        <a:rPr lang="zh-CN" altLang="en-US" dirty="0" smtClean="0"/>
                        <a:t>国家天文台</a:t>
                      </a:r>
                      <a:endParaRPr lang="zh-CN" altLang="en-US" dirty="0"/>
                    </a:p>
                  </a:txBody>
                  <a:tcPr/>
                </a:tc>
                <a:tc>
                  <a:txBody>
                    <a:bodyPr/>
                    <a:lstStyle/>
                    <a:p>
                      <a:r>
                        <a:rPr lang="zh-CN" altLang="en-US" dirty="0" smtClean="0"/>
                        <a:t>高能物理研究所</a:t>
                      </a:r>
                      <a:endParaRPr lang="zh-CN" altLang="en-US" dirty="0"/>
                    </a:p>
                  </a:txBody>
                  <a:tcPr/>
                </a:tc>
                <a:tc>
                  <a:txBody>
                    <a:bodyPr/>
                    <a:lstStyle/>
                    <a:p>
                      <a:r>
                        <a:rPr lang="zh-CN" altLang="en-US" dirty="0" smtClean="0"/>
                        <a:t>南京大学</a:t>
                      </a:r>
                      <a:endParaRPr lang="zh-CN" altLang="en-US" dirty="0"/>
                    </a:p>
                  </a:txBody>
                  <a:tcPr/>
                </a:tc>
              </a:tr>
              <a:tr h="370840">
                <a:tc>
                  <a:txBody>
                    <a:bodyPr/>
                    <a:lstStyle/>
                    <a:p>
                      <a:r>
                        <a:rPr lang="en-US" altLang="zh-CN" dirty="0" smtClean="0"/>
                        <a:t>2019</a:t>
                      </a:r>
                      <a:endParaRPr lang="zh-CN" altLang="en-US" dirty="0"/>
                    </a:p>
                  </a:txBody>
                  <a:tcPr/>
                </a:tc>
                <a:tc>
                  <a:txBody>
                    <a:bodyPr/>
                    <a:lstStyle/>
                    <a:p>
                      <a:r>
                        <a:rPr lang="en-US" altLang="zh-CN" dirty="0" smtClean="0"/>
                        <a:t>4+</a:t>
                      </a:r>
                      <a:r>
                        <a:rPr lang="en-US" altLang="zh-CN" dirty="0" smtClean="0">
                          <a:solidFill>
                            <a:srgbClr val="FF0000"/>
                          </a:solidFill>
                        </a:rPr>
                        <a:t>1</a:t>
                      </a:r>
                      <a:endParaRPr lang="zh-CN" altLang="en-US" dirty="0">
                        <a:solidFill>
                          <a:srgbClr val="FF0000"/>
                        </a:solidFill>
                      </a:endParaRPr>
                    </a:p>
                  </a:txBody>
                  <a:tcPr/>
                </a:tc>
                <a:tc>
                  <a:txBody>
                    <a:bodyPr/>
                    <a:lstStyle/>
                    <a:p>
                      <a:r>
                        <a:rPr lang="en-US" altLang="zh-CN" dirty="0" smtClean="0"/>
                        <a:t>4</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1+</a:t>
                      </a:r>
                      <a:r>
                        <a:rPr lang="en-US" altLang="zh-CN" dirty="0" smtClean="0">
                          <a:solidFill>
                            <a:srgbClr val="FF0000"/>
                          </a:solidFill>
                        </a:rPr>
                        <a:t>1</a:t>
                      </a:r>
                      <a:endParaRPr lang="zh-CN" altLang="en-US" dirty="0">
                        <a:solidFill>
                          <a:srgbClr val="FF0000"/>
                        </a:solidFill>
                      </a:endParaRPr>
                    </a:p>
                  </a:txBody>
                  <a:tcPr/>
                </a:tc>
              </a:tr>
              <a:tr h="370840">
                <a:tc>
                  <a:txBody>
                    <a:bodyPr/>
                    <a:lstStyle/>
                    <a:p>
                      <a:r>
                        <a:rPr lang="en-US" altLang="zh-CN" dirty="0" smtClean="0"/>
                        <a:t>2020</a:t>
                      </a:r>
                      <a:endParaRPr lang="zh-CN" altLang="en-US" dirty="0"/>
                    </a:p>
                  </a:txBody>
                  <a:tcPr/>
                </a:tc>
                <a:tc>
                  <a:txBody>
                    <a:bodyPr/>
                    <a:lstStyle/>
                    <a:p>
                      <a:r>
                        <a:rPr lang="en-US" altLang="zh-CN" dirty="0" smtClean="0"/>
                        <a:t>4+</a:t>
                      </a:r>
                      <a:r>
                        <a:rPr lang="en-US" altLang="zh-CN" dirty="0" smtClean="0">
                          <a:solidFill>
                            <a:srgbClr val="FF0000"/>
                          </a:solidFill>
                        </a:rPr>
                        <a:t>1</a:t>
                      </a:r>
                      <a:endParaRPr lang="zh-CN" altLang="en-US" dirty="0">
                        <a:solidFill>
                          <a:srgbClr val="FF0000"/>
                        </a:solidFill>
                      </a:endParaRPr>
                    </a:p>
                  </a:txBody>
                  <a:tcPr/>
                </a:tc>
                <a:tc>
                  <a:txBody>
                    <a:bodyPr/>
                    <a:lstStyle/>
                    <a:p>
                      <a:r>
                        <a:rPr lang="en-US" altLang="zh-CN" dirty="0" smtClean="0"/>
                        <a:t>4+</a:t>
                      </a:r>
                      <a:r>
                        <a:rPr lang="en-US" altLang="zh-CN" dirty="0" smtClean="0">
                          <a:solidFill>
                            <a:srgbClr val="FF0000"/>
                          </a:solidFill>
                        </a:rPr>
                        <a:t>1</a:t>
                      </a:r>
                      <a:endParaRPr lang="zh-CN" altLang="en-US" dirty="0">
                        <a:solidFill>
                          <a:srgbClr val="FF0000"/>
                        </a:solidFill>
                      </a:endParaRPr>
                    </a:p>
                  </a:txBody>
                  <a:tcPr/>
                </a:tc>
                <a:tc>
                  <a:txBody>
                    <a:bodyPr/>
                    <a:lstStyle/>
                    <a:p>
                      <a:r>
                        <a:rPr lang="en-US" altLang="zh-CN" dirty="0" smtClean="0"/>
                        <a:t>2</a:t>
                      </a:r>
                      <a:endParaRPr lang="zh-CN" altLang="en-US" dirty="0"/>
                    </a:p>
                  </a:txBody>
                  <a:tcPr/>
                </a:tc>
                <a:tc>
                  <a:txBody>
                    <a:bodyPr/>
                    <a:lstStyle/>
                    <a:p>
                      <a:r>
                        <a:rPr lang="en-US" altLang="zh-CN" dirty="0" smtClean="0"/>
                        <a:t>1+</a:t>
                      </a:r>
                      <a:r>
                        <a:rPr lang="en-US" altLang="zh-CN" dirty="0" smtClean="0">
                          <a:solidFill>
                            <a:srgbClr val="FF0000"/>
                          </a:solidFill>
                        </a:rPr>
                        <a:t>1</a:t>
                      </a:r>
                      <a:endParaRPr lang="zh-CN" altLang="en-US" dirty="0">
                        <a:solidFill>
                          <a:srgbClr val="FF0000"/>
                        </a:solidFill>
                      </a:endParaRPr>
                    </a:p>
                  </a:txBody>
                  <a:tcPr/>
                </a:tc>
              </a:tr>
              <a:tr h="370840">
                <a:tc>
                  <a:txBody>
                    <a:bodyPr/>
                    <a:lstStyle/>
                    <a:p>
                      <a:r>
                        <a:rPr lang="en-US" altLang="zh-CN" dirty="0" smtClean="0"/>
                        <a:t>2021</a:t>
                      </a:r>
                      <a:endParaRPr lang="zh-CN" altLang="en-US" dirty="0"/>
                    </a:p>
                  </a:txBody>
                  <a:tcPr/>
                </a:tc>
                <a:tc>
                  <a:txBody>
                    <a:bodyPr/>
                    <a:lstStyle/>
                    <a:p>
                      <a:r>
                        <a:rPr lang="en-US" altLang="zh-CN" dirty="0" smtClean="0"/>
                        <a:t>3+</a:t>
                      </a:r>
                      <a:r>
                        <a:rPr lang="en-US" altLang="zh-CN" dirty="0" smtClean="0">
                          <a:solidFill>
                            <a:srgbClr val="FF0000"/>
                          </a:solidFill>
                        </a:rPr>
                        <a:t>2</a:t>
                      </a:r>
                      <a:endParaRPr lang="zh-CN" altLang="en-US" dirty="0">
                        <a:solidFill>
                          <a:srgbClr val="FF0000"/>
                        </a:solidFill>
                      </a:endParaRPr>
                    </a:p>
                  </a:txBody>
                  <a:tcPr/>
                </a:tc>
                <a:tc>
                  <a:txBody>
                    <a:bodyPr/>
                    <a:lstStyle/>
                    <a:p>
                      <a:r>
                        <a:rPr lang="en-US" altLang="zh-CN" dirty="0" smtClean="0"/>
                        <a:t>3+</a:t>
                      </a:r>
                      <a:r>
                        <a:rPr lang="en-US" altLang="zh-CN" dirty="0" smtClean="0">
                          <a:solidFill>
                            <a:srgbClr val="FF0000"/>
                          </a:solidFill>
                        </a:rPr>
                        <a:t>2</a:t>
                      </a:r>
                      <a:endParaRPr lang="zh-CN" altLang="en-US" dirty="0">
                        <a:solidFill>
                          <a:srgbClr val="FF0000"/>
                        </a:solidFill>
                      </a:endParaRPr>
                    </a:p>
                  </a:txBody>
                  <a:tcPr/>
                </a:tc>
                <a:tc>
                  <a:txBody>
                    <a:bodyPr/>
                    <a:lstStyle/>
                    <a:p>
                      <a:r>
                        <a:rPr lang="en-US" altLang="zh-CN" dirty="0" smtClean="0"/>
                        <a:t>2</a:t>
                      </a:r>
                      <a:endParaRPr lang="zh-CN" altLang="en-US" dirty="0"/>
                    </a:p>
                  </a:txBody>
                  <a:tcPr/>
                </a:tc>
                <a:tc>
                  <a:txBody>
                    <a:bodyPr/>
                    <a:lstStyle/>
                    <a:p>
                      <a:r>
                        <a:rPr lang="en-US" altLang="zh-CN" dirty="0" smtClean="0"/>
                        <a:t>1</a:t>
                      </a:r>
                      <a:endParaRPr lang="zh-CN" altLang="en-US" dirty="0"/>
                    </a:p>
                  </a:txBody>
                  <a:tcPr/>
                </a:tc>
              </a:tr>
              <a:tr h="370840">
                <a:tc>
                  <a:txBody>
                    <a:bodyPr/>
                    <a:lstStyle/>
                    <a:p>
                      <a:r>
                        <a:rPr lang="en-US" altLang="zh-CN" dirty="0" smtClean="0"/>
                        <a:t>2022</a:t>
                      </a:r>
                      <a:endParaRPr lang="zh-CN" altLang="en-US" dirty="0"/>
                    </a:p>
                  </a:txBody>
                  <a:tcPr/>
                </a:tc>
                <a:tc>
                  <a:txBody>
                    <a:bodyPr/>
                    <a:lstStyle/>
                    <a:p>
                      <a:r>
                        <a:rPr lang="en-US" altLang="zh-CN" dirty="0" smtClean="0"/>
                        <a:t>2+</a:t>
                      </a:r>
                      <a:r>
                        <a:rPr lang="en-US" altLang="zh-CN" dirty="0" smtClean="0">
                          <a:solidFill>
                            <a:srgbClr val="FF0000"/>
                          </a:solidFill>
                        </a:rPr>
                        <a:t>2</a:t>
                      </a:r>
                      <a:endParaRPr lang="zh-CN" altLang="en-US" dirty="0">
                        <a:solidFill>
                          <a:srgbClr val="FF0000"/>
                        </a:solidFill>
                      </a:endParaRPr>
                    </a:p>
                  </a:txBody>
                  <a:tcPr/>
                </a:tc>
                <a:tc>
                  <a:txBody>
                    <a:bodyPr/>
                    <a:lstStyle/>
                    <a:p>
                      <a:r>
                        <a:rPr lang="en-US" altLang="zh-CN" dirty="0" smtClean="0"/>
                        <a:t>3+</a:t>
                      </a:r>
                      <a:r>
                        <a:rPr lang="en-US" altLang="zh-CN" dirty="0" smtClean="0">
                          <a:solidFill>
                            <a:srgbClr val="FF0000"/>
                          </a:solidFill>
                        </a:rPr>
                        <a:t>2</a:t>
                      </a:r>
                      <a:endParaRPr lang="zh-CN" altLang="en-US" dirty="0">
                        <a:solidFill>
                          <a:srgbClr val="FF0000"/>
                        </a:solidFill>
                      </a:endParaRPr>
                    </a:p>
                  </a:txBody>
                  <a:tcPr/>
                </a:tc>
                <a:tc>
                  <a:txBody>
                    <a:bodyPr/>
                    <a:lstStyle/>
                    <a:p>
                      <a:r>
                        <a:rPr lang="en-US" altLang="zh-CN" dirty="0" smtClean="0"/>
                        <a:t>2</a:t>
                      </a:r>
                      <a:endParaRPr lang="zh-CN" altLang="en-US" dirty="0"/>
                    </a:p>
                  </a:txBody>
                  <a:tcPr/>
                </a:tc>
                <a:tc>
                  <a:txBody>
                    <a:bodyPr/>
                    <a:lstStyle/>
                    <a:p>
                      <a:r>
                        <a:rPr lang="en-US" altLang="zh-CN" dirty="0" smtClean="0"/>
                        <a:t>1</a:t>
                      </a:r>
                      <a:endParaRPr lang="zh-CN" altLang="en-US" dirty="0"/>
                    </a:p>
                  </a:txBody>
                  <a:tcPr/>
                </a:tc>
              </a:tr>
              <a:tr h="370840">
                <a:tc>
                  <a:txBody>
                    <a:bodyPr/>
                    <a:lstStyle/>
                    <a:p>
                      <a:r>
                        <a:rPr lang="en-US" altLang="zh-CN" dirty="0" smtClean="0"/>
                        <a:t>2023</a:t>
                      </a:r>
                      <a:endParaRPr lang="zh-CN" altLang="en-US" dirty="0"/>
                    </a:p>
                  </a:txBody>
                  <a:tcPr/>
                </a:tc>
                <a:tc>
                  <a:txBody>
                    <a:bodyPr/>
                    <a:lstStyle/>
                    <a:p>
                      <a:r>
                        <a:rPr lang="en-US" altLang="zh-CN" dirty="0" smtClean="0"/>
                        <a:t>2+</a:t>
                      </a:r>
                      <a:r>
                        <a:rPr lang="en-US" altLang="zh-CN" dirty="0" smtClean="0">
                          <a:solidFill>
                            <a:srgbClr val="FF0000"/>
                          </a:solidFill>
                        </a:rPr>
                        <a:t>2</a:t>
                      </a:r>
                      <a:endParaRPr lang="zh-CN" altLang="en-US" dirty="0">
                        <a:solidFill>
                          <a:srgbClr val="FF0000"/>
                        </a:solidFill>
                      </a:endParaRPr>
                    </a:p>
                  </a:txBody>
                  <a:tcPr/>
                </a:tc>
                <a:tc>
                  <a:txBody>
                    <a:bodyPr/>
                    <a:lstStyle/>
                    <a:p>
                      <a:r>
                        <a:rPr lang="en-US" altLang="zh-CN" dirty="0" smtClean="0"/>
                        <a:t>2+</a:t>
                      </a:r>
                      <a:r>
                        <a:rPr lang="en-US" altLang="zh-CN" dirty="0" smtClean="0">
                          <a:solidFill>
                            <a:srgbClr val="FF0000"/>
                          </a:solidFill>
                        </a:rPr>
                        <a:t>2</a:t>
                      </a:r>
                      <a:endParaRPr lang="zh-CN" altLang="en-US" dirty="0">
                        <a:solidFill>
                          <a:srgbClr val="FF0000"/>
                        </a:solidFill>
                      </a:endParaRPr>
                    </a:p>
                  </a:txBody>
                  <a:tcPr/>
                </a:tc>
                <a:tc>
                  <a:txBody>
                    <a:bodyPr/>
                    <a:lstStyle/>
                    <a:p>
                      <a:r>
                        <a:rPr lang="en-US" altLang="zh-CN" dirty="0" smtClean="0"/>
                        <a:t>1</a:t>
                      </a:r>
                      <a:endParaRPr lang="zh-CN" altLang="en-US" dirty="0"/>
                    </a:p>
                  </a:txBody>
                  <a:tcPr/>
                </a:tc>
                <a:tc>
                  <a:txBody>
                    <a:bodyPr/>
                    <a:lstStyle/>
                    <a:p>
                      <a:r>
                        <a:rPr lang="en-US" altLang="zh-CN" dirty="0" smtClean="0"/>
                        <a:t>1</a:t>
                      </a:r>
                      <a:endParaRPr lang="zh-CN" altLang="en-US" dirty="0"/>
                    </a:p>
                  </a:txBody>
                  <a:tcPr/>
                </a:tc>
              </a:tr>
              <a:tr h="370840">
                <a:tc>
                  <a:txBody>
                    <a:bodyPr/>
                    <a:lstStyle/>
                    <a:p>
                      <a:r>
                        <a:rPr lang="zh-CN" altLang="en-US" dirty="0" smtClean="0"/>
                        <a:t>毕业或出站总人数</a:t>
                      </a:r>
                      <a:endParaRPr lang="zh-CN" altLang="en-US" dirty="0"/>
                    </a:p>
                  </a:txBody>
                  <a:tcPr/>
                </a:tc>
                <a:tc>
                  <a:txBody>
                    <a:bodyPr/>
                    <a:lstStyle/>
                    <a:p>
                      <a:r>
                        <a:rPr lang="en-US" altLang="zh-CN" dirty="0" smtClean="0"/>
                        <a:t>3+</a:t>
                      </a:r>
                      <a:r>
                        <a:rPr lang="en-US" altLang="zh-CN" dirty="0" smtClean="0">
                          <a:solidFill>
                            <a:srgbClr val="FF0000"/>
                          </a:solidFill>
                        </a:rPr>
                        <a:t>2</a:t>
                      </a:r>
                      <a:endParaRPr lang="zh-CN" altLang="en-US" dirty="0">
                        <a:solidFill>
                          <a:srgbClr val="FF0000"/>
                        </a:solidFill>
                      </a:endParaRPr>
                    </a:p>
                  </a:txBody>
                  <a:tcPr/>
                </a:tc>
                <a:tc>
                  <a:txBody>
                    <a:bodyPr/>
                    <a:lstStyle/>
                    <a:p>
                      <a:r>
                        <a:rPr lang="en-US" altLang="zh-CN" dirty="0" smtClean="0">
                          <a:solidFill>
                            <a:schemeClr val="dk1"/>
                          </a:solidFill>
                        </a:rPr>
                        <a:t>4</a:t>
                      </a:r>
                      <a:r>
                        <a:rPr lang="en-US" altLang="zh-CN" dirty="0" smtClean="0">
                          <a:solidFill>
                            <a:srgbClr val="FF0000"/>
                          </a:solidFill>
                        </a:rPr>
                        <a:t>+2</a:t>
                      </a:r>
                      <a:endParaRPr lang="zh-CN" altLang="en-US" dirty="0">
                        <a:solidFill>
                          <a:srgbClr val="FF0000"/>
                        </a:solidFill>
                      </a:endParaRPr>
                    </a:p>
                  </a:txBody>
                  <a:tcPr/>
                </a:tc>
                <a:tc>
                  <a:txBody>
                    <a:bodyPr/>
                    <a:lstStyle/>
                    <a:p>
                      <a:r>
                        <a:rPr lang="en-US" altLang="zh-CN" dirty="0" smtClean="0"/>
                        <a:t>2</a:t>
                      </a:r>
                      <a:endParaRPr lang="zh-CN" altLang="en-US" dirty="0"/>
                    </a:p>
                  </a:txBody>
                  <a:tcPr/>
                </a:tc>
                <a:tc>
                  <a:txBody>
                    <a:bodyPr/>
                    <a:lstStyle/>
                    <a:p>
                      <a:r>
                        <a:rPr lang="en-US" altLang="zh-CN" dirty="0" smtClean="0"/>
                        <a:t>3+</a:t>
                      </a:r>
                      <a:r>
                        <a:rPr lang="en-US" altLang="zh-CN" dirty="0" smtClean="0">
                          <a:solidFill>
                            <a:srgbClr val="FF0000"/>
                          </a:solidFill>
                        </a:rPr>
                        <a:t>1</a:t>
                      </a:r>
                      <a:endParaRPr lang="zh-CN" altLang="en-US" dirty="0">
                        <a:solidFill>
                          <a:srgbClr val="FF0000"/>
                        </a:solidFill>
                      </a:endParaRPr>
                    </a:p>
                  </a:txBody>
                  <a:tcPr/>
                </a:tc>
              </a:tr>
            </a:tbl>
          </a:graphicData>
        </a:graphic>
      </p:graphicFrame>
      <p:sp>
        <p:nvSpPr>
          <p:cNvPr id="6" name="TextBox 5"/>
          <p:cNvSpPr txBox="1"/>
          <p:nvPr/>
        </p:nvSpPr>
        <p:spPr>
          <a:xfrm>
            <a:off x="2771802" y="1556796"/>
            <a:ext cx="3877985" cy="646331"/>
          </a:xfrm>
          <a:prstGeom prst="rect">
            <a:avLst/>
          </a:prstGeom>
          <a:noFill/>
        </p:spPr>
        <p:txBody>
          <a:bodyPr wrap="none" rtlCol="0">
            <a:spAutoFit/>
          </a:bodyPr>
          <a:lstStyle/>
          <a:p>
            <a:pPr algn="ctr"/>
            <a:r>
              <a:rPr lang="zh-CN" altLang="en-US" dirty="0" smtClean="0"/>
              <a:t>研究生和</a:t>
            </a:r>
            <a:r>
              <a:rPr lang="zh-CN" altLang="en-US" dirty="0" smtClean="0">
                <a:solidFill>
                  <a:srgbClr val="FF0000"/>
                </a:solidFill>
              </a:rPr>
              <a:t>博士后</a:t>
            </a:r>
            <a:r>
              <a:rPr lang="zh-CN" altLang="en-US" dirty="0" smtClean="0"/>
              <a:t>培养指标</a:t>
            </a:r>
            <a:endParaRPr lang="en-US" altLang="zh-CN" dirty="0" smtClean="0"/>
          </a:p>
          <a:p>
            <a:r>
              <a:rPr lang="zh-CN" altLang="en-US" dirty="0" smtClean="0"/>
              <a:t>每年参与项目的研究生和</a:t>
            </a:r>
            <a:r>
              <a:rPr lang="zh-CN" altLang="en-US" dirty="0" smtClean="0">
                <a:solidFill>
                  <a:srgbClr val="FF0000"/>
                </a:solidFill>
              </a:rPr>
              <a:t>博士后</a:t>
            </a:r>
            <a:r>
              <a:rPr lang="zh-CN" altLang="en-US" dirty="0" smtClean="0"/>
              <a:t>人数</a:t>
            </a:r>
            <a:endParaRPr lang="en-US" altLang="zh-CN" dirty="0" smtClean="0"/>
          </a:p>
        </p:txBody>
      </p:sp>
    </p:spTree>
    <p:extLst>
      <p:ext uri="{BB962C8B-B14F-4D97-AF65-F5344CB8AC3E}">
        <p14:creationId xmlns:p14="http://schemas.microsoft.com/office/powerpoint/2010/main" xmlns="" val="6813852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总结</a:t>
            </a:r>
            <a:endParaRPr lang="zh-CN" altLang="en-US" dirty="0"/>
          </a:p>
        </p:txBody>
      </p:sp>
      <p:sp>
        <p:nvSpPr>
          <p:cNvPr id="3" name="矩形 2"/>
          <p:cNvSpPr/>
          <p:nvPr/>
        </p:nvSpPr>
        <p:spPr>
          <a:xfrm>
            <a:off x="1331640" y="1916832"/>
            <a:ext cx="6480720" cy="3539430"/>
          </a:xfrm>
          <a:prstGeom prst="rect">
            <a:avLst/>
          </a:prstGeom>
        </p:spPr>
        <p:txBody>
          <a:bodyPr wrap="square">
            <a:spAutoFit/>
          </a:bodyPr>
          <a:lstStyle/>
          <a:p>
            <a:r>
              <a:rPr lang="zh-CN" altLang="en-US" sz="3200" dirty="0" smtClean="0">
                <a:latin typeface="华文楷体" pitchFamily="2" charset="-122"/>
                <a:ea typeface="华文楷体" pitchFamily="2" charset="-122"/>
              </a:rPr>
              <a:t>围绕</a:t>
            </a:r>
            <a:r>
              <a:rPr lang="zh-TW" altLang="zh-CN" sz="3200" dirty="0" smtClean="0">
                <a:latin typeface="华文楷体" pitchFamily="2" charset="-122"/>
                <a:ea typeface="华文楷体" pitchFamily="2" charset="-122"/>
              </a:rPr>
              <a:t>宇宙线的起源和加速问题，</a:t>
            </a:r>
            <a:r>
              <a:rPr lang="zh-CN" altLang="en-US" sz="3200" dirty="0" smtClean="0">
                <a:latin typeface="华文楷体" pitchFamily="2" charset="-122"/>
                <a:ea typeface="华文楷体" pitchFamily="2" charset="-122"/>
              </a:rPr>
              <a:t>本课题</a:t>
            </a:r>
            <a:r>
              <a:rPr lang="zh-TW" altLang="zh-CN" sz="3200" dirty="0" smtClean="0">
                <a:latin typeface="华文楷体" pitchFamily="2" charset="-122"/>
                <a:ea typeface="华文楷体" pitchFamily="2" charset="-122"/>
              </a:rPr>
              <a:t>负责研究</a:t>
            </a:r>
            <a:r>
              <a:rPr lang="en-US" altLang="zh-CN" sz="3200" dirty="0" smtClean="0">
                <a:latin typeface="华文楷体" pitchFamily="2" charset="-122"/>
                <a:ea typeface="华文楷体" pitchFamily="2" charset="-122"/>
              </a:rPr>
              <a:t>LHAASO </a:t>
            </a:r>
            <a:r>
              <a:rPr lang="zh-TW" altLang="zh-CN" sz="3200" dirty="0" smtClean="0">
                <a:latin typeface="华文楷体" pitchFamily="2" charset="-122"/>
                <a:ea typeface="华文楷体" pitchFamily="2" charset="-122"/>
              </a:rPr>
              <a:t>的宇宙线能谱和各向异性结果，以及来自扩展源和弥散伽马射线观测结果，通过第一手</a:t>
            </a:r>
            <a:r>
              <a:rPr lang="en-US" altLang="zh-CN" sz="3200" dirty="0" smtClean="0">
                <a:latin typeface="华文楷体" pitchFamily="2" charset="-122"/>
                <a:ea typeface="华文楷体" pitchFamily="2" charset="-122"/>
              </a:rPr>
              <a:t>LHAASO </a:t>
            </a:r>
            <a:r>
              <a:rPr lang="zh-TW" altLang="zh-CN" sz="3200" dirty="0" smtClean="0">
                <a:latin typeface="华文楷体" pitchFamily="2" charset="-122"/>
                <a:ea typeface="华文楷体" pitchFamily="2" charset="-122"/>
              </a:rPr>
              <a:t>结果，在第一时间完成相关的理论模型研究工作，同时为第二课题提供新的研究目标；</a:t>
            </a:r>
            <a:endParaRPr lang="zh-CN" altLang="en-US" sz="3200" dirty="0">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4400" b="0" i="0" u="none" strike="noStrike" kern="1200" cap="none" spc="0" normalizeH="0" baseline="0" noProof="0" dirty="0" smtClean="0">
                <a:ln>
                  <a:noFill/>
                </a:ln>
                <a:solidFill>
                  <a:schemeClr val="tx1"/>
                </a:solidFill>
                <a:effectLst/>
                <a:uLnTx/>
                <a:uFillTx/>
                <a:latin typeface="+mj-lt"/>
                <a:ea typeface="+mj-ea"/>
                <a:cs typeface="+mj-cs"/>
              </a:rPr>
              <a:t>宇宙线和伽马射线源</a:t>
            </a:r>
            <a:endParaRPr kumimoji="0" lang="zh-CN" alt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146" name="Picture 2"/>
          <p:cNvPicPr>
            <a:picLocks noChangeAspect="1" noChangeArrowheads="1"/>
          </p:cNvPicPr>
          <p:nvPr/>
        </p:nvPicPr>
        <p:blipFill>
          <a:blip r:embed="rId2" cstate="print"/>
          <a:srcRect/>
          <a:stretch>
            <a:fillRect/>
          </a:stretch>
        </p:blipFill>
        <p:spPr bwMode="auto">
          <a:xfrm>
            <a:off x="107504" y="1268760"/>
            <a:ext cx="4519966" cy="3717032"/>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572000" y="3769132"/>
            <a:ext cx="4572000" cy="3088868"/>
          </a:xfrm>
          <a:prstGeom prst="rect">
            <a:avLst/>
          </a:prstGeom>
          <a:noFill/>
          <a:ln w="9525">
            <a:noFill/>
            <a:miter lim="800000"/>
            <a:headEnd/>
            <a:tailEnd/>
          </a:ln>
        </p:spPr>
      </p:pic>
      <p:cxnSp>
        <p:nvCxnSpPr>
          <p:cNvPr id="8" name="直接箭头连接符 7"/>
          <p:cNvCxnSpPr/>
          <p:nvPr/>
        </p:nvCxnSpPr>
        <p:spPr>
          <a:xfrm>
            <a:off x="4211961" y="2708920"/>
            <a:ext cx="3168352" cy="151216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3563888" y="2204864"/>
            <a:ext cx="1944216" cy="201622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187624" y="5013176"/>
            <a:ext cx="2496196" cy="369332"/>
          </a:xfrm>
          <a:prstGeom prst="rect">
            <a:avLst/>
          </a:prstGeom>
        </p:spPr>
        <p:txBody>
          <a:bodyPr wrap="none">
            <a:spAutoFit/>
          </a:bodyPr>
          <a:lstStyle/>
          <a:p>
            <a:r>
              <a:rPr lang="en-US" altLang="zh-CN" dirty="0" smtClean="0"/>
              <a:t>35</a:t>
            </a:r>
            <a:r>
              <a:rPr lang="zh-CN" altLang="en-US" dirty="0" smtClean="0"/>
              <a:t>个超新星遗迹的能谱</a:t>
            </a:r>
            <a:endParaRPr lang="zh-CN" altLang="en-US" dirty="0"/>
          </a:p>
        </p:txBody>
      </p:sp>
      <p:sp>
        <p:nvSpPr>
          <p:cNvPr id="14" name="矩形 13"/>
          <p:cNvSpPr/>
          <p:nvPr/>
        </p:nvSpPr>
        <p:spPr>
          <a:xfrm>
            <a:off x="6012160" y="3140968"/>
            <a:ext cx="2262158" cy="369332"/>
          </a:xfrm>
          <a:prstGeom prst="rect">
            <a:avLst/>
          </a:prstGeom>
        </p:spPr>
        <p:txBody>
          <a:bodyPr wrap="none">
            <a:spAutoFit/>
          </a:bodyPr>
          <a:lstStyle/>
          <a:p>
            <a:r>
              <a:rPr lang="zh-CN" altLang="en-US" dirty="0" smtClean="0"/>
              <a:t>宇宙线质子和氦核谱</a:t>
            </a:r>
            <a:endParaRPr lang="zh-CN"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宇宙线能谱</a:t>
            </a:r>
            <a:endParaRPr lang="zh-CN" altLang="en-US" dirty="0"/>
          </a:p>
        </p:txBody>
      </p:sp>
      <p:pic>
        <p:nvPicPr>
          <p:cNvPr id="1026" name="Picture 2"/>
          <p:cNvPicPr>
            <a:picLocks noChangeAspect="1" noChangeArrowheads="1"/>
          </p:cNvPicPr>
          <p:nvPr/>
        </p:nvPicPr>
        <p:blipFill>
          <a:blip r:embed="rId2" cstate="print"/>
          <a:srcRect/>
          <a:stretch>
            <a:fillRect/>
          </a:stretch>
        </p:blipFill>
        <p:spPr bwMode="auto">
          <a:xfrm>
            <a:off x="4401990" y="3438641"/>
            <a:ext cx="4778524" cy="3419363"/>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2" y="1268761"/>
            <a:ext cx="4499992" cy="28448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实施方案</a:t>
            </a:r>
            <a:endParaRPr lang="zh-CN" altLang="en-US" dirty="0"/>
          </a:p>
        </p:txBody>
      </p:sp>
      <p:sp>
        <p:nvSpPr>
          <p:cNvPr id="3" name="内容占位符 2"/>
          <p:cNvSpPr>
            <a:spLocks noGrp="1"/>
          </p:cNvSpPr>
          <p:nvPr>
            <p:ph idx="1"/>
          </p:nvPr>
        </p:nvSpPr>
        <p:spPr/>
        <p:txBody>
          <a:bodyPr/>
          <a:lstStyle/>
          <a:p>
            <a:pPr>
              <a:buNone/>
            </a:pPr>
            <a:r>
              <a:rPr lang="en-US" altLang="zh-CN" dirty="0" smtClean="0"/>
              <a:t>3</a:t>
            </a:r>
            <a:r>
              <a:rPr lang="zh-CN" altLang="zh-CN" dirty="0" smtClean="0"/>
              <a:t>个</a:t>
            </a:r>
            <a:r>
              <a:rPr lang="zh-CN" altLang="zh-CN" dirty="0" smtClean="0">
                <a:solidFill>
                  <a:srgbClr val="FF0000"/>
                </a:solidFill>
              </a:rPr>
              <a:t>任务组</a:t>
            </a:r>
            <a:r>
              <a:rPr lang="en-US" altLang="zh-CN" dirty="0" smtClean="0"/>
              <a:t>:</a:t>
            </a:r>
          </a:p>
          <a:p>
            <a:pPr>
              <a:buNone/>
            </a:pPr>
            <a:r>
              <a:rPr lang="en-US" altLang="zh-CN" dirty="0" smtClean="0"/>
              <a:t>A </a:t>
            </a:r>
            <a:r>
              <a:rPr lang="zh-CN" altLang="zh-CN" dirty="0" smtClean="0"/>
              <a:t>宇宙线能谱和各项异性研究由刘四明，袁强和胡红波负责</a:t>
            </a:r>
            <a:r>
              <a:rPr lang="en-US" altLang="zh-CN" dirty="0" smtClean="0"/>
              <a:t>;</a:t>
            </a:r>
          </a:p>
          <a:p>
            <a:pPr>
              <a:buNone/>
            </a:pPr>
            <a:r>
              <a:rPr lang="en-US" altLang="zh-CN" dirty="0" smtClean="0"/>
              <a:t>B </a:t>
            </a:r>
            <a:r>
              <a:rPr lang="zh-CN" altLang="zh-CN" dirty="0" smtClean="0"/>
              <a:t>河外宇宙射线源的研究由王祥玉负责</a:t>
            </a:r>
            <a:r>
              <a:rPr lang="en-US" altLang="zh-CN" dirty="0" smtClean="0"/>
              <a:t>;</a:t>
            </a:r>
          </a:p>
          <a:p>
            <a:pPr>
              <a:buNone/>
            </a:pPr>
            <a:r>
              <a:rPr lang="en-US" altLang="zh-CN" dirty="0" smtClean="0"/>
              <a:t>C </a:t>
            </a:r>
            <a:r>
              <a:rPr lang="zh-CN" altLang="zh-CN" dirty="0" smtClean="0"/>
              <a:t>宇宙射线的多波段观测研究由朱辉和田文武负责。</a:t>
            </a:r>
          </a:p>
          <a:p>
            <a:endParaRPr lang="zh-CN"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实施方案</a:t>
            </a:r>
            <a:endParaRPr lang="zh-CN" altLang="en-US" dirty="0"/>
          </a:p>
        </p:txBody>
      </p:sp>
      <p:sp>
        <p:nvSpPr>
          <p:cNvPr id="3" name="内容占位符 2"/>
          <p:cNvSpPr>
            <a:spLocks noGrp="1"/>
          </p:cNvSpPr>
          <p:nvPr>
            <p:ph idx="1"/>
          </p:nvPr>
        </p:nvSpPr>
        <p:spPr>
          <a:xfrm>
            <a:off x="827584" y="1628800"/>
            <a:ext cx="7560840" cy="4525963"/>
          </a:xfrm>
        </p:spPr>
        <p:txBody>
          <a:bodyPr>
            <a:noAutofit/>
          </a:bodyPr>
          <a:lstStyle/>
          <a:p>
            <a:pPr>
              <a:buNone/>
            </a:pPr>
            <a:r>
              <a:rPr lang="en-US" altLang="zh-CN" sz="1600" dirty="0" smtClean="0"/>
              <a:t>A   </a:t>
            </a:r>
            <a:r>
              <a:rPr lang="zh-TW" altLang="zh-CN" sz="1600" dirty="0" smtClean="0"/>
              <a:t>宇宙线能谱和各项异性研究：</a:t>
            </a:r>
            <a:endParaRPr lang="zh-CN" altLang="zh-CN" sz="1600" dirty="0" smtClean="0"/>
          </a:p>
          <a:p>
            <a:pPr>
              <a:buNone/>
            </a:pPr>
            <a:r>
              <a:rPr lang="zh-TW" altLang="zh-CN" sz="1600" dirty="0" smtClean="0"/>
              <a:t>负责人</a:t>
            </a:r>
            <a:r>
              <a:rPr lang="en-US" altLang="zh-TW" sz="1600" dirty="0" smtClean="0"/>
              <a:t>     </a:t>
            </a:r>
            <a:r>
              <a:rPr lang="zh-TW" altLang="zh-CN" sz="1600" dirty="0" smtClean="0"/>
              <a:t>：刘四明、袁强、胡红波</a:t>
            </a:r>
            <a:endParaRPr lang="zh-CN" altLang="zh-CN" sz="1600" dirty="0" smtClean="0"/>
          </a:p>
          <a:p>
            <a:pPr>
              <a:buNone/>
            </a:pPr>
            <a:r>
              <a:rPr lang="zh-TW" altLang="zh-CN" sz="1600" dirty="0" smtClean="0"/>
              <a:t>核心成员：刘伟、辛玉良、郭义庆、曾厚敦、张轶然（博士）、石召东（博士）、包逸炜（博士）、张潇</a:t>
            </a:r>
            <a:endParaRPr lang="en-US" altLang="zh-TW" sz="1600" dirty="0" smtClean="0"/>
          </a:p>
          <a:p>
            <a:pPr>
              <a:buNone/>
            </a:pPr>
            <a:r>
              <a:rPr lang="zh-TW" altLang="zh-CN" sz="1600" dirty="0" smtClean="0">
                <a:solidFill>
                  <a:srgbClr val="FF0000"/>
                </a:solidFill>
              </a:rPr>
              <a:t>具体研究任务</a:t>
            </a:r>
            <a:r>
              <a:rPr lang="zh-TW" altLang="zh-CN" sz="1600" dirty="0" smtClean="0"/>
              <a:t>：</a:t>
            </a:r>
            <a:endParaRPr lang="en-US" altLang="zh-TW" sz="1600" dirty="0" smtClean="0"/>
          </a:p>
          <a:p>
            <a:pPr>
              <a:buNone/>
            </a:pPr>
            <a:endParaRPr lang="en-US" altLang="zh-CN" sz="1600" dirty="0" smtClean="0"/>
          </a:p>
          <a:p>
            <a:r>
              <a:rPr lang="en-US" altLang="zh-CN" sz="1600" dirty="0" smtClean="0"/>
              <a:t>A1: </a:t>
            </a:r>
            <a:r>
              <a:rPr lang="zh-TW" altLang="zh-CN" sz="1600" dirty="0" smtClean="0"/>
              <a:t>发展</a:t>
            </a:r>
            <a:r>
              <a:rPr lang="en-US" altLang="zh-CN" sz="1600" dirty="0" err="1" smtClean="0"/>
              <a:t>Hillas</a:t>
            </a:r>
            <a:r>
              <a:rPr lang="zh-TW" altLang="zh-CN" sz="1600" dirty="0" smtClean="0"/>
              <a:t>模型，开展超新星遗迹的多波段研究。</a:t>
            </a:r>
            <a:endParaRPr lang="zh-CN" altLang="zh-CN" sz="1600" dirty="0" smtClean="0"/>
          </a:p>
          <a:p>
            <a:pPr>
              <a:buNone/>
            </a:pPr>
            <a:r>
              <a:rPr lang="en-US" altLang="zh-CN" sz="1600" dirty="0" smtClean="0"/>
              <a:t>A1a</a:t>
            </a:r>
            <a:r>
              <a:rPr lang="zh-TW" altLang="zh-CN" sz="1600" dirty="0" smtClean="0"/>
              <a:t>对于已经探测到的</a:t>
            </a:r>
            <a:r>
              <a:rPr lang="en-US" altLang="zh-CN" sz="1600" dirty="0" smtClean="0"/>
              <a:t>30</a:t>
            </a:r>
            <a:r>
              <a:rPr lang="zh-TW" altLang="zh-CN" sz="1600" dirty="0" smtClean="0"/>
              <a:t>多个伽玛射线超新星遗迹，结合射电和</a:t>
            </a:r>
            <a:r>
              <a:rPr lang="en-US" altLang="zh-CN" sz="1600" dirty="0" smtClean="0"/>
              <a:t>X</a:t>
            </a:r>
            <a:r>
              <a:rPr lang="zh-TW" altLang="zh-CN" sz="1600" dirty="0" smtClean="0"/>
              <a:t>射线观测，通过多波段辐射能谱拟合分析超新星遗迹中高能粒子分布函数演化的规律（刘四明、曾厚敦）</a:t>
            </a:r>
            <a:endParaRPr lang="zh-CN" altLang="zh-CN" sz="1600" dirty="0" smtClean="0"/>
          </a:p>
          <a:p>
            <a:pPr>
              <a:buNone/>
            </a:pPr>
            <a:r>
              <a:rPr lang="en-US" altLang="zh-CN" sz="1600" dirty="0" smtClean="0"/>
              <a:t>A1b</a:t>
            </a:r>
            <a:r>
              <a:rPr lang="zh-TW" altLang="zh-CN" sz="1600" dirty="0" smtClean="0"/>
              <a:t>利用一个</a:t>
            </a:r>
            <a:r>
              <a:rPr lang="en-US" altLang="zh-CN" sz="1600" dirty="0" err="1" smtClean="0"/>
              <a:t>TeV</a:t>
            </a:r>
            <a:r>
              <a:rPr lang="zh-TW" altLang="zh-CN" sz="1600" dirty="0" smtClean="0"/>
              <a:t>辐射由轻子过程主导的年轻超新星遗样本（总共约</a:t>
            </a:r>
            <a:r>
              <a:rPr lang="en-US" altLang="zh-CN" sz="1600" dirty="0" smtClean="0"/>
              <a:t>10</a:t>
            </a:r>
            <a:r>
              <a:rPr lang="zh-TW" altLang="zh-CN" sz="1600" dirty="0" smtClean="0"/>
              <a:t>个源），分析年轻遗迹中高能电子分布函数的演化规律（刘四明、张潇、曾厚敦）</a:t>
            </a:r>
            <a:endParaRPr lang="zh-CN" altLang="zh-CN" sz="1600" dirty="0" smtClean="0"/>
          </a:p>
          <a:p>
            <a:pPr>
              <a:buNone/>
            </a:pPr>
            <a:r>
              <a:rPr lang="en-US" altLang="zh-CN" sz="1600" dirty="0" smtClean="0"/>
              <a:t>A1c</a:t>
            </a:r>
            <a:r>
              <a:rPr lang="zh-TW" altLang="zh-CN" sz="1600" dirty="0" smtClean="0"/>
              <a:t>发展两分量的</a:t>
            </a:r>
            <a:r>
              <a:rPr lang="en-US" altLang="zh-CN" sz="1600" dirty="0" err="1" smtClean="0"/>
              <a:t>Hillas</a:t>
            </a:r>
            <a:r>
              <a:rPr lang="zh-TW" altLang="zh-CN" sz="1600" dirty="0" smtClean="0"/>
              <a:t>模型，将宇宙线总能谱和平均原子数谱与观测做比较（刘四明、张轶然）</a:t>
            </a:r>
            <a:endParaRPr lang="zh-CN" altLang="zh-CN" sz="1600" dirty="0" smtClean="0"/>
          </a:p>
          <a:p>
            <a:r>
              <a:rPr lang="zh-TW" altLang="zh-CN" sz="1600" dirty="0" smtClean="0"/>
              <a:t>A</a:t>
            </a:r>
            <a:r>
              <a:rPr lang="en-US" altLang="zh-CN" sz="1600" dirty="0" smtClean="0"/>
              <a:t>2: </a:t>
            </a:r>
            <a:r>
              <a:rPr lang="zh-TW" altLang="zh-CN" sz="1600" dirty="0" smtClean="0"/>
              <a:t>把宇宙线的能谱观测特征和各项异性观测相结合发展统一的宇宙线传播模型。</a:t>
            </a:r>
            <a:endParaRPr lang="en-US" altLang="zh-TW" sz="1600" dirty="0" smtClean="0"/>
          </a:p>
          <a:p>
            <a:r>
              <a:rPr lang="zh-TW" altLang="zh-CN" sz="1600" dirty="0" smtClean="0"/>
              <a:t>A</a:t>
            </a:r>
            <a:r>
              <a:rPr lang="en-US" altLang="zh-CN" sz="1600" dirty="0" smtClean="0"/>
              <a:t>3: </a:t>
            </a:r>
            <a:r>
              <a:rPr lang="zh-TW" altLang="zh-CN" sz="1600" dirty="0" smtClean="0"/>
              <a:t>分析超新星遗迹对宇宙线的贡献，完善银河系宇宙线的超新星遗迹起源学说。</a:t>
            </a:r>
            <a:endParaRPr lang="zh-CN" altLang="zh-CN" sz="1600" dirty="0" smtClean="0"/>
          </a:p>
          <a:p>
            <a:r>
              <a:rPr lang="zh-TW" altLang="zh-CN" sz="1600" dirty="0" smtClean="0"/>
              <a:t>A</a:t>
            </a:r>
            <a:r>
              <a:rPr lang="en-US" altLang="zh-CN" sz="1600" dirty="0" smtClean="0"/>
              <a:t>4: </a:t>
            </a:r>
            <a:r>
              <a:rPr lang="zh-TW" altLang="zh-CN" sz="1600" dirty="0" smtClean="0"/>
              <a:t>结合膝区宇宙线的测量，分析脉冲星风云对膝区和正负电子的贡献。</a:t>
            </a:r>
            <a:endParaRPr lang="zh-CN" altLang="zh-CN" sz="1600" dirty="0" smtClean="0"/>
          </a:p>
          <a:p>
            <a:pPr>
              <a:buNone/>
            </a:pPr>
            <a:endParaRPr lang="zh-CN" altLang="zh-CN" sz="1600" dirty="0" smtClean="0"/>
          </a:p>
          <a:p>
            <a:endParaRPr lang="zh-CN" altLang="en-US" sz="1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实施方案</a:t>
            </a:r>
            <a:endParaRPr lang="zh-CN" altLang="en-US" dirty="0"/>
          </a:p>
        </p:txBody>
      </p:sp>
      <p:sp>
        <p:nvSpPr>
          <p:cNvPr id="3" name="内容占位符 2"/>
          <p:cNvSpPr>
            <a:spLocks noGrp="1"/>
          </p:cNvSpPr>
          <p:nvPr>
            <p:ph idx="1"/>
          </p:nvPr>
        </p:nvSpPr>
        <p:spPr/>
        <p:txBody>
          <a:bodyPr>
            <a:normAutofit fontScale="77500" lnSpcReduction="20000"/>
          </a:bodyPr>
          <a:lstStyle/>
          <a:p>
            <a:pPr>
              <a:buNone/>
            </a:pPr>
            <a:r>
              <a:rPr lang="en-US" altLang="zh-CN" dirty="0" smtClean="0"/>
              <a:t>B   </a:t>
            </a:r>
            <a:r>
              <a:rPr lang="zh-TW" altLang="zh-CN" dirty="0" smtClean="0"/>
              <a:t>河外宇宙射线源的研究</a:t>
            </a:r>
            <a:endParaRPr lang="zh-CN" altLang="zh-CN" dirty="0" smtClean="0"/>
          </a:p>
          <a:p>
            <a:pPr>
              <a:buNone/>
            </a:pPr>
            <a:r>
              <a:rPr lang="zh-TW" altLang="zh-CN" dirty="0" smtClean="0"/>
              <a:t>负责人</a:t>
            </a:r>
            <a:r>
              <a:rPr lang="en-US" altLang="zh-TW" dirty="0" smtClean="0"/>
              <a:t>    </a:t>
            </a:r>
            <a:r>
              <a:rPr lang="zh-TW" altLang="zh-CN" dirty="0" smtClean="0"/>
              <a:t>：王祥玉</a:t>
            </a:r>
            <a:endParaRPr lang="zh-CN" altLang="zh-CN" dirty="0" smtClean="0"/>
          </a:p>
          <a:p>
            <a:pPr>
              <a:buNone/>
            </a:pPr>
            <a:r>
              <a:rPr lang="zh-TW" altLang="zh-CN" dirty="0" smtClean="0"/>
              <a:t>核心成员：席绍强、薛瑞、黄稚秋、孙晓娜</a:t>
            </a:r>
            <a:endParaRPr lang="zh-CN" altLang="zh-CN" dirty="0" smtClean="0"/>
          </a:p>
          <a:p>
            <a:pPr>
              <a:buNone/>
            </a:pPr>
            <a:r>
              <a:rPr lang="zh-TW" altLang="zh-CN" dirty="0" smtClean="0">
                <a:solidFill>
                  <a:srgbClr val="FF0000"/>
                </a:solidFill>
              </a:rPr>
              <a:t>具体研究任务</a:t>
            </a:r>
            <a:r>
              <a:rPr lang="zh-TW" altLang="zh-CN" dirty="0" smtClean="0"/>
              <a:t>：</a:t>
            </a:r>
            <a:endParaRPr lang="en-US" altLang="zh-TW" dirty="0" smtClean="0"/>
          </a:p>
          <a:p>
            <a:pPr>
              <a:buNone/>
            </a:pPr>
            <a:endParaRPr lang="zh-CN" altLang="zh-CN" dirty="0" smtClean="0"/>
          </a:p>
          <a:p>
            <a:r>
              <a:rPr lang="en-US" altLang="zh-CN" dirty="0" smtClean="0"/>
              <a:t>B1</a:t>
            </a:r>
            <a:r>
              <a:rPr lang="zh-TW" altLang="zh-CN" dirty="0" smtClean="0"/>
              <a:t>： 利用高能中微子研究河外源对宇宙线源的贡献，包括分析跟河外源关联的高能中微子的产生过程、以及分析它们对于宇宙线的贡献。</a:t>
            </a:r>
            <a:endParaRPr lang="zh-CN" altLang="zh-CN" dirty="0" smtClean="0"/>
          </a:p>
          <a:p>
            <a:r>
              <a:rPr lang="en-US" altLang="zh-CN" dirty="0" smtClean="0"/>
              <a:t>B2</a:t>
            </a:r>
            <a:r>
              <a:rPr lang="zh-TW" altLang="zh-CN" dirty="0" smtClean="0"/>
              <a:t>： 利用河外天体的伽玛射线辐射研究河外源对宇宙线的贡献，包括分析河外源的高能伽玛数据，分析高能伽玛辐射的起源机制以及对宇宙线的贡献。</a:t>
            </a:r>
            <a:endParaRPr lang="zh-CN" altLang="zh-CN" dirty="0" smtClean="0"/>
          </a:p>
          <a:p>
            <a:r>
              <a:rPr lang="zh-TW" altLang="zh-CN" dirty="0" smtClean="0"/>
              <a:t>献。</a:t>
            </a:r>
            <a:endParaRPr lang="zh-CN" altLang="zh-CN" dirty="0" smtClean="0"/>
          </a:p>
          <a:p>
            <a:pPr>
              <a:buNone/>
            </a:pPr>
            <a:endParaRPr lang="zh-CN" altLang="zh-CN" dirty="0" smtClean="0"/>
          </a:p>
          <a:p>
            <a:endParaRPr lang="zh-CN"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实施方案</a:t>
            </a:r>
            <a:endParaRPr lang="zh-CN" altLang="en-US" dirty="0"/>
          </a:p>
        </p:txBody>
      </p:sp>
      <p:sp>
        <p:nvSpPr>
          <p:cNvPr id="3" name="内容占位符 2"/>
          <p:cNvSpPr>
            <a:spLocks noGrp="1"/>
          </p:cNvSpPr>
          <p:nvPr>
            <p:ph idx="1"/>
          </p:nvPr>
        </p:nvSpPr>
        <p:spPr/>
        <p:txBody>
          <a:bodyPr>
            <a:normAutofit fontScale="62500" lnSpcReduction="20000"/>
          </a:bodyPr>
          <a:lstStyle/>
          <a:p>
            <a:pPr>
              <a:buNone/>
            </a:pPr>
            <a:r>
              <a:rPr lang="en-US" altLang="zh-CN" dirty="0" smtClean="0"/>
              <a:t>C  </a:t>
            </a:r>
            <a:r>
              <a:rPr lang="zh-TW" altLang="zh-CN" dirty="0" smtClean="0"/>
              <a:t>宇宙线的多波段观测研究</a:t>
            </a:r>
            <a:endParaRPr lang="zh-CN" altLang="zh-CN" dirty="0" smtClean="0"/>
          </a:p>
          <a:p>
            <a:pPr>
              <a:buNone/>
            </a:pPr>
            <a:r>
              <a:rPr lang="zh-TW" altLang="zh-CN" dirty="0" smtClean="0"/>
              <a:t>负责人：朱辉、田文武</a:t>
            </a:r>
            <a:endParaRPr lang="zh-CN" altLang="zh-CN" dirty="0" smtClean="0"/>
          </a:p>
          <a:p>
            <a:pPr>
              <a:buNone/>
            </a:pPr>
            <a:r>
              <a:rPr lang="zh-TW" altLang="zh-CN" dirty="0" smtClean="0"/>
              <a:t>核心成员：张海燕、崔晓红、周新霖、吴丹、苏洪全、杨嫒媛、张孟飞、单素素、雷贤欢、张少博</a:t>
            </a:r>
            <a:endParaRPr lang="zh-CN" altLang="zh-CN" dirty="0" smtClean="0"/>
          </a:p>
          <a:p>
            <a:pPr>
              <a:buNone/>
            </a:pPr>
            <a:r>
              <a:rPr lang="zh-TW" altLang="zh-CN" dirty="0" smtClean="0">
                <a:solidFill>
                  <a:srgbClr val="FF0000"/>
                </a:solidFill>
              </a:rPr>
              <a:t>具体研究任务</a:t>
            </a:r>
            <a:r>
              <a:rPr lang="zh-TW" altLang="zh-CN" dirty="0" smtClean="0"/>
              <a:t>：</a:t>
            </a:r>
            <a:endParaRPr lang="en-US" altLang="zh-TW" dirty="0" smtClean="0"/>
          </a:p>
          <a:p>
            <a:pPr>
              <a:buNone/>
            </a:pPr>
            <a:endParaRPr lang="en-US" altLang="zh-CN" dirty="0" smtClean="0"/>
          </a:p>
          <a:p>
            <a:r>
              <a:rPr lang="en-US" altLang="zh-CN" dirty="0" smtClean="0"/>
              <a:t>C1</a:t>
            </a:r>
            <a:r>
              <a:rPr lang="zh-CN" altLang="en-US" dirty="0" smtClean="0"/>
              <a:t>：</a:t>
            </a:r>
            <a:r>
              <a:rPr lang="zh-TW" altLang="zh-CN" dirty="0" smtClean="0"/>
              <a:t>利用非线性激波加速理论构建超新星遗迹同步辐射的射电能谱，使用多波段射电观测检验伽马射线观测给出的结果。</a:t>
            </a:r>
            <a:endParaRPr lang="zh-CN" altLang="zh-CN" dirty="0" smtClean="0"/>
          </a:p>
          <a:p>
            <a:r>
              <a:rPr lang="en-US" altLang="zh-CN" dirty="0" smtClean="0"/>
              <a:t>C2</a:t>
            </a:r>
            <a:r>
              <a:rPr lang="zh-CN" altLang="en-US" dirty="0" smtClean="0"/>
              <a:t>：</a:t>
            </a:r>
            <a:r>
              <a:rPr lang="zh-TW" altLang="zh-CN" dirty="0" smtClean="0"/>
              <a:t>寻找与超新星遗迹成协的中性氢气体云（</a:t>
            </a:r>
            <a:r>
              <a:rPr lang="en-US" altLang="zh-CN" dirty="0" smtClean="0"/>
              <a:t>FAST</a:t>
            </a:r>
            <a:r>
              <a:rPr lang="zh-TW" altLang="zh-CN" dirty="0" smtClean="0"/>
              <a:t>），尝试利用</a:t>
            </a:r>
            <a:r>
              <a:rPr lang="en-US" altLang="zh-CN" dirty="0" smtClean="0"/>
              <a:t>HI</a:t>
            </a:r>
            <a:r>
              <a:rPr lang="zh-TW" altLang="zh-CN" dirty="0" smtClean="0"/>
              <a:t>的塞曼分裂测量超新星遗迹激波处的磁场强度，检验磁场放大理论。</a:t>
            </a:r>
            <a:endParaRPr lang="zh-CN" altLang="zh-CN" dirty="0" smtClean="0"/>
          </a:p>
          <a:p>
            <a:r>
              <a:rPr lang="en-US" altLang="zh-CN" dirty="0" smtClean="0"/>
              <a:t>C3a</a:t>
            </a:r>
            <a:r>
              <a:rPr lang="zh-CN" altLang="en-US" dirty="0" smtClean="0"/>
              <a:t>：</a:t>
            </a:r>
            <a:r>
              <a:rPr lang="zh-TW" altLang="zh-CN" dirty="0" smtClean="0"/>
              <a:t>宇宙线与星际介质相互作用。</a:t>
            </a:r>
            <a:endParaRPr lang="zh-CN" altLang="zh-CN" dirty="0" smtClean="0"/>
          </a:p>
          <a:p>
            <a:r>
              <a:rPr lang="en-US" altLang="zh-CN" dirty="0" smtClean="0"/>
              <a:t>C3b</a:t>
            </a:r>
            <a:r>
              <a:rPr lang="zh-CN" altLang="en-US" dirty="0" smtClean="0"/>
              <a:t>：</a:t>
            </a:r>
            <a:r>
              <a:rPr lang="zh-TW" altLang="zh-CN" dirty="0" smtClean="0"/>
              <a:t>宇宙线的扩散系数与介质湍动</a:t>
            </a:r>
            <a:r>
              <a:rPr lang="zh-CN" altLang="en-US" dirty="0" smtClean="0"/>
              <a:t>的关系</a:t>
            </a:r>
            <a:r>
              <a:rPr lang="zh-TW" altLang="zh-CN" dirty="0" smtClean="0"/>
              <a:t>。</a:t>
            </a:r>
            <a:endParaRPr lang="zh-CN" altLang="zh-CN" dirty="0" smtClean="0"/>
          </a:p>
          <a:p>
            <a:r>
              <a:rPr lang="en-US" altLang="zh-CN" dirty="0" smtClean="0"/>
              <a:t>C4</a:t>
            </a:r>
            <a:r>
              <a:rPr lang="zh-CN" altLang="en-US" dirty="0" smtClean="0"/>
              <a:t>：</a:t>
            </a:r>
            <a:r>
              <a:rPr lang="zh-TW" altLang="zh-CN" dirty="0" smtClean="0"/>
              <a:t>搜寻已知和</a:t>
            </a:r>
            <a:r>
              <a:rPr lang="en-US" altLang="zh-CN" dirty="0" smtClean="0"/>
              <a:t>LHAASO</a:t>
            </a:r>
            <a:r>
              <a:rPr lang="zh-TW" altLang="zh-CN" dirty="0" smtClean="0"/>
              <a:t>新发现伽马射线源在射电波段的对应体。</a:t>
            </a:r>
            <a:endParaRPr lang="zh-CN" altLang="zh-CN" dirty="0" smtClean="0"/>
          </a:p>
          <a:p>
            <a:r>
              <a:rPr lang="en-US" altLang="zh-CN" dirty="0" smtClean="0"/>
              <a:t>C5</a:t>
            </a:r>
            <a:r>
              <a:rPr lang="zh-CN" altLang="en-US" dirty="0" smtClean="0"/>
              <a:t>：</a:t>
            </a:r>
            <a:r>
              <a:rPr lang="zh-TW" altLang="zh-CN" dirty="0" smtClean="0"/>
              <a:t>利用</a:t>
            </a:r>
            <a:r>
              <a:rPr lang="en-US" altLang="zh-CN" dirty="0" smtClean="0"/>
              <a:t>SKA</a:t>
            </a:r>
            <a:r>
              <a:rPr lang="zh-TW" altLang="zh-CN" dirty="0" smtClean="0"/>
              <a:t>和</a:t>
            </a:r>
            <a:r>
              <a:rPr lang="en-US" altLang="zh-CN" dirty="0" smtClean="0"/>
              <a:t>LHAASO</a:t>
            </a:r>
            <a:r>
              <a:rPr lang="zh-TW" altLang="zh-CN" dirty="0" smtClean="0"/>
              <a:t>在宇宙线</a:t>
            </a:r>
            <a:r>
              <a:rPr lang="en-US" altLang="zh-CN" dirty="0" smtClean="0"/>
              <a:t>10</a:t>
            </a:r>
            <a:r>
              <a:rPr lang="en-US" altLang="zh-CN" baseline="30000" dirty="0" smtClean="0"/>
              <a:t>16</a:t>
            </a:r>
            <a:r>
              <a:rPr lang="en-US" altLang="zh-CN" dirty="0" smtClean="0"/>
              <a:t> </a:t>
            </a:r>
            <a:r>
              <a:rPr lang="en-US" altLang="zh-CN" dirty="0" err="1" smtClean="0"/>
              <a:t>eV</a:t>
            </a:r>
            <a:r>
              <a:rPr lang="en-US" altLang="zh-CN" dirty="0" smtClean="0"/>
              <a:t> - 10</a:t>
            </a:r>
            <a:r>
              <a:rPr lang="en-US" altLang="zh-CN" baseline="30000" dirty="0" smtClean="0"/>
              <a:t>18</a:t>
            </a:r>
            <a:r>
              <a:rPr lang="en-US" altLang="zh-CN" dirty="0" smtClean="0"/>
              <a:t> </a:t>
            </a:r>
            <a:r>
              <a:rPr lang="en-US" altLang="zh-CN" dirty="0" err="1" smtClean="0"/>
              <a:t>eV</a:t>
            </a:r>
            <a:r>
              <a:rPr lang="zh-TW" altLang="zh-CN" dirty="0" smtClean="0"/>
              <a:t>能段的重叠，相互检验结果的准确性。。</a:t>
            </a:r>
            <a:endParaRPr lang="zh-CN" altLang="zh-CN" dirty="0" smtClean="0"/>
          </a:p>
          <a:p>
            <a:pPr>
              <a:buNone/>
            </a:pPr>
            <a:endParaRPr lang="zh-CN" altLang="zh-CN" dirty="0" smtClean="0"/>
          </a:p>
          <a:p>
            <a:endParaRPr lang="zh-CN"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实施方案</a:t>
            </a:r>
            <a:endParaRPr lang="zh-CN" altLang="en-US" dirty="0"/>
          </a:p>
        </p:txBody>
      </p:sp>
      <p:graphicFrame>
        <p:nvGraphicFramePr>
          <p:cNvPr id="4" name="表格 3"/>
          <p:cNvGraphicFramePr>
            <a:graphicFrameLocks noGrp="1"/>
          </p:cNvGraphicFramePr>
          <p:nvPr/>
        </p:nvGraphicFramePr>
        <p:xfrm>
          <a:off x="971601" y="2060851"/>
          <a:ext cx="7200798" cy="4104453"/>
        </p:xfrm>
        <a:graphic>
          <a:graphicData uri="http://schemas.openxmlformats.org/drawingml/2006/table">
            <a:tbl>
              <a:tblPr/>
              <a:tblGrid>
                <a:gridCol w="634700"/>
                <a:gridCol w="616441"/>
                <a:gridCol w="420814"/>
                <a:gridCol w="508630"/>
                <a:gridCol w="1005955"/>
                <a:gridCol w="343433"/>
                <a:gridCol w="573838"/>
                <a:gridCol w="572968"/>
                <a:gridCol w="459070"/>
                <a:gridCol w="360823"/>
                <a:gridCol w="556450"/>
                <a:gridCol w="573838"/>
                <a:gridCol w="573838"/>
              </a:tblGrid>
              <a:tr h="444694">
                <a:tc>
                  <a:txBody>
                    <a:bodyPr/>
                    <a:lstStyle/>
                    <a:p>
                      <a:pPr algn="just">
                        <a:spcAft>
                          <a:spcPts val="0"/>
                        </a:spcAft>
                      </a:pPr>
                      <a:r>
                        <a:rPr lang="zh-CN" altLang="en-US" sz="1400" kern="100" dirty="0" smtClean="0">
                          <a:solidFill>
                            <a:srgbClr val="000000"/>
                          </a:solidFill>
                          <a:uFill>
                            <a:solidFill>
                              <a:srgbClr val="000000"/>
                            </a:solidFill>
                          </a:uFill>
                          <a:latin typeface="Calibri"/>
                          <a:ea typeface="Calibri"/>
                          <a:cs typeface="Calibri"/>
                        </a:rPr>
                        <a:t>年</a:t>
                      </a:r>
                      <a:r>
                        <a:rPr lang="en-US" altLang="zh-CN" sz="1400" kern="100" dirty="0" smtClean="0">
                          <a:solidFill>
                            <a:srgbClr val="000000"/>
                          </a:solidFill>
                          <a:uFill>
                            <a:solidFill>
                              <a:srgbClr val="000000"/>
                            </a:solidFill>
                          </a:uFill>
                          <a:latin typeface="Calibri"/>
                          <a:ea typeface="Calibri"/>
                          <a:cs typeface="Calibri"/>
                        </a:rPr>
                        <a:t>\</a:t>
                      </a:r>
                      <a:r>
                        <a:rPr lang="zh-CN" altLang="en-US" sz="1400" kern="100" dirty="0" smtClean="0">
                          <a:solidFill>
                            <a:srgbClr val="000000"/>
                          </a:solidFill>
                          <a:uFill>
                            <a:solidFill>
                              <a:srgbClr val="000000"/>
                            </a:solidFill>
                          </a:uFill>
                          <a:latin typeface="Calibri"/>
                          <a:ea typeface="Calibri"/>
                          <a:cs typeface="Calibri"/>
                        </a:rPr>
                        <a:t>月</a:t>
                      </a: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1</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2</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3</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4</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5</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6</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7</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8</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9</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10</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11</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12</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r>
              <a:tr h="582764">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2018</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A1a</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82764">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2019</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A1b</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A1c</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A2a</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a:ea typeface="Calibri"/>
                          <a:cs typeface="Calibri"/>
                        </a:rPr>
                        <a:t>A2b</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FF19"/>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C1</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FF19"/>
                    </a:solidFill>
                  </a:tcPr>
                </a:tc>
              </a:tr>
              <a:tr h="582764">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2020</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just">
                        <a:spcAft>
                          <a:spcPts val="0"/>
                        </a:spcAft>
                      </a:pPr>
                      <a:r>
                        <a:rPr lang="en-US" sz="1400" kern="100" dirty="0" smtClean="0">
                          <a:solidFill>
                            <a:srgbClr val="000000"/>
                          </a:solidFill>
                          <a:uFill>
                            <a:solidFill>
                              <a:srgbClr val="000000"/>
                            </a:solidFill>
                          </a:uFill>
                          <a:latin typeface="Calibri"/>
                          <a:ea typeface="Calibri"/>
                          <a:cs typeface="Calibri"/>
                        </a:rPr>
                        <a:t>A2c, A2d</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A3a</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C2</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582764">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2021</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A3b</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B1</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A4a</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US" sz="1400" kern="100">
                          <a:solidFill>
                            <a:srgbClr val="000000"/>
                          </a:solidFill>
                          <a:uFill>
                            <a:solidFill>
                              <a:srgbClr val="000000"/>
                            </a:solidFill>
                          </a:uFill>
                          <a:latin typeface="Calibri"/>
                          <a:ea typeface="Calibri"/>
                          <a:cs typeface="Calibri"/>
                        </a:rPr>
                        <a:t>A4b</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582764">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2022</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A4c</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C3a</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C3b</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745939">
                <a:tc>
                  <a:txBody>
                    <a:bodyPr/>
                    <a:lstStyle/>
                    <a:p>
                      <a:pPr algn="just">
                        <a:spcAft>
                          <a:spcPts val="0"/>
                        </a:spcAft>
                      </a:pPr>
                      <a:r>
                        <a:rPr lang="en-US" sz="1400" kern="100">
                          <a:solidFill>
                            <a:srgbClr val="000000"/>
                          </a:solidFill>
                          <a:uFill>
                            <a:solidFill>
                              <a:srgbClr val="000000"/>
                            </a:solidFill>
                          </a:uFill>
                          <a:latin typeface="Calibri"/>
                          <a:ea typeface="Calibri"/>
                          <a:cs typeface="Calibri"/>
                        </a:rPr>
                        <a:t>2023</a:t>
                      </a:r>
                      <a:endParaRPr lang="zh-CN"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r>
                        <a:rPr lang="en-US" sz="1400" kern="100" smtClean="0">
                          <a:solidFill>
                            <a:srgbClr val="000000"/>
                          </a:solidFill>
                          <a:uFill>
                            <a:solidFill>
                              <a:srgbClr val="000000"/>
                            </a:solidFill>
                          </a:uFill>
                          <a:latin typeface="Calibri"/>
                          <a:ea typeface="Calibri"/>
                          <a:cs typeface="Calibri"/>
                        </a:rPr>
                        <a:t>B2,A2e,C4,C5</a:t>
                      </a:r>
                      <a:endParaRPr lang="zh-CN"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dirty="0">
                        <a:solidFill>
                          <a:srgbClr val="000000"/>
                        </a:solidFill>
                        <a:uFill>
                          <a:solidFill>
                            <a:srgbClr val="000000"/>
                          </a:solidFill>
                        </a:uFill>
                        <a:latin typeface="Calibri"/>
                        <a:ea typeface="Calibri"/>
                        <a:cs typeface="Calibri"/>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r>
            </a:tbl>
          </a:graphicData>
        </a:graphic>
      </p:graphicFrame>
      <p:sp>
        <p:nvSpPr>
          <p:cNvPr id="6" name="矩形 5"/>
          <p:cNvSpPr/>
          <p:nvPr/>
        </p:nvSpPr>
        <p:spPr>
          <a:xfrm>
            <a:off x="1115618" y="1484784"/>
            <a:ext cx="2723823" cy="369332"/>
          </a:xfrm>
          <a:prstGeom prst="rect">
            <a:avLst/>
          </a:prstGeom>
        </p:spPr>
        <p:txBody>
          <a:bodyPr wrap="none">
            <a:spAutoFit/>
          </a:bodyPr>
          <a:lstStyle/>
          <a:p>
            <a:r>
              <a:rPr lang="zh-TW" altLang="zh-CN" dirty="0" smtClean="0">
                <a:solidFill>
                  <a:srgbClr val="FF0000"/>
                </a:solidFill>
              </a:rPr>
              <a:t>具体研究任务</a:t>
            </a:r>
            <a:r>
              <a:rPr lang="zh-CN" altLang="en-US" dirty="0" smtClean="0">
                <a:solidFill>
                  <a:srgbClr val="FF0000"/>
                </a:solidFill>
              </a:rPr>
              <a:t>的完成时间</a:t>
            </a:r>
            <a:endParaRPr lang="zh-CN"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TotalTime>
  <Words>1961</Words>
  <Application>Microsoft Office PowerPoint</Application>
  <PresentationFormat>全屏显示(4:3)</PresentationFormat>
  <Paragraphs>300</Paragraphs>
  <Slides>40</Slides>
  <Notes>6</Notes>
  <HiddenSlides>0</HiddenSlides>
  <MMClips>0</MMClips>
  <ScaleCrop>false</ScaleCrop>
  <HeadingPairs>
    <vt:vector size="6" baseType="variant">
      <vt:variant>
        <vt:lpstr>主题</vt:lpstr>
      </vt:variant>
      <vt:variant>
        <vt:i4>3</vt:i4>
      </vt:variant>
      <vt:variant>
        <vt:lpstr>嵌入 OLE 服务器</vt:lpstr>
      </vt:variant>
      <vt:variant>
        <vt:i4>0</vt:i4>
      </vt:variant>
      <vt:variant>
        <vt:lpstr>幻灯片标题</vt:lpstr>
      </vt:variant>
      <vt:variant>
        <vt:i4>40</vt:i4>
      </vt:variant>
    </vt:vector>
  </HeadingPairs>
  <TitlesOfParts>
    <vt:vector size="43" baseType="lpstr">
      <vt:lpstr>Office 主题</vt:lpstr>
      <vt:lpstr>Office 主题​​</vt:lpstr>
      <vt:lpstr>1_Office 主题​​</vt:lpstr>
      <vt:lpstr>第三课题:宇宙线起源的唯象研究</vt:lpstr>
      <vt:lpstr>幻灯片 2</vt:lpstr>
      <vt:lpstr>幻灯片 3</vt:lpstr>
      <vt:lpstr>幻灯片 4</vt:lpstr>
      <vt:lpstr>实施方案</vt:lpstr>
      <vt:lpstr>实施方案</vt:lpstr>
      <vt:lpstr>实施方案</vt:lpstr>
      <vt:lpstr>实施方案</vt:lpstr>
      <vt:lpstr>实施方案</vt:lpstr>
      <vt:lpstr>幻灯片 10</vt:lpstr>
      <vt:lpstr>幻灯片 11</vt:lpstr>
      <vt:lpstr>A1a: 对于已经探测到的30多个伽玛射线超新星遗迹，结合射电和X射线观测，通过多波段辐射能谱拟合分析超新星遗迹中高能粒子分布函数演化的规律（刘四明、曾厚敦）</vt:lpstr>
      <vt:lpstr>A1a: 对于已经探测到的30多个伽玛射线超新星遗迹，结合射电和X射线观测，通过多波段辐射能谱拟合分析超新星遗迹中高能粒子分布函数演化的规律（刘四明、曾厚敦）</vt:lpstr>
      <vt:lpstr>A1a: 对于已经探测到的30多个伽玛射线超新星遗迹，结合射电和X射线观测，通过多波段辐射能谱拟合分析超新星遗迹中高能粒子分布函数演化的规律（刘四明、曾厚敦）</vt:lpstr>
      <vt:lpstr>A1a: 对于已经探测到的30多个伽玛射线超新星遗迹，结合射电和X射线观测，通过多波段辐射能谱拟合分析超新星遗迹中高能粒子分布函数演化的规律（刘四明、曾厚敦）</vt:lpstr>
      <vt:lpstr>A1a: 对于已经探测到的30多个伽玛射线超新星遗迹，结合射电和X射线观测，通过多波段辐射能谱拟合分析超新星遗迹中高能粒子分布函数演化的规律（刘四明、曾厚敦）</vt:lpstr>
      <vt:lpstr>A1b：利用一个TeV辐射由轻子过程主导的年轻超新星遗样本（总共约10个源），分析年轻遗迹中高能电子分布函数的演化规律（刘四明、张潇）</vt:lpstr>
      <vt:lpstr>A1b：利用一个TeV辐射由轻子过程主导的年轻超新星遗样本（总共约10个源），分析年轻遗迹中高能电子分布函数的演化规律（刘四明、张潇、曾厚敦）</vt:lpstr>
      <vt:lpstr>A1c：发展两分量的Hillas模型，将宇宙线总能谱和平均原子数谱与观测做比较（刘四明、张轶然）</vt:lpstr>
      <vt:lpstr>A2b：考虑到有大尺度磁场时，宇宙线扩散系数表现出高度的各向异性，利用一个1维扩散模型分析宇宙线正负电子的能谱和各向异性特征（刘四明、石召东）</vt:lpstr>
      <vt:lpstr>A2b：考虑到有大尺度磁场时，宇宙线扩散系数表现出高度的各向异性，利用一个1维扩散模型分析宇宙线正负电子的能谱和各向异性特征（刘四明、石召东）</vt:lpstr>
      <vt:lpstr>A2b：考虑到有大尺度磁场时，宇宙线扩散系数表现出高度的各向异性，利用一个1维扩散模型分析宇宙线正负电子的能谱和各向异性特征（刘四明、石召东）</vt:lpstr>
      <vt:lpstr>幻灯片 23</vt:lpstr>
      <vt:lpstr>幻灯片 24</vt:lpstr>
      <vt:lpstr>幻灯片 25</vt:lpstr>
      <vt:lpstr>Neutrinos from blazar TXS 0506+56</vt:lpstr>
      <vt:lpstr>传统的Photomeson (pγ) 模型</vt:lpstr>
      <vt:lpstr>pp interaction model</vt:lpstr>
      <vt:lpstr>幻灯片 29</vt:lpstr>
      <vt:lpstr>星系团中的宇宙线</vt:lpstr>
      <vt:lpstr>Fermi 9 years of data –unbinned likelihood analysis (0.2-100 GeV)</vt:lpstr>
      <vt:lpstr>Interpreting the correlation</vt:lpstr>
      <vt:lpstr>实施方案</vt:lpstr>
      <vt:lpstr>会议安排</vt:lpstr>
      <vt:lpstr>会议纪要及研究进展</vt:lpstr>
      <vt:lpstr>会议纪要及研究进展</vt:lpstr>
      <vt:lpstr>第三课题组年度考核指标</vt:lpstr>
      <vt:lpstr>第三课题组年度考核指标</vt:lpstr>
      <vt:lpstr>总结</vt:lpstr>
      <vt:lpstr>宇宙线能谱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[刘四明]</dc:creator>
  <cp:lastModifiedBy>[刘四明]</cp:lastModifiedBy>
  <cp:revision>34</cp:revision>
  <dcterms:created xsi:type="dcterms:W3CDTF">2018-05-07T05:35:58Z</dcterms:created>
  <dcterms:modified xsi:type="dcterms:W3CDTF">2019-04-12T23:53:37Z</dcterms:modified>
</cp:coreProperties>
</file>