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  <p:sldMasterId id="2147483681" r:id="rId3"/>
    <p:sldMasterId id="2147483686" r:id="rId4"/>
    <p:sldMasterId id="2147483691" r:id="rId5"/>
    <p:sldMasterId id="2147483696" r:id="rId6"/>
    <p:sldMasterId id="2147483701" r:id="rId7"/>
    <p:sldMasterId id="2147483706" r:id="rId8"/>
    <p:sldMasterId id="2147483731" r:id="rId9"/>
  </p:sldMasterIdLst>
  <p:notesMasterIdLst>
    <p:notesMasterId r:id="rId31"/>
  </p:notesMasterIdLst>
  <p:sldIdLst>
    <p:sldId id="345" r:id="rId10"/>
    <p:sldId id="363" r:id="rId11"/>
    <p:sldId id="347" r:id="rId12"/>
    <p:sldId id="281" r:id="rId13"/>
    <p:sldId id="367" r:id="rId14"/>
    <p:sldId id="368" r:id="rId15"/>
    <p:sldId id="369" r:id="rId16"/>
    <p:sldId id="370" r:id="rId17"/>
    <p:sldId id="371" r:id="rId18"/>
    <p:sldId id="365" r:id="rId19"/>
    <p:sldId id="366" r:id="rId20"/>
    <p:sldId id="341" r:id="rId21"/>
    <p:sldId id="372" r:id="rId22"/>
    <p:sldId id="374" r:id="rId23"/>
    <p:sldId id="375" r:id="rId24"/>
    <p:sldId id="373" r:id="rId25"/>
    <p:sldId id="357" r:id="rId26"/>
    <p:sldId id="358" r:id="rId27"/>
    <p:sldId id="359" r:id="rId28"/>
    <p:sldId id="360" r:id="rId29"/>
    <p:sldId id="282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100" d="100"/>
          <a:sy n="100" d="100"/>
        </p:scale>
        <p:origin x="173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0E213-D190-4C60-A10B-C87B19151C95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67A5E99-BA6E-418D-9F8F-69F0CE21018E}">
      <dgm:prSet phldrT="[文本]"/>
      <dgm:spPr/>
      <dgm:t>
        <a:bodyPr/>
        <a:lstStyle/>
        <a:p>
          <a:r>
            <a:rPr lang="en-US" altLang="zh-CN" dirty="0" smtClean="0"/>
            <a:t>Item</a:t>
          </a:r>
          <a:endParaRPr lang="zh-CN" altLang="en-US" dirty="0"/>
        </a:p>
      </dgm:t>
    </dgm:pt>
    <dgm:pt modelId="{0A3F7F58-FC45-40F3-AA12-67F3D5E79E0F}" type="parTrans" cxnId="{0DD43869-3302-4EE5-80F7-7A2229283CD7}">
      <dgm:prSet/>
      <dgm:spPr/>
      <dgm:t>
        <a:bodyPr/>
        <a:lstStyle/>
        <a:p>
          <a:endParaRPr lang="zh-CN" altLang="en-US"/>
        </a:p>
      </dgm:t>
    </dgm:pt>
    <dgm:pt modelId="{BC9304B5-7FC6-4EAA-956C-3886230AC49A}" type="sibTrans" cxnId="{0DD43869-3302-4EE5-80F7-7A2229283CD7}">
      <dgm:prSet/>
      <dgm:spPr/>
      <dgm:t>
        <a:bodyPr/>
        <a:lstStyle/>
        <a:p>
          <a:endParaRPr lang="zh-CN" altLang="en-US"/>
        </a:p>
      </dgm:t>
    </dgm:pt>
    <dgm:pt modelId="{DD35B621-2B20-4D2A-879B-0CC33A185CB8}">
      <dgm:prSet phldrT="[文本]"/>
      <dgm:spPr/>
      <dgm:t>
        <a:bodyPr/>
        <a:lstStyle/>
        <a:p>
          <a:r>
            <a:rPr lang="en-US" altLang="zh-CN" dirty="0" smtClean="0"/>
            <a:t>Trigger</a:t>
          </a:r>
          <a:endParaRPr lang="zh-CN" altLang="en-US" dirty="0"/>
        </a:p>
      </dgm:t>
    </dgm:pt>
    <dgm:pt modelId="{3BFC2D99-8E3B-4862-B231-BBC08D26DEF5}" type="parTrans" cxnId="{B2DBA457-6C35-4E0A-8A1B-4B2EBCBA74BC}">
      <dgm:prSet/>
      <dgm:spPr/>
      <dgm:t>
        <a:bodyPr/>
        <a:lstStyle/>
        <a:p>
          <a:endParaRPr lang="zh-CN" altLang="en-US"/>
        </a:p>
      </dgm:t>
    </dgm:pt>
    <dgm:pt modelId="{5201DB92-FA7A-49A9-B1A2-E02C1221CC02}" type="sibTrans" cxnId="{B2DBA457-6C35-4E0A-8A1B-4B2EBCBA74BC}">
      <dgm:prSet/>
      <dgm:spPr/>
      <dgm:t>
        <a:bodyPr/>
        <a:lstStyle/>
        <a:p>
          <a:endParaRPr lang="zh-CN" altLang="en-US"/>
        </a:p>
      </dgm:t>
    </dgm:pt>
    <dgm:pt modelId="{2B5AED66-A828-447A-AFB5-F16FBF14DF86}">
      <dgm:prSet phldrT="[文本]"/>
      <dgm:spPr/>
      <dgm:t>
        <a:bodyPr/>
        <a:lstStyle/>
        <a:p>
          <a:r>
            <a:rPr lang="en-US" altLang="zh-CN" dirty="0" smtClean="0"/>
            <a:t>Event</a:t>
          </a:r>
          <a:endParaRPr lang="zh-CN" altLang="en-US" dirty="0"/>
        </a:p>
      </dgm:t>
    </dgm:pt>
    <dgm:pt modelId="{1604710A-138D-4362-95FB-3DDF8C971BE0}" type="parTrans" cxnId="{B535B653-9A63-47F8-A4EA-619E7C9D1BB3}">
      <dgm:prSet/>
      <dgm:spPr/>
      <dgm:t>
        <a:bodyPr/>
        <a:lstStyle/>
        <a:p>
          <a:endParaRPr lang="zh-CN" altLang="en-US"/>
        </a:p>
      </dgm:t>
    </dgm:pt>
    <dgm:pt modelId="{54025BEF-0575-4FEA-949A-944FD92AF956}" type="sibTrans" cxnId="{B535B653-9A63-47F8-A4EA-619E7C9D1BB3}">
      <dgm:prSet/>
      <dgm:spPr/>
      <dgm:t>
        <a:bodyPr/>
        <a:lstStyle/>
        <a:p>
          <a:endParaRPr lang="zh-CN" altLang="en-US"/>
        </a:p>
      </dgm:t>
    </dgm:pt>
    <dgm:pt modelId="{E78E2EE4-A105-4343-AF9A-FE2AC1E42ABD}">
      <dgm:prSet phldrT="[文本]"/>
      <dgm:spPr/>
      <dgm:t>
        <a:bodyPr/>
        <a:lstStyle/>
        <a:p>
          <a:r>
            <a:rPr lang="en-US" altLang="zh-CN" dirty="0" smtClean="0"/>
            <a:t>Event</a:t>
          </a:r>
          <a:endParaRPr lang="zh-CN" altLang="en-US" dirty="0"/>
        </a:p>
      </dgm:t>
    </dgm:pt>
    <dgm:pt modelId="{3253AC78-17C5-46B7-8900-F20B7E18D0C4}" type="parTrans" cxnId="{10046CF3-A432-4D0D-863E-254B99554DF8}">
      <dgm:prSet/>
      <dgm:spPr/>
      <dgm:t>
        <a:bodyPr/>
        <a:lstStyle/>
        <a:p>
          <a:endParaRPr lang="zh-CN" altLang="en-US"/>
        </a:p>
      </dgm:t>
    </dgm:pt>
    <dgm:pt modelId="{13933F6D-CB93-4A7A-8CCD-6417B1782369}" type="sibTrans" cxnId="{10046CF3-A432-4D0D-863E-254B99554DF8}">
      <dgm:prSet/>
      <dgm:spPr/>
      <dgm:t>
        <a:bodyPr/>
        <a:lstStyle/>
        <a:p>
          <a:endParaRPr lang="zh-CN" altLang="en-US"/>
        </a:p>
      </dgm:t>
    </dgm:pt>
    <dgm:pt modelId="{F74A669D-6060-4DBC-92BA-48D0D67E739C}">
      <dgm:prSet/>
      <dgm:spPr/>
      <dgm:t>
        <a:bodyPr/>
        <a:lstStyle/>
        <a:p>
          <a:r>
            <a:rPr lang="en-US" altLang="zh-CN" dirty="0" smtClean="0"/>
            <a:t>Action</a:t>
          </a:r>
          <a:endParaRPr lang="zh-CN" altLang="en-US" dirty="0"/>
        </a:p>
      </dgm:t>
    </dgm:pt>
    <dgm:pt modelId="{F39B72E3-B532-4E64-8120-CA8954A72D78}" type="parTrans" cxnId="{6C2F4308-68A7-4493-9459-D63F9355051E}">
      <dgm:prSet/>
      <dgm:spPr/>
      <dgm:t>
        <a:bodyPr/>
        <a:lstStyle/>
        <a:p>
          <a:endParaRPr lang="zh-CN" altLang="en-US"/>
        </a:p>
      </dgm:t>
    </dgm:pt>
    <dgm:pt modelId="{EB45481E-F80C-420F-A658-9F62AC47D1B7}" type="sibTrans" cxnId="{6C2F4308-68A7-4493-9459-D63F9355051E}">
      <dgm:prSet/>
      <dgm:spPr/>
      <dgm:t>
        <a:bodyPr/>
        <a:lstStyle/>
        <a:p>
          <a:endParaRPr lang="zh-CN" altLang="en-US"/>
        </a:p>
      </dgm:t>
    </dgm:pt>
    <dgm:pt modelId="{23FCE0F7-71DE-4404-A605-D8B4D711EE32}">
      <dgm:prSet/>
      <dgm:spPr/>
      <dgm:t>
        <a:bodyPr/>
        <a:lstStyle/>
        <a:p>
          <a:r>
            <a:rPr lang="en-US" altLang="zh-CN" dirty="0" smtClean="0"/>
            <a:t>Host</a:t>
          </a:r>
          <a:endParaRPr lang="zh-CN" altLang="en-US" dirty="0"/>
        </a:p>
      </dgm:t>
    </dgm:pt>
    <dgm:pt modelId="{AD047F99-2677-45A1-81BE-B3341CD8EE19}" type="parTrans" cxnId="{64F39046-42A1-44B4-9014-6BCED6AC31DF}">
      <dgm:prSet/>
      <dgm:spPr/>
      <dgm:t>
        <a:bodyPr/>
        <a:lstStyle/>
        <a:p>
          <a:endParaRPr lang="zh-CN" altLang="en-US"/>
        </a:p>
      </dgm:t>
    </dgm:pt>
    <dgm:pt modelId="{1A7A2E94-C493-4CA4-A6E9-42BEB866F93C}" type="sibTrans" cxnId="{64F39046-42A1-44B4-9014-6BCED6AC31DF}">
      <dgm:prSet/>
      <dgm:spPr/>
      <dgm:t>
        <a:bodyPr/>
        <a:lstStyle/>
        <a:p>
          <a:endParaRPr lang="zh-CN" altLang="en-US"/>
        </a:p>
      </dgm:t>
    </dgm:pt>
    <dgm:pt modelId="{55BB4A14-13C4-42DE-A44E-EB660F868DB5}">
      <dgm:prSet/>
      <dgm:spPr/>
      <dgm:t>
        <a:bodyPr/>
        <a:lstStyle/>
        <a:p>
          <a:r>
            <a:rPr lang="en-US" altLang="zh-CN" dirty="0" smtClean="0"/>
            <a:t>automation</a:t>
          </a:r>
          <a:endParaRPr lang="zh-CN" altLang="en-US" dirty="0"/>
        </a:p>
      </dgm:t>
    </dgm:pt>
    <dgm:pt modelId="{8EB57736-3ADC-4962-AC38-978B599BE89B}" type="parTrans" cxnId="{F23CF464-FD5C-4BAB-9A3C-BE7A3B2A57B2}">
      <dgm:prSet/>
      <dgm:spPr/>
      <dgm:t>
        <a:bodyPr/>
        <a:lstStyle/>
        <a:p>
          <a:endParaRPr lang="zh-CN" altLang="en-US"/>
        </a:p>
      </dgm:t>
    </dgm:pt>
    <dgm:pt modelId="{B941800F-5E5E-44D9-B1B2-C2F30DD9A68E}" type="sibTrans" cxnId="{F23CF464-FD5C-4BAB-9A3C-BE7A3B2A57B2}">
      <dgm:prSet/>
      <dgm:spPr/>
      <dgm:t>
        <a:bodyPr/>
        <a:lstStyle/>
        <a:p>
          <a:endParaRPr lang="zh-CN" altLang="en-US"/>
        </a:p>
      </dgm:t>
    </dgm:pt>
    <dgm:pt modelId="{4B80DF63-F9F5-4375-9C41-D88411DCC67A}">
      <dgm:prSet/>
      <dgm:spPr/>
      <dgm:t>
        <a:bodyPr/>
        <a:lstStyle/>
        <a:p>
          <a:r>
            <a:rPr lang="en-US" altLang="zh-CN" dirty="0" smtClean="0"/>
            <a:t>message</a:t>
          </a:r>
          <a:endParaRPr lang="zh-CN" altLang="en-US" dirty="0"/>
        </a:p>
      </dgm:t>
    </dgm:pt>
    <dgm:pt modelId="{9C84FC40-0470-471F-8608-152E2952AA5E}" type="parTrans" cxnId="{D7BD6299-6171-482A-9184-24F61807AC60}">
      <dgm:prSet/>
      <dgm:spPr/>
      <dgm:t>
        <a:bodyPr/>
        <a:lstStyle/>
        <a:p>
          <a:endParaRPr lang="zh-CN" altLang="en-US"/>
        </a:p>
      </dgm:t>
    </dgm:pt>
    <dgm:pt modelId="{BC6651A7-2EF2-41B1-A505-FD96E295231C}" type="sibTrans" cxnId="{D7BD6299-6171-482A-9184-24F61807AC60}">
      <dgm:prSet/>
      <dgm:spPr/>
      <dgm:t>
        <a:bodyPr/>
        <a:lstStyle/>
        <a:p>
          <a:endParaRPr lang="zh-CN" altLang="en-US"/>
        </a:p>
      </dgm:t>
    </dgm:pt>
    <dgm:pt modelId="{E0EF5DB7-F2CD-49CB-82B6-738E0CB569C1}" type="pres">
      <dgm:prSet presAssocID="{C010E213-D190-4C60-A10B-C87B19151C9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2F2E59D-D83C-4709-89E7-91682E3FF849}" type="pres">
      <dgm:prSet presAssocID="{23FCE0F7-71DE-4404-A605-D8B4D711EE32}" presName="root1" presStyleCnt="0"/>
      <dgm:spPr/>
    </dgm:pt>
    <dgm:pt modelId="{436D5E92-52F2-4FEC-B033-8498A33F99F4}" type="pres">
      <dgm:prSet presAssocID="{23FCE0F7-71DE-4404-A605-D8B4D711EE3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51E050B-96DD-4CDC-8E23-B0AE5D427A51}" type="pres">
      <dgm:prSet presAssocID="{23FCE0F7-71DE-4404-A605-D8B4D711EE32}" presName="level2hierChild" presStyleCnt="0"/>
      <dgm:spPr/>
    </dgm:pt>
    <dgm:pt modelId="{E506A110-03A3-4D0A-B4D7-7F0B1CFE150B}" type="pres">
      <dgm:prSet presAssocID="{0A3F7F58-FC45-40F3-AA12-67F3D5E79E0F}" presName="conn2-1" presStyleLbl="parChTrans1D2" presStyleIdx="0" presStyleCnt="1"/>
      <dgm:spPr/>
      <dgm:t>
        <a:bodyPr/>
        <a:lstStyle/>
        <a:p>
          <a:endParaRPr lang="zh-CN" altLang="en-US"/>
        </a:p>
      </dgm:t>
    </dgm:pt>
    <dgm:pt modelId="{0DB0398E-ADCE-4CF7-94E5-3F1FBCDE971A}" type="pres">
      <dgm:prSet presAssocID="{0A3F7F58-FC45-40F3-AA12-67F3D5E79E0F}" presName="connTx" presStyleLbl="parChTrans1D2" presStyleIdx="0" presStyleCnt="1"/>
      <dgm:spPr/>
      <dgm:t>
        <a:bodyPr/>
        <a:lstStyle/>
        <a:p>
          <a:endParaRPr lang="zh-CN" altLang="en-US"/>
        </a:p>
      </dgm:t>
    </dgm:pt>
    <dgm:pt modelId="{E29F3C7C-5467-467D-B4C8-4E8A21161F0A}" type="pres">
      <dgm:prSet presAssocID="{E67A5E99-BA6E-418D-9F8F-69F0CE21018E}" presName="root2" presStyleCnt="0"/>
      <dgm:spPr/>
    </dgm:pt>
    <dgm:pt modelId="{DC11EDE5-A461-4B37-B748-EBFC6A3101FA}" type="pres">
      <dgm:prSet presAssocID="{E67A5E99-BA6E-418D-9F8F-69F0CE21018E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B20268-FE37-41F2-BA55-048387A1F031}" type="pres">
      <dgm:prSet presAssocID="{E67A5E99-BA6E-418D-9F8F-69F0CE21018E}" presName="level3hierChild" presStyleCnt="0"/>
      <dgm:spPr/>
    </dgm:pt>
    <dgm:pt modelId="{33EC5050-92BB-4FE4-BD20-0A1ABFD2B5A8}" type="pres">
      <dgm:prSet presAssocID="{3BFC2D99-8E3B-4862-B231-BBC08D26DEF5}" presName="conn2-1" presStyleLbl="parChTrans1D3" presStyleIdx="0" presStyleCnt="1"/>
      <dgm:spPr/>
      <dgm:t>
        <a:bodyPr/>
        <a:lstStyle/>
        <a:p>
          <a:endParaRPr lang="zh-CN" altLang="en-US"/>
        </a:p>
      </dgm:t>
    </dgm:pt>
    <dgm:pt modelId="{23D91FD3-1258-4EF5-B79E-C0B6A7CD5C0F}" type="pres">
      <dgm:prSet presAssocID="{3BFC2D99-8E3B-4862-B231-BBC08D26DEF5}" presName="connTx" presStyleLbl="parChTrans1D3" presStyleIdx="0" presStyleCnt="1"/>
      <dgm:spPr/>
      <dgm:t>
        <a:bodyPr/>
        <a:lstStyle/>
        <a:p>
          <a:endParaRPr lang="zh-CN" altLang="en-US"/>
        </a:p>
      </dgm:t>
    </dgm:pt>
    <dgm:pt modelId="{51DE3D8B-0703-4394-9951-C680E3DCDB49}" type="pres">
      <dgm:prSet presAssocID="{DD35B621-2B20-4D2A-879B-0CC33A185CB8}" presName="root2" presStyleCnt="0"/>
      <dgm:spPr/>
    </dgm:pt>
    <dgm:pt modelId="{E84E62F5-BEF9-4DE2-9B8B-C8A450DF4DE7}" type="pres">
      <dgm:prSet presAssocID="{DD35B621-2B20-4D2A-879B-0CC33A185CB8}" presName="LevelTwoTextNode" presStyleLbl="node3" presStyleIdx="0" presStyleCnt="1" custLinFactNeighborX="-6372" custLinFactNeighborY="271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5B852BD-6086-454C-B329-05FD04950936}" type="pres">
      <dgm:prSet presAssocID="{DD35B621-2B20-4D2A-879B-0CC33A185CB8}" presName="level3hierChild" presStyleCnt="0"/>
      <dgm:spPr/>
    </dgm:pt>
    <dgm:pt modelId="{F3D5DE63-81BC-4CD6-8154-E553C5B8469C}" type="pres">
      <dgm:prSet presAssocID="{1604710A-138D-4362-95FB-3DDF8C971BE0}" presName="conn2-1" presStyleLbl="parChTrans1D4" presStyleIdx="0" presStyleCnt="5"/>
      <dgm:spPr/>
      <dgm:t>
        <a:bodyPr/>
        <a:lstStyle/>
        <a:p>
          <a:endParaRPr lang="zh-CN" altLang="en-US"/>
        </a:p>
      </dgm:t>
    </dgm:pt>
    <dgm:pt modelId="{4C5D64AF-2A99-42ED-AA0C-F751D415B7F0}" type="pres">
      <dgm:prSet presAssocID="{1604710A-138D-4362-95FB-3DDF8C971BE0}" presName="connTx" presStyleLbl="parChTrans1D4" presStyleIdx="0" presStyleCnt="5"/>
      <dgm:spPr/>
      <dgm:t>
        <a:bodyPr/>
        <a:lstStyle/>
        <a:p>
          <a:endParaRPr lang="zh-CN" altLang="en-US"/>
        </a:p>
      </dgm:t>
    </dgm:pt>
    <dgm:pt modelId="{B98615CC-1A09-4F6F-B86A-64F5AC5000DD}" type="pres">
      <dgm:prSet presAssocID="{2B5AED66-A828-447A-AFB5-F16FBF14DF86}" presName="root2" presStyleCnt="0"/>
      <dgm:spPr/>
    </dgm:pt>
    <dgm:pt modelId="{7502F472-129D-44D7-A2C9-8CAE4515591C}" type="pres">
      <dgm:prSet presAssocID="{2B5AED66-A828-447A-AFB5-F16FBF14DF86}" presName="LevelTwoTextNode" presStyleLbl="node4" presStyleIdx="0" presStyleCnt="5" custLinFactY="-21574" custLinFactNeighborX="-27360" custLinFactNeighborY="-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C6F8D87-CFC8-4DA9-9004-DD88E63BEE97}" type="pres">
      <dgm:prSet presAssocID="{2B5AED66-A828-447A-AFB5-F16FBF14DF86}" presName="level3hierChild" presStyleCnt="0"/>
      <dgm:spPr/>
    </dgm:pt>
    <dgm:pt modelId="{43CC0170-A241-4671-848C-A36B4BA45419}" type="pres">
      <dgm:prSet presAssocID="{F39B72E3-B532-4E64-8120-CA8954A72D78}" presName="conn2-1" presStyleLbl="parChTrans1D4" presStyleIdx="1" presStyleCnt="5"/>
      <dgm:spPr/>
      <dgm:t>
        <a:bodyPr/>
        <a:lstStyle/>
        <a:p>
          <a:endParaRPr lang="zh-CN" altLang="en-US"/>
        </a:p>
      </dgm:t>
    </dgm:pt>
    <dgm:pt modelId="{23832D17-D99F-4969-9C8F-9493043F4791}" type="pres">
      <dgm:prSet presAssocID="{F39B72E3-B532-4E64-8120-CA8954A72D78}" presName="connTx" presStyleLbl="parChTrans1D4" presStyleIdx="1" presStyleCnt="5"/>
      <dgm:spPr/>
      <dgm:t>
        <a:bodyPr/>
        <a:lstStyle/>
        <a:p>
          <a:endParaRPr lang="zh-CN" altLang="en-US"/>
        </a:p>
      </dgm:t>
    </dgm:pt>
    <dgm:pt modelId="{85F8FD36-9A4A-4536-955C-978B9CE323AD}" type="pres">
      <dgm:prSet presAssocID="{F74A669D-6060-4DBC-92BA-48D0D67E739C}" presName="root2" presStyleCnt="0"/>
      <dgm:spPr/>
    </dgm:pt>
    <dgm:pt modelId="{1FC73C6F-5C34-4BDC-9FA9-80199D3FF7CB}" type="pres">
      <dgm:prSet presAssocID="{F74A669D-6060-4DBC-92BA-48D0D67E739C}" presName="LevelTwoTextNode" presStyleLbl="node4" presStyleIdx="1" presStyleCnt="5" custScaleY="102689" custLinFactY="-18043" custLinFactNeighborX="-1341" custLinFactNeighborY="-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05DE4E7-A54E-4AF7-85AE-B7A10AA14538}" type="pres">
      <dgm:prSet presAssocID="{F74A669D-6060-4DBC-92BA-48D0D67E739C}" presName="level3hierChild" presStyleCnt="0"/>
      <dgm:spPr/>
    </dgm:pt>
    <dgm:pt modelId="{AD7B95BC-7756-468B-8BDD-316044A4CC0D}" type="pres">
      <dgm:prSet presAssocID="{8EB57736-3ADC-4962-AC38-978B599BE89B}" presName="conn2-1" presStyleLbl="parChTrans1D4" presStyleIdx="2" presStyleCnt="5"/>
      <dgm:spPr/>
      <dgm:t>
        <a:bodyPr/>
        <a:lstStyle/>
        <a:p>
          <a:endParaRPr lang="zh-CN" altLang="en-US"/>
        </a:p>
      </dgm:t>
    </dgm:pt>
    <dgm:pt modelId="{E07F6A92-2910-4B91-BA94-04C357E5338E}" type="pres">
      <dgm:prSet presAssocID="{8EB57736-3ADC-4962-AC38-978B599BE89B}" presName="connTx" presStyleLbl="parChTrans1D4" presStyleIdx="2" presStyleCnt="5"/>
      <dgm:spPr/>
      <dgm:t>
        <a:bodyPr/>
        <a:lstStyle/>
        <a:p>
          <a:endParaRPr lang="zh-CN" altLang="en-US"/>
        </a:p>
      </dgm:t>
    </dgm:pt>
    <dgm:pt modelId="{4DDA24E8-6611-4CE3-AFF5-F6A6912A44A2}" type="pres">
      <dgm:prSet presAssocID="{55BB4A14-13C4-42DE-A44E-EB660F868DB5}" presName="root2" presStyleCnt="0"/>
      <dgm:spPr/>
    </dgm:pt>
    <dgm:pt modelId="{003C0AEC-2ED5-4FE4-98DA-8B0095F25999}" type="pres">
      <dgm:prSet presAssocID="{55BB4A14-13C4-42DE-A44E-EB660F868DB5}" presName="LevelTwoTextNode" presStyleLbl="node4" presStyleIdx="2" presStyleCnt="5" custLinFactNeighborX="-3977" custLinFactNeighborY="-7941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C3D5DB6-F684-4ED7-A486-1CBE14E89D07}" type="pres">
      <dgm:prSet presAssocID="{55BB4A14-13C4-42DE-A44E-EB660F868DB5}" presName="level3hierChild" presStyleCnt="0"/>
      <dgm:spPr/>
    </dgm:pt>
    <dgm:pt modelId="{DD592FF6-F0E6-4C35-9B0B-9DAD0593492A}" type="pres">
      <dgm:prSet presAssocID="{9C84FC40-0470-471F-8608-152E2952AA5E}" presName="conn2-1" presStyleLbl="parChTrans1D4" presStyleIdx="3" presStyleCnt="5"/>
      <dgm:spPr/>
      <dgm:t>
        <a:bodyPr/>
        <a:lstStyle/>
        <a:p>
          <a:endParaRPr lang="zh-CN" altLang="en-US"/>
        </a:p>
      </dgm:t>
    </dgm:pt>
    <dgm:pt modelId="{2BF810C8-5DDB-4245-8B1C-8093CE8B2466}" type="pres">
      <dgm:prSet presAssocID="{9C84FC40-0470-471F-8608-152E2952AA5E}" presName="connTx" presStyleLbl="parChTrans1D4" presStyleIdx="3" presStyleCnt="5"/>
      <dgm:spPr/>
      <dgm:t>
        <a:bodyPr/>
        <a:lstStyle/>
        <a:p>
          <a:endParaRPr lang="zh-CN" altLang="en-US"/>
        </a:p>
      </dgm:t>
    </dgm:pt>
    <dgm:pt modelId="{529602DB-7B56-4ABE-8534-22154F12A606}" type="pres">
      <dgm:prSet presAssocID="{4B80DF63-F9F5-4375-9C41-D88411DCC67A}" presName="root2" presStyleCnt="0"/>
      <dgm:spPr/>
    </dgm:pt>
    <dgm:pt modelId="{CE6FF9C4-945F-48BD-9B43-775F86C40786}" type="pres">
      <dgm:prSet presAssocID="{4B80DF63-F9F5-4375-9C41-D88411DCC67A}" presName="LevelTwoTextNode" presStyleLbl="node4" presStyleIdx="3" presStyleCnt="5" custLinFactNeighborX="-18782" custLinFactNeighborY="13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86D60F3-E3C8-4893-8B51-2EB30F9B0D3C}" type="pres">
      <dgm:prSet presAssocID="{4B80DF63-F9F5-4375-9C41-D88411DCC67A}" presName="level3hierChild" presStyleCnt="0"/>
      <dgm:spPr/>
    </dgm:pt>
    <dgm:pt modelId="{AED6F15D-C8E5-4224-83ED-3FAD6B5E51A9}" type="pres">
      <dgm:prSet presAssocID="{3253AC78-17C5-46B7-8900-F20B7E18D0C4}" presName="conn2-1" presStyleLbl="parChTrans1D4" presStyleIdx="4" presStyleCnt="5"/>
      <dgm:spPr/>
      <dgm:t>
        <a:bodyPr/>
        <a:lstStyle/>
        <a:p>
          <a:endParaRPr lang="zh-CN" altLang="en-US"/>
        </a:p>
      </dgm:t>
    </dgm:pt>
    <dgm:pt modelId="{18CF4A33-F329-4E9C-B491-EE15907E4887}" type="pres">
      <dgm:prSet presAssocID="{3253AC78-17C5-46B7-8900-F20B7E18D0C4}" presName="connTx" presStyleLbl="parChTrans1D4" presStyleIdx="4" presStyleCnt="5"/>
      <dgm:spPr/>
      <dgm:t>
        <a:bodyPr/>
        <a:lstStyle/>
        <a:p>
          <a:endParaRPr lang="zh-CN" altLang="en-US"/>
        </a:p>
      </dgm:t>
    </dgm:pt>
    <dgm:pt modelId="{C4159BF8-0C93-44CC-B66B-B54ED5649EE9}" type="pres">
      <dgm:prSet presAssocID="{E78E2EE4-A105-4343-AF9A-FE2AC1E42ABD}" presName="root2" presStyleCnt="0"/>
      <dgm:spPr/>
    </dgm:pt>
    <dgm:pt modelId="{A29C1EFC-6978-4239-87ED-FAEE4EF3D9D0}" type="pres">
      <dgm:prSet presAssocID="{E78E2EE4-A105-4343-AF9A-FE2AC1E42ABD}" presName="LevelTwoTextNode" presStyleLbl="node4" presStyleIdx="4" presStyleCnt="5" custLinFactNeighborX="-2728" custLinFactNeighborY="4965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0FD362-B79D-4775-91C8-141A8054B11B}" type="pres">
      <dgm:prSet presAssocID="{E78E2EE4-A105-4343-AF9A-FE2AC1E42ABD}" presName="level3hierChild" presStyleCnt="0"/>
      <dgm:spPr/>
    </dgm:pt>
  </dgm:ptLst>
  <dgm:cxnLst>
    <dgm:cxn modelId="{14A7BD9C-383A-4DF7-ACC3-579B2F50B61C}" type="presOf" srcId="{1604710A-138D-4362-95FB-3DDF8C971BE0}" destId="{4C5D64AF-2A99-42ED-AA0C-F751D415B7F0}" srcOrd="1" destOrd="0" presId="urn:microsoft.com/office/officeart/2005/8/layout/hierarchy2"/>
    <dgm:cxn modelId="{4993D8C5-E0FD-4C4F-A1F6-76CD62380DE8}" type="presOf" srcId="{1604710A-138D-4362-95FB-3DDF8C971BE0}" destId="{F3D5DE63-81BC-4CD6-8154-E553C5B8469C}" srcOrd="0" destOrd="0" presId="urn:microsoft.com/office/officeart/2005/8/layout/hierarchy2"/>
    <dgm:cxn modelId="{BA5F7109-E5A7-4698-A80A-A9740CD45E6E}" type="presOf" srcId="{3BFC2D99-8E3B-4862-B231-BBC08D26DEF5}" destId="{23D91FD3-1258-4EF5-B79E-C0B6A7CD5C0F}" srcOrd="1" destOrd="0" presId="urn:microsoft.com/office/officeart/2005/8/layout/hierarchy2"/>
    <dgm:cxn modelId="{D7BD6299-6171-482A-9184-24F61807AC60}" srcId="{F74A669D-6060-4DBC-92BA-48D0D67E739C}" destId="{4B80DF63-F9F5-4375-9C41-D88411DCC67A}" srcOrd="1" destOrd="0" parTransId="{9C84FC40-0470-471F-8608-152E2952AA5E}" sibTransId="{BC6651A7-2EF2-41B1-A505-FD96E295231C}"/>
    <dgm:cxn modelId="{D1FBBE47-1952-4AEE-A193-D46D0C36781D}" type="presOf" srcId="{3253AC78-17C5-46B7-8900-F20B7E18D0C4}" destId="{18CF4A33-F329-4E9C-B491-EE15907E4887}" srcOrd="1" destOrd="0" presId="urn:microsoft.com/office/officeart/2005/8/layout/hierarchy2"/>
    <dgm:cxn modelId="{927941C3-97C8-4D56-8144-BEBCBED93EB5}" type="presOf" srcId="{2B5AED66-A828-447A-AFB5-F16FBF14DF86}" destId="{7502F472-129D-44D7-A2C9-8CAE4515591C}" srcOrd="0" destOrd="0" presId="urn:microsoft.com/office/officeart/2005/8/layout/hierarchy2"/>
    <dgm:cxn modelId="{10046CF3-A432-4D0D-863E-254B99554DF8}" srcId="{DD35B621-2B20-4D2A-879B-0CC33A185CB8}" destId="{E78E2EE4-A105-4343-AF9A-FE2AC1E42ABD}" srcOrd="1" destOrd="0" parTransId="{3253AC78-17C5-46B7-8900-F20B7E18D0C4}" sibTransId="{13933F6D-CB93-4A7A-8CCD-6417B1782369}"/>
    <dgm:cxn modelId="{183146DF-566B-414D-8EF1-5F5A3D73973F}" type="presOf" srcId="{55BB4A14-13C4-42DE-A44E-EB660F868DB5}" destId="{003C0AEC-2ED5-4FE4-98DA-8B0095F25999}" srcOrd="0" destOrd="0" presId="urn:microsoft.com/office/officeart/2005/8/layout/hierarchy2"/>
    <dgm:cxn modelId="{03EEB9BC-5704-47FB-9267-579D4ECEE7B2}" type="presOf" srcId="{4B80DF63-F9F5-4375-9C41-D88411DCC67A}" destId="{CE6FF9C4-945F-48BD-9B43-775F86C40786}" srcOrd="0" destOrd="0" presId="urn:microsoft.com/office/officeart/2005/8/layout/hierarchy2"/>
    <dgm:cxn modelId="{669C318B-158F-476A-B69D-9C60E13E7952}" type="presOf" srcId="{9C84FC40-0470-471F-8608-152E2952AA5E}" destId="{2BF810C8-5DDB-4245-8B1C-8093CE8B2466}" srcOrd="1" destOrd="0" presId="urn:microsoft.com/office/officeart/2005/8/layout/hierarchy2"/>
    <dgm:cxn modelId="{BD792C39-5265-47A1-9F49-37FC1FF60BC7}" type="presOf" srcId="{8EB57736-3ADC-4962-AC38-978B599BE89B}" destId="{AD7B95BC-7756-468B-8BDD-316044A4CC0D}" srcOrd="0" destOrd="0" presId="urn:microsoft.com/office/officeart/2005/8/layout/hierarchy2"/>
    <dgm:cxn modelId="{0DD43869-3302-4EE5-80F7-7A2229283CD7}" srcId="{23FCE0F7-71DE-4404-A605-D8B4D711EE32}" destId="{E67A5E99-BA6E-418D-9F8F-69F0CE21018E}" srcOrd="0" destOrd="0" parTransId="{0A3F7F58-FC45-40F3-AA12-67F3D5E79E0F}" sibTransId="{BC9304B5-7FC6-4EAA-956C-3886230AC49A}"/>
    <dgm:cxn modelId="{B1FBC0ED-C932-4CDB-BD97-8EE400B4DC49}" type="presOf" srcId="{3BFC2D99-8E3B-4862-B231-BBC08D26DEF5}" destId="{33EC5050-92BB-4FE4-BD20-0A1ABFD2B5A8}" srcOrd="0" destOrd="0" presId="urn:microsoft.com/office/officeart/2005/8/layout/hierarchy2"/>
    <dgm:cxn modelId="{3B4E3EC7-4DCE-45F1-8A96-5F90BE09636E}" type="presOf" srcId="{E78E2EE4-A105-4343-AF9A-FE2AC1E42ABD}" destId="{A29C1EFC-6978-4239-87ED-FAEE4EF3D9D0}" srcOrd="0" destOrd="0" presId="urn:microsoft.com/office/officeart/2005/8/layout/hierarchy2"/>
    <dgm:cxn modelId="{F8DDF69A-90F2-4655-B569-3276A948D125}" type="presOf" srcId="{E67A5E99-BA6E-418D-9F8F-69F0CE21018E}" destId="{DC11EDE5-A461-4B37-B748-EBFC6A3101FA}" srcOrd="0" destOrd="0" presId="urn:microsoft.com/office/officeart/2005/8/layout/hierarchy2"/>
    <dgm:cxn modelId="{F23CF464-FD5C-4BAB-9A3C-BE7A3B2A57B2}" srcId="{F74A669D-6060-4DBC-92BA-48D0D67E739C}" destId="{55BB4A14-13C4-42DE-A44E-EB660F868DB5}" srcOrd="0" destOrd="0" parTransId="{8EB57736-3ADC-4962-AC38-978B599BE89B}" sibTransId="{B941800F-5E5E-44D9-B1B2-C2F30DD9A68E}"/>
    <dgm:cxn modelId="{64F39046-42A1-44B4-9014-6BCED6AC31DF}" srcId="{C010E213-D190-4C60-A10B-C87B19151C95}" destId="{23FCE0F7-71DE-4404-A605-D8B4D711EE32}" srcOrd="0" destOrd="0" parTransId="{AD047F99-2677-45A1-81BE-B3341CD8EE19}" sibTransId="{1A7A2E94-C493-4CA4-A6E9-42BEB866F93C}"/>
    <dgm:cxn modelId="{B535B653-9A63-47F8-A4EA-619E7C9D1BB3}" srcId="{DD35B621-2B20-4D2A-879B-0CC33A185CB8}" destId="{2B5AED66-A828-447A-AFB5-F16FBF14DF86}" srcOrd="0" destOrd="0" parTransId="{1604710A-138D-4362-95FB-3DDF8C971BE0}" sibTransId="{54025BEF-0575-4FEA-949A-944FD92AF956}"/>
    <dgm:cxn modelId="{EF252259-7CF1-46EA-81AB-D2B68838E446}" type="presOf" srcId="{23FCE0F7-71DE-4404-A605-D8B4D711EE32}" destId="{436D5E92-52F2-4FEC-B033-8498A33F99F4}" srcOrd="0" destOrd="0" presId="urn:microsoft.com/office/officeart/2005/8/layout/hierarchy2"/>
    <dgm:cxn modelId="{69F37085-CA28-492C-8D45-005B5C13EE2E}" type="presOf" srcId="{F39B72E3-B532-4E64-8120-CA8954A72D78}" destId="{23832D17-D99F-4969-9C8F-9493043F4791}" srcOrd="1" destOrd="0" presId="urn:microsoft.com/office/officeart/2005/8/layout/hierarchy2"/>
    <dgm:cxn modelId="{2C5684C9-E9B2-437D-92CB-186D87F192B9}" type="presOf" srcId="{F74A669D-6060-4DBC-92BA-48D0D67E739C}" destId="{1FC73C6F-5C34-4BDC-9FA9-80199D3FF7CB}" srcOrd="0" destOrd="0" presId="urn:microsoft.com/office/officeart/2005/8/layout/hierarchy2"/>
    <dgm:cxn modelId="{6C2F4308-68A7-4493-9459-D63F9355051E}" srcId="{2B5AED66-A828-447A-AFB5-F16FBF14DF86}" destId="{F74A669D-6060-4DBC-92BA-48D0D67E739C}" srcOrd="0" destOrd="0" parTransId="{F39B72E3-B532-4E64-8120-CA8954A72D78}" sibTransId="{EB45481E-F80C-420F-A658-9F62AC47D1B7}"/>
    <dgm:cxn modelId="{4FAC95E7-9DAC-4999-AEBE-F5CA4AEE4138}" type="presOf" srcId="{0A3F7F58-FC45-40F3-AA12-67F3D5E79E0F}" destId="{0DB0398E-ADCE-4CF7-94E5-3F1FBCDE971A}" srcOrd="1" destOrd="0" presId="urn:microsoft.com/office/officeart/2005/8/layout/hierarchy2"/>
    <dgm:cxn modelId="{2B1401CE-FE99-45E1-A53C-F79789C246BF}" type="presOf" srcId="{9C84FC40-0470-471F-8608-152E2952AA5E}" destId="{DD592FF6-F0E6-4C35-9B0B-9DAD0593492A}" srcOrd="0" destOrd="0" presId="urn:microsoft.com/office/officeart/2005/8/layout/hierarchy2"/>
    <dgm:cxn modelId="{4AC3402D-2918-449F-9559-A9EB7A2CB7AF}" type="presOf" srcId="{8EB57736-3ADC-4962-AC38-978B599BE89B}" destId="{E07F6A92-2910-4B91-BA94-04C357E5338E}" srcOrd="1" destOrd="0" presId="urn:microsoft.com/office/officeart/2005/8/layout/hierarchy2"/>
    <dgm:cxn modelId="{C7DF3266-D88D-4072-B122-64FE11A37EFB}" type="presOf" srcId="{3253AC78-17C5-46B7-8900-F20B7E18D0C4}" destId="{AED6F15D-C8E5-4224-83ED-3FAD6B5E51A9}" srcOrd="0" destOrd="0" presId="urn:microsoft.com/office/officeart/2005/8/layout/hierarchy2"/>
    <dgm:cxn modelId="{B2DBA457-6C35-4E0A-8A1B-4B2EBCBA74BC}" srcId="{E67A5E99-BA6E-418D-9F8F-69F0CE21018E}" destId="{DD35B621-2B20-4D2A-879B-0CC33A185CB8}" srcOrd="0" destOrd="0" parTransId="{3BFC2D99-8E3B-4862-B231-BBC08D26DEF5}" sibTransId="{5201DB92-FA7A-49A9-B1A2-E02C1221CC02}"/>
    <dgm:cxn modelId="{43F5316D-0590-4927-9F26-7CE02BF9357A}" type="presOf" srcId="{0A3F7F58-FC45-40F3-AA12-67F3D5E79E0F}" destId="{E506A110-03A3-4D0A-B4D7-7F0B1CFE150B}" srcOrd="0" destOrd="0" presId="urn:microsoft.com/office/officeart/2005/8/layout/hierarchy2"/>
    <dgm:cxn modelId="{FDB13B47-289A-45EE-98BF-9CF677CE3973}" type="presOf" srcId="{C010E213-D190-4C60-A10B-C87B19151C95}" destId="{E0EF5DB7-F2CD-49CB-82B6-738E0CB569C1}" srcOrd="0" destOrd="0" presId="urn:microsoft.com/office/officeart/2005/8/layout/hierarchy2"/>
    <dgm:cxn modelId="{731CAB5C-21FA-496F-A405-96925FD470A0}" type="presOf" srcId="{DD35B621-2B20-4D2A-879B-0CC33A185CB8}" destId="{E84E62F5-BEF9-4DE2-9B8B-C8A450DF4DE7}" srcOrd="0" destOrd="0" presId="urn:microsoft.com/office/officeart/2005/8/layout/hierarchy2"/>
    <dgm:cxn modelId="{02C3B2A4-4745-41C5-B4BF-0C531103E69E}" type="presOf" srcId="{F39B72E3-B532-4E64-8120-CA8954A72D78}" destId="{43CC0170-A241-4671-848C-A36B4BA45419}" srcOrd="0" destOrd="0" presId="urn:microsoft.com/office/officeart/2005/8/layout/hierarchy2"/>
    <dgm:cxn modelId="{6E416551-5AA2-42B2-AC22-A9808190D958}" type="presParOf" srcId="{E0EF5DB7-F2CD-49CB-82B6-738E0CB569C1}" destId="{92F2E59D-D83C-4709-89E7-91682E3FF849}" srcOrd="0" destOrd="0" presId="urn:microsoft.com/office/officeart/2005/8/layout/hierarchy2"/>
    <dgm:cxn modelId="{75C7B4CF-0ABE-4171-B619-F5772FEC22C5}" type="presParOf" srcId="{92F2E59D-D83C-4709-89E7-91682E3FF849}" destId="{436D5E92-52F2-4FEC-B033-8498A33F99F4}" srcOrd="0" destOrd="0" presId="urn:microsoft.com/office/officeart/2005/8/layout/hierarchy2"/>
    <dgm:cxn modelId="{E3F5C840-EFAA-4AE7-A3DF-4709BD96465A}" type="presParOf" srcId="{92F2E59D-D83C-4709-89E7-91682E3FF849}" destId="{551E050B-96DD-4CDC-8E23-B0AE5D427A51}" srcOrd="1" destOrd="0" presId="urn:microsoft.com/office/officeart/2005/8/layout/hierarchy2"/>
    <dgm:cxn modelId="{F2825BCB-BF08-4EBC-9D20-0A1423107A9A}" type="presParOf" srcId="{551E050B-96DD-4CDC-8E23-B0AE5D427A51}" destId="{E506A110-03A3-4D0A-B4D7-7F0B1CFE150B}" srcOrd="0" destOrd="0" presId="urn:microsoft.com/office/officeart/2005/8/layout/hierarchy2"/>
    <dgm:cxn modelId="{8F2FE320-2F16-4B99-B031-DA89A108EF5E}" type="presParOf" srcId="{E506A110-03A3-4D0A-B4D7-7F0B1CFE150B}" destId="{0DB0398E-ADCE-4CF7-94E5-3F1FBCDE971A}" srcOrd="0" destOrd="0" presId="urn:microsoft.com/office/officeart/2005/8/layout/hierarchy2"/>
    <dgm:cxn modelId="{8A6A790A-194C-4B59-87B3-E05EA3E2BF02}" type="presParOf" srcId="{551E050B-96DD-4CDC-8E23-B0AE5D427A51}" destId="{E29F3C7C-5467-467D-B4C8-4E8A21161F0A}" srcOrd="1" destOrd="0" presId="urn:microsoft.com/office/officeart/2005/8/layout/hierarchy2"/>
    <dgm:cxn modelId="{BF4E1F1F-C04F-4A92-8C18-085F30667B75}" type="presParOf" srcId="{E29F3C7C-5467-467D-B4C8-4E8A21161F0A}" destId="{DC11EDE5-A461-4B37-B748-EBFC6A3101FA}" srcOrd="0" destOrd="0" presId="urn:microsoft.com/office/officeart/2005/8/layout/hierarchy2"/>
    <dgm:cxn modelId="{39600CDA-9760-45F1-BC6C-4F15CFF46D64}" type="presParOf" srcId="{E29F3C7C-5467-467D-B4C8-4E8A21161F0A}" destId="{A6B20268-FE37-41F2-BA55-048387A1F031}" srcOrd="1" destOrd="0" presId="urn:microsoft.com/office/officeart/2005/8/layout/hierarchy2"/>
    <dgm:cxn modelId="{1B6286B7-5CCF-40AC-BB5E-B20ACE95C481}" type="presParOf" srcId="{A6B20268-FE37-41F2-BA55-048387A1F031}" destId="{33EC5050-92BB-4FE4-BD20-0A1ABFD2B5A8}" srcOrd="0" destOrd="0" presId="urn:microsoft.com/office/officeart/2005/8/layout/hierarchy2"/>
    <dgm:cxn modelId="{02B6544C-8B0F-4E60-81DB-523D8D22F91A}" type="presParOf" srcId="{33EC5050-92BB-4FE4-BD20-0A1ABFD2B5A8}" destId="{23D91FD3-1258-4EF5-B79E-C0B6A7CD5C0F}" srcOrd="0" destOrd="0" presId="urn:microsoft.com/office/officeart/2005/8/layout/hierarchy2"/>
    <dgm:cxn modelId="{7A67C577-0A66-46EF-8DA7-064AE8123DAA}" type="presParOf" srcId="{A6B20268-FE37-41F2-BA55-048387A1F031}" destId="{51DE3D8B-0703-4394-9951-C680E3DCDB49}" srcOrd="1" destOrd="0" presId="urn:microsoft.com/office/officeart/2005/8/layout/hierarchy2"/>
    <dgm:cxn modelId="{B10C30FD-738C-44CC-B17A-797D92BD65C8}" type="presParOf" srcId="{51DE3D8B-0703-4394-9951-C680E3DCDB49}" destId="{E84E62F5-BEF9-4DE2-9B8B-C8A450DF4DE7}" srcOrd="0" destOrd="0" presId="urn:microsoft.com/office/officeart/2005/8/layout/hierarchy2"/>
    <dgm:cxn modelId="{6F7681C3-8046-4B57-9432-7B8158EA5BF6}" type="presParOf" srcId="{51DE3D8B-0703-4394-9951-C680E3DCDB49}" destId="{C5B852BD-6086-454C-B329-05FD04950936}" srcOrd="1" destOrd="0" presId="urn:microsoft.com/office/officeart/2005/8/layout/hierarchy2"/>
    <dgm:cxn modelId="{4F256F56-D92C-4185-8033-AA9956707FAF}" type="presParOf" srcId="{C5B852BD-6086-454C-B329-05FD04950936}" destId="{F3D5DE63-81BC-4CD6-8154-E553C5B8469C}" srcOrd="0" destOrd="0" presId="urn:microsoft.com/office/officeart/2005/8/layout/hierarchy2"/>
    <dgm:cxn modelId="{1BB4F9EF-939A-47D7-A791-B0BC4D6305FE}" type="presParOf" srcId="{F3D5DE63-81BC-4CD6-8154-E553C5B8469C}" destId="{4C5D64AF-2A99-42ED-AA0C-F751D415B7F0}" srcOrd="0" destOrd="0" presId="urn:microsoft.com/office/officeart/2005/8/layout/hierarchy2"/>
    <dgm:cxn modelId="{B20C5680-1334-4C35-87B6-D5965DFA510A}" type="presParOf" srcId="{C5B852BD-6086-454C-B329-05FD04950936}" destId="{B98615CC-1A09-4F6F-B86A-64F5AC5000DD}" srcOrd="1" destOrd="0" presId="urn:microsoft.com/office/officeart/2005/8/layout/hierarchy2"/>
    <dgm:cxn modelId="{390D342C-426F-45E8-B52D-F5A117A52BDA}" type="presParOf" srcId="{B98615CC-1A09-4F6F-B86A-64F5AC5000DD}" destId="{7502F472-129D-44D7-A2C9-8CAE4515591C}" srcOrd="0" destOrd="0" presId="urn:microsoft.com/office/officeart/2005/8/layout/hierarchy2"/>
    <dgm:cxn modelId="{4773DE93-6AB7-4009-AEC0-97E64867C413}" type="presParOf" srcId="{B98615CC-1A09-4F6F-B86A-64F5AC5000DD}" destId="{8C6F8D87-CFC8-4DA9-9004-DD88E63BEE97}" srcOrd="1" destOrd="0" presId="urn:microsoft.com/office/officeart/2005/8/layout/hierarchy2"/>
    <dgm:cxn modelId="{90A8960B-7867-42C9-B2C0-D3CAE507D58D}" type="presParOf" srcId="{8C6F8D87-CFC8-4DA9-9004-DD88E63BEE97}" destId="{43CC0170-A241-4671-848C-A36B4BA45419}" srcOrd="0" destOrd="0" presId="urn:microsoft.com/office/officeart/2005/8/layout/hierarchy2"/>
    <dgm:cxn modelId="{9366054C-6473-4E98-99E4-E875B034B610}" type="presParOf" srcId="{43CC0170-A241-4671-848C-A36B4BA45419}" destId="{23832D17-D99F-4969-9C8F-9493043F4791}" srcOrd="0" destOrd="0" presId="urn:microsoft.com/office/officeart/2005/8/layout/hierarchy2"/>
    <dgm:cxn modelId="{C0D03AE8-37D2-4DF3-B00C-479BC418D2CA}" type="presParOf" srcId="{8C6F8D87-CFC8-4DA9-9004-DD88E63BEE97}" destId="{85F8FD36-9A4A-4536-955C-978B9CE323AD}" srcOrd="1" destOrd="0" presId="urn:microsoft.com/office/officeart/2005/8/layout/hierarchy2"/>
    <dgm:cxn modelId="{F7DCA57A-EFC0-438D-B137-B57DC4F23228}" type="presParOf" srcId="{85F8FD36-9A4A-4536-955C-978B9CE323AD}" destId="{1FC73C6F-5C34-4BDC-9FA9-80199D3FF7CB}" srcOrd="0" destOrd="0" presId="urn:microsoft.com/office/officeart/2005/8/layout/hierarchy2"/>
    <dgm:cxn modelId="{A86884A1-3894-4F44-9E92-60B47E4D2549}" type="presParOf" srcId="{85F8FD36-9A4A-4536-955C-978B9CE323AD}" destId="{E05DE4E7-A54E-4AF7-85AE-B7A10AA14538}" srcOrd="1" destOrd="0" presId="urn:microsoft.com/office/officeart/2005/8/layout/hierarchy2"/>
    <dgm:cxn modelId="{3C52D80F-D187-4CDB-9D05-3A58380A0C17}" type="presParOf" srcId="{E05DE4E7-A54E-4AF7-85AE-B7A10AA14538}" destId="{AD7B95BC-7756-468B-8BDD-316044A4CC0D}" srcOrd="0" destOrd="0" presId="urn:microsoft.com/office/officeart/2005/8/layout/hierarchy2"/>
    <dgm:cxn modelId="{2EDC3F86-66EE-49FA-A380-A583B7C55E7D}" type="presParOf" srcId="{AD7B95BC-7756-468B-8BDD-316044A4CC0D}" destId="{E07F6A92-2910-4B91-BA94-04C357E5338E}" srcOrd="0" destOrd="0" presId="urn:microsoft.com/office/officeart/2005/8/layout/hierarchy2"/>
    <dgm:cxn modelId="{1C133C42-4D26-4901-BAC3-D578C199556E}" type="presParOf" srcId="{E05DE4E7-A54E-4AF7-85AE-B7A10AA14538}" destId="{4DDA24E8-6611-4CE3-AFF5-F6A6912A44A2}" srcOrd="1" destOrd="0" presId="urn:microsoft.com/office/officeart/2005/8/layout/hierarchy2"/>
    <dgm:cxn modelId="{1272D438-5E51-4A33-9905-0F873323E8DB}" type="presParOf" srcId="{4DDA24E8-6611-4CE3-AFF5-F6A6912A44A2}" destId="{003C0AEC-2ED5-4FE4-98DA-8B0095F25999}" srcOrd="0" destOrd="0" presId="urn:microsoft.com/office/officeart/2005/8/layout/hierarchy2"/>
    <dgm:cxn modelId="{E28DD7E8-94FE-4AE7-8907-27A65D79D130}" type="presParOf" srcId="{4DDA24E8-6611-4CE3-AFF5-F6A6912A44A2}" destId="{4C3D5DB6-F684-4ED7-A486-1CBE14E89D07}" srcOrd="1" destOrd="0" presId="urn:microsoft.com/office/officeart/2005/8/layout/hierarchy2"/>
    <dgm:cxn modelId="{5D278F31-33D3-4BC9-8EC3-0CCD7700B2C9}" type="presParOf" srcId="{E05DE4E7-A54E-4AF7-85AE-B7A10AA14538}" destId="{DD592FF6-F0E6-4C35-9B0B-9DAD0593492A}" srcOrd="2" destOrd="0" presId="urn:microsoft.com/office/officeart/2005/8/layout/hierarchy2"/>
    <dgm:cxn modelId="{95322B39-9C12-466A-AA1A-241186D01024}" type="presParOf" srcId="{DD592FF6-F0E6-4C35-9B0B-9DAD0593492A}" destId="{2BF810C8-5DDB-4245-8B1C-8093CE8B2466}" srcOrd="0" destOrd="0" presId="urn:microsoft.com/office/officeart/2005/8/layout/hierarchy2"/>
    <dgm:cxn modelId="{CE68B62D-29AB-47C6-A426-045504AEC773}" type="presParOf" srcId="{E05DE4E7-A54E-4AF7-85AE-B7A10AA14538}" destId="{529602DB-7B56-4ABE-8534-22154F12A606}" srcOrd="3" destOrd="0" presId="urn:microsoft.com/office/officeart/2005/8/layout/hierarchy2"/>
    <dgm:cxn modelId="{A0F398A1-0E17-4229-84CC-06F00B3897DD}" type="presParOf" srcId="{529602DB-7B56-4ABE-8534-22154F12A606}" destId="{CE6FF9C4-945F-48BD-9B43-775F86C40786}" srcOrd="0" destOrd="0" presId="urn:microsoft.com/office/officeart/2005/8/layout/hierarchy2"/>
    <dgm:cxn modelId="{970A412F-4208-45D6-B2CF-E05110375FBD}" type="presParOf" srcId="{529602DB-7B56-4ABE-8534-22154F12A606}" destId="{B86D60F3-E3C8-4893-8B51-2EB30F9B0D3C}" srcOrd="1" destOrd="0" presId="urn:microsoft.com/office/officeart/2005/8/layout/hierarchy2"/>
    <dgm:cxn modelId="{AA48EB22-96FB-4BDB-8B2C-86A9B355FCD7}" type="presParOf" srcId="{C5B852BD-6086-454C-B329-05FD04950936}" destId="{AED6F15D-C8E5-4224-83ED-3FAD6B5E51A9}" srcOrd="2" destOrd="0" presId="urn:microsoft.com/office/officeart/2005/8/layout/hierarchy2"/>
    <dgm:cxn modelId="{5D67FBD2-32B0-4306-AE09-1A9C0A7A487B}" type="presParOf" srcId="{AED6F15D-C8E5-4224-83ED-3FAD6B5E51A9}" destId="{18CF4A33-F329-4E9C-B491-EE15907E4887}" srcOrd="0" destOrd="0" presId="urn:microsoft.com/office/officeart/2005/8/layout/hierarchy2"/>
    <dgm:cxn modelId="{0CAB63C4-EF40-4B4E-98AA-85032BB0B210}" type="presParOf" srcId="{C5B852BD-6086-454C-B329-05FD04950936}" destId="{C4159BF8-0C93-44CC-B66B-B54ED5649EE9}" srcOrd="3" destOrd="0" presId="urn:microsoft.com/office/officeart/2005/8/layout/hierarchy2"/>
    <dgm:cxn modelId="{5A309D83-C1C7-45A0-ADF3-2D405AD1DD9A}" type="presParOf" srcId="{C4159BF8-0C93-44CC-B66B-B54ED5649EE9}" destId="{A29C1EFC-6978-4239-87ED-FAEE4EF3D9D0}" srcOrd="0" destOrd="0" presId="urn:microsoft.com/office/officeart/2005/8/layout/hierarchy2"/>
    <dgm:cxn modelId="{EE03B36B-9AAB-4A8A-AB98-B562F54BD2E4}" type="presParOf" srcId="{C4159BF8-0C93-44CC-B66B-B54ED5649EE9}" destId="{F00FD362-B79D-4775-91C8-141A8054B1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D5E92-52F2-4FEC-B033-8498A33F99F4}">
      <dsp:nvSpPr>
        <dsp:cNvPr id="0" name=""/>
        <dsp:cNvSpPr/>
      </dsp:nvSpPr>
      <dsp:spPr>
        <a:xfrm>
          <a:off x="939" y="1768613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Host</a:t>
          </a:r>
          <a:endParaRPr lang="zh-CN" altLang="en-US" sz="1300" kern="1200" dirty="0"/>
        </a:p>
      </dsp:txBody>
      <dsp:txXfrm>
        <a:off x="13269" y="1780943"/>
        <a:ext cx="817277" cy="396308"/>
      </dsp:txXfrm>
    </dsp:sp>
    <dsp:sp modelId="{E506A110-03A3-4D0A-B4D7-7F0B1CFE150B}">
      <dsp:nvSpPr>
        <dsp:cNvPr id="0" name=""/>
        <dsp:cNvSpPr/>
      </dsp:nvSpPr>
      <dsp:spPr>
        <a:xfrm>
          <a:off x="842877" y="1968902"/>
          <a:ext cx="336775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336775" y="10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002845" y="1970678"/>
        <a:ext cx="16838" cy="16838"/>
      </dsp:txXfrm>
    </dsp:sp>
    <dsp:sp modelId="{DC11EDE5-A461-4B37-B748-EBFC6A3101FA}">
      <dsp:nvSpPr>
        <dsp:cNvPr id="0" name=""/>
        <dsp:cNvSpPr/>
      </dsp:nvSpPr>
      <dsp:spPr>
        <a:xfrm>
          <a:off x="1179652" y="1768613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Item</a:t>
          </a:r>
          <a:endParaRPr lang="zh-CN" altLang="en-US" sz="1300" kern="1200" dirty="0"/>
        </a:p>
      </dsp:txBody>
      <dsp:txXfrm>
        <a:off x="1191982" y="1780943"/>
        <a:ext cx="817277" cy="396308"/>
      </dsp:txXfrm>
    </dsp:sp>
    <dsp:sp modelId="{33EC5050-92BB-4FE4-BD20-0A1ABFD2B5A8}">
      <dsp:nvSpPr>
        <dsp:cNvPr id="0" name=""/>
        <dsp:cNvSpPr/>
      </dsp:nvSpPr>
      <dsp:spPr>
        <a:xfrm rot="1318805">
          <a:off x="2010493" y="2026040"/>
          <a:ext cx="305319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305319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155520" y="2028603"/>
        <a:ext cx="15265" cy="15265"/>
      </dsp:txXfrm>
    </dsp:sp>
    <dsp:sp modelId="{E84E62F5-BEF9-4DE2-9B8B-C8A450DF4DE7}">
      <dsp:nvSpPr>
        <dsp:cNvPr id="0" name=""/>
        <dsp:cNvSpPr/>
      </dsp:nvSpPr>
      <dsp:spPr>
        <a:xfrm>
          <a:off x="2304716" y="1882889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Trigger</a:t>
          </a:r>
          <a:endParaRPr lang="zh-CN" altLang="en-US" sz="1300" kern="1200" dirty="0"/>
        </a:p>
      </dsp:txBody>
      <dsp:txXfrm>
        <a:off x="2317046" y="1895219"/>
        <a:ext cx="817277" cy="396308"/>
      </dsp:txXfrm>
    </dsp:sp>
    <dsp:sp modelId="{F3D5DE63-81BC-4CD6-8154-E553C5B8469C}">
      <dsp:nvSpPr>
        <dsp:cNvPr id="0" name=""/>
        <dsp:cNvSpPr/>
      </dsp:nvSpPr>
      <dsp:spPr>
        <a:xfrm rot="16826831">
          <a:off x="2785311" y="1649117"/>
          <a:ext cx="882755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882755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04620" y="1637244"/>
        <a:ext cx="44137" cy="44137"/>
      </dsp:txXfrm>
    </dsp:sp>
    <dsp:sp modelId="{7502F472-129D-44D7-A2C9-8CAE4515591C}">
      <dsp:nvSpPr>
        <dsp:cNvPr id="0" name=""/>
        <dsp:cNvSpPr/>
      </dsp:nvSpPr>
      <dsp:spPr>
        <a:xfrm>
          <a:off x="3306723" y="1014767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Event</a:t>
          </a:r>
          <a:endParaRPr lang="zh-CN" altLang="en-US" sz="1300" kern="1200" dirty="0"/>
        </a:p>
      </dsp:txBody>
      <dsp:txXfrm>
        <a:off x="3319053" y="1027097"/>
        <a:ext cx="817277" cy="396308"/>
      </dsp:txXfrm>
    </dsp:sp>
    <dsp:sp modelId="{43CC0170-A241-4671-848C-A36B4BA45419}">
      <dsp:nvSpPr>
        <dsp:cNvPr id="0" name=""/>
        <dsp:cNvSpPr/>
      </dsp:nvSpPr>
      <dsp:spPr>
        <a:xfrm rot="91911">
          <a:off x="4148562" y="1222489"/>
          <a:ext cx="556037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556037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12680" y="1218783"/>
        <a:ext cx="27801" cy="27801"/>
      </dsp:txXfrm>
    </dsp:sp>
    <dsp:sp modelId="{1FC73C6F-5C34-4BDC-9FA9-80199D3FF7CB}">
      <dsp:nvSpPr>
        <dsp:cNvPr id="0" name=""/>
        <dsp:cNvSpPr/>
      </dsp:nvSpPr>
      <dsp:spPr>
        <a:xfrm>
          <a:off x="4704500" y="1023972"/>
          <a:ext cx="841937" cy="432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Action</a:t>
          </a:r>
          <a:endParaRPr lang="zh-CN" altLang="en-US" sz="1300" kern="1200" dirty="0"/>
        </a:p>
      </dsp:txBody>
      <dsp:txXfrm>
        <a:off x="4717161" y="1036633"/>
        <a:ext cx="816615" cy="406966"/>
      </dsp:txXfrm>
    </dsp:sp>
    <dsp:sp modelId="{AD7B95BC-7756-468B-8BDD-316044A4CC0D}">
      <dsp:nvSpPr>
        <dsp:cNvPr id="0" name=""/>
        <dsp:cNvSpPr/>
      </dsp:nvSpPr>
      <dsp:spPr>
        <a:xfrm rot="20749517">
          <a:off x="5541498" y="1190194"/>
          <a:ext cx="324460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324460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95617" y="1192278"/>
        <a:ext cx="16223" cy="16223"/>
      </dsp:txXfrm>
    </dsp:sp>
    <dsp:sp modelId="{003C0AEC-2ED5-4FE4-98DA-8B0095F25999}">
      <dsp:nvSpPr>
        <dsp:cNvPr id="0" name=""/>
        <dsp:cNvSpPr/>
      </dsp:nvSpPr>
      <dsp:spPr>
        <a:xfrm>
          <a:off x="5861019" y="950178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automation</a:t>
          </a:r>
          <a:endParaRPr lang="zh-CN" altLang="en-US" sz="1300" kern="1200" dirty="0"/>
        </a:p>
      </dsp:txBody>
      <dsp:txXfrm>
        <a:off x="5873349" y="962508"/>
        <a:ext cx="817277" cy="396308"/>
      </dsp:txXfrm>
    </dsp:sp>
    <dsp:sp modelId="{DD592FF6-F0E6-4C35-9B0B-9DAD0593492A}">
      <dsp:nvSpPr>
        <dsp:cNvPr id="0" name=""/>
        <dsp:cNvSpPr/>
      </dsp:nvSpPr>
      <dsp:spPr>
        <a:xfrm rot="4595363">
          <a:off x="5231940" y="1628221"/>
          <a:ext cx="818929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818929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20931" y="1617943"/>
        <a:ext cx="40946" cy="40946"/>
      </dsp:txXfrm>
    </dsp:sp>
    <dsp:sp modelId="{CE6FF9C4-945F-48BD-9B43-775F86C40786}">
      <dsp:nvSpPr>
        <dsp:cNvPr id="0" name=""/>
        <dsp:cNvSpPr/>
      </dsp:nvSpPr>
      <dsp:spPr>
        <a:xfrm>
          <a:off x="5736370" y="1826231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message</a:t>
          </a:r>
          <a:endParaRPr lang="zh-CN" altLang="en-US" sz="1300" kern="1200" dirty="0"/>
        </a:p>
      </dsp:txBody>
      <dsp:txXfrm>
        <a:off x="5748700" y="1838561"/>
        <a:ext cx="817277" cy="396308"/>
      </dsp:txXfrm>
    </dsp:sp>
    <dsp:sp modelId="{AED6F15D-C8E5-4224-83ED-3FAD6B5E51A9}">
      <dsp:nvSpPr>
        <dsp:cNvPr id="0" name=""/>
        <dsp:cNvSpPr/>
      </dsp:nvSpPr>
      <dsp:spPr>
        <a:xfrm rot="2550434">
          <a:off x="3081156" y="2251577"/>
          <a:ext cx="498452" cy="20390"/>
        </a:xfrm>
        <a:custGeom>
          <a:avLst/>
          <a:gdLst/>
          <a:ahLst/>
          <a:cxnLst/>
          <a:rect l="0" t="0" r="0" b="0"/>
          <a:pathLst>
            <a:path>
              <a:moveTo>
                <a:pt x="0" y="10195"/>
              </a:moveTo>
              <a:lnTo>
                <a:pt x="498452" y="101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7921" y="2249311"/>
        <a:ext cx="24922" cy="24922"/>
      </dsp:txXfrm>
    </dsp:sp>
    <dsp:sp modelId="{A29C1EFC-6978-4239-87ED-FAEE4EF3D9D0}">
      <dsp:nvSpPr>
        <dsp:cNvPr id="0" name=""/>
        <dsp:cNvSpPr/>
      </dsp:nvSpPr>
      <dsp:spPr>
        <a:xfrm>
          <a:off x="3514109" y="2219685"/>
          <a:ext cx="841937" cy="420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/>
            <a:t>Event</a:t>
          </a:r>
          <a:endParaRPr lang="zh-CN" altLang="en-US" sz="1300" kern="1200" dirty="0"/>
        </a:p>
      </dsp:txBody>
      <dsp:txXfrm>
        <a:off x="3526439" y="2232015"/>
        <a:ext cx="817277" cy="396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8A9B-12C9-4D5A-83B0-A5CF9E3B1CD5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22FDF-6976-460E-AA63-EAFC63959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37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>
                <a:solidFill>
                  <a:prstClr val="black"/>
                </a:solidFill>
              </a:rPr>
              <a:pPr/>
              <a:t>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9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从项目需求来讲，我们需要监控的主体是网络，所以需要选择一种网络监控协议；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因为</a:t>
            </a:r>
            <a:r>
              <a:rPr lang="en-US" altLang="zh-CN" dirty="0" smtClean="0"/>
              <a:t>WR</a:t>
            </a:r>
            <a:r>
              <a:rPr lang="zh-CN" altLang="en-US" dirty="0" smtClean="0"/>
              <a:t>网络与以太网是完全兼容的，所以我们可以选用互联网常用的网络监控协议；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此外，</a:t>
            </a:r>
            <a:r>
              <a:rPr lang="en-US" altLang="zh-CN" dirty="0" smtClean="0"/>
              <a:t>LHASSO</a:t>
            </a:r>
            <a:r>
              <a:rPr lang="zh-CN" altLang="en-US" dirty="0" smtClean="0"/>
              <a:t>项目的设备是一批一批生产部署的，所以需要监控系统具有很强的可扩展性；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基于以上几点，我们调研选定了</a:t>
            </a:r>
            <a:r>
              <a:rPr lang="en-US" altLang="zh-CN" dirty="0" smtClean="0"/>
              <a:t>SNMP</a:t>
            </a:r>
            <a:r>
              <a:rPr lang="zh-CN" altLang="en-US" dirty="0" smtClean="0"/>
              <a:t>协议来完成监控系统；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CN" dirty="0" smtClean="0"/>
              <a:t>SNMP</a:t>
            </a:r>
            <a:r>
              <a:rPr lang="zh-CN" altLang="en-US" dirty="0" smtClean="0"/>
              <a:t>，即“简单网络管理协议”</a:t>
            </a:r>
            <a:r>
              <a:rPr lang="en-US" altLang="zh-CN" dirty="0" smtClean="0"/>
              <a:t>,</a:t>
            </a:r>
            <a:r>
              <a:rPr lang="zh-CN" altLang="en-US" dirty="0" smtClean="0"/>
              <a:t>是一种</a:t>
            </a:r>
            <a:r>
              <a:rPr lang="en-US" altLang="zh-CN" dirty="0" smtClean="0"/>
              <a:t>Internet</a:t>
            </a:r>
            <a:r>
              <a:rPr lang="zh-CN" altLang="en-US" dirty="0" smtClean="0"/>
              <a:t>标准协议，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用于收集和组织</a:t>
            </a:r>
            <a:r>
              <a:rPr lang="en-US" altLang="zh-CN" dirty="0" smtClean="0"/>
              <a:t>IP</a:t>
            </a:r>
            <a:r>
              <a:rPr lang="zh-CN" altLang="en-US" dirty="0" smtClean="0"/>
              <a:t>网络上托管设备的信息，并修改这些信息以更改设备行为，目前已经发展到了第三代；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它支持监控服务器、交换机等多种软硬件平台，被广泛应用于网络监控中；</a:t>
            </a:r>
          </a:p>
          <a:p>
            <a:pPr eaLnBrk="1" hangingPunct="1">
              <a:spcBef>
                <a:spcPct val="0"/>
              </a:spcBef>
            </a:pP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备注：在</a:t>
            </a:r>
            <a:r>
              <a:rPr lang="en-US" altLang="zh-CN" dirty="0" smtClean="0"/>
              <a:t>SNMP</a:t>
            </a:r>
            <a:r>
              <a:rPr lang="zh-CN" altLang="en-US" dirty="0" smtClean="0"/>
              <a:t>的典型使用中，一个或多个称为</a:t>
            </a:r>
            <a:r>
              <a:rPr lang="en-US" altLang="zh-CN" dirty="0" smtClean="0"/>
              <a:t>manager</a:t>
            </a:r>
            <a:r>
              <a:rPr lang="zh-CN" altLang="en-US" dirty="0" smtClean="0"/>
              <a:t>的管理计算机负责监视或管理计算机网络上的一组主机或设备；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每个托管系统执行一个称为代理的软件组件，代理通过</a:t>
            </a:r>
            <a:r>
              <a:rPr lang="en-US" altLang="zh-CN" dirty="0" smtClean="0"/>
              <a:t>SNMP</a:t>
            </a:r>
            <a:r>
              <a:rPr lang="zh-CN" altLang="en-US" dirty="0" smtClean="0"/>
              <a:t>向管理器报告信息。</a:t>
            </a:r>
            <a:endParaRPr lang="en-US" altLang="zh-CN" dirty="0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F775AFC-B3FC-47FD-B6FE-38249DCD5096}" type="slidenum">
              <a:rPr lang="zh-CN" altLang="en-US" smtClean="0"/>
              <a:pPr/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88271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分布式监控主要是通过一些商业或开源软件实现的，商业的监控系统，代码不幵源，并且依赖于特定的软件与硬件平台，价格昂贵，灵活性不够；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而幵源的集群监控系统，有大量社区开发者的支持，并且插件丰富，可扩展性强，便于根据实际的生产环境进行定制化的安装配置和二次开发；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3F4BC2F-D173-43CC-9A6F-35C8778E2513}" type="slidenum">
              <a:rPr lang="zh-CN" altLang="en-US" smtClean="0"/>
              <a:pPr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34944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我调研了一些常用开源监控系统，相比之下，</a:t>
            </a:r>
            <a:r>
              <a:rPr lang="en-US" altLang="zh-CN" dirty="0" err="1" smtClean="0"/>
              <a:t>zabbix</a:t>
            </a:r>
            <a:r>
              <a:rPr lang="zh-CN" altLang="en-US" dirty="0" smtClean="0"/>
              <a:t>的功能比较全面，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它所提供的自发现功能可以大大提高我们的工作效率；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其分布式的架构设计，可以支持非常庞大的网络的监控；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同时它有强大的报警机制，用户可以按照需求自定义报警计划；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此外，</a:t>
            </a:r>
            <a:r>
              <a:rPr lang="en-US" altLang="zh-CN" dirty="0" err="1" smtClean="0"/>
              <a:t>zabbix</a:t>
            </a:r>
            <a:r>
              <a:rPr lang="en-US" altLang="zh-CN" dirty="0" smtClean="0"/>
              <a:t> </a:t>
            </a:r>
            <a:r>
              <a:rPr lang="zh-CN" altLang="en-US" dirty="0" smtClean="0"/>
              <a:t>提供了数据库存储功能，可将历史数据永久性存储，便于后期的二次分析；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综上，我们选择</a:t>
            </a:r>
            <a:r>
              <a:rPr lang="en-US" altLang="zh-CN" dirty="0" err="1" smtClean="0"/>
              <a:t>zabbix</a:t>
            </a:r>
            <a:r>
              <a:rPr lang="zh-CN" altLang="en-US" dirty="0" smtClean="0"/>
              <a:t>来搭建我们的监控系统。</a:t>
            </a:r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84A67EC-FAC3-4A21-922B-55362BE52E18}" type="slidenum">
              <a:rPr lang="zh-CN" altLang="en-US" smtClean="0"/>
              <a:pPr/>
              <a:t>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5548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我基于</a:t>
            </a:r>
            <a:r>
              <a:rPr lang="en-US" altLang="zh-CN" dirty="0" err="1" smtClean="0"/>
              <a:t>Zabbix</a:t>
            </a:r>
            <a:r>
              <a:rPr lang="zh-CN" altLang="en-US" dirty="0" smtClean="0"/>
              <a:t>的主要工作模式对课题做了一套整体设计；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首先需要将待监控的设备，即</a:t>
            </a:r>
            <a:r>
              <a:rPr lang="en-US" altLang="zh-CN" dirty="0" smtClean="0"/>
              <a:t>HOST</a:t>
            </a:r>
            <a:r>
              <a:rPr lang="zh-CN" altLang="en-US" dirty="0" smtClean="0"/>
              <a:t>添加到监控系统中，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然后根据不同设备的监控需求设置监控项和触发条件，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监控数据会存入数据库，进行后续的分析和展示，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如果系统某个节点出现问题，会触发动作，动作分为自动化应对以及给相关人员发信息两类；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此外，还要考虑到整个系统的稳定性，以及对整个监控系统进行必要的优化；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下面我将分别从这五个方面介绍我的方案。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DC75A-919C-43D1-8A23-44AD3F2DFB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43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FCF51-6291-4170-8B7B-3FAE22F6290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62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1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9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0480" y="228600"/>
            <a:ext cx="8311438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771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8051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04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6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47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545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6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5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66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91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49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89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8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93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139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3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7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2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895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9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935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0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0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857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03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0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23935"/>
            <a:ext cx="727787" cy="652366"/>
          </a:xfrm>
          <a:prstGeom prst="rect">
            <a:avLst/>
          </a:prstGeom>
          <a:solidFill>
            <a:srgbClr val="69307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32562" y="223935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 flipV="1">
            <a:off x="0" y="6489700"/>
            <a:ext cx="9144000" cy="88900"/>
          </a:xfrm>
          <a:prstGeom prst="rect">
            <a:avLst/>
          </a:prstGeom>
          <a:solidFill>
            <a:srgbClr val="69307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6380481"/>
            <a:ext cx="9144000" cy="45719"/>
          </a:xfrm>
          <a:prstGeom prst="rect">
            <a:avLst/>
          </a:prstGeom>
          <a:gradFill>
            <a:gsLst>
              <a:gs pos="0">
                <a:srgbClr val="693070"/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3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1555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83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347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 </a:t>
            </a:r>
            <a:fld id="{BE6BFFF8-77AE-4D7F-ADE8-433F88E3DA87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43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 </a:t>
            </a:r>
            <a:fld id="{423D7714-DDDD-4468-8F66-347AE9652CF0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66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_2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0" y="228600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365E68"/>
                </a:solidFill>
                <a:effectLst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00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_2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70562" y="228600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365E68"/>
                </a:solidFill>
                <a:effectLst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44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0480" y="228600"/>
            <a:ext cx="8311438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150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23935"/>
            <a:ext cx="727787" cy="652366"/>
          </a:xfrm>
          <a:prstGeom prst="rect">
            <a:avLst/>
          </a:prstGeom>
          <a:solidFill>
            <a:srgbClr val="69307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32562" y="223935"/>
            <a:ext cx="4826259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 flipV="1">
            <a:off x="0" y="6489700"/>
            <a:ext cx="9144000" cy="88900"/>
          </a:xfrm>
          <a:prstGeom prst="rect">
            <a:avLst/>
          </a:prstGeom>
          <a:solidFill>
            <a:srgbClr val="69307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6380481"/>
            <a:ext cx="9144000" cy="45719"/>
          </a:xfrm>
          <a:prstGeom prst="rect">
            <a:avLst/>
          </a:prstGeom>
          <a:gradFill>
            <a:gsLst>
              <a:gs pos="0">
                <a:srgbClr val="693070"/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kumimoji="1"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4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D1C5-170E-46FE-A550-4742C71978F5}" type="datetime1">
              <a:rPr lang="zh-CN" altLang="en-US" smtClean="0"/>
              <a:t>2019/4/14</a:t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8C91F-31C1-42FC-8CDD-8C8E1C158CBD}" type="slidenum">
              <a:rPr lang="zh-CN" altLang="en-US"/>
              <a:pPr>
                <a:defRPr/>
              </a:pPr>
              <a:t>‹#›</a:t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60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AEAAD3E-D62F-49BE-A798-96F108B6BCE9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555257A-74CD-4BBA-A71F-5B778764A8EC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80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731F17A-FCBF-4FCC-B0C0-A78CC2FA6D66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A77579D-7B28-48CD-B5A0-C51ED966D072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64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230289D-2CF5-4AE3-9AB8-F2AFACEFC7A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B894AD-988E-45AB-B6A4-30D509D693CE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4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01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9863B2E-F218-4C1D-AE6C-928ECE7131F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E3C9E0B-B50A-451C-9C9F-2476510E6117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44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A4B680F-A4A8-4F47-B89C-17C176F35701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9A333CA-32CF-44FB-8F0E-F10CB50F8105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48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76F81BD-2AB7-492E-899B-10F91C7AB10E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1F99DFC-86E8-4591-96AD-D5C18950425C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00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89CADA9-65D5-4770-BB19-C7144A4F5C7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D4A9050-BAFF-4BD8-928D-3DC12CF1ADD0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99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6B36334-5820-4D71-9E8B-662DC61B51FC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44F66D9-805B-4921-B668-D9C63FA86A58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19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C123BC0-201E-4658-B256-7E4243C031E9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6152194-1426-46EA-9F74-2853752A2C26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86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28A644-9F95-403C-B73D-08228187D6B9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1C5620F-32A1-46CC-83BF-B0C353158AE5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7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8DA92F8-E27E-42C6-B947-8E06D269EBA6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76F5ABF-6D9C-46B7-A455-48984D7B0035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D00D1C5-170E-46FE-A550-4742C71978F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338C91F-31C1-42FC-8CDD-8C8E1C158CBD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5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62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5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8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16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D797C-6452-4F3C-BDC3-25CCAFA67E61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7F06C-C29C-4571-8DA5-F0B57788F8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33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9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2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5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27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 </a:t>
            </a:r>
            <a:fld id="{18AA5257-6DB8-45E5-9214-E578F5B40D66}" type="slidenum"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2" name="Line 9"/>
          <p:cNvSpPr>
            <a:spLocks noChangeShapeType="1"/>
          </p:cNvSpPr>
          <p:nvPr userDrawn="1"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3" name="Line 10"/>
          <p:cNvSpPr>
            <a:spLocks noChangeShapeType="1"/>
          </p:cNvSpPr>
          <p:nvPr userDrawn="1"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26" r:id="rId7"/>
    <p:sldLayoutId id="2147483729" r:id="rId8"/>
    <p:sldLayoutId id="2147483730" r:id="rId9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F61BA9-0184-4DB2-932F-0F23A0715E1D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2019/4/14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793BC1-8619-4925-A27D-6DAC7223D575}" type="slidenum">
              <a:rPr lang="zh-CN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3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2pPr>
      <a:lvl3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3pPr>
      <a:lvl4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4pPr>
      <a:lvl5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NNER"/>
          <p:cNvPicPr>
            <a:picLocks noChangeAspect="1" noChangeArrowheads="1"/>
          </p:cNvPicPr>
          <p:nvPr/>
        </p:nvPicPr>
        <p:blipFill>
          <a:blip r:embed="rId2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1"/>
            <a:ext cx="9144000" cy="1291769"/>
          </a:xfrm>
          <a:prstGeom prst="rect">
            <a:avLst/>
          </a:prstGeom>
          <a:noFill/>
          <a:ln>
            <a:noFill/>
          </a:ln>
          <a:effectLst>
            <a:glow rad="1181100">
              <a:srgbClr val="002060">
                <a:alpha val="37000"/>
              </a:srgbClr>
            </a:glow>
            <a:outerShdw dist="35921" dir="2700000" algn="ctr" rotWithShape="0">
              <a:srgbClr val="CCCCCC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b78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028603"/>
            <a:ext cx="9144003" cy="829397"/>
          </a:xfrm>
          <a:prstGeom prst="flowChartDocument">
            <a:avLst/>
          </a:prstGeom>
          <a:noFill/>
          <a:ln w="12700" algn="in">
            <a:noFill/>
            <a:miter lim="800000"/>
            <a:headEnd/>
            <a:tailEnd/>
          </a:ln>
          <a:effectLst/>
          <a:extLst/>
        </p:spPr>
      </p:pic>
      <p:sp>
        <p:nvSpPr>
          <p:cNvPr id="5" name="矩形 4"/>
          <p:cNvSpPr/>
          <p:nvPr/>
        </p:nvSpPr>
        <p:spPr>
          <a:xfrm>
            <a:off x="0" y="6487627"/>
            <a:ext cx="9144000" cy="369332"/>
          </a:xfrm>
          <a:prstGeom prst="rect">
            <a:avLst/>
          </a:prstGeom>
          <a:solidFill>
            <a:srgbClr val="B3B3B3">
              <a:alpha val="5215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LHAASO</a:t>
            </a:r>
            <a:r>
              <a:rPr lang="zh-CN" altLang="en-US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合作组会    南京大学   </a:t>
            </a:r>
            <a:r>
              <a:rPr lang="en-US" altLang="zh-CN" dirty="0" smtClean="0">
                <a:solidFill>
                  <a:srgbClr val="FFFF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2019/04</a:t>
            </a:r>
            <a:endParaRPr lang="zh-CN" altLang="en-US" dirty="0">
              <a:solidFill>
                <a:srgbClr val="FFFF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60288" y="1970550"/>
            <a:ext cx="6268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kern="1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LHAASO</a:t>
            </a:r>
            <a:r>
              <a:rPr lang="zh-CN" altLang="en-US" sz="4000" b="1" kern="1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时钟系统工作进展</a:t>
            </a:r>
            <a:endParaRPr lang="en-US" altLang="zh-CN" sz="4000" b="1" kern="100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84417" y="4228403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清华大学 工程物理系 </a:t>
            </a:r>
            <a:endParaRPr lang="en-US" altLang="zh-CN" sz="2400" b="1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b="1" i="1" u="sng" dirty="0" smtClean="0">
                <a:solidFill>
                  <a:srgbClr val="7030A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龚光华</a:t>
            </a:r>
            <a:r>
              <a:rPr lang="zh-CN" altLang="en-US" sz="2400" b="1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2400" b="1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3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56130"/>
          <a:stretch/>
        </p:blipFill>
        <p:spPr>
          <a:xfrm>
            <a:off x="-66675" y="76200"/>
            <a:ext cx="3495675" cy="66632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20510"/>
          <a:stretch/>
        </p:blipFill>
        <p:spPr>
          <a:xfrm>
            <a:off x="4067577" y="1256938"/>
            <a:ext cx="3695298" cy="5601062"/>
          </a:xfrm>
          <a:prstGeom prst="rect">
            <a:avLst/>
          </a:prstGeom>
        </p:spPr>
      </p:pic>
      <p:sp>
        <p:nvSpPr>
          <p:cNvPr id="6" name="文本占位符 2"/>
          <p:cNvSpPr txBox="1">
            <a:spLocks/>
          </p:cNvSpPr>
          <p:nvPr/>
        </p:nvSpPr>
        <p:spPr>
          <a:xfrm>
            <a:off x="4341412" y="136171"/>
            <a:ext cx="3990048" cy="6523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33"/>
              </a:buClr>
              <a:buFont typeface="Wingdings" pitchFamily="2" charset="2"/>
              <a:buChar char="Ø"/>
              <a:defRPr sz="2800">
                <a:solidFill>
                  <a:srgbClr val="99003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4000" kern="0" dirty="0" smtClean="0"/>
              <a:t>WRS EMC Test</a:t>
            </a:r>
            <a:endParaRPr lang="zh-CN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85526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78"/>
          <a:stretch/>
        </p:blipFill>
        <p:spPr>
          <a:xfrm>
            <a:off x="0" y="1143001"/>
            <a:ext cx="2950549" cy="5067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6" b="36667"/>
          <a:stretch/>
        </p:blipFill>
        <p:spPr>
          <a:xfrm>
            <a:off x="3093424" y="1533526"/>
            <a:ext cx="3004161" cy="4333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4"/>
          <a:stretch/>
        </p:blipFill>
        <p:spPr>
          <a:xfrm>
            <a:off x="5964235" y="1143001"/>
            <a:ext cx="3074990" cy="5597878"/>
          </a:xfrm>
          <a:prstGeom prst="rect">
            <a:avLst/>
          </a:prstGeom>
        </p:spPr>
      </p:pic>
      <p:sp>
        <p:nvSpPr>
          <p:cNvPr id="6" name="文本占位符 2"/>
          <p:cNvSpPr txBox="1">
            <a:spLocks/>
          </p:cNvSpPr>
          <p:nvPr/>
        </p:nvSpPr>
        <p:spPr>
          <a:xfrm>
            <a:off x="4341412" y="136171"/>
            <a:ext cx="3990048" cy="6523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33"/>
              </a:buClr>
              <a:buFont typeface="Wingdings" pitchFamily="2" charset="2"/>
              <a:buChar char="Ø"/>
              <a:defRPr sz="2800">
                <a:solidFill>
                  <a:srgbClr val="99003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4000" kern="0" dirty="0" smtClean="0"/>
              <a:t>WRS EMC Test</a:t>
            </a:r>
            <a:endParaRPr lang="zh-CN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76696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ohwr.org/attachments/6009/test-with-3120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5" y="990514"/>
            <a:ext cx="3505200" cy="284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2751150" y="152400"/>
            <a:ext cx="5973749" cy="9626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WRS-FL</a:t>
            </a:r>
            <a:r>
              <a:rPr lang="zh-CN" altLang="en-US" kern="0" dirty="0" smtClean="0"/>
              <a:t>时钟优化的测试结果</a:t>
            </a:r>
            <a:endParaRPr lang="zh-CN" altLang="en-US" kern="0" dirty="0"/>
          </a:p>
        </p:txBody>
      </p:sp>
      <p:sp>
        <p:nvSpPr>
          <p:cNvPr id="2" name="矩形 1"/>
          <p:cNvSpPr/>
          <p:nvPr/>
        </p:nvSpPr>
        <p:spPr>
          <a:xfrm>
            <a:off x="1" y="3995678"/>
            <a:ext cx="2819400" cy="2893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phase noise performance</a:t>
            </a:r>
            <a:endParaRPr lang="en-US" altLang="zh-CN" dirty="0" smtClean="0">
              <a:solidFill>
                <a:srgbClr val="333333"/>
              </a:solidFill>
              <a:latin typeface="Lato"/>
            </a:endParaRP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100.1dBc/Hz at 1Hz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103.dBc/Hz at 10Hz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119.8dBc/Hz at 100Hz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7030A0"/>
                </a:solidFill>
                <a:latin typeface="Lato"/>
              </a:rPr>
              <a:t>-</a:t>
            </a:r>
            <a:r>
              <a:rPr lang="en-US" altLang="zh-CN" sz="1600" dirty="0">
                <a:solidFill>
                  <a:srgbClr val="7030A0"/>
                </a:solidFill>
                <a:latin typeface="Lato"/>
              </a:rPr>
              <a:t>135.5dBc/Hz at 1KHz, </a:t>
            </a:r>
            <a:endParaRPr lang="en-US" altLang="zh-CN" sz="1600" dirty="0" smtClean="0">
              <a:solidFill>
                <a:srgbClr val="7030A0"/>
              </a:solidFill>
              <a:latin typeface="Lato"/>
            </a:endParaRPr>
          </a:p>
          <a:p>
            <a:r>
              <a:rPr lang="en-US" altLang="zh-CN" b="1" dirty="0" err="1" smtClean="0">
                <a:solidFill>
                  <a:srgbClr val="333333"/>
                </a:solidFill>
                <a:latin typeface="Lato"/>
              </a:rPr>
              <a:t>allan</a:t>
            </a:r>
            <a:r>
              <a:rPr lang="en-US" altLang="zh-CN" b="1" dirty="0" smtClean="0">
                <a:solidFill>
                  <a:srgbClr val="333333"/>
                </a:solidFill>
                <a:latin typeface="Lato"/>
              </a:rPr>
              <a:t> </a:t>
            </a:r>
            <a:r>
              <a:rPr lang="en-US" altLang="zh-CN" b="1" dirty="0" err="1">
                <a:solidFill>
                  <a:srgbClr val="333333"/>
                </a:solidFill>
                <a:latin typeface="Lato"/>
              </a:rPr>
              <a:t>deivation</a:t>
            </a:r>
            <a:r>
              <a:rPr lang="en-US" altLang="zh-CN" b="1" dirty="0">
                <a:solidFill>
                  <a:srgbClr val="333333"/>
                </a:solidFill>
                <a:latin typeface="Lato"/>
              </a:rPr>
              <a:t> </a:t>
            </a:r>
            <a:endParaRPr lang="en-US" altLang="zh-CN" b="1" dirty="0" smtClean="0">
              <a:solidFill>
                <a:srgbClr val="333333"/>
              </a:solidFill>
              <a:latin typeface="Lato"/>
            </a:endParaRP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7.97E-11(Tau=0.01s)  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1.23E-11(Tau=0.1s)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1.32E-12(Tau=1s)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1.43E-13(Tau=10s)</a:t>
            </a:r>
          </a:p>
          <a:p>
            <a:r>
              <a:rPr lang="en-US" altLang="zh-CN" b="1" dirty="0" smtClean="0">
                <a:solidFill>
                  <a:srgbClr val="333333"/>
                </a:solidFill>
                <a:latin typeface="Lato"/>
              </a:rPr>
              <a:t>PPS/10M </a:t>
            </a:r>
            <a:r>
              <a:rPr lang="en-US" altLang="zh-CN" b="1" dirty="0" smtClean="0">
                <a:solidFill>
                  <a:srgbClr val="7030A0"/>
                </a:solidFill>
                <a:latin typeface="Lato"/>
              </a:rPr>
              <a:t>jitter  </a:t>
            </a:r>
            <a:r>
              <a:rPr lang="en-US" altLang="zh-CN" dirty="0" smtClean="0">
                <a:solidFill>
                  <a:srgbClr val="7030A0"/>
                </a:solidFill>
              </a:rPr>
              <a:t> &lt;10ps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7400" y="3995678"/>
            <a:ext cx="3048000" cy="2893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phase noise performance</a:t>
            </a:r>
            <a:endParaRPr lang="en-US" altLang="zh-CN" dirty="0" smtClean="0">
              <a:solidFill>
                <a:srgbClr val="333333"/>
              </a:solidFill>
              <a:latin typeface="Lato"/>
            </a:endParaRP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-87.1dBc/Hz 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at 1Hz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-84.3dBc/Hz 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at 10Hz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-115.7dBc/Hz 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at 100Hz</a:t>
            </a:r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,</a:t>
            </a:r>
          </a:p>
          <a:p>
            <a:r>
              <a:rPr lang="en-US" altLang="zh-CN" sz="1600" dirty="0" smtClean="0">
                <a:solidFill>
                  <a:srgbClr val="7030A0"/>
                </a:solidFill>
                <a:latin typeface="Lato"/>
              </a:rPr>
              <a:t>-134.9dBc/Hz </a:t>
            </a:r>
            <a:r>
              <a:rPr lang="en-US" altLang="zh-CN" sz="1600" dirty="0">
                <a:solidFill>
                  <a:srgbClr val="7030A0"/>
                </a:solidFill>
                <a:latin typeface="Lato"/>
              </a:rPr>
              <a:t>at 1KHz</a:t>
            </a:r>
            <a:r>
              <a:rPr lang="en-US" altLang="zh-CN" sz="1600" dirty="0">
                <a:solidFill>
                  <a:srgbClr val="333333"/>
                </a:solidFill>
                <a:latin typeface="Lato"/>
              </a:rPr>
              <a:t>, </a:t>
            </a:r>
            <a:endParaRPr lang="en-US" altLang="zh-CN" sz="1600" dirty="0" smtClean="0">
              <a:solidFill>
                <a:srgbClr val="333333"/>
              </a:solidFill>
              <a:latin typeface="Lato"/>
            </a:endParaRPr>
          </a:p>
          <a:p>
            <a:r>
              <a:rPr lang="en-US" altLang="zh-CN" b="1" dirty="0" err="1" smtClean="0">
                <a:solidFill>
                  <a:srgbClr val="333333"/>
                </a:solidFill>
                <a:latin typeface="Lato"/>
              </a:rPr>
              <a:t>allan</a:t>
            </a:r>
            <a:r>
              <a:rPr lang="en-US" altLang="zh-CN" b="1" dirty="0" smtClean="0">
                <a:solidFill>
                  <a:srgbClr val="333333"/>
                </a:solidFill>
                <a:latin typeface="Lato"/>
              </a:rPr>
              <a:t> </a:t>
            </a:r>
            <a:r>
              <a:rPr lang="en-US" altLang="zh-CN" b="1" dirty="0" err="1">
                <a:solidFill>
                  <a:srgbClr val="333333"/>
                </a:solidFill>
                <a:latin typeface="Lato"/>
              </a:rPr>
              <a:t>deivation</a:t>
            </a:r>
            <a:r>
              <a:rPr lang="en-US" altLang="zh-CN" b="1" dirty="0">
                <a:solidFill>
                  <a:srgbClr val="333333"/>
                </a:solidFill>
                <a:latin typeface="Lato"/>
              </a:rPr>
              <a:t> </a:t>
            </a:r>
            <a:endParaRPr lang="en-US" altLang="zh-CN" b="1" dirty="0" smtClean="0">
              <a:solidFill>
                <a:srgbClr val="333333"/>
              </a:solidFill>
              <a:latin typeface="Lato"/>
            </a:endParaRP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1.93E-10(Tau=0.01s)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9.57E-11(Tau=0.1s)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9.98E-12(Tau=1s)</a:t>
            </a:r>
          </a:p>
          <a:p>
            <a:r>
              <a:rPr lang="en-US" altLang="zh-CN" sz="1600" dirty="0" smtClean="0">
                <a:solidFill>
                  <a:srgbClr val="333333"/>
                </a:solidFill>
                <a:latin typeface="Lato"/>
              </a:rPr>
              <a:t>9.24E-13(Tau=10s)</a:t>
            </a:r>
          </a:p>
          <a:p>
            <a:r>
              <a:rPr lang="en-US" altLang="zh-CN" b="1" dirty="0">
                <a:solidFill>
                  <a:srgbClr val="333333"/>
                </a:solidFill>
                <a:latin typeface="Lato"/>
              </a:rPr>
              <a:t>PPS/10M </a:t>
            </a:r>
            <a:r>
              <a:rPr lang="en-US" altLang="zh-CN" b="1" dirty="0" smtClean="0">
                <a:solidFill>
                  <a:srgbClr val="7030A0"/>
                </a:solidFill>
                <a:latin typeface="Lato"/>
              </a:rPr>
              <a:t>jitter  </a:t>
            </a:r>
            <a:r>
              <a:rPr lang="en-US" altLang="zh-CN" dirty="0" smtClean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&lt;</a:t>
            </a:r>
            <a:r>
              <a:rPr lang="en-US" altLang="zh-CN" dirty="0" smtClean="0">
                <a:solidFill>
                  <a:srgbClr val="7030A0"/>
                </a:solidFill>
              </a:rPr>
              <a:t>10ps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pic>
        <p:nvPicPr>
          <p:cNvPr id="23556" name="Picture 4" descr="phase noise results of GM, Layer-6, Layer-7, Layer-8, Layer-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8"/>
          <a:stretch/>
        </p:blipFill>
        <p:spPr bwMode="auto">
          <a:xfrm>
            <a:off x="4168295" y="913639"/>
            <a:ext cx="4975705" cy="299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箭头 3"/>
          <p:cNvSpPr/>
          <p:nvPr/>
        </p:nvSpPr>
        <p:spPr>
          <a:xfrm>
            <a:off x="3253894" y="5181600"/>
            <a:ext cx="2461105" cy="713325"/>
          </a:xfrm>
          <a:prstGeom prst="rightArrow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88228" y="5358548"/>
            <a:ext cx="165910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10</a:t>
            </a:r>
            <a:r>
              <a:rPr lang="zh-CN" altLang="en-US" sz="20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级</a:t>
            </a:r>
            <a:r>
              <a:rPr lang="en-US" altLang="zh-CN" sz="20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级联</a:t>
            </a:r>
          </a:p>
        </p:txBody>
      </p:sp>
    </p:spTree>
    <p:extLst>
      <p:ext uri="{BB962C8B-B14F-4D97-AF65-F5344CB8AC3E}">
        <p14:creationId xmlns:p14="http://schemas.microsoft.com/office/powerpoint/2010/main" val="5386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" y="24946"/>
            <a:ext cx="7886700" cy="730249"/>
          </a:xfrm>
        </p:spPr>
        <p:txBody>
          <a:bodyPr/>
          <a:lstStyle/>
          <a:p>
            <a:r>
              <a:rPr lang="en-US" altLang="zh-CN" dirty="0" smtClean="0"/>
              <a:t>WRS</a:t>
            </a:r>
            <a:r>
              <a:rPr lang="zh-CN" altLang="en-US" dirty="0"/>
              <a:t>机</a:t>
            </a:r>
            <a:r>
              <a:rPr lang="zh-CN" altLang="en-US" dirty="0" smtClean="0"/>
              <a:t>箱外壳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2016" y="964897"/>
            <a:ext cx="7886700" cy="1641475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旭</a:t>
            </a:r>
            <a:r>
              <a:rPr lang="zh-CN" altLang="en-US" dirty="0" smtClean="0"/>
              <a:t>峰机电（</a:t>
            </a:r>
            <a:r>
              <a:rPr lang="en-US" altLang="zh-CN" dirty="0" smtClean="0"/>
              <a:t>ED</a:t>
            </a:r>
            <a:r>
              <a:rPr lang="zh-CN" altLang="en-US" dirty="0" smtClean="0"/>
              <a:t>外壳厂商），提供样机完成定制</a:t>
            </a:r>
            <a:endParaRPr lang="en-US" altLang="zh-CN" dirty="0" smtClean="0"/>
          </a:p>
          <a:p>
            <a:r>
              <a:rPr lang="zh-CN" altLang="en-US" dirty="0" smtClean="0"/>
              <a:t>喷砂</a:t>
            </a:r>
            <a:r>
              <a:rPr lang="zh-CN" altLang="en-US" dirty="0" smtClean="0"/>
              <a:t>氧化箱体，前面板喷</a:t>
            </a:r>
            <a:r>
              <a:rPr lang="zh-CN" altLang="en-US" dirty="0" smtClean="0"/>
              <a:t>塑，全铝上盖</a:t>
            </a:r>
            <a:endParaRPr lang="en-US" altLang="zh-CN" dirty="0" smtClean="0"/>
          </a:p>
          <a:p>
            <a:r>
              <a:rPr lang="zh-CN" altLang="en-US" dirty="0" smtClean="0"/>
              <a:t>简化安装工序，外形尺寸更规范</a:t>
            </a:r>
            <a:endParaRPr lang="en-US" altLang="zh-CN" dirty="0" smtClean="0"/>
          </a:p>
          <a:p>
            <a:r>
              <a:rPr lang="zh-CN" altLang="en-US" dirty="0" smtClean="0"/>
              <a:t>散热性能没有变化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3666136"/>
            <a:ext cx="4029075" cy="22663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41528" r="2197" b="24444"/>
          <a:stretch/>
        </p:blipFill>
        <p:spPr>
          <a:xfrm>
            <a:off x="114300" y="5222582"/>
            <a:ext cx="4505326" cy="1327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8500"/>
          <a:stretch/>
        </p:blipFill>
        <p:spPr>
          <a:xfrm>
            <a:off x="114300" y="2916328"/>
            <a:ext cx="4781550" cy="19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1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6844" y="0"/>
            <a:ext cx="7886700" cy="6446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截止目前出现的问题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4929" y="962108"/>
            <a:ext cx="8897509" cy="5295569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USB</a:t>
            </a:r>
            <a:r>
              <a:rPr lang="zh-CN" altLang="en-US" dirty="0" smtClean="0"/>
              <a:t>接口静电导致设备损坏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增加</a:t>
            </a:r>
            <a:r>
              <a:rPr lang="en-US" altLang="zh-CN" dirty="0" smtClean="0"/>
              <a:t>ESD</a:t>
            </a:r>
            <a:r>
              <a:rPr lang="zh-CN" altLang="en-US" dirty="0" smtClean="0"/>
              <a:t>保护，增加</a:t>
            </a:r>
            <a:r>
              <a:rPr lang="en-US" altLang="zh-CN" dirty="0" smtClean="0"/>
              <a:t>USB</a:t>
            </a:r>
            <a:r>
              <a:rPr lang="zh-CN" altLang="en-US" dirty="0" smtClean="0"/>
              <a:t>隔离芯片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要求调试</a:t>
            </a:r>
            <a:r>
              <a:rPr lang="en-US" altLang="zh-CN" dirty="0" smtClean="0"/>
              <a:t>/</a:t>
            </a:r>
            <a:r>
              <a:rPr lang="zh-CN" altLang="en-US" dirty="0" smtClean="0"/>
              <a:t>开发环境具备良好的接地和静电防护</a:t>
            </a:r>
            <a:endParaRPr lang="en-US" altLang="zh-CN" dirty="0" smtClean="0"/>
          </a:p>
          <a:p>
            <a:r>
              <a:rPr lang="en-US" altLang="zh-CN" dirty="0" smtClean="0"/>
              <a:t>KM2A-ED</a:t>
            </a:r>
            <a:r>
              <a:rPr lang="zh-CN" altLang="en-US" dirty="0" smtClean="0"/>
              <a:t>安装时出现所有</a:t>
            </a:r>
            <a:r>
              <a:rPr lang="en-US" altLang="zh-CN" dirty="0" smtClean="0"/>
              <a:t>WR</a:t>
            </a:r>
            <a:r>
              <a:rPr lang="zh-CN" altLang="en-US" dirty="0" smtClean="0"/>
              <a:t>端口无法连接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SFP</a:t>
            </a:r>
            <a:r>
              <a:rPr lang="zh-CN" altLang="en-US" dirty="0" smtClean="0"/>
              <a:t>具有</a:t>
            </a:r>
            <a:r>
              <a:rPr lang="en-US" altLang="zh-CN" dirty="0" smtClean="0"/>
              <a:t>I2C</a:t>
            </a:r>
            <a:r>
              <a:rPr lang="zh-CN" altLang="en-US" dirty="0" smtClean="0"/>
              <a:t>端口，用来读取类型，温度等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WRS</a:t>
            </a:r>
            <a:r>
              <a:rPr lang="zh-CN" altLang="en-US" dirty="0" smtClean="0"/>
              <a:t>底板的</a:t>
            </a:r>
            <a:r>
              <a:rPr lang="en-US" altLang="zh-CN" dirty="0" smtClean="0"/>
              <a:t>I2C</a:t>
            </a:r>
            <a:r>
              <a:rPr lang="zh-CN" altLang="en-US" dirty="0" smtClean="0"/>
              <a:t>控制器复位信号被短接，导致所有</a:t>
            </a:r>
            <a:r>
              <a:rPr lang="en-US" altLang="zh-CN" dirty="0" smtClean="0"/>
              <a:t>SFP</a:t>
            </a:r>
            <a:r>
              <a:rPr lang="zh-CN" altLang="en-US" dirty="0" smtClean="0"/>
              <a:t>无法读取</a:t>
            </a:r>
            <a:r>
              <a:rPr lang="en-US" altLang="zh-CN" dirty="0" smtClean="0"/>
              <a:t>SFP</a:t>
            </a:r>
            <a:r>
              <a:rPr lang="zh-CN" altLang="en-US" dirty="0" smtClean="0"/>
              <a:t>类型，无法启动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PCB</a:t>
            </a:r>
            <a:r>
              <a:rPr lang="zh-CN" altLang="en-US" dirty="0" smtClean="0"/>
              <a:t>布局时该信号距离机械安装孔太近，调整布线</a:t>
            </a:r>
            <a:endParaRPr lang="en-US" altLang="zh-CN" dirty="0" smtClean="0"/>
          </a:p>
          <a:p>
            <a:r>
              <a:rPr lang="zh-CN" altLang="en-US" dirty="0" smtClean="0"/>
              <a:t>信号输入耦合变压器和面板</a:t>
            </a:r>
            <a:r>
              <a:rPr lang="en-US" altLang="zh-CN" dirty="0" smtClean="0"/>
              <a:t>SMA</a:t>
            </a:r>
            <a:r>
              <a:rPr lang="zh-CN" altLang="en-US" dirty="0" smtClean="0"/>
              <a:t>在安装过程中有干涉</a:t>
            </a:r>
            <a:endParaRPr lang="en-US" altLang="zh-CN" dirty="0" smtClean="0"/>
          </a:p>
          <a:p>
            <a:r>
              <a:rPr lang="zh-CN" altLang="en-US" dirty="0" smtClean="0"/>
              <a:t>接入铜口</a:t>
            </a:r>
            <a:r>
              <a:rPr lang="en-US" altLang="zh-CN" dirty="0" smtClean="0"/>
              <a:t>SFP</a:t>
            </a:r>
            <a:r>
              <a:rPr lang="zh-CN" altLang="en-US" dirty="0" smtClean="0"/>
              <a:t>模块设备无法启动</a:t>
            </a:r>
            <a:endParaRPr lang="en-US" altLang="zh-CN" dirty="0" smtClean="0"/>
          </a:p>
          <a:p>
            <a:pPr lvl="1"/>
            <a:r>
              <a:rPr lang="zh-CN" altLang="en-US" dirty="0"/>
              <a:t>限</a:t>
            </a:r>
            <a:r>
              <a:rPr lang="zh-CN" altLang="en-US" dirty="0" smtClean="0"/>
              <a:t>流，底板增加</a:t>
            </a:r>
            <a:r>
              <a:rPr lang="en-US" altLang="zh-CN" dirty="0" smtClean="0"/>
              <a:t>SFP</a:t>
            </a:r>
            <a:r>
              <a:rPr lang="zh-CN" altLang="en-US" dirty="0" smtClean="0"/>
              <a:t>端口限流</a:t>
            </a:r>
            <a:endParaRPr lang="en-US" altLang="zh-CN" dirty="0" smtClean="0"/>
          </a:p>
          <a:p>
            <a:r>
              <a:rPr lang="zh-CN" altLang="en-US" dirty="0" smtClean="0"/>
              <a:t>提供有风扇版本，应对控制室环境的密集安装场景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仅修改机箱深度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65585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现场</a:t>
            </a:r>
            <a:r>
              <a:rPr lang="en-US" altLang="zh-CN" dirty="0" smtClean="0"/>
              <a:t>WR</a:t>
            </a:r>
            <a:r>
              <a:rPr lang="zh-CN" altLang="en-US" dirty="0" smtClean="0"/>
              <a:t>网络图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935"/>
            <a:ext cx="9144000" cy="39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2"/>
          <a:stretch/>
        </p:blipFill>
        <p:spPr>
          <a:xfrm>
            <a:off x="4440803" y="990085"/>
            <a:ext cx="4572000" cy="47992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24494"/>
            <a:ext cx="7886700" cy="705685"/>
          </a:xfrm>
        </p:spPr>
        <p:txBody>
          <a:bodyPr/>
          <a:lstStyle/>
          <a:p>
            <a:r>
              <a:rPr lang="en-US" altLang="zh-CN" dirty="0" smtClean="0"/>
              <a:t>WRS-FL installation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11965" y="5997207"/>
            <a:ext cx="6257677" cy="858742"/>
          </a:xfrm>
        </p:spPr>
        <p:txBody>
          <a:bodyPr>
            <a:noAutofit/>
          </a:bodyPr>
          <a:lstStyle/>
          <a:p>
            <a:r>
              <a:rPr lang="en-US" altLang="zh-CN" sz="1400" dirty="0" smtClean="0"/>
              <a:t>About 440 L3-WRS-FL to be installed in field cabinet</a:t>
            </a:r>
          </a:p>
          <a:p>
            <a:r>
              <a:rPr lang="en-US" altLang="zh-CN" sz="1400" dirty="0" smtClean="0"/>
              <a:t>7+4 WRS-FL installed and operates since end of 2018</a:t>
            </a:r>
          </a:p>
          <a:p>
            <a:r>
              <a:rPr lang="en-US" altLang="zh-CN" sz="1400" dirty="0" smtClean="0"/>
              <a:t>Pre-configuration while deliver, Plug and Play, to minimize field work 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636" y="1600796"/>
            <a:ext cx="4847215" cy="362579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35586" y="5311259"/>
            <a:ext cx="94128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</a:rPr>
              <a:t>KM2A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65395" y="5311258"/>
            <a:ext cx="9815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7030A0"/>
                </a:solidFill>
              </a:rPr>
              <a:t>WCDA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2033"/>
          </a:xfrm>
        </p:spPr>
        <p:txBody>
          <a:bodyPr/>
          <a:lstStyle/>
          <a:p>
            <a:r>
              <a:rPr lang="en-US" altLang="zh-CN" dirty="0" smtClean="0"/>
              <a:t>1#</a:t>
            </a:r>
            <a:r>
              <a:rPr lang="zh-CN" altLang="en-US" dirty="0" smtClean="0"/>
              <a:t>配电室安装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81074" y="4735705"/>
            <a:ext cx="4500533" cy="596086"/>
          </a:xfrm>
        </p:spPr>
        <p:txBody>
          <a:bodyPr/>
          <a:lstStyle/>
          <a:p>
            <a:r>
              <a:rPr lang="en-US" altLang="zh-CN" dirty="0" smtClean="0"/>
              <a:t>1#</a:t>
            </a:r>
            <a:r>
              <a:rPr lang="zh-CN" altLang="en-US" dirty="0" smtClean="0"/>
              <a:t>配电室进行了临时安装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9781" y="1961337"/>
            <a:ext cx="5139558" cy="3844471"/>
          </a:xfrm>
          <a:prstGeom prst="rect">
            <a:avLst/>
          </a:prstGeom>
        </p:spPr>
      </p:pic>
      <p:sp>
        <p:nvSpPr>
          <p:cNvPr id="6" name="线形标注 1 5"/>
          <p:cNvSpPr/>
          <p:nvPr/>
        </p:nvSpPr>
        <p:spPr>
          <a:xfrm>
            <a:off x="4782206" y="1187669"/>
            <a:ext cx="3857297" cy="252248"/>
          </a:xfrm>
          <a:prstGeom prst="borderCallout1">
            <a:avLst>
              <a:gd name="adj1" fmla="val 27084"/>
              <a:gd name="adj2" fmla="val -159"/>
              <a:gd name="adj3" fmla="val 550000"/>
              <a:gd name="adj4" fmla="val -563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DAQ</a:t>
            </a:r>
            <a:r>
              <a:rPr lang="zh-CN" altLang="en-US" dirty="0" smtClean="0">
                <a:solidFill>
                  <a:srgbClr val="C00000"/>
                </a:solidFill>
              </a:rPr>
              <a:t>交换机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4782205" y="1702676"/>
            <a:ext cx="3857297" cy="252248"/>
          </a:xfrm>
          <a:prstGeom prst="borderCallout1">
            <a:avLst>
              <a:gd name="adj1" fmla="val 27084"/>
              <a:gd name="adj2" fmla="val -159"/>
              <a:gd name="adj3" fmla="val 1179167"/>
              <a:gd name="adj4" fmla="val -628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WRS</a:t>
            </a:r>
            <a:r>
              <a:rPr lang="zh-CN" altLang="en-US" dirty="0" smtClean="0">
                <a:solidFill>
                  <a:srgbClr val="C00000"/>
                </a:solidFill>
              </a:rPr>
              <a:t>光纤管理交换机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线形标注 1 7"/>
          <p:cNvSpPr/>
          <p:nvPr/>
        </p:nvSpPr>
        <p:spPr>
          <a:xfrm>
            <a:off x="4782204" y="2454166"/>
            <a:ext cx="3857297" cy="252248"/>
          </a:xfrm>
          <a:prstGeom prst="borderCallout1">
            <a:avLst>
              <a:gd name="adj1" fmla="val 27084"/>
              <a:gd name="adj2" fmla="val -159"/>
              <a:gd name="adj3" fmla="val 1070833"/>
              <a:gd name="adj4" fmla="val -612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WRS</a:t>
            </a:r>
            <a:r>
              <a:rPr lang="zh-CN" altLang="en-US" dirty="0" smtClean="0">
                <a:solidFill>
                  <a:srgbClr val="C00000"/>
                </a:solidFill>
              </a:rPr>
              <a:t> 二级汇总交换机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线形标注 1 8"/>
          <p:cNvSpPr/>
          <p:nvPr/>
        </p:nvSpPr>
        <p:spPr>
          <a:xfrm>
            <a:off x="4782204" y="3105807"/>
            <a:ext cx="3857297" cy="252248"/>
          </a:xfrm>
          <a:prstGeom prst="borderCallout1">
            <a:avLst>
              <a:gd name="adj1" fmla="val 27084"/>
              <a:gd name="adj2" fmla="val -159"/>
              <a:gd name="adj3" fmla="val 1204167"/>
              <a:gd name="adj4" fmla="val -699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临时</a:t>
            </a:r>
            <a:r>
              <a:rPr lang="en-US" altLang="zh-CN" dirty="0" smtClean="0">
                <a:solidFill>
                  <a:srgbClr val="C00000"/>
                </a:solidFill>
              </a:rPr>
              <a:t>ODF</a:t>
            </a:r>
            <a:r>
              <a:rPr lang="zh-CN" altLang="en-US" dirty="0" smtClean="0">
                <a:solidFill>
                  <a:srgbClr val="C00000"/>
                </a:solidFill>
              </a:rPr>
              <a:t>机架和储纤槽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9297"/>
          </a:xfrm>
        </p:spPr>
        <p:txBody>
          <a:bodyPr/>
          <a:lstStyle/>
          <a:p>
            <a:r>
              <a:rPr lang="en-US" altLang="zh-CN" dirty="0" smtClean="0"/>
              <a:t>1#</a:t>
            </a:r>
            <a:r>
              <a:rPr lang="zh-CN" altLang="en-US" dirty="0" smtClean="0"/>
              <a:t>配电柜布局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9" y="1074058"/>
            <a:ext cx="8760522" cy="528441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35185" y="1692635"/>
            <a:ext cx="5957590" cy="4105916"/>
            <a:chOff x="1035185" y="1692635"/>
            <a:chExt cx="5957590" cy="4105916"/>
          </a:xfrm>
        </p:grpSpPr>
        <p:sp>
          <p:nvSpPr>
            <p:cNvPr id="9" name="矩形 8"/>
            <p:cNvSpPr/>
            <p:nvPr/>
          </p:nvSpPr>
          <p:spPr>
            <a:xfrm>
              <a:off x="4004201" y="1692635"/>
              <a:ext cx="719608" cy="3108801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35185" y="3641626"/>
              <a:ext cx="554952" cy="6094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WRA1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685552" y="1741045"/>
              <a:ext cx="740000" cy="5032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ODF1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99200" y="1741046"/>
              <a:ext cx="740000" cy="5032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ODF2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35185" y="4254486"/>
              <a:ext cx="554952" cy="6094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WRA2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90137" y="5189117"/>
              <a:ext cx="554952" cy="609434"/>
            </a:xfrm>
            <a:prstGeom prst="rect">
              <a:avLst/>
            </a:prstGeom>
            <a:solidFill>
              <a:srgbClr val="99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SYS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437823" y="1714886"/>
              <a:ext cx="554952" cy="6094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WRB2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09501" y="1710608"/>
              <a:ext cx="554952" cy="6094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</a:rPr>
                <a:t>WRB1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957658" y="1710608"/>
              <a:ext cx="554952" cy="609434"/>
            </a:xfrm>
            <a:prstGeom prst="rect">
              <a:avLst/>
            </a:prstGeom>
            <a:solidFill>
              <a:srgbClr val="FF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MNG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16000" y="1692634"/>
            <a:ext cx="6969059" cy="4149633"/>
            <a:chOff x="1016000" y="1692634"/>
            <a:chExt cx="6969059" cy="4149633"/>
          </a:xfrm>
        </p:grpSpPr>
        <p:sp>
          <p:nvSpPr>
            <p:cNvPr id="5" name="矩形 4"/>
            <p:cNvSpPr/>
            <p:nvPr/>
          </p:nvSpPr>
          <p:spPr>
            <a:xfrm>
              <a:off x="1016000" y="4910998"/>
              <a:ext cx="335410" cy="61970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 smtClean="0">
                  <a:solidFill>
                    <a:schemeClr val="tx1"/>
                  </a:solidFill>
                </a:rPr>
                <a:t>消防占用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649649" y="4276741"/>
              <a:ext cx="335410" cy="7951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</a:rPr>
                <a:t>电控柜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586367" y="5698469"/>
              <a:ext cx="1066325" cy="14379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006308" y="1692634"/>
              <a:ext cx="693181" cy="2516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solidFill>
                    <a:schemeClr val="tx1"/>
                  </a:solidFill>
                </a:rPr>
                <a:t>消防占用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102543" y="5062353"/>
              <a:ext cx="554952" cy="6094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</a:rPr>
                <a:t>电源监控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104803" y="4928117"/>
              <a:ext cx="1936161" cy="74367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74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7413"/>
            <a:ext cx="7886700" cy="854074"/>
          </a:xfrm>
        </p:spPr>
        <p:txBody>
          <a:bodyPr/>
          <a:lstStyle/>
          <a:p>
            <a:r>
              <a:rPr lang="en-US" altLang="zh-CN" dirty="0" smtClean="0"/>
              <a:t>1#</a:t>
            </a:r>
            <a:r>
              <a:rPr lang="zh-CN" altLang="en-US" dirty="0" smtClean="0"/>
              <a:t>配电室功能分组</a:t>
            </a:r>
            <a:endParaRPr lang="zh-CN" altLang="en-US" dirty="0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9" y="1317782"/>
            <a:ext cx="7820181" cy="46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3875" y="1436687"/>
            <a:ext cx="8229600" cy="4525963"/>
          </a:xfrm>
        </p:spPr>
        <p:txBody>
          <a:bodyPr/>
          <a:lstStyle/>
          <a:p>
            <a:r>
              <a:rPr lang="zh-CN" altLang="en-US" dirty="0" smtClean="0"/>
              <a:t>概述</a:t>
            </a:r>
            <a:endParaRPr lang="en-US" altLang="zh-CN" dirty="0" smtClean="0"/>
          </a:p>
          <a:p>
            <a:r>
              <a:rPr lang="zh-CN" altLang="en-US" dirty="0" smtClean="0"/>
              <a:t>时钟状态监测系统</a:t>
            </a:r>
            <a:endParaRPr lang="en-US" altLang="zh-CN" dirty="0" smtClean="0"/>
          </a:p>
          <a:p>
            <a:r>
              <a:rPr lang="zh-CN" altLang="en-US" dirty="0" smtClean="0"/>
              <a:t>电磁兼容及安规测试</a:t>
            </a:r>
            <a:endParaRPr lang="en-US" altLang="zh-CN" dirty="0" smtClean="0"/>
          </a:p>
          <a:p>
            <a:r>
              <a:rPr lang="zh-CN" altLang="en-US" dirty="0" smtClean="0"/>
              <a:t>新机壳</a:t>
            </a:r>
            <a:endParaRPr lang="en-US" altLang="zh-CN" dirty="0" smtClean="0"/>
          </a:p>
          <a:p>
            <a:r>
              <a:rPr lang="zh-CN" altLang="en-US" dirty="0"/>
              <a:t>已</a:t>
            </a:r>
            <a:r>
              <a:rPr lang="zh-CN" altLang="en-US" dirty="0" smtClean="0"/>
              <a:t>出现问题的改进</a:t>
            </a:r>
            <a:endParaRPr lang="en-US" altLang="zh-CN" dirty="0" smtClean="0"/>
          </a:p>
          <a:p>
            <a:r>
              <a:rPr lang="zh-CN" altLang="en-US" dirty="0" smtClean="0"/>
              <a:t>配电室布局规划</a:t>
            </a:r>
            <a:endParaRPr lang="en-US" altLang="zh-CN" dirty="0" smtClean="0"/>
          </a:p>
          <a:p>
            <a:r>
              <a:rPr lang="en-US" altLang="zh-CN" dirty="0" smtClean="0"/>
              <a:t>450</a:t>
            </a:r>
            <a:r>
              <a:rPr lang="zh-CN" altLang="en-US" dirty="0" smtClean="0"/>
              <a:t>套批量准备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Page</a:t>
            </a: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t> </a:t>
            </a:r>
            <a:fld id="{FD1098D6-004A-4017-A907-038816F73A77}" type="slidenum"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宋体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宋体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69770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2" y="1223851"/>
            <a:ext cx="1884801" cy="410289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9" name="标题 1"/>
          <p:cNvSpPr>
            <a:spLocks noGrp="1"/>
          </p:cNvSpPr>
          <p:nvPr>
            <p:ph type="title"/>
          </p:nvPr>
        </p:nvSpPr>
        <p:spPr>
          <a:xfrm>
            <a:off x="154882" y="5354560"/>
            <a:ext cx="2414147" cy="1365554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200" dirty="0" smtClean="0"/>
              <a:t>管理机柜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/>
              <a:t>共</a:t>
            </a:r>
            <a:r>
              <a:rPr lang="en-US" altLang="zh-CN" sz="3200" dirty="0" smtClean="0"/>
              <a:t>22</a:t>
            </a:r>
            <a:r>
              <a:rPr lang="zh-CN" altLang="en-US" sz="3200" dirty="0" smtClean="0"/>
              <a:t>台设备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en-US" altLang="zh-CN" sz="2000" dirty="0" smtClean="0"/>
              <a:t>20</a:t>
            </a:r>
            <a:r>
              <a:rPr lang="zh-CN" altLang="en-US" sz="2000" dirty="0" smtClean="0"/>
              <a:t>个</a:t>
            </a:r>
            <a:r>
              <a:rPr lang="en-US" altLang="zh-CN" sz="2000" dirty="0" smtClean="0"/>
              <a:t>24</a:t>
            </a:r>
            <a:r>
              <a:rPr lang="zh-CN" altLang="en-US" sz="2000" dirty="0" smtClean="0"/>
              <a:t>端口</a:t>
            </a:r>
            <a:r>
              <a:rPr lang="en-US" altLang="zh-CN" sz="2000" dirty="0" smtClean="0"/>
              <a:t>L2</a:t>
            </a:r>
            <a:r>
              <a:rPr lang="zh-CN" altLang="en-US" sz="2000" dirty="0" smtClean="0"/>
              <a:t>管理交换机</a:t>
            </a:r>
            <a:r>
              <a:rPr lang="en-US" altLang="zh-CN" sz="2000" dirty="0" smtClean="0"/>
              <a:t>+L1</a:t>
            </a:r>
            <a:r>
              <a:rPr lang="zh-CN" altLang="en-US" sz="2000" dirty="0" smtClean="0"/>
              <a:t>管理交换机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监控交换机</a:t>
            </a:r>
            <a:endParaRPr lang="zh-CN" altLang="en-US" sz="2000" dirty="0"/>
          </a:p>
        </p:txBody>
      </p:sp>
      <p:pic>
        <p:nvPicPr>
          <p:cNvPr id="160" name="图片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677" y="1196031"/>
            <a:ext cx="3046622" cy="41585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664" y="1333937"/>
            <a:ext cx="1620097" cy="3992805"/>
          </a:xfrm>
          <a:prstGeom prst="rect">
            <a:avLst/>
          </a:prstGeom>
        </p:spPr>
      </p:pic>
      <p:sp>
        <p:nvSpPr>
          <p:cNvPr id="194" name="标题 1"/>
          <p:cNvSpPr txBox="1">
            <a:spLocks/>
          </p:cNvSpPr>
          <p:nvPr/>
        </p:nvSpPr>
        <p:spPr>
          <a:xfrm>
            <a:off x="628650" y="147413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1#</a:t>
            </a:r>
            <a:r>
              <a:rPr lang="zh-CN" altLang="en-US" dirty="0" smtClean="0"/>
              <a:t>配电室机柜详细安装规划</a:t>
            </a:r>
            <a:endParaRPr lang="zh-CN" altLang="en-US" dirty="0"/>
          </a:p>
        </p:txBody>
      </p:sp>
      <p:sp>
        <p:nvSpPr>
          <p:cNvPr id="195" name="标题 1"/>
          <p:cNvSpPr txBox="1">
            <a:spLocks/>
          </p:cNvSpPr>
          <p:nvPr/>
        </p:nvSpPr>
        <p:spPr>
          <a:xfrm>
            <a:off x="3364926" y="5492446"/>
            <a:ext cx="2414147" cy="136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 smtClean="0"/>
              <a:t>WR</a:t>
            </a:r>
            <a:r>
              <a:rPr lang="zh-CN" altLang="en-US" sz="3200" dirty="0" smtClean="0"/>
              <a:t>机柜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/>
              <a:t>共</a:t>
            </a:r>
            <a:r>
              <a:rPr lang="en-US" altLang="zh-CN" sz="3200" dirty="0" smtClean="0"/>
              <a:t>18</a:t>
            </a:r>
            <a:r>
              <a:rPr lang="zh-CN" altLang="en-US" sz="3200" dirty="0" smtClean="0"/>
              <a:t>*</a:t>
            </a:r>
            <a:r>
              <a:rPr lang="en-US" altLang="zh-CN" sz="3200" dirty="0" smtClean="0"/>
              <a:t>2</a:t>
            </a:r>
            <a:r>
              <a:rPr lang="zh-CN" altLang="en-US" sz="3200" dirty="0" smtClean="0"/>
              <a:t>台设备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en-US" altLang="zh-CN" sz="2000" dirty="0" smtClean="0"/>
              <a:t>15</a:t>
            </a:r>
            <a:r>
              <a:rPr lang="zh-CN" altLang="en-US" sz="2000" dirty="0" smtClean="0"/>
              <a:t>个</a:t>
            </a:r>
            <a:r>
              <a:rPr lang="en-US" altLang="zh-CN" sz="2000" dirty="0" smtClean="0"/>
              <a:t>WRS-L2</a:t>
            </a:r>
            <a:r>
              <a:rPr lang="zh-CN" altLang="en-US" sz="2000" dirty="0" smtClean="0"/>
              <a:t>交换机</a:t>
            </a:r>
            <a:r>
              <a:rPr lang="en-US" altLang="zh-CN" sz="2000" dirty="0" smtClean="0"/>
              <a:t>+2</a:t>
            </a:r>
            <a:r>
              <a:rPr lang="zh-CN" altLang="en-US" sz="2000" dirty="0" smtClean="0"/>
              <a:t>个</a:t>
            </a:r>
            <a:r>
              <a:rPr lang="en-US" altLang="zh-CN" sz="2000" dirty="0" smtClean="0"/>
              <a:t>WRS-L1</a:t>
            </a:r>
            <a:r>
              <a:rPr lang="zh-CN" altLang="en-US" sz="2000" dirty="0" smtClean="0"/>
              <a:t>交换机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管理交换机</a:t>
            </a:r>
            <a:endParaRPr lang="zh-CN" altLang="en-US" sz="2000" dirty="0"/>
          </a:p>
        </p:txBody>
      </p:sp>
      <p:sp>
        <p:nvSpPr>
          <p:cNvPr id="196" name="标题 1"/>
          <p:cNvSpPr txBox="1">
            <a:spLocks/>
          </p:cNvSpPr>
          <p:nvPr/>
        </p:nvSpPr>
        <p:spPr>
          <a:xfrm>
            <a:off x="6441955" y="5388235"/>
            <a:ext cx="2414147" cy="136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dirty="0"/>
              <a:t>系统</a:t>
            </a:r>
            <a:r>
              <a:rPr lang="zh-CN" altLang="en-US" sz="3200" dirty="0" smtClean="0"/>
              <a:t>机柜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en-US" altLang="zh-CN" sz="2200" dirty="0" smtClean="0"/>
              <a:t>GPS+</a:t>
            </a:r>
            <a:r>
              <a:rPr lang="zh-CN" altLang="en-US" sz="2200" dirty="0" smtClean="0"/>
              <a:t>铷钟</a:t>
            </a:r>
            <a:r>
              <a:rPr lang="en-US" altLang="zh-CN" sz="2200" dirty="0" smtClean="0"/>
              <a:t>+WRS_L0</a:t>
            </a:r>
            <a:r>
              <a:rPr lang="zh-CN" altLang="en-US" sz="2200" dirty="0" smtClean="0"/>
              <a:t>交换机</a:t>
            </a:r>
            <a:r>
              <a:rPr lang="en-US" altLang="zh-CN" sz="2200" dirty="0" smtClean="0"/>
              <a:t>+</a:t>
            </a:r>
            <a:r>
              <a:rPr lang="zh-CN" altLang="en-US" sz="2200" dirty="0" smtClean="0"/>
              <a:t>监控交换机</a:t>
            </a:r>
            <a:r>
              <a:rPr lang="en-US" altLang="zh-CN" sz="2200" dirty="0" smtClean="0"/>
              <a:t>+</a:t>
            </a:r>
            <a:r>
              <a:rPr lang="zh-CN" altLang="en-US" sz="2200" dirty="0"/>
              <a:t>服务器</a:t>
            </a:r>
            <a:endParaRPr lang="zh-CN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6270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2962" y="229712"/>
            <a:ext cx="4826259" cy="652366"/>
          </a:xfrm>
        </p:spPr>
        <p:txBody>
          <a:bodyPr/>
          <a:lstStyle/>
          <a:p>
            <a:r>
              <a:rPr lang="zh-CN" altLang="en-US" sz="4400" dirty="0" smtClean="0"/>
              <a:t>总结</a:t>
            </a:r>
            <a:endParaRPr lang="zh-CN" altLang="en-US" sz="4400" dirty="0"/>
          </a:p>
        </p:txBody>
      </p:sp>
      <p:sp>
        <p:nvSpPr>
          <p:cNvPr id="2" name="矩形 1"/>
          <p:cNvSpPr/>
          <p:nvPr/>
        </p:nvSpPr>
        <p:spPr>
          <a:xfrm>
            <a:off x="0" y="1408323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rgbClr val="0070C0"/>
                </a:solidFill>
              </a:rPr>
              <a:t>WRS-FL</a:t>
            </a:r>
            <a:r>
              <a:rPr lang="zh-CN" altLang="en-US" sz="3200" dirty="0" smtClean="0">
                <a:solidFill>
                  <a:srgbClr val="0070C0"/>
                </a:solidFill>
              </a:rPr>
              <a:t>是针对</a:t>
            </a:r>
            <a:r>
              <a:rPr lang="en-US" altLang="zh-CN" sz="3200" dirty="0" smtClean="0">
                <a:solidFill>
                  <a:srgbClr val="0070C0"/>
                </a:solidFill>
              </a:rPr>
              <a:t>LHAASO</a:t>
            </a:r>
            <a:r>
              <a:rPr lang="zh-CN" altLang="en-US" sz="3200" dirty="0" smtClean="0">
                <a:solidFill>
                  <a:srgbClr val="0070C0"/>
                </a:solidFill>
              </a:rPr>
              <a:t>定制的</a:t>
            </a:r>
            <a:r>
              <a:rPr lang="en-US" altLang="zh-CN" sz="3200" dirty="0" smtClean="0">
                <a:solidFill>
                  <a:srgbClr val="0070C0"/>
                </a:solidFill>
              </a:rPr>
              <a:t>WR</a:t>
            </a:r>
            <a:r>
              <a:rPr lang="zh-CN" altLang="en-US" sz="3200" dirty="0" smtClean="0">
                <a:solidFill>
                  <a:srgbClr val="0070C0"/>
                </a:solidFill>
              </a:rPr>
              <a:t>交换机</a:t>
            </a:r>
            <a:endParaRPr lang="en-US" altLang="zh-CN" sz="3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rgbClr val="0070C0"/>
                </a:solidFill>
              </a:rPr>
              <a:t>已经开始批量生产（</a:t>
            </a:r>
            <a:r>
              <a:rPr lang="en-US" altLang="zh-CN" sz="3200" dirty="0" smtClean="0">
                <a:solidFill>
                  <a:srgbClr val="0070C0"/>
                </a:solidFill>
              </a:rPr>
              <a:t>~</a:t>
            </a:r>
            <a:r>
              <a:rPr lang="en-US" altLang="zh-CN" sz="3200" dirty="0" smtClean="0">
                <a:solidFill>
                  <a:srgbClr val="0070C0"/>
                </a:solidFill>
              </a:rPr>
              <a:t>100</a:t>
            </a:r>
            <a:r>
              <a:rPr lang="zh-CN" altLang="en-US" sz="3200" dirty="0" smtClean="0">
                <a:solidFill>
                  <a:srgbClr val="0070C0"/>
                </a:solidFill>
              </a:rPr>
              <a:t>套）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rgbClr val="0070C0"/>
                </a:solidFill>
              </a:rPr>
              <a:t>已经完成现有探测器的</a:t>
            </a:r>
            <a:r>
              <a:rPr lang="en-US" altLang="zh-CN" sz="3200" dirty="0" smtClean="0">
                <a:solidFill>
                  <a:srgbClr val="0070C0"/>
                </a:solidFill>
              </a:rPr>
              <a:t>WR</a:t>
            </a:r>
            <a:r>
              <a:rPr lang="zh-CN" altLang="en-US" sz="3200" dirty="0" smtClean="0">
                <a:solidFill>
                  <a:srgbClr val="0070C0"/>
                </a:solidFill>
              </a:rPr>
              <a:t>网络安装</a:t>
            </a:r>
            <a:endParaRPr lang="en-US" altLang="zh-CN" sz="3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0070C0"/>
                </a:solidFill>
              </a:rPr>
              <a:t>已</a:t>
            </a:r>
            <a:r>
              <a:rPr lang="zh-CN" altLang="en-US" sz="3200" dirty="0" smtClean="0">
                <a:solidFill>
                  <a:srgbClr val="0070C0"/>
                </a:solidFill>
              </a:rPr>
              <a:t>部署的</a:t>
            </a:r>
            <a:r>
              <a:rPr lang="en-US" altLang="zh-CN" sz="3200" dirty="0" smtClean="0">
                <a:solidFill>
                  <a:srgbClr val="0070C0"/>
                </a:solidFill>
              </a:rPr>
              <a:t>WR</a:t>
            </a:r>
            <a:r>
              <a:rPr lang="zh-CN" altLang="en-US" sz="3200" dirty="0" smtClean="0">
                <a:solidFill>
                  <a:srgbClr val="0070C0"/>
                </a:solidFill>
              </a:rPr>
              <a:t>网络正常工作</a:t>
            </a:r>
            <a:endParaRPr lang="en-US" altLang="zh-CN" sz="3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solidFill>
                  <a:srgbClr val="0070C0"/>
                </a:solidFill>
              </a:rPr>
              <a:t>明确配电室布局和机柜设备安装明细</a:t>
            </a:r>
            <a:endParaRPr lang="en-US" altLang="zh-CN" sz="3200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sz="3200" dirty="0" smtClean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5913"/>
            <a:ext cx="9144000" cy="20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WR</a:t>
            </a:r>
            <a:r>
              <a:rPr lang="zh-CN" altLang="en-US" dirty="0" smtClean="0"/>
              <a:t>的时钟系统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3935"/>
            <a:ext cx="4038600" cy="4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1"/>
          <p:cNvSpPr txBox="1">
            <a:spLocks/>
          </p:cNvSpPr>
          <p:nvPr/>
        </p:nvSpPr>
        <p:spPr>
          <a:xfrm>
            <a:off x="481914" y="1472561"/>
            <a:ext cx="5281647" cy="30855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prstClr val="black"/>
                </a:solidFill>
              </a:rPr>
              <a:t>基于以太网的扩展增强技术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 lvl="1"/>
            <a:r>
              <a:rPr lang="zh-CN" altLang="en-US" sz="2000" dirty="0" smtClean="0">
                <a:solidFill>
                  <a:prstClr val="black"/>
                </a:solidFill>
              </a:rPr>
              <a:t>频率源广播及亚纳秒时间同步</a:t>
            </a:r>
            <a:endParaRPr lang="en-US" altLang="zh-CN" sz="2000" dirty="0" smtClean="0">
              <a:solidFill>
                <a:prstClr val="black"/>
              </a:solidFill>
            </a:endParaRPr>
          </a:p>
          <a:p>
            <a:pPr lvl="1"/>
            <a:r>
              <a:rPr lang="zh-CN" altLang="en-US" sz="2000" dirty="0" smtClean="0">
                <a:solidFill>
                  <a:prstClr val="black"/>
                </a:solidFill>
              </a:rPr>
              <a:t>确定可靠低延迟数据传输</a:t>
            </a:r>
            <a:endParaRPr lang="en-US" altLang="zh-CN" sz="2000" dirty="0" smtClean="0">
              <a:solidFill>
                <a:prstClr val="black"/>
              </a:solidFill>
            </a:endParaRPr>
          </a:p>
          <a:p>
            <a:r>
              <a:rPr lang="zh-CN" altLang="en-US" sz="2400" dirty="0" smtClean="0">
                <a:solidFill>
                  <a:prstClr val="black"/>
                </a:solidFill>
              </a:rPr>
              <a:t>针对加速器控制应用开发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r>
              <a:rPr lang="zh-CN" altLang="en-US" sz="2400" dirty="0" smtClean="0">
                <a:solidFill>
                  <a:prstClr val="black"/>
                </a:solidFill>
              </a:rPr>
              <a:t>多实验室</a:t>
            </a:r>
            <a:r>
              <a:rPr lang="en-US" altLang="zh-CN" sz="2400" dirty="0" smtClean="0">
                <a:solidFill>
                  <a:prstClr val="black"/>
                </a:solidFill>
              </a:rPr>
              <a:t>/</a:t>
            </a:r>
            <a:r>
              <a:rPr lang="zh-CN" altLang="en-US" sz="2400" dirty="0" smtClean="0">
                <a:solidFill>
                  <a:prstClr val="black"/>
                </a:solidFill>
              </a:rPr>
              <a:t>公司合作研究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 lvl="1"/>
            <a:r>
              <a:rPr lang="en-US" altLang="zh-CN" sz="1800" dirty="0" smtClean="0">
                <a:solidFill>
                  <a:prstClr val="black"/>
                </a:solidFill>
              </a:rPr>
              <a:t>CERN/GSI/DESY/NIKEHF/THU</a:t>
            </a:r>
            <a:r>
              <a:rPr lang="zh-CN" altLang="en-US" sz="1800" dirty="0" smtClean="0">
                <a:solidFill>
                  <a:prstClr val="black"/>
                </a:solidFill>
              </a:rPr>
              <a:t>，</a:t>
            </a:r>
            <a:r>
              <a:rPr lang="en-US" altLang="zh-CN" sz="1800" dirty="0" err="1" smtClean="0">
                <a:solidFill>
                  <a:prstClr val="black"/>
                </a:solidFill>
              </a:rPr>
              <a:t>etc</a:t>
            </a:r>
            <a:endParaRPr lang="en-US" altLang="zh-CN" sz="1800" dirty="0" smtClean="0">
              <a:solidFill>
                <a:prstClr val="black"/>
              </a:solidFill>
            </a:endParaRPr>
          </a:p>
          <a:p>
            <a:pPr lvl="1"/>
            <a:r>
              <a:rPr lang="en-US" altLang="zh-CN" sz="1800" dirty="0" smtClean="0">
                <a:solidFill>
                  <a:prstClr val="black"/>
                </a:solidFill>
              </a:rPr>
              <a:t>LHC/GSI/KM3Net/CTA/LHAASO</a:t>
            </a:r>
          </a:p>
          <a:p>
            <a:r>
              <a:rPr lang="zh-CN" altLang="en-US" sz="2400" dirty="0" smtClean="0">
                <a:solidFill>
                  <a:prstClr val="black"/>
                </a:solidFill>
              </a:rPr>
              <a:t>开源协议，商业产品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endParaRPr lang="en-US" altLang="zh-CN" sz="2400" dirty="0" smtClean="0">
              <a:solidFill>
                <a:prstClr val="black"/>
              </a:solidFill>
            </a:endParaRPr>
          </a:p>
          <a:p>
            <a:endParaRPr lang="en-US" altLang="zh-CN" sz="2400" dirty="0" smtClean="0">
              <a:solidFill>
                <a:prstClr val="black"/>
              </a:solidFill>
            </a:endParaRPr>
          </a:p>
          <a:p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19231" y="5009827"/>
            <a:ext cx="109403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zh-CN" altLang="en-US" b="1" dirty="0" smtClean="0">
                <a:solidFill>
                  <a:srgbClr val="ED7D31">
                    <a:lumMod val="75000"/>
                  </a:srgbClr>
                </a:solidFill>
                <a:ea typeface="黑体" pitchFamily="49" charset="-122"/>
              </a:rPr>
              <a:t>长距离</a:t>
            </a:r>
            <a:endParaRPr lang="en-US" altLang="zh-CN" b="1" dirty="0" smtClean="0">
              <a:solidFill>
                <a:srgbClr val="ED7D31">
                  <a:lumMod val="75000"/>
                </a:srgbClr>
              </a:solidFill>
              <a:ea typeface="黑体" pitchFamily="49" charset="-122"/>
            </a:endParaRPr>
          </a:p>
          <a:p>
            <a:pPr defTabSz="914377"/>
            <a:r>
              <a:rPr lang="zh-CN" altLang="en-US" b="1" dirty="0" smtClean="0">
                <a:solidFill>
                  <a:srgbClr val="ED7D31">
                    <a:lumMod val="75000"/>
                  </a:srgbClr>
                </a:solidFill>
                <a:ea typeface="黑体" pitchFamily="49" charset="-122"/>
              </a:rPr>
              <a:t>多节点</a:t>
            </a:r>
            <a:endParaRPr lang="en-US" altLang="zh-CN" b="1" dirty="0" smtClean="0">
              <a:solidFill>
                <a:srgbClr val="ED7D31">
                  <a:lumMod val="75000"/>
                </a:srgbClr>
              </a:solidFill>
              <a:ea typeface="黑体" pitchFamily="49" charset="-122"/>
            </a:endParaRPr>
          </a:p>
          <a:p>
            <a:pPr defTabSz="914377"/>
            <a:r>
              <a:rPr lang="zh-CN" altLang="en-US" b="1" dirty="0">
                <a:solidFill>
                  <a:srgbClr val="ED7D31">
                    <a:lumMod val="75000"/>
                  </a:srgbClr>
                </a:solidFill>
                <a:ea typeface="黑体" pitchFamily="49" charset="-122"/>
              </a:rPr>
              <a:t>亚纳秒</a:t>
            </a:r>
            <a:endParaRPr lang="en-US" altLang="zh-CN" b="1" dirty="0" smtClean="0">
              <a:solidFill>
                <a:srgbClr val="ED7D31">
                  <a:lumMod val="75000"/>
                </a:srgbClr>
              </a:solidFill>
              <a:ea typeface="黑体" pitchFamily="49" charset="-122"/>
            </a:endParaRPr>
          </a:p>
          <a:p>
            <a:pPr defTabSz="914377"/>
            <a:r>
              <a:rPr lang="zh-CN" altLang="en-US" b="1" dirty="0" smtClean="0">
                <a:solidFill>
                  <a:srgbClr val="ED7D31">
                    <a:lumMod val="75000"/>
                  </a:srgbClr>
                </a:solidFill>
                <a:ea typeface="黑体" pitchFamily="49" charset="-122"/>
              </a:rPr>
              <a:t>高带宽</a:t>
            </a:r>
            <a:endParaRPr lang="en-US" altLang="zh-CN" b="1" dirty="0" smtClean="0">
              <a:solidFill>
                <a:srgbClr val="ED7D31">
                  <a:lumMod val="75000"/>
                </a:srgbClr>
              </a:solidFill>
              <a:ea typeface="黑体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83987" y="5081711"/>
            <a:ext cx="2924382" cy="1022478"/>
            <a:chOff x="47418" y="5029200"/>
            <a:chExt cx="3842852" cy="1600200"/>
          </a:xfrm>
        </p:grpSpPr>
        <p:sp>
          <p:nvSpPr>
            <p:cNvPr id="8" name="矩形 7"/>
            <p:cNvSpPr/>
            <p:nvPr/>
          </p:nvSpPr>
          <p:spPr>
            <a:xfrm>
              <a:off x="47418" y="5029200"/>
              <a:ext cx="3842852" cy="1600200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200">
                <a:solidFill>
                  <a:prstClr val="white"/>
                </a:solidFill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81" y="5135790"/>
              <a:ext cx="1665186" cy="1047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文本框 9"/>
            <p:cNvSpPr txBox="1"/>
            <p:nvPr/>
          </p:nvSpPr>
          <p:spPr>
            <a:xfrm>
              <a:off x="1140480" y="6242278"/>
              <a:ext cx="1047923" cy="3371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en-US" altLang="zh-CN" sz="1400" b="1" dirty="0" smtClean="0">
                  <a:solidFill>
                    <a:srgbClr val="002060"/>
                  </a:solidFill>
                  <a:ea typeface="黑体" pitchFamily="49" charset="-122"/>
                </a:rPr>
                <a:t>WR Switch</a:t>
              </a:r>
              <a:endParaRPr lang="zh-CN" altLang="en-US" sz="14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973" y="5135791"/>
              <a:ext cx="1530180" cy="108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159009" y="5096480"/>
            <a:ext cx="3581400" cy="1021343"/>
            <a:chOff x="4182139" y="5029200"/>
            <a:chExt cx="4733261" cy="1600200"/>
          </a:xfrm>
        </p:grpSpPr>
        <p:sp>
          <p:nvSpPr>
            <p:cNvPr id="13" name="矩形 12"/>
            <p:cNvSpPr/>
            <p:nvPr/>
          </p:nvSpPr>
          <p:spPr>
            <a:xfrm>
              <a:off x="4219892" y="5029200"/>
              <a:ext cx="4695508" cy="1600200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100">
                <a:solidFill>
                  <a:prstClr val="white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471" y="5240236"/>
              <a:ext cx="1160828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8578" y="5321641"/>
              <a:ext cx="1110740" cy="7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UTE-WR V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318" y="5310506"/>
              <a:ext cx="983681" cy="73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 descr="P:\App\KM3Net\CLB\CLBv2\Documentation\Whiterabbit\white-rabbit.git\figures\node\spexi_v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139" y="5201936"/>
              <a:ext cx="1018066" cy="94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7"/>
            <p:cNvSpPr txBox="1"/>
            <p:nvPr/>
          </p:nvSpPr>
          <p:spPr>
            <a:xfrm>
              <a:off x="6026575" y="6242277"/>
              <a:ext cx="881323" cy="2677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en-US" altLang="zh-CN" sz="1200" b="1" dirty="0" smtClean="0">
                  <a:solidFill>
                    <a:srgbClr val="002060"/>
                  </a:solidFill>
                  <a:ea typeface="黑体" pitchFamily="49" charset="-122"/>
                </a:rPr>
                <a:t>WR Nodes</a:t>
              </a:r>
              <a:endParaRPr lang="zh-CN" altLang="en-US" sz="1200" b="1" dirty="0" smtClean="0">
                <a:solidFill>
                  <a:srgbClr val="002060"/>
                </a:solidFill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51" y="999332"/>
            <a:ext cx="4652384" cy="1726492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866776" y="136171"/>
            <a:ext cx="7464684" cy="652366"/>
          </a:xfrm>
        </p:spPr>
        <p:txBody>
          <a:bodyPr/>
          <a:lstStyle/>
          <a:p>
            <a:r>
              <a:rPr lang="en-US" altLang="zh-CN" sz="4000" dirty="0" smtClean="0"/>
              <a:t>LHAASO</a:t>
            </a:r>
            <a:r>
              <a:rPr lang="zh-CN" altLang="en-US" sz="4000" dirty="0" smtClean="0"/>
              <a:t>专用无风扇</a:t>
            </a:r>
            <a:r>
              <a:rPr lang="en-US" altLang="zh-CN" sz="4000" dirty="0" smtClean="0"/>
              <a:t>WR</a:t>
            </a:r>
            <a:r>
              <a:rPr lang="zh-CN" altLang="en-US" sz="4000" dirty="0" smtClean="0"/>
              <a:t>交换机</a:t>
            </a:r>
            <a:endParaRPr lang="zh-CN" altLang="en-US" sz="4000" dirty="0"/>
          </a:p>
        </p:txBody>
      </p:sp>
      <p:sp>
        <p:nvSpPr>
          <p:cNvPr id="4" name="内容占位符 1"/>
          <p:cNvSpPr txBox="1">
            <a:spLocks/>
          </p:cNvSpPr>
          <p:nvPr/>
        </p:nvSpPr>
        <p:spPr>
          <a:xfrm>
            <a:off x="1131148" y="2706210"/>
            <a:ext cx="6711950" cy="3140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改进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1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： 改善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WR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交换机的散热，去除风扇</a:t>
            </a:r>
            <a:endParaRPr lang="en-US" altLang="zh-CN" sz="2000" b="1" dirty="0" smtClean="0">
              <a:solidFill>
                <a:srgbClr val="002060"/>
              </a:solidFill>
              <a:ea typeface="黑体" pitchFamily="49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ea typeface="黑体" pitchFamily="49" charset="-122"/>
              </a:rPr>
              <a:t>改进</a:t>
            </a:r>
            <a:r>
              <a:rPr lang="en-US" altLang="zh-CN" sz="2000" b="1" dirty="0">
                <a:solidFill>
                  <a:srgbClr val="002060"/>
                </a:solidFill>
                <a:ea typeface="黑体" pitchFamily="49" charset="-122"/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  <a:ea typeface="黑体" pitchFamily="49" charset="-122"/>
              </a:rPr>
              <a:t>：将基于铜缆的管理端口更换为基于光纤</a:t>
            </a:r>
            <a:endParaRPr lang="en-US" altLang="zh-CN" sz="2000" b="1" dirty="0">
              <a:solidFill>
                <a:srgbClr val="002060"/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>
                <a:solidFill>
                  <a:srgbClr val="002060"/>
                </a:solidFill>
                <a:ea typeface="黑体" pitchFamily="49" charset="-122"/>
              </a:rPr>
              <a:t>使用多芯光缆连接</a:t>
            </a:r>
            <a:r>
              <a:rPr lang="en-US" altLang="zh-CN" sz="1600" b="1" dirty="0">
                <a:solidFill>
                  <a:srgbClr val="002060"/>
                </a:solidFill>
                <a:ea typeface="黑体" pitchFamily="49" charset="-122"/>
              </a:rPr>
              <a:t>WR</a:t>
            </a:r>
            <a:r>
              <a:rPr lang="zh-CN" altLang="en-US" sz="1600" b="1" dirty="0">
                <a:solidFill>
                  <a:srgbClr val="002060"/>
                </a:solidFill>
                <a:ea typeface="黑体" pitchFamily="49" charset="-122"/>
              </a:rPr>
              <a:t>交换机，无需单独布置铜缆的管理网络</a:t>
            </a:r>
            <a:endParaRPr lang="en-US" altLang="zh-CN" sz="1600" b="1" dirty="0">
              <a:solidFill>
                <a:srgbClr val="002060"/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>
                <a:solidFill>
                  <a:srgbClr val="002060"/>
                </a:solidFill>
                <a:ea typeface="黑体" pitchFamily="49" charset="-122"/>
              </a:rPr>
              <a:t>物理层替换，不影响逻辑</a:t>
            </a:r>
            <a:endParaRPr lang="en-US" altLang="zh-CN" sz="1600" b="1" dirty="0">
              <a:solidFill>
                <a:srgbClr val="002060"/>
              </a:solidFill>
              <a:ea typeface="黑体" pitchFamily="49" charset="-122"/>
            </a:endParaRPr>
          </a:p>
          <a:p>
            <a:pPr lvl="1"/>
            <a:r>
              <a:rPr lang="en-US" altLang="zh-CN" sz="1600" b="1" dirty="0">
                <a:solidFill>
                  <a:srgbClr val="002060"/>
                </a:solidFill>
                <a:ea typeface="黑体" pitchFamily="49" charset="-122"/>
              </a:rPr>
              <a:t>WRS</a:t>
            </a:r>
            <a:r>
              <a:rPr lang="zh-CN" altLang="en-US" sz="1600" b="1" dirty="0">
                <a:solidFill>
                  <a:srgbClr val="002060"/>
                </a:solidFill>
                <a:ea typeface="黑体" pitchFamily="49" charset="-122"/>
              </a:rPr>
              <a:t>直接集成</a:t>
            </a:r>
          </a:p>
          <a:p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改进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3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： 优化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电路布局和功能</a:t>
            </a:r>
            <a:endParaRPr lang="en-US" altLang="zh-CN" sz="2000" b="1" dirty="0" smtClean="0">
              <a:solidFill>
                <a:srgbClr val="002060"/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 smtClean="0">
                <a:solidFill>
                  <a:srgbClr val="002060"/>
                </a:solidFill>
                <a:ea typeface="黑体" pitchFamily="49" charset="-122"/>
              </a:rPr>
              <a:t>改进布局，更换工业级器件</a:t>
            </a:r>
            <a:endParaRPr lang="en-US" altLang="zh-CN" sz="1600" b="1" dirty="0" smtClean="0">
              <a:solidFill>
                <a:srgbClr val="002060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改进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4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：提高时钟性能</a:t>
            </a:r>
            <a:endParaRPr lang="en-US" altLang="zh-CN" sz="2000" b="1" dirty="0" smtClean="0">
              <a:solidFill>
                <a:srgbClr val="002060"/>
              </a:solidFill>
              <a:ea typeface="黑体" pitchFamily="49" charset="-122"/>
            </a:endParaRPr>
          </a:p>
          <a:p>
            <a:pPr lvl="1"/>
            <a:r>
              <a:rPr lang="zh-CN" altLang="en-US" sz="1600" b="1" dirty="0" smtClean="0">
                <a:solidFill>
                  <a:srgbClr val="002060"/>
                </a:solidFill>
                <a:ea typeface="黑体" pitchFamily="49" charset="-122"/>
              </a:rPr>
              <a:t>增加</a:t>
            </a:r>
            <a:r>
              <a:rPr lang="en-US" altLang="zh-CN" sz="1600" b="1" dirty="0" smtClean="0">
                <a:solidFill>
                  <a:srgbClr val="002060"/>
                </a:solidFill>
                <a:ea typeface="黑体" pitchFamily="49" charset="-122"/>
              </a:rPr>
              <a:t>low jitter</a:t>
            </a:r>
            <a:r>
              <a:rPr lang="zh-CN" altLang="en-US" sz="1600" b="1" dirty="0" smtClean="0">
                <a:solidFill>
                  <a:srgbClr val="002060"/>
                </a:solidFill>
                <a:ea typeface="黑体" pitchFamily="49" charset="-122"/>
              </a:rPr>
              <a:t>处理电路</a:t>
            </a:r>
            <a:endParaRPr lang="en-US" altLang="zh-CN" sz="1600" b="1" dirty="0" smtClean="0">
              <a:solidFill>
                <a:srgbClr val="002060"/>
              </a:solidFill>
              <a:ea typeface="黑体" pitchFamily="49" charset="-122"/>
            </a:endParaRPr>
          </a:p>
          <a:p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建立大规模</a:t>
            </a:r>
            <a:r>
              <a:rPr lang="en-US" altLang="zh-CN" sz="2000" b="1" dirty="0" smtClean="0">
                <a:solidFill>
                  <a:srgbClr val="002060"/>
                </a:solidFill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rgbClr val="002060"/>
                </a:solidFill>
                <a:ea typeface="黑体" pitchFamily="49" charset="-122"/>
              </a:rPr>
              <a:t>的生产测试</a:t>
            </a:r>
            <a:endParaRPr lang="zh-CN" altLang="en-US" sz="2000" b="1" dirty="0">
              <a:solidFill>
                <a:srgbClr val="002060"/>
              </a:solidFill>
              <a:ea typeface="黑体" pitchFamily="49" charset="-122"/>
            </a:endParaRPr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609600" y="2872865"/>
            <a:ext cx="70263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prstClr val="black"/>
              </a:solidFill>
              <a:ea typeface="黑体" pitchFamily="49" charset="-122"/>
            </a:endParaRPr>
          </a:p>
        </p:txBody>
      </p:sp>
      <p:pic>
        <p:nvPicPr>
          <p:cNvPr id="23554" name="Picture 2" descr="https://www.ohwr.org/attachments/2645/wrs3_03-v3.3-top-w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645"/>
            <a:ext cx="3325495" cy="15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右箭头 1"/>
          <p:cNvSpPr/>
          <p:nvPr/>
        </p:nvSpPr>
        <p:spPr>
          <a:xfrm>
            <a:off x="3191723" y="1524000"/>
            <a:ext cx="1295400" cy="413871"/>
          </a:xfrm>
          <a:prstGeom prst="rightArrow">
            <a:avLst/>
          </a:prstGeom>
          <a:noFill/>
          <a:ln w="63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7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82" y="3709718"/>
            <a:ext cx="4196717" cy="31392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67" y="300624"/>
            <a:ext cx="2216326" cy="29612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8" y="300624"/>
            <a:ext cx="2212497" cy="29561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0" y="300624"/>
            <a:ext cx="2212498" cy="29561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00858" y="2887434"/>
            <a:ext cx="6463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组装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935706" y="300624"/>
            <a:ext cx="6463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成型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163219" y="300624"/>
            <a:ext cx="9807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PTS</a:t>
            </a:r>
            <a:r>
              <a:rPr lang="zh-CN" altLang="en-US" dirty="0"/>
              <a:t>测试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99611" y="3709718"/>
            <a:ext cx="11079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性能验证</a:t>
            </a:r>
            <a:endParaRPr lang="zh-CN" altLang="en-US" dirty="0"/>
          </a:p>
        </p:txBody>
      </p:sp>
      <p:sp>
        <p:nvSpPr>
          <p:cNvPr id="12" name="右箭头 11"/>
          <p:cNvSpPr/>
          <p:nvPr/>
        </p:nvSpPr>
        <p:spPr>
          <a:xfrm rot="5400000">
            <a:off x="7910118" y="3339057"/>
            <a:ext cx="447707" cy="293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876" y="650392"/>
            <a:ext cx="2903956" cy="21722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-23555" y="300624"/>
            <a:ext cx="6463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焊接</a:t>
            </a:r>
            <a:endParaRPr lang="zh-CN" altLang="en-US" dirty="0"/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158542" y="3523757"/>
            <a:ext cx="5181599" cy="30959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设计经验证，成熟可靠</a:t>
            </a:r>
            <a:endParaRPr lang="en-US" altLang="zh-CN" sz="2000" dirty="0" smtClean="0"/>
          </a:p>
          <a:p>
            <a:pPr lvl="1"/>
            <a:r>
              <a:rPr lang="en-US" altLang="zh-CN" sz="1600" dirty="0" smtClean="0"/>
              <a:t>SCB –v1.3, BKB- v1.2</a:t>
            </a:r>
          </a:p>
          <a:p>
            <a:r>
              <a:rPr lang="zh-CN" altLang="en-US" sz="2000" dirty="0" smtClean="0"/>
              <a:t>建立较为完善的检测和质控</a:t>
            </a:r>
            <a:endParaRPr lang="en-US" altLang="zh-CN" sz="2000" dirty="0" smtClean="0"/>
          </a:p>
          <a:p>
            <a:pPr lvl="1"/>
            <a:r>
              <a:rPr lang="zh-CN" altLang="en-US" sz="1600" dirty="0"/>
              <a:t>生产</a:t>
            </a:r>
            <a:r>
              <a:rPr lang="zh-CN" altLang="en-US" sz="1600" dirty="0" smtClean="0"/>
              <a:t>测试环境，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性能检测和长期测试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数据库，包装</a:t>
            </a:r>
            <a:endParaRPr lang="en-US" altLang="zh-CN" sz="1600" dirty="0" smtClean="0"/>
          </a:p>
          <a:p>
            <a:r>
              <a:rPr lang="zh-CN" altLang="en-US" sz="2000" dirty="0" smtClean="0"/>
              <a:t>已经完成</a:t>
            </a:r>
            <a:r>
              <a:rPr lang="en-US" altLang="zh-CN" sz="2000" dirty="0" smtClean="0"/>
              <a:t>100</a:t>
            </a:r>
            <a:r>
              <a:rPr lang="zh-CN" altLang="en-US" sz="2000" dirty="0" smtClean="0"/>
              <a:t>套</a:t>
            </a:r>
            <a:r>
              <a:rPr lang="en-US" altLang="zh-CN" sz="2000" dirty="0" smtClean="0"/>
              <a:t>WRS-FL</a:t>
            </a:r>
            <a:r>
              <a:rPr lang="zh-CN" altLang="en-US" sz="2000" dirty="0" smtClean="0"/>
              <a:t>的生产</a:t>
            </a:r>
            <a:endParaRPr lang="en-US" altLang="zh-CN" sz="2000" dirty="0" smtClean="0"/>
          </a:p>
          <a:p>
            <a:r>
              <a:rPr lang="en-US" altLang="zh-CN" sz="2000" b="1" dirty="0"/>
              <a:t>3</a:t>
            </a:r>
            <a:r>
              <a:rPr lang="zh-CN" altLang="en-US" sz="2000" b="1" dirty="0" smtClean="0"/>
              <a:t>个月即可完成剩余</a:t>
            </a:r>
            <a:r>
              <a:rPr lang="en-US" altLang="zh-CN" sz="2000" b="1" dirty="0" smtClean="0"/>
              <a:t>450</a:t>
            </a:r>
            <a:r>
              <a:rPr lang="zh-CN" altLang="en-US" sz="2000" b="1" dirty="0" smtClean="0"/>
              <a:t>套的</a:t>
            </a:r>
            <a:r>
              <a:rPr lang="zh-CN" altLang="en-US" sz="2000" b="1" dirty="0" smtClean="0"/>
              <a:t>生产</a:t>
            </a:r>
            <a:endParaRPr lang="en-US" altLang="zh-CN" sz="2000" b="1" dirty="0" smtClean="0"/>
          </a:p>
          <a:p>
            <a:pPr lvl="1"/>
            <a:r>
              <a:rPr lang="zh-CN" altLang="en-US" sz="1600" b="1" dirty="0"/>
              <a:t>正在</a:t>
            </a:r>
            <a:r>
              <a:rPr lang="zh-CN" altLang="en-US" sz="1600" b="1" dirty="0" smtClean="0"/>
              <a:t>进行器件批量采购</a:t>
            </a:r>
            <a:endParaRPr lang="en-US" altLang="zh-CN" sz="1600" b="1" dirty="0" smtClean="0"/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直接连接符 12"/>
          <p:cNvSpPr>
            <a:spLocks noChangeShapeType="1"/>
          </p:cNvSpPr>
          <p:nvPr/>
        </p:nvSpPr>
        <p:spPr bwMode="auto">
          <a:xfrm flipH="1" flipV="1">
            <a:off x="8474869" y="860822"/>
            <a:ext cx="1191" cy="594122"/>
          </a:xfrm>
          <a:prstGeom prst="line">
            <a:avLst/>
          </a:prstGeom>
          <a:noFill/>
          <a:ln w="28575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 flipH="1">
            <a:off x="8683228" y="931069"/>
            <a:ext cx="460772" cy="514350"/>
            <a:chOff x="0" y="0"/>
            <a:chExt cx="1409701" cy="1574801"/>
          </a:xfrm>
        </p:grpSpPr>
        <p:sp>
          <p:nvSpPr>
            <p:cNvPr id="27657" name="Freeform 107"/>
            <p:cNvSpPr>
              <a:spLocks noChangeArrowheads="1"/>
            </p:cNvSpPr>
            <p:nvPr/>
          </p:nvSpPr>
          <p:spPr bwMode="auto">
            <a:xfrm>
              <a:off x="0" y="17463"/>
              <a:ext cx="1409700" cy="1557338"/>
            </a:xfrm>
            <a:custGeom>
              <a:avLst/>
              <a:gdLst>
                <a:gd name="T0" fmla="*/ 2147483646 w 376"/>
                <a:gd name="T1" fmla="*/ 0 h 415"/>
                <a:gd name="T2" fmla="*/ 0 w 376"/>
                <a:gd name="T3" fmla="*/ 2147483646 h 415"/>
                <a:gd name="T4" fmla="*/ 0 w 376"/>
                <a:gd name="T5" fmla="*/ 2147483646 h 415"/>
                <a:gd name="T6" fmla="*/ 2147483646 w 376"/>
                <a:gd name="T7" fmla="*/ 2147483646 h 415"/>
                <a:gd name="T8" fmla="*/ 2147483646 w 376"/>
                <a:gd name="T9" fmla="*/ 2147483646 h 415"/>
                <a:gd name="T10" fmla="*/ 2147483646 w 376"/>
                <a:gd name="T11" fmla="*/ 2147483646 h 415"/>
                <a:gd name="T12" fmla="*/ 2147483646 w 376"/>
                <a:gd name="T13" fmla="*/ 2147483646 h 415"/>
                <a:gd name="T14" fmla="*/ 2147483646 w 376"/>
                <a:gd name="T15" fmla="*/ 2147483646 h 415"/>
                <a:gd name="T16" fmla="*/ 2147483646 w 376"/>
                <a:gd name="T17" fmla="*/ 2147483646 h 415"/>
                <a:gd name="T18" fmla="*/ 2147483646 w 376"/>
                <a:gd name="T19" fmla="*/ 2147483646 h 415"/>
                <a:gd name="T20" fmla="*/ 2147483646 w 376"/>
                <a:gd name="T21" fmla="*/ 2147483646 h 415"/>
                <a:gd name="T22" fmla="*/ 2147483646 w 376"/>
                <a:gd name="T23" fmla="*/ 2147483646 h 415"/>
                <a:gd name="T24" fmla="*/ 2147483646 w 376"/>
                <a:gd name="T25" fmla="*/ 2147483646 h 415"/>
                <a:gd name="T26" fmla="*/ 2147483646 w 376"/>
                <a:gd name="T27" fmla="*/ 2147483646 h 415"/>
                <a:gd name="T28" fmla="*/ 2147483646 w 376"/>
                <a:gd name="T29" fmla="*/ 2147483646 h 415"/>
                <a:gd name="T30" fmla="*/ 2147483646 w 376"/>
                <a:gd name="T31" fmla="*/ 2147483646 h 415"/>
                <a:gd name="T32" fmla="*/ 2147483646 w 376"/>
                <a:gd name="T33" fmla="*/ 0 h 4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6"/>
                <a:gd name="T52" fmla="*/ 0 h 415"/>
                <a:gd name="T53" fmla="*/ 376 w 376"/>
                <a:gd name="T54" fmla="*/ 415 h 4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6" h="415">
                  <a:moveTo>
                    <a:pt x="157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397"/>
                    <a:pt x="18" y="415"/>
                    <a:pt x="40" y="415"/>
                  </a:cubicBezTo>
                  <a:cubicBezTo>
                    <a:pt x="234" y="415"/>
                    <a:pt x="234" y="415"/>
                    <a:pt x="234" y="415"/>
                  </a:cubicBezTo>
                  <a:cubicBezTo>
                    <a:pt x="372" y="278"/>
                    <a:pt x="372" y="278"/>
                    <a:pt x="372" y="278"/>
                  </a:cubicBezTo>
                  <a:cubicBezTo>
                    <a:pt x="369" y="254"/>
                    <a:pt x="369" y="254"/>
                    <a:pt x="369" y="254"/>
                  </a:cubicBezTo>
                  <a:cubicBezTo>
                    <a:pt x="350" y="261"/>
                    <a:pt x="350" y="261"/>
                    <a:pt x="350" y="26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71" y="224"/>
                    <a:pt x="371" y="224"/>
                    <a:pt x="371" y="224"/>
                  </a:cubicBezTo>
                  <a:cubicBezTo>
                    <a:pt x="351" y="212"/>
                    <a:pt x="351" y="212"/>
                    <a:pt x="351" y="212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45" y="170"/>
                    <a:pt x="345" y="170"/>
                    <a:pt x="345" y="170"/>
                  </a:cubicBezTo>
                  <a:cubicBezTo>
                    <a:pt x="376" y="139"/>
                    <a:pt x="376" y="139"/>
                    <a:pt x="376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51" y="11"/>
                    <a:pt x="351" y="11"/>
                    <a:pt x="351" y="11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3B8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8" name="Freeform 108"/>
            <p:cNvSpPr>
              <a:spLocks noChangeArrowheads="1"/>
            </p:cNvSpPr>
            <p:nvPr/>
          </p:nvSpPr>
          <p:spPr bwMode="auto">
            <a:xfrm>
              <a:off x="1290638" y="958851"/>
              <a:ext cx="119063" cy="120650"/>
            </a:xfrm>
            <a:custGeom>
              <a:avLst/>
              <a:gdLst>
                <a:gd name="T0" fmla="*/ 0 w 32"/>
                <a:gd name="T1" fmla="*/ 2147483646 h 32"/>
                <a:gd name="T2" fmla="*/ 2147483646 w 32"/>
                <a:gd name="T3" fmla="*/ 2147483646 h 32"/>
                <a:gd name="T4" fmla="*/ 2147483646 w 32"/>
                <a:gd name="T5" fmla="*/ 2147483646 h 32"/>
                <a:gd name="T6" fmla="*/ 2147483646 w 32"/>
                <a:gd name="T7" fmla="*/ 0 h 32"/>
                <a:gd name="T8" fmla="*/ 0 w 32"/>
                <a:gd name="T9" fmla="*/ 0 h 32"/>
                <a:gd name="T10" fmla="*/ 0 w 32"/>
                <a:gd name="T11" fmla="*/ 214748364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9" name="Freeform 109"/>
            <p:cNvSpPr>
              <a:spLocks noEditPoints="1" noChangeArrowheads="1"/>
            </p:cNvSpPr>
            <p:nvPr/>
          </p:nvSpPr>
          <p:spPr bwMode="auto">
            <a:xfrm>
              <a:off x="569913" y="0"/>
              <a:ext cx="839788" cy="1079501"/>
            </a:xfrm>
            <a:custGeom>
              <a:avLst/>
              <a:gdLst>
                <a:gd name="T0" fmla="*/ 2147483646 w 224"/>
                <a:gd name="T1" fmla="*/ 0 h 288"/>
                <a:gd name="T2" fmla="*/ 2147483646 w 224"/>
                <a:gd name="T3" fmla="*/ 0 h 288"/>
                <a:gd name="T4" fmla="*/ 0 w 224"/>
                <a:gd name="T5" fmla="*/ 2147483646 h 288"/>
                <a:gd name="T6" fmla="*/ 0 w 224"/>
                <a:gd name="T7" fmla="*/ 2147483646 h 288"/>
                <a:gd name="T8" fmla="*/ 2147483646 w 224"/>
                <a:gd name="T9" fmla="*/ 2147483646 h 288"/>
                <a:gd name="T10" fmla="*/ 2147483646 w 224"/>
                <a:gd name="T11" fmla="*/ 2147483646 h 288"/>
                <a:gd name="T12" fmla="*/ 2147483646 w 224"/>
                <a:gd name="T13" fmla="*/ 2147483646 h 288"/>
                <a:gd name="T14" fmla="*/ 2147483646 w 224"/>
                <a:gd name="T15" fmla="*/ 2147483646 h 288"/>
                <a:gd name="T16" fmla="*/ 2147483646 w 224"/>
                <a:gd name="T17" fmla="*/ 2147483646 h 288"/>
                <a:gd name="T18" fmla="*/ 2147483646 w 224"/>
                <a:gd name="T19" fmla="*/ 0 h 288"/>
                <a:gd name="T20" fmla="*/ 2147483646 w 224"/>
                <a:gd name="T21" fmla="*/ 2147483646 h 288"/>
                <a:gd name="T22" fmla="*/ 2147483646 w 224"/>
                <a:gd name="T23" fmla="*/ 2147483646 h 288"/>
                <a:gd name="T24" fmla="*/ 2147483646 w 224"/>
                <a:gd name="T25" fmla="*/ 2147483646 h 288"/>
                <a:gd name="T26" fmla="*/ 2147483646 w 224"/>
                <a:gd name="T27" fmla="*/ 2147483646 h 288"/>
                <a:gd name="T28" fmla="*/ 2147483646 w 224"/>
                <a:gd name="T29" fmla="*/ 2147483646 h 288"/>
                <a:gd name="T30" fmla="*/ 2147483646 w 224"/>
                <a:gd name="T31" fmla="*/ 2147483646 h 288"/>
                <a:gd name="T32" fmla="*/ 2147483646 w 224"/>
                <a:gd name="T33" fmla="*/ 2147483646 h 288"/>
                <a:gd name="T34" fmla="*/ 2147483646 w 224"/>
                <a:gd name="T35" fmla="*/ 2147483646 h 288"/>
                <a:gd name="T36" fmla="*/ 2147483646 w 224"/>
                <a:gd name="T37" fmla="*/ 2147483646 h 288"/>
                <a:gd name="T38" fmla="*/ 2147483646 w 224"/>
                <a:gd name="T39" fmla="*/ 2147483646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88"/>
                <a:gd name="T62" fmla="*/ 224 w 224"/>
                <a:gd name="T63" fmla="*/ 288 h 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0" name="Rectangle 110"/>
            <p:cNvSpPr>
              <a:spLocks noChangeArrowheads="1"/>
            </p:cNvSpPr>
            <p:nvPr/>
          </p:nvSpPr>
          <p:spPr bwMode="auto">
            <a:xfrm>
              <a:off x="1290638" y="600076"/>
              <a:ext cx="119063" cy="119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  <p:sp>
          <p:nvSpPr>
            <p:cNvPr id="27661" name="Rectangle 111"/>
            <p:cNvSpPr>
              <a:spLocks noChangeArrowheads="1"/>
            </p:cNvSpPr>
            <p:nvPr/>
          </p:nvSpPr>
          <p:spPr bwMode="auto">
            <a:xfrm>
              <a:off x="1290638" y="779463"/>
              <a:ext cx="119063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</p:grpSp>
      <p:sp>
        <p:nvSpPr>
          <p:cNvPr id="27653" name="文本框 10"/>
          <p:cNvSpPr>
            <a:spLocks noChangeArrowheads="1"/>
          </p:cNvSpPr>
          <p:nvPr/>
        </p:nvSpPr>
        <p:spPr bwMode="auto">
          <a:xfrm>
            <a:off x="6337698" y="937022"/>
            <a:ext cx="21014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SNMP agent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4" name="文本框 17"/>
          <p:cNvSpPr>
            <a:spLocks noChangeArrowheads="1"/>
          </p:cNvSpPr>
          <p:nvPr/>
        </p:nvSpPr>
        <p:spPr bwMode="auto">
          <a:xfrm>
            <a:off x="963835" y="1624013"/>
            <a:ext cx="7216330" cy="415498"/>
          </a:xfrm>
          <a:prstGeom prst="rect">
            <a:avLst/>
          </a:prstGeom>
          <a:solidFill>
            <a:srgbClr val="3B87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SNMP(Simple Network Management Protocol)</a:t>
            </a:r>
          </a:p>
        </p:txBody>
      </p:sp>
      <p:pic>
        <p:nvPicPr>
          <p:cNvPr id="2765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9" y="2688241"/>
            <a:ext cx="5095875" cy="235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文本框 2"/>
          <p:cNvSpPr txBox="1">
            <a:spLocks noChangeArrowheads="1"/>
          </p:cNvSpPr>
          <p:nvPr/>
        </p:nvSpPr>
        <p:spPr bwMode="auto">
          <a:xfrm>
            <a:off x="5644754" y="2132410"/>
            <a:ext cx="309800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简单网络管理协议是一种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Internet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标准协议，用于收集和组织关于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网络上托管设备的信息，并修改这些信息以更改设备行为。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通常支持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SNMP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的设备包括电缆调制解调器、路由器、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交换机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服务器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、工作站、打印机等。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SNMP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被广泛应用于网络监控的网络管理中。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CN" altLang="en-US" sz="1350" dirty="0"/>
          </a:p>
        </p:txBody>
      </p:sp>
      <p:sp>
        <p:nvSpPr>
          <p:cNvPr id="15" name="文本框 10"/>
          <p:cNvSpPr>
            <a:spLocks noChangeArrowheads="1"/>
          </p:cNvSpPr>
          <p:nvPr/>
        </p:nvSpPr>
        <p:spPr bwMode="auto">
          <a:xfrm>
            <a:off x="1533098" y="937022"/>
            <a:ext cx="31911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网络状态监控系统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5581" y="5450891"/>
            <a:ext cx="68528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在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WRS</a:t>
            </a:r>
            <a:r>
              <a:rPr lang="zh-CN" altLang="en-US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交换机，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KM2A-ED/MD</a:t>
            </a:r>
            <a:r>
              <a:rPr lang="zh-CN" altLang="en-US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电子学中，均已集成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ea typeface="黑体" pitchFamily="49" charset="-122"/>
              </a:rPr>
              <a:t>SNMP</a:t>
            </a:r>
            <a:endParaRPr lang="zh-CN" altLang="en-US" sz="2000" b="1" dirty="0" smtClean="0">
              <a:solidFill>
                <a:srgbClr val="7030A0"/>
              </a:solidFill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30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直接连接符 12"/>
          <p:cNvSpPr>
            <a:spLocks noChangeShapeType="1"/>
          </p:cNvSpPr>
          <p:nvPr/>
        </p:nvSpPr>
        <p:spPr bwMode="auto">
          <a:xfrm flipH="1" flipV="1">
            <a:off x="8474869" y="860822"/>
            <a:ext cx="1191" cy="594122"/>
          </a:xfrm>
          <a:prstGeom prst="line">
            <a:avLst/>
          </a:prstGeom>
          <a:noFill/>
          <a:ln w="28575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 flipH="1">
            <a:off x="8683228" y="931069"/>
            <a:ext cx="460772" cy="514350"/>
            <a:chOff x="0" y="0"/>
            <a:chExt cx="1409701" cy="1574801"/>
          </a:xfrm>
        </p:grpSpPr>
        <p:sp>
          <p:nvSpPr>
            <p:cNvPr id="17422" name="Freeform 107"/>
            <p:cNvSpPr>
              <a:spLocks noChangeArrowheads="1"/>
            </p:cNvSpPr>
            <p:nvPr/>
          </p:nvSpPr>
          <p:spPr bwMode="auto">
            <a:xfrm>
              <a:off x="0" y="17463"/>
              <a:ext cx="1409700" cy="1557338"/>
            </a:xfrm>
            <a:custGeom>
              <a:avLst/>
              <a:gdLst>
                <a:gd name="T0" fmla="*/ 2147483646 w 376"/>
                <a:gd name="T1" fmla="*/ 0 h 415"/>
                <a:gd name="T2" fmla="*/ 0 w 376"/>
                <a:gd name="T3" fmla="*/ 2147483646 h 415"/>
                <a:gd name="T4" fmla="*/ 0 w 376"/>
                <a:gd name="T5" fmla="*/ 2147483646 h 415"/>
                <a:gd name="T6" fmla="*/ 2147483646 w 376"/>
                <a:gd name="T7" fmla="*/ 2147483646 h 415"/>
                <a:gd name="T8" fmla="*/ 2147483646 w 376"/>
                <a:gd name="T9" fmla="*/ 2147483646 h 415"/>
                <a:gd name="T10" fmla="*/ 2147483646 w 376"/>
                <a:gd name="T11" fmla="*/ 2147483646 h 415"/>
                <a:gd name="T12" fmla="*/ 2147483646 w 376"/>
                <a:gd name="T13" fmla="*/ 2147483646 h 415"/>
                <a:gd name="T14" fmla="*/ 2147483646 w 376"/>
                <a:gd name="T15" fmla="*/ 2147483646 h 415"/>
                <a:gd name="T16" fmla="*/ 2147483646 w 376"/>
                <a:gd name="T17" fmla="*/ 2147483646 h 415"/>
                <a:gd name="T18" fmla="*/ 2147483646 w 376"/>
                <a:gd name="T19" fmla="*/ 2147483646 h 415"/>
                <a:gd name="T20" fmla="*/ 2147483646 w 376"/>
                <a:gd name="T21" fmla="*/ 2147483646 h 415"/>
                <a:gd name="T22" fmla="*/ 2147483646 w 376"/>
                <a:gd name="T23" fmla="*/ 2147483646 h 415"/>
                <a:gd name="T24" fmla="*/ 2147483646 w 376"/>
                <a:gd name="T25" fmla="*/ 2147483646 h 415"/>
                <a:gd name="T26" fmla="*/ 2147483646 w 376"/>
                <a:gd name="T27" fmla="*/ 2147483646 h 415"/>
                <a:gd name="T28" fmla="*/ 2147483646 w 376"/>
                <a:gd name="T29" fmla="*/ 2147483646 h 415"/>
                <a:gd name="T30" fmla="*/ 2147483646 w 376"/>
                <a:gd name="T31" fmla="*/ 2147483646 h 415"/>
                <a:gd name="T32" fmla="*/ 2147483646 w 376"/>
                <a:gd name="T33" fmla="*/ 0 h 4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6"/>
                <a:gd name="T52" fmla="*/ 0 h 415"/>
                <a:gd name="T53" fmla="*/ 376 w 376"/>
                <a:gd name="T54" fmla="*/ 415 h 4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6" h="415">
                  <a:moveTo>
                    <a:pt x="157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397"/>
                    <a:pt x="18" y="415"/>
                    <a:pt x="40" y="415"/>
                  </a:cubicBezTo>
                  <a:cubicBezTo>
                    <a:pt x="234" y="415"/>
                    <a:pt x="234" y="415"/>
                    <a:pt x="234" y="415"/>
                  </a:cubicBezTo>
                  <a:cubicBezTo>
                    <a:pt x="372" y="278"/>
                    <a:pt x="372" y="278"/>
                    <a:pt x="372" y="278"/>
                  </a:cubicBezTo>
                  <a:cubicBezTo>
                    <a:pt x="369" y="254"/>
                    <a:pt x="369" y="254"/>
                    <a:pt x="369" y="254"/>
                  </a:cubicBezTo>
                  <a:cubicBezTo>
                    <a:pt x="350" y="261"/>
                    <a:pt x="350" y="261"/>
                    <a:pt x="350" y="26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71" y="224"/>
                    <a:pt x="371" y="224"/>
                    <a:pt x="371" y="224"/>
                  </a:cubicBezTo>
                  <a:cubicBezTo>
                    <a:pt x="351" y="212"/>
                    <a:pt x="351" y="212"/>
                    <a:pt x="351" y="212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45" y="170"/>
                    <a:pt x="345" y="170"/>
                    <a:pt x="345" y="170"/>
                  </a:cubicBezTo>
                  <a:cubicBezTo>
                    <a:pt x="376" y="139"/>
                    <a:pt x="376" y="139"/>
                    <a:pt x="376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51" y="11"/>
                    <a:pt x="351" y="11"/>
                    <a:pt x="351" y="11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3B8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7423" name="Freeform 108"/>
            <p:cNvSpPr>
              <a:spLocks noChangeArrowheads="1"/>
            </p:cNvSpPr>
            <p:nvPr/>
          </p:nvSpPr>
          <p:spPr bwMode="auto">
            <a:xfrm>
              <a:off x="1290638" y="958851"/>
              <a:ext cx="119063" cy="120650"/>
            </a:xfrm>
            <a:custGeom>
              <a:avLst/>
              <a:gdLst>
                <a:gd name="T0" fmla="*/ 0 w 32"/>
                <a:gd name="T1" fmla="*/ 2147483646 h 32"/>
                <a:gd name="T2" fmla="*/ 2147483646 w 32"/>
                <a:gd name="T3" fmla="*/ 2147483646 h 32"/>
                <a:gd name="T4" fmla="*/ 2147483646 w 32"/>
                <a:gd name="T5" fmla="*/ 2147483646 h 32"/>
                <a:gd name="T6" fmla="*/ 2147483646 w 32"/>
                <a:gd name="T7" fmla="*/ 0 h 32"/>
                <a:gd name="T8" fmla="*/ 0 w 32"/>
                <a:gd name="T9" fmla="*/ 0 h 32"/>
                <a:gd name="T10" fmla="*/ 0 w 32"/>
                <a:gd name="T11" fmla="*/ 214748364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7424" name="Freeform 109"/>
            <p:cNvSpPr>
              <a:spLocks noEditPoints="1" noChangeArrowheads="1"/>
            </p:cNvSpPr>
            <p:nvPr/>
          </p:nvSpPr>
          <p:spPr bwMode="auto">
            <a:xfrm>
              <a:off x="569913" y="0"/>
              <a:ext cx="839788" cy="1079501"/>
            </a:xfrm>
            <a:custGeom>
              <a:avLst/>
              <a:gdLst>
                <a:gd name="T0" fmla="*/ 2147483646 w 224"/>
                <a:gd name="T1" fmla="*/ 0 h 288"/>
                <a:gd name="T2" fmla="*/ 2147483646 w 224"/>
                <a:gd name="T3" fmla="*/ 0 h 288"/>
                <a:gd name="T4" fmla="*/ 0 w 224"/>
                <a:gd name="T5" fmla="*/ 2147483646 h 288"/>
                <a:gd name="T6" fmla="*/ 0 w 224"/>
                <a:gd name="T7" fmla="*/ 2147483646 h 288"/>
                <a:gd name="T8" fmla="*/ 2147483646 w 224"/>
                <a:gd name="T9" fmla="*/ 2147483646 h 288"/>
                <a:gd name="T10" fmla="*/ 2147483646 w 224"/>
                <a:gd name="T11" fmla="*/ 2147483646 h 288"/>
                <a:gd name="T12" fmla="*/ 2147483646 w 224"/>
                <a:gd name="T13" fmla="*/ 2147483646 h 288"/>
                <a:gd name="T14" fmla="*/ 2147483646 w 224"/>
                <a:gd name="T15" fmla="*/ 2147483646 h 288"/>
                <a:gd name="T16" fmla="*/ 2147483646 w 224"/>
                <a:gd name="T17" fmla="*/ 2147483646 h 288"/>
                <a:gd name="T18" fmla="*/ 2147483646 w 224"/>
                <a:gd name="T19" fmla="*/ 0 h 288"/>
                <a:gd name="T20" fmla="*/ 2147483646 w 224"/>
                <a:gd name="T21" fmla="*/ 2147483646 h 288"/>
                <a:gd name="T22" fmla="*/ 2147483646 w 224"/>
                <a:gd name="T23" fmla="*/ 2147483646 h 288"/>
                <a:gd name="T24" fmla="*/ 2147483646 w 224"/>
                <a:gd name="T25" fmla="*/ 2147483646 h 288"/>
                <a:gd name="T26" fmla="*/ 2147483646 w 224"/>
                <a:gd name="T27" fmla="*/ 2147483646 h 288"/>
                <a:gd name="T28" fmla="*/ 2147483646 w 224"/>
                <a:gd name="T29" fmla="*/ 2147483646 h 288"/>
                <a:gd name="T30" fmla="*/ 2147483646 w 224"/>
                <a:gd name="T31" fmla="*/ 2147483646 h 288"/>
                <a:gd name="T32" fmla="*/ 2147483646 w 224"/>
                <a:gd name="T33" fmla="*/ 2147483646 h 288"/>
                <a:gd name="T34" fmla="*/ 2147483646 w 224"/>
                <a:gd name="T35" fmla="*/ 2147483646 h 288"/>
                <a:gd name="T36" fmla="*/ 2147483646 w 224"/>
                <a:gd name="T37" fmla="*/ 2147483646 h 288"/>
                <a:gd name="T38" fmla="*/ 2147483646 w 224"/>
                <a:gd name="T39" fmla="*/ 2147483646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88"/>
                <a:gd name="T62" fmla="*/ 224 w 224"/>
                <a:gd name="T63" fmla="*/ 288 h 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7425" name="Rectangle 110"/>
            <p:cNvSpPr>
              <a:spLocks noChangeArrowheads="1"/>
            </p:cNvSpPr>
            <p:nvPr/>
          </p:nvSpPr>
          <p:spPr bwMode="auto">
            <a:xfrm>
              <a:off x="1290638" y="600076"/>
              <a:ext cx="119063" cy="119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  <p:sp>
          <p:nvSpPr>
            <p:cNvPr id="17426" name="Rectangle 111"/>
            <p:cNvSpPr>
              <a:spLocks noChangeArrowheads="1"/>
            </p:cNvSpPr>
            <p:nvPr/>
          </p:nvSpPr>
          <p:spPr bwMode="auto">
            <a:xfrm>
              <a:off x="1290638" y="779463"/>
              <a:ext cx="119063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</p:grpSp>
      <p:sp>
        <p:nvSpPr>
          <p:cNvPr id="17413" name="文本框 10"/>
          <p:cNvSpPr>
            <a:spLocks noChangeArrowheads="1"/>
          </p:cNvSpPr>
          <p:nvPr/>
        </p:nvSpPr>
        <p:spPr bwMode="auto">
          <a:xfrm>
            <a:off x="6337698" y="937022"/>
            <a:ext cx="21014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理论与技术调研</a:t>
            </a:r>
          </a:p>
        </p:txBody>
      </p:sp>
      <p:sp>
        <p:nvSpPr>
          <p:cNvPr id="17414" name="文本框 17"/>
          <p:cNvSpPr>
            <a:spLocks noChangeArrowheads="1"/>
          </p:cNvSpPr>
          <p:nvPr/>
        </p:nvSpPr>
        <p:spPr bwMode="auto">
          <a:xfrm>
            <a:off x="147637" y="1588294"/>
            <a:ext cx="2692004" cy="415498"/>
          </a:xfrm>
          <a:prstGeom prst="rect">
            <a:avLst/>
          </a:prstGeom>
          <a:solidFill>
            <a:srgbClr val="3B87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监控系统发展现状</a:t>
            </a:r>
            <a:endParaRPr lang="en-US" altLang="zh-CN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41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10" y="3830241"/>
            <a:ext cx="1422797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72" y="2074069"/>
            <a:ext cx="1604963" cy="23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32" y="1765698"/>
            <a:ext cx="1841897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54" y="3389710"/>
            <a:ext cx="1653778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150269"/>
            <a:ext cx="305990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54" y="3546873"/>
            <a:ext cx="2150269" cy="152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014913"/>
            <a:ext cx="4723210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CN" altLang="en-US" sz="1350" dirty="0"/>
          </a:p>
        </p:txBody>
      </p:sp>
      <p:sp>
        <p:nvSpPr>
          <p:cNvPr id="20" name="文本框 10"/>
          <p:cNvSpPr>
            <a:spLocks noChangeArrowheads="1"/>
          </p:cNvSpPr>
          <p:nvPr/>
        </p:nvSpPr>
        <p:spPr bwMode="auto">
          <a:xfrm>
            <a:off x="1533098" y="937022"/>
            <a:ext cx="31911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网络状态监控系统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816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直接连接符 12"/>
          <p:cNvSpPr>
            <a:spLocks noChangeShapeType="1"/>
          </p:cNvSpPr>
          <p:nvPr/>
        </p:nvSpPr>
        <p:spPr bwMode="auto">
          <a:xfrm flipH="1" flipV="1">
            <a:off x="8474869" y="860822"/>
            <a:ext cx="1191" cy="594122"/>
          </a:xfrm>
          <a:prstGeom prst="line">
            <a:avLst/>
          </a:prstGeom>
          <a:noFill/>
          <a:ln w="28575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 flipH="1">
            <a:off x="8683228" y="931069"/>
            <a:ext cx="460772" cy="514350"/>
            <a:chOff x="0" y="0"/>
            <a:chExt cx="1409701" cy="1574801"/>
          </a:xfrm>
        </p:grpSpPr>
        <p:sp>
          <p:nvSpPr>
            <p:cNvPr id="19514" name="Freeform 107"/>
            <p:cNvSpPr>
              <a:spLocks noChangeArrowheads="1"/>
            </p:cNvSpPr>
            <p:nvPr/>
          </p:nvSpPr>
          <p:spPr bwMode="auto">
            <a:xfrm>
              <a:off x="0" y="17463"/>
              <a:ext cx="1409700" cy="1557338"/>
            </a:xfrm>
            <a:custGeom>
              <a:avLst/>
              <a:gdLst>
                <a:gd name="T0" fmla="*/ 2147483646 w 376"/>
                <a:gd name="T1" fmla="*/ 0 h 415"/>
                <a:gd name="T2" fmla="*/ 0 w 376"/>
                <a:gd name="T3" fmla="*/ 2147483646 h 415"/>
                <a:gd name="T4" fmla="*/ 0 w 376"/>
                <a:gd name="T5" fmla="*/ 2147483646 h 415"/>
                <a:gd name="T6" fmla="*/ 2147483646 w 376"/>
                <a:gd name="T7" fmla="*/ 2147483646 h 415"/>
                <a:gd name="T8" fmla="*/ 2147483646 w 376"/>
                <a:gd name="T9" fmla="*/ 2147483646 h 415"/>
                <a:gd name="T10" fmla="*/ 2147483646 w 376"/>
                <a:gd name="T11" fmla="*/ 2147483646 h 415"/>
                <a:gd name="T12" fmla="*/ 2147483646 w 376"/>
                <a:gd name="T13" fmla="*/ 2147483646 h 415"/>
                <a:gd name="T14" fmla="*/ 2147483646 w 376"/>
                <a:gd name="T15" fmla="*/ 2147483646 h 415"/>
                <a:gd name="T16" fmla="*/ 2147483646 w 376"/>
                <a:gd name="T17" fmla="*/ 2147483646 h 415"/>
                <a:gd name="T18" fmla="*/ 2147483646 w 376"/>
                <a:gd name="T19" fmla="*/ 2147483646 h 415"/>
                <a:gd name="T20" fmla="*/ 2147483646 w 376"/>
                <a:gd name="T21" fmla="*/ 2147483646 h 415"/>
                <a:gd name="T22" fmla="*/ 2147483646 w 376"/>
                <a:gd name="T23" fmla="*/ 2147483646 h 415"/>
                <a:gd name="T24" fmla="*/ 2147483646 w 376"/>
                <a:gd name="T25" fmla="*/ 2147483646 h 415"/>
                <a:gd name="T26" fmla="*/ 2147483646 w 376"/>
                <a:gd name="T27" fmla="*/ 2147483646 h 415"/>
                <a:gd name="T28" fmla="*/ 2147483646 w 376"/>
                <a:gd name="T29" fmla="*/ 2147483646 h 415"/>
                <a:gd name="T30" fmla="*/ 2147483646 w 376"/>
                <a:gd name="T31" fmla="*/ 2147483646 h 415"/>
                <a:gd name="T32" fmla="*/ 2147483646 w 376"/>
                <a:gd name="T33" fmla="*/ 0 h 4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6"/>
                <a:gd name="T52" fmla="*/ 0 h 415"/>
                <a:gd name="T53" fmla="*/ 376 w 376"/>
                <a:gd name="T54" fmla="*/ 415 h 4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6" h="415">
                  <a:moveTo>
                    <a:pt x="157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397"/>
                    <a:pt x="18" y="415"/>
                    <a:pt x="40" y="415"/>
                  </a:cubicBezTo>
                  <a:cubicBezTo>
                    <a:pt x="234" y="415"/>
                    <a:pt x="234" y="415"/>
                    <a:pt x="234" y="415"/>
                  </a:cubicBezTo>
                  <a:cubicBezTo>
                    <a:pt x="372" y="278"/>
                    <a:pt x="372" y="278"/>
                    <a:pt x="372" y="278"/>
                  </a:cubicBezTo>
                  <a:cubicBezTo>
                    <a:pt x="369" y="254"/>
                    <a:pt x="369" y="254"/>
                    <a:pt x="369" y="254"/>
                  </a:cubicBezTo>
                  <a:cubicBezTo>
                    <a:pt x="350" y="261"/>
                    <a:pt x="350" y="261"/>
                    <a:pt x="350" y="26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71" y="224"/>
                    <a:pt x="371" y="224"/>
                    <a:pt x="371" y="224"/>
                  </a:cubicBezTo>
                  <a:cubicBezTo>
                    <a:pt x="351" y="212"/>
                    <a:pt x="351" y="212"/>
                    <a:pt x="351" y="212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45" y="170"/>
                    <a:pt x="345" y="170"/>
                    <a:pt x="345" y="170"/>
                  </a:cubicBezTo>
                  <a:cubicBezTo>
                    <a:pt x="376" y="139"/>
                    <a:pt x="376" y="139"/>
                    <a:pt x="376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51" y="11"/>
                    <a:pt x="351" y="11"/>
                    <a:pt x="351" y="11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3B8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515" name="Freeform 108"/>
            <p:cNvSpPr>
              <a:spLocks noChangeArrowheads="1"/>
            </p:cNvSpPr>
            <p:nvPr/>
          </p:nvSpPr>
          <p:spPr bwMode="auto">
            <a:xfrm>
              <a:off x="1290638" y="958851"/>
              <a:ext cx="119063" cy="120650"/>
            </a:xfrm>
            <a:custGeom>
              <a:avLst/>
              <a:gdLst>
                <a:gd name="T0" fmla="*/ 0 w 32"/>
                <a:gd name="T1" fmla="*/ 2147483646 h 32"/>
                <a:gd name="T2" fmla="*/ 2147483646 w 32"/>
                <a:gd name="T3" fmla="*/ 2147483646 h 32"/>
                <a:gd name="T4" fmla="*/ 2147483646 w 32"/>
                <a:gd name="T5" fmla="*/ 2147483646 h 32"/>
                <a:gd name="T6" fmla="*/ 2147483646 w 32"/>
                <a:gd name="T7" fmla="*/ 0 h 32"/>
                <a:gd name="T8" fmla="*/ 0 w 32"/>
                <a:gd name="T9" fmla="*/ 0 h 32"/>
                <a:gd name="T10" fmla="*/ 0 w 32"/>
                <a:gd name="T11" fmla="*/ 214748364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516" name="Freeform 109"/>
            <p:cNvSpPr>
              <a:spLocks noEditPoints="1" noChangeArrowheads="1"/>
            </p:cNvSpPr>
            <p:nvPr/>
          </p:nvSpPr>
          <p:spPr bwMode="auto">
            <a:xfrm>
              <a:off x="569913" y="0"/>
              <a:ext cx="839788" cy="1079501"/>
            </a:xfrm>
            <a:custGeom>
              <a:avLst/>
              <a:gdLst>
                <a:gd name="T0" fmla="*/ 2147483646 w 224"/>
                <a:gd name="T1" fmla="*/ 0 h 288"/>
                <a:gd name="T2" fmla="*/ 2147483646 w 224"/>
                <a:gd name="T3" fmla="*/ 0 h 288"/>
                <a:gd name="T4" fmla="*/ 0 w 224"/>
                <a:gd name="T5" fmla="*/ 2147483646 h 288"/>
                <a:gd name="T6" fmla="*/ 0 w 224"/>
                <a:gd name="T7" fmla="*/ 2147483646 h 288"/>
                <a:gd name="T8" fmla="*/ 2147483646 w 224"/>
                <a:gd name="T9" fmla="*/ 2147483646 h 288"/>
                <a:gd name="T10" fmla="*/ 2147483646 w 224"/>
                <a:gd name="T11" fmla="*/ 2147483646 h 288"/>
                <a:gd name="T12" fmla="*/ 2147483646 w 224"/>
                <a:gd name="T13" fmla="*/ 2147483646 h 288"/>
                <a:gd name="T14" fmla="*/ 2147483646 w 224"/>
                <a:gd name="T15" fmla="*/ 2147483646 h 288"/>
                <a:gd name="T16" fmla="*/ 2147483646 w 224"/>
                <a:gd name="T17" fmla="*/ 2147483646 h 288"/>
                <a:gd name="T18" fmla="*/ 2147483646 w 224"/>
                <a:gd name="T19" fmla="*/ 0 h 288"/>
                <a:gd name="T20" fmla="*/ 2147483646 w 224"/>
                <a:gd name="T21" fmla="*/ 2147483646 h 288"/>
                <a:gd name="T22" fmla="*/ 2147483646 w 224"/>
                <a:gd name="T23" fmla="*/ 2147483646 h 288"/>
                <a:gd name="T24" fmla="*/ 2147483646 w 224"/>
                <a:gd name="T25" fmla="*/ 2147483646 h 288"/>
                <a:gd name="T26" fmla="*/ 2147483646 w 224"/>
                <a:gd name="T27" fmla="*/ 2147483646 h 288"/>
                <a:gd name="T28" fmla="*/ 2147483646 w 224"/>
                <a:gd name="T29" fmla="*/ 2147483646 h 288"/>
                <a:gd name="T30" fmla="*/ 2147483646 w 224"/>
                <a:gd name="T31" fmla="*/ 2147483646 h 288"/>
                <a:gd name="T32" fmla="*/ 2147483646 w 224"/>
                <a:gd name="T33" fmla="*/ 2147483646 h 288"/>
                <a:gd name="T34" fmla="*/ 2147483646 w 224"/>
                <a:gd name="T35" fmla="*/ 2147483646 h 288"/>
                <a:gd name="T36" fmla="*/ 2147483646 w 224"/>
                <a:gd name="T37" fmla="*/ 2147483646 h 288"/>
                <a:gd name="T38" fmla="*/ 2147483646 w 224"/>
                <a:gd name="T39" fmla="*/ 2147483646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88"/>
                <a:gd name="T62" fmla="*/ 224 w 224"/>
                <a:gd name="T63" fmla="*/ 288 h 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517" name="Rectangle 110"/>
            <p:cNvSpPr>
              <a:spLocks noChangeArrowheads="1"/>
            </p:cNvSpPr>
            <p:nvPr/>
          </p:nvSpPr>
          <p:spPr bwMode="auto">
            <a:xfrm>
              <a:off x="1290638" y="600076"/>
              <a:ext cx="119063" cy="119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  <p:sp>
          <p:nvSpPr>
            <p:cNvPr id="19518" name="Rectangle 111"/>
            <p:cNvSpPr>
              <a:spLocks noChangeArrowheads="1"/>
            </p:cNvSpPr>
            <p:nvPr/>
          </p:nvSpPr>
          <p:spPr bwMode="auto">
            <a:xfrm>
              <a:off x="1290638" y="779463"/>
              <a:ext cx="119063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</p:grpSp>
      <p:sp>
        <p:nvSpPr>
          <p:cNvPr id="19461" name="文本框 10"/>
          <p:cNvSpPr>
            <a:spLocks noChangeArrowheads="1"/>
          </p:cNvSpPr>
          <p:nvPr/>
        </p:nvSpPr>
        <p:spPr bwMode="auto">
          <a:xfrm>
            <a:off x="6337698" y="937022"/>
            <a:ext cx="21014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理论与技术调研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32160" y="1473994"/>
          <a:ext cx="8879682" cy="465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408">
                  <a:extLst>
                    <a:ext uri="{9D8B030D-6E8A-4147-A177-3AD203B41FA5}">
                      <a16:colId xmlns:a16="http://schemas.microsoft.com/office/drawing/2014/main" val="3008080019"/>
                    </a:ext>
                  </a:extLst>
                </a:gridCol>
                <a:gridCol w="4367648">
                  <a:extLst>
                    <a:ext uri="{9D8B030D-6E8A-4147-A177-3AD203B41FA5}">
                      <a16:colId xmlns:a16="http://schemas.microsoft.com/office/drawing/2014/main" val="2736670121"/>
                    </a:ext>
                  </a:extLst>
                </a:gridCol>
                <a:gridCol w="3609626">
                  <a:extLst>
                    <a:ext uri="{9D8B030D-6E8A-4147-A177-3AD203B41FA5}">
                      <a16:colId xmlns:a16="http://schemas.microsoft.com/office/drawing/2014/main" val="1799405208"/>
                    </a:ext>
                  </a:extLst>
                </a:gridCol>
              </a:tblGrid>
              <a:tr h="278160"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监控系统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优势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不足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1843527492"/>
                  </a:ext>
                </a:extLst>
              </a:tr>
              <a:tr h="278160">
                <a:tc rowSpan="4">
                  <a:txBody>
                    <a:bodyPr/>
                    <a:lstStyle/>
                    <a:p>
                      <a:r>
                        <a:rPr lang="en-US" altLang="zh-CN" sz="1400" dirty="0" smtClean="0"/>
                        <a:t>Nagios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可实现多种数据类型的资源监控</a:t>
                      </a:r>
                      <a:endParaRPr lang="en-US" altLang="zh-CN" sz="1400" dirty="0" smtClean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没有自动发现功能，缺少对性能指标的监控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3666872532"/>
                  </a:ext>
                </a:extLst>
              </a:tr>
              <a:tr h="480113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可安装插件，通过脚本形式进行多层次监控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时间控制台功能弱，插件易用性差，不适用于复杂多变的云平台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2520402132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配置灵活，可以自定义</a:t>
                      </a:r>
                      <a:r>
                        <a:rPr lang="en-US" altLang="zh-CN" sz="1400" dirty="0" smtClean="0"/>
                        <a:t>shell</a:t>
                      </a:r>
                      <a:r>
                        <a:rPr lang="zh-CN" altLang="en-US" sz="1400" dirty="0" smtClean="0"/>
                        <a:t>脚本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不方便扩展，可读性差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27717310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可提供邮件和短信告警功能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无法查看历史数据，出错后难查原因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2501760332"/>
                  </a:ext>
                </a:extLst>
              </a:tr>
              <a:tr h="278160">
                <a:tc rowSpan="4">
                  <a:txBody>
                    <a:bodyPr/>
                    <a:lstStyle/>
                    <a:p>
                      <a:r>
                        <a:rPr lang="en-US" altLang="zh-CN" sz="1400" dirty="0" smtClean="0"/>
                        <a:t>Ganglia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可自定义监控项，部署方便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没有内置的消息通知系统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259488472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存储效率高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没有报警机制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368818118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可扩展性强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无法对应用程序和服务进行监控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3507867915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监控端开销低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不适用于复杂多变的云环境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705457867"/>
                  </a:ext>
                </a:extLst>
              </a:tr>
              <a:tr h="278160">
                <a:tc rowSpan="6">
                  <a:txBody>
                    <a:bodyPr/>
                    <a:lstStyle/>
                    <a:p>
                      <a:r>
                        <a:rPr lang="en-US" altLang="zh-CN" sz="1400" dirty="0" err="1" smtClean="0"/>
                        <a:t>Zabbix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安装配置部署简单、支持多语言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 rowSpan="2">
                  <a:txBody>
                    <a:bodyPr/>
                    <a:lstStyle/>
                    <a:p>
                      <a:r>
                        <a:rPr lang="zh-CN" altLang="en-US" sz="1400" dirty="0" smtClean="0"/>
                        <a:t>项目批量修改不方便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3161292186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自动发现服务与网络设备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911826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分布式监视以及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WEB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集中管理功能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tc rowSpan="2">
                  <a:txBody>
                    <a:bodyPr/>
                    <a:lstStyle/>
                    <a:p>
                      <a:r>
                        <a:rPr lang="zh-CN" altLang="en-US" sz="1400" dirty="0" smtClean="0"/>
                        <a:t>自定义报警条件设置繁琐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1465436344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提供多种触发报警机制、可实现复杂条件告警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206677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提供灵活的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API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、支持脚本调用、简单便捷、可二次开发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3" marR="68583" marT="34294" marB="34294"/>
                </a:tc>
                <a:tc rowSpan="2">
                  <a:txBody>
                    <a:bodyPr/>
                    <a:lstStyle/>
                    <a:p>
                      <a:r>
                        <a:rPr lang="zh-CN" altLang="en-US" sz="1400" dirty="0" smtClean="0"/>
                        <a:t>二次开发难度较大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extLst>
                  <a:ext uri="{0D108BD9-81ED-4DB2-BD59-A6C34878D82A}">
                    <a16:rowId xmlns:a16="http://schemas.microsoft.com/office/drawing/2014/main" val="2865199093"/>
                  </a:ext>
                </a:extLst>
              </a:tr>
              <a:tr h="2781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支持多种监控方法</a:t>
                      </a:r>
                      <a:endParaRPr lang="zh-CN" altLang="en-US" sz="1400" dirty="0"/>
                    </a:p>
                  </a:txBody>
                  <a:tcPr marL="68583" marR="68583" marT="34294" marB="34294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61133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CN" altLang="en-US" sz="1350" dirty="0"/>
          </a:p>
        </p:txBody>
      </p:sp>
      <p:sp>
        <p:nvSpPr>
          <p:cNvPr id="13" name="文本框 10"/>
          <p:cNvSpPr>
            <a:spLocks noChangeArrowheads="1"/>
          </p:cNvSpPr>
          <p:nvPr/>
        </p:nvSpPr>
        <p:spPr bwMode="auto">
          <a:xfrm>
            <a:off x="1533098" y="937022"/>
            <a:ext cx="31911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网络状态监控系统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64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直接连接符 12"/>
          <p:cNvSpPr>
            <a:spLocks noChangeShapeType="1"/>
          </p:cNvSpPr>
          <p:nvPr/>
        </p:nvSpPr>
        <p:spPr bwMode="auto">
          <a:xfrm flipH="1" flipV="1">
            <a:off x="8474869" y="860822"/>
            <a:ext cx="1191" cy="594122"/>
          </a:xfrm>
          <a:prstGeom prst="line">
            <a:avLst/>
          </a:prstGeom>
          <a:noFill/>
          <a:ln w="28575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 flipH="1">
            <a:off x="8683228" y="931069"/>
            <a:ext cx="460772" cy="514350"/>
            <a:chOff x="0" y="0"/>
            <a:chExt cx="1409701" cy="1574801"/>
          </a:xfrm>
        </p:grpSpPr>
        <p:sp>
          <p:nvSpPr>
            <p:cNvPr id="21514" name="Freeform 107"/>
            <p:cNvSpPr>
              <a:spLocks noChangeArrowheads="1"/>
            </p:cNvSpPr>
            <p:nvPr/>
          </p:nvSpPr>
          <p:spPr bwMode="auto">
            <a:xfrm>
              <a:off x="0" y="17463"/>
              <a:ext cx="1409700" cy="1557338"/>
            </a:xfrm>
            <a:custGeom>
              <a:avLst/>
              <a:gdLst>
                <a:gd name="T0" fmla="*/ 2147483646 w 376"/>
                <a:gd name="T1" fmla="*/ 0 h 415"/>
                <a:gd name="T2" fmla="*/ 0 w 376"/>
                <a:gd name="T3" fmla="*/ 2147483646 h 415"/>
                <a:gd name="T4" fmla="*/ 0 w 376"/>
                <a:gd name="T5" fmla="*/ 2147483646 h 415"/>
                <a:gd name="T6" fmla="*/ 2147483646 w 376"/>
                <a:gd name="T7" fmla="*/ 2147483646 h 415"/>
                <a:gd name="T8" fmla="*/ 2147483646 w 376"/>
                <a:gd name="T9" fmla="*/ 2147483646 h 415"/>
                <a:gd name="T10" fmla="*/ 2147483646 w 376"/>
                <a:gd name="T11" fmla="*/ 2147483646 h 415"/>
                <a:gd name="T12" fmla="*/ 2147483646 w 376"/>
                <a:gd name="T13" fmla="*/ 2147483646 h 415"/>
                <a:gd name="T14" fmla="*/ 2147483646 w 376"/>
                <a:gd name="T15" fmla="*/ 2147483646 h 415"/>
                <a:gd name="T16" fmla="*/ 2147483646 w 376"/>
                <a:gd name="T17" fmla="*/ 2147483646 h 415"/>
                <a:gd name="T18" fmla="*/ 2147483646 w 376"/>
                <a:gd name="T19" fmla="*/ 2147483646 h 415"/>
                <a:gd name="T20" fmla="*/ 2147483646 w 376"/>
                <a:gd name="T21" fmla="*/ 2147483646 h 415"/>
                <a:gd name="T22" fmla="*/ 2147483646 w 376"/>
                <a:gd name="T23" fmla="*/ 2147483646 h 415"/>
                <a:gd name="T24" fmla="*/ 2147483646 w 376"/>
                <a:gd name="T25" fmla="*/ 2147483646 h 415"/>
                <a:gd name="T26" fmla="*/ 2147483646 w 376"/>
                <a:gd name="T27" fmla="*/ 2147483646 h 415"/>
                <a:gd name="T28" fmla="*/ 2147483646 w 376"/>
                <a:gd name="T29" fmla="*/ 2147483646 h 415"/>
                <a:gd name="T30" fmla="*/ 2147483646 w 376"/>
                <a:gd name="T31" fmla="*/ 2147483646 h 415"/>
                <a:gd name="T32" fmla="*/ 2147483646 w 376"/>
                <a:gd name="T33" fmla="*/ 0 h 4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6"/>
                <a:gd name="T52" fmla="*/ 0 h 415"/>
                <a:gd name="T53" fmla="*/ 376 w 376"/>
                <a:gd name="T54" fmla="*/ 415 h 4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6" h="415">
                  <a:moveTo>
                    <a:pt x="157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397"/>
                    <a:pt x="18" y="415"/>
                    <a:pt x="40" y="415"/>
                  </a:cubicBezTo>
                  <a:cubicBezTo>
                    <a:pt x="234" y="415"/>
                    <a:pt x="234" y="415"/>
                    <a:pt x="234" y="415"/>
                  </a:cubicBezTo>
                  <a:cubicBezTo>
                    <a:pt x="372" y="278"/>
                    <a:pt x="372" y="278"/>
                    <a:pt x="372" y="278"/>
                  </a:cubicBezTo>
                  <a:cubicBezTo>
                    <a:pt x="369" y="254"/>
                    <a:pt x="369" y="254"/>
                    <a:pt x="369" y="254"/>
                  </a:cubicBezTo>
                  <a:cubicBezTo>
                    <a:pt x="350" y="261"/>
                    <a:pt x="350" y="261"/>
                    <a:pt x="350" y="26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71" y="224"/>
                    <a:pt x="371" y="224"/>
                    <a:pt x="371" y="224"/>
                  </a:cubicBezTo>
                  <a:cubicBezTo>
                    <a:pt x="351" y="212"/>
                    <a:pt x="351" y="212"/>
                    <a:pt x="351" y="212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45" y="170"/>
                    <a:pt x="345" y="170"/>
                    <a:pt x="345" y="170"/>
                  </a:cubicBezTo>
                  <a:cubicBezTo>
                    <a:pt x="376" y="139"/>
                    <a:pt x="376" y="139"/>
                    <a:pt x="376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51" y="11"/>
                    <a:pt x="351" y="11"/>
                    <a:pt x="351" y="11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3B87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5" name="Freeform 108"/>
            <p:cNvSpPr>
              <a:spLocks noChangeArrowheads="1"/>
            </p:cNvSpPr>
            <p:nvPr/>
          </p:nvSpPr>
          <p:spPr bwMode="auto">
            <a:xfrm>
              <a:off x="1290638" y="958851"/>
              <a:ext cx="119063" cy="120650"/>
            </a:xfrm>
            <a:custGeom>
              <a:avLst/>
              <a:gdLst>
                <a:gd name="T0" fmla="*/ 0 w 32"/>
                <a:gd name="T1" fmla="*/ 2147483646 h 32"/>
                <a:gd name="T2" fmla="*/ 2147483646 w 32"/>
                <a:gd name="T3" fmla="*/ 2147483646 h 32"/>
                <a:gd name="T4" fmla="*/ 2147483646 w 32"/>
                <a:gd name="T5" fmla="*/ 2147483646 h 32"/>
                <a:gd name="T6" fmla="*/ 2147483646 w 32"/>
                <a:gd name="T7" fmla="*/ 0 h 32"/>
                <a:gd name="T8" fmla="*/ 0 w 32"/>
                <a:gd name="T9" fmla="*/ 0 h 32"/>
                <a:gd name="T10" fmla="*/ 0 w 32"/>
                <a:gd name="T11" fmla="*/ 214748364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32"/>
                <a:gd name="T20" fmla="*/ 32 w 32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6" name="Freeform 109"/>
            <p:cNvSpPr>
              <a:spLocks noEditPoints="1" noChangeArrowheads="1"/>
            </p:cNvSpPr>
            <p:nvPr/>
          </p:nvSpPr>
          <p:spPr bwMode="auto">
            <a:xfrm>
              <a:off x="569913" y="0"/>
              <a:ext cx="839788" cy="1079501"/>
            </a:xfrm>
            <a:custGeom>
              <a:avLst/>
              <a:gdLst>
                <a:gd name="T0" fmla="*/ 2147483646 w 224"/>
                <a:gd name="T1" fmla="*/ 0 h 288"/>
                <a:gd name="T2" fmla="*/ 2147483646 w 224"/>
                <a:gd name="T3" fmla="*/ 0 h 288"/>
                <a:gd name="T4" fmla="*/ 0 w 224"/>
                <a:gd name="T5" fmla="*/ 2147483646 h 288"/>
                <a:gd name="T6" fmla="*/ 0 w 224"/>
                <a:gd name="T7" fmla="*/ 2147483646 h 288"/>
                <a:gd name="T8" fmla="*/ 2147483646 w 224"/>
                <a:gd name="T9" fmla="*/ 2147483646 h 288"/>
                <a:gd name="T10" fmla="*/ 2147483646 w 224"/>
                <a:gd name="T11" fmla="*/ 2147483646 h 288"/>
                <a:gd name="T12" fmla="*/ 2147483646 w 224"/>
                <a:gd name="T13" fmla="*/ 2147483646 h 288"/>
                <a:gd name="T14" fmla="*/ 2147483646 w 224"/>
                <a:gd name="T15" fmla="*/ 2147483646 h 288"/>
                <a:gd name="T16" fmla="*/ 2147483646 w 224"/>
                <a:gd name="T17" fmla="*/ 2147483646 h 288"/>
                <a:gd name="T18" fmla="*/ 2147483646 w 224"/>
                <a:gd name="T19" fmla="*/ 0 h 288"/>
                <a:gd name="T20" fmla="*/ 2147483646 w 224"/>
                <a:gd name="T21" fmla="*/ 2147483646 h 288"/>
                <a:gd name="T22" fmla="*/ 2147483646 w 224"/>
                <a:gd name="T23" fmla="*/ 2147483646 h 288"/>
                <a:gd name="T24" fmla="*/ 2147483646 w 224"/>
                <a:gd name="T25" fmla="*/ 2147483646 h 288"/>
                <a:gd name="T26" fmla="*/ 2147483646 w 224"/>
                <a:gd name="T27" fmla="*/ 2147483646 h 288"/>
                <a:gd name="T28" fmla="*/ 2147483646 w 224"/>
                <a:gd name="T29" fmla="*/ 2147483646 h 288"/>
                <a:gd name="T30" fmla="*/ 2147483646 w 224"/>
                <a:gd name="T31" fmla="*/ 2147483646 h 288"/>
                <a:gd name="T32" fmla="*/ 2147483646 w 224"/>
                <a:gd name="T33" fmla="*/ 2147483646 h 288"/>
                <a:gd name="T34" fmla="*/ 2147483646 w 224"/>
                <a:gd name="T35" fmla="*/ 2147483646 h 288"/>
                <a:gd name="T36" fmla="*/ 2147483646 w 224"/>
                <a:gd name="T37" fmla="*/ 2147483646 h 288"/>
                <a:gd name="T38" fmla="*/ 2147483646 w 224"/>
                <a:gd name="T39" fmla="*/ 2147483646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88"/>
                <a:gd name="T62" fmla="*/ 224 w 224"/>
                <a:gd name="T63" fmla="*/ 288 h 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7" name="Rectangle 110"/>
            <p:cNvSpPr>
              <a:spLocks noChangeArrowheads="1"/>
            </p:cNvSpPr>
            <p:nvPr/>
          </p:nvSpPr>
          <p:spPr bwMode="auto">
            <a:xfrm>
              <a:off x="1290638" y="600076"/>
              <a:ext cx="119063" cy="119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  <p:sp>
          <p:nvSpPr>
            <p:cNvPr id="21518" name="Rectangle 111"/>
            <p:cNvSpPr>
              <a:spLocks noChangeArrowheads="1"/>
            </p:cNvSpPr>
            <p:nvPr/>
          </p:nvSpPr>
          <p:spPr bwMode="auto">
            <a:xfrm>
              <a:off x="1290638" y="779463"/>
              <a:ext cx="119063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zh-CN" sz="1350">
                <a:solidFill>
                  <a:srgbClr val="000000"/>
                </a:solidFill>
              </a:endParaRPr>
            </a:p>
          </p:txBody>
        </p:sp>
      </p:grpSp>
      <p:sp>
        <p:nvSpPr>
          <p:cNvPr id="21509" name="文本框 10"/>
          <p:cNvSpPr>
            <a:spLocks noChangeArrowheads="1"/>
          </p:cNvSpPr>
          <p:nvPr/>
        </p:nvSpPr>
        <p:spPr bwMode="auto">
          <a:xfrm>
            <a:off x="6337698" y="937022"/>
            <a:ext cx="21014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理论与技术调研</a:t>
            </a:r>
          </a:p>
        </p:txBody>
      </p:sp>
      <p:sp>
        <p:nvSpPr>
          <p:cNvPr id="21510" name="文本框 17"/>
          <p:cNvSpPr>
            <a:spLocks noChangeArrowheads="1"/>
          </p:cNvSpPr>
          <p:nvPr/>
        </p:nvSpPr>
        <p:spPr bwMode="auto">
          <a:xfrm>
            <a:off x="147638" y="1588294"/>
            <a:ext cx="2814435" cy="415498"/>
          </a:xfrm>
          <a:prstGeom prst="rect">
            <a:avLst/>
          </a:prstGeom>
          <a:solidFill>
            <a:srgbClr val="3B87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系统整体设计</a:t>
            </a:r>
            <a:endParaRPr lang="en-US" altLang="zh-CN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3" name="图示 2"/>
          <p:cNvGraphicFramePr/>
          <p:nvPr>
            <p:extLst/>
          </p:nvPr>
        </p:nvGraphicFramePr>
        <p:xfrm>
          <a:off x="596932" y="1826944"/>
          <a:ext cx="6737381" cy="3716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477864" y="3385643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PROBLEM</a:t>
            </a:r>
            <a:endParaRPr lang="zh-CN" altLang="en-US" sz="105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4529" y="3958727"/>
            <a:ext cx="4220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5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OK</a:t>
            </a:r>
            <a:endParaRPr lang="zh-CN" altLang="en-US" sz="105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338C91F-31C1-42FC-8CDD-8C8E1C158CBD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 sz="135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90864" y="45871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1157975" y="4586674"/>
            <a:ext cx="1388554" cy="4286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监控需求？</a:t>
            </a:r>
          </a:p>
        </p:txBody>
      </p:sp>
      <p:cxnSp>
        <p:nvCxnSpPr>
          <p:cNvPr id="14" name="直接箭头连接符 13"/>
          <p:cNvCxnSpPr/>
          <p:nvPr/>
        </p:nvCxnSpPr>
        <p:spPr bwMode="auto">
          <a:xfrm flipH="1" flipV="1">
            <a:off x="1196846" y="4074144"/>
            <a:ext cx="286052" cy="5125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/>
          <p:cNvCxnSpPr/>
          <p:nvPr/>
        </p:nvCxnSpPr>
        <p:spPr bwMode="auto">
          <a:xfrm flipV="1">
            <a:off x="2002112" y="4052787"/>
            <a:ext cx="131213" cy="4666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圆角矩形 17"/>
          <p:cNvSpPr/>
          <p:nvPr/>
        </p:nvSpPr>
        <p:spPr bwMode="auto">
          <a:xfrm>
            <a:off x="5279929" y="3699310"/>
            <a:ext cx="617834" cy="27660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Data</a:t>
            </a: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 bwMode="auto">
          <a:xfrm>
            <a:off x="4724493" y="3238993"/>
            <a:ext cx="555437" cy="44602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 bwMode="auto">
          <a:xfrm flipV="1">
            <a:off x="4958695" y="3996132"/>
            <a:ext cx="288455" cy="13132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 bwMode="auto">
          <a:xfrm flipV="1">
            <a:off x="2311223" y="4180950"/>
            <a:ext cx="796125" cy="405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椭圆 24"/>
          <p:cNvSpPr/>
          <p:nvPr/>
        </p:nvSpPr>
        <p:spPr bwMode="auto">
          <a:xfrm>
            <a:off x="4275198" y="4918635"/>
            <a:ext cx="1868428" cy="6501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数据存储、分析、可视化</a:t>
            </a:r>
            <a:r>
              <a:rPr lang="en-US" altLang="zh-CN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….</a:t>
            </a:r>
            <a:endParaRPr lang="zh-CN" altLang="en-US" sz="135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 bwMode="auto">
          <a:xfrm flipH="1">
            <a:off x="5289043" y="3971357"/>
            <a:ext cx="316601" cy="9215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椭圆 33"/>
          <p:cNvSpPr/>
          <p:nvPr/>
        </p:nvSpPr>
        <p:spPr bwMode="auto">
          <a:xfrm>
            <a:off x="7587244" y="3293706"/>
            <a:ext cx="1556756" cy="500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告警模块</a:t>
            </a:r>
          </a:p>
        </p:txBody>
      </p:sp>
      <p:cxnSp>
        <p:nvCxnSpPr>
          <p:cNvPr id="36" name="直接箭头连接符 35"/>
          <p:cNvCxnSpPr/>
          <p:nvPr/>
        </p:nvCxnSpPr>
        <p:spPr bwMode="auto">
          <a:xfrm flipH="1" flipV="1">
            <a:off x="7312294" y="3083250"/>
            <a:ext cx="449295" cy="2626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接箭头连接符 37"/>
          <p:cNvCxnSpPr/>
          <p:nvPr/>
        </p:nvCxnSpPr>
        <p:spPr bwMode="auto">
          <a:xfrm flipH="1">
            <a:off x="7239905" y="3616476"/>
            <a:ext cx="297036" cy="177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椭圆 43"/>
          <p:cNvSpPr/>
          <p:nvPr/>
        </p:nvSpPr>
        <p:spPr bwMode="auto">
          <a:xfrm>
            <a:off x="1643063" y="2403947"/>
            <a:ext cx="1946444" cy="6924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350" b="1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监控环境搭建；稳定性保障</a:t>
            </a:r>
          </a:p>
        </p:txBody>
      </p:sp>
      <p:sp>
        <p:nvSpPr>
          <p:cNvPr id="45" name="椭圆 44"/>
          <p:cNvSpPr/>
          <p:nvPr/>
        </p:nvSpPr>
        <p:spPr bwMode="auto">
          <a:xfrm>
            <a:off x="4193403" y="2005371"/>
            <a:ext cx="1412242" cy="52310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5.</a:t>
            </a:r>
            <a:r>
              <a:rPr lang="zh-CN" altLang="en-US" sz="1350" b="1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系统优化</a:t>
            </a:r>
          </a:p>
        </p:txBody>
      </p:sp>
      <p:sp>
        <p:nvSpPr>
          <p:cNvPr id="31" name="文本框 10"/>
          <p:cNvSpPr>
            <a:spLocks noChangeArrowheads="1"/>
          </p:cNvSpPr>
          <p:nvPr/>
        </p:nvSpPr>
        <p:spPr bwMode="auto">
          <a:xfrm>
            <a:off x="1533098" y="937022"/>
            <a:ext cx="31911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网络状态监控系统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46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清风素材 https://12sc.taobao.com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3116</TotalTime>
  <Words>1499</Words>
  <Application>Microsoft Office PowerPoint</Application>
  <PresentationFormat>全屏显示(4:3)</PresentationFormat>
  <Paragraphs>232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Lato</vt:lpstr>
      <vt:lpstr>黑体</vt:lpstr>
      <vt:lpstr>华文新魏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1_默认设计模板</vt:lpstr>
      <vt:lpstr>2_默认设计模板</vt:lpstr>
      <vt:lpstr>3_默认设计模板</vt:lpstr>
      <vt:lpstr>4_默认设计模板</vt:lpstr>
      <vt:lpstr>5_默认设计模板</vt:lpstr>
      <vt:lpstr>6_默认设计模板</vt:lpstr>
      <vt:lpstr>7_默认设计模板</vt:lpstr>
      <vt:lpstr>清风素材 https://12sc.taobao.com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WRS机箱外壳</vt:lpstr>
      <vt:lpstr>截止目前出现的问题</vt:lpstr>
      <vt:lpstr>LHAASO现场WR网络图</vt:lpstr>
      <vt:lpstr>WRS-FL installation</vt:lpstr>
      <vt:lpstr>1#配电室安装</vt:lpstr>
      <vt:lpstr>1#配电柜布局</vt:lpstr>
      <vt:lpstr>1#配电室功能分组</vt:lpstr>
      <vt:lpstr>管理机柜 共22台设备 20个24端口L2管理交换机+L1管理交换机+监控交换机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guanghua gong</dc:creator>
  <cp:lastModifiedBy>Gong Guanghua</cp:lastModifiedBy>
  <cp:revision>52</cp:revision>
  <dcterms:created xsi:type="dcterms:W3CDTF">2018-07-24T15:49:26Z</dcterms:created>
  <dcterms:modified xsi:type="dcterms:W3CDTF">2019-04-14T15:00:01Z</dcterms:modified>
</cp:coreProperties>
</file>