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6" r:id="rId5"/>
    <p:sldId id="257" r:id="rId6"/>
    <p:sldId id="261" r:id="rId7"/>
    <p:sldId id="262" r:id="rId8"/>
    <p:sldId id="280" r:id="rId9"/>
    <p:sldId id="281" r:id="rId10"/>
    <p:sldId id="265" r:id="rId11"/>
    <p:sldId id="293" r:id="rId12"/>
    <p:sldId id="294" r:id="rId13"/>
    <p:sldId id="266" r:id="rId14"/>
    <p:sldId id="267" r:id="rId15"/>
    <p:sldId id="268" r:id="rId16"/>
    <p:sldId id="269" r:id="rId17"/>
    <p:sldId id="274" r:id="rId18"/>
    <p:sldId id="282" r:id="rId19"/>
    <p:sldId id="295" r:id="rId20"/>
    <p:sldId id="270" r:id="rId21"/>
    <p:sldId id="271" r:id="rId22"/>
    <p:sldId id="272" r:id="rId23"/>
    <p:sldId id="273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726BC-E987-48A4-9216-8A76789DAA9D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F5082-B57A-41D1-A2B4-DDA54AF51C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1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各位评委老师</a:t>
            </a:r>
            <a:r>
              <a:rPr lang="en-US" altLang="zh-CN" dirty="0" smtClean="0"/>
              <a:t>,</a:t>
            </a:r>
            <a:r>
              <a:rPr lang="zh-CN" altLang="en-US" dirty="0" smtClean="0"/>
              <a:t>我们申请的题目是</a:t>
            </a:r>
            <a:r>
              <a:rPr lang="en-US" altLang="zh-CN" dirty="0" smtClean="0"/>
              <a:t>,,,</a:t>
            </a:r>
            <a:r>
              <a:rPr lang="zh-CN" altLang="en-US" dirty="0" smtClean="0"/>
              <a:t>参加人有中山大学谭</a:t>
            </a:r>
            <a:r>
              <a:rPr lang="en-US" altLang="zh-CN" dirty="0" smtClean="0"/>
              <a:t>,</a:t>
            </a:r>
            <a:r>
              <a:rPr lang="zh-CN" altLang="en-US" dirty="0" smtClean="0"/>
              <a:t>南京大学陈</a:t>
            </a:r>
            <a:r>
              <a:rPr lang="en-US" altLang="zh-CN" dirty="0" smtClean="0"/>
              <a:t>,,,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6946A-F10A-4C77-8509-012CDBE04E7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5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15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9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66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5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29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57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56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70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9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97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6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938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5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8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88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51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6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74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4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91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9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9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845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4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8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67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75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圆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963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292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圆角矩形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580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4626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0142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9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2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25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圆角矩形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9216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9097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39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8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33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73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58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4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8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37-5419-4D1C-8B6E-216C5630306C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60BE1-3694-454D-8B86-978B2A3FA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F1A89-2EA1-4E14-BE81-65DAA29BF04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2019-4-13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80F7-71E9-4F00-A63D-8B1775E6F9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3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圆角矩形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696464"/>
                </a:solidFill>
              </a:rPr>
              <a:pPr/>
              <a:t>2019-4-13</a:t>
            </a:fld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>
              <a:solidFill>
                <a:srgbClr val="696464"/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2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ermi_5_year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209800" y="1571613"/>
            <a:ext cx="7772400" cy="202883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Gamma-Ray Emitting Binaries in the </a:t>
            </a:r>
            <a:r>
              <a:rPr lang="en-US" b="1" i="1" dirty="0" smtClean="0">
                <a:solidFill>
                  <a:srgbClr val="FFC000"/>
                </a:solidFill>
              </a:rPr>
              <a:t>Fermi Era</a:t>
            </a:r>
            <a:endParaRPr lang="en-US" b="1" i="1" dirty="0">
              <a:solidFill>
                <a:srgbClr val="FFC000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895600" y="3929066"/>
            <a:ext cx="6400800" cy="2109790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i="1" dirty="0" smtClean="0">
                <a:solidFill>
                  <a:srgbClr val="FFC000"/>
                </a:solidFill>
              </a:rPr>
              <a:t>王仲翔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r>
              <a:rPr lang="zh-CN" altLang="en-US" i="1" dirty="0">
                <a:solidFill>
                  <a:srgbClr val="FFC000"/>
                </a:solidFill>
              </a:rPr>
              <a:t>（</a:t>
            </a:r>
            <a:r>
              <a:rPr lang="en-US" altLang="zh-CN" i="1" dirty="0">
                <a:solidFill>
                  <a:srgbClr val="FFC000"/>
                </a:solidFill>
              </a:rPr>
              <a:t>Shanghai Astronomical Observatory</a:t>
            </a:r>
            <a:r>
              <a:rPr lang="zh-CN" altLang="en-US" i="1" dirty="0" smtClean="0">
                <a:solidFill>
                  <a:srgbClr val="FFC000"/>
                </a:solidFill>
              </a:rPr>
              <a:t>）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r>
              <a:rPr lang="en-US" altLang="zh-CN" i="1" dirty="0" smtClean="0">
                <a:solidFill>
                  <a:srgbClr val="FFC000"/>
                </a:solidFill>
              </a:rPr>
              <a:t>Collaborators:</a:t>
            </a:r>
            <a:r>
              <a:rPr lang="zh-CN" altLang="en-US" i="1" dirty="0" smtClean="0">
                <a:solidFill>
                  <a:srgbClr val="FFC000"/>
                </a:solidFill>
              </a:rPr>
              <a:t> 邢祎</a:t>
            </a:r>
            <a:r>
              <a:rPr lang="en-US" altLang="zh-CN" i="1" dirty="0" smtClean="0">
                <a:solidFill>
                  <a:srgbClr val="FFC000"/>
                </a:solidFill>
              </a:rPr>
              <a:t>, J. </a:t>
            </a:r>
            <a:r>
              <a:rPr lang="en-US" altLang="zh-CN" i="1" dirty="0" err="1" smtClean="0">
                <a:solidFill>
                  <a:srgbClr val="FFC000"/>
                </a:solidFill>
              </a:rPr>
              <a:t>Takata</a:t>
            </a:r>
            <a:r>
              <a:rPr lang="en-US" altLang="zh-CN" i="1" dirty="0" smtClean="0">
                <a:solidFill>
                  <a:srgbClr val="FFC000"/>
                </a:solidFill>
              </a:rPr>
              <a:t>, </a:t>
            </a:r>
            <a:r>
              <a:rPr lang="zh-CN" altLang="en-US" i="1" dirty="0" smtClean="0">
                <a:solidFill>
                  <a:srgbClr val="FFC000"/>
                </a:solidFill>
              </a:rPr>
              <a:t>张潇</a:t>
            </a:r>
            <a:r>
              <a:rPr lang="en-US" altLang="zh-CN" i="1" dirty="0" smtClean="0">
                <a:solidFill>
                  <a:srgbClr val="FFC000"/>
                </a:solidFill>
              </a:rPr>
              <a:t>,</a:t>
            </a:r>
            <a:r>
              <a:rPr lang="zh-CN" altLang="en-US" i="1" dirty="0" smtClean="0">
                <a:solidFill>
                  <a:srgbClr val="FFC000"/>
                </a:solidFill>
              </a:rPr>
              <a:t> 陈阳</a:t>
            </a:r>
            <a:endParaRPr lang="en-US" altLang="zh-CN" i="1" dirty="0" smtClean="0">
              <a:solidFill>
                <a:srgbClr val="FFC000"/>
              </a:solidFill>
            </a:endParaRPr>
          </a:p>
          <a:p>
            <a:r>
              <a:rPr lang="en-US" altLang="zh-CN" i="1" dirty="0" smtClean="0">
                <a:solidFill>
                  <a:srgbClr val="FFC000"/>
                </a:solidFill>
              </a:rPr>
              <a:t>2019</a:t>
            </a:r>
            <a:r>
              <a:rPr lang="zh-CN" altLang="en-US" i="1" dirty="0" smtClean="0">
                <a:solidFill>
                  <a:srgbClr val="FFC000"/>
                </a:solidFill>
              </a:rPr>
              <a:t> </a:t>
            </a:r>
            <a:r>
              <a:rPr lang="en-US" altLang="zh-CN" i="1" dirty="0" smtClean="0">
                <a:solidFill>
                  <a:srgbClr val="FFC000"/>
                </a:solidFill>
              </a:rPr>
              <a:t>April</a:t>
            </a:r>
            <a:r>
              <a:rPr lang="zh-CN" altLang="en-US" i="1" dirty="0" smtClean="0">
                <a:solidFill>
                  <a:srgbClr val="FFC000"/>
                </a:solidFill>
              </a:rPr>
              <a:t> </a:t>
            </a:r>
            <a:r>
              <a:rPr lang="en-US" altLang="zh-CN" i="1" dirty="0" smtClean="0">
                <a:solidFill>
                  <a:srgbClr val="FFC000"/>
                </a:solidFill>
              </a:rPr>
              <a:t>13</a:t>
            </a:r>
            <a:r>
              <a:rPr lang="zh-CN" altLang="en-US" i="1" dirty="0" smtClean="0">
                <a:solidFill>
                  <a:srgbClr val="FFC000"/>
                </a:solidFill>
              </a:rPr>
              <a:t>，</a:t>
            </a:r>
            <a:r>
              <a:rPr lang="en-US" altLang="zh-CN" i="1" dirty="0" smtClean="0">
                <a:solidFill>
                  <a:srgbClr val="FFC000"/>
                </a:solidFill>
              </a:rPr>
              <a:t>Nanjing</a:t>
            </a:r>
            <a:endParaRPr lang="en-US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Micro-quasar SS 433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7" y="1490841"/>
            <a:ext cx="6398916" cy="526785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786009" y="6167017"/>
            <a:ext cx="1887165" cy="49643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Fuchs 2002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" name="左右箭头 5"/>
          <p:cNvSpPr/>
          <p:nvPr/>
        </p:nvSpPr>
        <p:spPr>
          <a:xfrm>
            <a:off x="2373549" y="5466945"/>
            <a:ext cx="2879387" cy="194553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40868" y="5564221"/>
            <a:ext cx="10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180 pc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76" y="26129"/>
            <a:ext cx="3278124" cy="2144268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43800" y="2256817"/>
            <a:ext cx="3810000" cy="4501882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A very well-known source</a:t>
            </a:r>
          </a:p>
          <a:p>
            <a:r>
              <a:rPr lang="en-US" altLang="zh-CN" dirty="0" smtClean="0"/>
              <a:t>Likely a black hole with an A</a:t>
            </a:r>
            <a:r>
              <a:rPr lang="en-US" altLang="zh-CN" dirty="0"/>
              <a:t>-</a:t>
            </a:r>
            <a:r>
              <a:rPr lang="en-US" altLang="zh-CN" dirty="0" smtClean="0"/>
              <a:t>type companion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Porb</a:t>
            </a:r>
            <a:r>
              <a:rPr lang="en-US" altLang="zh-CN" dirty="0" smtClean="0"/>
              <a:t> = 13.0682 days</a:t>
            </a:r>
          </a:p>
          <a:p>
            <a:r>
              <a:rPr lang="en-US" altLang="zh-CN" dirty="0" smtClean="0"/>
              <a:t>Two </a:t>
            </a:r>
            <a:r>
              <a:rPr lang="en-US" altLang="zh-CN" dirty="0" err="1" smtClean="0"/>
              <a:t>precessing</a:t>
            </a:r>
            <a:r>
              <a:rPr lang="en-US" altLang="zh-CN" dirty="0" smtClean="0"/>
              <a:t> jets pointing to the east and west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Pprec</a:t>
            </a:r>
            <a:r>
              <a:rPr lang="en-US" altLang="zh-CN" dirty="0" smtClean="0"/>
              <a:t> = 162.375 days</a:t>
            </a:r>
          </a:p>
          <a:p>
            <a:r>
              <a:rPr lang="en-US" altLang="zh-CN" dirty="0" smtClean="0"/>
              <a:t>Contained in the SNR W50</a:t>
            </a:r>
          </a:p>
          <a:p>
            <a:r>
              <a:rPr lang="en-US" altLang="zh-CN" dirty="0" smtClean="0"/>
              <a:t>Bright from radio to X-rays</a:t>
            </a:r>
          </a:p>
          <a:p>
            <a:r>
              <a:rPr lang="en-US" altLang="zh-CN" dirty="0"/>
              <a:t>D</a:t>
            </a:r>
            <a:r>
              <a:rPr lang="en-US" altLang="zh-CN" dirty="0" smtClean="0"/>
              <a:t>etailed review see, e.g., </a:t>
            </a:r>
            <a:r>
              <a:rPr lang="en-US" altLang="zh-CN" dirty="0" err="1" smtClean="0"/>
              <a:t>Fabrika</a:t>
            </a:r>
            <a:r>
              <a:rPr lang="en-US" altLang="zh-CN" dirty="0" smtClean="0"/>
              <a:t> 2006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7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X-ray lobes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93803" y="1825625"/>
            <a:ext cx="2921001" cy="4351338"/>
          </a:xfrm>
        </p:spPr>
        <p:txBody>
          <a:bodyPr/>
          <a:lstStyle/>
          <a:p>
            <a:r>
              <a:rPr lang="en-US" altLang="zh-CN" dirty="0" smtClean="0"/>
              <a:t>Two extended lobes are visible in X-rays</a:t>
            </a:r>
          </a:p>
          <a:p>
            <a:r>
              <a:rPr lang="en-US" altLang="zh-CN" dirty="0" smtClean="0"/>
              <a:t>They are believed due to the interaction of the jets with ambient medium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3" y="1825625"/>
            <a:ext cx="8131245" cy="4237087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286000" y="5943600"/>
            <a:ext cx="4192621" cy="81712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i="1" dirty="0" smtClean="0">
                <a:solidFill>
                  <a:schemeClr val="tx1"/>
                </a:solidFill>
              </a:rPr>
              <a:t>ASCA </a:t>
            </a:r>
            <a:r>
              <a:rPr lang="en-US" altLang="zh-CN" b="1" dirty="0" smtClean="0">
                <a:solidFill>
                  <a:schemeClr val="tx1"/>
                </a:solidFill>
              </a:rPr>
              <a:t>image of the lobes of SS 433</a:t>
            </a:r>
          </a:p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(</a:t>
            </a:r>
            <a:r>
              <a:rPr lang="en-US" altLang="zh-CN" b="1" dirty="0" err="1" smtClean="0">
                <a:solidFill>
                  <a:schemeClr val="tx1"/>
                </a:solidFill>
              </a:rPr>
              <a:t>Kotani</a:t>
            </a:r>
            <a:r>
              <a:rPr lang="en-US" altLang="zh-CN" b="1" dirty="0" smtClean="0">
                <a:solidFill>
                  <a:schemeClr val="tx1"/>
                </a:solidFill>
              </a:rPr>
              <a:t> 1998)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" name="上箭头 5"/>
          <p:cNvSpPr/>
          <p:nvPr/>
        </p:nvSpPr>
        <p:spPr>
          <a:xfrm>
            <a:off x="5787957" y="4260714"/>
            <a:ext cx="107005" cy="3793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93404" y="4727638"/>
            <a:ext cx="52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W1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6585626" y="4260714"/>
            <a:ext cx="223736" cy="3793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459165" y="4747094"/>
            <a:ext cx="505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/>
                </a:solidFill>
              </a:rPr>
              <a:t>W2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0" name="上箭头 9"/>
          <p:cNvSpPr/>
          <p:nvPr/>
        </p:nvSpPr>
        <p:spPr>
          <a:xfrm>
            <a:off x="2966933" y="4640093"/>
            <a:ext cx="175098" cy="4568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2584316" y="4640092"/>
            <a:ext cx="175098" cy="4568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>
            <a:off x="1799618" y="4747094"/>
            <a:ext cx="175098" cy="4568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52145" y="5214019"/>
            <a:ext cx="218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       e3          e2    e1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63055" y="3791155"/>
            <a:ext cx="5809034" cy="2422086"/>
          </a:xfrm>
        </p:spPr>
        <p:txBody>
          <a:bodyPr/>
          <a:lstStyle/>
          <a:p>
            <a:r>
              <a:rPr lang="en-US" altLang="zh-CN" dirty="0" smtClean="0"/>
              <a:t>Resolves SS 433</a:t>
            </a:r>
          </a:p>
          <a:p>
            <a:r>
              <a:rPr lang="en-US" altLang="zh-CN" dirty="0" smtClean="0"/>
              <a:t>Detects e1/e2 and w1 at 20 </a:t>
            </a:r>
            <a:r>
              <a:rPr lang="en-US" altLang="zh-CN" dirty="0" err="1" smtClean="0"/>
              <a:t>TeV</a:t>
            </a:r>
            <a:endParaRPr lang="en-US" altLang="zh-CN" dirty="0" smtClean="0"/>
          </a:p>
          <a:p>
            <a:r>
              <a:rPr lang="en-US" altLang="zh-CN" dirty="0" smtClean="0"/>
              <a:t>Finds emission from the jets, not from the compact star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000">
            <a:off x="292425" y="1726527"/>
            <a:ext cx="4953429" cy="45495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HAWC </a:t>
            </a:r>
            <a:r>
              <a:rPr lang="en-US" altLang="zh-CN" b="1" dirty="0" err="1" smtClean="0"/>
              <a:t>TeV</a:t>
            </a:r>
            <a:r>
              <a:rPr lang="en-US" altLang="zh-CN" b="1" dirty="0" smtClean="0"/>
              <a:t> detection</a:t>
            </a:r>
            <a:endParaRPr lang="zh-CN" altLang="en-US" b="1" dirty="0"/>
          </a:p>
        </p:txBody>
      </p:sp>
      <p:sp>
        <p:nvSpPr>
          <p:cNvPr id="5" name="圆角矩形 4"/>
          <p:cNvSpPr/>
          <p:nvPr/>
        </p:nvSpPr>
        <p:spPr>
          <a:xfrm>
            <a:off x="2928026" y="6011694"/>
            <a:ext cx="2399489" cy="661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Abeysekara</a:t>
            </a:r>
            <a:r>
              <a:rPr lang="en-US" altLang="zh-CN" dirty="0" smtClean="0"/>
              <a:t> et al.</a:t>
            </a:r>
          </a:p>
          <a:p>
            <a:pPr algn="ctr"/>
            <a:r>
              <a:rPr lang="en-US" altLang="zh-CN" dirty="0" smtClean="0"/>
              <a:t>2018, Nature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00" y="0"/>
            <a:ext cx="5148000" cy="284169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169285" y="2869660"/>
            <a:ext cx="4922196" cy="603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High-Altitude Water Cherenkov Gamma-ray observatory (located in Mexico)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94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Fermi GeV Detection of W1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" y="2186162"/>
            <a:ext cx="4569422" cy="381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03" y="1708889"/>
            <a:ext cx="5265876" cy="51515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78631" y="1825625"/>
            <a:ext cx="3132306" cy="4351338"/>
          </a:xfrm>
        </p:spPr>
        <p:txBody>
          <a:bodyPr/>
          <a:lstStyle/>
          <a:p>
            <a:r>
              <a:rPr lang="en-US" altLang="zh-CN" sz="2000" dirty="0" smtClean="0"/>
              <a:t>Hadronic model can be excluded</a:t>
            </a:r>
          </a:p>
          <a:p>
            <a:pPr lvl="1"/>
            <a:r>
              <a:rPr lang="en-US" altLang="zh-CN" sz="1600" dirty="0" err="1"/>
              <a:t>p</a:t>
            </a:r>
            <a:r>
              <a:rPr lang="en-US" altLang="zh-CN" sz="1600" dirty="0" err="1" smtClean="0"/>
              <a:t>+p</a:t>
            </a:r>
            <a:r>
              <a:rPr lang="en-US" altLang="zh-CN" sz="1600" dirty="0" smtClean="0"/>
              <a:t>-&gt; </a:t>
            </a:r>
            <a:r>
              <a:rPr lang="el-GR" altLang="zh-CN" sz="1600" dirty="0" smtClean="0"/>
              <a:t>π</a:t>
            </a:r>
            <a:r>
              <a:rPr lang="en-US" altLang="zh-CN" sz="1600" dirty="0" smtClean="0"/>
              <a:t>0 -&gt; </a:t>
            </a:r>
            <a:r>
              <a:rPr lang="el-GR" altLang="zh-CN" sz="1600" dirty="0" smtClean="0"/>
              <a:t>γ</a:t>
            </a:r>
            <a:r>
              <a:rPr lang="en-US" altLang="zh-CN" sz="1600" dirty="0" smtClean="0"/>
              <a:t> photons</a:t>
            </a:r>
          </a:p>
          <a:p>
            <a:pPr lvl="1"/>
            <a:r>
              <a:rPr lang="en-US" altLang="zh-CN" sz="1600" dirty="0" smtClean="0"/>
              <a:t>Requires energy comparable to the total energy carried in the jet</a:t>
            </a:r>
          </a:p>
          <a:p>
            <a:r>
              <a:rPr lang="en-US" altLang="zh-CN" sz="2000" dirty="0" err="1" smtClean="0"/>
              <a:t>Leptonic</a:t>
            </a:r>
            <a:r>
              <a:rPr lang="en-US" altLang="zh-CN" sz="2000" dirty="0" smtClean="0"/>
              <a:t> models may explain the </a:t>
            </a:r>
            <a:r>
              <a:rPr lang="en-US" altLang="zh-CN" sz="2000" dirty="0" err="1" smtClean="0"/>
              <a:t>TeV</a:t>
            </a:r>
            <a:r>
              <a:rPr lang="en-US" altLang="zh-CN" sz="2000" dirty="0" smtClean="0"/>
              <a:t> and GeV emission</a:t>
            </a:r>
          </a:p>
          <a:p>
            <a:pPr lvl="1"/>
            <a:r>
              <a:rPr lang="en-US" altLang="zh-CN" sz="1600" dirty="0" smtClean="0"/>
              <a:t>Inverse-Compton scattering background photons to high energies</a:t>
            </a:r>
          </a:p>
          <a:p>
            <a:pPr lvl="1"/>
            <a:r>
              <a:rPr lang="en-US" altLang="zh-CN" sz="1600" dirty="0" smtClean="0"/>
              <a:t>But we can not explain the X-ray and radio simultaneously </a:t>
            </a:r>
          </a:p>
          <a:p>
            <a:pPr lvl="1"/>
            <a:endParaRPr lang="zh-CN" altLang="en-US" dirty="0"/>
          </a:p>
        </p:txBody>
      </p:sp>
      <p:sp>
        <p:nvSpPr>
          <p:cNvPr id="6" name="圆角矩形 5"/>
          <p:cNvSpPr/>
          <p:nvPr/>
        </p:nvSpPr>
        <p:spPr>
          <a:xfrm>
            <a:off x="700391" y="6020363"/>
            <a:ext cx="3132312" cy="604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Xing, Wang, Zhang, Chen (2019 </a:t>
            </a:r>
            <a:r>
              <a:rPr lang="en-US" altLang="zh-CN" dirty="0" err="1" smtClean="0"/>
              <a:t>ApJ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83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Periodicities?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62292" y="943583"/>
            <a:ext cx="2513044" cy="5233380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2-sigma orbital signal</a:t>
            </a:r>
          </a:p>
          <a:p>
            <a:r>
              <a:rPr lang="en-US" altLang="zh-CN" dirty="0" smtClean="0"/>
              <a:t>2.9 sigma </a:t>
            </a:r>
            <a:r>
              <a:rPr lang="en-US" altLang="zh-CN" dirty="0" err="1" smtClean="0"/>
              <a:t>precessional</a:t>
            </a:r>
            <a:r>
              <a:rPr lang="en-US" altLang="zh-CN" dirty="0" smtClean="0"/>
              <a:t> signal</a:t>
            </a:r>
          </a:p>
          <a:p>
            <a:r>
              <a:rPr lang="en-US" altLang="zh-CN" dirty="0" smtClean="0"/>
              <a:t>If these signals are true, emission should be close to the binary, different from our results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1" y="1523539"/>
            <a:ext cx="9298425" cy="5121084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9562292" y="5836444"/>
            <a:ext cx="2478024" cy="681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Rasul</a:t>
            </a:r>
            <a:r>
              <a:rPr lang="en-US" altLang="zh-CN" dirty="0" smtClean="0"/>
              <a:t> et al. (2019, MNRAS)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455271" y="6176962"/>
            <a:ext cx="4241257" cy="681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At least some of gamma-rays comes from the region close to the binary (&lt;0.2 pc)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3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Discussion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2962"/>
            <a:ext cx="5912796" cy="530157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It is not clear why we see w1 GeV emission, not e1/e2</a:t>
            </a:r>
          </a:p>
          <a:p>
            <a:r>
              <a:rPr lang="en-US" altLang="zh-CN" dirty="0" smtClean="0"/>
              <a:t>Our models cannot fully explain the SEDs of w1</a:t>
            </a:r>
          </a:p>
          <a:p>
            <a:r>
              <a:rPr lang="en-US" altLang="zh-CN" dirty="0" smtClean="0"/>
              <a:t>Considering periodic signals as true, there could be GeV emission from the regions close to the binary</a:t>
            </a:r>
          </a:p>
          <a:p>
            <a:r>
              <a:rPr lang="en-US" altLang="zh-CN" dirty="0" smtClean="0"/>
              <a:t>In any case, </a:t>
            </a:r>
            <a:r>
              <a:rPr lang="en-US" altLang="zh-CN" dirty="0" smtClean="0">
                <a:solidFill>
                  <a:srgbClr val="FF0000"/>
                </a:solidFill>
              </a:rPr>
              <a:t>SS 433 is the first micro-quasar detected with persistent GeV emission</a:t>
            </a:r>
            <a:r>
              <a:rPr lang="en-US" altLang="zh-CN" dirty="0" smtClean="0"/>
              <a:t>; others only had detectable GeV emission occasionally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Micro-quasars are potential LHAASO sources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0000">
            <a:off x="7191560" y="712188"/>
            <a:ext cx="3863675" cy="35486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78" y="3042000"/>
            <a:ext cx="4569422" cy="3816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401568" y="2066544"/>
            <a:ext cx="5550408" cy="24323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Sun et al. last week points out that gamma-rays may come from the SNR W50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I</a:t>
            </a:r>
            <a:r>
              <a:rPr lang="en-US" altLang="zh-CN" b="1" dirty="0" smtClean="0"/>
              <a:t>n </a:t>
            </a:r>
            <a:r>
              <a:rPr lang="en-US" altLang="zh-CN" b="1" i="1" dirty="0" err="1" smtClean="0"/>
              <a:t>Fermi+LHAASO</a:t>
            </a:r>
            <a:r>
              <a:rPr lang="en-US" altLang="zh-CN" b="1" dirty="0" smtClean="0"/>
              <a:t> era: ???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78598" y="462022"/>
            <a:ext cx="3513812" cy="153041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dirty="0" smtClean="0"/>
              <a:t>There are also </a:t>
            </a:r>
          </a:p>
          <a:p>
            <a:pPr lvl="1"/>
            <a:r>
              <a:rPr lang="en-US" altLang="zh-CN" dirty="0" smtClean="0"/>
              <a:t>Novae</a:t>
            </a:r>
          </a:p>
          <a:p>
            <a:pPr lvl="1"/>
            <a:r>
              <a:rPr lang="en-US" altLang="zh-CN" dirty="0" smtClean="0"/>
              <a:t>Colliding wind binaries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1792224" y="1486216"/>
            <a:ext cx="5678424" cy="6035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Gamma-ray emitting binaries 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66" y="2321606"/>
            <a:ext cx="3444294" cy="294535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17465" y="5509450"/>
            <a:ext cx="3300057" cy="1173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Classical gamma-ray binaries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(e.g., PSR B1259-63):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Due to interaction of the winds of a pulsar and a high-mass star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36" y="2321606"/>
            <a:ext cx="3267739" cy="265199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729113" y="5268975"/>
            <a:ext cx="3072384" cy="1491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Eclipsing pulsar binaries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(e.g., PSR J1311-3430):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Due to interaction of a pulsar wind with the outflow of a low-mass companion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8620026" y="5231845"/>
            <a:ext cx="3072384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Micro-quasar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(e.g., </a:t>
            </a:r>
            <a:r>
              <a:rPr lang="en-US" altLang="zh-CN" dirty="0" err="1" smtClean="0">
                <a:solidFill>
                  <a:prstClr val="black"/>
                </a:solidFill>
              </a:rPr>
              <a:t>Cyg</a:t>
            </a:r>
            <a:r>
              <a:rPr lang="en-US" altLang="zh-CN" dirty="0" smtClean="0">
                <a:solidFill>
                  <a:prstClr val="black"/>
                </a:solidFill>
              </a:rPr>
              <a:t> X-1):</a:t>
            </a:r>
          </a:p>
          <a:p>
            <a:pPr algn="ctr"/>
            <a:r>
              <a:rPr lang="en-US" altLang="zh-CN" dirty="0" smtClean="0">
                <a:solidFill>
                  <a:prstClr val="black"/>
                </a:solidFill>
              </a:rPr>
              <a:t>Due to the presence of a jet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59" y="2321606"/>
            <a:ext cx="4037999" cy="252374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017522" y="1922575"/>
            <a:ext cx="5089902" cy="2128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smtClean="0"/>
              <a:t>Looking forward to the soon </a:t>
            </a:r>
            <a:r>
              <a:rPr lang="en-US" altLang="zh-CN" sz="4000" i="1" dirty="0" err="1" smtClean="0"/>
              <a:t>Fermi+LHAASO</a:t>
            </a:r>
            <a:r>
              <a:rPr lang="en-US" altLang="zh-CN" sz="4000" dirty="0" smtClean="0"/>
              <a:t> era!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659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Discussion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24" y="1522788"/>
            <a:ext cx="5265876" cy="5151566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741" y="1601889"/>
            <a:ext cx="6371616" cy="4351338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X-ray studies of w1/w2 are not complete, i.e., they may be brighter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e1/e2 regions have similar emission to w1/w2, at radio, X-rays, and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; probably Fermi is close to detecting e1/e2 at GeV energies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 smtClean="0"/>
              <a:t>In any case, SS 433 shows a clear science case of the jet interaction and the resulting radiation at multi-wavelengths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6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AGN Classification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6190" y="719200"/>
            <a:ext cx="4684693" cy="587087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About 10% AGN have a jet</a:t>
            </a:r>
          </a:p>
          <a:p>
            <a:r>
              <a:rPr lang="en-US" altLang="zh-CN" dirty="0" smtClean="0"/>
              <a:t>In </a:t>
            </a:r>
            <a:r>
              <a:rPr lang="en-US" altLang="zh-CN" dirty="0" err="1" smtClean="0"/>
              <a:t>blazars</a:t>
            </a:r>
            <a:r>
              <a:rPr lang="en-US" altLang="zh-CN" dirty="0" smtClean="0"/>
              <a:t>, jet emission dominates because of Doppler beaming effect</a:t>
            </a:r>
          </a:p>
          <a:p>
            <a:r>
              <a:rPr lang="en-US" altLang="zh-CN" dirty="0" smtClean="0"/>
              <a:t>Due to beaming, </a:t>
            </a:r>
            <a:r>
              <a:rPr lang="en-US" altLang="zh-CN" dirty="0" err="1" smtClean="0"/>
              <a:t>blazars</a:t>
            </a:r>
            <a:r>
              <a:rPr lang="en-US" altLang="zh-CN" dirty="0" smtClean="0"/>
              <a:t> show rapid and large-amplitude flux variations</a:t>
            </a:r>
          </a:p>
          <a:p>
            <a:r>
              <a:rPr lang="en-US" altLang="zh-CN" dirty="0" err="1" smtClean="0"/>
              <a:t>Mointoring</a:t>
            </a:r>
            <a:r>
              <a:rPr lang="en-US" altLang="zh-CN" dirty="0" smtClean="0"/>
              <a:t> of </a:t>
            </a:r>
            <a:r>
              <a:rPr lang="en-US" altLang="zh-CN" dirty="0" err="1" smtClean="0"/>
              <a:t>blazars</a:t>
            </a:r>
            <a:r>
              <a:rPr lang="en-US" altLang="zh-CN" dirty="0" smtClean="0"/>
              <a:t>, mainly at optical and X-ray, not only can detect variability, but also see a rare phenomenon: Quasi-Periodic Oscillations (QPOs)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7" y="1412513"/>
            <a:ext cx="6284671" cy="5177561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755460" y="6025507"/>
            <a:ext cx="2587558" cy="768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Beckmann &amp; </a:t>
            </a:r>
            <a:r>
              <a:rPr lang="en-US" altLang="zh-CN" dirty="0" err="1">
                <a:solidFill>
                  <a:prstClr val="white"/>
                </a:solidFill>
              </a:rPr>
              <a:t>Shrader</a:t>
            </a:r>
            <a:endParaRPr lang="en-US" altLang="zh-CN" dirty="0">
              <a:solidFill>
                <a:prstClr val="white"/>
              </a:solidFill>
            </a:endParaRPr>
          </a:p>
          <a:p>
            <a:pPr algn="ctr"/>
            <a:r>
              <a:rPr lang="en-US" altLang="zh-CN" dirty="0">
                <a:solidFill>
                  <a:prstClr val="white"/>
                </a:solidFill>
              </a:rPr>
              <a:t>(2013)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966936" y="1412513"/>
            <a:ext cx="1391055" cy="601113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1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5" y="53831"/>
            <a:ext cx="5073650" cy="676287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67" y="-31564"/>
            <a:ext cx="5145013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16200000">
            <a:off x="6066837" y="4527502"/>
            <a:ext cx="553998" cy="4106998"/>
          </a:xfrm>
          <a:prstGeom prst="rect">
            <a:avLst/>
          </a:prstGeom>
          <a:solidFill>
            <a:schemeClr val="bg2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</a:rPr>
              <a:t>Examples at GeV gamma rays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408"/>
            <a:ext cx="8719498" cy="5904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65" y="0"/>
            <a:ext cx="3450635" cy="10973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023353" y="6001966"/>
            <a:ext cx="4241260" cy="62257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10 years from 2008-08 to 2018-08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en-US" altLang="zh-CN" dirty="0" smtClean="0">
                <a:solidFill>
                  <a:schemeClr val="tx1"/>
                </a:solidFill>
              </a:rPr>
              <a:t>NASA’s </a:t>
            </a:r>
            <a:r>
              <a:rPr lang="en-US" altLang="zh-CN" i="1" dirty="0" smtClean="0">
                <a:solidFill>
                  <a:schemeClr val="tx1"/>
                </a:solidFill>
              </a:rPr>
              <a:t>Fermi</a:t>
            </a:r>
            <a:r>
              <a:rPr lang="en-US" altLang="zh-CN" dirty="0" smtClean="0">
                <a:solidFill>
                  <a:schemeClr val="tx1"/>
                </a:solidFill>
              </a:rPr>
              <a:t> Mission Site)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741365" y="1186775"/>
            <a:ext cx="3450635" cy="54377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Fermi bubble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Gamma-ray bursts (including GW 170817A)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SNRs as origin of cosmic rays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 smtClean="0">
                <a:solidFill>
                  <a:schemeClr val="tx1"/>
                </a:solidFill>
              </a:rPr>
              <a:t>Blazars</a:t>
            </a:r>
            <a:r>
              <a:rPr lang="en-US" altLang="zh-CN" sz="2400" dirty="0" smtClean="0">
                <a:solidFill>
                  <a:schemeClr val="tx1"/>
                </a:solidFill>
              </a:rPr>
              <a:t> (with neutrino emission)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Various pulsar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Dark matter signals (Galactic center)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Novae (unexpected)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</a:rPr>
              <a:t>Solar flares</a:t>
            </a:r>
          </a:p>
        </p:txBody>
      </p:sp>
    </p:spTree>
    <p:extLst>
      <p:ext uri="{BB962C8B-B14F-4D97-AF65-F5344CB8AC3E}">
        <p14:creationId xmlns:p14="http://schemas.microsoft.com/office/powerpoint/2010/main" val="26068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Current Focuses on </a:t>
            </a:r>
            <a:r>
              <a:rPr lang="en-US" altLang="zh-CN" b="1" dirty="0" err="1" smtClean="0"/>
              <a:t>Blazars</a:t>
            </a:r>
            <a:r>
              <a:rPr lang="en-US" altLang="zh-CN" b="1" dirty="0" smtClean="0"/>
              <a:t> with Fermi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Emission properties with </a:t>
            </a:r>
            <a:r>
              <a:rPr lang="en-US" altLang="zh-CN" dirty="0" err="1" smtClean="0"/>
              <a:t>mulit</a:t>
            </a:r>
            <a:r>
              <a:rPr lang="en-US" altLang="zh-CN" dirty="0" smtClean="0"/>
              <a:t>-band data -&gt; radiation processes</a:t>
            </a:r>
          </a:p>
          <a:p>
            <a:r>
              <a:rPr lang="en-US" altLang="zh-CN" dirty="0" smtClean="0"/>
              <a:t>Shortest variability timescale -&gt; location of the </a:t>
            </a:r>
            <a:r>
              <a:rPr lang="en-US" altLang="zh-CN" smtClean="0"/>
              <a:t>jet emission</a:t>
            </a:r>
          </a:p>
          <a:p>
            <a:endParaRPr lang="en-US" altLang="zh-CN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91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30" y="2526220"/>
            <a:ext cx="8572500" cy="3305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Outburst and a 34.5 day QPO signal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" y="1841481"/>
            <a:ext cx="5483225" cy="4209898"/>
          </a:xfrm>
        </p:spPr>
      </p:pic>
      <p:sp>
        <p:nvSpPr>
          <p:cNvPr id="6" name="圆角矩形 5"/>
          <p:cNvSpPr/>
          <p:nvPr/>
        </p:nvSpPr>
        <p:spPr>
          <a:xfrm>
            <a:off x="1108953" y="6051379"/>
            <a:ext cx="4581728" cy="621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5-day binned Gamma-ray light curve of 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PKS 2247-131 (Zhou, Wang et al. 2018)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910536" y="5831395"/>
            <a:ext cx="2568102" cy="841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5.2-Sigma Signal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上箭头 7"/>
          <p:cNvSpPr/>
          <p:nvPr/>
        </p:nvSpPr>
        <p:spPr>
          <a:xfrm>
            <a:off x="9824936" y="5418306"/>
            <a:ext cx="262647" cy="4130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Before: </a:t>
            </a:r>
            <a:r>
              <a:rPr lang="en-US" altLang="zh-CN" b="1" dirty="0" err="1" smtClean="0"/>
              <a:t>Blazar</a:t>
            </a:r>
            <a:r>
              <a:rPr lang="en-US" altLang="zh-CN" b="1" dirty="0" smtClean="0"/>
              <a:t> PG 1553+113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26094" y="1079770"/>
            <a:ext cx="4427706" cy="5097193"/>
          </a:xfrm>
        </p:spPr>
        <p:txBody>
          <a:bodyPr/>
          <a:lstStyle/>
          <a:p>
            <a:r>
              <a:rPr lang="en-US" altLang="zh-CN" dirty="0" smtClean="0"/>
              <a:t>Possible origins: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 </a:t>
            </a:r>
            <a:r>
              <a:rPr lang="en-US" altLang="zh-CN" dirty="0" err="1" smtClean="0"/>
              <a:t>Pulsational</a:t>
            </a:r>
            <a:r>
              <a:rPr lang="en-US" altLang="zh-CN" dirty="0" smtClean="0"/>
              <a:t> accretion flow instabilities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Jet precession, rotation, or helical 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Low frequency QPO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such as in the Galactic stellar-mass black hole systems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Binary SMBH system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 </a:t>
            </a:r>
            <a:r>
              <a:rPr lang="en-US" altLang="zh-CN" sz="2400" dirty="0" smtClean="0"/>
              <a:t>Latter </a:t>
            </a:r>
            <a:r>
              <a:rPr lang="en-US" altLang="zh-CN" sz="2400" dirty="0" err="1" smtClean="0"/>
              <a:t>followups</a:t>
            </a:r>
            <a:r>
              <a:rPr lang="en-US" altLang="zh-CN" sz="2400" dirty="0" smtClean="0"/>
              <a:t> more think it’s a binary SMBH system (e.g., </a:t>
            </a:r>
            <a:r>
              <a:rPr lang="en-US" altLang="zh-CN" sz="2400" dirty="0" err="1" smtClean="0"/>
              <a:t>Tavani</a:t>
            </a:r>
            <a:r>
              <a:rPr lang="en-US" altLang="zh-CN" sz="2400" dirty="0" smtClean="0"/>
              <a:t> et al. 2018)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1" y="1336589"/>
            <a:ext cx="6443777" cy="4666183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593387" y="6002772"/>
            <a:ext cx="5651770" cy="8552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Gamma-ray modulation: 2.18 year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(Ackermann et al. 2015, </a:t>
            </a:r>
            <a:r>
              <a:rPr lang="en-US" altLang="zh-CN" dirty="0" err="1" smtClean="0">
                <a:solidFill>
                  <a:prstClr val="white"/>
                </a:solidFill>
              </a:rPr>
              <a:t>ApJL</a:t>
            </a:r>
            <a:r>
              <a:rPr lang="en-US" altLang="zh-CN" dirty="0" smtClean="0">
                <a:solidFill>
                  <a:prstClr val="white"/>
                </a:solidFill>
              </a:rPr>
              <a:t>); Several </a:t>
            </a:r>
            <a:r>
              <a:rPr lang="en-US" altLang="zh-CN" dirty="0" err="1" smtClean="0">
                <a:solidFill>
                  <a:prstClr val="white"/>
                </a:solidFill>
              </a:rPr>
              <a:t>followup</a:t>
            </a:r>
            <a:r>
              <a:rPr lang="en-US" altLang="zh-CN" dirty="0" smtClean="0">
                <a:solidFill>
                  <a:prstClr val="white"/>
                </a:solidFill>
              </a:rPr>
              <a:t> studies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Have found similar time-scale QPOs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9741"/>
          </a:xfrm>
        </p:spPr>
        <p:txBody>
          <a:bodyPr/>
          <a:lstStyle/>
          <a:p>
            <a:r>
              <a:rPr lang="en-US" altLang="zh-CN" b="1" dirty="0" smtClean="0"/>
              <a:t>Time Scales for Possible </a:t>
            </a:r>
            <a:r>
              <a:rPr lang="en-US" altLang="zh-CN" b="1" dirty="0" err="1" smtClean="0"/>
              <a:t>Blazar</a:t>
            </a:r>
            <a:r>
              <a:rPr lang="en-US" altLang="zh-CN" b="1" dirty="0" smtClean="0"/>
              <a:t> QPOs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99032"/>
            <a:ext cx="6888480" cy="5202936"/>
          </a:xfrm>
        </p:spPr>
        <p:txBody>
          <a:bodyPr/>
          <a:lstStyle/>
          <a:p>
            <a:r>
              <a:rPr lang="en-US" altLang="zh-CN" dirty="0" smtClean="0"/>
              <a:t>Binary SMBH systems: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Orbital periods can be about </a:t>
            </a:r>
            <a:r>
              <a:rPr lang="en-US" altLang="zh-CN" dirty="0" smtClean="0">
                <a:solidFill>
                  <a:srgbClr val="FF0000"/>
                </a:solidFill>
              </a:rPr>
              <a:t>several years</a:t>
            </a:r>
            <a:r>
              <a:rPr lang="en-US" altLang="zh-CN" dirty="0" smtClean="0"/>
              <a:t>, given two 10^8 Solar mass SMBHs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Precessing</a:t>
            </a:r>
            <a:r>
              <a:rPr lang="en-US" altLang="zh-CN" dirty="0" smtClean="0"/>
              <a:t> accretion disk (and the jet),  with time scales of </a:t>
            </a:r>
            <a:r>
              <a:rPr lang="en-US" altLang="zh-CN" dirty="0" smtClean="0">
                <a:solidFill>
                  <a:srgbClr val="FF0000"/>
                </a:solidFill>
              </a:rPr>
              <a:t>hundreds of years</a:t>
            </a:r>
          </a:p>
          <a:p>
            <a:r>
              <a:rPr lang="en-US" altLang="zh-CN" dirty="0" smtClean="0"/>
              <a:t> QPOs similar to those of stellar mass black holes: </a:t>
            </a:r>
            <a:r>
              <a:rPr lang="en-US" altLang="zh-CN" dirty="0" smtClean="0">
                <a:solidFill>
                  <a:srgbClr val="FF0000"/>
                </a:solidFill>
              </a:rPr>
              <a:t>sub-day variations</a:t>
            </a:r>
            <a:endParaRPr lang="en-US" altLang="zh-CN" dirty="0" smtClean="0"/>
          </a:p>
          <a:p>
            <a:r>
              <a:rPr lang="en-US" altLang="zh-CN" dirty="0" err="1" smtClean="0"/>
              <a:t>Pulsational</a:t>
            </a:r>
            <a:r>
              <a:rPr lang="en-US" altLang="zh-CN" dirty="0" smtClean="0"/>
              <a:t> accretion flow instabilities: </a:t>
            </a:r>
            <a:r>
              <a:rPr lang="en-US" altLang="zh-CN" dirty="0" smtClean="0">
                <a:solidFill>
                  <a:srgbClr val="FF0000"/>
                </a:solidFill>
              </a:rPr>
              <a:t>intra-day QPOs</a:t>
            </a:r>
            <a:endParaRPr lang="zh-CN" altLang="en-US" dirty="0"/>
          </a:p>
        </p:txBody>
      </p:sp>
      <p:sp>
        <p:nvSpPr>
          <p:cNvPr id="6" name="右箭头 5"/>
          <p:cNvSpPr/>
          <p:nvPr/>
        </p:nvSpPr>
        <p:spPr>
          <a:xfrm>
            <a:off x="6297168" y="3771900"/>
            <a:ext cx="152432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469" y="1102842"/>
            <a:ext cx="4359018" cy="28287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307" y="3995639"/>
            <a:ext cx="4401693" cy="285317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391429" y="5342457"/>
            <a:ext cx="2457790" cy="1259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prstClr val="white"/>
                </a:solidFill>
              </a:rPr>
              <a:t>Folded light curve</a:t>
            </a:r>
          </a:p>
          <a:p>
            <a:pPr algn="ctr"/>
            <a:r>
              <a:rPr lang="en-US" altLang="zh-CN" sz="2000" dirty="0" smtClean="0">
                <a:solidFill>
                  <a:prstClr val="white"/>
                </a:solidFill>
              </a:rPr>
              <a:t>(</a:t>
            </a:r>
            <a:r>
              <a:rPr lang="en-US" altLang="zh-CN" sz="2000" dirty="0" err="1" smtClean="0">
                <a:solidFill>
                  <a:prstClr val="white"/>
                </a:solidFill>
              </a:rPr>
              <a:t>Gierlinski</a:t>
            </a:r>
            <a:r>
              <a:rPr lang="en-US" altLang="zh-CN" sz="2000" dirty="0" smtClean="0">
                <a:solidFill>
                  <a:prstClr val="white"/>
                </a:solidFill>
              </a:rPr>
              <a:t> et al. 2008</a:t>
            </a:r>
          </a:p>
          <a:p>
            <a:pPr algn="ctr"/>
            <a:r>
              <a:rPr lang="en-US" altLang="zh-CN" sz="2000" dirty="0" smtClean="0">
                <a:solidFill>
                  <a:prstClr val="white"/>
                </a:solidFill>
              </a:rPr>
              <a:t>Nature)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3291"/>
          </a:xfrm>
        </p:spPr>
        <p:txBody>
          <a:bodyPr/>
          <a:lstStyle/>
          <a:p>
            <a:r>
              <a:rPr lang="en-US" altLang="zh-CN" b="1" dirty="0" smtClean="0"/>
              <a:t>A Jet with A Helical Structure?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08" y="1368416"/>
            <a:ext cx="4029075" cy="506768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300" y="2584276"/>
            <a:ext cx="4714875" cy="3530918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789906" y="6147881"/>
            <a:ext cx="3443592" cy="632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Beaming effect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178996" y="6436097"/>
            <a:ext cx="3142034" cy="344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Folded light curve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Summary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 first clear case: </a:t>
            </a:r>
            <a:r>
              <a:rPr lang="en-US" altLang="zh-CN" dirty="0" smtClean="0"/>
              <a:t>a month-long modulation is seen in a jet from a </a:t>
            </a:r>
            <a:r>
              <a:rPr lang="en-US" altLang="zh-CN" dirty="0" err="1" smtClean="0"/>
              <a:t>blazar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A new window onto jet structures: </a:t>
            </a:r>
            <a:r>
              <a:rPr lang="en-US" altLang="zh-CN" dirty="0" smtClean="0"/>
              <a:t>probably the first time seeing a helical structure through high-energy flux modulation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Thus far a rare case: </a:t>
            </a:r>
            <a:r>
              <a:rPr lang="en-US" altLang="zh-CN" dirty="0"/>
              <a:t>w</a:t>
            </a:r>
            <a:r>
              <a:rPr lang="en-US" altLang="zh-CN" dirty="0" smtClean="0"/>
              <a:t>e have looked for similar modulation in more than 1500 Fermi </a:t>
            </a:r>
            <a:r>
              <a:rPr lang="en-US" altLang="zh-CN" dirty="0" err="1" smtClean="0"/>
              <a:t>blazars</a:t>
            </a:r>
            <a:r>
              <a:rPr lang="en-US" altLang="zh-CN" dirty="0" smtClean="0"/>
              <a:t>, for the purpose of checking the appearance frequency of similar QPOs at gamma-rays, and our case thus far has been the only one based on our search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Transient nature: </a:t>
            </a:r>
            <a:r>
              <a:rPr lang="en-US" altLang="zh-CN" dirty="0"/>
              <a:t>m</a:t>
            </a:r>
            <a:r>
              <a:rPr lang="en-US" altLang="zh-CN" dirty="0" smtClean="0"/>
              <a:t>ulti-wavelength confirmation should be a key, but it is difficult (Future: </a:t>
            </a:r>
            <a:r>
              <a:rPr lang="en-US" altLang="zh-CN" dirty="0" err="1" smtClean="0"/>
              <a:t>LSST+Fermi</a:t>
            </a:r>
            <a:r>
              <a:rPr lang="en-US" altLang="zh-CN" dirty="0" smtClean="0"/>
              <a:t>?)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6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LHAASO(</a:t>
            </a:r>
            <a:r>
              <a:rPr lang="zh-CN" altLang="en-US" dirty="0" smtClean="0"/>
              <a:t>高海拔宇宙线观测站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79012" y="1600201"/>
            <a:ext cx="440338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THE LARGE HIGH ALTITUDE AIR </a:t>
            </a:r>
            <a:r>
              <a:rPr lang="en-US" altLang="zh-CN" dirty="0" smtClean="0"/>
              <a:t>SHOWER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OBSERVATORY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(LHAASO)</a:t>
            </a:r>
          </a:p>
          <a:p>
            <a:r>
              <a:rPr lang="en-US" altLang="zh-CN" dirty="0" smtClean="0"/>
              <a:t>Being built right now</a:t>
            </a:r>
          </a:p>
          <a:p>
            <a:r>
              <a:rPr lang="en-US" altLang="zh-CN" dirty="0"/>
              <a:t>W</a:t>
            </a:r>
            <a:r>
              <a:rPr lang="en-US" altLang="zh-CN" dirty="0" smtClean="0"/>
              <a:t>ill start observations in April 2019</a:t>
            </a:r>
          </a:p>
          <a:p>
            <a:r>
              <a:rPr lang="en-US" altLang="zh-CN" dirty="0" smtClean="0"/>
              <a:t>Covering 1-1000 </a:t>
            </a:r>
            <a:r>
              <a:rPr lang="en-US" altLang="zh-CN" dirty="0" err="1" smtClean="0"/>
              <a:t>TeV</a:t>
            </a:r>
            <a:endParaRPr lang="en-US" altLang="zh-CN" dirty="0" smtClean="0"/>
          </a:p>
          <a:p>
            <a:r>
              <a:rPr lang="en-US" altLang="zh-CN" dirty="0" smtClean="0"/>
              <a:t>Best sensitivity at 100-1000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energies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1" y="1242979"/>
            <a:ext cx="6177280" cy="32044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48" y="3566160"/>
            <a:ext cx="3426714" cy="329184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2334638" y="4447443"/>
            <a:ext cx="846307" cy="764637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118681" y="5019472"/>
            <a:ext cx="1215957" cy="1167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313445" y="5221718"/>
            <a:ext cx="1466717" cy="64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Fermi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LSST(Large Synoptic Survey Telescope)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53735" y="1825625"/>
            <a:ext cx="3700065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Will produce deep-wide-fast image of the Universe</a:t>
            </a:r>
          </a:p>
          <a:p>
            <a:r>
              <a:rPr lang="en-US" altLang="zh-CN" dirty="0" smtClean="0"/>
              <a:t>Imaging in six optical bands, 15 sec, r’~ 24.5</a:t>
            </a:r>
          </a:p>
          <a:p>
            <a:r>
              <a:rPr lang="en-US" altLang="zh-CN" dirty="0" smtClean="0"/>
              <a:t>Every night, there will be 10 million alerts about candidate transients</a:t>
            </a:r>
          </a:p>
          <a:p>
            <a:r>
              <a:rPr lang="en-US" altLang="zh-CN" dirty="0" smtClean="0"/>
              <a:t>Will start operation from 2023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" y="1700416"/>
            <a:ext cx="7648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Multiwavelength</a:t>
            </a:r>
            <a:r>
              <a:rPr lang="en-US" altLang="zh-CN" b="1" dirty="0" smtClean="0"/>
              <a:t> Studies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68" y="1578681"/>
            <a:ext cx="5480779" cy="42127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41" y="1304392"/>
            <a:ext cx="3578662" cy="3499407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9500141" y="1064235"/>
            <a:ext cx="2420112" cy="1028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Swift X-ray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4599432" y="5791382"/>
            <a:ext cx="3749040" cy="10666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chemeClr val="tx1"/>
                </a:solidFill>
              </a:rPr>
              <a:t>LHAASO or LSST may allow </a:t>
            </a:r>
            <a:r>
              <a:rPr lang="en-US" altLang="zh-CN" sz="2400" dirty="0" err="1" smtClean="0">
                <a:solidFill>
                  <a:schemeClr val="tx1"/>
                </a:solidFill>
              </a:rPr>
              <a:t>multiwavelength</a:t>
            </a:r>
            <a:r>
              <a:rPr lang="en-US" altLang="zh-CN" sz="2400" dirty="0" smtClean="0">
                <a:solidFill>
                  <a:schemeClr val="tx1"/>
                </a:solidFill>
              </a:rPr>
              <a:t> confirmation; Key!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/>
              <a:t>Multiwavelength</a:t>
            </a:r>
            <a:r>
              <a:rPr lang="en-US" altLang="zh-CN" b="1" dirty="0" smtClean="0"/>
              <a:t> Studies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33" y="1831760"/>
            <a:ext cx="4016088" cy="27663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75" y="1831750"/>
            <a:ext cx="4986655" cy="321508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527242" y="4598060"/>
            <a:ext cx="3832697" cy="606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Gamma-ray and Pan-STARRS optical light curves of a Fermi source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6935821" y="5046831"/>
            <a:ext cx="3249039" cy="5271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PTF optical light curve</a:t>
            </a:r>
            <a:endParaRPr lang="zh-CN" altLang="en-US" dirty="0"/>
          </a:p>
        </p:txBody>
      </p:sp>
      <p:sp>
        <p:nvSpPr>
          <p:cNvPr id="8" name="圆角矩形 7"/>
          <p:cNvSpPr/>
          <p:nvPr/>
        </p:nvSpPr>
        <p:spPr>
          <a:xfrm>
            <a:off x="3453319" y="5642043"/>
            <a:ext cx="3628417" cy="98249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Identifying gamma-ray binaries</a:t>
            </a: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From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multiwavelength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observations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935821" y="87549"/>
            <a:ext cx="4844375" cy="1603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 smtClean="0"/>
              <a:t>Thanks for your attention!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1500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756"/>
          </a:xfrm>
        </p:spPr>
        <p:txBody>
          <a:bodyPr/>
          <a:lstStyle/>
          <a:p>
            <a:r>
              <a:rPr lang="en-US" altLang="zh-CN" b="1" dirty="0" smtClean="0"/>
              <a:t>Gamma-ray binaries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0254" y="2568102"/>
            <a:ext cx="4933545" cy="42606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Definition: </a:t>
            </a:r>
            <a:r>
              <a:rPr lang="en-US" altLang="zh-CN" dirty="0" smtClean="0"/>
              <a:t>X-ray binaries while with the emission peak at gamma-rays (&gt;1 MeV)</a:t>
            </a:r>
          </a:p>
          <a:p>
            <a:r>
              <a:rPr lang="en-US" altLang="zh-CN" dirty="0" smtClean="0"/>
              <a:t>Contain an O/B massive companion</a:t>
            </a:r>
          </a:p>
          <a:p>
            <a:r>
              <a:rPr lang="en-US" altLang="zh-CN" dirty="0" smtClean="0"/>
              <a:t>Binary orbits highly eccentric</a:t>
            </a:r>
          </a:p>
          <a:p>
            <a:r>
              <a:rPr lang="en-US" altLang="zh-CN" dirty="0" smtClean="0"/>
              <a:t>Observable at multi-wavelengths, from radio to </a:t>
            </a:r>
            <a:r>
              <a:rPr lang="en-US" altLang="zh-CN" dirty="0" err="1" smtClean="0"/>
              <a:t>TeV</a:t>
            </a:r>
            <a:endParaRPr lang="en-US" altLang="zh-CN" dirty="0" smtClean="0"/>
          </a:p>
          <a:p>
            <a:r>
              <a:rPr lang="en-US" altLang="zh-CN" dirty="0" smtClean="0"/>
              <a:t>Variable sources</a:t>
            </a:r>
          </a:p>
          <a:p>
            <a:r>
              <a:rPr lang="en-US" altLang="zh-CN" dirty="0" smtClean="0"/>
              <a:t>Showing different phenomena, which reflect underlying physical processes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2" y="1254057"/>
            <a:ext cx="5292000" cy="5093550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>
            <a:off x="4046702" y="1955257"/>
            <a:ext cx="428017" cy="10408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17128" y="3064211"/>
            <a:ext cx="1955260" cy="564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Emission peaks at gamma-rays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8200" y="6347607"/>
            <a:ext cx="4875332" cy="442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SED of LSI +61d303 (</a:t>
            </a:r>
            <a:r>
              <a:rPr lang="en-US" altLang="zh-CN" dirty="0" err="1" smtClean="0">
                <a:solidFill>
                  <a:prstClr val="white"/>
                </a:solidFill>
              </a:rPr>
              <a:t>Zdziarski</a:t>
            </a:r>
            <a:r>
              <a:rPr lang="en-US" altLang="zh-CN" dirty="0" smtClean="0">
                <a:solidFill>
                  <a:prstClr val="white"/>
                </a:solidFill>
              </a:rPr>
              <a:t>  et al. 2010)</a:t>
            </a: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35" y="6"/>
            <a:ext cx="3456000" cy="24843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599234" y="2840477"/>
            <a:ext cx="4883285" cy="191634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“Classical” gamma-ray binaries: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There are only a handful of them known</a:t>
            </a:r>
          </a:p>
        </p:txBody>
      </p:sp>
    </p:spTree>
    <p:extLst>
      <p:ext uri="{BB962C8B-B14F-4D97-AF65-F5344CB8AC3E}">
        <p14:creationId xmlns:p14="http://schemas.microsoft.com/office/powerpoint/2010/main" val="28245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Two possible scenarios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5" y="1821691"/>
            <a:ext cx="8516122" cy="3168000"/>
          </a:xfrm>
        </p:spPr>
      </p:pic>
      <p:sp>
        <p:nvSpPr>
          <p:cNvPr id="5" name="圆角矩形 4"/>
          <p:cNvSpPr/>
          <p:nvPr/>
        </p:nvSpPr>
        <p:spPr>
          <a:xfrm>
            <a:off x="1906621" y="5340485"/>
            <a:ext cx="7733490" cy="1206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Key question</a:t>
            </a:r>
            <a:r>
              <a:rPr lang="en-US" altLang="zh-CN" sz="2400" dirty="0" smtClean="0">
                <a:solidFill>
                  <a:prstClr val="white"/>
                </a:solidFill>
              </a:rPr>
              <a:t>: whether they are </a:t>
            </a:r>
            <a:r>
              <a:rPr lang="en-US" altLang="zh-CN" sz="2400" i="1" dirty="0" smtClean="0">
                <a:solidFill>
                  <a:prstClr val="white"/>
                </a:solidFill>
              </a:rPr>
              <a:t>rotation powered </a:t>
            </a:r>
            <a:r>
              <a:rPr lang="en-US" altLang="zh-CN" sz="2400" dirty="0" smtClean="0">
                <a:solidFill>
                  <a:prstClr val="white"/>
                </a:solidFill>
              </a:rPr>
              <a:t>(a young pulsar as the primary) or </a:t>
            </a:r>
            <a:r>
              <a:rPr lang="en-US" altLang="zh-CN" sz="2400" i="1" dirty="0" smtClean="0">
                <a:solidFill>
                  <a:prstClr val="white"/>
                </a:solidFill>
              </a:rPr>
              <a:t>accretion powered</a:t>
            </a:r>
            <a:r>
              <a:rPr lang="en-US" altLang="zh-CN" sz="2400" dirty="0" smtClean="0">
                <a:solidFill>
                  <a:prstClr val="white"/>
                </a:solidFill>
              </a:rPr>
              <a:t>?</a:t>
            </a:r>
          </a:p>
          <a:p>
            <a:pPr algn="ctr"/>
            <a:r>
              <a:rPr lang="en-US" altLang="zh-CN" sz="2400" dirty="0" smtClean="0">
                <a:solidFill>
                  <a:prstClr val="white"/>
                </a:solidFill>
              </a:rPr>
              <a:t>(</a:t>
            </a:r>
            <a:r>
              <a:rPr lang="en-US" altLang="zh-CN" sz="2400" dirty="0" err="1" smtClean="0">
                <a:solidFill>
                  <a:prstClr val="white"/>
                </a:solidFill>
              </a:rPr>
              <a:t>Dubus</a:t>
            </a:r>
            <a:r>
              <a:rPr lang="en-US" altLang="zh-CN" sz="2400" dirty="0" smtClean="0">
                <a:solidFill>
                  <a:prstClr val="white"/>
                </a:solidFill>
              </a:rPr>
              <a:t> 2013)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6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New in </a:t>
            </a:r>
            <a:r>
              <a:rPr lang="en-US" altLang="zh-CN" b="1" i="1" dirty="0" smtClean="0"/>
              <a:t>Fermi</a:t>
            </a:r>
            <a:r>
              <a:rPr lang="en-US" altLang="zh-CN" b="1" dirty="0" smtClean="0"/>
              <a:t> era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78598" y="462022"/>
            <a:ext cx="3513812" cy="153041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dirty="0" smtClean="0"/>
              <a:t>There are also </a:t>
            </a:r>
          </a:p>
          <a:p>
            <a:pPr lvl="1"/>
            <a:r>
              <a:rPr lang="en-US" altLang="zh-CN" dirty="0" smtClean="0"/>
              <a:t>Novae</a:t>
            </a:r>
          </a:p>
          <a:p>
            <a:pPr lvl="1"/>
            <a:r>
              <a:rPr lang="en-US" altLang="zh-CN" dirty="0" smtClean="0"/>
              <a:t>Colliding wind binaries</a:t>
            </a:r>
            <a:endParaRPr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1792224" y="1486216"/>
            <a:ext cx="5678424" cy="6035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tx1"/>
                </a:solidFill>
              </a:rPr>
              <a:t>Gamma-ray emitting binaries 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66" y="2321606"/>
            <a:ext cx="3444294" cy="294535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17465" y="5509450"/>
            <a:ext cx="3300057" cy="1173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Classical gamma-ray binaries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(e.g., PSR B1259-63):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Due to interaction of the winds of a pulsar and a high-mass star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436" y="2321606"/>
            <a:ext cx="3267739" cy="265199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729113" y="5268975"/>
            <a:ext cx="3072384" cy="14917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Eclipsing pulsar binaries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(e.g., PSR J1311-3430):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Due to interaction of a pulsar wind with the outflow of a low-mass companion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8620026" y="5231845"/>
            <a:ext cx="3072384" cy="925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Micro-quasars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(e.g., </a:t>
            </a:r>
            <a:r>
              <a:rPr lang="en-US" altLang="zh-CN" dirty="0" err="1" smtClean="0">
                <a:solidFill>
                  <a:schemeClr val="tx1"/>
                </a:solidFill>
              </a:rPr>
              <a:t>Cyg</a:t>
            </a:r>
            <a:r>
              <a:rPr lang="en-US" altLang="zh-CN" dirty="0" smtClean="0">
                <a:solidFill>
                  <a:schemeClr val="tx1"/>
                </a:solidFill>
              </a:rPr>
              <a:t> X-1):</a:t>
            </a: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Due to the presence of a jet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59" y="2321606"/>
            <a:ext cx="4037999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756"/>
          </a:xfrm>
        </p:spPr>
        <p:txBody>
          <a:bodyPr/>
          <a:lstStyle/>
          <a:p>
            <a:r>
              <a:rPr lang="en-US" altLang="zh-CN" b="1" dirty="0" smtClean="0"/>
              <a:t>LSI +61d303</a:t>
            </a:r>
            <a:endParaRPr lang="zh-CN" altLang="en-US" b="1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72" y="0"/>
            <a:ext cx="5174172" cy="3780000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2" y="1254057"/>
            <a:ext cx="5292000" cy="5093550"/>
          </a:xfrm>
          <a:prstGeom prst="rect">
            <a:avLst/>
          </a:prstGeom>
        </p:spPr>
      </p:pic>
      <p:sp>
        <p:nvSpPr>
          <p:cNvPr id="5" name="上箭头 4"/>
          <p:cNvSpPr/>
          <p:nvPr/>
        </p:nvSpPr>
        <p:spPr>
          <a:xfrm>
            <a:off x="4046702" y="1955257"/>
            <a:ext cx="428017" cy="10408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317128" y="3064211"/>
            <a:ext cx="1955260" cy="5642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Emission peaks at gamma-rays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38200" y="6347607"/>
            <a:ext cx="4875332" cy="442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SED of LSI +61d303 (</a:t>
            </a:r>
            <a:r>
              <a:rPr lang="en-US" altLang="zh-CN" dirty="0" err="1">
                <a:solidFill>
                  <a:prstClr val="white"/>
                </a:solidFill>
              </a:rPr>
              <a:t>Zdziarski</a:t>
            </a:r>
            <a:r>
              <a:rPr lang="en-US" altLang="zh-CN" dirty="0">
                <a:solidFill>
                  <a:prstClr val="white"/>
                </a:solidFill>
              </a:rPr>
              <a:t>  et al. 2010)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713532" y="153239"/>
            <a:ext cx="4737370" cy="423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</a:rPr>
              <a:t> </a:t>
            </a:r>
            <a:r>
              <a:rPr lang="en-US" altLang="zh-CN" sz="2400" dirty="0" err="1" smtClean="0">
                <a:solidFill>
                  <a:prstClr val="white"/>
                </a:solidFill>
              </a:rPr>
              <a:t>Porb</a:t>
            </a:r>
            <a:r>
              <a:rPr lang="en-US" altLang="zh-CN" sz="2400" dirty="0" smtClean="0">
                <a:solidFill>
                  <a:prstClr val="white"/>
                </a:solidFill>
              </a:rPr>
              <a:t>=26.5 d, e=0.54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49" y="3257074"/>
            <a:ext cx="3760393" cy="36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10038945" y="3933239"/>
            <a:ext cx="2052536" cy="2058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white"/>
                </a:solidFill>
              </a:rPr>
              <a:t>Fermi/LAT 0.1-300 GeV orbital light curve.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 smtClean="0">
                <a:solidFill>
                  <a:prstClr val="white"/>
                </a:solidFill>
              </a:rPr>
              <a:t>Periastron</a:t>
            </a:r>
            <a:r>
              <a:rPr lang="en-US" altLang="zh-CN" dirty="0" smtClean="0">
                <a:solidFill>
                  <a:prstClr val="white"/>
                </a:solidFill>
              </a:rPr>
              <a:t> at orbital phase 0.275</a:t>
            </a: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5349240"/>
            <a:ext cx="7683230" cy="8277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radio pulsar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69" y="1921974"/>
            <a:ext cx="4216527" cy="3377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4" y="-594"/>
            <a:ext cx="5310076" cy="68585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32350" y="365125"/>
            <a:ext cx="5821450" cy="1325563"/>
          </a:xfrm>
        </p:spPr>
        <p:txBody>
          <a:bodyPr/>
          <a:lstStyle/>
          <a:p>
            <a:r>
              <a:rPr lang="en-US" altLang="zh-CN" b="1" dirty="0" smtClean="0"/>
              <a:t>Super-orbital modulation in LSI +61d303</a:t>
            </a:r>
            <a:endParaRPr lang="zh-CN" altLang="en-US" b="1" dirty="0"/>
          </a:p>
        </p:txBody>
      </p:sp>
      <p:sp>
        <p:nvSpPr>
          <p:cNvPr id="6" name="左箭头 5"/>
          <p:cNvSpPr/>
          <p:nvPr/>
        </p:nvSpPr>
        <p:spPr>
          <a:xfrm>
            <a:off x="9800596" y="3112554"/>
            <a:ext cx="1123566" cy="6322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513651" y="3910516"/>
            <a:ext cx="2461098" cy="206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Significant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emission during this </a:t>
            </a:r>
            <a:r>
              <a:rPr lang="en-US" altLang="zh-CN" sz="2400" dirty="0" err="1" smtClean="0"/>
              <a:t>superorbital</a:t>
            </a:r>
            <a:r>
              <a:rPr lang="en-US" altLang="zh-CN" sz="2400" dirty="0" smtClean="0"/>
              <a:t> phase range</a:t>
            </a:r>
            <a:endParaRPr lang="zh-CN" altLang="en-US" sz="2400" dirty="0"/>
          </a:p>
        </p:txBody>
      </p:sp>
      <p:sp>
        <p:nvSpPr>
          <p:cNvPr id="8" name="圆角矩形 7"/>
          <p:cNvSpPr/>
          <p:nvPr/>
        </p:nvSpPr>
        <p:spPr>
          <a:xfrm>
            <a:off x="5532350" y="5894962"/>
            <a:ext cx="3105812" cy="856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Determined the origin of super-orbital modulation</a:t>
            </a:r>
          </a:p>
          <a:p>
            <a:pPr algn="ctr"/>
            <a:r>
              <a:rPr lang="en-US" altLang="zh-CN" dirty="0" smtClean="0"/>
              <a:t>(Xing, Wang, </a:t>
            </a:r>
            <a:r>
              <a:rPr lang="en-US" altLang="zh-CN" dirty="0" err="1" smtClean="0"/>
              <a:t>Takata</a:t>
            </a:r>
            <a:r>
              <a:rPr lang="en-US" altLang="zh-CN" dirty="0" smtClean="0"/>
              <a:t>, 2017, </a:t>
            </a:r>
            <a:r>
              <a:rPr lang="en-US" altLang="zh-CN" dirty="0" err="1" smtClean="0"/>
              <a:t>ApJ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2062264" y="5058383"/>
            <a:ext cx="2062264" cy="632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1667 days super-orbital modulation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52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38400" y="214290"/>
            <a:ext cx="7772400" cy="939784"/>
          </a:xfrm>
        </p:spPr>
        <p:txBody>
          <a:bodyPr>
            <a:noAutofit/>
          </a:bodyPr>
          <a:lstStyle/>
          <a:p>
            <a:r>
              <a:rPr lang="en-US" altLang="zh-CN" sz="3200" b="1" dirty="0" err="1"/>
              <a:t>Intrabinary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gamma rays </a:t>
            </a:r>
            <a:r>
              <a:rPr lang="en-US" altLang="zh-CN" sz="3200" b="1" dirty="0"/>
              <a:t>from black </a:t>
            </a:r>
            <a:r>
              <a:rPr lang="en-US" altLang="zh-CN" sz="3200" b="1" dirty="0" smtClean="0"/>
              <a:t>widow pulsar system </a:t>
            </a:r>
            <a:r>
              <a:rPr lang="en-US" altLang="zh-CN" sz="3200" b="1" dirty="0"/>
              <a:t>PSR J1311-3430</a:t>
            </a:r>
            <a:endParaRPr lang="en-US" sz="3200" b="1" dirty="0"/>
          </a:p>
        </p:txBody>
      </p:sp>
      <p:pic>
        <p:nvPicPr>
          <p:cNvPr id="6" name="内容占位符 5" descr="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365" y="1071547"/>
            <a:ext cx="3750469" cy="5000625"/>
          </a:xfrm>
        </p:spPr>
      </p:pic>
      <p:pic>
        <p:nvPicPr>
          <p:cNvPr id="7" name="图片 6" descr="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1101" y="2682993"/>
            <a:ext cx="3108960" cy="3108960"/>
          </a:xfrm>
          <a:prstGeom prst="rect">
            <a:avLst/>
          </a:prstGeom>
        </p:spPr>
      </p:pic>
      <p:pic>
        <p:nvPicPr>
          <p:cNvPr id="8" name="图片 7" descr="f4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7704" y="1000108"/>
            <a:ext cx="3017520" cy="301752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03805" y="6178506"/>
            <a:ext cx="3714776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Xing &amp; Wang (2015,  </a:t>
            </a:r>
            <a:r>
              <a:rPr lang="en-US" altLang="zh-CN" dirty="0" err="1">
                <a:solidFill>
                  <a:prstClr val="white"/>
                </a:solidFill>
              </a:rPr>
              <a:t>ApJL</a:t>
            </a:r>
            <a:r>
              <a:rPr lang="en-US" altLang="zh-CN" dirty="0">
                <a:solidFill>
                  <a:prstClr val="white"/>
                </a:solidFill>
              </a:rPr>
              <a:t>)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62" y="1105449"/>
            <a:ext cx="6660000" cy="32529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404" y="1108354"/>
            <a:ext cx="4730906" cy="3566469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4058028" y="4159954"/>
            <a:ext cx="4786346" cy="26431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altLang="zh-CN" sz="2000" dirty="0">
                <a:solidFill>
                  <a:prstClr val="white"/>
                </a:solidFill>
              </a:rPr>
              <a:t>The only MSP found from Fermi Gamma-ray timing</a:t>
            </a:r>
            <a:r>
              <a:rPr lang="zh-CN" altLang="en-US" sz="2000" dirty="0">
                <a:solidFill>
                  <a:prstClr val="white"/>
                </a:solidFill>
              </a:rPr>
              <a:t>（</a:t>
            </a:r>
            <a:r>
              <a:rPr lang="en-US" altLang="zh-CN" sz="2000" dirty="0" err="1">
                <a:solidFill>
                  <a:prstClr val="white"/>
                </a:solidFill>
              </a:rPr>
              <a:t>Pletsch</a:t>
            </a:r>
            <a:r>
              <a:rPr lang="en-US" altLang="zh-CN" sz="2000" dirty="0">
                <a:solidFill>
                  <a:prstClr val="white"/>
                </a:solidFill>
              </a:rPr>
              <a:t> et al. 2012, Science)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dirty="0">
                <a:solidFill>
                  <a:prstClr val="white"/>
                </a:solidFill>
              </a:rPr>
              <a:t>Orbital period 94</a:t>
            </a:r>
            <a:r>
              <a:rPr lang="zh-CN" altLang="en-US" sz="2000" dirty="0">
                <a:solidFill>
                  <a:prstClr val="white"/>
                </a:solidFill>
              </a:rPr>
              <a:t> </a:t>
            </a:r>
            <a:r>
              <a:rPr lang="en-US" altLang="zh-CN" sz="2000" dirty="0">
                <a:solidFill>
                  <a:prstClr val="white"/>
                </a:solidFill>
              </a:rPr>
              <a:t>min</a:t>
            </a:r>
            <a:r>
              <a:rPr lang="zh-CN" altLang="en-US" sz="2000" dirty="0">
                <a:solidFill>
                  <a:prstClr val="white"/>
                </a:solidFill>
              </a:rPr>
              <a:t>，</a:t>
            </a:r>
            <a:r>
              <a:rPr lang="en-US" altLang="zh-CN" sz="2000" dirty="0">
                <a:solidFill>
                  <a:prstClr val="white"/>
                </a:solidFill>
              </a:rPr>
              <a:t>companion mass 0.01Msun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dirty="0">
                <a:solidFill>
                  <a:prstClr val="white"/>
                </a:solidFill>
              </a:rPr>
              <a:t>In off-pulse data, orbital modulation is found </a:t>
            </a:r>
          </a:p>
          <a:p>
            <a:pPr>
              <a:buFont typeface="Arial" pitchFamily="34" charset="0"/>
              <a:buChar char="•"/>
            </a:pPr>
            <a:r>
              <a:rPr lang="en-US" altLang="zh-CN" sz="2000" u="sng" dirty="0">
                <a:solidFill>
                  <a:prstClr val="white"/>
                </a:solidFill>
              </a:rPr>
              <a:t>Provide </a:t>
            </a:r>
            <a:r>
              <a:rPr lang="en-US" altLang="zh-CN" sz="2000" u="sng" dirty="0" smtClean="0">
                <a:solidFill>
                  <a:prstClr val="white"/>
                </a:solidFill>
              </a:rPr>
              <a:t>first clear </a:t>
            </a:r>
            <a:r>
              <a:rPr lang="en-US" altLang="zh-CN" sz="2000" u="sng" dirty="0">
                <a:solidFill>
                  <a:prstClr val="white"/>
                </a:solidFill>
              </a:rPr>
              <a:t>evidence for </a:t>
            </a:r>
            <a:r>
              <a:rPr lang="en-US" altLang="zh-CN" sz="2000" u="sng" dirty="0" err="1">
                <a:solidFill>
                  <a:prstClr val="white"/>
                </a:solidFill>
              </a:rPr>
              <a:t>intrabinary</a:t>
            </a:r>
            <a:r>
              <a:rPr lang="en-US" altLang="zh-CN" sz="2000" u="sng" dirty="0">
                <a:solidFill>
                  <a:prstClr val="white"/>
                </a:solidFill>
              </a:rPr>
              <a:t> gamma-ray emission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558183" y="1935506"/>
            <a:ext cx="4795736" cy="2743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Now there are more than 20 of such pulsar systems found with </a:t>
            </a:r>
            <a:r>
              <a:rPr lang="en-US" altLang="zh-CN" sz="2800" i="1" dirty="0" smtClean="0"/>
              <a:t>Fermi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obserations</a:t>
            </a:r>
            <a:endParaRPr lang="en-US" altLang="zh-CN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However, not likely detectable at </a:t>
            </a:r>
            <a:r>
              <a:rPr lang="en-US" altLang="zh-CN" sz="2800" dirty="0" err="1" smtClean="0"/>
              <a:t>TeV</a:t>
            </a:r>
            <a:r>
              <a:rPr lang="en-US" altLang="zh-CN" sz="2800" dirty="0" smtClean="0"/>
              <a:t> energies, such as with LHAASO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571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M</a:t>
            </a:r>
            <a:r>
              <a:rPr lang="en-US" altLang="zh-CN" b="1" dirty="0" smtClean="0"/>
              <a:t>icro-quasar: </a:t>
            </a:r>
            <a:r>
              <a:rPr lang="en-US" altLang="zh-CN" b="1" dirty="0"/>
              <a:t>Cygnus </a:t>
            </a:r>
            <a:r>
              <a:rPr lang="en-US" altLang="zh-CN" b="1" dirty="0" smtClean="0"/>
              <a:t>X-3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3" y="1781469"/>
            <a:ext cx="6170830" cy="4713912"/>
          </a:xfrm>
        </p:spPr>
      </p:pic>
      <p:sp>
        <p:nvSpPr>
          <p:cNvPr id="5" name="圆角矩形 4"/>
          <p:cNvSpPr/>
          <p:nvPr/>
        </p:nvSpPr>
        <p:spPr>
          <a:xfrm>
            <a:off x="7393021" y="2003898"/>
            <a:ext cx="3852153" cy="42315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Contains a black hole and a high-mass Wolf-</a:t>
            </a:r>
            <a:r>
              <a:rPr lang="en-US" altLang="zh-CN" sz="2400" dirty="0" err="1" smtClean="0"/>
              <a:t>Rayet</a:t>
            </a:r>
            <a:r>
              <a:rPr lang="en-US" altLang="zh-CN" sz="2400" dirty="0" smtClean="0"/>
              <a:t> star (an evolved star)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Show variable bright emission at multi-wavelengths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Gamma-ray flares were seen (</a:t>
            </a:r>
            <a:r>
              <a:rPr lang="en-US" altLang="zh-CN" sz="2400" u="sng" dirty="0" smtClean="0"/>
              <a:t>associated with the jet’s activity</a:t>
            </a:r>
            <a:r>
              <a:rPr lang="en-US" altLang="zh-CN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Possibly detectable with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telescopes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441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1456</Words>
  <Application>Microsoft Office PowerPoint</Application>
  <PresentationFormat>宽屏</PresentationFormat>
  <Paragraphs>199</Paragraphs>
  <Slides>29</Slides>
  <Notes>1</Notes>
  <HiddenSlides>3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宋体</vt:lpstr>
      <vt:lpstr>幼圆</vt:lpstr>
      <vt:lpstr>Arial</vt:lpstr>
      <vt:lpstr>Calibri</vt:lpstr>
      <vt:lpstr>Calibri Light</vt:lpstr>
      <vt:lpstr>Franklin Gothic Book</vt:lpstr>
      <vt:lpstr>Perpetua</vt:lpstr>
      <vt:lpstr>Wingdings</vt:lpstr>
      <vt:lpstr>Wingdings 2</vt:lpstr>
      <vt:lpstr>Office 主题</vt:lpstr>
      <vt:lpstr>1_Office 主题</vt:lpstr>
      <vt:lpstr>2_Office 主题</vt:lpstr>
      <vt:lpstr>1_平衡</vt:lpstr>
      <vt:lpstr>Gamma-Ray Emitting Binaries in the Fermi Era</vt:lpstr>
      <vt:lpstr>PowerPoint 演示文稿</vt:lpstr>
      <vt:lpstr>Gamma-ray binaries</vt:lpstr>
      <vt:lpstr>Two possible scenarios</vt:lpstr>
      <vt:lpstr>New in Fermi era</vt:lpstr>
      <vt:lpstr>LSI +61d303</vt:lpstr>
      <vt:lpstr>Super-orbital modulation in LSI +61d303</vt:lpstr>
      <vt:lpstr>Intrabinary gamma rays from black widow pulsar system PSR J1311-3430</vt:lpstr>
      <vt:lpstr>Micro-quasar: Cygnus X-3</vt:lpstr>
      <vt:lpstr>Micro-quasar SS 433</vt:lpstr>
      <vt:lpstr>X-ray lobes</vt:lpstr>
      <vt:lpstr>HAWC TeV detection</vt:lpstr>
      <vt:lpstr>Fermi GeV Detection of W1</vt:lpstr>
      <vt:lpstr>Periodicities?</vt:lpstr>
      <vt:lpstr>Discussion</vt:lpstr>
      <vt:lpstr>In Fermi+LHAASO era: ???</vt:lpstr>
      <vt:lpstr>Discussion</vt:lpstr>
      <vt:lpstr>AGN Classification</vt:lpstr>
      <vt:lpstr>PowerPoint 演示文稿</vt:lpstr>
      <vt:lpstr>Current Focuses on Blazars with Fermi</vt:lpstr>
      <vt:lpstr>Outburst and a 34.5 day QPO signal</vt:lpstr>
      <vt:lpstr>Before: Blazar PG 1553+113</vt:lpstr>
      <vt:lpstr>Time Scales for Possible Blazar QPOs</vt:lpstr>
      <vt:lpstr>A Jet with A Helical Structure?</vt:lpstr>
      <vt:lpstr>Summary</vt:lpstr>
      <vt:lpstr>LHAASO(高海拔宇宙线观测站</vt:lpstr>
      <vt:lpstr>LSST(Large Synoptic Survey Telescope)</vt:lpstr>
      <vt:lpstr>Multiwavelength Studies</vt:lpstr>
      <vt:lpstr>Multiwavelength Studies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Gamma-Ray Sky with Fermi</dc:title>
  <dc:creator>zhong wang</dc:creator>
  <cp:lastModifiedBy>zhong wang</cp:lastModifiedBy>
  <cp:revision>87</cp:revision>
  <dcterms:created xsi:type="dcterms:W3CDTF">2019-02-03T22:23:06Z</dcterms:created>
  <dcterms:modified xsi:type="dcterms:W3CDTF">2019-04-13T06:14:10Z</dcterms:modified>
</cp:coreProperties>
</file>