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70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AA10B-4A4E-4645-9E6A-88B49880D186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6EF1C-E385-406F-9766-5B921327E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22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工程建设期间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3486-7546-49DE-BA0E-BEE24CB7708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46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1FBB-69A7-4CEE-9B68-FB2B4B39D42F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B186-FC2D-496F-BF7A-18C779AC1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76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1FBB-69A7-4CEE-9B68-FB2B4B39D42F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B186-FC2D-496F-BF7A-18C779AC1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94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1FBB-69A7-4CEE-9B68-FB2B4B39D42F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B186-FC2D-496F-BF7A-18C779AC1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66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1FBB-69A7-4CEE-9B68-FB2B4B39D42F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B186-FC2D-496F-BF7A-18C779AC1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7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1FBB-69A7-4CEE-9B68-FB2B4B39D42F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B186-FC2D-496F-BF7A-18C779AC1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3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1FBB-69A7-4CEE-9B68-FB2B4B39D42F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B186-FC2D-496F-BF7A-18C779AC1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9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1FBB-69A7-4CEE-9B68-FB2B4B39D42F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B186-FC2D-496F-BF7A-18C779AC1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83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1FBB-69A7-4CEE-9B68-FB2B4B39D42F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B186-FC2D-496F-BF7A-18C779AC1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36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1FBB-69A7-4CEE-9B68-FB2B4B39D42F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B186-FC2D-496F-BF7A-18C779AC1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86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1FBB-69A7-4CEE-9B68-FB2B4B39D42F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B186-FC2D-496F-BF7A-18C779AC1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97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1FBB-69A7-4CEE-9B68-FB2B4B39D42F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B186-FC2D-496F-BF7A-18C779AC1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30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1FBB-69A7-4CEE-9B68-FB2B4B39D42F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0B186-FC2D-496F-BF7A-18C779AC1E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9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ED</a:t>
            </a:r>
            <a:r>
              <a:rPr lang="zh-CN" altLang="en-US" sz="4000" dirty="0" smtClean="0"/>
              <a:t>塑料闪烁体和光纤大批量质量控制</a:t>
            </a:r>
            <a:endParaRPr lang="zh-CN" altLang="en-US" sz="4000" dirty="0"/>
          </a:p>
        </p:txBody>
      </p:sp>
      <p:pic>
        <p:nvPicPr>
          <p:cNvPr id="4" name="Picture 2" descr="C:\Users\Administrator\Pictures\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7" y="175092"/>
            <a:ext cx="1982099" cy="13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侯超</a:t>
            </a:r>
            <a:endParaRPr lang="en-US" altLang="zh-CN" dirty="0" smtClean="0"/>
          </a:p>
          <a:p>
            <a:r>
              <a:rPr lang="zh-CN" altLang="en-US" dirty="0"/>
              <a:t>高能物理研究所</a:t>
            </a:r>
            <a:endParaRPr lang="en-US" altLang="zh-CN" dirty="0" smtClean="0"/>
          </a:p>
          <a:p>
            <a:r>
              <a:rPr lang="en-US" altLang="zh-CN" dirty="0" smtClean="0"/>
              <a:t>2019.4.14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50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zh-CN" altLang="en-US" sz="2800" dirty="0" smtClean="0"/>
              <a:t>遇到的问题与解决办法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2487" y="1425575"/>
            <a:ext cx="10515600" cy="4351338"/>
          </a:xfrm>
        </p:spPr>
        <p:txBody>
          <a:bodyPr/>
          <a:lstStyle/>
          <a:p>
            <a:r>
              <a:rPr lang="zh-CN" altLang="en-US" sz="2400" dirty="0"/>
              <a:t>检测发现第四</a:t>
            </a:r>
            <a:r>
              <a:rPr lang="zh-CN" altLang="en-US" sz="2400" dirty="0" smtClean="0"/>
              <a:t>批次光纤平均衰减长度比</a:t>
            </a:r>
            <a:r>
              <a:rPr lang="zh-CN" altLang="en-US" sz="2400" dirty="0"/>
              <a:t>其他</a:t>
            </a:r>
            <a:r>
              <a:rPr lang="zh-CN" altLang="en-US" sz="2400" dirty="0" smtClean="0"/>
              <a:t>批次小约</a:t>
            </a:r>
            <a:r>
              <a:rPr lang="en-US" altLang="zh-CN" sz="2400" dirty="0" smtClean="0"/>
              <a:t>13%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   </a:t>
            </a:r>
            <a:r>
              <a:rPr lang="zh-CN" altLang="zh-CN" sz="2400" dirty="0" smtClean="0"/>
              <a:t>改进</a:t>
            </a:r>
            <a:r>
              <a:rPr lang="zh-CN" altLang="zh-CN" sz="2400" dirty="0"/>
              <a:t>端面</a:t>
            </a:r>
            <a:r>
              <a:rPr lang="zh-CN" altLang="zh-CN" sz="2400" dirty="0" smtClean="0"/>
              <a:t>处理</a:t>
            </a:r>
            <a:r>
              <a:rPr lang="zh-CN" altLang="en-US" sz="2400" dirty="0" smtClean="0"/>
              <a:t>工艺</a:t>
            </a:r>
            <a:r>
              <a:rPr lang="zh-CN" altLang="zh-CN" sz="2400" dirty="0" smtClean="0"/>
              <a:t>后</a:t>
            </a:r>
            <a:r>
              <a:rPr lang="zh-CN" altLang="zh-CN" sz="2400" dirty="0"/>
              <a:t>，经</a:t>
            </a:r>
            <a:r>
              <a:rPr lang="en-US" altLang="zh-CN" sz="2400" dirty="0"/>
              <a:t>ED</a:t>
            </a:r>
            <a:r>
              <a:rPr lang="zh-CN" altLang="zh-CN" sz="2400" dirty="0"/>
              <a:t>灵敏单元探测器测试结果满足</a:t>
            </a:r>
            <a:r>
              <a:rPr lang="en-US" altLang="zh-CN" sz="2400" dirty="0"/>
              <a:t>ED</a:t>
            </a:r>
            <a:r>
              <a:rPr lang="zh-CN" altLang="zh-CN" sz="2400" dirty="0"/>
              <a:t>设计指标要求，接受该批次产品</a:t>
            </a:r>
            <a:r>
              <a:rPr lang="zh-CN" altLang="zh-CN" sz="2400" dirty="0" smtClean="0"/>
              <a:t>。</a:t>
            </a:r>
            <a:r>
              <a:rPr lang="zh-CN" altLang="en-US" sz="2400" dirty="0"/>
              <a:t>厂家</a:t>
            </a:r>
            <a:r>
              <a:rPr lang="zh-CN" altLang="en-US" sz="2400" dirty="0" smtClean="0"/>
              <a:t>补供其中</a:t>
            </a:r>
            <a:r>
              <a:rPr lang="zh-CN" altLang="en-US" sz="2400" dirty="0"/>
              <a:t>不合格光纤</a:t>
            </a:r>
            <a:r>
              <a:rPr lang="en-US" altLang="zh-CN" sz="2400" dirty="0"/>
              <a:t>1.35</a:t>
            </a:r>
            <a:r>
              <a:rPr lang="zh-CN" altLang="en-US" sz="2400" dirty="0" smtClean="0"/>
              <a:t>千米</a:t>
            </a:r>
            <a:endParaRPr lang="en-US" altLang="zh-CN" sz="2400" dirty="0" smtClean="0"/>
          </a:p>
          <a:p>
            <a:r>
              <a:rPr lang="en-US" altLang="zh-CN" sz="2400" dirty="0" smtClean="0"/>
              <a:t>10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22</a:t>
            </a:r>
            <a:r>
              <a:rPr lang="zh-CN" altLang="en-US" sz="2400" dirty="0" smtClean="0"/>
              <a:t>日圣戈班厂家技术管理人员</a:t>
            </a:r>
            <a:r>
              <a:rPr lang="en-US" altLang="zh-CN" sz="2400" dirty="0" smtClean="0"/>
              <a:t>mike</a:t>
            </a:r>
            <a:r>
              <a:rPr lang="zh-CN" altLang="en-US" sz="2400" dirty="0" smtClean="0"/>
              <a:t>访问</a:t>
            </a:r>
            <a:r>
              <a:rPr lang="zh-CN" altLang="en-US" sz="2400" dirty="0"/>
              <a:t>高能所</a:t>
            </a:r>
            <a:r>
              <a:rPr lang="zh-CN" altLang="en-US" sz="2400" dirty="0" smtClean="0"/>
              <a:t>，认可</a:t>
            </a:r>
            <a:r>
              <a:rPr lang="en-US" altLang="zh-CN" sz="2400" dirty="0" smtClean="0"/>
              <a:t>ED</a:t>
            </a:r>
            <a:r>
              <a:rPr lang="zh-CN" altLang="en-US" sz="2400" dirty="0" smtClean="0"/>
              <a:t>组光纤衰减长度的测试方法和结果，项目组要求工厂提高后续批次的光纤质量的一致性</a:t>
            </a:r>
            <a:endParaRPr lang="en-US" altLang="zh-CN" sz="24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B3-9784-46C1-94E0-0290550F8BB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243" y="3562432"/>
            <a:ext cx="2215364" cy="2914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629" y="3848099"/>
            <a:ext cx="3126843" cy="23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CN" altLang="en-US" sz="3600" dirty="0" smtClean="0"/>
              <a:t>塑料闪烁体加工进展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6763" y="1532050"/>
            <a:ext cx="5442434" cy="4351338"/>
          </a:xfrm>
        </p:spPr>
        <p:txBody>
          <a:bodyPr/>
          <a:lstStyle/>
          <a:p>
            <a:r>
              <a:rPr lang="zh-CN" altLang="en-US" sz="2400" dirty="0"/>
              <a:t>对毛坯闪烁体进行表面刻光纤槽和四周切割抛光，加工界面的精度和粗糙度直接影响光收集效率</a:t>
            </a:r>
            <a:endParaRPr lang="en-US" altLang="zh-CN" sz="2400" dirty="0"/>
          </a:p>
          <a:p>
            <a:r>
              <a:rPr lang="zh-CN" altLang="en-US" sz="2400" dirty="0"/>
              <a:t>对每批成品</a:t>
            </a:r>
            <a:r>
              <a:rPr lang="zh-CN" altLang="en-US" sz="2400" dirty="0" smtClean="0"/>
              <a:t>闪烁体出厂前按照合同技术指标进行</a:t>
            </a:r>
            <a:r>
              <a:rPr lang="zh-CN" altLang="en-US" sz="2400" dirty="0"/>
              <a:t>加工质量</a:t>
            </a:r>
            <a:r>
              <a:rPr lang="zh-CN" altLang="en-US" sz="2400" dirty="0" smtClean="0"/>
              <a:t>抽检，并形成检测报告，交货后一个月内形成验收报告 </a:t>
            </a:r>
            <a:endParaRPr lang="en-US" altLang="zh-CN" sz="2400" dirty="0" smtClean="0"/>
          </a:p>
          <a:p>
            <a:r>
              <a:rPr lang="zh-CN" altLang="en-US" sz="2400" dirty="0" smtClean="0"/>
              <a:t>定期</a:t>
            </a:r>
            <a:r>
              <a:rPr lang="zh-CN" altLang="en-US" sz="2400" dirty="0"/>
              <a:t>到工厂检查加工质量和加工过程记录，保证加工质量一致性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目前完成前</a:t>
            </a:r>
            <a:r>
              <a:rPr lang="en-US" altLang="zh-CN" sz="2400" dirty="0"/>
              <a:t>7</a:t>
            </a:r>
            <a:r>
              <a:rPr lang="zh-CN" altLang="en-US" sz="2400" dirty="0" smtClean="0"/>
              <a:t>批次闪烁体的加工</a:t>
            </a:r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157" y="724224"/>
            <a:ext cx="3478842" cy="24333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383" y="3119941"/>
            <a:ext cx="2478037" cy="11755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738" y="3123923"/>
            <a:ext cx="2899342" cy="1124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614" y="4555307"/>
            <a:ext cx="3633386" cy="18284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729" y="4555307"/>
            <a:ext cx="2206949" cy="1643780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B3-9784-46C1-94E0-0290550F8BB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5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3912" y="265113"/>
            <a:ext cx="10515600" cy="706438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zh-CN" altLang="en-US" sz="3200" dirty="0" smtClean="0"/>
              <a:t>遇到的问题及解决办法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2" y="936845"/>
            <a:ext cx="6815136" cy="2763618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2400" dirty="0" smtClean="0"/>
              <a:t>前三批交付的闪烁体发现约</a:t>
            </a:r>
            <a:r>
              <a:rPr lang="en-US" altLang="zh-CN" sz="2400" dirty="0"/>
              <a:t>10%</a:t>
            </a:r>
            <a:r>
              <a:rPr lang="zh-CN" altLang="en-US" sz="2400" dirty="0"/>
              <a:t>出现加工应力产生的银纹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双方配合共同排查原因，通过对闪烁体加工后的应力测量，闪烁体</a:t>
            </a:r>
            <a:r>
              <a:rPr lang="zh-CN" altLang="en-US" sz="2400" dirty="0"/>
              <a:t>平整度与银纹位置</a:t>
            </a:r>
            <a:r>
              <a:rPr lang="zh-CN" altLang="en-US" sz="2400" dirty="0" smtClean="0"/>
              <a:t>关系测量，确认</a:t>
            </a:r>
            <a:r>
              <a:rPr lang="zh-CN" altLang="en-US" sz="2400" dirty="0"/>
              <a:t>了</a:t>
            </a:r>
            <a:r>
              <a:rPr lang="zh-CN" altLang="en-US" sz="2400" dirty="0" smtClean="0"/>
              <a:t>与走刀参数和真空</a:t>
            </a:r>
            <a:r>
              <a:rPr lang="zh-CN" altLang="en-US" sz="2400" dirty="0"/>
              <a:t>吸盘固定方式</a:t>
            </a:r>
            <a:r>
              <a:rPr lang="zh-CN" altLang="en-US" sz="2400" dirty="0" smtClean="0"/>
              <a:t>有关</a:t>
            </a:r>
            <a:endParaRPr lang="en-US" altLang="zh-CN" sz="2400" dirty="0" smtClean="0"/>
          </a:p>
          <a:p>
            <a:r>
              <a:rPr lang="zh-CN" altLang="en-US" sz="2400" dirty="0" smtClean="0"/>
              <a:t>厂家</a:t>
            </a:r>
            <a:r>
              <a:rPr lang="zh-CN" altLang="en-US" sz="2400" dirty="0"/>
              <a:t>改变了装夹方式，改进用刀</a:t>
            </a:r>
            <a:r>
              <a:rPr lang="zh-CN" altLang="en-US" sz="2400" dirty="0" smtClean="0"/>
              <a:t>参数，</a:t>
            </a:r>
            <a:r>
              <a:rPr lang="en-US" altLang="zh-CN" sz="2400" dirty="0" smtClean="0"/>
              <a:t>18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16</a:t>
            </a:r>
            <a:r>
              <a:rPr lang="zh-CN" altLang="en-US" sz="2400" dirty="0" smtClean="0"/>
              <a:t>日新加工方案</a:t>
            </a:r>
            <a:r>
              <a:rPr lang="zh-CN" altLang="en-US" sz="2400" dirty="0"/>
              <a:t>通过了专家评审，试</a:t>
            </a:r>
            <a:r>
              <a:rPr lang="zh-CN" altLang="en-US" sz="2400" dirty="0" smtClean="0"/>
              <a:t>加工的</a:t>
            </a:r>
            <a:r>
              <a:rPr lang="en-US" altLang="zh-CN" sz="2400" dirty="0" smtClean="0"/>
              <a:t>300</a:t>
            </a:r>
            <a:r>
              <a:rPr lang="zh-CN" altLang="en-US" sz="2400" dirty="0" smtClean="0"/>
              <a:t>块没有</a:t>
            </a:r>
            <a:r>
              <a:rPr lang="zh-CN" altLang="en-US" sz="2400" dirty="0"/>
              <a:t>出现银纹闪烁体</a:t>
            </a:r>
            <a:r>
              <a:rPr lang="zh-CN" altLang="en-US" sz="2400" dirty="0" smtClean="0"/>
              <a:t>。</a:t>
            </a:r>
            <a:r>
              <a:rPr lang="en-US" altLang="zh-CN" sz="2400" dirty="0" smtClean="0"/>
              <a:t>11</a:t>
            </a:r>
            <a:r>
              <a:rPr lang="zh-CN" altLang="en-US" sz="2400" dirty="0" smtClean="0"/>
              <a:t>月恢复了正常批量加工</a:t>
            </a:r>
            <a:endParaRPr lang="en-US" altLang="zh-CN" sz="2400" dirty="0" smtClean="0"/>
          </a:p>
          <a:p>
            <a:r>
              <a:rPr lang="zh-CN" altLang="en-US" sz="2400" dirty="0" smtClean="0"/>
              <a:t>新工艺同时实现了双面带膜加工，解决了部分塑闪表面不干净的问题</a:t>
            </a:r>
            <a:endParaRPr lang="en-US" altLang="zh-CN" sz="2400" dirty="0" smtClean="0"/>
          </a:p>
          <a:p>
            <a:r>
              <a:rPr lang="zh-CN" altLang="en-US" sz="2400" dirty="0" smtClean="0"/>
              <a:t>每个月的产能</a:t>
            </a:r>
            <a:r>
              <a:rPr lang="en-US" altLang="zh-CN" sz="2400" dirty="0" smtClean="0"/>
              <a:t>800</a:t>
            </a:r>
            <a:r>
              <a:rPr lang="zh-CN" altLang="en-US" sz="2400" dirty="0" smtClean="0"/>
              <a:t>块，能满足</a:t>
            </a:r>
            <a:r>
              <a:rPr lang="en-US" altLang="zh-CN" sz="2400" dirty="0" smtClean="0"/>
              <a:t>ED</a:t>
            </a:r>
            <a:r>
              <a:rPr lang="zh-CN" altLang="en-US" sz="2400" dirty="0" smtClean="0"/>
              <a:t>组装工程进度要求</a:t>
            </a:r>
            <a:endParaRPr lang="zh-CN" altLang="en-US" sz="2400" dirty="0"/>
          </a:p>
        </p:txBody>
      </p:sp>
      <p:pic>
        <p:nvPicPr>
          <p:cNvPr id="3074" name="Picture 2" descr="C:\Users\Administrator\Pictures\银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679944"/>
            <a:ext cx="4267199" cy="286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Pictures\银纹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730248"/>
            <a:ext cx="44767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4291013" y="3897113"/>
            <a:ext cx="3152775" cy="2429073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1" y="3833812"/>
            <a:ext cx="3776661" cy="28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B3-9784-46C1-94E0-0290550F8BB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49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2018</a:t>
            </a:r>
            <a:r>
              <a:rPr lang="zh-CN" altLang="en-US" dirty="0"/>
              <a:t>年是工程启动的第一年，塑料闪烁体，光纤稳定供货并完成了批量性检测，期间遇到的问题经各方努力得到解决，已走上正轨。</a:t>
            </a:r>
            <a:endParaRPr lang="en-US" altLang="zh-CN" dirty="0"/>
          </a:p>
          <a:p>
            <a:r>
              <a:rPr lang="en-US" altLang="zh-CN" dirty="0"/>
              <a:t>2019</a:t>
            </a:r>
            <a:r>
              <a:rPr lang="zh-CN" altLang="en-US" dirty="0"/>
              <a:t>年，塑料闪烁体将供货</a:t>
            </a:r>
            <a:r>
              <a:rPr lang="en-US" altLang="zh-CN" dirty="0"/>
              <a:t>9600</a:t>
            </a:r>
            <a:r>
              <a:rPr lang="zh-CN" altLang="en-US" dirty="0"/>
              <a:t>块（占总量</a:t>
            </a:r>
            <a:r>
              <a:rPr lang="en-US" altLang="zh-CN" dirty="0"/>
              <a:t>46%</a:t>
            </a:r>
            <a:r>
              <a:rPr lang="zh-CN" altLang="en-US" dirty="0"/>
              <a:t>）和波长移位光纤</a:t>
            </a:r>
            <a:r>
              <a:rPr lang="en-US" altLang="zh-CN" dirty="0"/>
              <a:t>320</a:t>
            </a:r>
            <a:r>
              <a:rPr lang="zh-CN" altLang="en-US" dirty="0"/>
              <a:t>千米（占总量</a:t>
            </a:r>
            <a:r>
              <a:rPr lang="en-US" altLang="zh-CN" dirty="0"/>
              <a:t>46%</a:t>
            </a:r>
            <a:r>
              <a:rPr lang="zh-CN" altLang="en-US" dirty="0"/>
              <a:t>），及时完成每批来货的质量检验工作，保证大批量供货质量和时间的稳定性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179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en-US" altLang="zh-CN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800" dirty="0"/>
              <a:t>总体介绍</a:t>
            </a:r>
            <a:endParaRPr lang="en-US" altLang="zh-CN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塑料闪烁体大批量质量控制</a:t>
            </a:r>
            <a:endParaRPr lang="en-US" altLang="zh-CN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波长位移光纤大批量质量控制</a:t>
            </a:r>
            <a:endParaRPr lang="en-US" altLang="zh-CN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塑料闪烁体加工进展</a:t>
            </a:r>
            <a:endParaRPr lang="en-US" altLang="zh-CN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800" dirty="0"/>
              <a:t>总结</a:t>
            </a:r>
            <a:endParaRPr lang="en-US" altLang="zh-CN" sz="2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611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CN" altLang="en-US" sz="3600" dirty="0" smtClean="0"/>
              <a:t>总体介绍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86374" y="1825625"/>
            <a:ext cx="606742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电磁粒子探测器（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ED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）阵列由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5242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个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</a:rPr>
              <a:t>ED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组成，分布在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平方公里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面积内</a:t>
            </a:r>
            <a:endParaRPr lang="en-US" altLang="zh-CN" dirty="0" smtClean="0">
              <a:latin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微软雅黑" panose="020B0503020204020204" pitchFamily="34" charset="-122"/>
              </a:rPr>
              <a:t>塑料</a:t>
            </a:r>
            <a:r>
              <a:rPr lang="zh-CN" altLang="en-US" dirty="0">
                <a:latin typeface="微软雅黑" panose="020B0503020204020204" pitchFamily="34" charset="-122"/>
              </a:rPr>
              <a:t>闪烁体和波长位移光纤是</a:t>
            </a:r>
            <a:r>
              <a:rPr lang="en-US" altLang="zh-CN" dirty="0">
                <a:latin typeface="微软雅黑" panose="020B0503020204020204" pitchFamily="34" charset="-122"/>
              </a:rPr>
              <a:t>ED</a:t>
            </a:r>
            <a:r>
              <a:rPr lang="zh-CN" altLang="en-US" dirty="0">
                <a:latin typeface="微软雅黑" panose="020B0503020204020204" pitchFamily="34" charset="-122"/>
              </a:rPr>
              <a:t>的核心组分，其质量稳定</a:t>
            </a:r>
            <a:r>
              <a:rPr lang="zh-CN" altLang="en-US" dirty="0" smtClean="0">
                <a:latin typeface="微软雅黑" panose="020B0503020204020204" pitchFamily="34" charset="-122"/>
              </a:rPr>
              <a:t>性决定</a:t>
            </a:r>
            <a:r>
              <a:rPr lang="zh-CN" altLang="en-US" dirty="0">
                <a:latin typeface="微软雅黑" panose="020B0503020204020204" pitchFamily="34" charset="-122"/>
              </a:rPr>
              <a:t>了</a:t>
            </a:r>
            <a:r>
              <a:rPr lang="en-US" altLang="zh-CN" dirty="0">
                <a:latin typeface="微软雅黑" panose="020B0503020204020204" pitchFamily="34" charset="-122"/>
              </a:rPr>
              <a:t>ED</a:t>
            </a:r>
            <a:r>
              <a:rPr lang="zh-CN" altLang="en-US" dirty="0">
                <a:latin typeface="微软雅黑" panose="020B0503020204020204" pitchFamily="34" charset="-122"/>
              </a:rPr>
              <a:t>性能的一致性</a:t>
            </a:r>
            <a:r>
              <a:rPr lang="zh-CN" altLang="en-US" dirty="0" smtClean="0">
                <a:latin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负责</a:t>
            </a:r>
            <a:r>
              <a:rPr lang="en-US" altLang="zh-CN" dirty="0" smtClean="0">
                <a:solidFill>
                  <a:srgbClr val="FF0000"/>
                </a:solidFill>
                <a:latin typeface="宋体" panose="02010600030101010101" pitchFamily="2" charset="-122"/>
              </a:rPr>
              <a:t>5242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平米（约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</a:rPr>
              <a:t>63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吨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</a:rPr>
              <a:t>）的塑料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闪烁体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和</a:t>
            </a:r>
            <a:r>
              <a:rPr lang="en-US" altLang="zh-CN" dirty="0" smtClean="0">
                <a:solidFill>
                  <a:srgbClr val="FF0000"/>
                </a:solidFill>
                <a:latin typeface="宋体" panose="02010600030101010101" pitchFamily="2" charset="-122"/>
              </a:rPr>
              <a:t>720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千米波长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位移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光纤的大批量质量检测</a:t>
            </a:r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4989" y="1603616"/>
            <a:ext cx="3672002" cy="2657859"/>
            <a:chOff x="493036" y="680839"/>
            <a:chExt cx="5529827" cy="39641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036" y="680839"/>
              <a:ext cx="3970794" cy="3964120"/>
            </a:xfrm>
            <a:prstGeom prst="rect">
              <a:avLst/>
            </a:prstGeom>
          </p:spPr>
        </p:pic>
        <p:cxnSp>
          <p:nvCxnSpPr>
            <p:cNvPr id="6" name="直接箭头连接符 5"/>
            <p:cNvCxnSpPr/>
            <p:nvPr/>
          </p:nvCxnSpPr>
          <p:spPr>
            <a:xfrm flipH="1">
              <a:off x="4158134" y="1795837"/>
              <a:ext cx="615438" cy="65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665163" y="1549648"/>
              <a:ext cx="1323256" cy="413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5242</a:t>
              </a:r>
              <a:r>
                <a:rPr lang="zh-CN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CN" sz="1200" dirty="0">
                  <a:solidFill>
                    <a:srgbClr val="FF0000"/>
                  </a:solidFill>
                </a:rPr>
                <a:t>EDs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>
              <a:off x="4138654" y="2802257"/>
              <a:ext cx="634919" cy="1165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699607" y="2623197"/>
              <a:ext cx="1323256" cy="413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00FF"/>
                  </a:solidFill>
                </a:rPr>
                <a:t>1171MDs</a:t>
              </a:r>
              <a:endParaRPr lang="zh-CN" altLang="en-US" sz="12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" name="图片 9" descr="G:\整体测试报告\ED内部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9" y="4468489"/>
            <a:ext cx="3105950" cy="181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B3-9784-46C1-94E0-0290550F8BB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2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641" y="243570"/>
            <a:ext cx="5213219" cy="54927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CN" altLang="en-US" sz="3200" dirty="0" smtClean="0"/>
              <a:t>塑料闪烁体大批量质量控制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6192" y="1102646"/>
            <a:ext cx="4984496" cy="3069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sz="2400" b="1" dirty="0" smtClean="0"/>
              <a:t>塑料闪烁体分批供货进展</a:t>
            </a:r>
            <a:endParaRPr lang="en-US" altLang="zh-CN" sz="2400" b="1" dirty="0" smtClean="0"/>
          </a:p>
          <a:p>
            <a:r>
              <a:rPr lang="en-US" altLang="zh-CN" sz="2400" dirty="0" smtClean="0"/>
              <a:t>2018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月完成塑料闪烁体的招标并签订合同，</a:t>
            </a:r>
            <a:r>
              <a:rPr lang="en-US" altLang="zh-CN" sz="2400" dirty="0" smtClean="0"/>
              <a:t>ED</a:t>
            </a:r>
            <a:r>
              <a:rPr lang="zh-CN" altLang="en-US" sz="2400" dirty="0" smtClean="0"/>
              <a:t>使用美国圣戈班</a:t>
            </a:r>
            <a:r>
              <a:rPr lang="en-US" altLang="zh-CN" sz="2400" dirty="0" smtClean="0"/>
              <a:t>BC408</a:t>
            </a:r>
            <a:r>
              <a:rPr lang="zh-CN" altLang="en-US" sz="2400" dirty="0" smtClean="0"/>
              <a:t>型号的闪烁体，厚度</a:t>
            </a:r>
            <a:r>
              <a:rPr lang="en-US" altLang="zh-CN" sz="2400" dirty="0" smtClean="0"/>
              <a:t>1cm</a:t>
            </a:r>
          </a:p>
          <a:p>
            <a:r>
              <a:rPr lang="zh-CN" altLang="en-US" sz="2400" dirty="0"/>
              <a:t>目前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个批次共</a:t>
            </a:r>
            <a:r>
              <a:rPr lang="en-US" altLang="zh-CN" sz="2400" dirty="0" smtClean="0"/>
              <a:t>9600</a:t>
            </a:r>
            <a:r>
              <a:rPr lang="zh-CN" altLang="en-US" sz="2400" dirty="0" smtClean="0"/>
              <a:t>块已如期供货完成，占总量</a:t>
            </a:r>
            <a:r>
              <a:rPr lang="en-US" altLang="zh-CN" sz="2400" dirty="0" smtClean="0"/>
              <a:t>21020</a:t>
            </a:r>
            <a:r>
              <a:rPr lang="zh-CN" altLang="en-US" sz="2400" dirty="0" smtClean="0"/>
              <a:t>块的</a:t>
            </a:r>
            <a:r>
              <a:rPr lang="en-US" altLang="zh-CN" sz="2400" dirty="0" smtClean="0"/>
              <a:t>45.7%</a:t>
            </a:r>
          </a:p>
          <a:p>
            <a:r>
              <a:rPr lang="zh-CN" altLang="en-US" sz="2400" dirty="0" smtClean="0"/>
              <a:t>包装：每箱</a:t>
            </a:r>
            <a:r>
              <a:rPr lang="en-US" altLang="zh-CN" sz="2400" dirty="0" smtClean="0"/>
              <a:t>50</a:t>
            </a:r>
            <a:r>
              <a:rPr lang="zh-CN" altLang="en-US" sz="2400" dirty="0" smtClean="0"/>
              <a:t>块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95" y="2185280"/>
            <a:ext cx="3156585" cy="212998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95" y="37656"/>
            <a:ext cx="2868041" cy="21299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74192" y="4946904"/>
            <a:ext cx="9165336" cy="1325880"/>
            <a:chOff x="390144" y="4690872"/>
            <a:chExt cx="9165336" cy="1325880"/>
          </a:xfrm>
        </p:grpSpPr>
        <p:sp>
          <p:nvSpPr>
            <p:cNvPr id="7" name="矩形 6"/>
            <p:cNvSpPr/>
            <p:nvPr/>
          </p:nvSpPr>
          <p:spPr>
            <a:xfrm>
              <a:off x="390144" y="4690872"/>
              <a:ext cx="2862072" cy="13258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来货验收（一个月内）</a:t>
              </a:r>
              <a:r>
                <a:rPr lang="zh-CN" altLang="en-US" dirty="0" smtClean="0"/>
                <a:t>：</a:t>
              </a:r>
              <a:endParaRPr lang="en-US" altLang="zh-CN" dirty="0" smtClean="0"/>
            </a:p>
            <a:p>
              <a:pPr algn="ctr"/>
              <a:r>
                <a:rPr lang="zh-CN" altLang="en-US" dirty="0" smtClean="0"/>
                <a:t>外观，包装，数量</a:t>
              </a:r>
              <a:endParaRPr lang="en-US" altLang="zh-CN" dirty="0" smtClean="0"/>
            </a:p>
            <a:p>
              <a:pPr algn="ctr"/>
              <a:r>
                <a:rPr lang="zh-CN" altLang="en-US" dirty="0"/>
                <a:t>形成</a:t>
              </a:r>
              <a:r>
                <a:rPr lang="en-US" altLang="zh-CN" dirty="0" smtClean="0"/>
                <a:t>《</a:t>
              </a:r>
              <a:r>
                <a:rPr lang="zh-CN" altLang="en-US" dirty="0" smtClean="0"/>
                <a:t>高能所进口设备验收单</a:t>
              </a:r>
              <a:r>
                <a:rPr lang="en-US" altLang="zh-CN" dirty="0" smtClean="0"/>
                <a:t>》</a:t>
              </a:r>
              <a:r>
                <a:rPr lang="zh-CN" altLang="en-US" dirty="0" smtClean="0"/>
                <a:t>提供给求实付尾款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541776" y="4690872"/>
              <a:ext cx="2862072" cy="13258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技术验收（一个月内）</a:t>
              </a:r>
              <a:r>
                <a:rPr lang="zh-CN" altLang="en-US" dirty="0" smtClean="0"/>
                <a:t>：</a:t>
              </a:r>
              <a:endParaRPr lang="en-US" altLang="zh-CN" dirty="0" smtClean="0"/>
            </a:p>
            <a:p>
              <a:pPr algn="ctr"/>
              <a:r>
                <a:rPr lang="zh-CN" altLang="en-US" dirty="0" smtClean="0"/>
                <a:t>按合同验收指标和方法</a:t>
              </a:r>
              <a:endParaRPr lang="en-US" altLang="zh-CN" dirty="0" smtClean="0"/>
            </a:p>
            <a:p>
              <a:pPr algn="ctr"/>
              <a:r>
                <a:rPr lang="zh-CN" altLang="en-US" dirty="0" smtClean="0"/>
                <a:t>形成</a:t>
              </a:r>
              <a:r>
                <a:rPr lang="en-US" altLang="zh-CN" dirty="0" smtClean="0"/>
                <a:t>《LHAASO</a:t>
              </a:r>
              <a:r>
                <a:rPr lang="zh-CN" altLang="en-US" dirty="0" smtClean="0"/>
                <a:t>工程大型仪器设备验收报告</a:t>
              </a:r>
              <a:r>
                <a:rPr lang="en-US" altLang="zh-CN" dirty="0" smtClean="0"/>
                <a:t>》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6693408" y="4690872"/>
              <a:ext cx="2862072" cy="13258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高能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所组织验收会</a:t>
              </a:r>
              <a:r>
                <a:rPr lang="zh-CN" altLang="en-US" dirty="0" smtClean="0"/>
                <a:t>：报告验收结果及档案准备情况</a:t>
              </a:r>
              <a:endParaRPr lang="en-US" altLang="zh-CN" dirty="0" smtClean="0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3252216" y="5353812"/>
              <a:ext cx="289560" cy="2111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6403848" y="5304314"/>
              <a:ext cx="289560" cy="2111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74192" y="4412179"/>
            <a:ext cx="315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验收流程</a:t>
            </a:r>
            <a:endParaRPr lang="zh-CN" altLang="en-US" b="1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B3-9784-46C1-94E0-0290550F8BB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901" y="4296655"/>
            <a:ext cx="2308835" cy="2527381"/>
          </a:xfrm>
          <a:prstGeom prst="rect">
            <a:avLst/>
          </a:prstGeom>
        </p:spPr>
      </p:pic>
      <p:pic>
        <p:nvPicPr>
          <p:cNvPr id="1026" name="Picture 2" descr="C:\Users\Administrator\Desktop\2019.4报告\塑闪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63" y="256761"/>
            <a:ext cx="3028626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488" y="1476363"/>
            <a:ext cx="5186362" cy="4124060"/>
          </a:xfrm>
        </p:spPr>
        <p:txBody>
          <a:bodyPr/>
          <a:lstStyle/>
          <a:p>
            <a:r>
              <a:rPr lang="zh-CN" altLang="en-US" sz="2400" dirty="0" smtClean="0"/>
              <a:t>按照</a:t>
            </a:r>
            <a:r>
              <a:rPr lang="zh-CN" altLang="en-US" sz="2400" dirty="0"/>
              <a:t>合同</a:t>
            </a:r>
            <a:r>
              <a:rPr lang="zh-CN" altLang="en-US" sz="2400" dirty="0" smtClean="0"/>
              <a:t>技术</a:t>
            </a:r>
            <a:r>
              <a:rPr lang="zh-CN" altLang="en-US" sz="2400" dirty="0"/>
              <a:t>指标</a:t>
            </a:r>
            <a:r>
              <a:rPr lang="zh-CN" altLang="en-US" sz="2400" dirty="0" smtClean="0"/>
              <a:t>要求</a:t>
            </a:r>
            <a:r>
              <a:rPr lang="zh-CN" altLang="en-US" sz="2400" dirty="0"/>
              <a:t>对每批闪烁体进行</a:t>
            </a:r>
            <a:r>
              <a:rPr lang="zh-CN" altLang="en-US" sz="2400" dirty="0" smtClean="0"/>
              <a:t>抽样检验，前期每批</a:t>
            </a:r>
            <a:r>
              <a:rPr lang="en-US" altLang="zh-CN" sz="2400" dirty="0" smtClean="0"/>
              <a:t>&gt;200</a:t>
            </a:r>
            <a:r>
              <a:rPr lang="zh-CN" altLang="en-US" sz="2400" dirty="0" smtClean="0"/>
              <a:t>块，后续批次每批</a:t>
            </a:r>
            <a:r>
              <a:rPr lang="en-US" altLang="zh-CN" sz="2400" dirty="0" smtClean="0"/>
              <a:t>90/2400</a:t>
            </a:r>
            <a:r>
              <a:rPr lang="zh-CN" altLang="en-US" sz="2400" dirty="0" smtClean="0"/>
              <a:t>，误判率小于</a:t>
            </a:r>
            <a:r>
              <a:rPr lang="en-US" altLang="zh-CN" sz="2400" dirty="0" smtClean="0"/>
              <a:t>5%</a:t>
            </a:r>
          </a:p>
          <a:p>
            <a:r>
              <a:rPr lang="zh-CN" altLang="en-US" sz="2400" dirty="0" smtClean="0"/>
              <a:t>检测量：尺寸、光输出及一致性</a:t>
            </a:r>
            <a:endParaRPr lang="en-US" altLang="zh-CN" sz="2400" dirty="0" smtClean="0"/>
          </a:p>
          <a:p>
            <a:r>
              <a:rPr lang="zh-CN" altLang="en-US" sz="2400" dirty="0" smtClean="0"/>
              <a:t>搭建了闪烁体光输出批量测试系统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   同时测量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块闪烁体，每天可测量</a:t>
            </a:r>
            <a:r>
              <a:rPr lang="en-US" altLang="zh-CN" sz="2400" dirty="0" smtClean="0"/>
              <a:t>30</a:t>
            </a:r>
            <a:r>
              <a:rPr lang="zh-CN" altLang="en-US" sz="2400" dirty="0" smtClean="0"/>
              <a:t>块，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天完成测试，工程要求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天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   测试系统误差</a:t>
            </a:r>
            <a:r>
              <a:rPr lang="en-US" altLang="zh-CN" sz="2400" dirty="0"/>
              <a:t>~</a:t>
            </a:r>
            <a:r>
              <a:rPr lang="en-US" altLang="zh-CN" sz="2400" dirty="0" smtClean="0"/>
              <a:t>2.4%</a:t>
            </a:r>
            <a:r>
              <a:rPr lang="zh-CN" altLang="en-US" sz="2400" dirty="0" smtClean="0"/>
              <a:t>，定期做系统标定</a:t>
            </a:r>
            <a:endParaRPr lang="en-US" altLang="zh-CN" sz="24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6" y="3918414"/>
            <a:ext cx="2901649" cy="20716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55" y="3621881"/>
            <a:ext cx="2448108" cy="266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istrator\Pictures\塑闪验收指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6" y="228600"/>
            <a:ext cx="32670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68780" y="573643"/>
            <a:ext cx="25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超声波测厚仪</a:t>
            </a:r>
            <a:r>
              <a:rPr lang="en-US" altLang="zh-CN" dirty="0" smtClean="0"/>
              <a:t>TUM-200T</a:t>
            </a:r>
            <a:endParaRPr lang="zh-CN" altLang="en-US" dirty="0"/>
          </a:p>
        </p:txBody>
      </p:sp>
      <p:pic>
        <p:nvPicPr>
          <p:cNvPr id="2050" name="Picture 2" descr="C:\Users\Administrator\Pictures\超声波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34" y="1075519"/>
            <a:ext cx="1983349" cy="14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875" y="675976"/>
            <a:ext cx="444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2400" b="1" dirty="0"/>
              <a:t>塑料闪烁体批量质量</a:t>
            </a:r>
            <a:r>
              <a:rPr lang="zh-CN" altLang="en-US" sz="2400" b="1" dirty="0" smtClean="0"/>
              <a:t>检测</a:t>
            </a:r>
            <a:endParaRPr lang="en-US" altLang="zh-CN" sz="2400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B3-9784-46C1-94E0-0290550F8BB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4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4750"/>
          </a:xfrm>
        </p:spPr>
        <p:txBody>
          <a:bodyPr/>
          <a:lstStyle/>
          <a:p>
            <a:r>
              <a:rPr lang="zh-CN" altLang="en-US" dirty="0"/>
              <a:t>检测结果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个批次</a:t>
            </a:r>
            <a:r>
              <a:rPr lang="zh-CN" altLang="en-US" dirty="0"/>
              <a:t>闪烁体的尺寸、光输出及一致性均满足合同规定的技术指标要求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内容占位符 3" descr="second240mod"/>
          <p:cNvPicPr/>
          <p:nvPr/>
        </p:nvPicPr>
        <p:blipFill>
          <a:blip r:embed="rId2"/>
          <a:stretch>
            <a:fillRect/>
          </a:stretch>
        </p:blipFill>
        <p:spPr>
          <a:xfrm>
            <a:off x="1644191" y="2875499"/>
            <a:ext cx="3770772" cy="2825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5975" y="5815013"/>
            <a:ext cx="278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第二批次光输出及一致性批量测试结果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875" y="5754558"/>
            <a:ext cx="387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平均值与第二批次比较差异在</a:t>
            </a:r>
            <a:r>
              <a:rPr lang="en-US" altLang="zh-CN" dirty="0" smtClean="0"/>
              <a:t>5%</a:t>
            </a:r>
            <a:r>
              <a:rPr lang="zh-CN" altLang="en-US" dirty="0" smtClean="0"/>
              <a:t>以内，每批次的相对分布宽度均</a:t>
            </a:r>
            <a:r>
              <a:rPr lang="en-US" altLang="zh-CN" dirty="0" smtClean="0"/>
              <a:t>&lt;5%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B3-9784-46C1-94E0-0290550F8BBB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261253" y="2859100"/>
            <a:ext cx="4343997" cy="2960413"/>
            <a:chOff x="2451251" y="2859100"/>
            <a:chExt cx="4343997" cy="296041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1251" y="2859100"/>
              <a:ext cx="4299173" cy="2960413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 flipV="1">
              <a:off x="2962358" y="3350915"/>
              <a:ext cx="3788066" cy="589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954134" y="4118426"/>
              <a:ext cx="384111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2938159" y="4814047"/>
              <a:ext cx="3812265" cy="1476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31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392" y="246432"/>
            <a:ext cx="10515600" cy="766584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CN" altLang="en-US" sz="3600" dirty="0" smtClean="0"/>
              <a:t>波长移位光纤大批量质量控制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326" y="1345190"/>
            <a:ext cx="5919788" cy="244322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b="1" dirty="0" smtClean="0"/>
              <a:t>波长移位光纤分批供货进展</a:t>
            </a:r>
            <a:endParaRPr lang="en-US" altLang="zh-CN" b="1" dirty="0" smtClean="0"/>
          </a:p>
          <a:p>
            <a:r>
              <a:rPr lang="en-US" altLang="zh-CN" dirty="0" smtClean="0"/>
              <a:t>2017</a:t>
            </a:r>
            <a:r>
              <a:rPr lang="zh-CN" altLang="en-US" dirty="0" smtClean="0"/>
              <a:t>年底完成招投标及合同签订，</a:t>
            </a:r>
            <a:r>
              <a:rPr lang="en-US" altLang="zh-CN" dirty="0" smtClean="0"/>
              <a:t>ED</a:t>
            </a:r>
            <a:r>
              <a:rPr lang="zh-CN" altLang="en-US" dirty="0" smtClean="0"/>
              <a:t>使用美国圣戈班的</a:t>
            </a:r>
            <a:r>
              <a:rPr lang="en-US" altLang="zh-CN" dirty="0" smtClean="0"/>
              <a:t>BCF92-SC</a:t>
            </a:r>
            <a:r>
              <a:rPr lang="zh-CN" altLang="en-US" dirty="0"/>
              <a:t>型</a:t>
            </a:r>
            <a:r>
              <a:rPr lang="zh-CN" altLang="en-US" dirty="0" smtClean="0"/>
              <a:t>波长位移光纤，直径</a:t>
            </a:r>
            <a:r>
              <a:rPr lang="en-US" altLang="zh-CN" dirty="0" smtClean="0"/>
              <a:t>1.5mm</a:t>
            </a:r>
            <a:r>
              <a:rPr lang="zh-CN" altLang="en-US" dirty="0" smtClean="0"/>
              <a:t>，单包层</a:t>
            </a:r>
            <a:endParaRPr lang="en-US" altLang="zh-CN" dirty="0" smtClean="0"/>
          </a:p>
          <a:p>
            <a:r>
              <a:rPr lang="zh-CN" altLang="en-US" dirty="0" smtClean="0"/>
              <a:t>目前已如期供货</a:t>
            </a:r>
            <a:r>
              <a:rPr lang="en-US" altLang="zh-CN" dirty="0"/>
              <a:t>7</a:t>
            </a:r>
            <a:r>
              <a:rPr lang="zh-CN" altLang="en-US" dirty="0" smtClean="0"/>
              <a:t>个批次</a:t>
            </a:r>
            <a:r>
              <a:rPr lang="en-US" altLang="zh-CN" dirty="0" smtClean="0"/>
              <a:t>380</a:t>
            </a:r>
            <a:r>
              <a:rPr lang="zh-CN" altLang="en-US" dirty="0" smtClean="0"/>
              <a:t>千米，占总量</a:t>
            </a:r>
            <a:r>
              <a:rPr lang="en-US" altLang="zh-CN" dirty="0" smtClean="0"/>
              <a:t>700</a:t>
            </a:r>
            <a:r>
              <a:rPr lang="zh-CN" altLang="en-US" dirty="0" smtClean="0"/>
              <a:t>千米的</a:t>
            </a:r>
            <a:r>
              <a:rPr lang="en-US" altLang="zh-CN" dirty="0" smtClean="0"/>
              <a:t>54%</a:t>
            </a:r>
          </a:p>
          <a:p>
            <a:r>
              <a:rPr lang="zh-CN" altLang="en-US" dirty="0" smtClean="0"/>
              <a:t>包装：分盘缠绕，每盘</a:t>
            </a:r>
            <a:r>
              <a:rPr lang="en-US" altLang="zh-CN" dirty="0" smtClean="0"/>
              <a:t>450</a:t>
            </a:r>
            <a:r>
              <a:rPr lang="zh-CN" altLang="en-US" dirty="0" smtClean="0"/>
              <a:t>米</a:t>
            </a:r>
            <a:endParaRPr lang="en-US" altLang="zh-CN" dirty="0" smtClean="0"/>
          </a:p>
        </p:txBody>
      </p:sp>
      <p:grpSp>
        <p:nvGrpSpPr>
          <p:cNvPr id="4" name="组合 3"/>
          <p:cNvGrpSpPr/>
          <p:nvPr/>
        </p:nvGrpSpPr>
        <p:grpSpPr>
          <a:xfrm>
            <a:off x="7480921" y="134866"/>
            <a:ext cx="4045910" cy="3139684"/>
            <a:chOff x="7263345" y="3103123"/>
            <a:chExt cx="4559223" cy="354411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3345" y="3229059"/>
              <a:ext cx="2692457" cy="128130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5803" y="3103123"/>
              <a:ext cx="1665400" cy="19825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5776" y="4519572"/>
              <a:ext cx="1714310" cy="21276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241175" y="5085655"/>
              <a:ext cx="2581393" cy="152533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16392" y="4181744"/>
            <a:ext cx="8556117" cy="1325880"/>
            <a:chOff x="216408" y="1938528"/>
            <a:chExt cx="8556117" cy="1325880"/>
          </a:xfrm>
        </p:grpSpPr>
        <p:sp>
          <p:nvSpPr>
            <p:cNvPr id="17" name="矩形 16"/>
            <p:cNvSpPr/>
            <p:nvPr/>
          </p:nvSpPr>
          <p:spPr>
            <a:xfrm>
              <a:off x="216408" y="1938528"/>
              <a:ext cx="2862072" cy="13258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来货验收（一个月内）</a:t>
              </a:r>
              <a:r>
                <a:rPr lang="zh-CN" altLang="en-US" dirty="0" smtClean="0"/>
                <a:t>：</a:t>
              </a:r>
              <a:endParaRPr lang="en-US" altLang="zh-CN" dirty="0" smtClean="0"/>
            </a:p>
            <a:p>
              <a:pPr algn="ctr"/>
              <a:r>
                <a:rPr lang="zh-CN" altLang="en-US" dirty="0" smtClean="0"/>
                <a:t>外观，包装，数量</a:t>
              </a:r>
              <a:endParaRPr lang="en-US" altLang="zh-CN" dirty="0" smtClean="0"/>
            </a:p>
            <a:p>
              <a:pPr algn="ctr"/>
              <a:r>
                <a:rPr lang="zh-CN" altLang="en-US" dirty="0"/>
                <a:t>形成</a:t>
              </a:r>
              <a:r>
                <a:rPr lang="en-US" altLang="zh-CN" dirty="0" smtClean="0"/>
                <a:t>《</a:t>
              </a:r>
              <a:r>
                <a:rPr lang="zh-CN" altLang="en-US" dirty="0" smtClean="0"/>
                <a:t>高能所进口设备验收单</a:t>
              </a:r>
              <a:r>
                <a:rPr lang="en-US" altLang="zh-CN" dirty="0" smtClean="0"/>
                <a:t>》</a:t>
              </a:r>
              <a:r>
                <a:rPr lang="zh-CN" altLang="en-US" dirty="0" smtClean="0"/>
                <a:t>给求实付尾款</a:t>
              </a:r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3368040" y="1938528"/>
              <a:ext cx="2862072" cy="13258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技术验收（一个月内）</a:t>
              </a:r>
              <a:r>
                <a:rPr lang="zh-CN" altLang="en-US" dirty="0" smtClean="0"/>
                <a:t>：</a:t>
              </a:r>
              <a:endParaRPr lang="en-US" altLang="zh-CN" dirty="0" smtClean="0"/>
            </a:p>
            <a:p>
              <a:pPr algn="ctr"/>
              <a:r>
                <a:rPr lang="zh-CN" altLang="en-US" dirty="0" smtClean="0"/>
                <a:t>按技术指标和方法</a:t>
              </a:r>
              <a:endParaRPr lang="en-US" altLang="zh-CN" dirty="0" smtClean="0"/>
            </a:p>
            <a:p>
              <a:pPr algn="ctr"/>
              <a:r>
                <a:rPr lang="zh-CN" altLang="en-US" dirty="0" smtClean="0"/>
                <a:t>形成</a:t>
              </a:r>
              <a:r>
                <a:rPr lang="en-US" altLang="zh-CN" dirty="0" smtClean="0"/>
                <a:t>《LHAASO</a:t>
              </a:r>
              <a:r>
                <a:rPr lang="zh-CN" altLang="en-US" dirty="0" smtClean="0"/>
                <a:t>工程大型仪器设备验收报告</a:t>
              </a:r>
              <a:r>
                <a:rPr lang="en-US" altLang="zh-CN" dirty="0" smtClean="0"/>
                <a:t>》</a:t>
              </a:r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519672" y="1938528"/>
              <a:ext cx="2252853" cy="13258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高能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所组织验收会</a:t>
              </a:r>
              <a:r>
                <a:rPr lang="zh-CN" altLang="en-US" dirty="0" smtClean="0"/>
                <a:t>：报告验收结果以及档案准备情况</a:t>
              </a:r>
              <a:endParaRPr lang="en-US" altLang="zh-CN" dirty="0" smtClean="0"/>
            </a:p>
          </p:txBody>
        </p:sp>
        <p:sp>
          <p:nvSpPr>
            <p:cNvPr id="21" name="右箭头 20"/>
            <p:cNvSpPr/>
            <p:nvPr/>
          </p:nvSpPr>
          <p:spPr>
            <a:xfrm>
              <a:off x="3078480" y="2601468"/>
              <a:ext cx="289560" cy="2111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右箭头 21"/>
            <p:cNvSpPr/>
            <p:nvPr/>
          </p:nvSpPr>
          <p:spPr>
            <a:xfrm>
              <a:off x="6230112" y="2551970"/>
              <a:ext cx="289560" cy="2111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B3-9784-46C1-94E0-0290550F8BB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2050" name="Picture 2" descr="C:\Users\Administrator\Desktop\2019.4报告\光纤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477" y="3198153"/>
            <a:ext cx="3059947" cy="34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5767" y="303010"/>
            <a:ext cx="5462588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zh-CN" altLang="en-US" b="1" dirty="0"/>
              <a:t>光纤</a:t>
            </a:r>
            <a:r>
              <a:rPr lang="zh-CN" altLang="en-US" b="1" dirty="0" smtClean="0"/>
              <a:t>批量</a:t>
            </a:r>
            <a:r>
              <a:rPr lang="zh-CN" altLang="en-US" b="1" dirty="0"/>
              <a:t>质量</a:t>
            </a:r>
            <a:r>
              <a:rPr lang="zh-CN" altLang="en-US" b="1" dirty="0" smtClean="0"/>
              <a:t>检测</a:t>
            </a:r>
            <a:endParaRPr lang="en-US" altLang="zh-CN" b="1" dirty="0" smtClean="0"/>
          </a:p>
          <a:p>
            <a:r>
              <a:rPr lang="zh-CN" altLang="en-US" sz="2400" dirty="0"/>
              <a:t>每</a:t>
            </a:r>
            <a:r>
              <a:rPr lang="zh-CN" altLang="en-US" sz="2400" dirty="0" smtClean="0"/>
              <a:t>箱随机抽取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盘光纤，每盘截取</a:t>
            </a:r>
            <a:r>
              <a:rPr lang="en-US" altLang="zh-CN" sz="2400" dirty="0" smtClean="0"/>
              <a:t>5.4</a:t>
            </a:r>
            <a:r>
              <a:rPr lang="zh-CN" altLang="en-US" sz="2400" dirty="0" smtClean="0"/>
              <a:t>米进行检测，第四批开始进行全检，每盘截取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根</a:t>
            </a:r>
            <a:r>
              <a:rPr lang="en-US" altLang="zh-CN" sz="2400" dirty="0" smtClean="0"/>
              <a:t>5.4</a:t>
            </a:r>
            <a:r>
              <a:rPr lang="zh-CN" altLang="en-US" sz="2400" dirty="0" smtClean="0"/>
              <a:t>米长的光纤测试</a:t>
            </a:r>
            <a:endParaRPr lang="en-US" altLang="zh-CN" sz="2400" dirty="0" smtClean="0"/>
          </a:p>
          <a:p>
            <a:r>
              <a:rPr lang="zh-CN" altLang="en-US" sz="2400" dirty="0" smtClean="0"/>
              <a:t>检测量</a:t>
            </a:r>
            <a:endParaRPr lang="en-US" altLang="zh-CN" sz="2400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3503" y="3948191"/>
            <a:ext cx="4514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/>
              <a:t>实验室搭建</a:t>
            </a:r>
            <a:r>
              <a:rPr lang="zh-CN" altLang="en-US" sz="2400" dirty="0" smtClean="0"/>
              <a:t>并</a:t>
            </a:r>
            <a:r>
              <a:rPr lang="zh-CN" altLang="en-US" sz="2400" dirty="0"/>
              <a:t>升级</a:t>
            </a:r>
            <a:r>
              <a:rPr lang="zh-CN" altLang="en-US" sz="2400" dirty="0" smtClean="0"/>
              <a:t>了</a:t>
            </a:r>
            <a:r>
              <a:rPr lang="zh-CN" altLang="en-US" sz="2400" dirty="0"/>
              <a:t>波长移位光纤批量测试系统</a:t>
            </a:r>
            <a:r>
              <a:rPr lang="zh-CN" altLang="en-US" sz="2400" dirty="0" smtClean="0"/>
              <a:t>，可同时测量</a:t>
            </a:r>
            <a:r>
              <a:rPr lang="en-US" altLang="zh-CN" sz="2400" dirty="0"/>
              <a:t>8</a:t>
            </a:r>
            <a:r>
              <a:rPr lang="zh-CN" altLang="en-US" sz="2400" dirty="0" smtClean="0"/>
              <a:t>根光纤。每天可测试</a:t>
            </a:r>
            <a:r>
              <a:rPr lang="en-US" altLang="zh-CN" sz="2400" dirty="0" smtClean="0"/>
              <a:t>100</a:t>
            </a:r>
            <a:r>
              <a:rPr lang="zh-CN" altLang="en-US" sz="2400" dirty="0" smtClean="0"/>
              <a:t>根，全检需要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周时间，测量误差</a:t>
            </a:r>
            <a:r>
              <a:rPr lang="en-US" altLang="zh-CN" sz="2400" dirty="0" smtClean="0"/>
              <a:t>&lt;3%</a:t>
            </a:r>
            <a:r>
              <a:rPr lang="zh-CN" altLang="en-US" sz="2400" dirty="0"/>
              <a:t>。</a:t>
            </a:r>
            <a:endParaRPr lang="en-US" altLang="zh-CN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/>
              <a:t>完成了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个批次</a:t>
            </a:r>
            <a:r>
              <a:rPr lang="zh-CN" altLang="en-US" sz="2400" dirty="0"/>
              <a:t>光纤的衰减长度抽样检验</a:t>
            </a:r>
            <a:r>
              <a:rPr lang="zh-CN" altLang="en-US" sz="2400" dirty="0" smtClean="0"/>
              <a:t>。</a:t>
            </a:r>
            <a:endParaRPr lang="en-US" altLang="zh-CN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637" y="1520999"/>
            <a:ext cx="3637070" cy="1915359"/>
          </a:xfrm>
          <a:prstGeom prst="rect">
            <a:avLst/>
          </a:prstGeom>
        </p:spPr>
      </p:pic>
      <p:pic>
        <p:nvPicPr>
          <p:cNvPr id="4098" name="Picture 2" descr="E:\20190101\fiber1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36" y="3747247"/>
            <a:ext cx="3764264" cy="27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9B3-9784-46C1-94E0-0290550F8BB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1" name="图片 10" descr="C:\Users\Xiaopeng\AppData\Local\Temp\WeChat Files\36f2764777fbe1bb7b949a866083fc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78" y="244378"/>
            <a:ext cx="2356093" cy="302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内容占位符 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8"/>
          <a:stretch/>
        </p:blipFill>
        <p:spPr>
          <a:xfrm>
            <a:off x="4958234" y="4050087"/>
            <a:ext cx="3395672" cy="17590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46" y="2274509"/>
            <a:ext cx="3696020" cy="13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1" y="158190"/>
            <a:ext cx="1171687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sz="2400" b="1" dirty="0" smtClean="0"/>
              <a:t>光纤的打散</a:t>
            </a:r>
            <a:endParaRPr lang="en-US" altLang="zh-CN" sz="2400" b="1" dirty="0" smtClean="0"/>
          </a:p>
          <a:p>
            <a:r>
              <a:rPr lang="zh-CN" altLang="en-US" sz="2400" dirty="0" smtClean="0"/>
              <a:t>经测量发现，每盘光纤内部衰减长度（</a:t>
            </a:r>
            <a:r>
              <a:rPr lang="en-US" altLang="zh-CN" sz="2400" dirty="0" smtClean="0"/>
              <a:t>LAL</a:t>
            </a:r>
            <a:r>
              <a:rPr lang="zh-CN" altLang="en-US" sz="2400" dirty="0" smtClean="0"/>
              <a:t>）不一致约</a:t>
            </a:r>
            <a:r>
              <a:rPr lang="en-US" altLang="zh-CN" sz="2400" dirty="0" smtClean="0"/>
              <a:t>3%</a:t>
            </a:r>
            <a:r>
              <a:rPr lang="zh-CN" altLang="en-US" sz="2400" dirty="0" smtClean="0"/>
              <a:t>，但不同盘之间的不一致</a:t>
            </a:r>
            <a:r>
              <a:rPr lang="en-US" altLang="zh-CN" sz="2400" dirty="0" smtClean="0"/>
              <a:t>12%</a:t>
            </a:r>
            <a:r>
              <a:rPr lang="zh-CN" altLang="en-US" sz="2400" dirty="0" smtClean="0"/>
              <a:t>左右，如果一块探测器使用同一盘裁剪的光纤，则引入</a:t>
            </a:r>
            <a:r>
              <a:rPr lang="en-US" altLang="zh-CN" sz="2400" dirty="0" smtClean="0"/>
              <a:t>ED</a:t>
            </a:r>
            <a:r>
              <a:rPr lang="zh-CN" altLang="en-US" sz="2400" dirty="0"/>
              <a:t>之间</a:t>
            </a:r>
            <a:r>
              <a:rPr lang="zh-CN" altLang="en-US" sz="2400" dirty="0" smtClean="0"/>
              <a:t>单粒子峰</a:t>
            </a:r>
            <a:r>
              <a:rPr lang="en-US" altLang="zh-CN" sz="2400" dirty="0" err="1" smtClean="0"/>
              <a:t>npe</a:t>
            </a:r>
            <a:r>
              <a:rPr lang="zh-CN" altLang="en-US" sz="2400" dirty="0" smtClean="0"/>
              <a:t>的不一致约</a:t>
            </a:r>
            <a:r>
              <a:rPr lang="en-US" altLang="zh-CN" sz="2400" dirty="0" smtClean="0"/>
              <a:t>6%</a:t>
            </a:r>
            <a:endParaRPr lang="en-US" altLang="zh-CN" sz="2400" dirty="0"/>
          </a:p>
          <a:p>
            <a:r>
              <a:rPr lang="zh-CN" altLang="en-US" sz="2400" dirty="0" smtClean="0"/>
              <a:t>为了减小光纤引入的不一致，减少</a:t>
            </a:r>
            <a:r>
              <a:rPr lang="en-US" altLang="zh-CN" sz="2400" dirty="0" err="1" smtClean="0"/>
              <a:t>npe</a:t>
            </a:r>
            <a:r>
              <a:rPr lang="zh-CN" altLang="en-US" sz="2400" dirty="0" smtClean="0"/>
              <a:t>小的探测器数量，将</a:t>
            </a:r>
            <a:r>
              <a:rPr lang="en-US" altLang="zh-CN" sz="2400" dirty="0" smtClean="0"/>
              <a:t>LAL</a:t>
            </a:r>
            <a:r>
              <a:rPr lang="zh-CN" altLang="en-US" sz="2400" dirty="0" smtClean="0"/>
              <a:t>一倍标准偏差外的分为</a:t>
            </a:r>
            <a:r>
              <a:rPr lang="en-US" altLang="zh-CN" sz="2400" dirty="0" smtClean="0"/>
              <a:t>12</a:t>
            </a:r>
            <a:r>
              <a:rPr lang="zh-CN" altLang="en-US" sz="2400" dirty="0" smtClean="0"/>
              <a:t>组进行混合穿光纤；</a:t>
            </a:r>
            <a:endParaRPr lang="en-US" altLang="zh-CN" sz="2400" dirty="0" smtClean="0"/>
          </a:p>
          <a:p>
            <a:r>
              <a:rPr lang="zh-CN" altLang="en-US" sz="2400" dirty="0" smtClean="0"/>
              <a:t>经小批量测试探测器不一致性改善了</a:t>
            </a:r>
            <a:r>
              <a:rPr lang="en-US" altLang="zh-CN" sz="2400" dirty="0" smtClean="0"/>
              <a:t>3.6%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npe</a:t>
            </a:r>
            <a:r>
              <a:rPr lang="zh-CN" altLang="en-US" sz="2400" dirty="0" smtClean="0"/>
              <a:t>小于</a:t>
            </a:r>
            <a:r>
              <a:rPr lang="en-US" altLang="zh-CN" sz="2400" dirty="0" smtClean="0"/>
              <a:t>18</a:t>
            </a:r>
            <a:r>
              <a:rPr lang="zh-CN" altLang="en-US" sz="2400" dirty="0" smtClean="0"/>
              <a:t>的探测器个数从</a:t>
            </a:r>
            <a:r>
              <a:rPr lang="en-US" altLang="zh-CN" sz="2400" dirty="0" smtClean="0"/>
              <a:t>9%</a:t>
            </a:r>
            <a:r>
              <a:rPr lang="zh-CN" altLang="en-US" sz="2400" dirty="0" smtClean="0"/>
              <a:t>减少到</a:t>
            </a:r>
            <a:r>
              <a:rPr lang="en-US" altLang="zh-CN" sz="2400" dirty="0" smtClean="0"/>
              <a:t>1.6%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77" y="3294928"/>
            <a:ext cx="4224394" cy="28415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52" y="3465210"/>
            <a:ext cx="4092295" cy="2240474"/>
          </a:xfrm>
          <a:prstGeom prst="rect">
            <a:avLst/>
          </a:prstGeom>
        </p:spPr>
      </p:pic>
      <p:pic>
        <p:nvPicPr>
          <p:cNvPr id="1027" name="Picture 3" descr="C:\Users\Administrator\Desktop\2019.4报告\分组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3170985"/>
            <a:ext cx="2721768" cy="36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1085</Words>
  <Application>Microsoft Office PowerPoint</Application>
  <PresentationFormat>自定义</PresentationFormat>
  <Paragraphs>91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ED塑料闪烁体和光纤大批量质量控制</vt:lpstr>
      <vt:lpstr>主要内容</vt:lpstr>
      <vt:lpstr>总体介绍</vt:lpstr>
      <vt:lpstr>塑料闪烁体大批量质量控制</vt:lpstr>
      <vt:lpstr>PowerPoint 演示文稿</vt:lpstr>
      <vt:lpstr>PowerPoint 演示文稿</vt:lpstr>
      <vt:lpstr>波长移位光纤大批量质量控制</vt:lpstr>
      <vt:lpstr>PowerPoint 演示文稿</vt:lpstr>
      <vt:lpstr>PowerPoint 演示文稿</vt:lpstr>
      <vt:lpstr>遇到的问题与解决办法</vt:lpstr>
      <vt:lpstr>塑料闪烁体加工进展</vt:lpstr>
      <vt:lpstr>遇到的问题及解决办法</vt:lpstr>
      <vt:lpstr>总结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ED塑料闪烁体和光纤大批量质量控制</dc:title>
  <dc:creator>Windows 用户</dc:creator>
  <cp:lastModifiedBy>AutoBVT</cp:lastModifiedBy>
  <cp:revision>28</cp:revision>
  <dcterms:created xsi:type="dcterms:W3CDTF">2019-04-07T14:31:25Z</dcterms:created>
  <dcterms:modified xsi:type="dcterms:W3CDTF">2019-04-13T16:01:06Z</dcterms:modified>
</cp:coreProperties>
</file>