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948" r:id="rId3"/>
    <p:sldId id="267" r:id="rId4"/>
    <p:sldId id="1241" r:id="rId5"/>
    <p:sldId id="372" r:id="rId6"/>
    <p:sldId id="918" r:id="rId7"/>
    <p:sldId id="1228" r:id="rId8"/>
    <p:sldId id="975" r:id="rId9"/>
    <p:sldId id="1235" r:id="rId10"/>
    <p:sldId id="977" r:id="rId11"/>
    <p:sldId id="1231" r:id="rId12"/>
    <p:sldId id="1223" r:id="rId13"/>
    <p:sldId id="1221" r:id="rId14"/>
    <p:sldId id="1224" r:id="rId15"/>
    <p:sldId id="1233" r:id="rId16"/>
    <p:sldId id="1234" r:id="rId17"/>
    <p:sldId id="1217" r:id="rId18"/>
    <p:sldId id="1213" r:id="rId19"/>
    <p:sldId id="1215" r:id="rId20"/>
    <p:sldId id="1238" r:id="rId21"/>
    <p:sldId id="1077" r:id="rId22"/>
    <p:sldId id="756" r:id="rId23"/>
    <p:sldId id="123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2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50000" autoAdjust="0"/>
  </p:normalViewPr>
  <p:slideViewPr>
    <p:cSldViewPr>
      <p:cViewPr varScale="1">
        <p:scale>
          <a:sx n="86" d="100"/>
          <a:sy n="86" d="100"/>
        </p:scale>
        <p:origin x="1325" y="67"/>
      </p:cViewPr>
      <p:guideLst>
        <p:guide orient="horz" pos="2262"/>
        <p:guide pos="2890"/>
      </p:guideLst>
    </p:cSldViewPr>
  </p:slideViewPr>
  <p:outlineViewPr>
    <p:cViewPr>
      <p:scale>
        <a:sx n="33" d="100"/>
        <a:sy n="33" d="100"/>
      </p:scale>
      <p:origin x="0" y="7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E063D-9A8D-4F5E-99FD-A941DB7607F2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1E3D7-CC9F-4CF1-B8D9-F7680D2B97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1E3D7-CC9F-4CF1-B8D9-F7680D2B97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sym typeface="+mn-ea"/>
              </a:rPr>
              <a:t>利用地磁场的磁谱仪的作用，再加上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LHAASO-WCDA</a:t>
            </a:r>
            <a:r>
              <a:rPr lang="zh-CN" altLang="en-US" dirty="0">
                <a:latin typeface="Arial" panose="020B0604020202020204" pitchFamily="34" charset="0"/>
                <a:sym typeface="+mn-ea"/>
              </a:rPr>
              <a:t>高海拔、低阈能得特点，挑选阴影数据通过对宇宙线轻成分在低能端能谱的测量，建立“能标”。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1E3D7-CC9F-4CF1-B8D9-F7680D2B97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nFit :</a:t>
            </a:r>
            <a:r>
              <a:rPr lang="zh-CN" altLang="en-US"/>
              <a:t>参与</a:t>
            </a:r>
            <a:r>
              <a:rPr lang="zh-CN" altLang="zh-CN"/>
              <a:t>重建着火</a:t>
            </a:r>
            <a:r>
              <a:rPr lang="en-US" altLang="zh-CN"/>
              <a:t>PMT</a:t>
            </a:r>
            <a:r>
              <a:rPr lang="zh-CN" altLang="en-US"/>
              <a:t>个数；</a:t>
            </a:r>
            <a:r>
              <a:rPr lang="en-US" altLang="zh-CN"/>
              <a:t>cxPE45:</a:t>
            </a:r>
            <a:r>
              <a:rPr lang="zh-CN" altLang="en-US"/>
              <a:t>重建芯位</a:t>
            </a:r>
            <a:r>
              <a:rPr lang="en-US" altLang="zh-CN"/>
              <a:t>45m</a:t>
            </a:r>
            <a:r>
              <a:rPr lang="zh-CN" altLang="en-US"/>
              <a:t>之外着火</a:t>
            </a:r>
            <a:r>
              <a:rPr lang="en-US" altLang="zh-CN"/>
              <a:t>PMT</a:t>
            </a:r>
            <a:r>
              <a:rPr lang="zh-CN" altLang="en-US"/>
              <a:t>最大光电子数；</a:t>
            </a:r>
            <a:r>
              <a:rPr lang="en-US" altLang="zh-CN"/>
              <a:t>PEi</a:t>
            </a:r>
            <a:r>
              <a:rPr lang="zh-CN" altLang="en-US"/>
              <a:t>：第</a:t>
            </a:r>
            <a:r>
              <a:rPr lang="en-US" altLang="zh-CN"/>
              <a:t>i</a:t>
            </a:r>
            <a:r>
              <a:rPr lang="zh-CN" altLang="en-US"/>
              <a:t>个着火</a:t>
            </a:r>
            <a:r>
              <a:rPr lang="en-US" altLang="zh-CN"/>
              <a:t>PMT</a:t>
            </a:r>
            <a:r>
              <a:rPr lang="zh-CN" altLang="en-US"/>
              <a:t>上的光电子数；</a:t>
            </a:r>
            <a:r>
              <a:rPr lang="en-US" altLang="zh-CN"/>
              <a:t>Ri</a:t>
            </a:r>
            <a:r>
              <a:rPr lang="zh-CN" altLang="en-US"/>
              <a:t>：第</a:t>
            </a:r>
            <a:r>
              <a:rPr lang="en-US" altLang="zh-CN"/>
              <a:t>i</a:t>
            </a:r>
            <a:r>
              <a:rPr lang="zh-CN" altLang="en-US"/>
              <a:t>个着火</a:t>
            </a:r>
            <a:r>
              <a:rPr lang="en-US" altLang="zh-CN"/>
              <a:t>PMT</a:t>
            </a:r>
            <a:r>
              <a:rPr lang="zh-CN" altLang="en-US"/>
              <a:t>到芯位的距离。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1351472"/>
            <a:ext cx="8496944" cy="1538286"/>
          </a:xfrm>
        </p:spPr>
        <p:txBody>
          <a:bodyPr/>
          <a:lstStyle/>
          <a:p>
            <a:r>
              <a:rPr lang="en-US" altLang="zh-CN" dirty="0"/>
              <a:t>WCDA simulation of moon shadow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8496944" cy="1824608"/>
          </a:xfrm>
        </p:spPr>
        <p:txBody>
          <a:bodyPr>
            <a:normAutofit fontScale="85000" lnSpcReduction="10000"/>
          </a:bodyPr>
          <a:lstStyle/>
          <a:p>
            <a:endParaRPr lang="en-US" altLang="zh-CN" b="1" dirty="0"/>
          </a:p>
          <a:p>
            <a:r>
              <a:rPr lang="en-US" altLang="zh-CN" b="1" dirty="0"/>
              <a:t>WANG </a:t>
            </a:r>
            <a:r>
              <a:rPr lang="en-US" altLang="zh-CN" b="1" dirty="0" err="1"/>
              <a:t>Yanjin</a:t>
            </a:r>
            <a:r>
              <a:rPr lang="en-US" altLang="zh-CN" b="1" dirty="0"/>
              <a:t> (</a:t>
            </a:r>
            <a:r>
              <a:rPr lang="zh-CN" altLang="en-US" b="1" dirty="0"/>
              <a:t>王岩瑾</a:t>
            </a:r>
            <a:r>
              <a:rPr lang="en-US" altLang="zh-CN" b="1" dirty="0"/>
              <a:t>)</a:t>
            </a:r>
          </a:p>
          <a:p>
            <a:r>
              <a:rPr lang="en-US" altLang="zh-CN" b="1" dirty="0"/>
              <a:t>Northeastern University / IHEP</a:t>
            </a:r>
          </a:p>
          <a:p>
            <a:r>
              <a:rPr lang="zh-CN" altLang="en-US" b="1" dirty="0"/>
              <a:t>（东北大学</a:t>
            </a:r>
            <a:r>
              <a:rPr lang="en-US" altLang="zh-CN" b="1" dirty="0"/>
              <a:t>/ </a:t>
            </a:r>
            <a:r>
              <a:rPr lang="zh-CN" altLang="en-US" b="1" dirty="0"/>
              <a:t>中国科学院高能物理研究所）</a:t>
            </a:r>
            <a:endParaRPr lang="en-US" altLang="zh-CN" b="1" dirty="0"/>
          </a:p>
          <a:p>
            <a:endParaRPr lang="en-US" altLang="zh-CN" b="1" dirty="0"/>
          </a:p>
        </p:txBody>
      </p:sp>
      <p:pic>
        <p:nvPicPr>
          <p:cNvPr id="5122" name="Picture 2" descr="http://p0.so.qhmsg.com/bdr/_240_/t01d97fd0ccba9eaf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66" y="2564904"/>
            <a:ext cx="31718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1475656" cy="143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835696" y="548680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The first LHAASO collaboration meeting in 2019 </a:t>
            </a:r>
            <a:endParaRPr lang="zh-CN" altLang="en-US" sz="2000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1074420"/>
            <a:ext cx="4097655" cy="1418590"/>
          </a:xfrm>
        </p:spPr>
        <p:txBody>
          <a:bodyPr>
            <a:normAutofit fontScale="90000"/>
          </a:bodyPr>
          <a:lstStyle/>
          <a:p>
            <a:r>
              <a:rPr lang="zh-CN" altLang="en-US" sz="3200" dirty="0"/>
              <a:t> </a:t>
            </a:r>
            <a:r>
              <a:rPr lang="en-US" altLang="zh-CN" sz="3200" dirty="0"/>
              <a:t>Extracted cosmic ray time dirstribution</a:t>
            </a:r>
            <a:br>
              <a:rPr lang="en-US" altLang="zh-CN" sz="3200" dirty="0"/>
            </a:br>
            <a:r>
              <a:rPr lang="zh-CN" altLang="en-US" sz="3200" dirty="0"/>
              <a:t>（</a:t>
            </a:r>
            <a:r>
              <a:rPr lang="en-US" altLang="zh-CN" sz="3200" dirty="0"/>
              <a:t>2018.10.1-2018.10.31</a:t>
            </a:r>
            <a:r>
              <a:rPr lang="zh-CN" altLang="en-US" sz="3200" dirty="0"/>
              <a:t>）</a:t>
            </a:r>
          </a:p>
        </p:txBody>
      </p:sp>
      <p:pic>
        <p:nvPicPr>
          <p:cNvPr id="4" name="内容占位符 3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20888"/>
            <a:ext cx="4491692" cy="3096344"/>
          </a:xfrm>
          <a:prstGeom prst="rect">
            <a:avLst/>
          </a:prstGeom>
        </p:spPr>
      </p:pic>
      <p:pic>
        <p:nvPicPr>
          <p:cNvPr id="7170" name="Picture 2" descr="C:\Users\wangyj\Desktop\moon_observing_time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73" y="2420888"/>
            <a:ext cx="46656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088111" y="1971209"/>
            <a:ext cx="37693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Observing time of moon 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643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dirty="0"/>
              <a:t>Results: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parameters distribution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744416" cy="262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95612"/>
            <a:ext cx="3925813" cy="27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377440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NPMT distribution</a:t>
            </a:r>
          </a:p>
        </p:txBody>
      </p:sp>
      <p:pic>
        <p:nvPicPr>
          <p:cNvPr id="6146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175" y="1349375"/>
            <a:ext cx="2782888" cy="1924050"/>
          </a:xfrm>
        </p:spPr>
      </p:pic>
      <p:pic>
        <p:nvPicPr>
          <p:cNvPr id="6147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50" y="1349375"/>
            <a:ext cx="2806700" cy="195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9000" y="1411288"/>
            <a:ext cx="2703513" cy="186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25" y="3429000"/>
            <a:ext cx="2841625" cy="199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7200" y="3501008"/>
            <a:ext cx="2717800" cy="193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69000" y="3429000"/>
            <a:ext cx="2841625" cy="19970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表格 8"/>
          <p:cNvGraphicFramePr/>
          <p:nvPr/>
        </p:nvGraphicFramePr>
        <p:xfrm>
          <a:off x="-1" y="5720080"/>
          <a:ext cx="9144002" cy="102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NPMT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5-20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50-100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100-200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200-300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300-900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800" dirty="0"/>
                        <a:t>angular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800" dirty="0"/>
                        <a:t>Resolution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sym typeface="+mn-ea"/>
                        </a:rPr>
                        <a:t>6.26505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sym typeface="+mn-ea"/>
                        </a:rPr>
                        <a:t>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sym typeface="+mn-ea"/>
                        </a:rPr>
                        <a:t>2.27175°</a:t>
                      </a:r>
                      <a:endParaRPr lang="zh-CN" altLang="en-US" dirty="0"/>
                    </a:p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sym typeface="+mn-ea"/>
                        </a:rPr>
                        <a:t>1.30505°</a:t>
                      </a:r>
                      <a:endParaRPr lang="zh-CN" altLang="en-US" dirty="0"/>
                    </a:p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sym typeface="+mn-ea"/>
                        </a:rPr>
                        <a:t>0.89045°</a:t>
                      </a:r>
                      <a:endParaRPr lang="zh-CN" altLang="en-US" dirty="0"/>
                    </a:p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sym typeface="+mn-ea"/>
                        </a:rPr>
                        <a:t>0.63925°</a:t>
                      </a:r>
                      <a:endParaRPr lang="zh-CN" altLang="en-US" dirty="0"/>
                    </a:p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sym typeface="+mn-ea"/>
                        </a:rPr>
                        <a:t>0.49105°</a:t>
                      </a:r>
                      <a:endParaRPr lang="zh-CN" altLang="en-US" dirty="0"/>
                    </a:p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Energy distribution</a:t>
            </a:r>
          </a:p>
        </p:txBody>
      </p:sp>
      <p:pic>
        <p:nvPicPr>
          <p:cNvPr id="5122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0" y="1185545"/>
            <a:ext cx="3116263" cy="2173288"/>
          </a:xfrm>
        </p:spPr>
      </p:pic>
      <p:pic>
        <p:nvPicPr>
          <p:cNvPr id="5123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4038" y="1226820"/>
            <a:ext cx="3009900" cy="209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7275" y="1185545"/>
            <a:ext cx="3000375" cy="209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0" y="3314065"/>
            <a:ext cx="3060700" cy="217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314065"/>
            <a:ext cx="3100388" cy="217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6800" y="3328035"/>
            <a:ext cx="2990850" cy="2092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result NPMT:20-50</a:t>
            </a:r>
          </a:p>
        </p:txBody>
      </p:sp>
      <p:pic>
        <p:nvPicPr>
          <p:cNvPr id="6" name="内容占位符 5" descr="fit_npmt20-5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70106" y="1916832"/>
            <a:ext cx="2866390" cy="2098675"/>
          </a:xfrm>
          <a:prstGeom prst="rect">
            <a:avLst/>
          </a:prstGeom>
        </p:spPr>
      </p:pic>
      <p:pic>
        <p:nvPicPr>
          <p:cNvPr id="7" name="图片 6" descr="no_core_resolution_20-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988840"/>
            <a:ext cx="4730750" cy="4737735"/>
          </a:xfrm>
          <a:prstGeom prst="rect">
            <a:avLst/>
          </a:prstGeom>
        </p:spPr>
      </p:pic>
      <p:pic>
        <p:nvPicPr>
          <p:cNvPr id="5" name="图片 4" descr="fitdec_npmt20-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4647" y="4653136"/>
            <a:ext cx="2655825" cy="1944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2120" y="1475492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Casting shadow on the </a:t>
            </a:r>
            <a:r>
              <a:rPr lang="en-US" altLang="zh-CN" dirty="0" err="1"/>
              <a:t>ra</a:t>
            </a:r>
            <a:r>
              <a:rPr lang="en-US" altLang="zh-CN" dirty="0"/>
              <a:t> direction 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4211796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Casting shadow on the </a:t>
            </a:r>
            <a:r>
              <a:rPr lang="en-US" altLang="zh-CN" dirty="0" err="1"/>
              <a:t>dec</a:t>
            </a:r>
            <a:r>
              <a:rPr lang="en-US" altLang="zh-CN" dirty="0"/>
              <a:t> direction 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16195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no smooth                          </a:t>
            </a:r>
            <a:r>
              <a:rPr lang="en-US" altLang="zh-CN" dirty="0" err="1"/>
              <a:t>smooth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492896"/>
            <a:ext cx="10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ideal</a:t>
            </a:r>
          </a:p>
          <a:p>
            <a:r>
              <a:rPr lang="en-US" altLang="zh-CN" dirty="0"/>
              <a:t>detector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36512" y="5086925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The detector</a:t>
            </a:r>
          </a:p>
          <a:p>
            <a:r>
              <a:rPr lang="en-US" altLang="zh-CN" dirty="0"/>
              <a:t>with angle</a:t>
            </a:r>
          </a:p>
          <a:p>
            <a:r>
              <a:rPr lang="en-US" altLang="zh-CN" dirty="0"/>
              <a:t> resolution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ym typeface="+mn-ea"/>
              </a:rPr>
              <a:t>The relationship between NPMT and</a:t>
            </a:r>
            <a:br>
              <a:rPr lang="en-US" altLang="zh-CN" dirty="0">
                <a:sym typeface="+mn-ea"/>
              </a:rPr>
            </a:br>
            <a:r>
              <a:rPr lang="en-US" altLang="zh-CN" dirty="0">
                <a:sym typeface="+mn-ea"/>
              </a:rPr>
              <a:t> direction of deflection.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392" y="2347595"/>
            <a:ext cx="4038600" cy="3030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2" y="2364847"/>
            <a:ext cx="3995936" cy="300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4544" y="1412776"/>
            <a:ext cx="5554960" cy="50405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ym typeface="+mn-ea"/>
              </a:rPr>
              <a:t>The relationship between </a:t>
            </a:r>
            <a:br>
              <a:rPr lang="en-US" altLang="zh-CN" sz="2800" dirty="0">
                <a:sym typeface="+mn-ea"/>
              </a:rPr>
            </a:br>
            <a:r>
              <a:rPr lang="en-US" altLang="zh-CN" sz="2800" dirty="0">
                <a:sym typeface="+mn-ea"/>
              </a:rPr>
              <a:t>NPMT and energy</a:t>
            </a:r>
            <a:endParaRPr lang="zh-CN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88352"/>
            <a:ext cx="4509777" cy="28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537321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NPMT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34888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E(</a:t>
            </a:r>
            <a:r>
              <a:rPr lang="en-US" altLang="zh-CN" sz="1600" dirty="0" err="1"/>
              <a:t>GeV</a:t>
            </a:r>
            <a:r>
              <a:rPr lang="en-US" altLang="zh-CN" sz="1600" dirty="0"/>
              <a:t>)</a:t>
            </a:r>
            <a:endParaRPr lang="zh-CN" altLang="en-US" sz="1600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61656" y="1412776"/>
            <a:ext cx="44028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The relationship between 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</a:b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NPE and energy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71713"/>
            <a:ext cx="4283968" cy="277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028384" y="530120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log10(NPE)</a:t>
            </a:r>
            <a:endParaRPr lang="zh-CN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242088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log10(E/</a:t>
            </a:r>
            <a:r>
              <a:rPr lang="en-US" altLang="zh-CN" sz="1600" dirty="0" err="1"/>
              <a:t>GeV</a:t>
            </a:r>
            <a:r>
              <a:rPr lang="en-US" altLang="zh-CN" sz="1600" dirty="0"/>
              <a:t>)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8550"/>
            <a:ext cx="4038600" cy="2988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409065" y="666115"/>
            <a:ext cx="632587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dirty="0">
                <a:latin typeface="+mj-lt"/>
                <a:ea typeface="+mj-ea"/>
                <a:cs typeface="+mj-cs"/>
                <a:sym typeface="+mn-ea"/>
              </a:rPr>
              <a:t>The relationship between energy and</a:t>
            </a:r>
            <a:br>
              <a:rPr lang="en-US" altLang="zh-CN" sz="3200" dirty="0">
                <a:latin typeface="+mj-lt"/>
                <a:ea typeface="+mj-ea"/>
                <a:cs typeface="+mj-cs"/>
                <a:sym typeface="+mn-ea"/>
              </a:rPr>
            </a:br>
            <a:r>
              <a:rPr lang="en-US" altLang="zh-CN" sz="3200" dirty="0">
                <a:latin typeface="+mj-lt"/>
                <a:ea typeface="+mj-ea"/>
                <a:cs typeface="+mj-cs"/>
                <a:sym typeface="+mn-ea"/>
              </a:rPr>
              <a:t> direction of deflection.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393456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zh-CN" dirty="0"/>
              <a:t>Significance of moon shadow using the AS</a:t>
            </a:r>
            <a:r>
              <a:rPr lang="en-US" altLang="zh-CN" dirty="0">
                <a:latin typeface="Times New Roman" panose="02020603050405020304" pitchFamily="18" charset="0"/>
              </a:rPr>
              <a:t>ɤ</a:t>
            </a:r>
            <a:r>
              <a:rPr lang="en-US" altLang="zh-CN" dirty="0"/>
              <a:t> data  (207 days)</a:t>
            </a:r>
          </a:p>
        </p:txBody>
      </p:sp>
      <p:pic>
        <p:nvPicPr>
          <p:cNvPr id="12290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0600" y="2562225"/>
            <a:ext cx="5594350" cy="3776663"/>
          </a:xfrm>
        </p:spPr>
      </p:pic>
      <p:pic>
        <p:nvPicPr>
          <p:cNvPr id="12291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2762250" cy="98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359150"/>
            <a:ext cx="3513138" cy="236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7575" y="2492375"/>
            <a:ext cx="5651500" cy="3854450"/>
          </a:xfrm>
        </p:spPr>
      </p:pic>
      <p:pic>
        <p:nvPicPr>
          <p:cNvPr id="14340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" y="3319463"/>
            <a:ext cx="3635375" cy="2443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r>
              <a:rPr lang="en-US" altLang="zh-CN" dirty="0"/>
              <a:t>Significance of moon shadow using the ARGO data  (30 days)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170080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2008.01.01-2008.02.01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Research background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Research methods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Results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 next work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3"/>
          <p:cNvSpPr txBox="1">
            <a:spLocks noChangeArrowheads="1"/>
          </p:cNvSpPr>
          <p:nvPr/>
        </p:nvSpPr>
        <p:spPr bwMode="auto">
          <a:xfrm>
            <a:off x="0" y="2628652"/>
            <a:ext cx="87811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err="1"/>
              <a:t>nfit</a:t>
            </a:r>
            <a:r>
              <a:rPr lang="en-US" altLang="zh-CN" dirty="0"/>
              <a:t>&gt;20</a:t>
            </a:r>
          </a:p>
        </p:txBody>
      </p:sp>
      <p:sp>
        <p:nvSpPr>
          <p:cNvPr id="4098" name="文本框 4"/>
          <p:cNvSpPr txBox="1">
            <a:spLocks noChangeArrowheads="1"/>
          </p:cNvSpPr>
          <p:nvPr/>
        </p:nvSpPr>
        <p:spPr bwMode="auto">
          <a:xfrm>
            <a:off x="8233247" y="2628652"/>
            <a:ext cx="91075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err="1"/>
              <a:t>nfit</a:t>
            </a:r>
            <a:r>
              <a:rPr lang="en-US" altLang="zh-CN" dirty="0"/>
              <a:t>&gt;50</a:t>
            </a:r>
          </a:p>
        </p:txBody>
      </p:sp>
      <p:sp>
        <p:nvSpPr>
          <p:cNvPr id="4100" name="文本框 6"/>
          <p:cNvSpPr txBox="1">
            <a:spLocks noChangeArrowheads="1"/>
          </p:cNvSpPr>
          <p:nvPr/>
        </p:nvSpPr>
        <p:spPr bwMode="auto">
          <a:xfrm>
            <a:off x="8172400" y="5148932"/>
            <a:ext cx="115212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err="1"/>
              <a:t>nfit</a:t>
            </a:r>
            <a:r>
              <a:rPr lang="en-US" altLang="zh-CN" dirty="0"/>
              <a:t>&gt;200</a:t>
            </a:r>
          </a:p>
        </p:txBody>
      </p:sp>
      <p:pic>
        <p:nvPicPr>
          <p:cNvPr id="410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59" y="1591047"/>
            <a:ext cx="3603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图片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466" y="1606922"/>
            <a:ext cx="35369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图片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309" y="4005064"/>
            <a:ext cx="36226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图片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4005064"/>
            <a:ext cx="3653284" cy="250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文本框 13"/>
          <p:cNvSpPr txBox="1">
            <a:spLocks noChangeArrowheads="1"/>
          </p:cNvSpPr>
          <p:nvPr/>
        </p:nvSpPr>
        <p:spPr bwMode="auto">
          <a:xfrm>
            <a:off x="755576" y="6423719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/>
              <a:t>Primary reconstruction (</a:t>
            </a:r>
            <a:r>
              <a:rPr lang="en-US" altLang="zh-CN" sz="2400" dirty="0" err="1"/>
              <a:t>nhit</a:t>
            </a:r>
            <a:r>
              <a:rPr lang="en-US" altLang="zh-CN" sz="2400" dirty="0"/>
              <a:t>&gt;100) with out time calibration.</a:t>
            </a: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Significance of “naked” moon shadow using the WCDA data  (24 days)</a:t>
            </a:r>
            <a:endParaRPr lang="zh-CN" altLang="en-US" dirty="0"/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0" y="5013176"/>
            <a:ext cx="123311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err="1"/>
              <a:t>nfit</a:t>
            </a:r>
            <a:r>
              <a:rPr lang="en-US" altLang="zh-CN" dirty="0"/>
              <a:t>&gt;100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6934024" cy="53536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kumimoji="1" lang="en-US" altLang="zh-CN" sz="2800" dirty="0"/>
              <a:t>Light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moon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data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or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pure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proton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moon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data</a:t>
            </a:r>
            <a:endParaRPr kumimoji="1"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949280"/>
            <a:ext cx="1886694" cy="64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B69D17-0B47-4A90-B31B-21B17133736A}" type="slidenum">
              <a:rPr lang="en-US" altLang="zh-CN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521146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light/proton</a:t>
            </a:r>
            <a:r>
              <a:rPr lang="zh-CN" altLang="en-US" sz="2800" dirty="0"/>
              <a:t> </a:t>
            </a:r>
            <a:r>
              <a:rPr lang="en-US" altLang="zh-CN" sz="2800" dirty="0"/>
              <a:t>moon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selection;</a:t>
            </a:r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Reconstruction resolution</a:t>
            </a:r>
            <a:r>
              <a:rPr lang="zh-CN" altLang="en-US" sz="2800" dirty="0"/>
              <a:t> </a:t>
            </a:r>
            <a:r>
              <a:rPr lang="en-US" altLang="zh-CN" sz="2800" dirty="0"/>
              <a:t>update;</a:t>
            </a:r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Reconstruction energy.</a:t>
            </a:r>
          </a:p>
          <a:p>
            <a:pPr eaLnBrk="1" hangingPunct="1">
              <a:buNone/>
            </a:pPr>
            <a:endParaRPr lang="en-US" altLang="zh-CN" sz="2800" dirty="0"/>
          </a:p>
          <a:p>
            <a:pPr lvl="1" eaLnBrk="1" hangingPunct="1"/>
            <a:endParaRPr lang="en-US" altLang="zh-CN" sz="24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600" dirty="0"/>
              <a:t>The next work: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/>
          <a:lstStyle/>
          <a:p>
            <a:r>
              <a:rPr lang="en-US" altLang="zh-CN" dirty="0"/>
              <a:t>Thank you 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The definition of moon shadow:</a:t>
            </a:r>
          </a:p>
          <a:p>
            <a:pPr marL="457200" lvl="1" indent="0">
              <a:buNone/>
            </a:pPr>
            <a:r>
              <a:rPr lang="en-US" altLang="zh-CN" dirty="0"/>
              <a:t>The distribution of cosmic ray is isotropic, and </a:t>
            </a:r>
          </a:p>
          <a:p>
            <a:pPr marL="457200" lvl="1" indent="0">
              <a:buNone/>
            </a:pPr>
            <a:r>
              <a:rPr lang="en-US" altLang="zh-CN" dirty="0"/>
              <a:t>cosmic ray will be hampered by moon when it come to the earth, as a result of the deficition of the cosmic ray, it becomes moon shadow.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zh-CN" alt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76" y="3571498"/>
            <a:ext cx="4770199" cy="323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wangyj\Desktop\wyj\fig\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3" y="3571751"/>
            <a:ext cx="41338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0480" y="6350"/>
            <a:ext cx="41008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3200" dirty="0">
                <a:sym typeface="+mn-ea"/>
              </a:rPr>
              <a:t>Research background</a:t>
            </a:r>
            <a:r>
              <a:rPr kumimoji="1" lang="zh-CN" altLang="en-US" sz="3200" dirty="0">
                <a:sym typeface="+mn-ea"/>
              </a:rPr>
              <a:t>：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932040" y="32129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Using  moon shadow East-West displacement to calibration energy.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3820539" y="1700808"/>
            <a:ext cx="823469" cy="37291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6802" y="726209"/>
            <a:ext cx="3179872" cy="22109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315494"/>
            <a:ext cx="3374634" cy="2461823"/>
          </a:xfrm>
          <a:prstGeom prst="rect">
            <a:avLst/>
          </a:prstGeom>
        </p:spPr>
      </p:pic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179512" y="2479025"/>
            <a:ext cx="3744416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latin typeface="Arial" panose="020B0604020202020204" pitchFamily="34" charset="0"/>
              </a:rPr>
              <a:t>Using the geomagnetic field, </a:t>
            </a:r>
            <a:r>
              <a:rPr lang="en-US" sz="1800" dirty="0">
                <a:latin typeface="Arial" panose="020B0604020202020204" pitchFamily="34" charset="0"/>
                <a:sym typeface="+mn-ea"/>
              </a:rPr>
              <a:t>high altitude and low </a:t>
            </a:r>
            <a:r>
              <a:rPr lang="en-US" sz="1800" dirty="0">
                <a:latin typeface="Arial" panose="020B0604020202020204" pitchFamily="34" charset="0"/>
              </a:rPr>
              <a:t>threshold energy features of LHAASO-WCDA,we selected the moon shadow data by using light component during the low energy and establishing the energy calibration.</a:t>
            </a:r>
          </a:p>
        </p:txBody>
      </p:sp>
      <p:sp>
        <p:nvSpPr>
          <p:cNvPr id="9" name="内容占位符 2"/>
          <p:cNvSpPr>
            <a:spLocks noGrp="1"/>
          </p:cNvSpPr>
          <p:nvPr>
            <p:ph type="title"/>
          </p:nvPr>
        </p:nvSpPr>
        <p:spPr>
          <a:xfrm>
            <a:off x="1" y="128588"/>
            <a:ext cx="7812359" cy="654050"/>
          </a:xfrm>
        </p:spPr>
        <p:txBody>
          <a:bodyPr>
            <a:normAutofit fontScale="90000"/>
          </a:bodyPr>
          <a:lstStyle/>
          <a:p>
            <a:r>
              <a:rPr lang="en-US" altLang="zh-CN" sz="3200" dirty="0"/>
              <a:t>The significance of the moon shadow researching</a:t>
            </a:r>
            <a:r>
              <a:rPr lang="zh-CN" altLang="en-US" sz="3200" dirty="0"/>
              <a:t>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43508" y="72937"/>
            <a:ext cx="7992888" cy="5492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zh-CN" sz="3200" dirty="0"/>
              <a:t>Motivation: constructing an energy “anchor”</a:t>
            </a: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2" y="1196753"/>
            <a:ext cx="3878029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0641" y="1220803"/>
            <a:ext cx="4531123" cy="271225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3260" y="4326890"/>
            <a:ext cx="34772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Important progress on elemental </a:t>
            </a:r>
          </a:p>
          <a:p>
            <a:r>
              <a:rPr lang="en-US" altLang="zh-CN" dirty="0"/>
              <a:t>CR energy spectrum  from satellite/balloon-born experiments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220335" y="4331970"/>
            <a:ext cx="36048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 Normalization and absolute energy calibration and reference for indirect measurements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792" y="958705"/>
            <a:ext cx="7920879" cy="248427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altLang="zh-CN" sz="2100" dirty="0"/>
          </a:p>
          <a:p>
            <a:pPr>
              <a:lnSpc>
                <a:spcPct val="80000"/>
              </a:lnSpc>
            </a:pPr>
            <a:r>
              <a:rPr lang="en-US" altLang="zh-CN" sz="2100" dirty="0"/>
              <a:t>Based</a:t>
            </a:r>
            <a:r>
              <a:rPr lang="zh-CN" altLang="en-US" sz="2100" dirty="0"/>
              <a:t> </a:t>
            </a:r>
            <a:r>
              <a:rPr lang="en-US" altLang="zh-CN" sz="2100" dirty="0"/>
              <a:t>on</a:t>
            </a:r>
            <a:r>
              <a:rPr lang="zh-CN" altLang="en-US" sz="2100" dirty="0"/>
              <a:t> </a:t>
            </a:r>
            <a:r>
              <a:rPr lang="en-US" altLang="zh-CN" sz="2100" dirty="0"/>
              <a:t>existed</a:t>
            </a:r>
            <a:r>
              <a:rPr lang="zh-CN" altLang="en-US" sz="2100" dirty="0"/>
              <a:t> </a:t>
            </a:r>
            <a:r>
              <a:rPr lang="en-US" altLang="zh-CN" sz="2100" dirty="0"/>
              <a:t>simulation</a:t>
            </a:r>
            <a:r>
              <a:rPr lang="zh-CN" altLang="en-US" sz="2100" dirty="0"/>
              <a:t> </a:t>
            </a:r>
            <a:r>
              <a:rPr lang="en-US" altLang="zh-CN" sz="2100" dirty="0"/>
              <a:t>data</a:t>
            </a:r>
            <a:r>
              <a:rPr lang="zh-CN" altLang="en-US" sz="2100" dirty="0"/>
              <a:t> </a:t>
            </a:r>
            <a:r>
              <a:rPr lang="en-US" altLang="zh-CN" sz="2100" dirty="0"/>
              <a:t>to</a:t>
            </a:r>
            <a:r>
              <a:rPr lang="zh-CN" altLang="en-US" sz="2100" dirty="0"/>
              <a:t> </a:t>
            </a:r>
            <a:r>
              <a:rPr lang="en-US" altLang="zh-CN" sz="2100" dirty="0"/>
              <a:t>get</a:t>
            </a:r>
            <a:r>
              <a:rPr lang="zh-CN" altLang="en-US" sz="2100" dirty="0"/>
              <a:t> </a:t>
            </a:r>
            <a:r>
              <a:rPr lang="en-US" altLang="zh-CN" sz="2100" dirty="0"/>
              <a:t>input</a:t>
            </a:r>
            <a:r>
              <a:rPr lang="zh-CN" altLang="en-US" sz="2100" dirty="0"/>
              <a:t> </a:t>
            </a:r>
            <a:r>
              <a:rPr lang="en-US" altLang="zh-CN" sz="2100" dirty="0"/>
              <a:t>energy</a:t>
            </a:r>
            <a:r>
              <a:rPr lang="zh-CN" altLang="en-US" sz="2100" dirty="0"/>
              <a:t> </a:t>
            </a:r>
            <a:r>
              <a:rPr lang="en-US" altLang="zh-CN" sz="2100" dirty="0"/>
              <a:t>spectrum;</a:t>
            </a:r>
          </a:p>
          <a:p>
            <a:pPr>
              <a:lnSpc>
                <a:spcPct val="80000"/>
              </a:lnSpc>
            </a:pPr>
            <a:endParaRPr lang="en-US" altLang="zh-CN" sz="2100" dirty="0"/>
          </a:p>
          <a:p>
            <a:pPr>
              <a:lnSpc>
                <a:spcPct val="80000"/>
              </a:lnSpc>
            </a:pPr>
            <a:r>
              <a:rPr lang="en-US" altLang="zh-CN" sz="2100" dirty="0"/>
              <a:t>Geomagnetic</a:t>
            </a:r>
            <a:r>
              <a:rPr lang="zh-CN" altLang="en-US" sz="2100" dirty="0"/>
              <a:t> </a:t>
            </a:r>
            <a:r>
              <a:rPr lang="en-US" altLang="zh-CN" sz="2100" dirty="0"/>
              <a:t>field</a:t>
            </a:r>
            <a:r>
              <a:rPr lang="zh-CN" altLang="en-US" sz="2100" dirty="0"/>
              <a:t>： </a:t>
            </a:r>
            <a:r>
              <a:rPr lang="en-US" altLang="zh-CN" sz="2100" dirty="0"/>
              <a:t>IGRF</a:t>
            </a:r>
            <a:r>
              <a:rPr lang="zh-CN" altLang="en-US" sz="2100" dirty="0"/>
              <a:t> </a:t>
            </a:r>
            <a:endParaRPr lang="en-US" altLang="zh-CN" sz="2100" dirty="0"/>
          </a:p>
          <a:p>
            <a:pPr lvl="1">
              <a:lnSpc>
                <a:spcPct val="80000"/>
              </a:lnSpc>
            </a:pPr>
            <a:endParaRPr lang="en-US" altLang="zh-CN" sz="1600" dirty="0"/>
          </a:p>
          <a:p>
            <a:pPr>
              <a:lnSpc>
                <a:spcPct val="80000"/>
              </a:lnSpc>
            </a:pPr>
            <a:r>
              <a:rPr lang="en-US" altLang="zh-CN" sz="2000" dirty="0"/>
              <a:t>Backtracking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particles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Moon;</a:t>
            </a:r>
          </a:p>
          <a:p>
            <a:pPr lvl="1">
              <a:lnSpc>
                <a:spcPct val="80000"/>
              </a:lnSpc>
            </a:pPr>
            <a:endParaRPr lang="en-US" altLang="zh-CN" sz="1800" dirty="0"/>
          </a:p>
          <a:p>
            <a:pPr>
              <a:lnSpc>
                <a:spcPct val="80000"/>
              </a:lnSpc>
            </a:pPr>
            <a:r>
              <a:rPr lang="en-US" altLang="zh-CN" sz="2200" dirty="0"/>
              <a:t>Add</a:t>
            </a:r>
            <a:r>
              <a:rPr lang="zh-CN" altLang="en-US" sz="2200" dirty="0"/>
              <a:t> </a:t>
            </a:r>
            <a:r>
              <a:rPr lang="en-US" altLang="zh-CN" sz="2200" dirty="0"/>
              <a:t>PFS</a:t>
            </a:r>
            <a:r>
              <a:rPr lang="zh-CN" altLang="en-US" sz="2200" dirty="0"/>
              <a:t> </a:t>
            </a:r>
            <a:r>
              <a:rPr lang="en-US" altLang="zh-CN" sz="2200" dirty="0"/>
              <a:t>to</a:t>
            </a:r>
            <a:r>
              <a:rPr lang="zh-CN" altLang="en-US" sz="2200" dirty="0"/>
              <a:t> </a:t>
            </a:r>
            <a:r>
              <a:rPr lang="en-US" altLang="zh-CN" sz="2200" dirty="0"/>
              <a:t>produce</a:t>
            </a:r>
            <a:r>
              <a:rPr lang="zh-CN" altLang="en-US" sz="2200" dirty="0"/>
              <a:t> </a:t>
            </a:r>
            <a:r>
              <a:rPr lang="en-US" altLang="zh-CN" sz="2200" dirty="0"/>
              <a:t>experimental</a:t>
            </a:r>
            <a:r>
              <a:rPr lang="zh-CN" altLang="en-US" sz="2200" dirty="0"/>
              <a:t> </a:t>
            </a:r>
            <a:r>
              <a:rPr lang="en-US" altLang="zh-CN" sz="2200" dirty="0"/>
              <a:t>angular</a:t>
            </a:r>
            <a:r>
              <a:rPr lang="zh-CN" altLang="en-US" sz="2200" dirty="0"/>
              <a:t> </a:t>
            </a:r>
            <a:r>
              <a:rPr lang="en-US" altLang="zh-CN" sz="2200" dirty="0"/>
              <a:t>resolution</a:t>
            </a:r>
          </a:p>
          <a:p>
            <a:endParaRPr lang="en-US" altLang="zh-CN" sz="2000" dirty="0"/>
          </a:p>
          <a:p>
            <a:pPr marL="0" indent="0">
              <a:lnSpc>
                <a:spcPct val="80000"/>
              </a:lnSpc>
              <a:buNone/>
            </a:pPr>
            <a:endParaRPr lang="en-US" altLang="zh-CN" sz="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619170"/>
            <a:ext cx="8229600" cy="504056"/>
          </a:xfrm>
          <a:prstGeom prst="rect">
            <a:avLst/>
          </a:prstGeom>
        </p:spPr>
        <p:txBody>
          <a:bodyPr vert="horz" anchor="b" anchorCtr="0">
            <a:normAutofit fontScale="8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chemeClr val="tx2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b="0" dirty="0">
                <a:solidFill>
                  <a:schemeClr val="tx1"/>
                </a:solidFill>
              </a:rPr>
              <a:t>Moon</a:t>
            </a:r>
            <a:r>
              <a:rPr lang="zh-CN" altLang="en-US" b="0" dirty="0">
                <a:solidFill>
                  <a:schemeClr val="tx1"/>
                </a:solidFill>
              </a:rPr>
              <a:t> </a:t>
            </a:r>
            <a:r>
              <a:rPr lang="en-US" altLang="zh-CN" b="0" dirty="0">
                <a:solidFill>
                  <a:schemeClr val="tx1"/>
                </a:solidFill>
              </a:rPr>
              <a:t>shadow</a:t>
            </a:r>
            <a:r>
              <a:rPr lang="zh-CN" altLang="en-US" b="0" dirty="0">
                <a:solidFill>
                  <a:schemeClr val="tx1"/>
                </a:solidFill>
              </a:rPr>
              <a:t> </a:t>
            </a:r>
            <a:r>
              <a:rPr lang="en-US" altLang="zh-CN" b="0" dirty="0">
                <a:solidFill>
                  <a:schemeClr val="tx1"/>
                </a:solidFill>
              </a:rPr>
              <a:t>simulation:</a:t>
            </a:r>
          </a:p>
        </p:txBody>
      </p:sp>
      <p:pic>
        <p:nvPicPr>
          <p:cNvPr id="9" name="图片 8" descr="draw_defl_prima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885"/>
            <a:ext cx="3888432" cy="259228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5" y="3709628"/>
            <a:ext cx="3906192" cy="275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6835" y="4445"/>
            <a:ext cx="33381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Rearch method</a:t>
            </a:r>
            <a:r>
              <a:rPr lang="zh-CN" altLang="en-US" sz="3200" dirty="0"/>
              <a:t>：</a:t>
            </a:r>
            <a:endParaRPr lang="en-US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41176" y="160337"/>
            <a:ext cx="8229600" cy="5715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/>
              <a:t>Detailed</a:t>
            </a:r>
            <a:r>
              <a:rPr lang="zh-CN" altLang="en-US" sz="3200" dirty="0"/>
              <a:t> </a:t>
            </a:r>
            <a:r>
              <a:rPr lang="en-US" altLang="zh-CN" sz="3200" dirty="0"/>
              <a:t>simulation:</a:t>
            </a:r>
            <a:endParaRPr kumimoji="1" lang="zh-CN" altLang="en-US" sz="3200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0" y="908720"/>
            <a:ext cx="6300192" cy="5616624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above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moon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r>
              <a:rPr lang="en-US" altLang="zh-CN" dirty="0"/>
              <a:t>Shower production</a:t>
            </a:r>
          </a:p>
          <a:p>
            <a:pPr lvl="1"/>
            <a:r>
              <a:rPr lang="en-US" altLang="zh-CN" dirty="0"/>
              <a:t>CORSIKA package</a:t>
            </a:r>
          </a:p>
          <a:p>
            <a:pPr lvl="1"/>
            <a:r>
              <a:rPr lang="en-US" altLang="zh-CN" dirty="0"/>
              <a:t>Hadronic models: </a:t>
            </a:r>
          </a:p>
          <a:p>
            <a:pPr lvl="2"/>
            <a:r>
              <a:rPr lang="en-US" altLang="zh-CN" sz="2400" dirty="0"/>
              <a:t>EPOS-LHC + </a:t>
            </a:r>
            <a:r>
              <a:rPr lang="en-US" altLang="zh-CN" sz="2400" dirty="0" err="1"/>
              <a:t>Fluka</a:t>
            </a:r>
            <a:r>
              <a:rPr lang="zh-CN" altLang="en-US" sz="2400" dirty="0"/>
              <a:t> </a:t>
            </a:r>
            <a:r>
              <a:rPr lang="en-US" altLang="zh-CN" sz="2400" dirty="0"/>
              <a:t>(now)</a:t>
            </a:r>
            <a:r>
              <a:rPr lang="zh-CN" altLang="en-US" sz="2400" dirty="0"/>
              <a:t> </a:t>
            </a:r>
            <a:r>
              <a:rPr lang="en-US" altLang="zh-CN" sz="2400" dirty="0"/>
              <a:t>  </a:t>
            </a:r>
          </a:p>
          <a:p>
            <a:pPr lvl="2"/>
            <a:r>
              <a:rPr lang="en-US" altLang="zh-CN" sz="2400" dirty="0"/>
              <a:t>Moon</a:t>
            </a:r>
            <a:r>
              <a:rPr lang="zh-CN" altLang="en-US" sz="2400" dirty="0"/>
              <a:t> </a:t>
            </a:r>
            <a:r>
              <a:rPr lang="en-US" altLang="zh-CN" sz="2400" dirty="0"/>
              <a:t>orbit</a:t>
            </a:r>
            <a:r>
              <a:rPr lang="zh-CN" altLang="en-US" sz="2400" dirty="0"/>
              <a:t> 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dirty="0"/>
              <a:t>20181001-20181031</a:t>
            </a:r>
          </a:p>
          <a:p>
            <a:pPr lvl="2"/>
            <a:r>
              <a:rPr lang="en-US" altLang="zh-CN" sz="2400" dirty="0"/>
              <a:t>CR</a:t>
            </a:r>
            <a:r>
              <a:rPr lang="zh-CN" altLang="en-US" sz="2400" dirty="0"/>
              <a:t> </a:t>
            </a:r>
            <a:r>
              <a:rPr lang="en-US" altLang="zh-CN" sz="2400" dirty="0"/>
              <a:t>primary</a:t>
            </a:r>
            <a:r>
              <a:rPr lang="zh-CN" altLang="en-US" sz="2400" dirty="0"/>
              <a:t> </a:t>
            </a:r>
            <a:r>
              <a:rPr lang="en-US" altLang="zh-CN" sz="2400" dirty="0"/>
              <a:t>composition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CREAM</a:t>
            </a:r>
            <a:r>
              <a:rPr lang="zh-CN" altLang="en-US" sz="2400" dirty="0"/>
              <a:t> </a:t>
            </a:r>
            <a:r>
              <a:rPr lang="en-US" altLang="zh-CN" sz="2400" dirty="0"/>
              <a:t>result</a:t>
            </a:r>
          </a:p>
          <a:p>
            <a:pPr lvl="3"/>
            <a:r>
              <a:rPr lang="en-US" altLang="zh-CN" sz="2000" dirty="0"/>
              <a:t>P /He /CNO/</a:t>
            </a:r>
            <a:r>
              <a:rPr lang="en-US" altLang="zh-CN" sz="2000" dirty="0" err="1"/>
              <a:t>MgAlSi</a:t>
            </a:r>
            <a:r>
              <a:rPr lang="en-US" altLang="zh-CN" sz="2000" dirty="0"/>
              <a:t>/Iron</a:t>
            </a:r>
          </a:p>
          <a:p>
            <a:pPr lvl="3"/>
            <a:r>
              <a:rPr lang="en-US" altLang="zh-CN" sz="2000" dirty="0"/>
              <a:t>P</a:t>
            </a:r>
            <a:r>
              <a:rPr lang="zh-CN" altLang="en-US" sz="2000" dirty="0"/>
              <a:t> </a:t>
            </a:r>
            <a:r>
              <a:rPr lang="en-US" altLang="zh-CN" sz="2000" dirty="0"/>
              <a:t>+</a:t>
            </a:r>
            <a:r>
              <a:rPr lang="zh-CN" altLang="en-US" sz="2000" dirty="0"/>
              <a:t> </a:t>
            </a:r>
            <a:r>
              <a:rPr lang="en-US" altLang="zh-CN" sz="2000" dirty="0"/>
              <a:t>100GeV-100TeV:</a:t>
            </a:r>
            <a:r>
              <a:rPr lang="zh-CN" altLang="en-US" sz="2000" dirty="0"/>
              <a:t> </a:t>
            </a:r>
            <a:r>
              <a:rPr lang="en-US" altLang="zh-CN" sz="2000" dirty="0"/>
              <a:t>(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10</a:t>
            </a:r>
            <a:r>
              <a:rPr lang="en-US" altLang="zh-CN" sz="2000" baseline="30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5</a:t>
            </a:r>
            <a:r>
              <a:rPr lang="en-US" altLang="zh-CN" sz="2000" dirty="0"/>
              <a:t> events)</a:t>
            </a:r>
          </a:p>
          <a:p>
            <a:r>
              <a:rPr lang="en-US" altLang="zh-CN" sz="3200" dirty="0"/>
              <a:t>Detector</a:t>
            </a:r>
            <a:r>
              <a:rPr lang="zh-CN" altLang="en-US" sz="3200" dirty="0"/>
              <a:t> </a:t>
            </a:r>
            <a:r>
              <a:rPr lang="en-US" altLang="zh-CN" sz="3200" dirty="0"/>
              <a:t>simulation:G4WCDA5.1+5.2</a:t>
            </a:r>
          </a:p>
          <a:p>
            <a:pPr lvl="1"/>
            <a:r>
              <a:rPr lang="en-US" altLang="zh-CN" sz="2800" dirty="0"/>
              <a:t>Core in 400m×400m around pool #1 center</a:t>
            </a:r>
            <a:endParaRPr lang="zh-CN" altLang="en-US" sz="28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9353" y="5135535"/>
            <a:ext cx="1672580" cy="1717182"/>
          </a:xfrm>
          <a:prstGeom prst="rect">
            <a:avLst/>
          </a:prstGeom>
        </p:spPr>
      </p:pic>
      <p:pic>
        <p:nvPicPr>
          <p:cNvPr id="17" name="Picture 2" descr="http://p3.so.qhmsg.com/bdr/_240_/t0139986c9c014cae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93" y="454263"/>
            <a:ext cx="2483585" cy="15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C:\Users\LWY\AppData\Roaming\Tencent\Users\280509941\QQ\WinTemp\RichOle\QT871~384UMJLF)X8[_2L7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69" y="2221302"/>
            <a:ext cx="2664296" cy="24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76664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endParaRPr lang="en-US" altLang="zh-CN" sz="2800" dirty="0"/>
          </a:p>
          <a:p>
            <a:pPr>
              <a:buNone/>
            </a:pPr>
            <a:endParaRPr lang="zh-CN" altLang="en-US" sz="2800" dirty="0"/>
          </a:p>
          <a:p>
            <a:r>
              <a:rPr lang="en-US" altLang="zh-CN" sz="2800" dirty="0"/>
              <a:t>In order to hit moon more efficiently, we extract primary direction of cosmic ray near to the moon . </a:t>
            </a:r>
          </a:p>
          <a:p>
            <a:r>
              <a:rPr lang="en-US" altLang="zh-CN" sz="2800" dirty="0"/>
              <a:t>angle range : extracting events within solid angle of moon center depend on energy.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88275" y="116632"/>
            <a:ext cx="828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Direction extraction</a:t>
            </a:r>
            <a:r>
              <a:rPr lang="zh-CN" altLang="en-US" sz="3200" dirty="0"/>
              <a:t>：</a:t>
            </a:r>
          </a:p>
          <a:p>
            <a:r>
              <a:rPr lang="en-US" altLang="zh-CN" sz="3200" dirty="0"/>
              <a:t>The direction of moon changes along an orbit.</a:t>
            </a:r>
            <a:endParaRPr lang="en-US" altLang="zh-CN" sz="2800" dirty="0"/>
          </a:p>
          <a:p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1" y="1228418"/>
            <a:ext cx="3585979" cy="2560622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268760"/>
            <a:ext cx="3474931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/>
        </p:nvGraphicFramePr>
        <p:xfrm>
          <a:off x="0" y="764704"/>
          <a:ext cx="9077960" cy="3291840"/>
        </p:xfrm>
        <a:graphic>
          <a:graphicData uri="http://schemas.openxmlformats.org/drawingml/2006/table">
            <a:tbl>
              <a:tblPr/>
              <a:tblGrid>
                <a:gridCol w="102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0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primary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omega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all  events (GMF)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moon shadow     events (GMF)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moon shadow     events (corsika)</a:t>
                      </a: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moon shadow (Geant4)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5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800" b="0" i="0" u="non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800" b="0" i="0" u="non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800" b="0" i="0" u="non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i="0" u="non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   P</a:t>
                      </a:r>
                      <a:endParaRPr lang="en-US" altLang="zh-CN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100GeV-700GeV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1.3×10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8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1.9</a:t>
                      </a: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1.0×10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8.0</a:t>
                      </a: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3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700GeV-1TeV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1.5</a:t>
                      </a: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7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4.2×10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4.2×10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5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3.0×10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0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1TeV-10TeV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5.5×10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5.0×10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5.0×10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5.0×10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0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10TeV-100TeV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°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1.6×10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6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1.0×10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1.0×10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8.5</a:t>
                      </a: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3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本框 1"/>
          <p:cNvSpPr txBox="1"/>
          <p:nvPr/>
        </p:nvSpPr>
        <p:spPr>
          <a:xfrm>
            <a:off x="74295" y="111760"/>
            <a:ext cx="348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Mass production data:</a:t>
            </a:r>
          </a:p>
        </p:txBody>
      </p:sp>
      <p:graphicFrame>
        <p:nvGraphicFramePr>
          <p:cNvPr id="6" name="内容占位符 3"/>
          <p:cNvGraphicFramePr>
            <a:graphicFrameLocks noGrp="1"/>
          </p:cNvGraphicFramePr>
          <p:nvPr/>
        </p:nvGraphicFramePr>
        <p:xfrm>
          <a:off x="17145" y="4077072"/>
          <a:ext cx="9077960" cy="1280160"/>
        </p:xfrm>
        <a:graphic>
          <a:graphicData uri="http://schemas.openxmlformats.org/drawingml/2006/table">
            <a:tbl>
              <a:tblPr/>
              <a:tblGrid>
                <a:gridCol w="102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0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i="0" u="non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i="0" u="non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He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1TeV-10TeV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2.5×10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6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7×10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3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7×10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3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7×10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3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CNO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1TeV-10TeV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10</a:t>
                      </a: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°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1.0×10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7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5×10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3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4.4×10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3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4.4×10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3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676</Words>
  <Application>Microsoft Office PowerPoint</Application>
  <PresentationFormat>全屏显示(4:3)</PresentationFormat>
  <Paragraphs>171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宋体</vt:lpstr>
      <vt:lpstr>Arial</vt:lpstr>
      <vt:lpstr>Calibri</vt:lpstr>
      <vt:lpstr>Comic Sans MS</vt:lpstr>
      <vt:lpstr>Times New Roman</vt:lpstr>
      <vt:lpstr>Office 主题​​</vt:lpstr>
      <vt:lpstr>WCDA simulation of moon shadow</vt:lpstr>
      <vt:lpstr>PowerPoint 演示文稿</vt:lpstr>
      <vt:lpstr>PowerPoint 演示文稿</vt:lpstr>
      <vt:lpstr>The significance of the moon shadow researching：</vt:lpstr>
      <vt:lpstr>Motivation: constructing an energy “anchor”</vt:lpstr>
      <vt:lpstr>PowerPoint 演示文稿</vt:lpstr>
      <vt:lpstr>Detailed simulation:</vt:lpstr>
      <vt:lpstr>PowerPoint 演示文稿</vt:lpstr>
      <vt:lpstr>PowerPoint 演示文稿</vt:lpstr>
      <vt:lpstr> Extracted cosmic ray time dirstribution （2018.10.1-2018.10.31）</vt:lpstr>
      <vt:lpstr>Some parameters distribution</vt:lpstr>
      <vt:lpstr>NPMT distribution</vt:lpstr>
      <vt:lpstr>Energy distribution</vt:lpstr>
      <vt:lpstr>Simulation result NPMT:20-50</vt:lpstr>
      <vt:lpstr>The relationship between NPMT and  direction of deflection.</vt:lpstr>
      <vt:lpstr>The relationship between  NPMT and energy</vt:lpstr>
      <vt:lpstr>PowerPoint 演示文稿</vt:lpstr>
      <vt:lpstr>Significance of moon shadow using the ASɤ data  (207 days)</vt:lpstr>
      <vt:lpstr>Significance of moon shadow using the ARGO data  (30 days)</vt:lpstr>
      <vt:lpstr>Significance of “naked” moon shadow using the WCDA data  (24 days)</vt:lpstr>
      <vt:lpstr>Light moon data or pure proton moon data</vt:lpstr>
      <vt:lpstr>PowerPoint 演示文稿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GENG</dc:creator>
  <cp:lastModifiedBy>泽睿 王</cp:lastModifiedBy>
  <cp:revision>564</cp:revision>
  <dcterms:created xsi:type="dcterms:W3CDTF">2016-11-03T01:20:00Z</dcterms:created>
  <dcterms:modified xsi:type="dcterms:W3CDTF">2019-04-14T04:08:41Z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2052-11.1.0.8612</vt:lpwstr>
  </property>
</Properties>
</file>