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57" r:id="rId4"/>
    <p:sldId id="277" r:id="rId5"/>
    <p:sldId id="267" r:id="rId6"/>
    <p:sldId id="266" r:id="rId7"/>
    <p:sldId id="271" r:id="rId8"/>
    <p:sldId id="270" r:id="rId9"/>
    <p:sldId id="280" r:id="rId10"/>
    <p:sldId id="265" r:id="rId11"/>
    <p:sldId id="272" r:id="rId12"/>
    <p:sldId id="275" r:id="rId13"/>
    <p:sldId id="276" r:id="rId14"/>
    <p:sldId id="258" r:id="rId15"/>
    <p:sldId id="273" r:id="rId16"/>
    <p:sldId id="274" r:id="rId17"/>
    <p:sldId id="268" r:id="rId18"/>
    <p:sldId id="281" r:id="rId19"/>
    <p:sldId id="263" r:id="rId20"/>
    <p:sldId id="259" r:id="rId21"/>
    <p:sldId id="260" r:id="rId22"/>
    <p:sldId id="261" r:id="rId23"/>
    <p:sldId id="262" r:id="rId24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2019/4/13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2019/4/13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2019/4/13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2019/4/13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3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4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3568" y="1892439"/>
            <a:ext cx="7990656" cy="1470025"/>
          </a:xfrm>
        </p:spPr>
        <p:txBody>
          <a:bodyPr>
            <a:normAutofit fontScale="90000"/>
          </a:bodyPr>
          <a:lstStyle/>
          <a:p>
            <a:r>
              <a:rPr lang="en-US" altLang="zh-CN" sz="4000" dirty="0">
                <a:latin typeface="Times New Roman" pitchFamily="18" charset="0"/>
                <a:cs typeface="Times New Roman" pitchFamily="18" charset="0"/>
              </a:rPr>
              <a:t>Study on the identification of the primary cosmic ray compositions at knee </a:t>
            </a:r>
            <a:br>
              <a:rPr lang="zh-CN" altLang="zh-CN" dirty="0"/>
            </a:b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482652" y="3116575"/>
            <a:ext cx="439248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latin typeface="楷体" pitchFamily="49" charset="-122"/>
                <a:ea typeface="楷体" pitchFamily="49" charset="-122"/>
              </a:rPr>
              <a:t>王玉东   </a:t>
            </a:r>
            <a:endParaRPr lang="en-US" altLang="zh-CN" sz="2400" dirty="0">
              <a:latin typeface="楷体" pitchFamily="49" charset="-122"/>
              <a:ea typeface="楷体" pitchFamily="49" charset="-122"/>
            </a:endParaRPr>
          </a:p>
          <a:p>
            <a:pPr algn="ctr"/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(Wang </a:t>
            </a:r>
            <a:r>
              <a:rPr lang="en-US" altLang="zh-CN" dirty="0" err="1">
                <a:latin typeface="Times New Roman" pitchFamily="18" charset="0"/>
                <a:cs typeface="Times New Roman" pitchFamily="18" charset="0"/>
              </a:rPr>
              <a:t>Yudong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/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Supervisor: </a:t>
            </a:r>
            <a:r>
              <a:rPr lang="en-US" altLang="zh-CN" b="1" dirty="0">
                <a:latin typeface="Times New Roman" pitchFamily="18" charset="0"/>
                <a:cs typeface="Times New Roman" pitchFamily="18" charset="0"/>
              </a:rPr>
              <a:t>Yang </a:t>
            </a:r>
            <a:r>
              <a:rPr lang="en-US" altLang="zh-CN" b="1" dirty="0" err="1">
                <a:latin typeface="Times New Roman" pitchFamily="18" charset="0"/>
                <a:cs typeface="Times New Roman" pitchFamily="18" charset="0"/>
              </a:rPr>
              <a:t>Chaowen</a:t>
            </a:r>
            <a:endParaRPr lang="en-US" altLang="zh-CN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zh-CN" altLang="en-US" dirty="0">
                <a:latin typeface="Times New Roman" pitchFamily="18" charset="0"/>
                <a:cs typeface="Times New Roman" pitchFamily="18" charset="0"/>
              </a:rPr>
              <a:t>四川大学</a:t>
            </a:r>
            <a:endParaRPr lang="en-US" altLang="zh-CN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CN" b="1" dirty="0">
                <a:latin typeface="Times New Roman" pitchFamily="18" charset="0"/>
                <a:cs typeface="Times New Roman" pitchFamily="18" charset="0"/>
              </a:rPr>
              <a:t>Sichuan University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/>
            <a:endParaRPr lang="en-US" altLang="zh-CN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Supervisor: </a:t>
            </a:r>
            <a:r>
              <a:rPr lang="en-US" altLang="zh-CN" b="1" dirty="0">
                <a:latin typeface="Times New Roman" pitchFamily="18" charset="0"/>
                <a:cs typeface="Times New Roman" pitchFamily="18" charset="0"/>
              </a:rPr>
              <a:t>Andrea </a:t>
            </a:r>
            <a:r>
              <a:rPr lang="en-US" altLang="zh-CN" b="1" dirty="0" err="1">
                <a:latin typeface="Times New Roman" pitchFamily="18" charset="0"/>
                <a:cs typeface="Times New Roman" pitchFamily="18" charset="0"/>
              </a:rPr>
              <a:t>Chiavassa</a:t>
            </a:r>
            <a:endParaRPr lang="en-US" altLang="zh-CN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CN" b="1" dirty="0" err="1">
                <a:latin typeface="Times New Roman" pitchFamily="18" charset="0"/>
                <a:cs typeface="Times New Roman" pitchFamily="18" charset="0"/>
              </a:rPr>
              <a:t>Università</a:t>
            </a:r>
            <a:r>
              <a:rPr lang="en-US" altLang="zh-CN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b="1" dirty="0" err="1">
                <a:latin typeface="Times New Roman" pitchFamily="18" charset="0"/>
                <a:cs typeface="Times New Roman" pitchFamily="18" charset="0"/>
              </a:rPr>
              <a:t>degli</a:t>
            </a:r>
            <a:r>
              <a:rPr lang="en-US" altLang="zh-CN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b="1" dirty="0" err="1">
                <a:latin typeface="Times New Roman" pitchFamily="18" charset="0"/>
                <a:cs typeface="Times New Roman" pitchFamily="18" charset="0"/>
              </a:rPr>
              <a:t>Studi</a:t>
            </a:r>
            <a:r>
              <a:rPr lang="en-US" altLang="zh-CN" b="1" dirty="0">
                <a:latin typeface="Times New Roman" pitchFamily="18" charset="0"/>
                <a:cs typeface="Times New Roman" pitchFamily="18" charset="0"/>
              </a:rPr>
              <a:t> di Torino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4CC840A-7D70-4351-B957-A18922D458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18"/>
            <a:ext cx="3253928" cy="1175998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B5D7CFF-BE69-460B-9A2C-686E855292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4575" y="44456"/>
            <a:ext cx="3019425" cy="10858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K:\StudyInTorino\thesis\latexFile\picture\dataAnalysisbasedonFastSimulation\Ne2Ne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340768"/>
            <a:ext cx="7236312" cy="478906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835696" y="404664"/>
            <a:ext cx="5976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2-D discrimination of protons and irons</a:t>
            </a:r>
            <a:endParaRPr lang="zh-CN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K:\StudyInTorino\thesis\latexFile\picture\dataAnalysisbasedonFastSimulation\LnNe2lnN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124744"/>
            <a:ext cx="6480000" cy="457852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835696" y="404664"/>
            <a:ext cx="5976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2-D discrimination of protons and irons</a:t>
            </a:r>
            <a:endParaRPr lang="zh-CN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2692400" y="5634038"/>
          <a:ext cx="3992563" cy="1004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" name="Equation" r:id="rId4" imgW="1815840" imgH="457200" progId="Equation.DSMT4">
                  <p:embed/>
                </p:oleObj>
              </mc:Choice>
              <mc:Fallback>
                <p:oleObj name="Equation" r:id="rId4" imgW="1815840" imgH="4572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2400" y="5634038"/>
                        <a:ext cx="3992563" cy="1004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K:\StudyInTorino\thesis\latexFile\picture\dataAnalysisbasedonFastSimulation\LnNe2lnNedisc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052736"/>
            <a:ext cx="6480000" cy="465246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835696" y="404664"/>
            <a:ext cx="5976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2-D discrimination of protons and irons</a:t>
            </a:r>
            <a:endParaRPr lang="zh-CN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79912" y="5949280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err="1">
                <a:latin typeface="Times New Roman" pitchFamily="18" charset="0"/>
                <a:cs typeface="Times New Roman" pitchFamily="18" charset="0"/>
              </a:rPr>
              <a:t>FoM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=1.545</a:t>
            </a:r>
            <a:endParaRPr lang="zh-CN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7584" y="5589240"/>
            <a:ext cx="83164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No 1 district is from 50 m to 100 m, the start position of the No 2 district  is 350 m, the end position  increases with step 100 m.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1691680" y="1556792"/>
            <a:ext cx="5649913" cy="3803650"/>
            <a:chOff x="1691680" y="1556792"/>
            <a:chExt cx="5649913" cy="3803650"/>
          </a:xfrm>
        </p:grpSpPr>
        <p:pic>
          <p:nvPicPr>
            <p:cNvPr id="5122" name="Picture 2" descr="K:\StudyInTorino\thesis\latexFile\picture\dataAnalysisbasedonFastSimulation\LnNe2lnNeDiscrDis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91680" y="1556792"/>
              <a:ext cx="5649913" cy="3803650"/>
            </a:xfrm>
            <a:prstGeom prst="rect">
              <a:avLst/>
            </a:prstGeom>
            <a:noFill/>
          </p:spPr>
        </p:pic>
        <p:sp>
          <p:nvSpPr>
            <p:cNvPr id="4" name="TextBox 3"/>
            <p:cNvSpPr txBox="1"/>
            <p:nvPr/>
          </p:nvSpPr>
          <p:spPr>
            <a:xfrm>
              <a:off x="5436096" y="5013176"/>
              <a:ext cx="180020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tIns="0" bIns="0" rtlCol="0">
              <a:spAutoFit/>
            </a:bodyPr>
            <a:lstStyle/>
            <a:p>
              <a:r>
                <a:rPr lang="en-US" altLang="zh-CN" dirty="0">
                  <a:latin typeface="Times New Roman" pitchFamily="18" charset="0"/>
                  <a:cs typeface="Times New Roman" pitchFamily="18" charset="0"/>
                </a:rPr>
                <a:t>Range of Sum /m</a:t>
              </a:r>
              <a:endParaRPr lang="zh-CN" alt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3059832" y="476672"/>
            <a:ext cx="3528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Results of  Sum Range</a:t>
            </a:r>
            <a:endParaRPr lang="zh-CN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:\StudyInTorino\thesis\latexFile\picture\dataAnalysisbasedonFastSimulation\doublepar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980728"/>
            <a:ext cx="6480000" cy="4632155"/>
          </a:xfrm>
          <a:prstGeom prst="rect">
            <a:avLst/>
          </a:prstGeom>
          <a:noFill/>
        </p:spPr>
      </p:pic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2627784" y="5853113"/>
          <a:ext cx="4243387" cy="1004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9" name="Equation" r:id="rId4" imgW="1930320" imgH="457200" progId="Equation.DSMT4">
                  <p:embed/>
                </p:oleObj>
              </mc:Choice>
              <mc:Fallback>
                <p:oleObj name="Equation" r:id="rId4" imgW="1930320" imgH="4572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784" y="5853113"/>
                        <a:ext cx="4243387" cy="1004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987824" y="332656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Double Parameters Method 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K:\StudyInTorino\thesis\latexFile\picture\dataAnalysisbasedonFastSimulation\LnNm2lnN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196752"/>
            <a:ext cx="6479381" cy="453556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835696" y="404664"/>
            <a:ext cx="5976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2-D discrimination of protons and irons</a:t>
            </a:r>
            <a:endParaRPr lang="zh-CN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K:\StudyInTorino\thesis\latexFile\picture\dataAnalysisbasedonFastSimulation\LnNm2lnNedisc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124744"/>
            <a:ext cx="7162949" cy="468875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23728" y="476672"/>
            <a:ext cx="54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Discrimination of protons and irons</a:t>
            </a:r>
            <a:endParaRPr lang="zh-CN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79712" y="5877272"/>
            <a:ext cx="55446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Double parameters method :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FoM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=2.540</a:t>
            </a:r>
          </a:p>
          <a:p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(single  parameter method :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FoM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=1.545)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K:\StudyInTorino\thesis\latexFile\picture\dataAnalysisbasedonFastSimulation\LDcntAre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052736"/>
            <a:ext cx="7596336" cy="4567613"/>
          </a:xfrm>
          <a:prstGeom prst="rect">
            <a:avLst/>
          </a:prstGeom>
          <a:noFill/>
        </p:spPr>
      </p:pic>
      <p:sp>
        <p:nvSpPr>
          <p:cNvPr id="3" name="矩形 2"/>
          <p:cNvSpPr/>
          <p:nvPr/>
        </p:nvSpPr>
        <p:spPr>
          <a:xfrm>
            <a:off x="1763688" y="548680"/>
            <a:ext cx="61798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Lateral Distribution LHAASO Data </a:t>
            </a:r>
            <a:endParaRPr lang="zh-CN" altLang="en-US" sz="3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K:\StudyInTorino\thesis\latexFile\picture\dataAnalysisbasedonFastSimulation\LhaFePrlnEl50400_102215083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80728"/>
            <a:ext cx="4662611" cy="3202319"/>
          </a:xfrm>
          <a:prstGeom prst="rect">
            <a:avLst/>
          </a:prstGeom>
          <a:noFill/>
        </p:spPr>
      </p:pic>
      <p:pic>
        <p:nvPicPr>
          <p:cNvPr id="7171" name="Picture 3" descr="K:\StudyInTorino\thesis\latexFile\picture\dataAnalysisbasedonFastSimulation\LhaFePr50400_102215083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98642" y="3761234"/>
            <a:ext cx="4445358" cy="309676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051720" y="332656"/>
            <a:ext cx="54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Discrimination of protons and irons</a:t>
            </a:r>
            <a:endParaRPr lang="zh-CN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172" name="Object 4"/>
          <p:cNvGraphicFramePr>
            <a:graphicFrameLocks noChangeAspect="1"/>
          </p:cNvGraphicFramePr>
          <p:nvPr/>
        </p:nvGraphicFramePr>
        <p:xfrm>
          <a:off x="5220072" y="1988840"/>
          <a:ext cx="3602038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5" name="Equation" r:id="rId5" imgW="1638000" imgH="279360" progId="Equation.DSMT4">
                  <p:embed/>
                </p:oleObj>
              </mc:Choice>
              <mc:Fallback>
                <p:oleObj name="Equation" r:id="rId5" imgW="1638000" imgH="27936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0072" y="1988840"/>
                        <a:ext cx="3602038" cy="612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矩形 5"/>
          <p:cNvSpPr/>
          <p:nvPr/>
        </p:nvSpPr>
        <p:spPr>
          <a:xfrm>
            <a:off x="2339752" y="5517232"/>
            <a:ext cx="16498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FoM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=1.575</a:t>
            </a:r>
            <a:endParaRPr lang="zh-CN" alt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:\StudyInTorino\thesis\latexFile\picture\dataAnalysisbasedonFastSimulation\fiveelementsLnRati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28800"/>
            <a:ext cx="4596598" cy="3096344"/>
          </a:xfrm>
          <a:prstGeom prst="rect">
            <a:avLst/>
          </a:prstGeom>
          <a:noFill/>
        </p:spPr>
      </p:pic>
      <p:pic>
        <p:nvPicPr>
          <p:cNvPr id="3" name="Picture 2" descr="K:\StudyInTorino\thesis\latexFile\picture\dataAnalysisbasedonFastSimulation\fiveelementsLnRatioFO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627050"/>
            <a:ext cx="4644008" cy="3319361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5013176"/>
            <a:ext cx="6774901" cy="164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051720" y="404664"/>
            <a:ext cx="54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Discrimination of  five elements</a:t>
            </a:r>
            <a:endParaRPr lang="zh-CN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1268760"/>
            <a:ext cx="7632848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ctr"/>
            <a:r>
              <a:rPr lang="en-US" altLang="zh-CN" sz="4000" dirty="0">
                <a:latin typeface="Times New Roman" pitchFamily="18" charset="0"/>
                <a:cs typeface="Times New Roman" pitchFamily="18" charset="0"/>
              </a:rPr>
              <a:t>Content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Identification method on CORSIKA data</a:t>
            </a:r>
          </a:p>
          <a:p>
            <a:pPr marL="971550" lvl="1" indent="-514350"/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a)  Single parameter method</a:t>
            </a:r>
          </a:p>
          <a:p>
            <a:pPr marL="971550" lvl="1" indent="-514350"/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b)  Double parameters method 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Identification method on LHAASO simulation data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Summary</a:t>
            </a:r>
          </a:p>
          <a:p>
            <a:endParaRPr lang="en-US" altLang="zh-CN" dirty="0"/>
          </a:p>
          <a:p>
            <a:endParaRPr lang="en-US" altLang="zh-CN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1268760"/>
            <a:ext cx="882047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ctr"/>
            <a:r>
              <a:rPr lang="en-US" altLang="zh-CN" sz="4000" dirty="0">
                <a:latin typeface="Times New Roman" pitchFamily="18" charset="0"/>
                <a:cs typeface="Times New Roman" pitchFamily="18" charset="0"/>
              </a:rPr>
              <a:t>Summary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The double parameters of method is better than single parameter of method.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The Ratio between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ln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(N</a:t>
            </a:r>
            <a:r>
              <a:rPr lang="en-US" altLang="zh-CN" sz="2400" baseline="-25000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) and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ln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(N</a:t>
            </a:r>
            <a:r>
              <a:rPr lang="en-US" altLang="zh-CN" sz="2400" baseline="-25000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) changes a little with energy of primary particle.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The protons and irons can be identified by double parameters for LHAASO simulation data.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Five elements cannot be identified well by double parameters for LHAASO simulation data.</a:t>
            </a:r>
            <a:endParaRPr lang="en-US" altLang="zh-CN" dirty="0"/>
          </a:p>
          <a:p>
            <a:endParaRPr lang="en-US" altLang="zh-CN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63688" y="2708920"/>
            <a:ext cx="630019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ctr"/>
            <a:r>
              <a:rPr lang="en-US" altLang="zh-CN" sz="4000" dirty="0">
                <a:latin typeface="Times New Roman" pitchFamily="18" charset="0"/>
                <a:cs typeface="Times New Roman" pitchFamily="18" charset="0"/>
              </a:rPr>
              <a:t>Thank you!</a:t>
            </a:r>
            <a:endParaRPr lang="en-US" altLang="zh-CN" dirty="0"/>
          </a:p>
          <a:p>
            <a:endParaRPr lang="en-US" altLang="zh-CN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:\StudyInTorino\thesis\latexFile\picture\dataAnalysisbasedonFastSimulation\ShrPar_ga_Page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1196752"/>
            <a:ext cx="3600000" cy="34809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StudyInTorino\thesis\latexFile\picture\introduction\compilationofSpectru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12776"/>
            <a:ext cx="8190533" cy="4405223"/>
          </a:xfrm>
          <a:prstGeom prst="rect">
            <a:avLst/>
          </a:prstGeom>
          <a:noFill/>
        </p:spPr>
      </p:pic>
      <p:cxnSp>
        <p:nvCxnSpPr>
          <p:cNvPr id="4" name="直接连接符 3"/>
          <p:cNvCxnSpPr/>
          <p:nvPr/>
        </p:nvCxnSpPr>
        <p:spPr>
          <a:xfrm>
            <a:off x="4139952" y="2924944"/>
            <a:ext cx="0" cy="2448272"/>
          </a:xfrm>
          <a:prstGeom prst="line">
            <a:avLst/>
          </a:prstGeom>
          <a:ln w="31750">
            <a:solidFill>
              <a:srgbClr val="00B050"/>
            </a:solidFill>
            <a:prstDash val="dash"/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2627784" y="692696"/>
            <a:ext cx="45079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Knee in Cosmic ray Spectrum</a:t>
            </a:r>
            <a:endParaRPr lang="zh-CN" alt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StudyInTorino\thesis\latexFile\picture\dataAnalysisbasedonFastSimulation\ShrPar_mu_Page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268760"/>
            <a:ext cx="4104056" cy="3968339"/>
          </a:xfrm>
          <a:prstGeom prst="rect">
            <a:avLst/>
          </a:prstGeom>
          <a:noFill/>
        </p:spPr>
      </p:pic>
      <p:pic>
        <p:nvPicPr>
          <p:cNvPr id="1027" name="Picture 3" descr="K:\StudyInTorino\thesis\latexFile\picture\dataAnalysisbasedonFastSimulation\ShrPar_el_Page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268760"/>
            <a:ext cx="4170357" cy="4032448"/>
          </a:xfrm>
          <a:prstGeom prst="rect">
            <a:avLst/>
          </a:prstGeom>
          <a:noFill/>
        </p:spPr>
      </p:pic>
      <p:sp>
        <p:nvSpPr>
          <p:cNvPr id="6" name="矩形 5"/>
          <p:cNvSpPr/>
          <p:nvPr/>
        </p:nvSpPr>
        <p:spPr>
          <a:xfrm>
            <a:off x="6372200" y="5085184"/>
            <a:ext cx="9428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muon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1619672" y="5157192"/>
            <a:ext cx="14285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electrons 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1835696" y="260648"/>
            <a:ext cx="58144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2-D distribution of secondary particles </a:t>
            </a:r>
            <a:endParaRPr lang="zh-CN" alt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1043608" y="6093296"/>
            <a:ext cx="7596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The primary particle is proton and the energy is 100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TeV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K:\StudyInTorino\thesis\latexFile\picture\dataAnalysisbasedonFastSimulation\ProtonIronLDNor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124744"/>
            <a:ext cx="7200000" cy="451760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71600" y="5805264"/>
            <a:ext cx="7776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The Normalization lateral distribution of Shower, primary particles are proton and iron, their energies are both 100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TeV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763688" y="332656"/>
            <a:ext cx="60083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Normalization Lateral Distribution </a:t>
            </a:r>
            <a:endParaRPr lang="zh-CN" altLang="en-US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K:\StudyInTorino\thesis\latexFile\picture\dataAnalysisbasedonFastSimulation\singleparameter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836712"/>
            <a:ext cx="6767952" cy="483799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43808" y="260648"/>
            <a:ext cx="4104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Single Parameter Method </a:t>
            </a:r>
            <a:endParaRPr lang="zh-CN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3347864" y="5909375"/>
          <a:ext cx="2681932" cy="94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name="Equation" r:id="rId4" imgW="1218960" imgH="431640" progId="Equation.DSMT4">
                  <p:embed/>
                </p:oleObj>
              </mc:Choice>
              <mc:Fallback>
                <p:oleObj name="Equation" r:id="rId4" imgW="1218960" imgH="4316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864" y="5909375"/>
                        <a:ext cx="2681932" cy="94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K:\StudyInTorino\thesis\latexFile\picture\dataAnalysisbasedonFastSimulation\Ne2NeDiscr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124744"/>
            <a:ext cx="7200000" cy="504262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123728" y="476672"/>
            <a:ext cx="54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Discrimination of protons and irons</a:t>
            </a:r>
            <a:endParaRPr lang="zh-CN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23731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The energy range of protons and irons are both from 100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TeV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to 10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PeV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K:\StudyInTorino\thesis\latexFile\picture\dataAnalysisbasedonFastSimulation\FOMCalculat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1484784"/>
            <a:ext cx="4987386" cy="357766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059832" y="332656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Definition of  </a:t>
            </a:r>
            <a:r>
              <a:rPr lang="en-US" altLang="zh-CN" sz="2800" dirty="0" err="1">
                <a:latin typeface="Times New Roman" pitchFamily="18" charset="0"/>
                <a:cs typeface="Times New Roman" pitchFamily="18" charset="0"/>
              </a:rPr>
              <a:t>FoM</a:t>
            </a:r>
            <a:endParaRPr lang="zh-CN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3347864" y="5445224"/>
          <a:ext cx="2484438" cy="1004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Equation" r:id="rId4" imgW="1130040" imgH="457200" progId="Equation.DSMT4">
                  <p:embed/>
                </p:oleObj>
              </mc:Choice>
              <mc:Fallback>
                <p:oleObj name="Equation" r:id="rId4" imgW="1130040" imgH="4572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864" y="5445224"/>
                        <a:ext cx="2484438" cy="1004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K:\StudyInTorino\thesis\latexFile\picture\dataAnalysisbasedonFastSimulation\Ne2NeDiscr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122675"/>
            <a:ext cx="7200000" cy="504262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563888" y="6021288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err="1">
                <a:latin typeface="Times New Roman" pitchFamily="18" charset="0"/>
                <a:cs typeface="Times New Roman" pitchFamily="18" charset="0"/>
              </a:rPr>
              <a:t>FoM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=1.286</a:t>
            </a:r>
            <a:endParaRPr lang="zh-CN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23728" y="476672"/>
            <a:ext cx="54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Discrimination of protons and irons</a:t>
            </a:r>
            <a:endParaRPr lang="zh-CN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665</TotalTime>
  <Words>319</Words>
  <Application>Microsoft Office PowerPoint</Application>
  <PresentationFormat>全屏显示(4:3)</PresentationFormat>
  <Paragraphs>50</Paragraphs>
  <Slides>23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29" baseType="lpstr">
      <vt:lpstr>楷体</vt:lpstr>
      <vt:lpstr>Arial</vt:lpstr>
      <vt:lpstr>Calibri</vt:lpstr>
      <vt:lpstr>Times New Roman</vt:lpstr>
      <vt:lpstr>Office 主题</vt:lpstr>
      <vt:lpstr>Equation</vt:lpstr>
      <vt:lpstr>Study on the identification of the primary cosmic ray compositions at knee 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cp:lastModifiedBy>Yudong Wang</cp:lastModifiedBy>
  <cp:revision>468</cp:revision>
  <dcterms:modified xsi:type="dcterms:W3CDTF">2019-04-13T14:11:18Z</dcterms:modified>
</cp:coreProperties>
</file>