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360" r:id="rId5"/>
    <p:sldId id="361" r:id="rId6"/>
    <p:sldId id="300" r:id="rId7"/>
    <p:sldId id="338" r:id="rId8"/>
    <p:sldId id="337" r:id="rId9"/>
    <p:sldId id="339" r:id="rId10"/>
    <p:sldId id="340" r:id="rId11"/>
    <p:sldId id="341" r:id="rId12"/>
    <p:sldId id="345" r:id="rId13"/>
    <p:sldId id="346" r:id="rId14"/>
    <p:sldId id="349" r:id="rId15"/>
    <p:sldId id="350" r:id="rId16"/>
    <p:sldId id="362" r:id="rId17"/>
    <p:sldId id="363" r:id="rId18"/>
    <p:sldId id="358" r:id="rId19"/>
    <p:sldId id="35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outlineViewPr>
    <p:cViewPr>
      <p:scale>
        <a:sx n="33" d="100"/>
        <a:sy n="33" d="100"/>
      </p:scale>
      <p:origin x="0" y="-42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8249B-0BAE-41E7-980A-62FFB76C9BBA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CDA4-7424-46EF-A648-EB3959019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72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1DB2-DB33-42FD-94E9-1A478A6A9EC8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E440-3440-4DBE-8579-CD2EA5C238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8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2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24388" y="233277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464456" y="6472194"/>
            <a:ext cx="3679547" cy="323165"/>
            <a:chOff x="3891916" y="6461760"/>
            <a:chExt cx="5252086" cy="416051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41605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5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82157" y="6450249"/>
            <a:ext cx="3515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050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050" b="1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05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050" b="1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05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050" b="1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05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050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050" b="1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 </a:t>
            </a:r>
            <a:r>
              <a:rPr lang="en-US" altLang="zh-CN" sz="1050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1050" b="1" dirty="0">
                <a:solidFill>
                  <a:srgbClr val="FFFFFF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050" b="1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eijing</a:t>
            </a:r>
            <a:endParaRPr lang="zh-CN" altLang="en-US" sz="105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0" y="6404061"/>
            <a:ext cx="5598924" cy="23965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MTCA/ATCA Workshop for Research and Industry June 23-25 IHEP BEIJING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2" y="4417135"/>
            <a:ext cx="3416801" cy="37375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2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18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2"/>
            <a:ext cx="6408738" cy="576262"/>
          </a:xfrm>
        </p:spPr>
        <p:txBody>
          <a:bodyPr>
            <a:noAutofit/>
          </a:bodyPr>
          <a:lstStyle>
            <a:lvl5pPr marL="1404938" marR="0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3000">
                <a:latin typeface="+mj-lt"/>
              </a:defRPr>
            </a:lvl5pPr>
          </a:lstStyle>
          <a:p>
            <a:pPr marL="1404938" marR="0" lvl="4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2"/>
            <a:ext cx="6408738" cy="576262"/>
          </a:xfrm>
        </p:spPr>
        <p:txBody>
          <a:bodyPr>
            <a:noAutofit/>
          </a:bodyPr>
          <a:lstStyle>
            <a:lvl5pPr marL="1404938" marR="0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3000">
                <a:latin typeface="+mj-lt"/>
              </a:defRPr>
            </a:lvl5pPr>
          </a:lstStyle>
          <a:p>
            <a:pPr marL="1404938" marR="0" lvl="4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1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DD5D5C-8412-47F8-8E28-FA51B1C2AE7F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81EAE1-F3B3-41B1-82D7-FA3935373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3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9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6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17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54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7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38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1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7" y="1310644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lang="zh-CN" altLang="en-US" sz="24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lang="zh-CN" altLang="en-US" sz="15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lang="zh-CN" altLang="en-US" sz="135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lang="en-US" sz="135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2" y="6441144"/>
            <a:ext cx="8582585" cy="416859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MTCA/ATCA Workshop for Research and Industry June 23-25 IHEP BEIJING</a:t>
            </a:r>
          </a:p>
        </p:txBody>
      </p:sp>
    </p:spTree>
    <p:extLst>
      <p:ext uri="{BB962C8B-B14F-4D97-AF65-F5344CB8AC3E}">
        <p14:creationId xmlns:p14="http://schemas.microsoft.com/office/powerpoint/2010/main" val="110949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3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4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95C9-C1EE-4C8A-8D70-7CC562DAA9C6}" type="datetimeFigureOut">
              <a:rPr lang="zh-CN" altLang="en-US" smtClean="0"/>
              <a:t>2019-6-25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8F11-2BA8-4748-85C1-6DEA346C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5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5" y="2864144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5" y="3681558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5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2" y="6441144"/>
            <a:ext cx="8582585" cy="416859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b="1" dirty="0" smtClean="0"/>
              <a:t>MTCA/ATCA Workshop for Research and Industry June 23-25 IHEP BEIJING</a:t>
            </a:r>
          </a:p>
        </p:txBody>
      </p:sp>
    </p:spTree>
    <p:extLst>
      <p:ext uri="{BB962C8B-B14F-4D97-AF65-F5344CB8AC3E}">
        <p14:creationId xmlns:p14="http://schemas.microsoft.com/office/powerpoint/2010/main" val="201108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6586930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10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1" y="6588019"/>
            <a:ext cx="1347387" cy="2672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061" y="6478661"/>
            <a:ext cx="803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MTCA/ATCA Workshop for Research and Industry June 23-25 IHEP BEIJING</a:t>
            </a:r>
            <a:endParaRPr lang="en-US" altLang="zh-CN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9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6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3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3" y="3460610"/>
            <a:ext cx="7221682" cy="271159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08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7" y="1240525"/>
            <a:ext cx="3738857" cy="5120640"/>
          </a:xfrm>
        </p:spPr>
        <p:txBody>
          <a:bodyPr anchor="t"/>
          <a:lstStyle>
            <a:lvl1pPr marL="137160" indent="-137160">
              <a:buClrTx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</a:defRPr>
            </a:lvl1pPr>
            <a:lvl2pPr marL="514350" indent="-137160">
              <a:buClrTx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2pPr>
            <a:lvl3pPr marL="857250" indent="-137160">
              <a:buClrTx/>
              <a:buFont typeface="Wingdings" panose="05000000000000000000" pitchFamily="2" charset="2"/>
              <a:buChar char="u"/>
              <a:defRPr sz="1500">
                <a:solidFill>
                  <a:schemeClr val="tx1"/>
                </a:solidFill>
              </a:defRPr>
            </a:lvl3pPr>
            <a:lvl4pPr marL="1200150" indent="-137160">
              <a:buClrTx/>
              <a:buFont typeface="Wingdings" panose="05000000000000000000" pitchFamily="2" charset="2"/>
              <a:buChar char="Ø"/>
              <a:defRPr sz="1350">
                <a:solidFill>
                  <a:schemeClr val="tx1"/>
                </a:solidFill>
              </a:defRPr>
            </a:lvl4pPr>
            <a:lvl5pPr marL="1543050" indent="-137160">
              <a:buClrTx/>
              <a:buFont typeface="Wingdings" panose="05000000000000000000" pitchFamily="2" charset="2"/>
              <a:buChar char="ü"/>
              <a:defRPr sz="135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2400" smtClean="0"/>
            </a:lvl1pPr>
            <a:lvl2pPr>
              <a:defRPr lang="zh-CN" altLang="en-US" smtClean="0"/>
            </a:lvl2pPr>
            <a:lvl3pPr>
              <a:defRPr lang="zh-CN" altLang="en-US" sz="15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6441141"/>
            <a:ext cx="8582585" cy="416859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b="1" dirty="0" smtClean="0"/>
              <a:t>MTCA/ATCA Workshop for Research and Industry June 23-25 IHEP BEIJING</a:t>
            </a:r>
          </a:p>
        </p:txBody>
      </p:sp>
    </p:spTree>
    <p:extLst>
      <p:ext uri="{BB962C8B-B14F-4D97-AF65-F5344CB8AC3E}">
        <p14:creationId xmlns:p14="http://schemas.microsoft.com/office/powerpoint/2010/main" val="118251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63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63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" y="6441144"/>
            <a:ext cx="8582585" cy="416859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b="1" dirty="0" smtClean="0"/>
              <a:t>MTCA/ATCA Workshop for Research and Industry June 23-25 IHEP BEIJING</a:t>
            </a:r>
          </a:p>
        </p:txBody>
      </p:sp>
    </p:spTree>
    <p:extLst>
      <p:ext uri="{BB962C8B-B14F-4D97-AF65-F5344CB8AC3E}">
        <p14:creationId xmlns:p14="http://schemas.microsoft.com/office/powerpoint/2010/main" val="382625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91" y="1123842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2" y="116636"/>
            <a:ext cx="6696075" cy="5873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30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  <a:p>
            <a:pPr lvl="0"/>
            <a:endParaRPr lang="zh-CN" altLang="en-US" dirty="0" smtClean="0"/>
          </a:p>
        </p:txBody>
      </p:sp>
      <p:sp>
        <p:nvSpPr>
          <p:cNvPr id="4" name="矩形 3"/>
          <p:cNvSpPr/>
          <p:nvPr userDrawn="1"/>
        </p:nvSpPr>
        <p:spPr>
          <a:xfrm>
            <a:off x="2" y="6441144"/>
            <a:ext cx="8582585" cy="416859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b="1" dirty="0" smtClean="0"/>
              <a:t>MTCA/ATCA Workshop for Research and Industry June 23-25 IHEP BEIJING</a:t>
            </a:r>
          </a:p>
        </p:txBody>
      </p:sp>
    </p:spTree>
    <p:extLst>
      <p:ext uri="{BB962C8B-B14F-4D97-AF65-F5344CB8AC3E}">
        <p14:creationId xmlns:p14="http://schemas.microsoft.com/office/powerpoint/2010/main" val="311871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9"/>
            <a:ext cx="5753208" cy="510193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5" y="1273632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5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34" y="116632"/>
            <a:ext cx="6481762" cy="431800"/>
          </a:xfrm>
        </p:spPr>
        <p:txBody>
          <a:bodyPr>
            <a:noAutofit/>
          </a:bodyPr>
          <a:lstStyle>
            <a:lvl5pPr marL="1404938" marR="0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3000">
                <a:latin typeface="+mj-lt"/>
              </a:defRPr>
            </a:lvl5pPr>
          </a:lstStyle>
          <a:p>
            <a:pPr marL="1404938" marR="0" lvl="4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7" y="1191987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4" y="1191987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4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44624"/>
            <a:ext cx="6408738" cy="576262"/>
          </a:xfrm>
        </p:spPr>
        <p:txBody>
          <a:bodyPr>
            <a:noAutofit/>
          </a:bodyPr>
          <a:lstStyle>
            <a:lvl5pPr marL="1404938" marR="0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3000">
                <a:latin typeface="+mj-lt"/>
              </a:defRPr>
            </a:lvl5pPr>
          </a:lstStyle>
          <a:p>
            <a:pPr marL="1404938" marR="0" lvl="4" indent="-1404938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8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2" y="1880758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9144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" y="108729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" y="6432194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09" y="643219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1" y="6433918"/>
            <a:ext cx="1347387" cy="42134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86326"/>
            <a:ext cx="803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MTCA/ATCA Workshop for Research and Industry June 23-25 IHEP BEIJING</a:t>
            </a:r>
          </a:p>
        </p:txBody>
      </p:sp>
      <p:sp>
        <p:nvSpPr>
          <p:cNvPr id="21" name="直角三角形 20"/>
          <p:cNvSpPr/>
          <p:nvPr/>
        </p:nvSpPr>
        <p:spPr>
          <a:xfrm flipV="1">
            <a:off x="8182109" y="6433918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8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3" Type="http://schemas.openxmlformats.org/officeDocument/2006/relationships/image" Target="../media/image14.emf"/><Relationship Id="rId21" Type="http://schemas.openxmlformats.org/officeDocument/2006/relationships/image" Target="../media/image32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image" Target="../media/image13.emf"/><Relationship Id="rId16" Type="http://schemas.openxmlformats.org/officeDocument/2006/relationships/image" Target="../media/image27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959" y="1210235"/>
            <a:ext cx="8996082" cy="995361"/>
          </a:xfrm>
        </p:spPr>
        <p:txBody>
          <a:bodyPr>
            <a:normAutofit/>
          </a:bodyPr>
          <a:lstStyle/>
          <a:p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10367"/>
            <a:ext cx="7140388" cy="1790233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Huizhou Ma</a:t>
            </a:r>
          </a:p>
          <a:p>
            <a:r>
              <a:rPr lang="en-US" altLang="zh-CN" dirty="0" smtClean="0"/>
              <a:t>On behalf of beam diagnostics group of IHEP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524713"/>
            <a:ext cx="9144000" cy="1680883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Progress on DBPM development in IHEP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28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AMC Function </a:t>
            </a:r>
            <a:r>
              <a:rPr lang="en-US" altLang="zh-CN" dirty="0"/>
              <a:t>module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0514" y="1378858"/>
            <a:ext cx="3280229" cy="41510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Power Logic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</a:rPr>
              <a:t>Clock </a:t>
            </a:r>
            <a:r>
              <a:rPr lang="en-US" altLang="zh-CN" b="1" dirty="0">
                <a:solidFill>
                  <a:srgbClr val="FF0000"/>
                </a:solidFill>
              </a:rPr>
              <a:t>Logic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FPGA Logic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ADC Logic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NET Logic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Other Logic…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587" y="1066993"/>
            <a:ext cx="3257355" cy="23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587" y="3600813"/>
            <a:ext cx="3310555" cy="26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048" y="45078"/>
            <a:ext cx="8568952" cy="1143000"/>
          </a:xfrm>
        </p:spPr>
        <p:txBody>
          <a:bodyPr/>
          <a:lstStyle/>
          <a:p>
            <a:r>
              <a:rPr lang="en-US" altLang="zh-CN" dirty="0"/>
              <a:t>RAW ADC data and Analysis</a:t>
            </a:r>
            <a:endParaRPr lang="zh-CN" altLang="en-US" sz="2800" dirty="0"/>
          </a:p>
        </p:txBody>
      </p:sp>
      <p:pic>
        <p:nvPicPr>
          <p:cNvPr id="51202" name="Picture 2" descr="D:\DBPM_ALL\doc\dbpm_软件\pic\Screenshot from 2018-03-16 14-33-4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91961" cy="4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83082" y="166590"/>
            <a:ext cx="5984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RAW ADC data and </a:t>
            </a:r>
            <a:r>
              <a:rPr lang="en-US" altLang="zh-CN" sz="4000" dirty="0" smtClean="0">
                <a:solidFill>
                  <a:srgbClr val="FF0000"/>
                </a:solidFill>
              </a:rPr>
              <a:t>analysis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 Data testing</a:t>
            </a:r>
            <a:endParaRPr lang="zh-CN" altLang="en-US" dirty="0"/>
          </a:p>
        </p:txBody>
      </p:sp>
      <p:pic>
        <p:nvPicPr>
          <p:cNvPr id="52226" name="Picture 2" descr="D:\DBPM_ALL\doc\dbpm_软件\pic\Screenshot from 2018-03-16 14-32-2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06" y="1340768"/>
            <a:ext cx="8760180" cy="49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83082" y="166590"/>
            <a:ext cx="5984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RAW ADC data and </a:t>
            </a:r>
            <a:r>
              <a:rPr lang="en-US" altLang="zh-CN" sz="4000" dirty="0" smtClean="0">
                <a:solidFill>
                  <a:srgbClr val="FF0000"/>
                </a:solidFill>
              </a:rPr>
              <a:t>analysis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test in BEPCII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27452" r="11632" b="-942"/>
          <a:stretch/>
        </p:blipFill>
        <p:spPr bwMode="auto">
          <a:xfrm>
            <a:off x="2409076" y="1413750"/>
            <a:ext cx="3982227" cy="477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43898" y="1024452"/>
            <a:ext cx="8039240" cy="4804867"/>
          </a:xfrm>
        </p:spPr>
        <p:txBody>
          <a:bodyPr/>
          <a:lstStyle/>
          <a:p>
            <a:r>
              <a:rPr lang="en-US" altLang="zh-CN" dirty="0"/>
              <a:t>Thermostatic control Cabinet</a:t>
            </a:r>
          </a:p>
          <a:p>
            <a:r>
              <a:rPr lang="en-US" altLang="zh-CN" dirty="0"/>
              <a:t>Cross-bar</a:t>
            </a:r>
          </a:p>
          <a:p>
            <a:r>
              <a:rPr lang="en-US" altLang="zh-CN" dirty="0"/>
              <a:t>Pilot-Tone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Temperature </a:t>
            </a:r>
            <a:r>
              <a:rPr lang="en-US" altLang="zh-CN" dirty="0" smtClean="0"/>
              <a:t>influence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4" y="1708548"/>
            <a:ext cx="3080384" cy="21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63" y="3909165"/>
            <a:ext cx="3080384" cy="212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09" y="1697359"/>
            <a:ext cx="3080384" cy="21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weisj\Pictures\DBPM_SW_ON_O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4" y="3986911"/>
            <a:ext cx="3059760" cy="20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 bwMode="auto">
          <a:xfrm>
            <a:off x="6575108" y="5356817"/>
            <a:ext cx="1037631" cy="628198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922390" y="5287448"/>
            <a:ext cx="454566" cy="471148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145342" y="3945995"/>
            <a:ext cx="191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Turn ON  Status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6960108" y="4505396"/>
            <a:ext cx="102417" cy="59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922390" y="4829888"/>
            <a:ext cx="264505" cy="420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954" y="931492"/>
            <a:ext cx="2728504" cy="36367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Calibration Bench Test with DBPM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5" y="1062078"/>
            <a:ext cx="5688142" cy="314245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828941" y="3696591"/>
            <a:ext cx="3555051" cy="349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4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143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3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CN" altLang="en-US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Input signal: -6dBm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RAW ADC counts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3k+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 smtClean="0"/>
              <a:t>Kx,Ky</a:t>
            </a:r>
            <a:r>
              <a:rPr lang="en-US" altLang="zh-CN" dirty="0" smtClean="0"/>
              <a:t>=5.5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Step:200µm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83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Small-Lot </a:t>
            </a:r>
            <a:r>
              <a:rPr lang="en-US" altLang="zh-CN" dirty="0" smtClean="0"/>
              <a:t>Production of DBPM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105508" y="2022749"/>
            <a:ext cx="3939641" cy="3004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12" y="1897166"/>
            <a:ext cx="5683788" cy="31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0746" y="1149279"/>
            <a:ext cx="8039240" cy="4804867"/>
          </a:xfrm>
        </p:spPr>
        <p:txBody>
          <a:bodyPr/>
          <a:lstStyle/>
          <a:p>
            <a:r>
              <a:rPr lang="en-US" altLang="zh-CN" dirty="0"/>
              <a:t>Digital BPM Electronics hardware has been designed carefully and had been tested in laboratory;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digital BPM electronics have been tested with </a:t>
            </a:r>
            <a:r>
              <a:rPr lang="en-US" altLang="zh-CN" dirty="0" smtClean="0"/>
              <a:t>the calibration bench and the </a:t>
            </a:r>
            <a:r>
              <a:rPr lang="en-US" altLang="zh-CN" dirty="0"/>
              <a:t>real beam </a:t>
            </a:r>
            <a:r>
              <a:rPr lang="en-US" altLang="zh-CN" dirty="0" smtClean="0"/>
              <a:t>on </a:t>
            </a:r>
            <a:r>
              <a:rPr lang="en-US" altLang="zh-CN" dirty="0"/>
              <a:t>BEPCII.</a:t>
            </a:r>
          </a:p>
          <a:p>
            <a:r>
              <a:rPr lang="en-US" altLang="zh-CN" dirty="0" smtClean="0"/>
              <a:t>There are still a lot of work to do towards the detail design </a:t>
            </a:r>
            <a:r>
              <a:rPr lang="en-US" altLang="zh-CN" smtClean="0"/>
              <a:t>of </a:t>
            </a:r>
            <a:r>
              <a:rPr lang="en-US" altLang="zh-CN" smtClean="0"/>
              <a:t>BPM.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191" y="166706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4400" dirty="0" smtClean="0"/>
              <a:t>Thanks for your attention!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50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168978" y="1616422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91995" y="1616418"/>
            <a:ext cx="5817398" cy="56197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Background</a:t>
            </a:r>
            <a:endParaRPr lang="zh-CN" altLang="en-US" b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168978" y="2433840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791996" y="2433836"/>
            <a:ext cx="5817397" cy="56197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The </a:t>
            </a:r>
            <a:r>
              <a:rPr lang="en-US" altLang="zh-CN" b="1" dirty="0"/>
              <a:t>development of Digital BPM electronics</a:t>
            </a:r>
            <a:endParaRPr lang="zh-CN" altLang="en-US" b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168978" y="3251254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5"/>
          </p:nvPr>
        </p:nvSpPr>
        <p:spPr>
          <a:xfrm>
            <a:off x="1791995" y="3251252"/>
            <a:ext cx="5817397" cy="561976"/>
          </a:xfrm>
        </p:spPr>
        <p:txBody>
          <a:bodyPr>
            <a:normAutofit/>
          </a:bodyPr>
          <a:lstStyle/>
          <a:p>
            <a:r>
              <a:rPr lang="en-US" altLang="zh-CN" b="1" dirty="0"/>
              <a:t>The </a:t>
            </a:r>
            <a:r>
              <a:rPr lang="en-US" altLang="zh-CN" b="1" dirty="0" smtClean="0"/>
              <a:t>test of DBPM</a:t>
            </a:r>
            <a:endParaRPr lang="zh-CN" altLang="en-US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1168978" y="4068673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7"/>
          </p:nvPr>
        </p:nvSpPr>
        <p:spPr>
          <a:xfrm>
            <a:off x="1791996" y="4068669"/>
            <a:ext cx="5817396" cy="561974"/>
          </a:xfrm>
        </p:spPr>
        <p:txBody>
          <a:bodyPr>
            <a:normAutofit/>
          </a:bodyPr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86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High Energy Photon Source (HEPS) is designed as an ultra-low </a:t>
            </a:r>
            <a:r>
              <a:rPr lang="en-US" altLang="zh-CN" dirty="0" err="1"/>
              <a:t>emittance</a:t>
            </a:r>
            <a:r>
              <a:rPr lang="en-US" altLang="zh-CN" dirty="0"/>
              <a:t> ring-based synchrotron radiation light ;</a:t>
            </a:r>
          </a:p>
          <a:p>
            <a:r>
              <a:rPr lang="en-US" altLang="zh-CN" dirty="0"/>
              <a:t>About  fourteen </a:t>
            </a:r>
            <a:r>
              <a:rPr lang="en-US" altLang="zh-CN" dirty="0" err="1"/>
              <a:t>beamlines</a:t>
            </a:r>
            <a:r>
              <a:rPr lang="en-US" altLang="zh-CN" dirty="0"/>
              <a:t> will be constructed in Phase I of the project;</a:t>
            </a:r>
          </a:p>
          <a:p>
            <a:r>
              <a:rPr lang="en-US" altLang="zh-CN" kern="0" dirty="0">
                <a:solidFill>
                  <a:srgbClr val="7030A0"/>
                </a:solidFill>
              </a:rPr>
              <a:t>Storage ring circumference: </a:t>
            </a:r>
            <a:r>
              <a:rPr lang="en-US" altLang="zh-CN" kern="0" dirty="0" smtClean="0">
                <a:solidFill>
                  <a:srgbClr val="7030A0"/>
                </a:solidFill>
              </a:rPr>
              <a:t>1360.4m</a:t>
            </a:r>
          </a:p>
          <a:p>
            <a:r>
              <a:rPr lang="zh-CN" altLang="en-US" kern="0" dirty="0" smtClean="0">
                <a:solidFill>
                  <a:srgbClr val="7030A0"/>
                </a:solidFill>
              </a:rPr>
              <a:t>Energy</a:t>
            </a:r>
            <a:r>
              <a:rPr lang="en-US" altLang="zh-CN" kern="0" dirty="0" smtClean="0">
                <a:solidFill>
                  <a:srgbClr val="7030A0"/>
                </a:solidFill>
              </a:rPr>
              <a:t>: </a:t>
            </a:r>
            <a:r>
              <a:rPr lang="zh-CN" altLang="en-US" kern="0" dirty="0" smtClean="0">
                <a:solidFill>
                  <a:srgbClr val="7030A0"/>
                </a:solidFill>
              </a:rPr>
              <a:t>6GeV</a:t>
            </a:r>
            <a:endParaRPr lang="en-US" altLang="zh-CN" kern="0" dirty="0" smtClean="0">
              <a:solidFill>
                <a:srgbClr val="7030A0"/>
              </a:solidFill>
            </a:endParaRPr>
          </a:p>
          <a:p>
            <a:r>
              <a:rPr lang="en-US" altLang="zh-CN" kern="0" dirty="0" smtClean="0">
                <a:solidFill>
                  <a:srgbClr val="7030A0"/>
                </a:solidFill>
              </a:rPr>
              <a:t>E</a:t>
            </a:r>
            <a:r>
              <a:rPr lang="zh-CN" altLang="en-US" kern="0" dirty="0">
                <a:solidFill>
                  <a:srgbClr val="7030A0"/>
                </a:solidFill>
              </a:rPr>
              <a:t>mittance</a:t>
            </a:r>
            <a:r>
              <a:rPr lang="en-US" altLang="zh-CN" kern="0" dirty="0">
                <a:solidFill>
                  <a:srgbClr val="7030A0"/>
                </a:solidFill>
              </a:rPr>
              <a:t>&lt;60p</a:t>
            </a:r>
            <a:r>
              <a:rPr lang="zh-CN" altLang="en-US" kern="0" dirty="0">
                <a:solidFill>
                  <a:srgbClr val="7030A0"/>
                </a:solidFill>
              </a:rPr>
              <a:t>m</a:t>
            </a:r>
            <a:r>
              <a:rPr lang="en-US" altLang="zh-CN" kern="0" dirty="0">
                <a:solidFill>
                  <a:srgbClr val="7030A0"/>
                </a:solidFill>
              </a:rPr>
              <a:t>.</a:t>
            </a:r>
            <a:r>
              <a:rPr lang="zh-CN" altLang="en-US" kern="0" dirty="0">
                <a:solidFill>
                  <a:srgbClr val="7030A0"/>
                </a:solidFill>
              </a:rPr>
              <a:t>rad</a:t>
            </a:r>
            <a:endParaRPr lang="en-US" altLang="zh-CN" kern="0" dirty="0">
              <a:solidFill>
                <a:srgbClr val="7030A0"/>
              </a:solidFill>
            </a:endParaRPr>
          </a:p>
          <a:p>
            <a:r>
              <a:rPr lang="en-US" altLang="zh-CN" kern="0" dirty="0">
                <a:solidFill>
                  <a:srgbClr val="7030A0"/>
                </a:solidFill>
              </a:rPr>
              <a:t>Current: &gt;200mA</a:t>
            </a:r>
          </a:p>
          <a:p>
            <a:r>
              <a:rPr lang="en-US" altLang="zh-CN" kern="0" dirty="0" smtClean="0">
                <a:solidFill>
                  <a:srgbClr val="7030A0"/>
                </a:solidFill>
              </a:rPr>
              <a:t>Construction:2019-2025</a:t>
            </a:r>
            <a:endParaRPr lang="en-US" altLang="zh-CN" kern="0" dirty="0">
              <a:solidFill>
                <a:srgbClr val="7030A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Technical features of the new light source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604" y="2631336"/>
            <a:ext cx="3503776" cy="35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09" y="3640796"/>
            <a:ext cx="3846909" cy="284098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rPr>
              <a:t>The Digital BPM requirement of HEPS project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689"/>
            <a:ext cx="3496257" cy="216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66930"/>
            <a:ext cx="4424411" cy="1730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内容占位符 13"/>
          <p:cNvSpPr txBox="1">
            <a:spLocks/>
          </p:cNvSpPr>
          <p:nvPr/>
        </p:nvSpPr>
        <p:spPr>
          <a:xfrm>
            <a:off x="0" y="3208973"/>
            <a:ext cx="4495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HEPS BPM quantities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内容占位符 14"/>
          <p:cNvSpPr txBox="1">
            <a:spLocks/>
          </p:cNvSpPr>
          <p:nvPr/>
        </p:nvSpPr>
        <p:spPr>
          <a:xfrm>
            <a:off x="4141215" y="3208973"/>
            <a:ext cx="51480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9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dirty="0" smtClean="0"/>
              <a:t>Storage ring BPM Parameters</a:t>
            </a:r>
            <a:endParaRPr lang="zh-CN" altLang="en-US" sz="2800" b="1" dirty="0" smtClean="0"/>
          </a:p>
          <a:p>
            <a:pPr>
              <a:buFont typeface="Wingdings" panose="05000000000000000000" pitchFamily="2" charset="2"/>
              <a:buChar char="n"/>
            </a:pPr>
            <a:endParaRPr lang="zh-CN" altLang="en-US" sz="28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044" y="3741388"/>
            <a:ext cx="4505334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2111" y="1176173"/>
            <a:ext cx="8039240" cy="480486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 the HEPS will have been built several years later,  so we develop the DPBM prototype with BEPCII parameters, and DBPM system </a:t>
            </a:r>
            <a:r>
              <a:rPr lang="en-US" altLang="zh-CN" sz="2800" dirty="0" smtClean="0"/>
              <a:t>will be </a:t>
            </a:r>
            <a:r>
              <a:rPr lang="en-US" altLang="zh-CN" sz="2800" dirty="0"/>
              <a:t>tested in BEPCII.</a:t>
            </a:r>
          </a:p>
          <a:p>
            <a:r>
              <a:rPr lang="en-US" altLang="zh-CN" sz="2800" dirty="0"/>
              <a:t>HW design</a:t>
            </a:r>
          </a:p>
          <a:p>
            <a:pPr lvl="1"/>
            <a:r>
              <a:rPr lang="en-US" altLang="zh-CN" sz="2800" dirty="0"/>
              <a:t>RTM </a:t>
            </a:r>
            <a:r>
              <a:rPr lang="en-US" altLang="zh-CN" sz="2800" dirty="0" smtClean="0"/>
              <a:t>Design</a:t>
            </a:r>
            <a:endParaRPr lang="en-US" altLang="zh-CN" sz="2800" dirty="0"/>
          </a:p>
          <a:p>
            <a:pPr lvl="1"/>
            <a:r>
              <a:rPr lang="en-US" altLang="zh-CN" sz="2800" dirty="0"/>
              <a:t>AMC Design</a:t>
            </a:r>
          </a:p>
          <a:p>
            <a:r>
              <a:rPr lang="en-US" altLang="zh-CN" sz="2800" dirty="0" smtClean="0"/>
              <a:t>Test </a:t>
            </a:r>
            <a:r>
              <a:rPr lang="en-US" altLang="zh-CN" sz="2800" dirty="0"/>
              <a:t>of the DBPM</a:t>
            </a:r>
          </a:p>
          <a:p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development of Digital </a:t>
            </a:r>
            <a:r>
              <a:rPr lang="en-US" altLang="zh-CN" dirty="0"/>
              <a:t>BPM </a:t>
            </a:r>
            <a:r>
              <a:rPr lang="en-US" altLang="zh-CN" dirty="0" smtClean="0"/>
              <a:t>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4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265" y="969591"/>
            <a:ext cx="2849511" cy="2126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98" y="969591"/>
            <a:ext cx="2706867" cy="2126359"/>
          </a:xfrm>
          <a:prstGeom prst="rect">
            <a:avLst/>
          </a:prstGeom>
        </p:spPr>
      </p:pic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C00000"/>
                </a:solidFill>
              </a:rPr>
              <a:t>RTM </a:t>
            </a:r>
            <a:r>
              <a:rPr lang="en-US" altLang="zh-CN" dirty="0">
                <a:solidFill>
                  <a:srgbClr val="C00000"/>
                </a:solidFill>
              </a:rPr>
              <a:t>Module </a:t>
            </a:r>
            <a:r>
              <a:rPr lang="en-US" altLang="zh-CN" dirty="0">
                <a:solidFill>
                  <a:srgbClr val="C00000"/>
                </a:solidFill>
                <a:sym typeface="Arial" panose="020B0604020202020204" pitchFamily="34" charset="0"/>
              </a:rPr>
              <a:t>design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98" y="3068960"/>
            <a:ext cx="2814879" cy="19629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068960"/>
            <a:ext cx="2864864" cy="1965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450" y="4326612"/>
            <a:ext cx="3646550" cy="25313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17696" y="5031898"/>
            <a:ext cx="63624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700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</a:t>
            </a:r>
            <a:r>
              <a:rPr lang="en-US" altLang="zh-CN" sz="2700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cross-calibration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700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Noise design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700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power consumption</a:t>
            </a:r>
            <a:endParaRPr lang="zh-CN" altLang="en-US" sz="2700" dirty="0">
              <a:solidFill>
                <a:srgbClr val="99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81"/>
    </mc:Choice>
    <mc:Fallback xmlns="">
      <p:transition spd="slow" advTm="542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763010" y="5364832"/>
            <a:ext cx="7507873" cy="10618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810000" algn="l"/>
            <a:r>
              <a:rPr lang="en-US" altLang="zh-CN" sz="2100" dirty="0">
                <a:latin typeface="Arial Narrow" panose="020B0606020202030204" pitchFamily="34" charset="0"/>
              </a:rPr>
              <a:t>1</a:t>
            </a:r>
            <a:r>
              <a:rPr lang="zh-CN" altLang="en-US" sz="2100" dirty="0">
                <a:latin typeface="Arial Narrow" panose="020B0606020202030204" pitchFamily="34" charset="0"/>
              </a:rPr>
              <a:t>、</a:t>
            </a:r>
            <a:r>
              <a:rPr lang="en-US" altLang="zh-CN" sz="2100" dirty="0">
                <a:latin typeface="Arial Narrow" panose="020B0606020202030204" pitchFamily="34" charset="0"/>
              </a:rPr>
              <a:t>Two LNAs are enough</a:t>
            </a:r>
          </a:p>
          <a:p>
            <a:pPr marL="810000" algn="l"/>
            <a:r>
              <a:rPr lang="en-US" altLang="zh-CN" sz="2100" dirty="0">
                <a:latin typeface="Arial Narrow" panose="020B0606020202030204" pitchFamily="34" charset="0"/>
              </a:rPr>
              <a:t>2</a:t>
            </a:r>
            <a:r>
              <a:rPr lang="zh-CN" altLang="en-US" sz="2100" dirty="0">
                <a:latin typeface="Arial Narrow" panose="020B0606020202030204" pitchFamily="34" charset="0"/>
              </a:rPr>
              <a:t>、</a:t>
            </a:r>
            <a:r>
              <a:rPr lang="en-US" altLang="zh-CN" sz="2100" dirty="0">
                <a:latin typeface="Arial Narrow" panose="020B0606020202030204" pitchFamily="34" charset="0"/>
              </a:rPr>
              <a:t>The place of Attenuator </a:t>
            </a:r>
            <a:r>
              <a:rPr lang="en-US" altLang="zh-CN" sz="2100" dirty="0" smtClean="0">
                <a:latin typeface="Arial Narrow" panose="020B0606020202030204" pitchFamily="34" charset="0"/>
              </a:rPr>
              <a:t>is </a:t>
            </a:r>
            <a:r>
              <a:rPr lang="en-US" altLang="zh-CN" sz="2100" dirty="0">
                <a:latin typeface="Arial Narrow" panose="020B0606020202030204" pitchFamily="34" charset="0"/>
              </a:rPr>
              <a:t>designed carefully</a:t>
            </a:r>
          </a:p>
          <a:p>
            <a:pPr marL="810000" algn="l"/>
            <a:r>
              <a:rPr lang="en-US" altLang="zh-CN" sz="2100" dirty="0">
                <a:latin typeface="Arial Narrow" panose="020B0606020202030204" pitchFamily="34" charset="0"/>
              </a:rPr>
              <a:t>3</a:t>
            </a:r>
            <a:r>
              <a:rPr lang="zh-CN" altLang="en-US" sz="2100" dirty="0">
                <a:latin typeface="Arial Narrow" panose="020B0606020202030204" pitchFamily="34" charset="0"/>
              </a:rPr>
              <a:t>、</a:t>
            </a:r>
            <a:r>
              <a:rPr lang="en-US" altLang="zh-CN" sz="2100" dirty="0">
                <a:latin typeface="Arial Narrow" panose="020B0606020202030204" pitchFamily="34" charset="0"/>
              </a:rPr>
              <a:t>Attention  to the Impedance matching &amp; Noise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1600" y="1222653"/>
            <a:ext cx="7137573" cy="2252373"/>
            <a:chOff x="1261637" y="988121"/>
            <a:chExt cx="9516765" cy="3003162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3279001" y="988121"/>
              <a:ext cx="184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zh-CN" altLang="en-US" sz="2700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680" y="1959007"/>
              <a:ext cx="9256712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圆角矩形 24"/>
            <p:cNvSpPr/>
            <p:nvPr/>
          </p:nvSpPr>
          <p:spPr>
            <a:xfrm>
              <a:off x="2317505" y="1681195"/>
              <a:ext cx="1835150" cy="1008062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224092" y="1671670"/>
              <a:ext cx="1944688" cy="1008062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240217" y="1671670"/>
              <a:ext cx="3384550" cy="1008062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/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1261637" y="2981357"/>
              <a:ext cx="75918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350" dirty="0">
                  <a:solidFill>
                    <a:srgbClr val="0000FF"/>
                  </a:solidFill>
                </a:rPr>
                <a:t>-</a:t>
              </a:r>
              <a:r>
                <a:rPr lang="en-US" altLang="zh-CN" sz="1350" dirty="0">
                  <a:solidFill>
                    <a:srgbClr val="0000FF"/>
                  </a:solidFill>
                </a:rPr>
                <a:t>9</a:t>
              </a:r>
              <a:r>
                <a:rPr lang="zh-CN" altLang="en-US" sz="1350" dirty="0">
                  <a:solidFill>
                    <a:srgbClr val="0000FF"/>
                  </a:solidFill>
                </a:rPr>
                <a:t>dB</a:t>
              </a:r>
            </a:p>
          </p:txBody>
        </p:sp>
        <p:sp>
          <p:nvSpPr>
            <p:cNvPr id="29" name="矩形 16"/>
            <p:cNvSpPr>
              <a:spLocks noChangeArrowheads="1"/>
            </p:cNvSpPr>
            <p:nvPr/>
          </p:nvSpPr>
          <p:spPr bwMode="auto">
            <a:xfrm>
              <a:off x="9826859" y="3114707"/>
              <a:ext cx="95154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350">
                  <a:solidFill>
                    <a:srgbClr val="0000FF"/>
                  </a:solidFill>
                </a:rPr>
                <a:t>-</a:t>
              </a:r>
              <a:r>
                <a:rPr lang="en-US" altLang="zh-CN" sz="1350">
                  <a:solidFill>
                    <a:srgbClr val="0000FF"/>
                  </a:solidFill>
                </a:rPr>
                <a:t>3.1</a:t>
              </a:r>
              <a:r>
                <a:rPr lang="zh-CN" altLang="en-US" sz="1350">
                  <a:solidFill>
                    <a:srgbClr val="0000FF"/>
                  </a:solidFill>
                </a:rPr>
                <a:t>dB</a:t>
              </a: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403230" y="2981470"/>
              <a:ext cx="758825" cy="73866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Fc=500MHz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BW=10MHz</a:t>
              </a:r>
              <a:endParaRPr lang="zh-CN" altLang="en-US" sz="75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627927" y="2945585"/>
              <a:ext cx="502571" cy="51276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0dB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to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31dB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235080" y="2946432"/>
              <a:ext cx="917575" cy="89255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NF=0.46dB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Gain=20dB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P1dB=19dBm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IP3=36dBm</a:t>
              </a:r>
              <a:endParaRPr lang="zh-CN" altLang="en-US" sz="75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212377" y="2944844"/>
              <a:ext cx="1071563" cy="104643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NF=2.9dB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Gain=23.75dB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P1dB=18.1dBm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IP3=37dBm</a:t>
              </a:r>
              <a:endParaRPr lang="zh-CN" altLang="en-US" sz="75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7932492" y="2920186"/>
              <a:ext cx="944860" cy="89255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NF=3.39dB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Gain=20dB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P1dB=16.3dBm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IP3=37dBm</a:t>
              </a:r>
              <a:endParaRPr lang="zh-CN" altLang="en-US" sz="75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447698" y="2925794"/>
              <a:ext cx="825983" cy="73866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Fc=500MHz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BW=10MHz</a:t>
              </a:r>
              <a:endParaRPr lang="zh-CN" altLang="en-US" sz="75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7351800" y="2920186"/>
              <a:ext cx="502571" cy="51276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0dB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to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31dB</a:t>
              </a:r>
            </a:p>
          </p:txBody>
        </p:sp>
        <p:sp>
          <p:nvSpPr>
            <p:cNvPr id="37" name="矩形 18"/>
            <p:cNvSpPr>
              <a:spLocks noChangeArrowheads="1"/>
            </p:cNvSpPr>
            <p:nvPr/>
          </p:nvSpPr>
          <p:spPr bwMode="auto">
            <a:xfrm>
              <a:off x="3231892" y="1630554"/>
              <a:ext cx="63521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350" dirty="0">
                  <a:latin typeface="Arial Narrow" panose="020B0606020202030204" pitchFamily="34" charset="0"/>
                  <a:ea typeface="badashanren" panose="02000600000000000000" pitchFamily="2" charset="-122"/>
                  <a:cs typeface="badashanren" panose="02000600000000000000" pitchFamily="2" charset="-122"/>
                </a:rPr>
                <a:t>LNA</a:t>
              </a:r>
              <a:endParaRPr lang="zh-CN" altLang="en-US" sz="1350" dirty="0"/>
            </a:p>
          </p:txBody>
        </p:sp>
        <p:sp>
          <p:nvSpPr>
            <p:cNvPr id="38" name="矩形 18"/>
            <p:cNvSpPr>
              <a:spLocks noChangeArrowheads="1"/>
            </p:cNvSpPr>
            <p:nvPr/>
          </p:nvSpPr>
          <p:spPr bwMode="auto">
            <a:xfrm>
              <a:off x="5205128" y="1652122"/>
              <a:ext cx="63521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350" dirty="0">
                  <a:latin typeface="Arial Narrow" panose="020B0606020202030204" pitchFamily="34" charset="0"/>
                  <a:ea typeface="badashanren" panose="02000600000000000000" pitchFamily="2" charset="-122"/>
                  <a:cs typeface="badashanren" panose="02000600000000000000" pitchFamily="2" charset="-122"/>
                </a:rPr>
                <a:t>LNA</a:t>
              </a:r>
              <a:endParaRPr lang="zh-CN" altLang="en-US" sz="1350" dirty="0"/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7955160" y="1652122"/>
              <a:ext cx="63521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350" dirty="0">
                  <a:latin typeface="Arial Narrow" panose="020B0606020202030204" pitchFamily="34" charset="0"/>
                  <a:ea typeface="badashanren" panose="02000600000000000000" pitchFamily="2" charset="-122"/>
                  <a:cs typeface="badashanren" panose="02000600000000000000" pitchFamily="2" charset="-122"/>
                </a:rPr>
                <a:t>LNA</a:t>
              </a:r>
              <a:endParaRPr lang="zh-CN" altLang="en-US" sz="1350" dirty="0"/>
            </a:p>
          </p:txBody>
        </p:sp>
        <p:sp>
          <p:nvSpPr>
            <p:cNvPr id="40" name="下箭头 39"/>
            <p:cNvSpPr/>
            <p:nvPr/>
          </p:nvSpPr>
          <p:spPr>
            <a:xfrm>
              <a:off x="4793091" y="1167614"/>
              <a:ext cx="222990" cy="79139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41" name="下箭头 40"/>
            <p:cNvSpPr/>
            <p:nvPr/>
          </p:nvSpPr>
          <p:spPr>
            <a:xfrm>
              <a:off x="7517966" y="1165394"/>
              <a:ext cx="222990" cy="79139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42" name="矩形 18"/>
            <p:cNvSpPr>
              <a:spLocks noChangeArrowheads="1"/>
            </p:cNvSpPr>
            <p:nvPr/>
          </p:nvSpPr>
          <p:spPr bwMode="auto">
            <a:xfrm>
              <a:off x="5178049" y="1142536"/>
              <a:ext cx="217794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350" dirty="0">
                  <a:solidFill>
                    <a:srgbClr val="C00000"/>
                  </a:solidFill>
                  <a:latin typeface="Arial Narrow" panose="020B0606020202030204" pitchFamily="34" charset="0"/>
                  <a:ea typeface="badashanren" panose="02000600000000000000" pitchFamily="2" charset="-122"/>
                  <a:cs typeface="badashanren" panose="02000600000000000000" pitchFamily="2" charset="-122"/>
                </a:rPr>
                <a:t>Switched Attenuators</a:t>
              </a:r>
              <a:endParaRPr lang="zh-CN" altLang="en-US" sz="135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10879" y="3358137"/>
            <a:ext cx="6942535" cy="2056343"/>
            <a:chOff x="1343472" y="1556792"/>
            <a:chExt cx="9256713" cy="2741790"/>
          </a:xfrm>
        </p:grpSpPr>
        <p:sp>
          <p:nvSpPr>
            <p:cNvPr id="63" name="矩形 62"/>
            <p:cNvSpPr>
              <a:spLocks noChangeArrowheads="1"/>
            </p:cNvSpPr>
            <p:nvPr/>
          </p:nvSpPr>
          <p:spPr bwMode="auto">
            <a:xfrm>
              <a:off x="2463043" y="3407799"/>
              <a:ext cx="75918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350" dirty="0">
                  <a:solidFill>
                    <a:srgbClr val="0000FF"/>
                  </a:solidFill>
                </a:rPr>
                <a:t>-</a:t>
              </a:r>
              <a:r>
                <a:rPr lang="en-US" altLang="zh-CN" sz="1350" dirty="0">
                  <a:solidFill>
                    <a:srgbClr val="0000FF"/>
                  </a:solidFill>
                </a:rPr>
                <a:t>6</a:t>
              </a:r>
              <a:r>
                <a:rPr lang="zh-CN" altLang="en-US" sz="1350" dirty="0">
                  <a:solidFill>
                    <a:srgbClr val="0000FF"/>
                  </a:solidFill>
                </a:rPr>
                <a:t>dB</a:t>
              </a:r>
            </a:p>
          </p:txBody>
        </p:sp>
        <p:sp>
          <p:nvSpPr>
            <p:cNvPr id="64" name="矩形 16"/>
            <p:cNvSpPr>
              <a:spLocks noChangeArrowheads="1"/>
            </p:cNvSpPr>
            <p:nvPr/>
          </p:nvSpPr>
          <p:spPr bwMode="auto">
            <a:xfrm>
              <a:off x="8070853" y="3431767"/>
              <a:ext cx="95154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75000"/>
                <a:buFont typeface="Wingdings" panose="05000000000000000000" pitchFamily="2" charset="2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350" dirty="0">
                  <a:solidFill>
                    <a:srgbClr val="0000FF"/>
                  </a:solidFill>
                </a:rPr>
                <a:t>-</a:t>
              </a:r>
              <a:r>
                <a:rPr lang="en-US" altLang="zh-CN" sz="1350" dirty="0">
                  <a:solidFill>
                    <a:srgbClr val="0000FF"/>
                  </a:solidFill>
                </a:rPr>
                <a:t>3.1</a:t>
              </a:r>
              <a:r>
                <a:rPr lang="zh-CN" altLang="en-US" sz="1350" dirty="0">
                  <a:solidFill>
                    <a:srgbClr val="0000FF"/>
                  </a:solidFill>
                </a:rPr>
                <a:t>dB</a:t>
              </a: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3678795" y="3386981"/>
              <a:ext cx="758825" cy="73866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Fc=500MHz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BW=10MHz</a:t>
              </a:r>
              <a:endParaRPr lang="zh-CN" altLang="en-US" sz="75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4551181" y="3406771"/>
              <a:ext cx="502571" cy="51276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0dB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to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31dB</a:t>
              </a: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5135631" y="3406030"/>
              <a:ext cx="1071563" cy="8925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NF=0.9dB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Gain=20dB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P1dB=18.1dBm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IP3=37dBm</a:t>
              </a:r>
              <a:endParaRPr lang="zh-CN" altLang="en-US" sz="75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7185834" y="3364526"/>
              <a:ext cx="944860" cy="8925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NF=1.2dB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Gain=20dB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P1dB=16.3dBm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750" dirty="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IP3=37dBm</a:t>
              </a:r>
              <a:endParaRPr lang="zh-CN" altLang="en-US" sz="75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6298360" y="3406030"/>
              <a:ext cx="825983" cy="73866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Fc=500MHz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750" dirty="0">
                  <a:solidFill>
                    <a:schemeClr val="tx1"/>
                  </a:solidFill>
                  <a:ea typeface="宋体" panose="02010600030101010101" pitchFamily="2" charset="-122"/>
                </a:rPr>
                <a:t>BW=10MHz</a:t>
              </a:r>
              <a:endParaRPr lang="zh-CN" altLang="en-US" sz="75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343472" y="1556792"/>
              <a:ext cx="9256713" cy="1530544"/>
              <a:chOff x="1431925" y="1754390"/>
              <a:chExt cx="9256713" cy="1530544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3152467" y="2276872"/>
                <a:ext cx="3016112" cy="1008062"/>
              </a:xfrm>
              <a:prstGeom prst="roundRect">
                <a:avLst/>
              </a:prstGeom>
              <a:noFill/>
              <a:ln w="317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700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6240016" y="2276872"/>
                <a:ext cx="3384550" cy="1008062"/>
              </a:xfrm>
              <a:prstGeom prst="roundRect">
                <a:avLst/>
              </a:prstGeom>
              <a:noFill/>
              <a:ln w="317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700"/>
              </a:p>
            </p:txBody>
          </p:sp>
          <p:sp>
            <p:nvSpPr>
              <p:cNvPr id="73" name="矩形 18"/>
              <p:cNvSpPr>
                <a:spLocks noChangeArrowheads="1"/>
              </p:cNvSpPr>
              <p:nvPr/>
            </p:nvSpPr>
            <p:spPr bwMode="auto">
              <a:xfrm>
                <a:off x="5204928" y="2257325"/>
                <a:ext cx="635216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350" dirty="0">
                    <a:latin typeface="Arial Narrow" panose="020B0606020202030204" pitchFamily="34" charset="0"/>
                    <a:ea typeface="badashanren" panose="02000600000000000000" pitchFamily="2" charset="-122"/>
                    <a:cs typeface="badashanren" panose="02000600000000000000" pitchFamily="2" charset="-122"/>
                  </a:rPr>
                  <a:t>LNA</a:t>
                </a:r>
                <a:endParaRPr lang="zh-CN" altLang="en-US" sz="1350" dirty="0"/>
              </a:p>
            </p:txBody>
          </p:sp>
          <p:sp>
            <p:nvSpPr>
              <p:cNvPr id="74" name="下箭头 73"/>
              <p:cNvSpPr/>
              <p:nvPr/>
            </p:nvSpPr>
            <p:spPr>
              <a:xfrm>
                <a:off x="4792890" y="2085063"/>
                <a:ext cx="222990" cy="479146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  <p:sp>
            <p:nvSpPr>
              <p:cNvPr id="75" name="矩形 18"/>
              <p:cNvSpPr>
                <a:spLocks noChangeArrowheads="1"/>
              </p:cNvSpPr>
              <p:nvPr/>
            </p:nvSpPr>
            <p:spPr bwMode="auto">
              <a:xfrm>
                <a:off x="4584436" y="1754390"/>
                <a:ext cx="667277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350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badashanren" panose="02000600000000000000" pitchFamily="2" charset="-122"/>
                    <a:cs typeface="badashanren" panose="02000600000000000000" pitchFamily="2" charset="-122"/>
                  </a:rPr>
                  <a:t>AGC</a:t>
                </a:r>
                <a:endParaRPr lang="zh-CN" altLang="en-US" sz="135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1431925" y="2563811"/>
                <a:ext cx="9256713" cy="533399"/>
                <a:chOff x="1431925" y="2563811"/>
                <a:chExt cx="9256713" cy="533399"/>
              </a:xfrm>
            </p:grpSpPr>
            <p:sp>
              <p:nvSpPr>
                <p:cNvPr id="9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31925" y="2563811"/>
                  <a:ext cx="9256713" cy="512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pic>
              <p:nvPicPr>
                <p:cNvPr id="98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4942" y="259238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Rectangle 7"/>
                <p:cNvSpPr>
                  <a:spLocks noChangeArrowheads="1"/>
                </p:cNvSpPr>
                <p:nvPr/>
              </p:nvSpPr>
              <p:spPr bwMode="auto">
                <a:xfrm>
                  <a:off x="2668280" y="2628898"/>
                  <a:ext cx="458788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00" name="Rectangle 10"/>
                <p:cNvSpPr>
                  <a:spLocks noChangeArrowheads="1"/>
                </p:cNvSpPr>
                <p:nvPr/>
              </p:nvSpPr>
              <p:spPr bwMode="auto">
                <a:xfrm>
                  <a:off x="2731780" y="2727323"/>
                  <a:ext cx="17953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685800"/>
                  <a:r>
                    <a:rPr lang="zh-CN" altLang="zh-CN" sz="105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π</a:t>
                  </a:r>
                  <a:endParaRPr lang="zh-CN" altLang="zh-CN" sz="1350" b="0"/>
                </a:p>
              </p:txBody>
            </p:sp>
            <p:sp>
              <p:nvSpPr>
                <p:cNvPr id="101" name="Rectangle 11"/>
                <p:cNvSpPr>
                  <a:spLocks noChangeArrowheads="1"/>
                </p:cNvSpPr>
                <p:nvPr/>
              </p:nvSpPr>
              <p:spPr bwMode="auto">
                <a:xfrm>
                  <a:off x="2879417" y="2713036"/>
                  <a:ext cx="2329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685800"/>
                  <a:r>
                    <a:rPr lang="zh-CN" altLang="zh-CN" sz="105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Att</a:t>
                  </a:r>
                  <a:endParaRPr lang="zh-CN" altLang="zh-CN" sz="1350" b="0" dirty="0"/>
                </a:p>
              </p:txBody>
            </p:sp>
            <p:pic>
              <p:nvPicPr>
                <p:cNvPr id="102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9467" y="259238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" name="Rectangle 14"/>
                <p:cNvSpPr>
                  <a:spLocks noChangeArrowheads="1"/>
                </p:cNvSpPr>
                <p:nvPr/>
              </p:nvSpPr>
              <p:spPr bwMode="auto">
                <a:xfrm>
                  <a:off x="3311217" y="2628898"/>
                  <a:ext cx="458788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04" name="Freeform 15"/>
                <p:cNvSpPr>
                  <a:spLocks/>
                </p:cNvSpPr>
                <p:nvPr/>
              </p:nvSpPr>
              <p:spPr bwMode="auto">
                <a:xfrm>
                  <a:off x="3406467" y="2746373"/>
                  <a:ext cx="252413" cy="173037"/>
                </a:xfrm>
                <a:custGeom>
                  <a:avLst/>
                  <a:gdLst>
                    <a:gd name="T0" fmla="*/ 0 w 159"/>
                    <a:gd name="T1" fmla="*/ 0 h 109"/>
                    <a:gd name="T2" fmla="*/ 113 w 159"/>
                    <a:gd name="T3" fmla="*/ 0 h 109"/>
                    <a:gd name="T4" fmla="*/ 159 w 159"/>
                    <a:gd name="T5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09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159" y="109"/>
                      </a:lnTo>
                    </a:path>
                  </a:pathLst>
                </a:custGeom>
                <a:noFill/>
                <a:ln w="19050" cap="sq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pic>
              <p:nvPicPr>
                <p:cNvPr id="105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92" y="2592386"/>
                  <a:ext cx="55880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" name="Rectangle 18"/>
                <p:cNvSpPr>
                  <a:spLocks noChangeArrowheads="1"/>
                </p:cNvSpPr>
                <p:nvPr/>
              </p:nvSpPr>
              <p:spPr bwMode="auto">
                <a:xfrm>
                  <a:off x="3954155" y="2628898"/>
                  <a:ext cx="458788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07" name="Freeform 19"/>
                <p:cNvSpPr>
                  <a:spLocks/>
                </p:cNvSpPr>
                <p:nvPr/>
              </p:nvSpPr>
              <p:spPr bwMode="auto">
                <a:xfrm>
                  <a:off x="4060517" y="2746373"/>
                  <a:ext cx="241300" cy="173037"/>
                </a:xfrm>
                <a:custGeom>
                  <a:avLst/>
                  <a:gdLst>
                    <a:gd name="T0" fmla="*/ 0 w 152"/>
                    <a:gd name="T1" fmla="*/ 106 h 109"/>
                    <a:gd name="T2" fmla="*/ 36 w 152"/>
                    <a:gd name="T3" fmla="*/ 0 h 109"/>
                    <a:gd name="T4" fmla="*/ 119 w 152"/>
                    <a:gd name="T5" fmla="*/ 0 h 109"/>
                    <a:gd name="T6" fmla="*/ 152 w 152"/>
                    <a:gd name="T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2" h="109">
                      <a:moveTo>
                        <a:pt x="0" y="106"/>
                      </a:moveTo>
                      <a:lnTo>
                        <a:pt x="36" y="0"/>
                      </a:lnTo>
                      <a:lnTo>
                        <a:pt x="119" y="0"/>
                      </a:lnTo>
                      <a:lnTo>
                        <a:pt x="152" y="109"/>
                      </a:lnTo>
                    </a:path>
                  </a:pathLst>
                </a:custGeom>
                <a:noFill/>
                <a:ln w="19050" cap="sq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pic>
              <p:nvPicPr>
                <p:cNvPr id="108" name="Picture 26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5500" y="258603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9" name="Picture 27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5500" y="258603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Rectangle 28"/>
                <p:cNvSpPr>
                  <a:spLocks noChangeArrowheads="1"/>
                </p:cNvSpPr>
                <p:nvPr/>
              </p:nvSpPr>
              <p:spPr bwMode="auto">
                <a:xfrm>
                  <a:off x="4668838" y="2622548"/>
                  <a:ext cx="460375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1" name="Line 29"/>
                <p:cNvSpPr>
                  <a:spLocks noChangeShapeType="1"/>
                </p:cNvSpPr>
                <p:nvPr/>
              </p:nvSpPr>
              <p:spPr bwMode="auto">
                <a:xfrm>
                  <a:off x="4899025" y="2676523"/>
                  <a:ext cx="0" cy="222250"/>
                </a:xfrm>
                <a:prstGeom prst="line">
                  <a:avLst/>
                </a:prstGeom>
                <a:noFill/>
                <a:ln w="7938" cap="rnd">
                  <a:solidFill>
                    <a:srgbClr val="7030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2" name="Freeform 30"/>
                <p:cNvSpPr>
                  <a:spLocks/>
                </p:cNvSpPr>
                <p:nvPr/>
              </p:nvSpPr>
              <p:spPr bwMode="auto">
                <a:xfrm>
                  <a:off x="4870450" y="2881310"/>
                  <a:ext cx="57150" cy="68262"/>
                </a:xfrm>
                <a:custGeom>
                  <a:avLst/>
                  <a:gdLst>
                    <a:gd name="T0" fmla="*/ 75 w 150"/>
                    <a:gd name="T1" fmla="*/ 150 h 150"/>
                    <a:gd name="T2" fmla="*/ 0 w 150"/>
                    <a:gd name="T3" fmla="*/ 0 h 150"/>
                    <a:gd name="T4" fmla="*/ 150 w 150"/>
                    <a:gd name="T5" fmla="*/ 0 h 150"/>
                    <a:gd name="T6" fmla="*/ 75 w 150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7" y="24"/>
                        <a:pt x="102" y="24"/>
                        <a:pt x="150" y="0"/>
                      </a:cubicBez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3" name="Line 31"/>
                <p:cNvSpPr>
                  <a:spLocks noChangeShapeType="1"/>
                </p:cNvSpPr>
                <p:nvPr/>
              </p:nvSpPr>
              <p:spPr bwMode="auto">
                <a:xfrm>
                  <a:off x="4875213" y="2703511"/>
                  <a:ext cx="46038" cy="55562"/>
                </a:xfrm>
                <a:prstGeom prst="line">
                  <a:avLst/>
                </a:prstGeom>
                <a:noFill/>
                <a:ln w="7938" cap="rnd">
                  <a:solidFill>
                    <a:srgbClr val="5B9B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4" name="Line 32"/>
                <p:cNvSpPr>
                  <a:spLocks noChangeShapeType="1"/>
                </p:cNvSpPr>
                <p:nvPr/>
              </p:nvSpPr>
              <p:spPr bwMode="auto">
                <a:xfrm>
                  <a:off x="4875213" y="2738436"/>
                  <a:ext cx="46038" cy="55562"/>
                </a:xfrm>
                <a:prstGeom prst="line">
                  <a:avLst/>
                </a:prstGeom>
                <a:noFill/>
                <a:ln w="7938" cap="rnd">
                  <a:solidFill>
                    <a:srgbClr val="5B9B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5" name="Line 33"/>
                <p:cNvSpPr>
                  <a:spLocks noChangeShapeType="1"/>
                </p:cNvSpPr>
                <p:nvPr/>
              </p:nvSpPr>
              <p:spPr bwMode="auto">
                <a:xfrm>
                  <a:off x="4875213" y="2781298"/>
                  <a:ext cx="46038" cy="53975"/>
                </a:xfrm>
                <a:prstGeom prst="line">
                  <a:avLst/>
                </a:prstGeom>
                <a:noFill/>
                <a:ln w="7938" cap="rnd">
                  <a:solidFill>
                    <a:srgbClr val="5B9BD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6" name="Freeform 34"/>
                <p:cNvSpPr>
                  <a:spLocks/>
                </p:cNvSpPr>
                <p:nvPr/>
              </p:nvSpPr>
              <p:spPr bwMode="auto">
                <a:xfrm>
                  <a:off x="5381625" y="2593973"/>
                  <a:ext cx="368300" cy="438149"/>
                </a:xfrm>
                <a:custGeom>
                  <a:avLst/>
                  <a:gdLst>
                    <a:gd name="T0" fmla="*/ 0 w 232"/>
                    <a:gd name="T1" fmla="*/ 0 h 276"/>
                    <a:gd name="T2" fmla="*/ 0 w 232"/>
                    <a:gd name="T3" fmla="*/ 276 h 276"/>
                    <a:gd name="T4" fmla="*/ 232 w 232"/>
                    <a:gd name="T5" fmla="*/ 138 h 276"/>
                    <a:gd name="T6" fmla="*/ 0 w 232"/>
                    <a:gd name="T7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2" h="276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232" y="1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17" name="Freeform 35"/>
                <p:cNvSpPr>
                  <a:spLocks/>
                </p:cNvSpPr>
                <p:nvPr/>
              </p:nvSpPr>
              <p:spPr bwMode="auto">
                <a:xfrm>
                  <a:off x="5381625" y="2593973"/>
                  <a:ext cx="368300" cy="438149"/>
                </a:xfrm>
                <a:custGeom>
                  <a:avLst/>
                  <a:gdLst>
                    <a:gd name="T0" fmla="*/ 0 w 232"/>
                    <a:gd name="T1" fmla="*/ 0 h 276"/>
                    <a:gd name="T2" fmla="*/ 0 w 232"/>
                    <a:gd name="T3" fmla="*/ 276 h 276"/>
                    <a:gd name="T4" fmla="*/ 232 w 232"/>
                    <a:gd name="T5" fmla="*/ 138 h 276"/>
                    <a:gd name="T6" fmla="*/ 0 w 232"/>
                    <a:gd name="T7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2" h="276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232" y="1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3813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pic>
              <p:nvPicPr>
                <p:cNvPr id="118" name="Picture 36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8363" y="2586036"/>
                  <a:ext cx="55880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37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8363" y="2586036"/>
                  <a:ext cx="55880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" name="Rectangle 38"/>
                <p:cNvSpPr>
                  <a:spLocks noChangeArrowheads="1"/>
                </p:cNvSpPr>
                <p:nvPr/>
              </p:nvSpPr>
              <p:spPr bwMode="auto">
                <a:xfrm>
                  <a:off x="5978525" y="2622548"/>
                  <a:ext cx="458788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21" name="Freeform 39"/>
                <p:cNvSpPr>
                  <a:spLocks/>
                </p:cNvSpPr>
                <p:nvPr/>
              </p:nvSpPr>
              <p:spPr bwMode="auto">
                <a:xfrm>
                  <a:off x="6081713" y="2727323"/>
                  <a:ext cx="252413" cy="171450"/>
                </a:xfrm>
                <a:custGeom>
                  <a:avLst/>
                  <a:gdLst>
                    <a:gd name="T0" fmla="*/ 0 w 159"/>
                    <a:gd name="T1" fmla="*/ 0 h 108"/>
                    <a:gd name="T2" fmla="*/ 114 w 159"/>
                    <a:gd name="T3" fmla="*/ 0 h 108"/>
                    <a:gd name="T4" fmla="*/ 159 w 159"/>
                    <a:gd name="T5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0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59" y="108"/>
                      </a:lnTo>
                    </a:path>
                  </a:pathLst>
                </a:custGeom>
                <a:noFill/>
                <a:ln w="19050" cap="sq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pic>
              <p:nvPicPr>
                <p:cNvPr id="122" name="Picture 40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4163" y="258603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" name="Picture 41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4163" y="2586036"/>
                  <a:ext cx="565150" cy="504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4" name="Rectangle 42"/>
                <p:cNvSpPr>
                  <a:spLocks noChangeArrowheads="1"/>
                </p:cNvSpPr>
                <p:nvPr/>
              </p:nvSpPr>
              <p:spPr bwMode="auto">
                <a:xfrm>
                  <a:off x="6667500" y="2622548"/>
                  <a:ext cx="460375" cy="380999"/>
                </a:xfrm>
                <a:prstGeom prst="rect">
                  <a:avLst/>
                </a:prstGeom>
                <a:noFill/>
                <a:ln w="19050" cap="sq">
                  <a:solidFill>
                    <a:srgbClr val="41719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  <p:sp>
              <p:nvSpPr>
                <p:cNvPr id="125" name="Freeform 43"/>
                <p:cNvSpPr>
                  <a:spLocks/>
                </p:cNvSpPr>
                <p:nvPr/>
              </p:nvSpPr>
              <p:spPr bwMode="auto">
                <a:xfrm>
                  <a:off x="6783388" y="2727323"/>
                  <a:ext cx="241300" cy="171450"/>
                </a:xfrm>
                <a:custGeom>
                  <a:avLst/>
                  <a:gdLst>
                    <a:gd name="T0" fmla="*/ 0 w 152"/>
                    <a:gd name="T1" fmla="*/ 105 h 108"/>
                    <a:gd name="T2" fmla="*/ 36 w 152"/>
                    <a:gd name="T3" fmla="*/ 0 h 108"/>
                    <a:gd name="T4" fmla="*/ 119 w 152"/>
                    <a:gd name="T5" fmla="*/ 0 h 108"/>
                    <a:gd name="T6" fmla="*/ 152 w 152"/>
                    <a:gd name="T7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2" h="108">
                      <a:moveTo>
                        <a:pt x="0" y="105"/>
                      </a:moveTo>
                      <a:lnTo>
                        <a:pt x="36" y="0"/>
                      </a:lnTo>
                      <a:lnTo>
                        <a:pt x="119" y="0"/>
                      </a:lnTo>
                      <a:lnTo>
                        <a:pt x="152" y="108"/>
                      </a:lnTo>
                    </a:path>
                  </a:pathLst>
                </a:custGeom>
                <a:noFill/>
                <a:ln w="19050" cap="sq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700"/>
                </a:p>
              </p:txBody>
            </p:sp>
          </p:grpSp>
          <p:sp>
            <p:nvSpPr>
              <p:cNvPr id="77" name="矩形 76"/>
              <p:cNvSpPr>
                <a:spLocks noChangeArrowheads="1"/>
              </p:cNvSpPr>
              <p:nvPr/>
            </p:nvSpPr>
            <p:spPr bwMode="auto">
              <a:xfrm>
                <a:off x="7306338" y="2258910"/>
                <a:ext cx="635216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350" dirty="0">
                    <a:latin typeface="Arial Narrow" panose="020B0606020202030204" pitchFamily="34" charset="0"/>
                    <a:ea typeface="badashanren" panose="02000600000000000000" pitchFamily="2" charset="-122"/>
                    <a:cs typeface="badashanren" panose="02000600000000000000" pitchFamily="2" charset="-122"/>
                  </a:rPr>
                  <a:t>LNA</a:t>
                </a:r>
                <a:endParaRPr lang="zh-CN" altLang="en-US" sz="1350" dirty="0"/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7469853" y="2595559"/>
                <a:ext cx="368300" cy="438149"/>
              </a:xfrm>
              <a:custGeom>
                <a:avLst/>
                <a:gdLst>
                  <a:gd name="T0" fmla="*/ 0 w 232"/>
                  <a:gd name="T1" fmla="*/ 0 h 276"/>
                  <a:gd name="T2" fmla="*/ 0 w 232"/>
                  <a:gd name="T3" fmla="*/ 276 h 276"/>
                  <a:gd name="T4" fmla="*/ 232 w 232"/>
                  <a:gd name="T5" fmla="*/ 138 h 276"/>
                  <a:gd name="T6" fmla="*/ 0 w 232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276">
                    <a:moveTo>
                      <a:pt x="0" y="0"/>
                    </a:moveTo>
                    <a:lnTo>
                      <a:pt x="0" y="276"/>
                    </a:lnTo>
                    <a:lnTo>
                      <a:pt x="232" y="1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7469853" y="2595559"/>
                <a:ext cx="368300" cy="438149"/>
              </a:xfrm>
              <a:custGeom>
                <a:avLst/>
                <a:gdLst>
                  <a:gd name="T0" fmla="*/ 0 w 232"/>
                  <a:gd name="T1" fmla="*/ 0 h 276"/>
                  <a:gd name="T2" fmla="*/ 0 w 232"/>
                  <a:gd name="T3" fmla="*/ 276 h 276"/>
                  <a:gd name="T4" fmla="*/ 232 w 232"/>
                  <a:gd name="T5" fmla="*/ 138 h 276"/>
                  <a:gd name="T6" fmla="*/ 0 w 232"/>
                  <a:gd name="T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276">
                    <a:moveTo>
                      <a:pt x="0" y="0"/>
                    </a:moveTo>
                    <a:lnTo>
                      <a:pt x="0" y="276"/>
                    </a:lnTo>
                    <a:lnTo>
                      <a:pt x="232" y="1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3813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pic>
            <p:nvPicPr>
              <p:cNvPr id="80" name="Picture 54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8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55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8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56"/>
              <p:cNvSpPr>
                <a:spLocks noChangeArrowheads="1"/>
              </p:cNvSpPr>
              <p:nvPr/>
            </p:nvSpPr>
            <p:spPr bwMode="auto">
              <a:xfrm>
                <a:off x="8090566" y="2624134"/>
                <a:ext cx="458788" cy="380999"/>
              </a:xfrm>
              <a:prstGeom prst="rect">
                <a:avLst/>
              </a:prstGeom>
              <a:noFill/>
              <a:ln w="19050" cap="sq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pic>
            <p:nvPicPr>
              <p:cNvPr id="83" name="Picture 57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816" y="2638422"/>
                <a:ext cx="565150" cy="43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58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816" y="2638422"/>
                <a:ext cx="565150" cy="43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Rectangle 59"/>
              <p:cNvSpPr>
                <a:spLocks noChangeArrowheads="1"/>
              </p:cNvSpPr>
              <p:nvPr/>
            </p:nvSpPr>
            <p:spPr bwMode="auto">
              <a:xfrm>
                <a:off x="8154066" y="2722559"/>
                <a:ext cx="17953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685800"/>
                <a:r>
                  <a:rPr lang="zh-CN" altLang="zh-CN" sz="105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π</a:t>
                </a:r>
                <a:endParaRPr lang="zh-CN" altLang="zh-CN" sz="1350" b="0"/>
              </a:p>
            </p:txBody>
          </p:sp>
          <p:sp>
            <p:nvSpPr>
              <p:cNvPr id="86" name="Rectangle 60"/>
              <p:cNvSpPr>
                <a:spLocks noChangeArrowheads="1"/>
              </p:cNvSpPr>
              <p:nvPr/>
            </p:nvSpPr>
            <p:spPr bwMode="auto">
              <a:xfrm>
                <a:off x="8301703" y="2708273"/>
                <a:ext cx="23297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685800"/>
                <a:r>
                  <a:rPr lang="zh-CN" altLang="zh-CN" sz="10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Att</a:t>
                </a:r>
                <a:endParaRPr lang="zh-CN" altLang="zh-CN" sz="1350" b="0"/>
              </a:p>
            </p:txBody>
          </p:sp>
          <p:pic>
            <p:nvPicPr>
              <p:cNvPr id="87" name="Picture 6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00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62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00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Rectangle 63"/>
              <p:cNvSpPr>
                <a:spLocks noChangeArrowheads="1"/>
              </p:cNvSpPr>
              <p:nvPr/>
            </p:nvSpPr>
            <p:spPr bwMode="auto">
              <a:xfrm>
                <a:off x="8801766" y="2624134"/>
                <a:ext cx="460375" cy="380999"/>
              </a:xfrm>
              <a:prstGeom prst="rect">
                <a:avLst/>
              </a:prstGeom>
              <a:noFill/>
              <a:ln w="19050" cap="sq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0" name="Freeform 64"/>
              <p:cNvSpPr>
                <a:spLocks/>
              </p:cNvSpPr>
              <p:nvPr/>
            </p:nvSpPr>
            <p:spPr bwMode="auto">
              <a:xfrm>
                <a:off x="8904953" y="2728909"/>
                <a:ext cx="254000" cy="171450"/>
              </a:xfrm>
              <a:custGeom>
                <a:avLst/>
                <a:gdLst>
                  <a:gd name="T0" fmla="*/ 0 w 160"/>
                  <a:gd name="T1" fmla="*/ 0 h 108"/>
                  <a:gd name="T2" fmla="*/ 114 w 160"/>
                  <a:gd name="T3" fmla="*/ 0 h 108"/>
                  <a:gd name="T4" fmla="*/ 160 w 160"/>
                  <a:gd name="T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108">
                    <a:moveTo>
                      <a:pt x="0" y="0"/>
                    </a:moveTo>
                    <a:lnTo>
                      <a:pt x="114" y="0"/>
                    </a:lnTo>
                    <a:lnTo>
                      <a:pt x="160" y="108"/>
                    </a:lnTo>
                  </a:path>
                </a:pathLst>
              </a:custGeom>
              <a:noFill/>
              <a:ln w="19050" cap="sq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pic>
            <p:nvPicPr>
              <p:cNvPr id="91" name="Picture 65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12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66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1216" y="2587622"/>
                <a:ext cx="565150" cy="50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ctangle 67"/>
              <p:cNvSpPr>
                <a:spLocks noChangeArrowheads="1"/>
              </p:cNvSpPr>
              <p:nvPr/>
            </p:nvSpPr>
            <p:spPr bwMode="auto">
              <a:xfrm>
                <a:off x="9514553" y="2624134"/>
                <a:ext cx="458788" cy="380999"/>
              </a:xfrm>
              <a:prstGeom prst="rect">
                <a:avLst/>
              </a:prstGeom>
              <a:noFill/>
              <a:ln w="19050" cap="sq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pic>
            <p:nvPicPr>
              <p:cNvPr id="94" name="Picture 68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866" y="2630484"/>
                <a:ext cx="577850" cy="43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69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866" y="2630484"/>
                <a:ext cx="577850" cy="439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Rectangle 70"/>
              <p:cNvSpPr>
                <a:spLocks noChangeArrowheads="1"/>
              </p:cNvSpPr>
              <p:nvPr/>
            </p:nvSpPr>
            <p:spPr bwMode="auto">
              <a:xfrm>
                <a:off x="9574878" y="2703509"/>
                <a:ext cx="4210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685800"/>
                <a:r>
                  <a:rPr lang="zh-CN" altLang="zh-CN" sz="105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balun</a:t>
                </a:r>
                <a:endParaRPr lang="zh-CN" altLang="zh-CN" sz="1350" b="0"/>
              </a:p>
            </p:txBody>
          </p:sp>
        </p:grpSp>
      </p:grpSp>
      <p:sp>
        <p:nvSpPr>
          <p:cNvPr id="4" name="右弧形箭头 3"/>
          <p:cNvSpPr/>
          <p:nvPr/>
        </p:nvSpPr>
        <p:spPr>
          <a:xfrm>
            <a:off x="8192742" y="2560974"/>
            <a:ext cx="540060" cy="1693550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632" y="91721"/>
            <a:ext cx="7139136" cy="114300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DBPM_RTM function block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2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55"/>
    </mc:Choice>
    <mc:Fallback xmlns="">
      <p:transition spd="slow" advTm="484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46623"/>
            <a:ext cx="3956688" cy="2967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655" y="2046623"/>
            <a:ext cx="3956688" cy="2967516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0289" y="5055947"/>
            <a:ext cx="4516366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700">
                <a:solidFill>
                  <a:srgbClr val="0000FF"/>
                </a:solidFill>
              </a:defRPr>
            </a:lvl1pPr>
          </a:lstStyle>
          <a:p>
            <a:r>
              <a:rPr lang="en-US" altLang="en-US" sz="2000" dirty="0"/>
              <a:t>Receiver S-Parameter Characterization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4736655" y="5097755"/>
            <a:ext cx="3759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S21-Parameter Characterization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348503" y="2593092"/>
            <a:ext cx="7232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sym typeface="Arial" panose="020B0604020202020204" pitchFamily="34" charset="0"/>
              </a:rPr>
              <a:t>S21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698" y="2583099"/>
            <a:ext cx="7041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sym typeface="Arial" panose="020B0604020202020204" pitchFamily="34" charset="0"/>
              </a:rPr>
              <a:t>S11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335" y="3984759"/>
            <a:ext cx="7232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sym typeface="Arial" panose="020B0604020202020204" pitchFamily="34" charset="0"/>
              </a:rPr>
              <a:t>S12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2947" y="3984759"/>
            <a:ext cx="7232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sym typeface="Arial" panose="020B0604020202020204" pitchFamily="34" charset="0"/>
              </a:rPr>
              <a:t>S22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9307" y="2462913"/>
            <a:ext cx="7232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sym typeface="Arial" panose="020B0604020202020204" pitchFamily="34" charset="0"/>
              </a:rPr>
              <a:t>S21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1169894" y="0"/>
            <a:ext cx="8082626" cy="10436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S-Parameter Characterization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42988" y="5646676"/>
            <a:ext cx="5881687" cy="44291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ts val="1200"/>
              </a:spcBef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ts val="1200"/>
              </a:spcBef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ts val="1200"/>
              </a:spcBef>
              <a:buSzPct val="6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ts val="1200"/>
              </a:spcBef>
              <a:buSzPct val="6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ts val="1200"/>
              </a:spcBef>
              <a:buSzPct val="6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0" hangingPunct="0">
              <a:spcBef>
                <a:spcPct val="0"/>
              </a:spcBef>
              <a:spcAft>
                <a:spcPct val="20000"/>
              </a:spcAft>
              <a:buSzTx/>
              <a:buFontTx/>
              <a:buNone/>
            </a:pPr>
            <a:r>
              <a:rPr kumimoji="1"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The performance of band pass filter is good!</a:t>
            </a:r>
            <a:endParaRPr kumimoji="1" lang="zh-CN" altLang="en-US" sz="1400" b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8"/>
    </mc:Choice>
    <mc:Fallback xmlns="">
      <p:transition spd="slow" advTm="53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3" y="2078850"/>
            <a:ext cx="4176464" cy="3132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59" y="2093324"/>
            <a:ext cx="3892517" cy="313234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88358" y="4491457"/>
            <a:ext cx="344731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45125" y="4499754"/>
            <a:ext cx="29163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63092" y="4201060"/>
            <a:ext cx="12266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latin typeface="Arial Narrow" panose="020B0606020202030204" pitchFamily="34" charset="0"/>
              </a:rPr>
              <a:t>-60dBm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3152" y="4222756"/>
            <a:ext cx="12266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latin typeface="Arial Narrow" panose="020B0606020202030204" pitchFamily="34" charset="0"/>
              </a:rPr>
              <a:t>-60dBm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459911" y="3633106"/>
            <a:ext cx="486054" cy="9721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43113" y="3141882"/>
            <a:ext cx="1875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latin typeface="Arial Narrow" panose="020B0606020202030204" pitchFamily="34" charset="0"/>
              </a:rPr>
              <a:t>--77.473dBm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2229268" y="3613386"/>
            <a:ext cx="486054" cy="9721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276639" y="3141882"/>
            <a:ext cx="1875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FF00"/>
                </a:solidFill>
                <a:latin typeface="Arial Narrow" panose="020B0606020202030204" pitchFamily="34" charset="0"/>
              </a:rPr>
              <a:t>--78.824dBm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31640" y="5125297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33FF"/>
                </a:solidFill>
                <a:latin typeface="Arial Black" panose="020B0A04020102020204" pitchFamily="34" charset="0"/>
              </a:rPr>
              <a:t>A</a:t>
            </a:r>
            <a:r>
              <a:rPr lang="zh-CN" altLang="en-US" sz="2400" dirty="0">
                <a:solidFill>
                  <a:srgbClr val="9933FF"/>
                </a:solidFill>
                <a:latin typeface="Arial Black" panose="020B0A04020102020204" pitchFamily="34" charset="0"/>
              </a:rPr>
              <a:t>→</a:t>
            </a:r>
            <a:r>
              <a:rPr lang="en-US" altLang="zh-CN" sz="2400" dirty="0">
                <a:solidFill>
                  <a:srgbClr val="9933FF"/>
                </a:solidFill>
                <a:latin typeface="Arial Black" panose="020B0A04020102020204" pitchFamily="34" charset="0"/>
              </a:rPr>
              <a:t>B</a:t>
            </a:r>
            <a:endParaRPr lang="zh-CN" altLang="en-US" sz="2400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96136" y="5154246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33FF"/>
                </a:solidFill>
                <a:latin typeface="Arial Black" panose="020B0A04020102020204" pitchFamily="34" charset="0"/>
              </a:rPr>
              <a:t>B</a:t>
            </a:r>
            <a:r>
              <a:rPr lang="zh-CN" altLang="en-US" sz="2400" dirty="0">
                <a:solidFill>
                  <a:srgbClr val="9933FF"/>
                </a:solidFill>
                <a:latin typeface="Arial Black" panose="020B0A04020102020204" pitchFamily="34" charset="0"/>
              </a:rPr>
              <a:t>→</a:t>
            </a:r>
            <a:r>
              <a:rPr lang="en-US" altLang="zh-CN" sz="2400" dirty="0">
                <a:solidFill>
                  <a:srgbClr val="9933FF"/>
                </a:solidFill>
                <a:latin typeface="Arial Black" panose="020B0A04020102020204" pitchFamily="34" charset="0"/>
              </a:rPr>
              <a:t>A</a:t>
            </a:r>
            <a:endParaRPr lang="zh-CN" altLang="en-US" sz="2400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2019" y="5501595"/>
            <a:ext cx="275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6.5dBm</a:t>
            </a:r>
            <a:r>
              <a:rPr lang="zh-CN" altLang="en-US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→</a:t>
            </a:r>
            <a:r>
              <a:rPr lang="en-US" altLang="zh-CN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-78.8dBm</a:t>
            </a:r>
            <a:endParaRPr lang="zh-CN" altLang="en-US" sz="2400" i="1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03173" y="5501594"/>
            <a:ext cx="291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6.5dBm</a:t>
            </a:r>
            <a:r>
              <a:rPr lang="zh-CN" altLang="en-US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→</a:t>
            </a:r>
            <a:r>
              <a:rPr lang="en-US" altLang="zh-CN" sz="2400" i="1" dirty="0">
                <a:solidFill>
                  <a:srgbClr val="9933FF"/>
                </a:solidFill>
                <a:cs typeface="Times New Roman" panose="02020603050405020304" pitchFamily="18" charset="0"/>
              </a:rPr>
              <a:t>-77.47dBm</a:t>
            </a:r>
            <a:endParaRPr lang="zh-CN" altLang="en-US" sz="2400" i="1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标题 2"/>
          <p:cNvSpPr>
            <a:spLocks noGrp="1"/>
          </p:cNvSpPr>
          <p:nvPr>
            <p:ph type="title"/>
          </p:nvPr>
        </p:nvSpPr>
        <p:spPr>
          <a:xfrm>
            <a:off x="1183340" y="116633"/>
            <a:ext cx="7960659" cy="7920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Channel </a:t>
            </a:r>
            <a:r>
              <a:rPr lang="en-US" altLang="zh-CN" dirty="0">
                <a:solidFill>
                  <a:srgbClr val="C00000"/>
                </a:solidFill>
              </a:rPr>
              <a:t>to Channel Isolation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3"/>
    </mc:Choice>
    <mc:Fallback xmlns="">
      <p:transition spd="slow" advTm="138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ond meeting of HEPS-TF International Advisory Committee" id="{F95D11FF-3983-4A8A-93A8-03B63316FD81}" vid="{F518D957-73DE-4B2A-BD09-006F161EB163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425</Words>
  <Application>Microsoft Office PowerPoint</Application>
  <PresentationFormat>全屏显示(4:3)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badashanren</vt:lpstr>
      <vt:lpstr>黑体</vt:lpstr>
      <vt:lpstr>华文中宋</vt:lpstr>
      <vt:lpstr>楷体</vt:lpstr>
      <vt:lpstr>宋体</vt:lpstr>
      <vt:lpstr>微软雅黑</vt:lpstr>
      <vt:lpstr>Arial</vt:lpstr>
      <vt:lpstr>Arial Black</vt:lpstr>
      <vt:lpstr>Arial Narrow</vt:lpstr>
      <vt:lpstr>Calibri</vt:lpstr>
      <vt:lpstr>Calibri Light</vt:lpstr>
      <vt:lpstr>Rockwell Extra Bold</vt:lpstr>
      <vt:lpstr>Times New Roman</vt:lpstr>
      <vt:lpstr>Wingdings</vt:lpstr>
      <vt:lpstr>Wingdings 2</vt:lpstr>
      <vt:lpstr>2nd meeting of HEPS-TF International Advisory Committee</vt:lpstr>
      <vt:lpstr>Office 主题</vt:lpstr>
      <vt:lpstr>PowerPoint 演示文稿</vt:lpstr>
      <vt:lpstr>Outline</vt:lpstr>
      <vt:lpstr>Technical features of the new light source</vt:lpstr>
      <vt:lpstr>The Digital BPM requirement of HEPS project</vt:lpstr>
      <vt:lpstr>The development of Digital BPM electronics</vt:lpstr>
      <vt:lpstr>RTM Module design</vt:lpstr>
      <vt:lpstr>DBPM_RTM function block</vt:lpstr>
      <vt:lpstr>S-Parameter Characterization</vt:lpstr>
      <vt:lpstr>Channel to Channel Isolation</vt:lpstr>
      <vt:lpstr> AMC Function module</vt:lpstr>
      <vt:lpstr>RAW ADC data and Analysis</vt:lpstr>
      <vt:lpstr>SA Data testing</vt:lpstr>
      <vt:lpstr>Beam test in BEPCII</vt:lpstr>
      <vt:lpstr>Temperature influence</vt:lpstr>
      <vt:lpstr>Calibration Bench Test with DBPM</vt:lpstr>
      <vt:lpstr>Small-Lot Production of DBPM</vt:lpstr>
      <vt:lpstr>Summary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of HEPS beam diagnostics system</dc:title>
  <dc:creator>hugh</dc:creator>
  <cp:lastModifiedBy>unknown</cp:lastModifiedBy>
  <cp:revision>57</cp:revision>
  <dcterms:created xsi:type="dcterms:W3CDTF">2019-05-29T14:10:54Z</dcterms:created>
  <dcterms:modified xsi:type="dcterms:W3CDTF">2019-06-25T02:28:15Z</dcterms:modified>
</cp:coreProperties>
</file>