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handoutMasterIdLst>
    <p:handoutMasterId r:id="rId40"/>
  </p:handoutMasterIdLst>
  <p:sldIdLst>
    <p:sldId id="268" r:id="rId2"/>
    <p:sldId id="360" r:id="rId3"/>
    <p:sldId id="356" r:id="rId4"/>
    <p:sldId id="447" r:id="rId5"/>
    <p:sldId id="358" r:id="rId6"/>
    <p:sldId id="418" r:id="rId7"/>
    <p:sldId id="381" r:id="rId8"/>
    <p:sldId id="382" r:id="rId9"/>
    <p:sldId id="355" r:id="rId10"/>
    <p:sldId id="412" r:id="rId11"/>
    <p:sldId id="426" r:id="rId12"/>
    <p:sldId id="441" r:id="rId13"/>
    <p:sldId id="440" r:id="rId14"/>
    <p:sldId id="428" r:id="rId15"/>
    <p:sldId id="427" r:id="rId16"/>
    <p:sldId id="438" r:id="rId17"/>
    <p:sldId id="421" r:id="rId18"/>
    <p:sldId id="431" r:id="rId19"/>
    <p:sldId id="434" r:id="rId20"/>
    <p:sldId id="367" r:id="rId21"/>
    <p:sldId id="368" r:id="rId22"/>
    <p:sldId id="369" r:id="rId23"/>
    <p:sldId id="419" r:id="rId24"/>
    <p:sldId id="432" r:id="rId25"/>
    <p:sldId id="435" r:id="rId26"/>
    <p:sldId id="437" r:id="rId27"/>
    <p:sldId id="433" r:id="rId28"/>
    <p:sldId id="439" r:id="rId29"/>
    <p:sldId id="306" r:id="rId30"/>
    <p:sldId id="436" r:id="rId31"/>
    <p:sldId id="393" r:id="rId32"/>
    <p:sldId id="413" r:id="rId33"/>
    <p:sldId id="446" r:id="rId34"/>
    <p:sldId id="395" r:id="rId35"/>
    <p:sldId id="448" r:id="rId36"/>
    <p:sldId id="398" r:id="rId37"/>
    <p:sldId id="407" r:id="rId38"/>
  </p:sldIdLst>
  <p:sldSz cx="12192000" cy="6858000"/>
  <p:notesSz cx="7099300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913" userDrawn="1">
          <p15:clr>
            <a:srgbClr val="A4A3A4"/>
          </p15:clr>
        </p15:guide>
        <p15:guide id="2" pos="257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00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41" autoAdjust="0"/>
    <p:restoredTop sz="75523" autoAdjust="0"/>
  </p:normalViewPr>
  <p:slideViewPr>
    <p:cSldViewPr showGuides="1">
      <p:cViewPr>
        <p:scale>
          <a:sx n="66" d="100"/>
          <a:sy n="66" d="100"/>
        </p:scale>
        <p:origin x="-850" y="-43"/>
      </p:cViewPr>
      <p:guideLst>
        <p:guide orient="horz" pos="913"/>
        <p:guide pos="25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howGuides="1">
      <p:cViewPr>
        <p:scale>
          <a:sx n="100" d="100"/>
          <a:sy n="100" d="100"/>
        </p:scale>
        <p:origin x="-1692" y="726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10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FC75E6C4-5F43-4FF9-96D4-21B8157BE639}" type="datetimeFigureOut">
              <a:rPr lang="de-DE" smtClean="0"/>
              <a:t>22.06.2019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53E8B182-0F75-451D-B88B-ABD1C205B43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09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801BD367-6A7A-405A-BFB1-15817186491F}" type="datetimeFigureOut">
              <a:rPr lang="de-DE" smtClean="0"/>
              <a:t>22.06.2019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r>
              <a:rPr lang="de-DE" dirty="0" smtClean="0"/>
              <a:t>r </a:t>
            </a:r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0" y="4925408"/>
            <a:ext cx="5679440" cy="4624704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BE7B5255-5329-45F9-87F3-A2F9FB4734D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67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78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56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2925" indent="-187325" algn="l" defTabSz="914400" rtl="0" eaLnBrk="1" latinLnBrk="0" hangingPunct="1">
      <a:buFont typeface="Arial" panose="020B0604020202020204" pitchFamily="34" charset="0"/>
      <a:buChar char="•"/>
      <a:tabLst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207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5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50104" algn="l"/>
                <a:tab pos="1500208" algn="l"/>
                <a:tab pos="2250312" algn="l"/>
                <a:tab pos="3000415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750104" algn="l"/>
                <a:tab pos="1500208" algn="l"/>
                <a:tab pos="2250312" algn="l"/>
                <a:tab pos="3000415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750104" algn="l"/>
                <a:tab pos="1500208" algn="l"/>
                <a:tab pos="2250312" algn="l"/>
                <a:tab pos="3000415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750104" algn="l"/>
                <a:tab pos="1500208" algn="l"/>
                <a:tab pos="2250312" algn="l"/>
                <a:tab pos="3000415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750104" algn="l"/>
                <a:tab pos="1500208" algn="l"/>
                <a:tab pos="2250312" algn="l"/>
                <a:tab pos="3000415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605625" indent="-2368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04" algn="l"/>
                <a:tab pos="1500208" algn="l"/>
                <a:tab pos="2250312" algn="l"/>
                <a:tab pos="3000415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3079374" indent="-2368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04" algn="l"/>
                <a:tab pos="1500208" algn="l"/>
                <a:tab pos="2250312" algn="l"/>
                <a:tab pos="3000415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553125" indent="-2368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04" algn="l"/>
                <a:tab pos="1500208" algn="l"/>
                <a:tab pos="2250312" algn="l"/>
                <a:tab pos="3000415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4026874" indent="-2368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04" algn="l"/>
                <a:tab pos="1500208" algn="l"/>
                <a:tab pos="2250312" algn="l"/>
                <a:tab pos="3000415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947500"/>
            <a:fld id="{B509E118-9C67-441A-B5D1-607DCEAA43E8}" type="slidenum">
              <a:rPr lang="en-GB" sz="1200">
                <a:solidFill>
                  <a:srgbClr val="000000"/>
                </a:solidFill>
              </a:rPr>
              <a:pPr defTabSz="947500"/>
              <a:t>4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127" y="4860460"/>
            <a:ext cx="5205048" cy="460524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70" tIns="47435" rIns="94870" bIns="47435"/>
          <a:lstStyle/>
          <a:p>
            <a:pPr marL="235231" indent="-23523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dirty="0" smtClean="0">
                <a:latin typeface="Arial" charset="0"/>
                <a:ea typeface="ＭＳ Ｐゴシック" pitchFamily="34" charset="-128"/>
              </a:rPr>
              <a:t>   </a:t>
            </a:r>
            <a:r>
              <a:rPr lang="en-GB" sz="1100" b="1" dirty="0">
                <a:ea typeface="ＭＳ Ｐゴシック" pitchFamily="34" charset="-128"/>
              </a:rPr>
              <a:t>Before you start</a:t>
            </a:r>
            <a:r>
              <a:rPr lang="en-GB" sz="1100" dirty="0">
                <a:ea typeface="ＭＳ Ｐゴシック" pitchFamily="34" charset="-128"/>
              </a:rPr>
              <a:t> editing the slides of your talk change to the </a:t>
            </a:r>
            <a:r>
              <a:rPr lang="en-GB" sz="1100" b="1" dirty="0">
                <a:ea typeface="ＭＳ Ｐゴシック" pitchFamily="34" charset="-128"/>
              </a:rPr>
              <a:t>Master Slide view</a:t>
            </a:r>
            <a:r>
              <a:rPr lang="en-GB" sz="1100" dirty="0">
                <a:ea typeface="ＭＳ Ｐゴシック" pitchFamily="34" charset="-128"/>
              </a:rPr>
              <a:t>:   </a:t>
            </a:r>
            <a:br>
              <a:rPr lang="en-GB" sz="1100" dirty="0">
                <a:ea typeface="ＭＳ Ｐゴシック" pitchFamily="34" charset="-128"/>
              </a:rPr>
            </a:br>
            <a:r>
              <a:rPr lang="en-GB" sz="1100" dirty="0">
                <a:ea typeface="ＭＳ Ｐゴシック" pitchFamily="34" charset="-128"/>
              </a:rPr>
              <a:t>   Menu button “View”,</a:t>
            </a:r>
            <a:r>
              <a:rPr lang="en-GB" sz="1100" dirty="0">
                <a:ea typeface="ＭＳ Ｐゴシック" pitchFamily="34" charset="-128"/>
                <a:sym typeface="Wingdings" pitchFamily="2" charset="2"/>
              </a:rPr>
              <a:t> Master, Slide Master:</a:t>
            </a:r>
            <a:br>
              <a:rPr lang="en-GB" sz="1100" dirty="0">
                <a:ea typeface="ＭＳ Ｐゴシック" pitchFamily="34" charset="-128"/>
                <a:sym typeface="Wingdings" pitchFamily="2" charset="2"/>
              </a:rPr>
            </a:br>
            <a:endParaRPr lang="en-GB" sz="1100" dirty="0">
              <a:ea typeface="ＭＳ Ｐゴシック" pitchFamily="34" charset="-128"/>
              <a:sym typeface="Wingdings" pitchFamily="2" charset="2"/>
            </a:endParaRPr>
          </a:p>
          <a:p>
            <a:pPr marL="235231" indent="-23523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 dirty="0">
                <a:ea typeface="ＭＳ Ｐゴシック" pitchFamily="34" charset="-128"/>
                <a:sym typeface="Wingdings" pitchFamily="2" charset="2"/>
              </a:rPr>
              <a:t>   </a:t>
            </a:r>
            <a:r>
              <a:rPr lang="en-GB" sz="1100" b="1" dirty="0">
                <a:ea typeface="ＭＳ Ｐゴシック" pitchFamily="34" charset="-128"/>
                <a:sym typeface="Wingdings" pitchFamily="2" charset="2"/>
              </a:rPr>
              <a:t>Edit the following 2 items in the 1st slide:</a:t>
            </a:r>
            <a:r>
              <a:rPr lang="en-GB" sz="1100" dirty="0">
                <a:ea typeface="ＭＳ Ｐゴシック" pitchFamily="34" charset="-128"/>
                <a:sym typeface="Wingdings" pitchFamily="2" charset="2"/>
              </a:rPr>
              <a:t/>
            </a:r>
            <a:br>
              <a:rPr lang="en-GB" sz="1100" dirty="0">
                <a:ea typeface="ＭＳ Ｐゴシック" pitchFamily="34" charset="-128"/>
                <a:sym typeface="Wingdings" pitchFamily="2" charset="2"/>
              </a:rPr>
            </a:br>
            <a:r>
              <a:rPr lang="en-GB" sz="1100" dirty="0">
                <a:ea typeface="ＭＳ Ｐゴシック" pitchFamily="34" charset="-128"/>
                <a:sym typeface="Wingdings" pitchFamily="2" charset="2"/>
              </a:rPr>
              <a:t>   1)  1st row in the violet header: </a:t>
            </a:r>
            <a:br>
              <a:rPr lang="en-GB" sz="1100" dirty="0">
                <a:ea typeface="ＭＳ Ｐゴシック" pitchFamily="34" charset="-128"/>
                <a:sym typeface="Wingdings" pitchFamily="2" charset="2"/>
              </a:rPr>
            </a:br>
            <a:r>
              <a:rPr lang="en-GB" sz="1100" dirty="0">
                <a:ea typeface="ＭＳ Ｐゴシック" pitchFamily="34" charset="-128"/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sz="1100" dirty="0">
                <a:ea typeface="ＭＳ Ｐゴシック" pitchFamily="34" charset="-128"/>
                <a:sym typeface="Wingdings" pitchFamily="2" charset="2"/>
              </a:rPr>
            </a:br>
            <a:r>
              <a:rPr lang="en-GB" sz="1100" dirty="0">
                <a:ea typeface="ＭＳ Ｐゴシック" pitchFamily="34" charset="-128"/>
                <a:sym typeface="Wingdings" pitchFamily="2" charset="2"/>
              </a:rPr>
              <a:t>   2)  The 2 rows in the footer area: Delete the text and write the information </a:t>
            </a:r>
            <a:br>
              <a:rPr lang="en-GB" sz="1100" dirty="0">
                <a:ea typeface="ＭＳ Ｐゴシック" pitchFamily="34" charset="-128"/>
                <a:sym typeface="Wingdings" pitchFamily="2" charset="2"/>
              </a:rPr>
            </a:br>
            <a:r>
              <a:rPr lang="en-GB" sz="1100" dirty="0">
                <a:ea typeface="ＭＳ Ｐゴシック" pitchFamily="34" charset="-128"/>
                <a:sym typeface="Wingdings" pitchFamily="2" charset="2"/>
              </a:rPr>
              <a:t>       regarding your talk (same as on the Title Slide) into this text field.  </a:t>
            </a:r>
            <a:br>
              <a:rPr lang="en-GB" sz="1100" dirty="0">
                <a:ea typeface="ＭＳ Ｐゴシック" pitchFamily="34" charset="-128"/>
                <a:sym typeface="Wingdings" pitchFamily="2" charset="2"/>
              </a:rPr>
            </a:br>
            <a:endParaRPr lang="en-GB" sz="1100" dirty="0">
              <a:ea typeface="ＭＳ Ｐゴシック" pitchFamily="34" charset="-128"/>
              <a:sym typeface="Wingdings" pitchFamily="2" charset="2"/>
            </a:endParaRPr>
          </a:p>
          <a:p>
            <a:pPr marL="235231" indent="-23523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 dirty="0">
                <a:ea typeface="ＭＳ Ｐゴシック" pitchFamily="34" charset="-128"/>
                <a:sym typeface="Wingdings" pitchFamily="2" charset="2"/>
              </a:rPr>
              <a:t>   If you want to use more </a:t>
            </a:r>
            <a:r>
              <a:rPr lang="en-GB" sz="1100" b="1" dirty="0">
                <a:ea typeface="ＭＳ Ｐゴシック" pitchFamily="34" charset="-128"/>
                <a:sym typeface="Wingdings" pitchFamily="2" charset="2"/>
              </a:rPr>
              <a:t>partner logos</a:t>
            </a:r>
            <a:r>
              <a:rPr lang="en-GB" sz="1100" dirty="0">
                <a:ea typeface="ＭＳ Ｐゴシック" pitchFamily="34" charset="-128"/>
                <a:sym typeface="Wingdings" pitchFamily="2" charset="2"/>
              </a:rPr>
              <a:t> position them left </a:t>
            </a:r>
            <a:br>
              <a:rPr lang="en-GB" sz="1100" dirty="0">
                <a:ea typeface="ＭＳ Ｐゴシック" pitchFamily="34" charset="-128"/>
                <a:sym typeface="Wingdings" pitchFamily="2" charset="2"/>
              </a:rPr>
            </a:br>
            <a:r>
              <a:rPr lang="en-GB" sz="1100" dirty="0">
                <a:ea typeface="ＭＳ Ｐゴシック" pitchFamily="34" charset="-128"/>
                <a:sym typeface="Wingdings" pitchFamily="2" charset="2"/>
              </a:rPr>
              <a:t>   beside the DESY logo in the footer area </a:t>
            </a:r>
            <a:br>
              <a:rPr lang="en-GB" sz="1100" dirty="0">
                <a:ea typeface="ＭＳ Ｐゴシック" pitchFamily="34" charset="-128"/>
                <a:sym typeface="Wingdings" pitchFamily="2" charset="2"/>
              </a:rPr>
            </a:br>
            <a:r>
              <a:rPr lang="en-GB" sz="1100" dirty="0">
                <a:ea typeface="ＭＳ Ｐゴシック" pitchFamily="34" charset="-128"/>
                <a:sym typeface="Wingdings" pitchFamily="2" charset="2"/>
              </a:rPr>
              <a:t>   </a:t>
            </a:r>
            <a:r>
              <a:rPr lang="en-GB" sz="1100" b="1" dirty="0">
                <a:ea typeface="ＭＳ Ｐゴシック" pitchFamily="34" charset="-128"/>
                <a:sym typeface="Wingdings" pitchFamily="2" charset="2"/>
              </a:rPr>
              <a:t>Close Master View</a:t>
            </a:r>
            <a:endParaRPr lang="en-GB" sz="1100" b="1" dirty="0">
              <a:ea typeface="ＭＳ Ｐゴシック" pitchFamily="34" charset="-128"/>
            </a:endParaRPr>
          </a:p>
          <a:p>
            <a:pPr marL="235231" indent="-23523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 dirty="0">
              <a:ea typeface="ＭＳ Ｐゴシック" pitchFamily="34" charset="-128"/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50104" algn="l"/>
                <a:tab pos="1500208" algn="l"/>
                <a:tab pos="2250312" algn="l"/>
                <a:tab pos="3000415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750104" algn="l"/>
                <a:tab pos="1500208" algn="l"/>
                <a:tab pos="2250312" algn="l"/>
                <a:tab pos="3000415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750104" algn="l"/>
                <a:tab pos="1500208" algn="l"/>
                <a:tab pos="2250312" algn="l"/>
                <a:tab pos="3000415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750104" algn="l"/>
                <a:tab pos="1500208" algn="l"/>
                <a:tab pos="2250312" algn="l"/>
                <a:tab pos="3000415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750104" algn="l"/>
                <a:tab pos="1500208" algn="l"/>
                <a:tab pos="2250312" algn="l"/>
                <a:tab pos="3000415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605625" indent="-2368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04" algn="l"/>
                <a:tab pos="1500208" algn="l"/>
                <a:tab pos="2250312" algn="l"/>
                <a:tab pos="3000415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3079374" indent="-2368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04" algn="l"/>
                <a:tab pos="1500208" algn="l"/>
                <a:tab pos="2250312" algn="l"/>
                <a:tab pos="3000415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553125" indent="-2368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04" algn="l"/>
                <a:tab pos="1500208" algn="l"/>
                <a:tab pos="2250312" algn="l"/>
                <a:tab pos="3000415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4026874" indent="-2368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04" algn="l"/>
                <a:tab pos="1500208" algn="l"/>
                <a:tab pos="2250312" algn="l"/>
                <a:tab pos="3000415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947500"/>
            <a:fld id="{B509E118-9C67-441A-B5D1-607DCEAA43E8}" type="slidenum">
              <a:rPr lang="en-GB" sz="1200">
                <a:solidFill>
                  <a:srgbClr val="000000"/>
                </a:solidFill>
              </a:rPr>
              <a:pPr defTabSz="947500"/>
              <a:t>7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127" y="4860460"/>
            <a:ext cx="5205048" cy="460524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70" tIns="47435" rIns="94870" bIns="47435"/>
          <a:lstStyle/>
          <a:p>
            <a:pPr marL="235231" indent="-23523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>
                <a:latin typeface="Arial" charset="0"/>
                <a:ea typeface="ＭＳ Ｐゴシック" pitchFamily="34" charset="-128"/>
              </a:rPr>
              <a:t>   </a:t>
            </a:r>
            <a:r>
              <a:rPr lang="en-GB" sz="1100" b="1">
                <a:ea typeface="ＭＳ Ｐゴシック" pitchFamily="34" charset="-128"/>
              </a:rPr>
              <a:t>Before you start</a:t>
            </a:r>
            <a:r>
              <a:rPr lang="en-GB" sz="1100">
                <a:ea typeface="ＭＳ Ｐゴシック" pitchFamily="34" charset="-128"/>
              </a:rPr>
              <a:t> editing the slides of your talk change to the </a:t>
            </a:r>
            <a:r>
              <a:rPr lang="en-GB" sz="1100" b="1">
                <a:ea typeface="ＭＳ Ｐゴシック" pitchFamily="34" charset="-128"/>
              </a:rPr>
              <a:t>Master Slide view</a:t>
            </a:r>
            <a:r>
              <a:rPr lang="en-GB" sz="1100">
                <a:ea typeface="ＭＳ Ｐゴシック" pitchFamily="34" charset="-128"/>
              </a:rPr>
              <a:t>:   </a:t>
            </a:r>
            <a:br>
              <a:rPr lang="en-GB" sz="1100">
                <a:ea typeface="ＭＳ Ｐゴシック" pitchFamily="34" charset="-128"/>
              </a:rPr>
            </a:br>
            <a:r>
              <a:rPr lang="en-GB" sz="1100">
                <a:ea typeface="ＭＳ Ｐゴシック" pitchFamily="34" charset="-128"/>
              </a:rPr>
              <a:t>   Menu button “View”,</a:t>
            </a:r>
            <a:r>
              <a:rPr lang="en-GB" sz="1100">
                <a:ea typeface="ＭＳ Ｐゴシック" pitchFamily="34" charset="-128"/>
                <a:sym typeface="Wingdings" pitchFamily="2" charset="2"/>
              </a:rPr>
              <a:t> Master, Slide Master: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endParaRPr lang="en-GB" sz="1100">
              <a:ea typeface="ＭＳ Ｐゴシック" pitchFamily="34" charset="-128"/>
              <a:sym typeface="Wingdings" pitchFamily="2" charset="2"/>
            </a:endParaRPr>
          </a:p>
          <a:p>
            <a:pPr marL="235231" indent="-23523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>
                <a:ea typeface="ＭＳ Ｐゴシック" pitchFamily="34" charset="-128"/>
                <a:sym typeface="Wingdings" pitchFamily="2" charset="2"/>
              </a:rPr>
              <a:t>   </a:t>
            </a:r>
            <a:r>
              <a:rPr lang="en-GB" sz="1100" b="1">
                <a:ea typeface="ＭＳ Ｐゴシック" pitchFamily="34" charset="-128"/>
                <a:sym typeface="Wingdings" pitchFamily="2" charset="2"/>
              </a:rPr>
              <a:t>Edit the following 2 items in the 1st slide:</a:t>
            </a:r>
            <a:r>
              <a:rPr lang="en-GB" sz="1100">
                <a:ea typeface="ＭＳ Ｐゴシック" pitchFamily="34" charset="-128"/>
                <a:sym typeface="Wingdings" pitchFamily="2" charset="2"/>
              </a:rPr>
              <a:t/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1)  1st row in the violet header: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2)  The 2 rows in the footer area: Delete the text and write the information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    regarding your talk (same as on the Title Slide) into this text field. 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endParaRPr lang="en-GB" sz="1100">
              <a:ea typeface="ＭＳ Ｐゴシック" pitchFamily="34" charset="-128"/>
              <a:sym typeface="Wingdings" pitchFamily="2" charset="2"/>
            </a:endParaRPr>
          </a:p>
          <a:p>
            <a:pPr marL="235231" indent="-23523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>
                <a:ea typeface="ＭＳ Ｐゴシック" pitchFamily="34" charset="-128"/>
                <a:sym typeface="Wingdings" pitchFamily="2" charset="2"/>
              </a:rPr>
              <a:t>   If you want to use more </a:t>
            </a:r>
            <a:r>
              <a:rPr lang="en-GB" sz="1100" b="1">
                <a:ea typeface="ＭＳ Ｐゴシック" pitchFamily="34" charset="-128"/>
                <a:sym typeface="Wingdings" pitchFamily="2" charset="2"/>
              </a:rPr>
              <a:t>partner logos</a:t>
            </a:r>
            <a:r>
              <a:rPr lang="en-GB" sz="1100">
                <a:ea typeface="ＭＳ Ｐゴシック" pitchFamily="34" charset="-128"/>
                <a:sym typeface="Wingdings" pitchFamily="2" charset="2"/>
              </a:rPr>
              <a:t> position them left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beside the DESY logo in the footer area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</a:t>
            </a:r>
            <a:r>
              <a:rPr lang="en-GB" sz="1100" b="1">
                <a:ea typeface="ＭＳ Ｐゴシック" pitchFamily="34" charset="-128"/>
                <a:sym typeface="Wingdings" pitchFamily="2" charset="2"/>
              </a:rPr>
              <a:t>Close Master View</a:t>
            </a:r>
            <a:endParaRPr lang="en-GB" sz="1100" b="1">
              <a:ea typeface="ＭＳ Ｐゴシック" pitchFamily="34" charset="-128"/>
            </a:endParaRPr>
          </a:p>
          <a:p>
            <a:pPr marL="235231" indent="-23523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>
              <a:ea typeface="ＭＳ Ｐゴシック" pitchFamily="34" charset="-128"/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50104" algn="l"/>
                <a:tab pos="1500208" algn="l"/>
                <a:tab pos="2250312" algn="l"/>
                <a:tab pos="3000415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750104" algn="l"/>
                <a:tab pos="1500208" algn="l"/>
                <a:tab pos="2250312" algn="l"/>
                <a:tab pos="3000415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750104" algn="l"/>
                <a:tab pos="1500208" algn="l"/>
                <a:tab pos="2250312" algn="l"/>
                <a:tab pos="3000415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750104" algn="l"/>
                <a:tab pos="1500208" algn="l"/>
                <a:tab pos="2250312" algn="l"/>
                <a:tab pos="3000415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750104" algn="l"/>
                <a:tab pos="1500208" algn="l"/>
                <a:tab pos="2250312" algn="l"/>
                <a:tab pos="3000415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605625" indent="-2368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04" algn="l"/>
                <a:tab pos="1500208" algn="l"/>
                <a:tab pos="2250312" algn="l"/>
                <a:tab pos="3000415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3079374" indent="-2368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04" algn="l"/>
                <a:tab pos="1500208" algn="l"/>
                <a:tab pos="2250312" algn="l"/>
                <a:tab pos="3000415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553125" indent="-2368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04" algn="l"/>
                <a:tab pos="1500208" algn="l"/>
                <a:tab pos="2250312" algn="l"/>
                <a:tab pos="3000415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4026874" indent="-2368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04" algn="l"/>
                <a:tab pos="1500208" algn="l"/>
                <a:tab pos="2250312" algn="l"/>
                <a:tab pos="3000415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947500"/>
            <a:fld id="{B509E118-9C67-441A-B5D1-607DCEAA43E8}" type="slidenum">
              <a:rPr lang="en-GB" sz="1200">
                <a:solidFill>
                  <a:srgbClr val="000000"/>
                </a:solidFill>
              </a:rPr>
              <a:pPr defTabSz="947500"/>
              <a:t>8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127" y="4860460"/>
            <a:ext cx="5205048" cy="460524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70" tIns="47435" rIns="94870" bIns="47435"/>
          <a:lstStyle/>
          <a:p>
            <a:pPr marL="235231" indent="-23523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dirty="0" smtClean="0">
                <a:latin typeface="Arial" charset="0"/>
                <a:ea typeface="ＭＳ Ｐゴシック" pitchFamily="34" charset="-128"/>
              </a:rPr>
              <a:t>   </a:t>
            </a:r>
            <a:r>
              <a:rPr lang="en-GB" sz="1100" b="1" dirty="0">
                <a:ea typeface="ＭＳ Ｐゴシック" pitchFamily="34" charset="-128"/>
              </a:rPr>
              <a:t>Before you start</a:t>
            </a:r>
            <a:r>
              <a:rPr lang="en-GB" sz="1100" dirty="0">
                <a:ea typeface="ＭＳ Ｐゴシック" pitchFamily="34" charset="-128"/>
              </a:rPr>
              <a:t> editing the slides of your talk change to the </a:t>
            </a:r>
            <a:r>
              <a:rPr lang="en-GB" sz="1100" b="1" dirty="0">
                <a:ea typeface="ＭＳ Ｐゴシック" pitchFamily="34" charset="-128"/>
              </a:rPr>
              <a:t>Master Slide view</a:t>
            </a:r>
            <a:r>
              <a:rPr lang="en-GB" sz="1100" dirty="0">
                <a:ea typeface="ＭＳ Ｐゴシック" pitchFamily="34" charset="-128"/>
              </a:rPr>
              <a:t>:   </a:t>
            </a:r>
            <a:br>
              <a:rPr lang="en-GB" sz="1100" dirty="0">
                <a:ea typeface="ＭＳ Ｐゴシック" pitchFamily="34" charset="-128"/>
              </a:rPr>
            </a:br>
            <a:r>
              <a:rPr lang="en-GB" sz="1100" dirty="0">
                <a:ea typeface="ＭＳ Ｐゴシック" pitchFamily="34" charset="-128"/>
              </a:rPr>
              <a:t>   Menu button “View”,</a:t>
            </a:r>
            <a:r>
              <a:rPr lang="en-GB" sz="1100" dirty="0">
                <a:ea typeface="ＭＳ Ｐゴシック" pitchFamily="34" charset="-128"/>
                <a:sym typeface="Wingdings" pitchFamily="2" charset="2"/>
              </a:rPr>
              <a:t> Master, Slide Master:</a:t>
            </a:r>
            <a:br>
              <a:rPr lang="en-GB" sz="1100" dirty="0">
                <a:ea typeface="ＭＳ Ｐゴシック" pitchFamily="34" charset="-128"/>
                <a:sym typeface="Wingdings" pitchFamily="2" charset="2"/>
              </a:rPr>
            </a:br>
            <a:endParaRPr lang="en-GB" sz="1100" dirty="0">
              <a:ea typeface="ＭＳ Ｐゴシック" pitchFamily="34" charset="-128"/>
              <a:sym typeface="Wingdings" pitchFamily="2" charset="2"/>
            </a:endParaRPr>
          </a:p>
          <a:p>
            <a:pPr marL="235231" indent="-23523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 dirty="0">
                <a:ea typeface="ＭＳ Ｐゴシック" pitchFamily="34" charset="-128"/>
                <a:sym typeface="Wingdings" pitchFamily="2" charset="2"/>
              </a:rPr>
              <a:t>   </a:t>
            </a:r>
            <a:r>
              <a:rPr lang="en-GB" sz="1100" b="1" dirty="0">
                <a:ea typeface="ＭＳ Ｐゴシック" pitchFamily="34" charset="-128"/>
                <a:sym typeface="Wingdings" pitchFamily="2" charset="2"/>
              </a:rPr>
              <a:t>Edit the following 2 items in the 1st slide:</a:t>
            </a:r>
            <a:r>
              <a:rPr lang="en-GB" sz="1100" dirty="0">
                <a:ea typeface="ＭＳ Ｐゴシック" pitchFamily="34" charset="-128"/>
                <a:sym typeface="Wingdings" pitchFamily="2" charset="2"/>
              </a:rPr>
              <a:t/>
            </a:r>
            <a:br>
              <a:rPr lang="en-GB" sz="1100" dirty="0">
                <a:ea typeface="ＭＳ Ｐゴシック" pitchFamily="34" charset="-128"/>
                <a:sym typeface="Wingdings" pitchFamily="2" charset="2"/>
              </a:rPr>
            </a:br>
            <a:r>
              <a:rPr lang="en-GB" sz="1100" dirty="0">
                <a:ea typeface="ＭＳ Ｐゴシック" pitchFamily="34" charset="-128"/>
                <a:sym typeface="Wingdings" pitchFamily="2" charset="2"/>
              </a:rPr>
              <a:t>   1)  1st row in the violet header: </a:t>
            </a:r>
            <a:br>
              <a:rPr lang="en-GB" sz="1100" dirty="0">
                <a:ea typeface="ＭＳ Ｐゴシック" pitchFamily="34" charset="-128"/>
                <a:sym typeface="Wingdings" pitchFamily="2" charset="2"/>
              </a:rPr>
            </a:br>
            <a:r>
              <a:rPr lang="en-GB" sz="1100" dirty="0">
                <a:ea typeface="ＭＳ Ｐゴシック" pitchFamily="34" charset="-128"/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sz="1100" dirty="0">
                <a:ea typeface="ＭＳ Ｐゴシック" pitchFamily="34" charset="-128"/>
                <a:sym typeface="Wingdings" pitchFamily="2" charset="2"/>
              </a:rPr>
            </a:br>
            <a:r>
              <a:rPr lang="en-GB" sz="1100" dirty="0">
                <a:ea typeface="ＭＳ Ｐゴシック" pitchFamily="34" charset="-128"/>
                <a:sym typeface="Wingdings" pitchFamily="2" charset="2"/>
              </a:rPr>
              <a:t>   2)  The 2 rows in the footer area: Delete the text and write the information </a:t>
            </a:r>
            <a:br>
              <a:rPr lang="en-GB" sz="1100" dirty="0">
                <a:ea typeface="ＭＳ Ｐゴシック" pitchFamily="34" charset="-128"/>
                <a:sym typeface="Wingdings" pitchFamily="2" charset="2"/>
              </a:rPr>
            </a:br>
            <a:r>
              <a:rPr lang="en-GB" sz="1100" dirty="0">
                <a:ea typeface="ＭＳ Ｐゴシック" pitchFamily="34" charset="-128"/>
                <a:sym typeface="Wingdings" pitchFamily="2" charset="2"/>
              </a:rPr>
              <a:t>       regarding your talk (same as on the Title Slide) into this text field.  </a:t>
            </a:r>
            <a:br>
              <a:rPr lang="en-GB" sz="1100" dirty="0">
                <a:ea typeface="ＭＳ Ｐゴシック" pitchFamily="34" charset="-128"/>
                <a:sym typeface="Wingdings" pitchFamily="2" charset="2"/>
              </a:rPr>
            </a:br>
            <a:endParaRPr lang="en-GB" sz="1100" dirty="0">
              <a:ea typeface="ＭＳ Ｐゴシック" pitchFamily="34" charset="-128"/>
              <a:sym typeface="Wingdings" pitchFamily="2" charset="2"/>
            </a:endParaRPr>
          </a:p>
          <a:p>
            <a:pPr marL="235231" indent="-23523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 dirty="0">
                <a:ea typeface="ＭＳ Ｐゴシック" pitchFamily="34" charset="-128"/>
                <a:sym typeface="Wingdings" pitchFamily="2" charset="2"/>
              </a:rPr>
              <a:t>   If you want to use more </a:t>
            </a:r>
            <a:r>
              <a:rPr lang="en-GB" sz="1100" b="1" dirty="0">
                <a:ea typeface="ＭＳ Ｐゴシック" pitchFamily="34" charset="-128"/>
                <a:sym typeface="Wingdings" pitchFamily="2" charset="2"/>
              </a:rPr>
              <a:t>partner logos</a:t>
            </a:r>
            <a:r>
              <a:rPr lang="en-GB" sz="1100" dirty="0">
                <a:ea typeface="ＭＳ Ｐゴシック" pitchFamily="34" charset="-128"/>
                <a:sym typeface="Wingdings" pitchFamily="2" charset="2"/>
              </a:rPr>
              <a:t> position them left </a:t>
            </a:r>
            <a:br>
              <a:rPr lang="en-GB" sz="1100" dirty="0">
                <a:ea typeface="ＭＳ Ｐゴシック" pitchFamily="34" charset="-128"/>
                <a:sym typeface="Wingdings" pitchFamily="2" charset="2"/>
              </a:rPr>
            </a:br>
            <a:r>
              <a:rPr lang="en-GB" sz="1100" dirty="0">
                <a:ea typeface="ＭＳ Ｐゴシック" pitchFamily="34" charset="-128"/>
                <a:sym typeface="Wingdings" pitchFamily="2" charset="2"/>
              </a:rPr>
              <a:t>   beside the DESY logo in the footer area </a:t>
            </a:r>
            <a:br>
              <a:rPr lang="en-GB" sz="1100" dirty="0">
                <a:ea typeface="ＭＳ Ｐゴシック" pitchFamily="34" charset="-128"/>
                <a:sym typeface="Wingdings" pitchFamily="2" charset="2"/>
              </a:rPr>
            </a:br>
            <a:r>
              <a:rPr lang="en-GB" sz="1100" dirty="0">
                <a:ea typeface="ＭＳ Ｐゴシック" pitchFamily="34" charset="-128"/>
                <a:sym typeface="Wingdings" pitchFamily="2" charset="2"/>
              </a:rPr>
              <a:t>   </a:t>
            </a:r>
            <a:r>
              <a:rPr lang="en-GB" sz="1100" b="1" dirty="0">
                <a:ea typeface="ＭＳ Ｐゴシック" pitchFamily="34" charset="-128"/>
                <a:sym typeface="Wingdings" pitchFamily="2" charset="2"/>
              </a:rPr>
              <a:t>Close Master View</a:t>
            </a:r>
            <a:endParaRPr lang="en-GB" sz="1100" b="1" dirty="0">
              <a:ea typeface="ＭＳ Ｐゴシック" pitchFamily="34" charset="-128"/>
            </a:endParaRPr>
          </a:p>
          <a:p>
            <a:pPr marL="235231" indent="-23523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 dirty="0">
              <a:ea typeface="ＭＳ Ｐゴシック" pitchFamily="34" charset="-128"/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50104" algn="l"/>
                <a:tab pos="1500208" algn="l"/>
                <a:tab pos="2250312" algn="l"/>
                <a:tab pos="3000415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750104" algn="l"/>
                <a:tab pos="1500208" algn="l"/>
                <a:tab pos="2250312" algn="l"/>
                <a:tab pos="3000415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750104" algn="l"/>
                <a:tab pos="1500208" algn="l"/>
                <a:tab pos="2250312" algn="l"/>
                <a:tab pos="3000415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750104" algn="l"/>
                <a:tab pos="1500208" algn="l"/>
                <a:tab pos="2250312" algn="l"/>
                <a:tab pos="3000415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750104" algn="l"/>
                <a:tab pos="1500208" algn="l"/>
                <a:tab pos="2250312" algn="l"/>
                <a:tab pos="3000415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605625" indent="-2368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04" algn="l"/>
                <a:tab pos="1500208" algn="l"/>
                <a:tab pos="2250312" algn="l"/>
                <a:tab pos="3000415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3079374" indent="-2368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04" algn="l"/>
                <a:tab pos="1500208" algn="l"/>
                <a:tab pos="2250312" algn="l"/>
                <a:tab pos="3000415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553125" indent="-2368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04" algn="l"/>
                <a:tab pos="1500208" algn="l"/>
                <a:tab pos="2250312" algn="l"/>
                <a:tab pos="3000415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4026874" indent="-2368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04" algn="l"/>
                <a:tab pos="1500208" algn="l"/>
                <a:tab pos="2250312" algn="l"/>
                <a:tab pos="3000415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947500"/>
            <a:fld id="{B509E118-9C67-441A-B5D1-607DCEAA43E8}" type="slidenum">
              <a:rPr lang="en-GB" sz="1200">
                <a:solidFill>
                  <a:srgbClr val="000000"/>
                </a:solidFill>
              </a:rPr>
              <a:pPr defTabSz="947500"/>
              <a:t>9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127" y="4860460"/>
            <a:ext cx="5205048" cy="460524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70" tIns="47435" rIns="94870" bIns="47435"/>
          <a:lstStyle/>
          <a:p>
            <a:pPr marL="235231" indent="-23523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>
                <a:latin typeface="Arial" charset="0"/>
                <a:ea typeface="ＭＳ Ｐゴシック" pitchFamily="34" charset="-128"/>
              </a:rPr>
              <a:t>   </a:t>
            </a:r>
            <a:r>
              <a:rPr lang="en-GB" sz="1100" b="1">
                <a:ea typeface="ＭＳ Ｐゴシック" pitchFamily="34" charset="-128"/>
              </a:rPr>
              <a:t>Before you start</a:t>
            </a:r>
            <a:r>
              <a:rPr lang="en-GB" sz="1100">
                <a:ea typeface="ＭＳ Ｐゴシック" pitchFamily="34" charset="-128"/>
              </a:rPr>
              <a:t> editing the slides of your talk change to the </a:t>
            </a:r>
            <a:r>
              <a:rPr lang="en-GB" sz="1100" b="1">
                <a:ea typeface="ＭＳ Ｐゴシック" pitchFamily="34" charset="-128"/>
              </a:rPr>
              <a:t>Master Slide view</a:t>
            </a:r>
            <a:r>
              <a:rPr lang="en-GB" sz="1100">
                <a:ea typeface="ＭＳ Ｐゴシック" pitchFamily="34" charset="-128"/>
              </a:rPr>
              <a:t>:   </a:t>
            </a:r>
            <a:br>
              <a:rPr lang="en-GB" sz="1100">
                <a:ea typeface="ＭＳ Ｐゴシック" pitchFamily="34" charset="-128"/>
              </a:rPr>
            </a:br>
            <a:r>
              <a:rPr lang="en-GB" sz="1100">
                <a:ea typeface="ＭＳ Ｐゴシック" pitchFamily="34" charset="-128"/>
              </a:rPr>
              <a:t>   Menu button “View”,</a:t>
            </a:r>
            <a:r>
              <a:rPr lang="en-GB" sz="1100">
                <a:ea typeface="ＭＳ Ｐゴシック" pitchFamily="34" charset="-128"/>
                <a:sym typeface="Wingdings" pitchFamily="2" charset="2"/>
              </a:rPr>
              <a:t> Master, Slide Master: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endParaRPr lang="en-GB" sz="1100">
              <a:ea typeface="ＭＳ Ｐゴシック" pitchFamily="34" charset="-128"/>
              <a:sym typeface="Wingdings" pitchFamily="2" charset="2"/>
            </a:endParaRPr>
          </a:p>
          <a:p>
            <a:pPr marL="235231" indent="-23523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>
                <a:ea typeface="ＭＳ Ｐゴシック" pitchFamily="34" charset="-128"/>
                <a:sym typeface="Wingdings" pitchFamily="2" charset="2"/>
              </a:rPr>
              <a:t>   </a:t>
            </a:r>
            <a:r>
              <a:rPr lang="en-GB" sz="1100" b="1">
                <a:ea typeface="ＭＳ Ｐゴシック" pitchFamily="34" charset="-128"/>
                <a:sym typeface="Wingdings" pitchFamily="2" charset="2"/>
              </a:rPr>
              <a:t>Edit the following 2 items in the 1st slide:</a:t>
            </a:r>
            <a:r>
              <a:rPr lang="en-GB" sz="1100">
                <a:ea typeface="ＭＳ Ｐゴシック" pitchFamily="34" charset="-128"/>
                <a:sym typeface="Wingdings" pitchFamily="2" charset="2"/>
              </a:rPr>
              <a:t/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1)  1st row in the violet header: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2)  The 2 rows in the footer area: Delete the text and write the information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    regarding your talk (same as on the Title Slide) into this text field. 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endParaRPr lang="en-GB" sz="1100">
              <a:ea typeface="ＭＳ Ｐゴシック" pitchFamily="34" charset="-128"/>
              <a:sym typeface="Wingdings" pitchFamily="2" charset="2"/>
            </a:endParaRPr>
          </a:p>
          <a:p>
            <a:pPr marL="235231" indent="-23523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>
                <a:ea typeface="ＭＳ Ｐゴシック" pitchFamily="34" charset="-128"/>
                <a:sym typeface="Wingdings" pitchFamily="2" charset="2"/>
              </a:rPr>
              <a:t>   If you want to use more </a:t>
            </a:r>
            <a:r>
              <a:rPr lang="en-GB" sz="1100" b="1">
                <a:ea typeface="ＭＳ Ｐゴシック" pitchFamily="34" charset="-128"/>
                <a:sym typeface="Wingdings" pitchFamily="2" charset="2"/>
              </a:rPr>
              <a:t>partner logos</a:t>
            </a:r>
            <a:r>
              <a:rPr lang="en-GB" sz="1100">
                <a:ea typeface="ＭＳ Ｐゴシック" pitchFamily="34" charset="-128"/>
                <a:sym typeface="Wingdings" pitchFamily="2" charset="2"/>
              </a:rPr>
              <a:t> position them left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beside the DESY logo in the footer area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</a:t>
            </a:r>
            <a:r>
              <a:rPr lang="en-GB" sz="1100" b="1">
                <a:ea typeface="ＭＳ Ｐゴシック" pitchFamily="34" charset="-128"/>
                <a:sym typeface="Wingdings" pitchFamily="2" charset="2"/>
              </a:rPr>
              <a:t>Close Master View</a:t>
            </a:r>
            <a:endParaRPr lang="en-GB" sz="1100" b="1">
              <a:ea typeface="ＭＳ Ｐゴシック" pitchFamily="34" charset="-128"/>
            </a:endParaRPr>
          </a:p>
          <a:p>
            <a:pPr marL="235231" indent="-23523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>
              <a:ea typeface="ＭＳ Ｐゴシック" pitchFamily="34" charset="-128"/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50104" algn="l"/>
                <a:tab pos="1500208" algn="l"/>
                <a:tab pos="2250312" algn="l"/>
                <a:tab pos="3000415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750104" algn="l"/>
                <a:tab pos="1500208" algn="l"/>
                <a:tab pos="2250312" algn="l"/>
                <a:tab pos="3000415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750104" algn="l"/>
                <a:tab pos="1500208" algn="l"/>
                <a:tab pos="2250312" algn="l"/>
                <a:tab pos="3000415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750104" algn="l"/>
                <a:tab pos="1500208" algn="l"/>
                <a:tab pos="2250312" algn="l"/>
                <a:tab pos="3000415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750104" algn="l"/>
                <a:tab pos="1500208" algn="l"/>
                <a:tab pos="2250312" algn="l"/>
                <a:tab pos="3000415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605625" indent="-2368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04" algn="l"/>
                <a:tab pos="1500208" algn="l"/>
                <a:tab pos="2250312" algn="l"/>
                <a:tab pos="3000415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3079374" indent="-2368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04" algn="l"/>
                <a:tab pos="1500208" algn="l"/>
                <a:tab pos="2250312" algn="l"/>
                <a:tab pos="3000415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553125" indent="-2368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04" algn="l"/>
                <a:tab pos="1500208" algn="l"/>
                <a:tab pos="2250312" algn="l"/>
                <a:tab pos="3000415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4026874" indent="-2368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04" algn="l"/>
                <a:tab pos="1500208" algn="l"/>
                <a:tab pos="2250312" algn="l"/>
                <a:tab pos="3000415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947500"/>
            <a:fld id="{B509E118-9C67-441A-B5D1-607DCEAA43E8}" type="slidenum">
              <a:rPr lang="en-GB" sz="1200">
                <a:solidFill>
                  <a:srgbClr val="000000"/>
                </a:solidFill>
              </a:rPr>
              <a:pPr defTabSz="947500"/>
              <a:t>34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127" y="4860460"/>
            <a:ext cx="5205048" cy="460524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70" tIns="47435" rIns="94870" bIns="47435"/>
          <a:lstStyle/>
          <a:p>
            <a:pPr marL="235231" indent="-23523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>
                <a:latin typeface="Arial" charset="0"/>
                <a:ea typeface="ＭＳ Ｐゴシック" pitchFamily="34" charset="-128"/>
              </a:rPr>
              <a:t>   </a:t>
            </a:r>
            <a:r>
              <a:rPr lang="en-GB" sz="1100" b="1">
                <a:ea typeface="ＭＳ Ｐゴシック" pitchFamily="34" charset="-128"/>
              </a:rPr>
              <a:t>Before you start</a:t>
            </a:r>
            <a:r>
              <a:rPr lang="en-GB" sz="1100">
                <a:ea typeface="ＭＳ Ｐゴシック" pitchFamily="34" charset="-128"/>
              </a:rPr>
              <a:t> editing the slides of your talk change to the </a:t>
            </a:r>
            <a:r>
              <a:rPr lang="en-GB" sz="1100" b="1">
                <a:ea typeface="ＭＳ Ｐゴシック" pitchFamily="34" charset="-128"/>
              </a:rPr>
              <a:t>Master Slide view</a:t>
            </a:r>
            <a:r>
              <a:rPr lang="en-GB" sz="1100">
                <a:ea typeface="ＭＳ Ｐゴシック" pitchFamily="34" charset="-128"/>
              </a:rPr>
              <a:t>:   </a:t>
            </a:r>
            <a:br>
              <a:rPr lang="en-GB" sz="1100">
                <a:ea typeface="ＭＳ Ｐゴシック" pitchFamily="34" charset="-128"/>
              </a:rPr>
            </a:br>
            <a:r>
              <a:rPr lang="en-GB" sz="1100">
                <a:ea typeface="ＭＳ Ｐゴシック" pitchFamily="34" charset="-128"/>
              </a:rPr>
              <a:t>   Menu button “View”,</a:t>
            </a:r>
            <a:r>
              <a:rPr lang="en-GB" sz="1100">
                <a:ea typeface="ＭＳ Ｐゴシック" pitchFamily="34" charset="-128"/>
                <a:sym typeface="Wingdings" pitchFamily="2" charset="2"/>
              </a:rPr>
              <a:t> Master, Slide Master: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endParaRPr lang="en-GB" sz="1100">
              <a:ea typeface="ＭＳ Ｐゴシック" pitchFamily="34" charset="-128"/>
              <a:sym typeface="Wingdings" pitchFamily="2" charset="2"/>
            </a:endParaRPr>
          </a:p>
          <a:p>
            <a:pPr marL="235231" indent="-23523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>
                <a:ea typeface="ＭＳ Ｐゴシック" pitchFamily="34" charset="-128"/>
                <a:sym typeface="Wingdings" pitchFamily="2" charset="2"/>
              </a:rPr>
              <a:t>   </a:t>
            </a:r>
            <a:r>
              <a:rPr lang="en-GB" sz="1100" b="1">
                <a:ea typeface="ＭＳ Ｐゴシック" pitchFamily="34" charset="-128"/>
                <a:sym typeface="Wingdings" pitchFamily="2" charset="2"/>
              </a:rPr>
              <a:t>Edit the following 2 items in the 1st slide:</a:t>
            </a:r>
            <a:r>
              <a:rPr lang="en-GB" sz="1100">
                <a:ea typeface="ＭＳ Ｐゴシック" pitchFamily="34" charset="-128"/>
                <a:sym typeface="Wingdings" pitchFamily="2" charset="2"/>
              </a:rPr>
              <a:t/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1)  1st row in the violet header: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2)  The 2 rows in the footer area: Delete the text and write the information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    regarding your talk (same as on the Title Slide) into this text field. 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endParaRPr lang="en-GB" sz="1100">
              <a:ea typeface="ＭＳ Ｐゴシック" pitchFamily="34" charset="-128"/>
              <a:sym typeface="Wingdings" pitchFamily="2" charset="2"/>
            </a:endParaRPr>
          </a:p>
          <a:p>
            <a:pPr marL="235231" indent="-23523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>
                <a:ea typeface="ＭＳ Ｐゴシック" pitchFamily="34" charset="-128"/>
                <a:sym typeface="Wingdings" pitchFamily="2" charset="2"/>
              </a:rPr>
              <a:t>   If you want to use more </a:t>
            </a:r>
            <a:r>
              <a:rPr lang="en-GB" sz="1100" b="1">
                <a:ea typeface="ＭＳ Ｐゴシック" pitchFamily="34" charset="-128"/>
                <a:sym typeface="Wingdings" pitchFamily="2" charset="2"/>
              </a:rPr>
              <a:t>partner logos</a:t>
            </a:r>
            <a:r>
              <a:rPr lang="en-GB" sz="1100">
                <a:ea typeface="ＭＳ Ｐゴシック" pitchFamily="34" charset="-128"/>
                <a:sym typeface="Wingdings" pitchFamily="2" charset="2"/>
              </a:rPr>
              <a:t> position them left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beside the DESY logo in the footer area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</a:t>
            </a:r>
            <a:r>
              <a:rPr lang="en-GB" sz="1100" b="1">
                <a:ea typeface="ＭＳ Ｐゴシック" pitchFamily="34" charset="-128"/>
                <a:sym typeface="Wingdings" pitchFamily="2" charset="2"/>
              </a:rPr>
              <a:t>Close Master View</a:t>
            </a:r>
            <a:endParaRPr lang="en-GB" sz="1100" b="1">
              <a:ea typeface="ＭＳ Ｐゴシック" pitchFamily="34" charset="-128"/>
            </a:endParaRPr>
          </a:p>
          <a:p>
            <a:pPr marL="235231" indent="-23523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>
              <a:ea typeface="ＭＳ Ｐゴシック" pitchFamily="34" charset="-128"/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50104" algn="l"/>
                <a:tab pos="1500208" algn="l"/>
                <a:tab pos="2250312" algn="l"/>
                <a:tab pos="3000415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750104" algn="l"/>
                <a:tab pos="1500208" algn="l"/>
                <a:tab pos="2250312" algn="l"/>
                <a:tab pos="3000415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750104" algn="l"/>
                <a:tab pos="1500208" algn="l"/>
                <a:tab pos="2250312" algn="l"/>
                <a:tab pos="3000415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750104" algn="l"/>
                <a:tab pos="1500208" algn="l"/>
                <a:tab pos="2250312" algn="l"/>
                <a:tab pos="3000415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750104" algn="l"/>
                <a:tab pos="1500208" algn="l"/>
                <a:tab pos="2250312" algn="l"/>
                <a:tab pos="3000415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605625" indent="-2368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04" algn="l"/>
                <a:tab pos="1500208" algn="l"/>
                <a:tab pos="2250312" algn="l"/>
                <a:tab pos="3000415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3079374" indent="-2368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04" algn="l"/>
                <a:tab pos="1500208" algn="l"/>
                <a:tab pos="2250312" algn="l"/>
                <a:tab pos="3000415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553125" indent="-2368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04" algn="l"/>
                <a:tab pos="1500208" algn="l"/>
                <a:tab pos="2250312" algn="l"/>
                <a:tab pos="3000415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4026874" indent="-2368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04" algn="l"/>
                <a:tab pos="1500208" algn="l"/>
                <a:tab pos="2250312" algn="l"/>
                <a:tab pos="3000415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947500"/>
            <a:fld id="{B509E118-9C67-441A-B5D1-607DCEAA43E8}" type="slidenum">
              <a:rPr lang="en-GB" sz="1200">
                <a:solidFill>
                  <a:srgbClr val="000000"/>
                </a:solidFill>
              </a:rPr>
              <a:pPr defTabSz="947500"/>
              <a:t>36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127" y="4860460"/>
            <a:ext cx="5205048" cy="460524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70" tIns="47435" rIns="94870" bIns="47435"/>
          <a:lstStyle/>
          <a:p>
            <a:pPr marL="235231" indent="-23523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>
                <a:latin typeface="Arial" charset="0"/>
                <a:ea typeface="ＭＳ Ｐゴシック" pitchFamily="34" charset="-128"/>
              </a:rPr>
              <a:t>   </a:t>
            </a:r>
            <a:r>
              <a:rPr lang="en-GB" sz="1100" b="1">
                <a:ea typeface="ＭＳ Ｐゴシック" pitchFamily="34" charset="-128"/>
              </a:rPr>
              <a:t>Before you start</a:t>
            </a:r>
            <a:r>
              <a:rPr lang="en-GB" sz="1100">
                <a:ea typeface="ＭＳ Ｐゴシック" pitchFamily="34" charset="-128"/>
              </a:rPr>
              <a:t> editing the slides of your talk change to the </a:t>
            </a:r>
            <a:r>
              <a:rPr lang="en-GB" sz="1100" b="1">
                <a:ea typeface="ＭＳ Ｐゴシック" pitchFamily="34" charset="-128"/>
              </a:rPr>
              <a:t>Master Slide view</a:t>
            </a:r>
            <a:r>
              <a:rPr lang="en-GB" sz="1100">
                <a:ea typeface="ＭＳ Ｐゴシック" pitchFamily="34" charset="-128"/>
              </a:rPr>
              <a:t>:   </a:t>
            </a:r>
            <a:br>
              <a:rPr lang="en-GB" sz="1100">
                <a:ea typeface="ＭＳ Ｐゴシック" pitchFamily="34" charset="-128"/>
              </a:rPr>
            </a:br>
            <a:r>
              <a:rPr lang="en-GB" sz="1100">
                <a:ea typeface="ＭＳ Ｐゴシック" pitchFamily="34" charset="-128"/>
              </a:rPr>
              <a:t>   Menu button “View”,</a:t>
            </a:r>
            <a:r>
              <a:rPr lang="en-GB" sz="1100">
                <a:ea typeface="ＭＳ Ｐゴシック" pitchFamily="34" charset="-128"/>
                <a:sym typeface="Wingdings" pitchFamily="2" charset="2"/>
              </a:rPr>
              <a:t> Master, Slide Master: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endParaRPr lang="en-GB" sz="1100">
              <a:ea typeface="ＭＳ Ｐゴシック" pitchFamily="34" charset="-128"/>
              <a:sym typeface="Wingdings" pitchFamily="2" charset="2"/>
            </a:endParaRPr>
          </a:p>
          <a:p>
            <a:pPr marL="235231" indent="-23523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>
                <a:ea typeface="ＭＳ Ｐゴシック" pitchFamily="34" charset="-128"/>
                <a:sym typeface="Wingdings" pitchFamily="2" charset="2"/>
              </a:rPr>
              <a:t>   </a:t>
            </a:r>
            <a:r>
              <a:rPr lang="en-GB" sz="1100" b="1">
                <a:ea typeface="ＭＳ Ｐゴシック" pitchFamily="34" charset="-128"/>
                <a:sym typeface="Wingdings" pitchFamily="2" charset="2"/>
              </a:rPr>
              <a:t>Edit the following 2 items in the 1st slide:</a:t>
            </a:r>
            <a:r>
              <a:rPr lang="en-GB" sz="1100">
                <a:ea typeface="ＭＳ Ｐゴシック" pitchFamily="34" charset="-128"/>
                <a:sym typeface="Wingdings" pitchFamily="2" charset="2"/>
              </a:rPr>
              <a:t/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1)  1st row in the violet header: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2)  The 2 rows in the footer area: Delete the text and write the information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    regarding your talk (same as on the Title Slide) into this text field. 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endParaRPr lang="en-GB" sz="1100">
              <a:ea typeface="ＭＳ Ｐゴシック" pitchFamily="34" charset="-128"/>
              <a:sym typeface="Wingdings" pitchFamily="2" charset="2"/>
            </a:endParaRPr>
          </a:p>
          <a:p>
            <a:pPr marL="235231" indent="-23523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>
                <a:ea typeface="ＭＳ Ｐゴシック" pitchFamily="34" charset="-128"/>
                <a:sym typeface="Wingdings" pitchFamily="2" charset="2"/>
              </a:rPr>
              <a:t>   If you want to use more </a:t>
            </a:r>
            <a:r>
              <a:rPr lang="en-GB" sz="1100" b="1">
                <a:ea typeface="ＭＳ Ｐゴシック" pitchFamily="34" charset="-128"/>
                <a:sym typeface="Wingdings" pitchFamily="2" charset="2"/>
              </a:rPr>
              <a:t>partner logos</a:t>
            </a:r>
            <a:r>
              <a:rPr lang="en-GB" sz="1100">
                <a:ea typeface="ＭＳ Ｐゴシック" pitchFamily="34" charset="-128"/>
                <a:sym typeface="Wingdings" pitchFamily="2" charset="2"/>
              </a:rPr>
              <a:t> position them left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beside the DESY logo in the footer area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</a:t>
            </a:r>
            <a:r>
              <a:rPr lang="en-GB" sz="1100" b="1">
                <a:ea typeface="ＭＳ Ｐゴシック" pitchFamily="34" charset="-128"/>
                <a:sym typeface="Wingdings" pitchFamily="2" charset="2"/>
              </a:rPr>
              <a:t>Close Master View</a:t>
            </a:r>
            <a:endParaRPr lang="en-GB" sz="1100" b="1">
              <a:ea typeface="ＭＳ Ｐゴシック" pitchFamily="34" charset="-128"/>
            </a:endParaRPr>
          </a:p>
          <a:p>
            <a:pPr marL="235231" indent="-23523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>
              <a:ea typeface="ＭＳ Ｐゴシック" pitchFamily="34" charset="-128"/>
              <a:sym typeface="Wingdings" pitchFamily="2" charset="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9" y="349611"/>
            <a:ext cx="113760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9" y="2335016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 smtClean="0"/>
              <a:t>Formatvorlage des Untertitelmasters durch Klicken bearbeiten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2"/>
            <a:ext cx="1136954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3" y="5669844"/>
            <a:ext cx="793751" cy="79419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A7BDDAEA-9330-49C2-BDC0-9EC5B72658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261916"/>
            <a:ext cx="2168483" cy="16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19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9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7524751" cy="2454374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7524751" cy="2454374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3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3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47463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9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7524751" cy="2454374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7524751" cy="2454374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xmlns="" id="{9C675125-65B7-4F5B-AEF0-C38D81E746C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075614" y="1449388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xmlns="" id="{23FA31D8-E476-4ADE-8ED0-89F2667028D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075614" y="4005263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6810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9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3708400" cy="2454374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3708400" cy="2454374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259263" y="1449389"/>
            <a:ext cx="3673475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259264" y="4005263"/>
            <a:ext cx="3673475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xmlns="" id="{68AD19F6-8B2A-4294-9E9A-47F8C86A5D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5613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xmlns="" id="{B0BE3BFA-E3C5-48E6-ADE2-3072C916F3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5613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53029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9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91"/>
            <a:ext cx="113760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96943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A208E4DA-F01F-4DA4-AFAC-53CEEC220C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81" y="4587296"/>
            <a:ext cx="598825" cy="18511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2955C6E6-DAFB-471E-9050-E05D2B8F3D0D}"/>
              </a:ext>
            </a:extLst>
          </p:cNvPr>
          <p:cNvSpPr/>
          <p:nvPr userDrawn="1"/>
        </p:nvSpPr>
        <p:spPr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1" dirty="0"/>
              <a:t>Contact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xmlns="" id="{3F6E932F-91BF-4BB6-A060-480141891B9A}"/>
              </a:ext>
            </a:extLst>
          </p:cNvPr>
          <p:cNvSpPr/>
          <p:nvPr userDrawn="1"/>
        </p:nvSpPr>
        <p:spPr>
          <a:xfrm>
            <a:off x="395289" y="4516741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>
                <a:tab pos="715963" algn="l"/>
              </a:tabLst>
            </a:pPr>
            <a:r>
              <a:rPr lang="de-DE" dirty="0"/>
              <a:t>	Deutsches </a:t>
            </a:r>
          </a:p>
          <a:p>
            <a:pPr>
              <a:lnSpc>
                <a:spcPct val="120000"/>
              </a:lnSpc>
            </a:pPr>
            <a:r>
              <a:rPr lang="de-DE" dirty="0"/>
              <a:t>Elektronen-Synchrotron</a:t>
            </a:r>
          </a:p>
          <a:p>
            <a:pPr>
              <a:lnSpc>
                <a:spcPct val="120000"/>
              </a:lnSpc>
            </a:pPr>
            <a:endParaRPr lang="de-DE" dirty="0"/>
          </a:p>
          <a:p>
            <a:pPr>
              <a:lnSpc>
                <a:spcPct val="120000"/>
              </a:lnSpc>
            </a:pPr>
            <a:r>
              <a:rPr lang="de-DE" dirty="0"/>
              <a:t>www.desy.de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xmlns="" id="{79C784CF-EB19-427C-881F-56D046C308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2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361950" indent="0">
              <a:buNone/>
              <a:defRPr/>
            </a:lvl2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53079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571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76769" y="977903"/>
            <a:ext cx="5577417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57384" y="977903"/>
            <a:ext cx="5579533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1580" y="6580802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| </a:t>
            </a:r>
            <a:r>
              <a:rPr lang="en-US" dirty="0"/>
              <a:t>Application controlled by MicroTCA at DESY  </a:t>
            </a:r>
            <a:r>
              <a:rPr lang="en-US" dirty="0" smtClean="0"/>
              <a:t>| Holger </a:t>
            </a:r>
            <a:r>
              <a:rPr lang="en-US" dirty="0" err="1" smtClean="0"/>
              <a:t>Schlarb</a:t>
            </a:r>
            <a:r>
              <a:rPr lang="en-US" dirty="0" smtClean="0"/>
              <a:t> | MTCA/ATCA Workshop for Research and Industry | IHEP 23.06.2019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347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2386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Picture,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814919" y="2024067"/>
            <a:ext cx="7909983" cy="3889375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GB"/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814919" y="5913444"/>
            <a:ext cx="7909983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9004300" y="2033593"/>
            <a:ext cx="2372787" cy="3879847"/>
          </a:xfrm>
        </p:spPr>
        <p:txBody>
          <a:bodyPr/>
          <a:lstStyle>
            <a:lvl1pPr marL="200020" indent="-200020">
              <a:defRPr sz="1050"/>
            </a:lvl1pPr>
            <a:lvl2pPr marL="407184" indent="-207164">
              <a:defRPr sz="1050"/>
            </a:lvl2pPr>
            <a:lvl3pPr marL="607204" indent="-200020">
              <a:defRPr sz="1050"/>
            </a:lvl3pPr>
            <a:lvl4pPr marL="742931" indent="-135728">
              <a:defRPr sz="1050"/>
            </a:lvl4pPr>
            <a:lvl5pPr marL="871517" indent="-128585">
              <a:defRPr sz="105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34028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3" y="1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9" y="349614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9" y="2335016"/>
            <a:ext cx="113760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 smtClean="0"/>
              <a:t>Formatvorlage des Untertitelmasters durch Klicken bearbeiten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7" y="4096782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25629FEB-7EDF-4566-BF2D-9E9B8D44D5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261916"/>
            <a:ext cx="2168483" cy="1606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338F9ECC-B605-4D88-9A7C-3D46425084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3" y="5669844"/>
            <a:ext cx="793751" cy="7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56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9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7579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9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20239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33408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90" y="1406429"/>
            <a:ext cx="5616575" cy="5010249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9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9"/>
            <a:ext cx="5616575" cy="5010249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48715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29"/>
            <a:ext cx="3708400" cy="5010249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9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9264" y="1406429"/>
            <a:ext cx="3673475" cy="5010249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4" y="1406429"/>
            <a:ext cx="3708399" cy="5010249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34802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9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90" y="1406427"/>
            <a:ext cx="5616575" cy="2454374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90" y="3963533"/>
            <a:ext cx="5616575" cy="2454374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167437" y="1449389"/>
            <a:ext cx="5616576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167439" y="4005263"/>
            <a:ext cx="5616576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71160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9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90" y="1406427"/>
            <a:ext cx="5616575" cy="2454374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90" y="3963533"/>
            <a:ext cx="5616575" cy="2454374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xmlns="" id="{2E8BFC49-6C4E-4A78-A7A9-0AB60943F6F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67438" y="1449388"/>
            <a:ext cx="5616575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xmlns="" id="{6B2B23C8-8ABC-4DC4-A6B8-3AA482F341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67438" y="4005263"/>
            <a:ext cx="5616575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8788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406429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4" name="Textfeld 13"/>
          <p:cNvSpPr txBox="1"/>
          <p:nvPr/>
        </p:nvSpPr>
        <p:spPr>
          <a:xfrm>
            <a:off x="10848528" y="6580802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000" b="1" noProof="0" dirty="0"/>
              <a:t>Page </a:t>
            </a:r>
            <a:fld id="{0427E4B2-AC28-443E-BE04-5CD55098A90B}" type="slidenum">
              <a:rPr lang="en-US" sz="1000" b="1" noProof="0" smtClean="0"/>
              <a:pPr algn="r"/>
              <a:t>‹#›</a:t>
            </a:fld>
            <a:endParaRPr lang="en-US" sz="1000" b="1" noProof="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A7829311-53B7-4C59-9288-3343CCC381F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12" y="6614021"/>
            <a:ext cx="325552" cy="100639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1580" y="6580802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| </a:t>
            </a:r>
            <a:r>
              <a:rPr lang="en-US" dirty="0"/>
              <a:t>Application controlled by MicroTCA at DESY  </a:t>
            </a:r>
            <a:r>
              <a:rPr lang="en-US" dirty="0" smtClean="0"/>
              <a:t>| Holger </a:t>
            </a:r>
            <a:r>
              <a:rPr lang="en-US" dirty="0" err="1" smtClean="0"/>
              <a:t>Schlarb</a:t>
            </a:r>
            <a:r>
              <a:rPr lang="en-US" dirty="0" smtClean="0"/>
              <a:t> | MTCA/ATCA Workshop for Research and Industry | IHEP 23.06.2019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29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2" r:id="rId3"/>
    <p:sldLayoutId id="2147483680" r:id="rId4"/>
    <p:sldLayoutId id="2147483662" r:id="rId5"/>
    <p:sldLayoutId id="2147483668" r:id="rId6"/>
    <p:sldLayoutId id="2147483673" r:id="rId7"/>
    <p:sldLayoutId id="2147483670" r:id="rId8"/>
    <p:sldLayoutId id="2147483678" r:id="rId9"/>
    <p:sldLayoutId id="2147483674" r:id="rId10"/>
    <p:sldLayoutId id="2147483679" r:id="rId11"/>
    <p:sldLayoutId id="2147483675" r:id="rId12"/>
    <p:sldLayoutId id="2147483669" r:id="rId13"/>
    <p:sldLayoutId id="2147483681" r:id="rId14"/>
    <p:sldLayoutId id="2147483682" r:id="rId15"/>
    <p:sldLayoutId id="2147483683" r:id="rId16"/>
    <p:sldLayoutId id="2147483690" r:id="rId17"/>
    <p:sldLayoutId id="2147483692" r:id="rId18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913" userDrawn="1">
          <p15:clr>
            <a:srgbClr val="F26B43"/>
          </p15:clr>
        </p15:guide>
        <p15:guide id="2" pos="3885" userDrawn="1">
          <p15:clr>
            <a:srgbClr val="F26B43"/>
          </p15:clr>
        </p15:guide>
        <p15:guide id="3" pos="3795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pos="257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  <p15:guide id="9" pos="2593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4997" userDrawn="1">
          <p15:clr>
            <a:srgbClr val="F26B43"/>
          </p15:clr>
        </p15:guide>
        <p15:guide id="12" pos="508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emf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jpeg"/><Relationship Id="rId4" Type="http://schemas.openxmlformats.org/officeDocument/2006/relationships/image" Target="../media/image76.png"/><Relationship Id="rId9" Type="http://schemas.openxmlformats.org/officeDocument/2006/relationships/image" Target="../media/image8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8.jpeg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2.jpeg"/><Relationship Id="rId4" Type="http://schemas.openxmlformats.org/officeDocument/2006/relationships/image" Target="../media/image10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7.jpeg"/><Relationship Id="rId5" Type="http://schemas.openxmlformats.org/officeDocument/2006/relationships/image" Target="../media/image106.jpg"/><Relationship Id="rId4" Type="http://schemas.openxmlformats.org/officeDocument/2006/relationships/image" Target="../media/image105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hyperlink" Target="https://www.google.com/url?sa=i&amp;rct=j&amp;q=&amp;esrc=s&amp;source=images&amp;cd=&amp;ved=2ahUKEwjOzpvurfziAhWPJVAKHbMbBygQjRx6BAgBEAU&amp;url=https%3A%2F%2Fwww.sciencedirect.com%2Fscience%2Farticle%2Fpii%2FS0168900218314074&amp;psig=AOvVaw2ZDfRPYT33faX08xxpk8-m&amp;ust=1561267771873249" TargetMode="External"/><Relationship Id="rId3" Type="http://schemas.openxmlformats.org/officeDocument/2006/relationships/image" Target="../media/image116.jpg"/><Relationship Id="rId7" Type="http://schemas.openxmlformats.org/officeDocument/2006/relationships/image" Target="../media/image119.png"/><Relationship Id="rId12" Type="http://schemas.openxmlformats.org/officeDocument/2006/relationships/image" Target="../media/image124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5" Type="http://schemas.openxmlformats.org/officeDocument/2006/relationships/image" Target="../media/image2.emf"/><Relationship Id="rId10" Type="http://schemas.openxmlformats.org/officeDocument/2006/relationships/image" Target="../media/image122.gif"/><Relationship Id="rId4" Type="http://schemas.openxmlformats.org/officeDocument/2006/relationships/image" Target="../media/image117.jpeg"/><Relationship Id="rId9" Type="http://schemas.openxmlformats.org/officeDocument/2006/relationships/image" Target="../media/image121.gif"/><Relationship Id="rId14" Type="http://schemas.openxmlformats.org/officeDocument/2006/relationships/image" Target="../media/image12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gif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gif"/><Relationship Id="rId11" Type="http://schemas.openxmlformats.org/officeDocument/2006/relationships/image" Target="../media/image14.png"/><Relationship Id="rId5" Type="http://schemas.openxmlformats.org/officeDocument/2006/relationships/image" Target="../media/image8.gif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9.jpeg"/><Relationship Id="rId5" Type="http://schemas.openxmlformats.org/officeDocument/2006/relationships/image" Target="../media/image138.emf"/><Relationship Id="rId4" Type="http://schemas.openxmlformats.org/officeDocument/2006/relationships/image" Target="../media/image1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8.wmf"/><Relationship Id="rId4" Type="http://schemas.openxmlformats.org/officeDocument/2006/relationships/image" Target="../media/image147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hyperlink" Target="https://mtcaws.desy.de/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9.png"/><Relationship Id="rId3" Type="http://schemas.openxmlformats.org/officeDocument/2006/relationships/image" Target="../media/image31.png"/><Relationship Id="rId7" Type="http://schemas.openxmlformats.org/officeDocument/2006/relationships/hyperlink" Target="http://www.intel.com/technology/atca/" TargetMode="External"/><Relationship Id="rId12" Type="http://schemas.openxmlformats.org/officeDocument/2006/relationships/image" Target="../media/image3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jpeg"/><Relationship Id="rId11" Type="http://schemas.openxmlformats.org/officeDocument/2006/relationships/image" Target="../media/image37.jpeg"/><Relationship Id="rId5" Type="http://schemas.openxmlformats.org/officeDocument/2006/relationships/image" Target="../media/image33.png"/><Relationship Id="rId10" Type="http://schemas.openxmlformats.org/officeDocument/2006/relationships/image" Target="../media/image36.jpeg"/><Relationship Id="rId4" Type="http://schemas.openxmlformats.org/officeDocument/2006/relationships/image" Target="../media/image32.jpeg"/><Relationship Id="rId9" Type="http://schemas.openxmlformats.org/officeDocument/2006/relationships/hyperlink" Target="http://www.prodigitaltips.com/wp-content/uploads/microtca.png" TargetMode="External"/><Relationship Id="rId1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file:///E:\talks\WS_MTCA_2012\mlin.html" TargetMode="External"/><Relationship Id="rId13" Type="http://schemas.openxmlformats.org/officeDocument/2006/relationships/image" Target="../media/image45.jpeg"/><Relationship Id="rId3" Type="http://schemas.openxmlformats.org/officeDocument/2006/relationships/image" Target="../media/image41.png"/><Relationship Id="rId7" Type="http://schemas.openxmlformats.org/officeDocument/2006/relationships/hyperlink" Target="file:///E:\talks\WS_MTCA_2012\cs.html" TargetMode="External"/><Relationship Id="rId12" Type="http://schemas.openxmlformats.org/officeDocument/2006/relationships/image" Target="../media/image4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hyperlink" Target="file:///E:\talks\WS_MTCA_2012\bsy.html" TargetMode="External"/><Relationship Id="rId11" Type="http://schemas.openxmlformats.org/officeDocument/2006/relationships/hyperlink" Target="file:///E:\talks\WS_MTCA_2012\bd.html" TargetMode="External"/><Relationship Id="rId5" Type="http://schemas.openxmlformats.org/officeDocument/2006/relationships/image" Target="../media/image43.jpeg"/><Relationship Id="rId15" Type="http://schemas.openxmlformats.org/officeDocument/2006/relationships/image" Target="../media/image47.jpeg"/><Relationship Id="rId10" Type="http://schemas.openxmlformats.org/officeDocument/2006/relationships/hyperlink" Target="file:///E:\talks\WS_MTCA_2012\inj.html" TargetMode="External"/><Relationship Id="rId4" Type="http://schemas.openxmlformats.org/officeDocument/2006/relationships/image" Target="../media/image42.png"/><Relationship Id="rId9" Type="http://schemas.openxmlformats.org/officeDocument/2006/relationships/hyperlink" Target="file:///E:\talks\WS_MTCA_2012\bc.html" TargetMode="External"/><Relationship Id="rId14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Application controlled by MicroTCA at DESY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407369" y="4797154"/>
            <a:ext cx="11369548" cy="700373"/>
          </a:xfrm>
        </p:spPr>
        <p:txBody>
          <a:bodyPr/>
          <a:lstStyle/>
          <a:p>
            <a:r>
              <a:rPr lang="en-US" dirty="0" smtClean="0"/>
              <a:t>Holger </a:t>
            </a:r>
            <a:r>
              <a:rPr lang="en-US" dirty="0" err="1" smtClean="0"/>
              <a:t>Schlarb</a:t>
            </a:r>
            <a:r>
              <a:rPr lang="en-US" dirty="0" smtClean="0"/>
              <a:t>, Group Leader MSK/DESY</a:t>
            </a:r>
            <a:endParaRPr lang="en-US" dirty="0"/>
          </a:p>
          <a:p>
            <a:r>
              <a:rPr lang="en-US" dirty="0" smtClean="0"/>
              <a:t>IHEP, Beijing, 23. June 2019</a:t>
            </a:r>
            <a:endParaRPr lang="en-US" dirty="0"/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408609" y="3429002"/>
            <a:ext cx="11376025" cy="889339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6296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07989" y="349610"/>
            <a:ext cx="11376025" cy="5743686"/>
          </a:xfrm>
        </p:spPr>
        <p:txBody>
          <a:bodyPr/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MicroTCA@Accelerators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40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European XFEL </a:t>
            </a:r>
            <a:r>
              <a:rPr lang="en-US" dirty="0" err="1"/>
              <a:t>Linac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Systems using MicroTCA in </a:t>
            </a:r>
            <a:r>
              <a:rPr lang="en-US" dirty="0" err="1" smtClean="0"/>
              <a:t>EuXFEL</a:t>
            </a:r>
            <a:r>
              <a:rPr lang="en-US" dirty="0" smtClean="0"/>
              <a:t> Accelerator Tunnel</a:t>
            </a:r>
            <a:endParaRPr lang="en-US" dirty="0"/>
          </a:p>
        </p:txBody>
      </p:sp>
      <p:pic>
        <p:nvPicPr>
          <p:cNvPr id="10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1268760"/>
            <a:ext cx="10369152" cy="51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 txBox="1">
            <a:spLocks/>
          </p:cNvSpPr>
          <p:nvPr/>
        </p:nvSpPr>
        <p:spPr>
          <a:xfrm>
            <a:off x="791580" y="6580802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| Application controlled by MicroTCA at DESY  | Holger Schlarb | MTCA/ATCA Workshop for Research and Industry | IHEP 23.06.2019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2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European XFEL </a:t>
            </a:r>
            <a:r>
              <a:rPr lang="en-US" dirty="0" err="1"/>
              <a:t>Linac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Systems using MicroTCA in </a:t>
            </a:r>
            <a:r>
              <a:rPr lang="en-US" dirty="0" err="1" smtClean="0"/>
              <a:t>EuXFEL</a:t>
            </a:r>
            <a:r>
              <a:rPr lang="en-US" dirty="0" smtClean="0"/>
              <a:t> Accelerator Tunnel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91" y="1268760"/>
            <a:ext cx="11797265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4"/>
          <p:cNvSpPr txBox="1">
            <a:spLocks/>
          </p:cNvSpPr>
          <p:nvPr/>
        </p:nvSpPr>
        <p:spPr>
          <a:xfrm>
            <a:off x="791580" y="6580802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| Application controlled by MicroTCA at DESY  | Holger Schlarb | MTCA/ATCA Workshop for Research and Industry | IHEP 23.06.2019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12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 106"/>
          <p:cNvSpPr/>
          <p:nvPr/>
        </p:nvSpPr>
        <p:spPr>
          <a:xfrm>
            <a:off x="6460849" y="1601085"/>
            <a:ext cx="5395791" cy="492425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0568" y="1601085"/>
            <a:ext cx="5856565" cy="4924259"/>
          </a:xfrm>
          <a:prstGeom prst="rect">
            <a:avLst/>
          </a:prstGeom>
          <a:solidFill>
            <a:srgbClr val="5BC5F1"/>
          </a:solidFill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set of MicroTCA modules 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Standard set of MicroTCA modules used in the European XFEL accelerator control system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79376" y="1205040"/>
            <a:ext cx="11377264" cy="5184139"/>
            <a:chOff x="1377450" y="1232756"/>
            <a:chExt cx="12195654" cy="5184139"/>
          </a:xfrm>
        </p:grpSpPr>
        <p:sp>
          <p:nvSpPr>
            <p:cNvPr id="16" name="Shape 202"/>
            <p:cNvSpPr/>
            <p:nvPr/>
          </p:nvSpPr>
          <p:spPr>
            <a:xfrm>
              <a:off x="3001080" y="4395919"/>
              <a:ext cx="6952730" cy="14395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pPr marL="342900" indent="-342900">
                <a:spcBef>
                  <a:spcPts val="300"/>
                </a:spcBef>
                <a:defRPr sz="900"/>
              </a:pPr>
              <a:endParaRPr/>
            </a:p>
          </p:txBody>
        </p:sp>
        <p:sp>
          <p:nvSpPr>
            <p:cNvPr id="17" name="Shape 203"/>
            <p:cNvSpPr/>
            <p:nvPr/>
          </p:nvSpPr>
          <p:spPr>
            <a:xfrm flipH="1" flipV="1">
              <a:off x="3412253" y="4914969"/>
              <a:ext cx="5785218" cy="3"/>
            </a:xfrm>
            <a:prstGeom prst="line">
              <a:avLst/>
            </a:prstGeom>
            <a:ln w="25400">
              <a:solidFill>
                <a:srgbClr val="A46000"/>
              </a:solidFill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19" name="Shape 204"/>
            <p:cNvSpPr/>
            <p:nvPr/>
          </p:nvSpPr>
          <p:spPr>
            <a:xfrm flipH="1" flipV="1">
              <a:off x="3407289" y="4973002"/>
              <a:ext cx="4253482" cy="1590"/>
            </a:xfrm>
            <a:prstGeom prst="line">
              <a:avLst/>
            </a:prstGeom>
            <a:ln w="25400">
              <a:solidFill>
                <a:srgbClr val="A46000"/>
              </a:solidFill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20" name="Shape 205"/>
            <p:cNvSpPr/>
            <p:nvPr/>
          </p:nvSpPr>
          <p:spPr>
            <a:xfrm flipH="1" flipV="1">
              <a:off x="3412252" y="5032622"/>
              <a:ext cx="2771085" cy="1590"/>
            </a:xfrm>
            <a:prstGeom prst="line">
              <a:avLst/>
            </a:prstGeom>
            <a:ln w="25400">
              <a:solidFill>
                <a:srgbClr val="A46000"/>
              </a:solidFill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21" name="Shape 206"/>
            <p:cNvSpPr/>
            <p:nvPr/>
          </p:nvSpPr>
          <p:spPr>
            <a:xfrm flipH="1" flipV="1">
              <a:off x="3412252" y="5092243"/>
              <a:ext cx="1314819" cy="1589"/>
            </a:xfrm>
            <a:prstGeom prst="line">
              <a:avLst/>
            </a:prstGeom>
            <a:ln w="25400">
              <a:solidFill>
                <a:srgbClr val="A46000"/>
              </a:solidFill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22" name="Shape 207"/>
            <p:cNvSpPr/>
            <p:nvPr/>
          </p:nvSpPr>
          <p:spPr>
            <a:xfrm flipH="1" flipV="1">
              <a:off x="3445387" y="5212689"/>
              <a:ext cx="6262688" cy="1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24" name="Shape 208"/>
            <p:cNvSpPr/>
            <p:nvPr/>
          </p:nvSpPr>
          <p:spPr>
            <a:xfrm flipH="1" flipV="1">
              <a:off x="3445387" y="5364601"/>
              <a:ext cx="6262688" cy="1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27" name="Shape 209"/>
            <p:cNvSpPr/>
            <p:nvPr/>
          </p:nvSpPr>
          <p:spPr>
            <a:xfrm flipH="1" flipV="1">
              <a:off x="3445387" y="5592470"/>
              <a:ext cx="6262688" cy="1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28" name="Shape 210"/>
            <p:cNvSpPr/>
            <p:nvPr/>
          </p:nvSpPr>
          <p:spPr>
            <a:xfrm flipH="1" flipV="1">
              <a:off x="3445387" y="5744382"/>
              <a:ext cx="6262688" cy="1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29" name="Shape 211"/>
            <p:cNvSpPr/>
            <p:nvPr/>
          </p:nvSpPr>
          <p:spPr>
            <a:xfrm flipH="1" flipV="1">
              <a:off x="3445387" y="5440558"/>
              <a:ext cx="6262688" cy="1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35" name="Shape 212"/>
            <p:cNvSpPr/>
            <p:nvPr/>
          </p:nvSpPr>
          <p:spPr>
            <a:xfrm flipH="1" flipV="1">
              <a:off x="3445387" y="5516513"/>
              <a:ext cx="6262688" cy="1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36" name="Shape 213"/>
            <p:cNvSpPr/>
            <p:nvPr/>
          </p:nvSpPr>
          <p:spPr>
            <a:xfrm flipH="1" flipV="1">
              <a:off x="3445387" y="5668425"/>
              <a:ext cx="6262688" cy="1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37" name="Shape 214"/>
            <p:cNvSpPr/>
            <p:nvPr/>
          </p:nvSpPr>
          <p:spPr>
            <a:xfrm flipH="1" flipV="1">
              <a:off x="3445387" y="5288646"/>
              <a:ext cx="6262688" cy="1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38" name="Shape 215"/>
            <p:cNvSpPr/>
            <p:nvPr/>
          </p:nvSpPr>
          <p:spPr>
            <a:xfrm rot="16200000">
              <a:off x="9217201" y="4829007"/>
              <a:ext cx="2129467" cy="492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>
                <a:defRPr sz="1800" b="1"/>
              </a:pPr>
              <a:r>
                <a:rPr dirty="0"/>
                <a:t>MTCA.4 </a:t>
              </a:r>
              <a:r>
                <a:rPr b="0" dirty="0"/>
                <a:t>Backplane</a:t>
              </a:r>
            </a:p>
          </p:txBody>
        </p:sp>
        <p:pic>
          <p:nvPicPr>
            <p:cNvPr id="39" name="image11.png" descr="MCH_bckpl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27548" y="2456892"/>
              <a:ext cx="1108801" cy="3960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0" name="image12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4518" y="4825018"/>
              <a:ext cx="527845" cy="1322388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41" name="Group 220"/>
            <p:cNvGrpSpPr/>
            <p:nvPr/>
          </p:nvGrpSpPr>
          <p:grpSpPr>
            <a:xfrm>
              <a:off x="1377450" y="4591020"/>
              <a:ext cx="977367" cy="299989"/>
              <a:chOff x="-162186" y="0"/>
              <a:chExt cx="977366" cy="299987"/>
            </a:xfrm>
          </p:grpSpPr>
          <p:sp>
            <p:nvSpPr>
              <p:cNvPr id="104" name="Shape 218"/>
              <p:cNvSpPr/>
              <p:nvPr/>
            </p:nvSpPr>
            <p:spPr>
              <a:xfrm>
                <a:off x="-162183" y="0"/>
                <a:ext cx="977363" cy="299987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r"/>
                <a:endParaRPr/>
              </a:p>
            </p:txBody>
          </p:sp>
          <p:sp>
            <p:nvSpPr>
              <p:cNvPr id="105" name="Shape 219"/>
              <p:cNvSpPr/>
              <p:nvPr/>
            </p:nvSpPr>
            <p:spPr>
              <a:xfrm>
                <a:off x="-162186" y="0"/>
                <a:ext cx="977365" cy="21544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indent="39687" algn="r">
                  <a:defRPr sz="1400"/>
                </a:lvl1pPr>
              </a:lstStyle>
              <a:p>
                <a:pPr algn="ctr"/>
                <a:r>
                  <a:t>Ethernet</a:t>
                </a:r>
              </a:p>
            </p:txBody>
          </p:sp>
        </p:grpSp>
        <p:sp>
          <p:nvSpPr>
            <p:cNvPr id="42" name="Shape 221"/>
            <p:cNvSpPr/>
            <p:nvPr/>
          </p:nvSpPr>
          <p:spPr>
            <a:xfrm flipH="1">
              <a:off x="3001079" y="4958177"/>
              <a:ext cx="406207" cy="294448"/>
            </a:xfrm>
            <a:prstGeom prst="line">
              <a:avLst/>
            </a:prstGeom>
            <a:ln w="34925">
              <a:solidFill>
                <a:srgbClr val="A46000"/>
              </a:solidFill>
              <a:headEnd type="stealth"/>
              <a:tailEnd type="stealth"/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43" name="Shape 222"/>
            <p:cNvSpPr/>
            <p:nvPr/>
          </p:nvSpPr>
          <p:spPr>
            <a:xfrm flipH="1">
              <a:off x="2985845" y="4906982"/>
              <a:ext cx="426404" cy="204837"/>
            </a:xfrm>
            <a:prstGeom prst="line">
              <a:avLst/>
            </a:prstGeom>
            <a:ln w="34925">
              <a:solidFill>
                <a:srgbClr val="A46000"/>
              </a:solidFill>
              <a:headEnd type="stealth"/>
              <a:tailEnd type="stealth"/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44" name="Shape 223"/>
            <p:cNvSpPr/>
            <p:nvPr/>
          </p:nvSpPr>
          <p:spPr>
            <a:xfrm flipV="1">
              <a:off x="3001079" y="5022006"/>
              <a:ext cx="406206" cy="382531"/>
            </a:xfrm>
            <a:prstGeom prst="line">
              <a:avLst/>
            </a:prstGeom>
            <a:ln w="34925">
              <a:solidFill>
                <a:srgbClr val="A46000"/>
              </a:solidFill>
              <a:headEnd type="stealth"/>
              <a:tailEnd type="stealth"/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45" name="Shape 224"/>
            <p:cNvSpPr/>
            <p:nvPr/>
          </p:nvSpPr>
          <p:spPr>
            <a:xfrm flipV="1">
              <a:off x="3001079" y="5085842"/>
              <a:ext cx="406206" cy="430624"/>
            </a:xfrm>
            <a:prstGeom prst="line">
              <a:avLst/>
            </a:prstGeom>
            <a:ln w="34925">
              <a:solidFill>
                <a:srgbClr val="A46000"/>
              </a:solidFill>
              <a:headEnd type="stealth"/>
              <a:tailEnd type="stealth"/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46" name="Shape 225"/>
            <p:cNvSpPr/>
            <p:nvPr/>
          </p:nvSpPr>
          <p:spPr>
            <a:xfrm>
              <a:off x="2027548" y="1902894"/>
              <a:ext cx="610053" cy="3077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rIns="45719">
              <a:spAutoFit/>
            </a:bodyPr>
            <a:lstStyle>
              <a:lvl1pPr>
                <a:defRPr sz="1400" b="1"/>
              </a:lvl1pPr>
            </a:lstStyle>
            <a:p>
              <a:r>
                <a:t>MCH</a:t>
              </a:r>
            </a:p>
          </p:txBody>
        </p:sp>
        <p:grpSp>
          <p:nvGrpSpPr>
            <p:cNvPr id="47" name="Group 245"/>
            <p:cNvGrpSpPr/>
            <p:nvPr/>
          </p:nvGrpSpPr>
          <p:grpSpPr>
            <a:xfrm>
              <a:off x="2582045" y="1902894"/>
              <a:ext cx="7119682" cy="4514001"/>
              <a:chOff x="0" y="0"/>
              <a:chExt cx="7119681" cy="4513999"/>
            </a:xfrm>
          </p:grpSpPr>
          <p:sp>
            <p:nvSpPr>
              <p:cNvPr id="85" name="Shape 226"/>
              <p:cNvSpPr/>
              <p:nvPr/>
            </p:nvSpPr>
            <p:spPr>
              <a:xfrm flipH="1" flipV="1">
                <a:off x="818890" y="2575056"/>
                <a:ext cx="6300791" cy="1588"/>
              </a:xfrm>
              <a:prstGeom prst="line">
                <a:avLst/>
              </a:prstGeom>
              <a:noFill/>
              <a:ln w="25400" cap="flat">
                <a:solidFill>
                  <a:schemeClr val="accent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86" name="Shape 227"/>
              <p:cNvSpPr/>
              <p:nvPr/>
            </p:nvSpPr>
            <p:spPr>
              <a:xfrm flipH="1" flipV="1">
                <a:off x="818894" y="2626251"/>
                <a:ext cx="4604094" cy="1589"/>
              </a:xfrm>
              <a:prstGeom prst="line">
                <a:avLst/>
              </a:prstGeom>
              <a:noFill/>
              <a:ln w="25400" cap="flat">
                <a:solidFill>
                  <a:schemeClr val="accent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87" name="Shape 228"/>
              <p:cNvSpPr/>
              <p:nvPr/>
            </p:nvSpPr>
            <p:spPr>
              <a:xfrm flipH="1" flipV="1">
                <a:off x="823857" y="2688493"/>
                <a:ext cx="3030536" cy="1590"/>
              </a:xfrm>
              <a:prstGeom prst="line">
                <a:avLst/>
              </a:prstGeom>
              <a:noFill/>
              <a:ln w="25400" cap="flat">
                <a:solidFill>
                  <a:schemeClr val="accent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88" name="Shape 229"/>
              <p:cNvSpPr/>
              <p:nvPr/>
            </p:nvSpPr>
            <p:spPr>
              <a:xfrm flipH="1">
                <a:off x="3724391" y="2690082"/>
                <a:ext cx="130003" cy="81822"/>
              </a:xfrm>
              <a:prstGeom prst="line">
                <a:avLst/>
              </a:prstGeom>
              <a:noFill/>
              <a:ln w="25400" cap="flat">
                <a:solidFill>
                  <a:schemeClr val="accent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pic>
            <p:nvPicPr>
              <p:cNvPr id="89" name="image13.png" descr="x2timer_bckpl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2616696" y="553997"/>
                <a:ext cx="877801" cy="396000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90" name="image14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1939336"/>
                <a:ext cx="538114" cy="13345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</p:pic>
          <p:sp>
            <p:nvSpPr>
              <p:cNvPr id="91" name="Shape 232"/>
              <p:cNvSpPr/>
              <p:nvPr/>
            </p:nvSpPr>
            <p:spPr>
              <a:xfrm flipH="1" flipV="1">
                <a:off x="461745" y="2557744"/>
                <a:ext cx="357146" cy="68508"/>
              </a:xfrm>
              <a:prstGeom prst="line">
                <a:avLst/>
              </a:prstGeom>
              <a:noFill/>
              <a:ln w="34925" cap="flat">
                <a:solidFill>
                  <a:schemeClr val="accent2"/>
                </a:solidFill>
                <a:prstDash val="solid"/>
                <a:round/>
                <a:headEnd type="stealth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92" name="Shape 233"/>
              <p:cNvSpPr/>
              <p:nvPr/>
            </p:nvSpPr>
            <p:spPr>
              <a:xfrm flipH="1" flipV="1">
                <a:off x="461745" y="2411330"/>
                <a:ext cx="362112" cy="154403"/>
              </a:xfrm>
              <a:prstGeom prst="line">
                <a:avLst/>
              </a:prstGeom>
              <a:noFill/>
              <a:ln w="34925" cap="flat">
                <a:solidFill>
                  <a:schemeClr val="accent2"/>
                </a:solidFill>
                <a:prstDash val="solid"/>
                <a:round/>
                <a:headEnd type="stealth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93" name="Shape 234"/>
              <p:cNvSpPr/>
              <p:nvPr/>
            </p:nvSpPr>
            <p:spPr>
              <a:xfrm>
                <a:off x="419035" y="2688494"/>
                <a:ext cx="399856" cy="1588"/>
              </a:xfrm>
              <a:prstGeom prst="line">
                <a:avLst/>
              </a:prstGeom>
              <a:noFill/>
              <a:ln w="34925" cap="flat">
                <a:solidFill>
                  <a:schemeClr val="accent2"/>
                </a:solidFill>
                <a:prstDash val="solid"/>
                <a:round/>
                <a:headEnd type="stealth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grpSp>
            <p:nvGrpSpPr>
              <p:cNvPr id="94" name="Group 237"/>
              <p:cNvGrpSpPr/>
              <p:nvPr/>
            </p:nvGrpSpPr>
            <p:grpSpPr>
              <a:xfrm>
                <a:off x="3021267" y="3269860"/>
                <a:ext cx="1006645" cy="303778"/>
                <a:chOff x="0" y="0"/>
                <a:chExt cx="1006644" cy="303777"/>
              </a:xfrm>
            </p:grpSpPr>
            <p:sp>
              <p:nvSpPr>
                <p:cNvPr id="102" name="Shape 235"/>
                <p:cNvSpPr/>
                <p:nvPr/>
              </p:nvSpPr>
              <p:spPr>
                <a:xfrm flipH="1">
                  <a:off x="0" y="0"/>
                  <a:ext cx="1006644" cy="303777"/>
                </a:xfrm>
                <a:prstGeom prst="leftArrow">
                  <a:avLst>
                    <a:gd name="adj1" fmla="val 50000"/>
                    <a:gd name="adj2" fmla="val 50000"/>
                  </a:avLst>
                </a:prstGeom>
                <a:solidFill>
                  <a:schemeClr val="accent1"/>
                </a:solidFill>
                <a:ln w="9525" cap="flat">
                  <a:solidFill>
                    <a:srgbClr val="00A1E6"/>
                  </a:solidFill>
                  <a:prstDash val="solid"/>
                  <a:round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1200" b="1"/>
                  </a:pPr>
                  <a:endParaRPr/>
                </a:p>
              </p:txBody>
            </p:sp>
            <p:sp>
              <p:nvSpPr>
                <p:cNvPr id="103" name="Shape 236"/>
                <p:cNvSpPr/>
                <p:nvPr/>
              </p:nvSpPr>
              <p:spPr>
                <a:xfrm>
                  <a:off x="0" y="13390"/>
                  <a:ext cx="930700" cy="27699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/>
                  </a:lvl1pPr>
                </a:lstStyle>
                <a:p>
                  <a:r>
                    <a:t>Trigger</a:t>
                  </a:r>
                </a:p>
              </p:txBody>
            </p:sp>
          </p:grpSp>
          <p:grpSp>
            <p:nvGrpSpPr>
              <p:cNvPr id="95" name="Group 240"/>
              <p:cNvGrpSpPr/>
              <p:nvPr/>
            </p:nvGrpSpPr>
            <p:grpSpPr>
              <a:xfrm>
                <a:off x="3041598" y="2728429"/>
                <a:ext cx="1006645" cy="303778"/>
                <a:chOff x="0" y="0"/>
                <a:chExt cx="1006644" cy="303777"/>
              </a:xfrm>
            </p:grpSpPr>
            <p:sp>
              <p:nvSpPr>
                <p:cNvPr id="100" name="Shape 238"/>
                <p:cNvSpPr/>
                <p:nvPr/>
              </p:nvSpPr>
              <p:spPr>
                <a:xfrm flipH="1">
                  <a:off x="0" y="0"/>
                  <a:ext cx="1006644" cy="303777"/>
                </a:xfrm>
                <a:prstGeom prst="leftArrow">
                  <a:avLst>
                    <a:gd name="adj1" fmla="val 50000"/>
                    <a:gd name="adj2" fmla="val 50000"/>
                  </a:avLst>
                </a:prstGeom>
                <a:solidFill>
                  <a:schemeClr val="accent2"/>
                </a:solidFill>
                <a:ln w="9525" cap="flat">
                  <a:solidFill>
                    <a:srgbClr val="E47BFF"/>
                  </a:solidFill>
                  <a:prstDash val="solid"/>
                  <a:round/>
                </a:ln>
                <a:effectLst>
                  <a:outerShdw blurRad="38100" dist="23000" dir="5400000" rotWithShape="0">
                    <a:srgbClr val="F3A5FF">
                      <a:alpha val="35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1200" b="1"/>
                  </a:pPr>
                  <a:endParaRPr/>
                </a:p>
              </p:txBody>
            </p:sp>
            <p:sp>
              <p:nvSpPr>
                <p:cNvPr id="101" name="Shape 239"/>
                <p:cNvSpPr/>
                <p:nvPr/>
              </p:nvSpPr>
              <p:spPr>
                <a:xfrm>
                  <a:off x="0" y="13390"/>
                  <a:ext cx="930700" cy="27699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/>
                  </a:lvl1pPr>
                </a:lstStyle>
                <a:p>
                  <a:r>
                    <a:t>Clock</a:t>
                  </a:r>
                </a:p>
              </p:txBody>
            </p:sp>
          </p:grpSp>
          <p:sp>
            <p:nvSpPr>
              <p:cNvPr id="96" name="Shape 241"/>
              <p:cNvSpPr/>
              <p:nvPr/>
            </p:nvSpPr>
            <p:spPr>
              <a:xfrm flipH="1">
                <a:off x="3402326" y="3135089"/>
                <a:ext cx="198968" cy="81824"/>
              </a:xfrm>
              <a:prstGeom prst="line">
                <a:avLst/>
              </a:prstGeom>
              <a:noFill/>
              <a:ln w="25400" cap="flat">
                <a:solidFill>
                  <a:srgbClr val="A46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97" name="Shape 242"/>
              <p:cNvSpPr/>
              <p:nvPr/>
            </p:nvSpPr>
            <p:spPr>
              <a:xfrm>
                <a:off x="2413647" y="0"/>
                <a:ext cx="807056" cy="3077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>
                  <a:defRPr sz="1400" b="1"/>
                </a:lvl1pPr>
              </a:lstStyle>
              <a:p>
                <a:r>
                  <a:t>Timing</a:t>
                </a:r>
              </a:p>
            </p:txBody>
          </p:sp>
          <p:sp>
            <p:nvSpPr>
              <p:cNvPr id="98" name="Shape 243"/>
              <p:cNvSpPr/>
              <p:nvPr/>
            </p:nvSpPr>
            <p:spPr>
              <a:xfrm>
                <a:off x="2235235" y="520957"/>
                <a:ext cx="381462" cy="15765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25" h="21600" extrusionOk="0">
                    <a:moveTo>
                      <a:pt x="1067" y="0"/>
                    </a:moveTo>
                    <a:cubicBezTo>
                      <a:pt x="-4" y="6954"/>
                      <a:pt x="-1075" y="13907"/>
                      <a:pt x="2168" y="17507"/>
                    </a:cubicBezTo>
                    <a:cubicBezTo>
                      <a:pt x="5411" y="21107"/>
                      <a:pt x="20525" y="21600"/>
                      <a:pt x="20525" y="21600"/>
                    </a:cubicBezTo>
                  </a:path>
                </a:pathLst>
              </a:custGeom>
              <a:noFill/>
              <a:ln w="25400" cap="flat">
                <a:solidFill>
                  <a:schemeClr val="accent2"/>
                </a:solidFill>
                <a:prstDash val="solid"/>
                <a:round/>
                <a:tailEnd type="stealth" w="med" len="med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99" name="Shape 244"/>
              <p:cNvSpPr/>
              <p:nvPr/>
            </p:nvSpPr>
            <p:spPr>
              <a:xfrm rot="16200000">
                <a:off x="1611448" y="753750"/>
                <a:ext cx="1543991" cy="3142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200"/>
                </a:lvl1pPr>
              </a:lstStyle>
              <a:p>
                <a:r>
                  <a:t>From central timing</a:t>
                </a:r>
              </a:p>
            </p:txBody>
          </p:sp>
        </p:grpSp>
        <p:sp>
          <p:nvSpPr>
            <p:cNvPr id="48" name="Shape 246"/>
            <p:cNvSpPr/>
            <p:nvPr/>
          </p:nvSpPr>
          <p:spPr>
            <a:xfrm>
              <a:off x="1475202" y="4825019"/>
              <a:ext cx="813778" cy="1440"/>
            </a:xfrm>
            <a:prstGeom prst="line">
              <a:avLst/>
            </a:prstGeom>
            <a:ln w="19050">
              <a:solidFill>
                <a:srgbClr val="606060"/>
              </a:solidFill>
              <a:headEnd type="triangle"/>
              <a:tailEnd type="triangle"/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49" name="Shape 247"/>
            <p:cNvSpPr/>
            <p:nvPr/>
          </p:nvSpPr>
          <p:spPr>
            <a:xfrm>
              <a:off x="2458311" y="4741791"/>
              <a:ext cx="254003" cy="372534"/>
            </a:xfrm>
            <a:prstGeom prst="line">
              <a:avLst/>
            </a:prstGeom>
            <a:ln w="34925">
              <a:solidFill>
                <a:srgbClr val="A46000"/>
              </a:solidFill>
              <a:headEnd type="stealth"/>
              <a:tailEnd type="stealth"/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50" name="Shape 248"/>
            <p:cNvSpPr/>
            <p:nvPr/>
          </p:nvSpPr>
          <p:spPr>
            <a:xfrm>
              <a:off x="2483713" y="5097391"/>
              <a:ext cx="135469" cy="169334"/>
            </a:xfrm>
            <a:prstGeom prst="line">
              <a:avLst/>
            </a:prstGeom>
            <a:ln w="34925">
              <a:solidFill>
                <a:srgbClr val="A46000"/>
              </a:solidFill>
              <a:headEnd type="stealth"/>
              <a:tailEnd type="stealth"/>
            </a:ln>
          </p:spPr>
          <p:txBody>
            <a:bodyPr lIns="45719" rIns="45719"/>
            <a:lstStyle/>
            <a:p>
              <a:endParaRPr/>
            </a:p>
          </p:txBody>
        </p:sp>
        <p:grpSp>
          <p:nvGrpSpPr>
            <p:cNvPr id="51" name="Group 252"/>
            <p:cNvGrpSpPr/>
            <p:nvPr/>
          </p:nvGrpSpPr>
          <p:grpSpPr>
            <a:xfrm>
              <a:off x="3615464" y="1902894"/>
              <a:ext cx="1111609" cy="4514001"/>
              <a:chOff x="-1" y="0"/>
              <a:chExt cx="1111608" cy="4513999"/>
            </a:xfrm>
          </p:grpSpPr>
          <p:pic>
            <p:nvPicPr>
              <p:cNvPr id="82" name="image15.png" descr="AM900_bckpl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106655" y="553997"/>
                <a:ext cx="904202" cy="396000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83" name="Shape 250"/>
              <p:cNvSpPr/>
              <p:nvPr/>
            </p:nvSpPr>
            <p:spPr>
              <a:xfrm flipH="1">
                <a:off x="912639" y="3199403"/>
                <a:ext cx="198968" cy="81824"/>
              </a:xfrm>
              <a:prstGeom prst="line">
                <a:avLst/>
              </a:prstGeom>
              <a:noFill/>
              <a:ln w="25400" cap="flat">
                <a:solidFill>
                  <a:srgbClr val="A46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84" name="Shape 251"/>
              <p:cNvSpPr/>
              <p:nvPr/>
            </p:nvSpPr>
            <p:spPr>
              <a:xfrm>
                <a:off x="-1" y="0"/>
                <a:ext cx="533493" cy="3077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>
                  <a:defRPr sz="1400" b="1"/>
                </a:lvl1pPr>
              </a:lstStyle>
              <a:p>
                <a:r>
                  <a:t>CPU</a:t>
                </a:r>
              </a:p>
            </p:txBody>
          </p:sp>
        </p:grpSp>
        <p:grpSp>
          <p:nvGrpSpPr>
            <p:cNvPr id="52" name="Group 265"/>
            <p:cNvGrpSpPr/>
            <p:nvPr/>
          </p:nvGrpSpPr>
          <p:grpSpPr>
            <a:xfrm>
              <a:off x="6468111" y="1685189"/>
              <a:ext cx="3231847" cy="4731706"/>
              <a:chOff x="28286" y="-1"/>
              <a:chExt cx="3231846" cy="4731704"/>
            </a:xfrm>
          </p:grpSpPr>
          <p:sp>
            <p:nvSpPr>
              <p:cNvPr id="70" name="Shape 253"/>
              <p:cNvSpPr/>
              <p:nvPr/>
            </p:nvSpPr>
            <p:spPr>
              <a:xfrm flipH="1">
                <a:off x="2870435" y="2806099"/>
                <a:ext cx="389697" cy="214162"/>
              </a:xfrm>
              <a:prstGeom prst="line">
                <a:avLst/>
              </a:prstGeom>
              <a:noFill/>
              <a:ln w="25400" cap="flat">
                <a:solidFill>
                  <a:schemeClr val="accent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pic>
            <p:nvPicPr>
              <p:cNvPr id="71" name="image16.png" descr="DAMC2_bckpl.pn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187572" y="771701"/>
                <a:ext cx="910800" cy="396000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72" name="Group 257"/>
              <p:cNvGrpSpPr/>
              <p:nvPr/>
            </p:nvGrpSpPr>
            <p:grpSpPr>
              <a:xfrm>
                <a:off x="598287" y="2946132"/>
                <a:ext cx="1008002" cy="297173"/>
                <a:chOff x="0" y="0"/>
                <a:chExt cx="1008000" cy="297172"/>
              </a:xfrm>
            </p:grpSpPr>
            <p:sp>
              <p:nvSpPr>
                <p:cNvPr id="80" name="Shape 255"/>
                <p:cNvSpPr/>
                <p:nvPr/>
              </p:nvSpPr>
              <p:spPr>
                <a:xfrm>
                  <a:off x="0" y="0"/>
                  <a:ext cx="1008000" cy="297172"/>
                </a:xfrm>
                <a:prstGeom prst="leftArrow">
                  <a:avLst>
                    <a:gd name="adj1" fmla="val 50000"/>
                    <a:gd name="adj2" fmla="val 50000"/>
                  </a:avLst>
                </a:prstGeom>
                <a:solidFill>
                  <a:schemeClr val="accent2"/>
                </a:solidFill>
                <a:ln w="9525" cap="flat">
                  <a:solidFill>
                    <a:srgbClr val="E47BFF"/>
                  </a:solidFill>
                  <a:prstDash val="solid"/>
                  <a:round/>
                </a:ln>
                <a:effectLst>
                  <a:outerShdw blurRad="38100" dist="23000" dir="5400000" rotWithShape="0">
                    <a:srgbClr val="F3A5FF">
                      <a:alpha val="35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1200" b="1"/>
                  </a:pPr>
                  <a:endParaRPr/>
                </a:p>
              </p:txBody>
            </p:sp>
            <p:sp>
              <p:nvSpPr>
                <p:cNvPr id="81" name="Shape 256"/>
                <p:cNvSpPr/>
                <p:nvPr/>
              </p:nvSpPr>
              <p:spPr>
                <a:xfrm>
                  <a:off x="74293" y="10088"/>
                  <a:ext cx="933706" cy="27699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/>
                  </a:lvl1pPr>
                </a:lstStyle>
                <a:p>
                  <a:r>
                    <a:t>Clock</a:t>
                  </a:r>
                </a:p>
              </p:txBody>
            </p:sp>
          </p:grpSp>
          <p:sp>
            <p:nvSpPr>
              <p:cNvPr id="73" name="Shape 258"/>
              <p:cNvSpPr/>
              <p:nvPr/>
            </p:nvSpPr>
            <p:spPr>
              <a:xfrm flipH="1">
                <a:off x="1313216" y="2864967"/>
                <a:ext cx="226658" cy="131611"/>
              </a:xfrm>
              <a:prstGeom prst="line">
                <a:avLst/>
              </a:prstGeom>
              <a:noFill/>
              <a:ln w="25400" cap="flat">
                <a:solidFill>
                  <a:schemeClr val="accent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74" name="Shape 259"/>
              <p:cNvSpPr/>
              <p:nvPr/>
            </p:nvSpPr>
            <p:spPr>
              <a:xfrm flipH="1">
                <a:off x="1032592" y="3294007"/>
                <a:ext cx="198967" cy="81824"/>
              </a:xfrm>
              <a:prstGeom prst="line">
                <a:avLst/>
              </a:prstGeom>
              <a:noFill/>
              <a:ln w="25400" cap="flat">
                <a:solidFill>
                  <a:srgbClr val="A46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75" name="Shape 260"/>
              <p:cNvSpPr/>
              <p:nvPr/>
            </p:nvSpPr>
            <p:spPr>
              <a:xfrm flipH="1">
                <a:off x="2558679" y="3241649"/>
                <a:ext cx="198967" cy="81824"/>
              </a:xfrm>
              <a:prstGeom prst="line">
                <a:avLst/>
              </a:prstGeom>
              <a:noFill/>
              <a:ln w="25400" cap="flat">
                <a:solidFill>
                  <a:srgbClr val="A46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grpSp>
            <p:nvGrpSpPr>
              <p:cNvPr id="76" name="Group 263"/>
              <p:cNvGrpSpPr/>
              <p:nvPr/>
            </p:nvGrpSpPr>
            <p:grpSpPr>
              <a:xfrm>
                <a:off x="622251" y="3755366"/>
                <a:ext cx="1008002" cy="297173"/>
                <a:chOff x="0" y="0"/>
                <a:chExt cx="1008000" cy="297172"/>
              </a:xfrm>
            </p:grpSpPr>
            <p:sp>
              <p:nvSpPr>
                <p:cNvPr id="78" name="Shape 261"/>
                <p:cNvSpPr/>
                <p:nvPr/>
              </p:nvSpPr>
              <p:spPr>
                <a:xfrm>
                  <a:off x="0" y="0"/>
                  <a:ext cx="1008000" cy="297172"/>
                </a:xfrm>
                <a:prstGeom prst="leftArrow">
                  <a:avLst>
                    <a:gd name="adj1" fmla="val 50000"/>
                    <a:gd name="adj2" fmla="val 50000"/>
                  </a:avLst>
                </a:prstGeom>
                <a:solidFill>
                  <a:schemeClr val="accent1"/>
                </a:solidFill>
                <a:ln w="9525" cap="flat">
                  <a:solidFill>
                    <a:srgbClr val="00A1E6"/>
                  </a:solidFill>
                  <a:prstDash val="solid"/>
                  <a:round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chemeClr val="accent3">
                          <a:lumOff val="44000"/>
                        </a:schemeClr>
                      </a:solidFill>
                    </a:defRPr>
                  </a:pPr>
                  <a:endParaRPr/>
                </a:p>
              </p:txBody>
            </p:sp>
            <p:sp>
              <p:nvSpPr>
                <p:cNvPr id="79" name="Shape 262"/>
                <p:cNvSpPr/>
                <p:nvPr/>
              </p:nvSpPr>
              <p:spPr>
                <a:xfrm>
                  <a:off x="94872" y="10088"/>
                  <a:ext cx="892547" cy="27699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ctr">
                  <a:spAutoFit/>
                </a:bodyPr>
                <a:lstStyle>
                  <a:lvl1pPr algn="ctr">
                    <a:defRPr sz="1200" b="1"/>
                  </a:lvl1pPr>
                </a:lstStyle>
                <a:p>
                  <a:r>
                    <a:t>Interlock</a:t>
                  </a:r>
                </a:p>
              </p:txBody>
            </p:sp>
          </p:grpSp>
          <p:sp>
            <p:nvSpPr>
              <p:cNvPr id="77" name="Shape 264"/>
              <p:cNvSpPr/>
              <p:nvPr/>
            </p:nvSpPr>
            <p:spPr>
              <a:xfrm>
                <a:off x="28286" y="-1"/>
                <a:ext cx="1108688" cy="7386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/>
              <a:p>
                <a:pPr algn="ctr">
                  <a:defRPr sz="1400" b="1"/>
                </a:pPr>
                <a:r>
                  <a:t>Machine</a:t>
                </a:r>
              </a:p>
              <a:p>
                <a:pPr algn="ctr">
                  <a:defRPr sz="1400" b="1"/>
                </a:pPr>
                <a:r>
                  <a:t>Protection</a:t>
                </a:r>
              </a:p>
              <a:p>
                <a:pPr algn="ctr">
                  <a:defRPr sz="1400" b="1"/>
                </a:pPr>
                <a:r>
                  <a:t>System</a:t>
                </a:r>
              </a:p>
            </p:txBody>
          </p:sp>
        </p:grpSp>
        <p:sp>
          <p:nvSpPr>
            <p:cNvPr id="53" name="Shape 266"/>
            <p:cNvSpPr/>
            <p:nvPr/>
          </p:nvSpPr>
          <p:spPr>
            <a:xfrm flipV="1">
              <a:off x="1847528" y="1628800"/>
              <a:ext cx="5868652" cy="0"/>
            </a:xfrm>
            <a:prstGeom prst="line">
              <a:avLst/>
            </a:prstGeom>
            <a:solidFill>
              <a:schemeClr val="accent1"/>
            </a:solidFill>
            <a:ln w="19050">
              <a:solidFill>
                <a:schemeClr val="accent1"/>
              </a:solidFill>
            </a:ln>
          </p:spPr>
          <p:txBody>
            <a:bodyPr lIns="45719" rIns="45719"/>
            <a:lstStyle/>
            <a:p>
              <a:endParaRPr>
                <a:solidFill>
                  <a:srgbClr val="009FDF"/>
                </a:solidFill>
              </a:endParaRPr>
            </a:p>
          </p:txBody>
        </p:sp>
        <p:sp>
          <p:nvSpPr>
            <p:cNvPr id="54" name="Shape 267"/>
            <p:cNvSpPr/>
            <p:nvPr/>
          </p:nvSpPr>
          <p:spPr>
            <a:xfrm>
              <a:off x="3307142" y="1232756"/>
              <a:ext cx="2229016" cy="369332"/>
            </a:xfrm>
            <a:prstGeom prst="rect">
              <a:avLst/>
            </a:prstGeom>
            <a:ln w="12700">
              <a:noFill/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rIns="45719">
              <a:spAutoFit/>
            </a:bodyPr>
            <a:lstStyle>
              <a:lvl1pPr>
                <a:defRPr>
                  <a:solidFill>
                    <a:srgbClr val="FF00FF"/>
                  </a:solidFill>
                </a:defRPr>
              </a:lvl1pPr>
            </a:lstStyle>
            <a:p>
              <a:r>
                <a:rPr lang="en-US" b="1" dirty="0">
                  <a:solidFill>
                    <a:srgbClr val="009FDF"/>
                  </a:solidFill>
                </a:rPr>
                <a:t>Common</a:t>
              </a:r>
              <a:r>
                <a:rPr b="1" dirty="0">
                  <a:solidFill>
                    <a:srgbClr val="009FDF"/>
                  </a:solidFill>
                </a:rPr>
                <a:t> </a:t>
              </a:r>
              <a:r>
                <a:rPr lang="en-US" b="1" dirty="0">
                  <a:solidFill>
                    <a:srgbClr val="009FDF"/>
                  </a:solidFill>
                </a:rPr>
                <a:t>M</a:t>
              </a:r>
              <a:r>
                <a:rPr b="1" dirty="0">
                  <a:solidFill>
                    <a:srgbClr val="009FDF"/>
                  </a:solidFill>
                </a:rPr>
                <a:t>odules</a:t>
              </a:r>
            </a:p>
          </p:txBody>
        </p:sp>
        <p:sp>
          <p:nvSpPr>
            <p:cNvPr id="55" name="Shape 268"/>
            <p:cNvSpPr/>
            <p:nvPr/>
          </p:nvSpPr>
          <p:spPr>
            <a:xfrm>
              <a:off x="7860196" y="1628801"/>
              <a:ext cx="1440160" cy="0"/>
            </a:xfrm>
            <a:prstGeom prst="line">
              <a:avLst/>
            </a:prstGeom>
            <a:solidFill>
              <a:schemeClr val="accent1"/>
            </a:solidFill>
            <a:ln w="19050">
              <a:solidFill>
                <a:schemeClr val="accent2"/>
              </a:solidFill>
            </a:ln>
          </p:spPr>
          <p:txBody>
            <a:bodyPr lIns="45719" rIns="45719"/>
            <a:lstStyle/>
            <a:p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6" name="Shape 269"/>
            <p:cNvSpPr/>
            <p:nvPr/>
          </p:nvSpPr>
          <p:spPr>
            <a:xfrm>
              <a:off x="8246779" y="1232756"/>
              <a:ext cx="2856319" cy="369332"/>
            </a:xfrm>
            <a:prstGeom prst="rect">
              <a:avLst/>
            </a:prstGeom>
            <a:ln w="12700">
              <a:noFill/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>
                <a:defRPr>
                  <a:solidFill>
                    <a:srgbClr val="0000FF"/>
                  </a:solidFill>
                </a:defRPr>
              </a:lvl1pPr>
            </a:lstStyle>
            <a:p>
              <a:r>
                <a:rPr b="1" dirty="0">
                  <a:solidFill>
                    <a:schemeClr val="accent2"/>
                  </a:solidFill>
                </a:rPr>
                <a:t>Application</a:t>
              </a:r>
              <a:r>
                <a:rPr lang="en-US" b="1" dirty="0">
                  <a:solidFill>
                    <a:schemeClr val="accent2"/>
                  </a:solidFill>
                </a:rPr>
                <a:t> M</a:t>
              </a:r>
              <a:r>
                <a:rPr b="1" dirty="0">
                  <a:solidFill>
                    <a:schemeClr val="accent2"/>
                  </a:solidFill>
                </a:rPr>
                <a:t>odules</a:t>
              </a:r>
            </a:p>
          </p:txBody>
        </p:sp>
        <p:sp>
          <p:nvSpPr>
            <p:cNvPr id="57" name="Shape 270"/>
            <p:cNvSpPr/>
            <p:nvPr/>
          </p:nvSpPr>
          <p:spPr>
            <a:xfrm flipV="1">
              <a:off x="9372364" y="1617479"/>
              <a:ext cx="1653140" cy="11321"/>
            </a:xfrm>
            <a:prstGeom prst="line">
              <a:avLst/>
            </a:prstGeom>
            <a:solidFill>
              <a:schemeClr val="accent1"/>
            </a:solidFill>
            <a:ln w="19050">
              <a:solidFill>
                <a:schemeClr val="accent2"/>
              </a:solidFill>
              <a:prstDash val="dash"/>
            </a:ln>
          </p:spPr>
          <p:txBody>
            <a:bodyPr lIns="45719" rIns="45719"/>
            <a:lstStyle/>
            <a:p>
              <a:endParaRPr>
                <a:solidFill>
                  <a:schemeClr val="accent2"/>
                </a:solidFill>
              </a:endParaRPr>
            </a:p>
          </p:txBody>
        </p:sp>
        <p:pic>
          <p:nvPicPr>
            <p:cNvPr id="58" name="image17.png" descr="SIS8300_bckpl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8133981" y="2456892"/>
              <a:ext cx="924001" cy="3960002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59" name="Group 274"/>
            <p:cNvGrpSpPr/>
            <p:nvPr/>
          </p:nvGrpSpPr>
          <p:grpSpPr>
            <a:xfrm>
              <a:off x="8573824" y="5212690"/>
              <a:ext cx="1008002" cy="297173"/>
              <a:chOff x="0" y="0"/>
              <a:chExt cx="1008000" cy="297172"/>
            </a:xfrm>
          </p:grpSpPr>
          <p:sp>
            <p:nvSpPr>
              <p:cNvPr id="68" name="Shape 272"/>
              <p:cNvSpPr/>
              <p:nvPr/>
            </p:nvSpPr>
            <p:spPr>
              <a:xfrm>
                <a:off x="0" y="0"/>
                <a:ext cx="1008000" cy="297172"/>
              </a:xfrm>
              <a:prstGeom prst="leftArrow">
                <a:avLst>
                  <a:gd name="adj1" fmla="val 50000"/>
                  <a:gd name="adj2" fmla="val 50000"/>
                </a:avLst>
              </a:prstGeom>
              <a:solidFill>
                <a:schemeClr val="accent1"/>
              </a:solidFill>
              <a:ln w="9525" cap="flat">
                <a:solidFill>
                  <a:srgbClr val="00A1E6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200" b="1"/>
                </a:pPr>
                <a:endParaRPr/>
              </a:p>
            </p:txBody>
          </p:sp>
          <p:sp>
            <p:nvSpPr>
              <p:cNvPr id="69" name="Shape 273"/>
              <p:cNvSpPr/>
              <p:nvPr/>
            </p:nvSpPr>
            <p:spPr>
              <a:xfrm>
                <a:off x="74293" y="10088"/>
                <a:ext cx="933706" cy="276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200" b="1"/>
                </a:lvl1pPr>
              </a:lstStyle>
              <a:p>
                <a:r>
                  <a:t>Trigger</a:t>
                </a:r>
              </a:p>
            </p:txBody>
          </p:sp>
        </p:grpSp>
        <p:grpSp>
          <p:nvGrpSpPr>
            <p:cNvPr id="60" name="Group 277"/>
            <p:cNvGrpSpPr/>
            <p:nvPr/>
          </p:nvGrpSpPr>
          <p:grpSpPr>
            <a:xfrm>
              <a:off x="8603683" y="5452679"/>
              <a:ext cx="1006645" cy="303778"/>
              <a:chOff x="0" y="0"/>
              <a:chExt cx="1006643" cy="303777"/>
            </a:xfrm>
          </p:grpSpPr>
          <p:sp>
            <p:nvSpPr>
              <p:cNvPr id="66" name="Shape 275"/>
              <p:cNvSpPr/>
              <p:nvPr/>
            </p:nvSpPr>
            <p:spPr>
              <a:xfrm flipH="1">
                <a:off x="0" y="0"/>
                <a:ext cx="1006643" cy="303777"/>
              </a:xfrm>
              <a:prstGeom prst="leftArrow">
                <a:avLst>
                  <a:gd name="adj1" fmla="val 50000"/>
                  <a:gd name="adj2" fmla="val 50000"/>
                </a:avLst>
              </a:prstGeom>
              <a:solidFill>
                <a:schemeClr val="accent1"/>
              </a:solidFill>
              <a:ln w="9525" cap="flat">
                <a:solidFill>
                  <a:srgbClr val="00A1E6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200" b="1"/>
                </a:pPr>
                <a:endParaRPr/>
              </a:p>
            </p:txBody>
          </p:sp>
          <p:sp>
            <p:nvSpPr>
              <p:cNvPr id="67" name="Shape 276"/>
              <p:cNvSpPr/>
              <p:nvPr/>
            </p:nvSpPr>
            <p:spPr>
              <a:xfrm>
                <a:off x="19076" y="13390"/>
                <a:ext cx="892548" cy="276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>
                <a:lvl1pPr algn="ctr">
                  <a:defRPr sz="1200" b="1"/>
                </a:lvl1pPr>
              </a:lstStyle>
              <a:p>
                <a:r>
                  <a:t>Interlock</a:t>
                </a:r>
              </a:p>
            </p:txBody>
          </p:sp>
        </p:grpSp>
        <p:grpSp>
          <p:nvGrpSpPr>
            <p:cNvPr id="61" name="Group 280"/>
            <p:cNvGrpSpPr/>
            <p:nvPr/>
          </p:nvGrpSpPr>
          <p:grpSpPr>
            <a:xfrm>
              <a:off x="8565916" y="4631324"/>
              <a:ext cx="1008002" cy="297173"/>
              <a:chOff x="0" y="0"/>
              <a:chExt cx="1008000" cy="297172"/>
            </a:xfrm>
          </p:grpSpPr>
          <p:sp>
            <p:nvSpPr>
              <p:cNvPr id="64" name="Shape 278"/>
              <p:cNvSpPr/>
              <p:nvPr/>
            </p:nvSpPr>
            <p:spPr>
              <a:xfrm>
                <a:off x="0" y="0"/>
                <a:ext cx="1008000" cy="297172"/>
              </a:xfrm>
              <a:prstGeom prst="leftArrow">
                <a:avLst>
                  <a:gd name="adj1" fmla="val 50000"/>
                  <a:gd name="adj2" fmla="val 50000"/>
                </a:avLst>
              </a:prstGeom>
              <a:solidFill>
                <a:schemeClr val="accent2"/>
              </a:solidFill>
              <a:ln w="9525" cap="flat">
                <a:solidFill>
                  <a:srgbClr val="E47BFF"/>
                </a:solidFill>
                <a:prstDash val="solid"/>
                <a:round/>
              </a:ln>
              <a:effectLst>
                <a:outerShdw blurRad="38100" dist="23000" dir="5400000" rotWithShape="0">
                  <a:srgbClr val="F3A5FF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200" b="1"/>
                </a:pPr>
                <a:endParaRPr/>
              </a:p>
            </p:txBody>
          </p:sp>
          <p:sp>
            <p:nvSpPr>
              <p:cNvPr id="65" name="Shape 279"/>
              <p:cNvSpPr/>
              <p:nvPr/>
            </p:nvSpPr>
            <p:spPr>
              <a:xfrm>
                <a:off x="74293" y="10088"/>
                <a:ext cx="933706" cy="276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200" b="1"/>
                </a:lvl1pPr>
              </a:lstStyle>
              <a:p>
                <a:r>
                  <a:t>Clock</a:t>
                </a:r>
              </a:p>
            </p:txBody>
          </p:sp>
        </p:grpSp>
        <p:sp>
          <p:nvSpPr>
            <p:cNvPr id="62" name="Shape 281"/>
            <p:cNvSpPr/>
            <p:nvPr/>
          </p:nvSpPr>
          <p:spPr>
            <a:xfrm>
              <a:off x="7896200" y="1664804"/>
              <a:ext cx="1306433" cy="73866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algn="ctr">
                <a:defRPr sz="1400" b="1"/>
              </a:pPr>
              <a:r>
                <a:t>ADC</a:t>
              </a:r>
            </a:p>
            <a:p>
              <a:pPr algn="ctr">
                <a:defRPr sz="1400" b="1"/>
              </a:pPr>
              <a:r>
                <a:t>Digi</a:t>
              </a:r>
              <a:r>
                <a:rPr lang="en-US"/>
                <a:t>tal</a:t>
              </a:r>
              <a:r>
                <a:t> I</a:t>
              </a:r>
              <a:r>
                <a:rPr lang="en-US"/>
                <a:t>/</a:t>
              </a:r>
              <a:r>
                <a:t>O</a:t>
              </a:r>
            </a:p>
            <a:p>
              <a:pPr algn="ctr">
                <a:defRPr sz="1400" b="1"/>
              </a:pPr>
              <a:r>
                <a:t>Controller</a:t>
              </a:r>
            </a:p>
          </p:txBody>
        </p:sp>
        <p:sp>
          <p:nvSpPr>
            <p:cNvPr id="63" name="Shape 282"/>
            <p:cNvSpPr/>
            <p:nvPr/>
          </p:nvSpPr>
          <p:spPr>
            <a:xfrm>
              <a:off x="10468996" y="1685189"/>
              <a:ext cx="3104108" cy="3519801"/>
            </a:xfrm>
            <a:prstGeom prst="rect">
              <a:avLst/>
            </a:prstGeom>
            <a:noFill/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6000" tIns="36000" rIns="36000" bIns="36000">
              <a:spAutoFit/>
            </a:bodyPr>
            <a:lstStyle/>
            <a:p>
              <a:pPr marL="88900" indent="-88900">
                <a:buClr>
                  <a:srgbClr val="FF6600"/>
                </a:buClr>
                <a:buSzPct val="100000"/>
                <a:buFont typeface="Arial"/>
                <a:buChar char="•"/>
                <a:defRPr sz="1200"/>
              </a:pPr>
              <a:r>
                <a:rPr lang="en-US" sz="1600" dirty="0"/>
                <a:t>Electron Beam </a:t>
              </a:r>
              <a:r>
                <a:rPr sz="1600" dirty="0"/>
                <a:t>Diagnostics</a:t>
              </a:r>
              <a:endParaRPr sz="1600" dirty="0">
                <a:solidFill>
                  <a:schemeClr val="accent3">
                    <a:lumOff val="44000"/>
                  </a:schemeClr>
                </a:solidFill>
              </a:endParaRPr>
            </a:p>
            <a:p>
              <a:pPr marL="88900" indent="-88900">
                <a:buClr>
                  <a:srgbClr val="FF6600"/>
                </a:buClr>
                <a:buSzPct val="100000"/>
                <a:buFont typeface="Arial"/>
                <a:buChar char="•"/>
                <a:defRPr sz="1200"/>
              </a:pPr>
              <a:r>
                <a:rPr sz="1600" dirty="0"/>
                <a:t>Laser</a:t>
              </a:r>
              <a:r>
                <a:rPr lang="en-US" sz="1600" dirty="0"/>
                <a:t> Controls</a:t>
              </a:r>
            </a:p>
            <a:p>
              <a:pPr marL="88900" indent="-88900">
                <a:buClr>
                  <a:srgbClr val="FF6600"/>
                </a:buClr>
                <a:buSzPct val="100000"/>
                <a:buFont typeface="Arial"/>
                <a:buChar char="•"/>
                <a:defRPr sz="1200"/>
              </a:pPr>
              <a:r>
                <a:rPr lang="en-US" sz="1600" dirty="0"/>
                <a:t>Kicker Controls</a:t>
              </a:r>
            </a:p>
            <a:p>
              <a:pPr marL="88900" indent="-88900">
                <a:buClr>
                  <a:srgbClr val="FF6600"/>
                </a:buClr>
                <a:buSzPct val="100000"/>
                <a:buFont typeface="Arial"/>
                <a:buChar char="•"/>
                <a:defRPr sz="1200"/>
              </a:pPr>
              <a:r>
                <a:rPr lang="en-US" sz="1600" dirty="0"/>
                <a:t>Special Diagnostics</a:t>
              </a:r>
            </a:p>
            <a:p>
              <a:pPr marL="546100" lvl="1" indent="-88900">
                <a:buClr>
                  <a:srgbClr val="FF6600"/>
                </a:buClr>
                <a:buSzPct val="100000"/>
                <a:buFont typeface="Arial"/>
                <a:buChar char="•"/>
                <a:defRPr sz="1200"/>
              </a:pPr>
              <a:r>
                <a:rPr lang="en-US" sz="1400" dirty="0" smtClean="0"/>
                <a:t>Arrival time monitors</a:t>
              </a:r>
              <a:endParaRPr lang="en-US" sz="1400" dirty="0"/>
            </a:p>
            <a:p>
              <a:pPr marL="546100" lvl="1" indent="-88900">
                <a:buClr>
                  <a:srgbClr val="FF6600"/>
                </a:buClr>
                <a:buSzPct val="100000"/>
                <a:buFont typeface="Arial"/>
                <a:buChar char="•"/>
                <a:defRPr sz="1200"/>
              </a:pPr>
              <a:r>
                <a:rPr lang="en-US" sz="1400" dirty="0"/>
                <a:t>Kalypso</a:t>
              </a:r>
            </a:p>
            <a:p>
              <a:pPr marL="546100" lvl="1" indent="-88900">
                <a:buClr>
                  <a:srgbClr val="FF6600"/>
                </a:buClr>
                <a:buSzPct val="100000"/>
                <a:buFont typeface="Arial"/>
                <a:buChar char="•"/>
                <a:defRPr sz="1200"/>
              </a:pPr>
              <a:r>
                <a:rPr lang="en-US" sz="1400" dirty="0"/>
                <a:t>CRISP</a:t>
              </a:r>
              <a:endParaRPr sz="1400" dirty="0"/>
            </a:p>
            <a:p>
              <a:pPr marL="88900" indent="-88900">
                <a:buClr>
                  <a:srgbClr val="FF6600"/>
                </a:buClr>
                <a:buSzPct val="100000"/>
                <a:buFont typeface="Arial"/>
                <a:buChar char="•"/>
                <a:defRPr sz="1200"/>
              </a:pPr>
              <a:r>
                <a:rPr sz="1600" dirty="0"/>
                <a:t>LLRF</a:t>
              </a:r>
              <a:endParaRPr lang="en-US" sz="1600" dirty="0"/>
            </a:p>
            <a:p>
              <a:pPr marL="88900" indent="-88900">
                <a:buClr>
                  <a:srgbClr val="FF6600"/>
                </a:buClr>
                <a:buSzPct val="100000"/>
                <a:buFont typeface="Arial"/>
                <a:buChar char="•"/>
                <a:defRPr sz="1200"/>
              </a:pPr>
              <a:r>
                <a:rPr lang="de-DE" sz="1600" dirty="0"/>
                <a:t>RF </a:t>
              </a:r>
              <a:r>
                <a:rPr lang="en-US" sz="1600" dirty="0"/>
                <a:t>Coupler Interlocks</a:t>
              </a:r>
            </a:p>
            <a:p>
              <a:pPr marL="88900" indent="-88900">
                <a:buClr>
                  <a:srgbClr val="FF6600"/>
                </a:buClr>
                <a:buSzPct val="100000"/>
                <a:buFont typeface="Arial"/>
                <a:buChar char="•"/>
                <a:defRPr sz="1200"/>
              </a:pPr>
              <a:r>
                <a:rPr lang="de-DE" sz="1600" dirty="0"/>
                <a:t>Magnet </a:t>
              </a:r>
              <a:r>
                <a:rPr lang="de-DE" sz="1600" dirty="0" err="1"/>
                <a:t>and</a:t>
              </a:r>
              <a:r>
                <a:rPr lang="de-DE" sz="1600" dirty="0"/>
                <a:t> </a:t>
              </a:r>
              <a:r>
                <a:rPr lang="de-DE" sz="1600" dirty="0" err="1"/>
                <a:t>Vacuum</a:t>
              </a:r>
              <a:r>
                <a:rPr lang="de-DE" sz="1600" dirty="0"/>
                <a:t> Controls</a:t>
              </a:r>
            </a:p>
            <a:p>
              <a:pPr marL="88900" indent="-88900">
                <a:buClr>
                  <a:srgbClr val="FF6600"/>
                </a:buClr>
                <a:buSzPct val="100000"/>
                <a:buFont typeface="Arial"/>
                <a:buChar char="•"/>
                <a:defRPr sz="1200"/>
              </a:pPr>
              <a:r>
                <a:rPr lang="de-DE" sz="1600" dirty="0"/>
                <a:t>Photon Beam </a:t>
              </a:r>
              <a:r>
                <a:rPr lang="de-DE" sz="1600" dirty="0" err="1"/>
                <a:t>Diagnostics</a:t>
              </a:r>
              <a:endParaRPr lang="de-DE" sz="1600" dirty="0"/>
            </a:p>
            <a:p>
              <a:pPr marL="546100" lvl="1" indent="-88900">
                <a:buClr>
                  <a:srgbClr val="FF6600"/>
                </a:buClr>
                <a:buSzPct val="100000"/>
                <a:buFont typeface="Arial"/>
                <a:buChar char="•"/>
                <a:defRPr sz="1200"/>
              </a:pPr>
              <a:r>
                <a:rPr lang="de-DE" sz="1600" dirty="0"/>
                <a:t>Gas Monitor </a:t>
              </a:r>
              <a:r>
                <a:rPr lang="de-DE" sz="1600" dirty="0" err="1"/>
                <a:t>Detector</a:t>
              </a:r>
              <a:endParaRPr lang="de-DE" sz="1600" dirty="0"/>
            </a:p>
            <a:p>
              <a:pPr marL="546100" lvl="1" indent="-88900">
                <a:buClr>
                  <a:srgbClr val="FF6600"/>
                </a:buClr>
                <a:buSzPct val="100000"/>
                <a:buFont typeface="Arial"/>
                <a:buChar char="•"/>
                <a:defRPr sz="1200"/>
              </a:pPr>
              <a:r>
                <a:rPr lang="de-DE" sz="1600" dirty="0" err="1"/>
                <a:t>Imagers</a:t>
              </a:r>
              <a:endParaRPr lang="de-DE" sz="1600" dirty="0"/>
            </a:p>
            <a:p>
              <a:pPr marL="546100" lvl="1" indent="-88900">
                <a:buClr>
                  <a:srgbClr val="FF6600"/>
                </a:buClr>
                <a:buSzPct val="100000"/>
                <a:buFont typeface="Arial"/>
                <a:buChar char="•"/>
                <a:defRPr sz="1200"/>
              </a:pPr>
              <a:r>
                <a:rPr lang="de-DE" sz="1600" dirty="0"/>
                <a:t>…</a:t>
              </a:r>
              <a:endParaRPr sz="1600" dirty="0"/>
            </a:p>
          </p:txBody>
        </p:sp>
      </p:grpSp>
      <p:sp>
        <p:nvSpPr>
          <p:cNvPr id="106" name="TextBox 105"/>
          <p:cNvSpPr txBox="1"/>
          <p:nvPr/>
        </p:nvSpPr>
        <p:spPr>
          <a:xfrm>
            <a:off x="7214151" y="6158548"/>
            <a:ext cx="13484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Courtesy K. </a:t>
            </a:r>
            <a:r>
              <a:rPr lang="en-US" sz="1000" dirty="0" err="1"/>
              <a:t>Rehlich</a:t>
            </a:r>
            <a:endParaRPr lang="en-US" sz="1000" dirty="0"/>
          </a:p>
        </p:txBody>
      </p:sp>
      <p:sp>
        <p:nvSpPr>
          <p:cNvPr id="108" name="Footer Placeholder 4"/>
          <p:cNvSpPr txBox="1">
            <a:spLocks/>
          </p:cNvSpPr>
          <p:nvPr/>
        </p:nvSpPr>
        <p:spPr>
          <a:xfrm>
            <a:off x="791580" y="6580802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| Application controlled by MicroTCA at DESY  | Holger Schlarb | MTCA/ATCA Workshop for Research and Industry | IHEP 23.06.2019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251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Timing &amp; Clock systems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Timing System @ </a:t>
            </a:r>
            <a:r>
              <a:rPr lang="en-US" dirty="0" err="1"/>
              <a:t>EuXFEL</a:t>
            </a:r>
            <a:endParaRPr lang="en-US" dirty="0"/>
          </a:p>
        </p:txBody>
      </p:sp>
      <p:sp>
        <p:nvSpPr>
          <p:cNvPr id="38" name="Content Placeholder 5">
            <a:extLst>
              <a:ext uri="{FF2B5EF4-FFF2-40B4-BE49-F238E27FC236}">
                <a16:creationId xmlns="" xmlns:a16="http://schemas.microsoft.com/office/drawing/2014/main" id="{2A3EBB35-E821-2D4B-9E27-8738A7961A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380066"/>
            <a:ext cx="6221256" cy="150063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1600" dirty="0"/>
              <a:t>Star topology with master timing system synchronized to 1.3 GHz reference from master oscillator</a:t>
            </a:r>
          </a:p>
          <a:p>
            <a:pPr>
              <a:lnSpc>
                <a:spcPct val="1000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1600" dirty="0"/>
              <a:t>Timing Master distributes encoded data with events for trigger, bunch pattern table, clocks to all receivers across the accelerator subsystems as well as shot or train ID for tagging data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A1B1780E-2B11-444D-8E5F-4B214837F829}"/>
              </a:ext>
            </a:extLst>
          </p:cNvPr>
          <p:cNvGrpSpPr>
            <a:grpSpLocks noChangeAspect="1"/>
          </p:cNvGrpSpPr>
          <p:nvPr/>
        </p:nvGrpSpPr>
        <p:grpSpPr>
          <a:xfrm>
            <a:off x="767408" y="2966112"/>
            <a:ext cx="6408712" cy="3452536"/>
            <a:chOff x="722977" y="1820074"/>
            <a:chExt cx="22390763" cy="10909048"/>
          </a:xfrm>
        </p:grpSpPr>
        <p:sp>
          <p:nvSpPr>
            <p:cNvPr id="40" name="Rectangle">
              <a:extLst>
                <a:ext uri="{FF2B5EF4-FFF2-40B4-BE49-F238E27FC236}">
                  <a16:creationId xmlns="" xmlns:a16="http://schemas.microsoft.com/office/drawing/2014/main" id="{E7AE551F-FB4B-024F-9D6B-B9921046B58D}"/>
                </a:ext>
              </a:extLst>
            </p:cNvPr>
            <p:cNvSpPr/>
            <p:nvPr/>
          </p:nvSpPr>
          <p:spPr>
            <a:xfrm>
              <a:off x="5732711" y="2186995"/>
              <a:ext cx="6716851" cy="8106735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lIns="64293" tIns="64293" rIns="64293" bIns="64293" anchor="ctr"/>
            <a:lstStyle/>
            <a:p>
              <a:pPr>
                <a:defRPr>
                  <a:solidFill>
                    <a:srgbClr val="FFFFFF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800" dirty="0"/>
            </a:p>
          </p:txBody>
        </p:sp>
        <p:sp>
          <p:nvSpPr>
            <p:cNvPr id="41" name="Data Word">
              <a:extLst>
                <a:ext uri="{FF2B5EF4-FFF2-40B4-BE49-F238E27FC236}">
                  <a16:creationId xmlns="" xmlns:a16="http://schemas.microsoft.com/office/drawing/2014/main" id="{042BABE3-8E1F-3B4D-8540-940EA90EAED3}"/>
                </a:ext>
              </a:extLst>
            </p:cNvPr>
            <p:cNvSpPr/>
            <p:nvPr/>
          </p:nvSpPr>
          <p:spPr>
            <a:xfrm>
              <a:off x="6411664" y="4958053"/>
              <a:ext cx="2356702" cy="456056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satOff val="12166"/>
                <a:lumOff val="-13042"/>
              </a:schemeClr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2000" b="1">
                  <a:solidFill>
                    <a:srgbClr val="F6FEF2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600">
                  <a:latin typeface="+mn-lt"/>
                </a:rPr>
                <a:t>Data Word</a:t>
              </a:r>
            </a:p>
          </p:txBody>
        </p:sp>
        <p:sp>
          <p:nvSpPr>
            <p:cNvPr id="42" name="Data Word">
              <a:extLst>
                <a:ext uri="{FF2B5EF4-FFF2-40B4-BE49-F238E27FC236}">
                  <a16:creationId xmlns="" xmlns:a16="http://schemas.microsoft.com/office/drawing/2014/main" id="{798B4EC6-FA3D-544E-AF8B-B7CB37C20A4E}"/>
                </a:ext>
              </a:extLst>
            </p:cNvPr>
            <p:cNvSpPr/>
            <p:nvPr/>
          </p:nvSpPr>
          <p:spPr>
            <a:xfrm>
              <a:off x="6298834" y="4738012"/>
              <a:ext cx="2356703" cy="456056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satOff val="12166"/>
                <a:lumOff val="-13042"/>
              </a:schemeClr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2000" b="1">
                  <a:solidFill>
                    <a:srgbClr val="F6FEF2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600" b="0" dirty="0">
                  <a:latin typeface="+mn-lt"/>
                </a:rPr>
                <a:t>Data Word</a:t>
              </a:r>
            </a:p>
          </p:txBody>
        </p:sp>
        <p:sp>
          <p:nvSpPr>
            <p:cNvPr id="43" name="Rectangle">
              <a:extLst>
                <a:ext uri="{FF2B5EF4-FFF2-40B4-BE49-F238E27FC236}">
                  <a16:creationId xmlns="" xmlns:a16="http://schemas.microsoft.com/office/drawing/2014/main" id="{D973F30A-7CCA-2948-A956-2568D06CAE61}"/>
                </a:ext>
              </a:extLst>
            </p:cNvPr>
            <p:cNvSpPr/>
            <p:nvPr/>
          </p:nvSpPr>
          <p:spPr>
            <a:xfrm>
              <a:off x="14312261" y="3096214"/>
              <a:ext cx="3803613" cy="7207825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lIns="64293" tIns="64293" rIns="64293" bIns="64293" anchor="ctr"/>
            <a:lstStyle/>
            <a:p>
              <a:pPr>
                <a:defRPr>
                  <a:solidFill>
                    <a:srgbClr val="FFFFFF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800"/>
            </a:p>
          </p:txBody>
        </p:sp>
        <p:sp>
          <p:nvSpPr>
            <p:cNvPr id="44" name="Master Transmitter">
              <a:extLst>
                <a:ext uri="{FF2B5EF4-FFF2-40B4-BE49-F238E27FC236}">
                  <a16:creationId xmlns="" xmlns:a16="http://schemas.microsoft.com/office/drawing/2014/main" id="{DA08E722-AF52-A94A-A359-A6569F380E57}"/>
                </a:ext>
              </a:extLst>
            </p:cNvPr>
            <p:cNvSpPr txBox="1"/>
            <p:nvPr/>
          </p:nvSpPr>
          <p:spPr>
            <a:xfrm>
              <a:off x="5755885" y="2221234"/>
              <a:ext cx="6608311" cy="87406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64293" tIns="64293" rIns="64293" bIns="64293"/>
            <a:lstStyle>
              <a:lvl1pPr defTabSz="642937">
                <a:defRPr sz="36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sz="1200" dirty="0">
                  <a:latin typeface="+mn-lt"/>
                </a:rPr>
                <a:t>Master Transmitter</a:t>
              </a:r>
            </a:p>
          </p:txBody>
        </p:sp>
        <p:sp>
          <p:nvSpPr>
            <p:cNvPr id="45" name="Receiver">
              <a:extLst>
                <a:ext uri="{FF2B5EF4-FFF2-40B4-BE49-F238E27FC236}">
                  <a16:creationId xmlns="" xmlns:a16="http://schemas.microsoft.com/office/drawing/2014/main" id="{26496B07-0489-2B40-8E75-75F6422C63F9}"/>
                </a:ext>
              </a:extLst>
            </p:cNvPr>
            <p:cNvSpPr txBox="1"/>
            <p:nvPr/>
          </p:nvSpPr>
          <p:spPr>
            <a:xfrm>
              <a:off x="14616700" y="3109986"/>
              <a:ext cx="3499172" cy="8740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64293" tIns="64293" rIns="64293" bIns="64293"/>
            <a:lstStyle>
              <a:lvl1pPr defTabSz="642937">
                <a:defRPr sz="36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sz="1200" dirty="0">
                  <a:latin typeface="+mn-lt"/>
                </a:rPr>
                <a:t>Receiver</a:t>
              </a:r>
            </a:p>
          </p:txBody>
        </p:sp>
        <p:sp>
          <p:nvSpPr>
            <p:cNvPr id="46" name="delay">
              <a:extLst>
                <a:ext uri="{FF2B5EF4-FFF2-40B4-BE49-F238E27FC236}">
                  <a16:creationId xmlns="" xmlns:a16="http://schemas.microsoft.com/office/drawing/2014/main" id="{1D95998D-F9CB-C64E-A433-34CC3E6A50A6}"/>
                </a:ext>
              </a:extLst>
            </p:cNvPr>
            <p:cNvSpPr/>
            <p:nvPr/>
          </p:nvSpPr>
          <p:spPr>
            <a:xfrm>
              <a:off x="6164390" y="3600270"/>
              <a:ext cx="1785938" cy="456056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satOff val="12166"/>
                <a:lumOff val="-13042"/>
              </a:schemeClr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2000" b="1">
                  <a:solidFill>
                    <a:srgbClr val="F6FEF2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algn="ctr"/>
              <a:r>
                <a:rPr sz="800" b="0" dirty="0">
                  <a:latin typeface="+mn-lt"/>
                </a:rPr>
                <a:t>delay</a:t>
              </a:r>
            </a:p>
          </p:txBody>
        </p:sp>
        <p:sp>
          <p:nvSpPr>
            <p:cNvPr id="47" name="Data Word">
              <a:extLst>
                <a:ext uri="{FF2B5EF4-FFF2-40B4-BE49-F238E27FC236}">
                  <a16:creationId xmlns="" xmlns:a16="http://schemas.microsoft.com/office/drawing/2014/main" id="{04D50FA7-9CD9-4C44-AB70-39C73F9A5E42}"/>
                </a:ext>
              </a:extLst>
            </p:cNvPr>
            <p:cNvSpPr/>
            <p:nvPr/>
          </p:nvSpPr>
          <p:spPr>
            <a:xfrm>
              <a:off x="6164390" y="4504206"/>
              <a:ext cx="2356702" cy="456056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satOff val="12166"/>
                <a:lumOff val="-13042"/>
              </a:schemeClr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2000" b="1">
                  <a:solidFill>
                    <a:srgbClr val="F6FEF2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algn="ctr"/>
              <a:r>
                <a:rPr sz="600" dirty="0">
                  <a:latin typeface="+mn-lt"/>
                </a:rPr>
                <a:t>Data Word</a:t>
              </a:r>
            </a:p>
          </p:txBody>
        </p:sp>
        <p:sp>
          <p:nvSpPr>
            <p:cNvPr id="48" name="1">
              <a:extLst>
                <a:ext uri="{FF2B5EF4-FFF2-40B4-BE49-F238E27FC236}">
                  <a16:creationId xmlns="" xmlns:a16="http://schemas.microsoft.com/office/drawing/2014/main" id="{941BFCAA-5696-A84B-A3CB-5D3CD1083DF0}"/>
                </a:ext>
              </a:extLst>
            </p:cNvPr>
            <p:cNvSpPr/>
            <p:nvPr/>
          </p:nvSpPr>
          <p:spPr>
            <a:xfrm>
              <a:off x="8666932" y="3463348"/>
              <a:ext cx="756524" cy="729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hueOff val="-485923"/>
                    <a:satOff val="-14474"/>
                    <a:lumOff val="-11330"/>
                  </a:schemeClr>
                </a:gs>
                <a:gs pos="100000">
                  <a:schemeClr val="accent5">
                    <a:hueOff val="-485679"/>
                    <a:satOff val="-12669"/>
                    <a:lumOff val="-27282"/>
                  </a:schemeClr>
                </a:gs>
              </a:gsLst>
              <a:lin ang="5400000"/>
            </a:gra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18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800">
                  <a:latin typeface="+mn-lt"/>
                </a:rPr>
                <a:t>1</a:t>
              </a:r>
            </a:p>
          </p:txBody>
        </p:sp>
        <p:sp>
          <p:nvSpPr>
            <p:cNvPr id="49" name="Line">
              <a:extLst>
                <a:ext uri="{FF2B5EF4-FFF2-40B4-BE49-F238E27FC236}">
                  <a16:creationId xmlns="" xmlns:a16="http://schemas.microsoft.com/office/drawing/2014/main" id="{69A990DA-D624-A642-B932-BD2FC046152B}"/>
                </a:ext>
              </a:extLst>
            </p:cNvPr>
            <p:cNvSpPr/>
            <p:nvPr/>
          </p:nvSpPr>
          <p:spPr>
            <a:xfrm>
              <a:off x="7951423" y="3819858"/>
              <a:ext cx="756524" cy="1"/>
            </a:xfrm>
            <a:prstGeom prst="line">
              <a:avLst/>
            </a:prstGeom>
            <a:ln w="38100">
              <a:solidFill>
                <a:schemeClr val="accent6">
                  <a:hueOff val="141687"/>
                  <a:satOff val="4211"/>
                  <a:lumOff val="-16270"/>
                </a:schemeClr>
              </a:solidFill>
              <a:miter lim="400000"/>
              <a:tailEnd type="triangle"/>
            </a:ln>
          </p:spPr>
          <p:txBody>
            <a:bodyPr lIns="71437" tIns="71437" rIns="71437" bIns="71437" anchor="ctr"/>
            <a:lstStyle/>
            <a:p>
              <a:pPr>
                <a:defRPr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800"/>
            </a:p>
          </p:txBody>
        </p:sp>
        <p:sp>
          <p:nvSpPr>
            <p:cNvPr id="50" name="Line">
              <a:extLst>
                <a:ext uri="{FF2B5EF4-FFF2-40B4-BE49-F238E27FC236}">
                  <a16:creationId xmlns="" xmlns:a16="http://schemas.microsoft.com/office/drawing/2014/main" id="{43D6497A-36E7-4341-A00E-C7D54942441C}"/>
                </a:ext>
              </a:extLst>
            </p:cNvPr>
            <p:cNvSpPr/>
            <p:nvPr/>
          </p:nvSpPr>
          <p:spPr>
            <a:xfrm>
              <a:off x="9409938" y="3828297"/>
              <a:ext cx="554961" cy="1"/>
            </a:xfrm>
            <a:prstGeom prst="line">
              <a:avLst/>
            </a:prstGeom>
            <a:ln w="38100">
              <a:solidFill>
                <a:schemeClr val="accent6">
                  <a:hueOff val="141687"/>
                  <a:satOff val="4211"/>
                  <a:lumOff val="-16270"/>
                </a:schemeClr>
              </a:solidFill>
              <a:miter lim="400000"/>
              <a:tailEnd type="triangle"/>
            </a:ln>
          </p:spPr>
          <p:txBody>
            <a:bodyPr lIns="71437" tIns="71437" rIns="71437" bIns="71437" anchor="ctr"/>
            <a:lstStyle/>
            <a:p>
              <a:pPr>
                <a:defRPr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800"/>
            </a:p>
          </p:txBody>
        </p:sp>
        <p:sp>
          <p:nvSpPr>
            <p:cNvPr id="51" name="Line">
              <a:extLst>
                <a:ext uri="{FF2B5EF4-FFF2-40B4-BE49-F238E27FC236}">
                  <a16:creationId xmlns="" xmlns:a16="http://schemas.microsoft.com/office/drawing/2014/main" id="{58A76273-1071-6B44-9678-96DD3C278060}"/>
                </a:ext>
              </a:extLst>
            </p:cNvPr>
            <p:cNvSpPr/>
            <p:nvPr/>
          </p:nvSpPr>
          <p:spPr>
            <a:xfrm>
              <a:off x="8521091" y="4723304"/>
              <a:ext cx="1442578" cy="1"/>
            </a:xfrm>
            <a:prstGeom prst="line">
              <a:avLst/>
            </a:prstGeom>
            <a:ln w="38100">
              <a:solidFill>
                <a:schemeClr val="accent6">
                  <a:hueOff val="141687"/>
                  <a:satOff val="4211"/>
                  <a:lumOff val="-16270"/>
                </a:schemeClr>
              </a:solidFill>
              <a:miter lim="400000"/>
              <a:tailEnd type="triangle"/>
            </a:ln>
          </p:spPr>
          <p:txBody>
            <a:bodyPr lIns="71437" tIns="71437" rIns="71437" bIns="71437" anchor="ctr"/>
            <a:lstStyle/>
            <a:p>
              <a:pPr>
                <a:defRPr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800"/>
            </a:p>
          </p:txBody>
        </p:sp>
        <p:sp>
          <p:nvSpPr>
            <p:cNvPr id="52" name="Line">
              <a:extLst>
                <a:ext uri="{FF2B5EF4-FFF2-40B4-BE49-F238E27FC236}">
                  <a16:creationId xmlns="" xmlns:a16="http://schemas.microsoft.com/office/drawing/2014/main" id="{6C966CF2-5319-8844-A1E4-D5F081A830B2}"/>
                </a:ext>
              </a:extLst>
            </p:cNvPr>
            <p:cNvSpPr/>
            <p:nvPr/>
          </p:nvSpPr>
          <p:spPr>
            <a:xfrm flipV="1">
              <a:off x="9976828" y="3336523"/>
              <a:ext cx="1" cy="6177213"/>
            </a:xfrm>
            <a:prstGeom prst="line">
              <a:avLst/>
            </a:prstGeom>
            <a:ln w="50800">
              <a:solidFill>
                <a:schemeClr val="accent1">
                  <a:satOff val="20231"/>
                  <a:lumOff val="-16526"/>
                </a:schemeClr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800"/>
            </a:p>
          </p:txBody>
        </p:sp>
        <p:sp>
          <p:nvSpPr>
            <p:cNvPr id="53" name="Line">
              <a:extLst>
                <a:ext uri="{FF2B5EF4-FFF2-40B4-BE49-F238E27FC236}">
                  <a16:creationId xmlns="" xmlns:a16="http://schemas.microsoft.com/office/drawing/2014/main" id="{92A963DA-402A-D742-93E9-FB211E2DC19D}"/>
                </a:ext>
              </a:extLst>
            </p:cNvPr>
            <p:cNvSpPr/>
            <p:nvPr/>
          </p:nvSpPr>
          <p:spPr>
            <a:xfrm flipH="1">
              <a:off x="12099523" y="3934977"/>
              <a:ext cx="2485808" cy="1"/>
            </a:xfrm>
            <a:prstGeom prst="line">
              <a:avLst/>
            </a:prstGeom>
            <a:ln w="50800">
              <a:solidFill>
                <a:schemeClr val="accent5">
                  <a:hueOff val="-309130"/>
                  <a:satOff val="-11805"/>
                  <a:lumOff val="-13439"/>
                </a:schemeClr>
              </a:solidFill>
              <a:miter lim="400000"/>
              <a:headEnd type="triangle"/>
            </a:ln>
          </p:spPr>
          <p:txBody>
            <a:bodyPr lIns="71437" tIns="71437" rIns="71437" bIns="71437" anchor="ctr"/>
            <a:lstStyle/>
            <a:p>
              <a:pPr>
                <a:defRPr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800"/>
            </a:p>
          </p:txBody>
        </p:sp>
        <p:sp>
          <p:nvSpPr>
            <p:cNvPr id="54" name="Line">
              <a:extLst>
                <a:ext uri="{FF2B5EF4-FFF2-40B4-BE49-F238E27FC236}">
                  <a16:creationId xmlns="" xmlns:a16="http://schemas.microsoft.com/office/drawing/2014/main" id="{1CF51370-1C98-0448-B39B-3D438BE91590}"/>
                </a:ext>
              </a:extLst>
            </p:cNvPr>
            <p:cNvSpPr/>
            <p:nvPr/>
          </p:nvSpPr>
          <p:spPr>
            <a:xfrm flipV="1">
              <a:off x="14610731" y="4273728"/>
              <a:ext cx="1" cy="3464427"/>
            </a:xfrm>
            <a:prstGeom prst="line">
              <a:avLst/>
            </a:prstGeom>
            <a:ln w="50800">
              <a:solidFill>
                <a:schemeClr val="accent1">
                  <a:satOff val="20231"/>
                  <a:lumOff val="-16526"/>
                </a:schemeClr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800"/>
            </a:p>
          </p:txBody>
        </p:sp>
        <p:sp>
          <p:nvSpPr>
            <p:cNvPr id="55" name="delay">
              <a:extLst>
                <a:ext uri="{FF2B5EF4-FFF2-40B4-BE49-F238E27FC236}">
                  <a16:creationId xmlns="" xmlns:a16="http://schemas.microsoft.com/office/drawing/2014/main" id="{5CFFAF0C-64C8-6347-9E97-2E4B4B08C1FF}"/>
                </a:ext>
              </a:extLst>
            </p:cNvPr>
            <p:cNvSpPr/>
            <p:nvPr/>
          </p:nvSpPr>
          <p:spPr>
            <a:xfrm>
              <a:off x="16425533" y="4088077"/>
              <a:ext cx="1356677" cy="488953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satOff val="12166"/>
                <a:lumOff val="-13042"/>
              </a:schemeClr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2000" b="1">
                  <a:solidFill>
                    <a:srgbClr val="F6FEF2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600" b="0" dirty="0">
                  <a:latin typeface="+mn-lt"/>
                </a:rPr>
                <a:t>delay</a:t>
              </a:r>
            </a:p>
          </p:txBody>
        </p:sp>
        <p:sp>
          <p:nvSpPr>
            <p:cNvPr id="56" name="Line">
              <a:extLst>
                <a:ext uri="{FF2B5EF4-FFF2-40B4-BE49-F238E27FC236}">
                  <a16:creationId xmlns="" xmlns:a16="http://schemas.microsoft.com/office/drawing/2014/main" id="{D6356280-D696-3B44-A1D4-984BCA9BC4E1}"/>
                </a:ext>
              </a:extLst>
            </p:cNvPr>
            <p:cNvSpPr/>
            <p:nvPr/>
          </p:nvSpPr>
          <p:spPr>
            <a:xfrm>
              <a:off x="14585478" y="4357548"/>
              <a:ext cx="578774" cy="1"/>
            </a:xfrm>
            <a:prstGeom prst="line">
              <a:avLst/>
            </a:prstGeom>
            <a:ln w="38100">
              <a:solidFill>
                <a:schemeClr val="accent6">
                  <a:hueOff val="141687"/>
                  <a:satOff val="4211"/>
                  <a:lumOff val="-16270"/>
                </a:schemeClr>
              </a:solidFill>
              <a:miter lim="400000"/>
              <a:tailEnd type="triangle"/>
            </a:ln>
          </p:spPr>
          <p:txBody>
            <a:bodyPr lIns="71437" tIns="71437" rIns="71437" bIns="71437" anchor="ctr"/>
            <a:lstStyle/>
            <a:p>
              <a:pPr>
                <a:defRPr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800"/>
            </a:p>
          </p:txBody>
        </p:sp>
        <p:sp>
          <p:nvSpPr>
            <p:cNvPr id="57" name="Line">
              <a:extLst>
                <a:ext uri="{FF2B5EF4-FFF2-40B4-BE49-F238E27FC236}">
                  <a16:creationId xmlns="" xmlns:a16="http://schemas.microsoft.com/office/drawing/2014/main" id="{1F8EA6AE-7F8D-9C49-B943-247CA026CA40}"/>
                </a:ext>
              </a:extLst>
            </p:cNvPr>
            <p:cNvSpPr/>
            <p:nvPr/>
          </p:nvSpPr>
          <p:spPr>
            <a:xfrm>
              <a:off x="17709370" y="4374403"/>
              <a:ext cx="1291031" cy="1"/>
            </a:xfrm>
            <a:prstGeom prst="line">
              <a:avLst/>
            </a:prstGeom>
            <a:ln w="38100">
              <a:solidFill>
                <a:schemeClr val="accent6">
                  <a:hueOff val="141687"/>
                  <a:satOff val="4211"/>
                  <a:lumOff val="-16270"/>
                </a:schemeClr>
              </a:solidFill>
              <a:miter lim="400000"/>
              <a:tailEnd type="triangle"/>
            </a:ln>
          </p:spPr>
          <p:txBody>
            <a:bodyPr lIns="71437" tIns="71437" rIns="71437" bIns="71437" anchor="ctr"/>
            <a:lstStyle/>
            <a:p>
              <a:pPr>
                <a:defRPr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800"/>
            </a:p>
          </p:txBody>
        </p:sp>
        <p:grpSp>
          <p:nvGrpSpPr>
            <p:cNvPr id="58" name="Group">
              <a:extLst>
                <a:ext uri="{FF2B5EF4-FFF2-40B4-BE49-F238E27FC236}">
                  <a16:creationId xmlns="" xmlns:a16="http://schemas.microsoft.com/office/drawing/2014/main" id="{EF59032A-B24E-5E4F-8F89-066620372861}"/>
                </a:ext>
              </a:extLst>
            </p:cNvPr>
            <p:cNvGrpSpPr/>
            <p:nvPr/>
          </p:nvGrpSpPr>
          <p:grpSpPr>
            <a:xfrm>
              <a:off x="6298834" y="7751640"/>
              <a:ext cx="1514191" cy="1493891"/>
              <a:chOff x="0" y="0"/>
              <a:chExt cx="1514189" cy="1493889"/>
            </a:xfrm>
          </p:grpSpPr>
          <p:sp>
            <p:nvSpPr>
              <p:cNvPr id="171" name="Square">
                <a:extLst>
                  <a:ext uri="{FF2B5EF4-FFF2-40B4-BE49-F238E27FC236}">
                    <a16:creationId xmlns="" xmlns:a16="http://schemas.microsoft.com/office/drawing/2014/main" id="{177E1B73-46AF-2644-871D-FF387FDAE596}"/>
                  </a:ext>
                </a:extLst>
              </p:cNvPr>
              <p:cNvSpPr/>
              <p:nvPr/>
            </p:nvSpPr>
            <p:spPr>
              <a:xfrm>
                <a:off x="0" y="0"/>
                <a:ext cx="299752" cy="299752"/>
              </a:xfrm>
              <a:prstGeom prst="rect">
                <a:avLst/>
              </a:prstGeom>
              <a:noFill/>
              <a:ln w="12700" cap="flat">
                <a:solidFill>
                  <a:srgbClr val="CBCBCB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endParaRPr sz="800"/>
              </a:p>
            </p:txBody>
          </p:sp>
          <p:sp>
            <p:nvSpPr>
              <p:cNvPr id="172" name="Square">
                <a:extLst>
                  <a:ext uri="{FF2B5EF4-FFF2-40B4-BE49-F238E27FC236}">
                    <a16:creationId xmlns="" xmlns:a16="http://schemas.microsoft.com/office/drawing/2014/main" id="{A5CD877A-0021-D248-B2B6-64F9AFC18EE9}"/>
                  </a:ext>
                </a:extLst>
              </p:cNvPr>
              <p:cNvSpPr/>
              <p:nvPr/>
            </p:nvSpPr>
            <p:spPr>
              <a:xfrm>
                <a:off x="0" y="298534"/>
                <a:ext cx="299752" cy="299752"/>
              </a:xfrm>
              <a:prstGeom prst="rect">
                <a:avLst/>
              </a:prstGeom>
              <a:noFill/>
              <a:ln w="12700" cap="flat">
                <a:solidFill>
                  <a:srgbClr val="CBCBCB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endParaRPr sz="800"/>
              </a:p>
            </p:txBody>
          </p:sp>
          <p:sp>
            <p:nvSpPr>
              <p:cNvPr id="173" name="Square">
                <a:extLst>
                  <a:ext uri="{FF2B5EF4-FFF2-40B4-BE49-F238E27FC236}">
                    <a16:creationId xmlns="" xmlns:a16="http://schemas.microsoft.com/office/drawing/2014/main" id="{14745437-492E-8340-BF2F-4A55FBE974F7}"/>
                  </a:ext>
                </a:extLst>
              </p:cNvPr>
              <p:cNvSpPr/>
              <p:nvPr/>
            </p:nvSpPr>
            <p:spPr>
              <a:xfrm>
                <a:off x="0" y="597069"/>
                <a:ext cx="299752" cy="299753"/>
              </a:xfrm>
              <a:prstGeom prst="rect">
                <a:avLst/>
              </a:prstGeom>
              <a:noFill/>
              <a:ln w="12700" cap="flat">
                <a:solidFill>
                  <a:srgbClr val="CBCBCB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endParaRPr sz="800"/>
              </a:p>
            </p:txBody>
          </p:sp>
          <p:sp>
            <p:nvSpPr>
              <p:cNvPr id="174" name="Square">
                <a:extLst>
                  <a:ext uri="{FF2B5EF4-FFF2-40B4-BE49-F238E27FC236}">
                    <a16:creationId xmlns="" xmlns:a16="http://schemas.microsoft.com/office/drawing/2014/main" id="{5EE2E536-53B3-3F4A-96E4-F06AD7987863}"/>
                  </a:ext>
                </a:extLst>
              </p:cNvPr>
              <p:cNvSpPr/>
              <p:nvPr/>
            </p:nvSpPr>
            <p:spPr>
              <a:xfrm>
                <a:off x="0" y="1194137"/>
                <a:ext cx="299752" cy="299753"/>
              </a:xfrm>
              <a:prstGeom prst="rect">
                <a:avLst/>
              </a:prstGeom>
              <a:noFill/>
              <a:ln w="12700" cap="flat">
                <a:solidFill>
                  <a:srgbClr val="CBCBCB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endParaRPr sz="800"/>
              </a:p>
            </p:txBody>
          </p:sp>
          <p:grpSp>
            <p:nvGrpSpPr>
              <p:cNvPr id="175" name="Group">
                <a:extLst>
                  <a:ext uri="{FF2B5EF4-FFF2-40B4-BE49-F238E27FC236}">
                    <a16:creationId xmlns="" xmlns:a16="http://schemas.microsoft.com/office/drawing/2014/main" id="{3BC3314D-DDA7-514E-B9E7-D11CA406E7E9}"/>
                  </a:ext>
                </a:extLst>
              </p:cNvPr>
              <p:cNvGrpSpPr/>
              <p:nvPr/>
            </p:nvGrpSpPr>
            <p:grpSpPr>
              <a:xfrm>
                <a:off x="303609" y="0"/>
                <a:ext cx="299753" cy="1493890"/>
                <a:chOff x="0" y="0"/>
                <a:chExt cx="299751" cy="1493889"/>
              </a:xfrm>
            </p:grpSpPr>
            <p:sp>
              <p:nvSpPr>
                <p:cNvPr id="192" name="Square">
                  <a:extLst>
                    <a:ext uri="{FF2B5EF4-FFF2-40B4-BE49-F238E27FC236}">
                      <a16:creationId xmlns="" xmlns:a16="http://schemas.microsoft.com/office/drawing/2014/main" id="{3DC236B8-B483-BE44-B153-2E52FF8019DE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99752" cy="299752"/>
                </a:xfrm>
                <a:prstGeom prst="rect">
                  <a:avLst/>
                </a:prstGeom>
                <a:noFill/>
                <a:ln w="12700" cap="flat">
                  <a:solidFill>
                    <a:srgbClr val="CBCBCB"/>
                  </a:solidFill>
                  <a:prstDash val="solid"/>
                  <a:miter lim="400000"/>
                </a:ln>
                <a:effectLst/>
              </p:spPr>
              <p:txBody>
                <a:bodyPr wrap="square" lIns="71437" tIns="71437" rIns="71437" bIns="71437" numCol="1" anchor="ctr">
                  <a:noAutofit/>
                </a:bodyPr>
                <a:lstStyle/>
                <a:p>
                  <a:pPr>
                    <a:defRPr>
                      <a:latin typeface="Helvetica Neue Light"/>
                      <a:ea typeface="Helvetica Neue Light"/>
                      <a:cs typeface="Helvetica Neue Light"/>
                      <a:sym typeface="Helvetica Neue Light"/>
                    </a:defRPr>
                  </a:pPr>
                  <a:endParaRPr sz="800"/>
                </a:p>
              </p:txBody>
            </p:sp>
            <p:sp>
              <p:nvSpPr>
                <p:cNvPr id="193" name="Square">
                  <a:extLst>
                    <a:ext uri="{FF2B5EF4-FFF2-40B4-BE49-F238E27FC236}">
                      <a16:creationId xmlns="" xmlns:a16="http://schemas.microsoft.com/office/drawing/2014/main" id="{E5C2D024-8F28-8C4A-A708-336A5E612CAD}"/>
                    </a:ext>
                  </a:extLst>
                </p:cNvPr>
                <p:cNvSpPr/>
                <p:nvPr/>
              </p:nvSpPr>
              <p:spPr>
                <a:xfrm>
                  <a:off x="0" y="298534"/>
                  <a:ext cx="299752" cy="299752"/>
                </a:xfrm>
                <a:prstGeom prst="rect">
                  <a:avLst/>
                </a:prstGeom>
                <a:noFill/>
                <a:ln w="12700" cap="flat">
                  <a:solidFill>
                    <a:srgbClr val="CBCBCB"/>
                  </a:solidFill>
                  <a:prstDash val="solid"/>
                  <a:miter lim="400000"/>
                </a:ln>
                <a:effectLst/>
              </p:spPr>
              <p:txBody>
                <a:bodyPr wrap="square" lIns="71437" tIns="71437" rIns="71437" bIns="71437" numCol="1" anchor="ctr">
                  <a:noAutofit/>
                </a:bodyPr>
                <a:lstStyle/>
                <a:p>
                  <a:pPr>
                    <a:defRPr>
                      <a:latin typeface="Helvetica Neue Light"/>
                      <a:ea typeface="Helvetica Neue Light"/>
                      <a:cs typeface="Helvetica Neue Light"/>
                      <a:sym typeface="Helvetica Neue Light"/>
                    </a:defRPr>
                  </a:pPr>
                  <a:endParaRPr sz="800"/>
                </a:p>
              </p:txBody>
            </p:sp>
            <p:sp>
              <p:nvSpPr>
                <p:cNvPr id="194" name="Square">
                  <a:extLst>
                    <a:ext uri="{FF2B5EF4-FFF2-40B4-BE49-F238E27FC236}">
                      <a16:creationId xmlns="" xmlns:a16="http://schemas.microsoft.com/office/drawing/2014/main" id="{DCA9CD5E-EAF6-424D-BFC3-9D1C2953ECA7}"/>
                    </a:ext>
                  </a:extLst>
                </p:cNvPr>
                <p:cNvSpPr/>
                <p:nvPr/>
              </p:nvSpPr>
              <p:spPr>
                <a:xfrm>
                  <a:off x="0" y="597069"/>
                  <a:ext cx="299752" cy="299753"/>
                </a:xfrm>
                <a:prstGeom prst="rect">
                  <a:avLst/>
                </a:prstGeom>
                <a:noFill/>
                <a:ln w="12700" cap="flat">
                  <a:solidFill>
                    <a:srgbClr val="CBCBCB"/>
                  </a:solidFill>
                  <a:prstDash val="solid"/>
                  <a:miter lim="400000"/>
                </a:ln>
                <a:effectLst/>
              </p:spPr>
              <p:txBody>
                <a:bodyPr wrap="square" lIns="71437" tIns="71437" rIns="71437" bIns="71437" numCol="1" anchor="ctr">
                  <a:noAutofit/>
                </a:bodyPr>
                <a:lstStyle/>
                <a:p>
                  <a:pPr>
                    <a:defRPr>
                      <a:latin typeface="Helvetica Neue Light"/>
                      <a:ea typeface="Helvetica Neue Light"/>
                      <a:cs typeface="Helvetica Neue Light"/>
                      <a:sym typeface="Helvetica Neue Light"/>
                    </a:defRPr>
                  </a:pPr>
                  <a:endParaRPr sz="800"/>
                </a:p>
              </p:txBody>
            </p:sp>
            <p:sp>
              <p:nvSpPr>
                <p:cNvPr id="195" name="Square">
                  <a:extLst>
                    <a:ext uri="{FF2B5EF4-FFF2-40B4-BE49-F238E27FC236}">
                      <a16:creationId xmlns="" xmlns:a16="http://schemas.microsoft.com/office/drawing/2014/main" id="{20FC8F78-5626-A849-B238-9FB22267FB8D}"/>
                    </a:ext>
                  </a:extLst>
                </p:cNvPr>
                <p:cNvSpPr/>
                <p:nvPr/>
              </p:nvSpPr>
              <p:spPr>
                <a:xfrm>
                  <a:off x="0" y="895603"/>
                  <a:ext cx="299752" cy="299753"/>
                </a:xfrm>
                <a:prstGeom prst="rect">
                  <a:avLst/>
                </a:prstGeom>
                <a:noFill/>
                <a:ln w="12700" cap="flat">
                  <a:solidFill>
                    <a:srgbClr val="CBCBCB"/>
                  </a:solidFill>
                  <a:prstDash val="solid"/>
                  <a:miter lim="400000"/>
                </a:ln>
                <a:effectLst/>
              </p:spPr>
              <p:txBody>
                <a:bodyPr wrap="square" lIns="71437" tIns="71437" rIns="71437" bIns="71437" numCol="1" anchor="ctr">
                  <a:noAutofit/>
                </a:bodyPr>
                <a:lstStyle/>
                <a:p>
                  <a:pPr>
                    <a:defRPr>
                      <a:latin typeface="Helvetica Neue Light"/>
                      <a:ea typeface="Helvetica Neue Light"/>
                      <a:cs typeface="Helvetica Neue Light"/>
                      <a:sym typeface="Helvetica Neue Light"/>
                    </a:defRPr>
                  </a:pPr>
                  <a:endParaRPr sz="800"/>
                </a:p>
              </p:txBody>
            </p:sp>
            <p:sp>
              <p:nvSpPr>
                <p:cNvPr id="196" name="Square">
                  <a:extLst>
                    <a:ext uri="{FF2B5EF4-FFF2-40B4-BE49-F238E27FC236}">
                      <a16:creationId xmlns="" xmlns:a16="http://schemas.microsoft.com/office/drawing/2014/main" id="{8D1D7E07-3B00-804B-89D3-8AAADC7B471C}"/>
                    </a:ext>
                  </a:extLst>
                </p:cNvPr>
                <p:cNvSpPr/>
                <p:nvPr/>
              </p:nvSpPr>
              <p:spPr>
                <a:xfrm>
                  <a:off x="0" y="1194137"/>
                  <a:ext cx="299752" cy="299753"/>
                </a:xfrm>
                <a:prstGeom prst="rect">
                  <a:avLst/>
                </a:prstGeom>
                <a:noFill/>
                <a:ln w="12700" cap="flat">
                  <a:solidFill>
                    <a:srgbClr val="CBCBCB"/>
                  </a:solidFill>
                  <a:prstDash val="solid"/>
                  <a:miter lim="400000"/>
                </a:ln>
                <a:effectLst/>
              </p:spPr>
              <p:txBody>
                <a:bodyPr wrap="square" lIns="71437" tIns="71437" rIns="71437" bIns="71437" numCol="1" anchor="ctr">
                  <a:noAutofit/>
                </a:bodyPr>
                <a:lstStyle/>
                <a:p>
                  <a:pPr>
                    <a:defRPr>
                      <a:latin typeface="Helvetica Neue Light"/>
                      <a:ea typeface="Helvetica Neue Light"/>
                      <a:cs typeface="Helvetica Neue Light"/>
                      <a:sym typeface="Helvetica Neue Light"/>
                    </a:defRPr>
                  </a:pPr>
                  <a:endParaRPr sz="800"/>
                </a:p>
              </p:txBody>
            </p:sp>
          </p:grpSp>
          <p:sp>
            <p:nvSpPr>
              <p:cNvPr id="176" name="Square">
                <a:extLst>
                  <a:ext uri="{FF2B5EF4-FFF2-40B4-BE49-F238E27FC236}">
                    <a16:creationId xmlns="" xmlns:a16="http://schemas.microsoft.com/office/drawing/2014/main" id="{3E1252D7-8595-9644-B537-45432E511A65}"/>
                  </a:ext>
                </a:extLst>
              </p:cNvPr>
              <p:cNvSpPr/>
              <p:nvPr/>
            </p:nvSpPr>
            <p:spPr>
              <a:xfrm>
                <a:off x="607218" y="0"/>
                <a:ext cx="299753" cy="299752"/>
              </a:xfrm>
              <a:prstGeom prst="rect">
                <a:avLst/>
              </a:prstGeom>
              <a:noFill/>
              <a:ln w="12700" cap="flat">
                <a:solidFill>
                  <a:srgbClr val="CBCBCB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endParaRPr sz="800"/>
              </a:p>
            </p:txBody>
          </p:sp>
          <p:sp>
            <p:nvSpPr>
              <p:cNvPr id="177" name="Square">
                <a:extLst>
                  <a:ext uri="{FF2B5EF4-FFF2-40B4-BE49-F238E27FC236}">
                    <a16:creationId xmlns="" xmlns:a16="http://schemas.microsoft.com/office/drawing/2014/main" id="{ED438DFE-6CF2-1C40-8A37-6841D17DE582}"/>
                  </a:ext>
                </a:extLst>
              </p:cNvPr>
              <p:cNvSpPr/>
              <p:nvPr/>
            </p:nvSpPr>
            <p:spPr>
              <a:xfrm>
                <a:off x="607218" y="298534"/>
                <a:ext cx="299753" cy="299752"/>
              </a:xfrm>
              <a:prstGeom prst="rect">
                <a:avLst/>
              </a:prstGeom>
              <a:noFill/>
              <a:ln w="12700" cap="flat">
                <a:solidFill>
                  <a:srgbClr val="CBCBCB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endParaRPr sz="800"/>
              </a:p>
            </p:txBody>
          </p:sp>
          <p:sp>
            <p:nvSpPr>
              <p:cNvPr id="178" name="Square">
                <a:extLst>
                  <a:ext uri="{FF2B5EF4-FFF2-40B4-BE49-F238E27FC236}">
                    <a16:creationId xmlns="" xmlns:a16="http://schemas.microsoft.com/office/drawing/2014/main" id="{E201664D-D439-ED45-B49F-EC77C130B1AD}"/>
                  </a:ext>
                </a:extLst>
              </p:cNvPr>
              <p:cNvSpPr/>
              <p:nvPr/>
            </p:nvSpPr>
            <p:spPr>
              <a:xfrm>
                <a:off x="607218" y="597069"/>
                <a:ext cx="299753" cy="299753"/>
              </a:xfrm>
              <a:prstGeom prst="rect">
                <a:avLst/>
              </a:prstGeom>
              <a:noFill/>
              <a:ln w="12700" cap="flat">
                <a:solidFill>
                  <a:srgbClr val="CBCBCB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endParaRPr sz="800"/>
              </a:p>
            </p:txBody>
          </p:sp>
          <p:sp>
            <p:nvSpPr>
              <p:cNvPr id="179" name="Square">
                <a:extLst>
                  <a:ext uri="{FF2B5EF4-FFF2-40B4-BE49-F238E27FC236}">
                    <a16:creationId xmlns="" xmlns:a16="http://schemas.microsoft.com/office/drawing/2014/main" id="{516CA1AA-1785-7448-BED1-94D3D8DD1616}"/>
                  </a:ext>
                </a:extLst>
              </p:cNvPr>
              <p:cNvSpPr/>
              <p:nvPr/>
            </p:nvSpPr>
            <p:spPr>
              <a:xfrm>
                <a:off x="607218" y="1194137"/>
                <a:ext cx="299753" cy="299753"/>
              </a:xfrm>
              <a:prstGeom prst="rect">
                <a:avLst/>
              </a:prstGeom>
              <a:noFill/>
              <a:ln w="12700" cap="flat">
                <a:solidFill>
                  <a:srgbClr val="CBCBCB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endParaRPr sz="800"/>
              </a:p>
            </p:txBody>
          </p:sp>
          <p:sp>
            <p:nvSpPr>
              <p:cNvPr id="180" name="Square">
                <a:extLst>
                  <a:ext uri="{FF2B5EF4-FFF2-40B4-BE49-F238E27FC236}">
                    <a16:creationId xmlns="" xmlns:a16="http://schemas.microsoft.com/office/drawing/2014/main" id="{F0512E42-440B-044E-9A6F-8D9F5BB4D59D}"/>
                  </a:ext>
                </a:extLst>
              </p:cNvPr>
              <p:cNvSpPr/>
              <p:nvPr/>
            </p:nvSpPr>
            <p:spPr>
              <a:xfrm>
                <a:off x="910828" y="0"/>
                <a:ext cx="299752" cy="299752"/>
              </a:xfrm>
              <a:prstGeom prst="rect">
                <a:avLst/>
              </a:prstGeom>
              <a:noFill/>
              <a:ln w="12700" cap="flat">
                <a:solidFill>
                  <a:srgbClr val="CBCBCB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endParaRPr sz="800"/>
              </a:p>
            </p:txBody>
          </p:sp>
          <p:sp>
            <p:nvSpPr>
              <p:cNvPr id="181" name="Square">
                <a:extLst>
                  <a:ext uri="{FF2B5EF4-FFF2-40B4-BE49-F238E27FC236}">
                    <a16:creationId xmlns="" xmlns:a16="http://schemas.microsoft.com/office/drawing/2014/main" id="{8E662431-A855-2C47-9B91-812633A2D2E4}"/>
                  </a:ext>
                </a:extLst>
              </p:cNvPr>
              <p:cNvSpPr/>
              <p:nvPr/>
            </p:nvSpPr>
            <p:spPr>
              <a:xfrm>
                <a:off x="910828" y="597069"/>
                <a:ext cx="299752" cy="299753"/>
              </a:xfrm>
              <a:prstGeom prst="rect">
                <a:avLst/>
              </a:prstGeom>
              <a:noFill/>
              <a:ln w="12700" cap="flat">
                <a:solidFill>
                  <a:srgbClr val="CBCBCB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endParaRPr sz="800"/>
              </a:p>
            </p:txBody>
          </p:sp>
          <p:sp>
            <p:nvSpPr>
              <p:cNvPr id="182" name="Square">
                <a:extLst>
                  <a:ext uri="{FF2B5EF4-FFF2-40B4-BE49-F238E27FC236}">
                    <a16:creationId xmlns="" xmlns:a16="http://schemas.microsoft.com/office/drawing/2014/main" id="{7B9BA9DA-4062-994F-9540-60AF29B94116}"/>
                  </a:ext>
                </a:extLst>
              </p:cNvPr>
              <p:cNvSpPr/>
              <p:nvPr/>
            </p:nvSpPr>
            <p:spPr>
              <a:xfrm>
                <a:off x="910828" y="895603"/>
                <a:ext cx="299752" cy="299753"/>
              </a:xfrm>
              <a:prstGeom prst="rect">
                <a:avLst/>
              </a:prstGeom>
              <a:noFill/>
              <a:ln w="12700" cap="flat">
                <a:solidFill>
                  <a:srgbClr val="CBCBCB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endParaRPr sz="800"/>
              </a:p>
            </p:txBody>
          </p:sp>
          <p:sp>
            <p:nvSpPr>
              <p:cNvPr id="183" name="Square">
                <a:extLst>
                  <a:ext uri="{FF2B5EF4-FFF2-40B4-BE49-F238E27FC236}">
                    <a16:creationId xmlns="" xmlns:a16="http://schemas.microsoft.com/office/drawing/2014/main" id="{C9E85CD1-E0E9-D245-87C1-757DA8E4AB3A}"/>
                  </a:ext>
                </a:extLst>
              </p:cNvPr>
              <p:cNvSpPr/>
              <p:nvPr/>
            </p:nvSpPr>
            <p:spPr>
              <a:xfrm>
                <a:off x="910828" y="1194137"/>
                <a:ext cx="299752" cy="299753"/>
              </a:xfrm>
              <a:prstGeom prst="rect">
                <a:avLst/>
              </a:prstGeom>
              <a:noFill/>
              <a:ln w="12700" cap="flat">
                <a:solidFill>
                  <a:srgbClr val="CBCBCB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endParaRPr sz="800"/>
              </a:p>
            </p:txBody>
          </p:sp>
          <p:sp>
            <p:nvSpPr>
              <p:cNvPr id="184" name="Square">
                <a:extLst>
                  <a:ext uri="{FF2B5EF4-FFF2-40B4-BE49-F238E27FC236}">
                    <a16:creationId xmlns="" xmlns:a16="http://schemas.microsoft.com/office/drawing/2014/main" id="{BFE03F3A-D505-0C49-82C4-B9A851876147}"/>
                  </a:ext>
                </a:extLst>
              </p:cNvPr>
              <p:cNvSpPr/>
              <p:nvPr/>
            </p:nvSpPr>
            <p:spPr>
              <a:xfrm>
                <a:off x="1214437" y="0"/>
                <a:ext cx="299753" cy="299752"/>
              </a:xfrm>
              <a:prstGeom prst="rect">
                <a:avLst/>
              </a:prstGeom>
              <a:noFill/>
              <a:ln w="12700" cap="flat">
                <a:solidFill>
                  <a:srgbClr val="CBCBCB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endParaRPr sz="800"/>
              </a:p>
            </p:txBody>
          </p:sp>
          <p:sp>
            <p:nvSpPr>
              <p:cNvPr id="185" name="Square">
                <a:extLst>
                  <a:ext uri="{FF2B5EF4-FFF2-40B4-BE49-F238E27FC236}">
                    <a16:creationId xmlns="" xmlns:a16="http://schemas.microsoft.com/office/drawing/2014/main" id="{0A45317C-DD1B-3845-8CAE-E8150D177307}"/>
                  </a:ext>
                </a:extLst>
              </p:cNvPr>
              <p:cNvSpPr/>
              <p:nvPr/>
            </p:nvSpPr>
            <p:spPr>
              <a:xfrm>
                <a:off x="1214437" y="298534"/>
                <a:ext cx="299753" cy="299752"/>
              </a:xfrm>
              <a:prstGeom prst="rect">
                <a:avLst/>
              </a:prstGeom>
              <a:noFill/>
              <a:ln w="12700" cap="flat">
                <a:solidFill>
                  <a:srgbClr val="CBCBCB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endParaRPr sz="800"/>
              </a:p>
            </p:txBody>
          </p:sp>
          <p:sp>
            <p:nvSpPr>
              <p:cNvPr id="186" name="Square">
                <a:extLst>
                  <a:ext uri="{FF2B5EF4-FFF2-40B4-BE49-F238E27FC236}">
                    <a16:creationId xmlns="" xmlns:a16="http://schemas.microsoft.com/office/drawing/2014/main" id="{43DC7103-B491-9B4E-AA61-712536C216EC}"/>
                  </a:ext>
                </a:extLst>
              </p:cNvPr>
              <p:cNvSpPr/>
              <p:nvPr/>
            </p:nvSpPr>
            <p:spPr>
              <a:xfrm>
                <a:off x="1214437" y="597069"/>
                <a:ext cx="299753" cy="299753"/>
              </a:xfrm>
              <a:prstGeom prst="rect">
                <a:avLst/>
              </a:prstGeom>
              <a:noFill/>
              <a:ln w="12700" cap="flat">
                <a:solidFill>
                  <a:srgbClr val="CBCBCB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endParaRPr sz="800"/>
              </a:p>
            </p:txBody>
          </p:sp>
          <p:sp>
            <p:nvSpPr>
              <p:cNvPr id="187" name="Square">
                <a:extLst>
                  <a:ext uri="{FF2B5EF4-FFF2-40B4-BE49-F238E27FC236}">
                    <a16:creationId xmlns="" xmlns:a16="http://schemas.microsoft.com/office/drawing/2014/main" id="{62EE4626-7B5A-A840-8AAB-18C4E32D8784}"/>
                  </a:ext>
                </a:extLst>
              </p:cNvPr>
              <p:cNvSpPr/>
              <p:nvPr/>
            </p:nvSpPr>
            <p:spPr>
              <a:xfrm>
                <a:off x="1214437" y="1194137"/>
                <a:ext cx="299753" cy="299753"/>
              </a:xfrm>
              <a:prstGeom prst="rect">
                <a:avLst/>
              </a:prstGeom>
              <a:noFill/>
              <a:ln w="12700" cap="flat">
                <a:solidFill>
                  <a:srgbClr val="CBCBCB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endParaRPr sz="800"/>
              </a:p>
            </p:txBody>
          </p:sp>
          <p:sp>
            <p:nvSpPr>
              <p:cNvPr id="188" name="Square">
                <a:extLst>
                  <a:ext uri="{FF2B5EF4-FFF2-40B4-BE49-F238E27FC236}">
                    <a16:creationId xmlns="" xmlns:a16="http://schemas.microsoft.com/office/drawing/2014/main" id="{91913515-59AB-A440-98A8-261A4835A10A}"/>
                  </a:ext>
                </a:extLst>
              </p:cNvPr>
              <p:cNvSpPr/>
              <p:nvPr/>
            </p:nvSpPr>
            <p:spPr>
              <a:xfrm>
                <a:off x="910828" y="298534"/>
                <a:ext cx="299752" cy="299752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5">
                      <a:hueOff val="-485923"/>
                      <a:satOff val="-14474"/>
                      <a:lumOff val="-11330"/>
                    </a:schemeClr>
                  </a:gs>
                  <a:gs pos="100000">
                    <a:schemeClr val="accent5">
                      <a:hueOff val="-485679"/>
                      <a:satOff val="-12669"/>
                      <a:lumOff val="-27282"/>
                    </a:schemeClr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endParaRPr sz="800"/>
              </a:p>
            </p:txBody>
          </p:sp>
          <p:sp>
            <p:nvSpPr>
              <p:cNvPr id="189" name="Square">
                <a:extLst>
                  <a:ext uri="{FF2B5EF4-FFF2-40B4-BE49-F238E27FC236}">
                    <a16:creationId xmlns="" xmlns:a16="http://schemas.microsoft.com/office/drawing/2014/main" id="{2527FE2D-227E-AC4C-AB18-3CF1941C0E66}"/>
                  </a:ext>
                </a:extLst>
              </p:cNvPr>
              <p:cNvSpPr/>
              <p:nvPr/>
            </p:nvSpPr>
            <p:spPr>
              <a:xfrm>
                <a:off x="607218" y="895603"/>
                <a:ext cx="299753" cy="299753"/>
              </a:xfrm>
              <a:prstGeom prst="rect">
                <a:avLst/>
              </a:prstGeom>
              <a:solidFill>
                <a:schemeClr val="accent1">
                  <a:satOff val="12166"/>
                  <a:lumOff val="-1304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endParaRPr sz="800"/>
              </a:p>
            </p:txBody>
          </p:sp>
          <p:sp>
            <p:nvSpPr>
              <p:cNvPr id="190" name="Square">
                <a:extLst>
                  <a:ext uri="{FF2B5EF4-FFF2-40B4-BE49-F238E27FC236}">
                    <a16:creationId xmlns="" xmlns:a16="http://schemas.microsoft.com/office/drawing/2014/main" id="{F7D129CE-9B62-0548-A546-892AF1715232}"/>
                  </a:ext>
                </a:extLst>
              </p:cNvPr>
              <p:cNvSpPr/>
              <p:nvPr/>
            </p:nvSpPr>
            <p:spPr>
              <a:xfrm>
                <a:off x="0" y="895603"/>
                <a:ext cx="299752" cy="299753"/>
              </a:xfrm>
              <a:prstGeom prst="rect">
                <a:avLst/>
              </a:prstGeom>
              <a:solidFill>
                <a:schemeClr val="accent1">
                  <a:satOff val="12166"/>
                  <a:lumOff val="-1304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endParaRPr sz="800"/>
              </a:p>
            </p:txBody>
          </p:sp>
          <p:sp>
            <p:nvSpPr>
              <p:cNvPr id="191" name="Square">
                <a:extLst>
                  <a:ext uri="{FF2B5EF4-FFF2-40B4-BE49-F238E27FC236}">
                    <a16:creationId xmlns="" xmlns:a16="http://schemas.microsoft.com/office/drawing/2014/main" id="{74DDE23A-DFEF-AF46-AECE-098A622A0031}"/>
                  </a:ext>
                </a:extLst>
              </p:cNvPr>
              <p:cNvSpPr/>
              <p:nvPr/>
            </p:nvSpPr>
            <p:spPr>
              <a:xfrm>
                <a:off x="1214437" y="895603"/>
                <a:ext cx="299753" cy="299753"/>
              </a:xfrm>
              <a:prstGeom prst="rect">
                <a:avLst/>
              </a:prstGeom>
              <a:solidFill>
                <a:schemeClr val="accent1">
                  <a:satOff val="12166"/>
                  <a:lumOff val="-1304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endParaRPr sz="800"/>
              </a:p>
            </p:txBody>
          </p:sp>
        </p:grpSp>
        <p:grpSp>
          <p:nvGrpSpPr>
            <p:cNvPr id="59" name="Group">
              <a:extLst>
                <a:ext uri="{FF2B5EF4-FFF2-40B4-BE49-F238E27FC236}">
                  <a16:creationId xmlns="" xmlns:a16="http://schemas.microsoft.com/office/drawing/2014/main" id="{0410BD67-58ED-7345-90D4-AE8D676E8888}"/>
                </a:ext>
              </a:extLst>
            </p:cNvPr>
            <p:cNvGrpSpPr/>
            <p:nvPr/>
          </p:nvGrpSpPr>
          <p:grpSpPr>
            <a:xfrm>
              <a:off x="15457850" y="8283266"/>
              <a:ext cx="1514190" cy="1493890"/>
              <a:chOff x="0" y="0"/>
              <a:chExt cx="1514189" cy="1493889"/>
            </a:xfrm>
          </p:grpSpPr>
          <p:sp>
            <p:nvSpPr>
              <p:cNvPr id="145" name="Square">
                <a:extLst>
                  <a:ext uri="{FF2B5EF4-FFF2-40B4-BE49-F238E27FC236}">
                    <a16:creationId xmlns="" xmlns:a16="http://schemas.microsoft.com/office/drawing/2014/main" id="{C3E42ECF-2F35-BA4A-B605-7E99D6293DD4}"/>
                  </a:ext>
                </a:extLst>
              </p:cNvPr>
              <p:cNvSpPr/>
              <p:nvPr/>
            </p:nvSpPr>
            <p:spPr>
              <a:xfrm>
                <a:off x="0" y="0"/>
                <a:ext cx="299752" cy="299752"/>
              </a:xfrm>
              <a:prstGeom prst="rect">
                <a:avLst/>
              </a:prstGeom>
              <a:noFill/>
              <a:ln w="12700" cap="flat">
                <a:solidFill>
                  <a:srgbClr val="CBCBCB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endParaRPr sz="800"/>
              </a:p>
            </p:txBody>
          </p:sp>
          <p:sp>
            <p:nvSpPr>
              <p:cNvPr id="146" name="Square">
                <a:extLst>
                  <a:ext uri="{FF2B5EF4-FFF2-40B4-BE49-F238E27FC236}">
                    <a16:creationId xmlns="" xmlns:a16="http://schemas.microsoft.com/office/drawing/2014/main" id="{DB9F10AC-FCA9-DE49-9479-FF33EE82D7AF}"/>
                  </a:ext>
                </a:extLst>
              </p:cNvPr>
              <p:cNvSpPr/>
              <p:nvPr/>
            </p:nvSpPr>
            <p:spPr>
              <a:xfrm>
                <a:off x="0" y="298534"/>
                <a:ext cx="299752" cy="299752"/>
              </a:xfrm>
              <a:prstGeom prst="rect">
                <a:avLst/>
              </a:prstGeom>
              <a:noFill/>
              <a:ln w="12700" cap="flat">
                <a:solidFill>
                  <a:srgbClr val="CBCBCB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endParaRPr sz="800"/>
              </a:p>
            </p:txBody>
          </p:sp>
          <p:sp>
            <p:nvSpPr>
              <p:cNvPr id="147" name="Square">
                <a:extLst>
                  <a:ext uri="{FF2B5EF4-FFF2-40B4-BE49-F238E27FC236}">
                    <a16:creationId xmlns="" xmlns:a16="http://schemas.microsoft.com/office/drawing/2014/main" id="{3C5C2D8C-BDAF-3043-9E06-0B8646D673D2}"/>
                  </a:ext>
                </a:extLst>
              </p:cNvPr>
              <p:cNvSpPr/>
              <p:nvPr/>
            </p:nvSpPr>
            <p:spPr>
              <a:xfrm>
                <a:off x="0" y="597069"/>
                <a:ext cx="299752" cy="299753"/>
              </a:xfrm>
              <a:prstGeom prst="rect">
                <a:avLst/>
              </a:prstGeom>
              <a:noFill/>
              <a:ln w="12700" cap="flat">
                <a:solidFill>
                  <a:srgbClr val="CBCBCB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endParaRPr sz="800"/>
              </a:p>
            </p:txBody>
          </p:sp>
          <p:sp>
            <p:nvSpPr>
              <p:cNvPr id="148" name="Square">
                <a:extLst>
                  <a:ext uri="{FF2B5EF4-FFF2-40B4-BE49-F238E27FC236}">
                    <a16:creationId xmlns="" xmlns:a16="http://schemas.microsoft.com/office/drawing/2014/main" id="{3C1E20A1-FAB9-AA49-9902-D52C2403393E}"/>
                  </a:ext>
                </a:extLst>
              </p:cNvPr>
              <p:cNvSpPr/>
              <p:nvPr/>
            </p:nvSpPr>
            <p:spPr>
              <a:xfrm>
                <a:off x="0" y="1194137"/>
                <a:ext cx="299752" cy="299753"/>
              </a:xfrm>
              <a:prstGeom prst="rect">
                <a:avLst/>
              </a:prstGeom>
              <a:noFill/>
              <a:ln w="12700" cap="flat">
                <a:solidFill>
                  <a:srgbClr val="CBCBCB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endParaRPr sz="800"/>
              </a:p>
            </p:txBody>
          </p:sp>
          <p:grpSp>
            <p:nvGrpSpPr>
              <p:cNvPr id="149" name="Group">
                <a:extLst>
                  <a:ext uri="{FF2B5EF4-FFF2-40B4-BE49-F238E27FC236}">
                    <a16:creationId xmlns="" xmlns:a16="http://schemas.microsoft.com/office/drawing/2014/main" id="{909FB831-C509-2E48-923F-ED7114FB07E6}"/>
                  </a:ext>
                </a:extLst>
              </p:cNvPr>
              <p:cNvGrpSpPr/>
              <p:nvPr/>
            </p:nvGrpSpPr>
            <p:grpSpPr>
              <a:xfrm>
                <a:off x="303609" y="0"/>
                <a:ext cx="299753" cy="1493890"/>
                <a:chOff x="0" y="0"/>
                <a:chExt cx="299751" cy="1493889"/>
              </a:xfrm>
            </p:grpSpPr>
            <p:sp>
              <p:nvSpPr>
                <p:cNvPr id="166" name="Square">
                  <a:extLst>
                    <a:ext uri="{FF2B5EF4-FFF2-40B4-BE49-F238E27FC236}">
                      <a16:creationId xmlns="" xmlns:a16="http://schemas.microsoft.com/office/drawing/2014/main" id="{23ED456E-11A5-D341-8254-4A8603E4512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99752" cy="299752"/>
                </a:xfrm>
                <a:prstGeom prst="rect">
                  <a:avLst/>
                </a:prstGeom>
                <a:noFill/>
                <a:ln w="12700" cap="flat">
                  <a:solidFill>
                    <a:srgbClr val="CBCBCB"/>
                  </a:solidFill>
                  <a:prstDash val="solid"/>
                  <a:miter lim="400000"/>
                </a:ln>
                <a:effectLst/>
              </p:spPr>
              <p:txBody>
                <a:bodyPr wrap="square" lIns="71437" tIns="71437" rIns="71437" bIns="71437" numCol="1" anchor="ctr">
                  <a:noAutofit/>
                </a:bodyPr>
                <a:lstStyle/>
                <a:p>
                  <a:pPr>
                    <a:defRPr>
                      <a:latin typeface="Helvetica Neue Light"/>
                      <a:ea typeface="Helvetica Neue Light"/>
                      <a:cs typeface="Helvetica Neue Light"/>
                      <a:sym typeface="Helvetica Neue Light"/>
                    </a:defRPr>
                  </a:pPr>
                  <a:endParaRPr sz="800"/>
                </a:p>
              </p:txBody>
            </p:sp>
            <p:sp>
              <p:nvSpPr>
                <p:cNvPr id="167" name="Square">
                  <a:extLst>
                    <a:ext uri="{FF2B5EF4-FFF2-40B4-BE49-F238E27FC236}">
                      <a16:creationId xmlns="" xmlns:a16="http://schemas.microsoft.com/office/drawing/2014/main" id="{08884E4B-D7B8-6B45-8944-DF30419CE279}"/>
                    </a:ext>
                  </a:extLst>
                </p:cNvPr>
                <p:cNvSpPr/>
                <p:nvPr/>
              </p:nvSpPr>
              <p:spPr>
                <a:xfrm>
                  <a:off x="0" y="298534"/>
                  <a:ext cx="299752" cy="299752"/>
                </a:xfrm>
                <a:prstGeom prst="rect">
                  <a:avLst/>
                </a:prstGeom>
                <a:noFill/>
                <a:ln w="12700" cap="flat">
                  <a:solidFill>
                    <a:srgbClr val="CBCBCB"/>
                  </a:solidFill>
                  <a:prstDash val="solid"/>
                  <a:miter lim="400000"/>
                </a:ln>
                <a:effectLst/>
              </p:spPr>
              <p:txBody>
                <a:bodyPr wrap="square" lIns="71437" tIns="71437" rIns="71437" bIns="71437" numCol="1" anchor="ctr">
                  <a:noAutofit/>
                </a:bodyPr>
                <a:lstStyle/>
                <a:p>
                  <a:pPr>
                    <a:defRPr>
                      <a:latin typeface="Helvetica Neue Light"/>
                      <a:ea typeface="Helvetica Neue Light"/>
                      <a:cs typeface="Helvetica Neue Light"/>
                      <a:sym typeface="Helvetica Neue Light"/>
                    </a:defRPr>
                  </a:pPr>
                  <a:endParaRPr sz="800"/>
                </a:p>
              </p:txBody>
            </p:sp>
            <p:sp>
              <p:nvSpPr>
                <p:cNvPr id="168" name="Square">
                  <a:extLst>
                    <a:ext uri="{FF2B5EF4-FFF2-40B4-BE49-F238E27FC236}">
                      <a16:creationId xmlns="" xmlns:a16="http://schemas.microsoft.com/office/drawing/2014/main" id="{5BB84313-4F81-A14B-A80F-D242B1FA61A0}"/>
                    </a:ext>
                  </a:extLst>
                </p:cNvPr>
                <p:cNvSpPr/>
                <p:nvPr/>
              </p:nvSpPr>
              <p:spPr>
                <a:xfrm>
                  <a:off x="0" y="597069"/>
                  <a:ext cx="299752" cy="299753"/>
                </a:xfrm>
                <a:prstGeom prst="rect">
                  <a:avLst/>
                </a:prstGeom>
                <a:noFill/>
                <a:ln w="12700" cap="flat">
                  <a:solidFill>
                    <a:srgbClr val="CBCBCB"/>
                  </a:solidFill>
                  <a:prstDash val="solid"/>
                  <a:miter lim="400000"/>
                </a:ln>
                <a:effectLst/>
              </p:spPr>
              <p:txBody>
                <a:bodyPr wrap="square" lIns="71437" tIns="71437" rIns="71437" bIns="71437" numCol="1" anchor="ctr">
                  <a:noAutofit/>
                </a:bodyPr>
                <a:lstStyle/>
                <a:p>
                  <a:pPr>
                    <a:defRPr>
                      <a:latin typeface="Helvetica Neue Light"/>
                      <a:ea typeface="Helvetica Neue Light"/>
                      <a:cs typeface="Helvetica Neue Light"/>
                      <a:sym typeface="Helvetica Neue Light"/>
                    </a:defRPr>
                  </a:pPr>
                  <a:endParaRPr sz="800"/>
                </a:p>
              </p:txBody>
            </p:sp>
            <p:sp>
              <p:nvSpPr>
                <p:cNvPr id="169" name="Square">
                  <a:extLst>
                    <a:ext uri="{FF2B5EF4-FFF2-40B4-BE49-F238E27FC236}">
                      <a16:creationId xmlns="" xmlns:a16="http://schemas.microsoft.com/office/drawing/2014/main" id="{AE923C33-4290-2648-9BEE-1EBF204493EF}"/>
                    </a:ext>
                  </a:extLst>
                </p:cNvPr>
                <p:cNvSpPr/>
                <p:nvPr/>
              </p:nvSpPr>
              <p:spPr>
                <a:xfrm>
                  <a:off x="0" y="895603"/>
                  <a:ext cx="299752" cy="299753"/>
                </a:xfrm>
                <a:prstGeom prst="rect">
                  <a:avLst/>
                </a:prstGeom>
                <a:noFill/>
                <a:ln w="12700" cap="flat">
                  <a:solidFill>
                    <a:srgbClr val="CBCBCB"/>
                  </a:solidFill>
                  <a:prstDash val="solid"/>
                  <a:miter lim="400000"/>
                </a:ln>
                <a:effectLst/>
              </p:spPr>
              <p:txBody>
                <a:bodyPr wrap="square" lIns="71437" tIns="71437" rIns="71437" bIns="71437" numCol="1" anchor="ctr">
                  <a:noAutofit/>
                </a:bodyPr>
                <a:lstStyle/>
                <a:p>
                  <a:pPr>
                    <a:defRPr>
                      <a:latin typeface="Helvetica Neue Light"/>
                      <a:ea typeface="Helvetica Neue Light"/>
                      <a:cs typeface="Helvetica Neue Light"/>
                      <a:sym typeface="Helvetica Neue Light"/>
                    </a:defRPr>
                  </a:pPr>
                  <a:endParaRPr sz="800"/>
                </a:p>
              </p:txBody>
            </p:sp>
            <p:sp>
              <p:nvSpPr>
                <p:cNvPr id="170" name="Square">
                  <a:extLst>
                    <a:ext uri="{FF2B5EF4-FFF2-40B4-BE49-F238E27FC236}">
                      <a16:creationId xmlns="" xmlns:a16="http://schemas.microsoft.com/office/drawing/2014/main" id="{D41A8BD2-A97B-F64B-9E76-82AE53D9CE27}"/>
                    </a:ext>
                  </a:extLst>
                </p:cNvPr>
                <p:cNvSpPr/>
                <p:nvPr/>
              </p:nvSpPr>
              <p:spPr>
                <a:xfrm>
                  <a:off x="0" y="1194137"/>
                  <a:ext cx="299752" cy="299753"/>
                </a:xfrm>
                <a:prstGeom prst="rect">
                  <a:avLst/>
                </a:prstGeom>
                <a:noFill/>
                <a:ln w="12700" cap="flat">
                  <a:solidFill>
                    <a:srgbClr val="CBCBCB"/>
                  </a:solidFill>
                  <a:prstDash val="solid"/>
                  <a:miter lim="400000"/>
                </a:ln>
                <a:effectLst/>
              </p:spPr>
              <p:txBody>
                <a:bodyPr wrap="square" lIns="71437" tIns="71437" rIns="71437" bIns="71437" numCol="1" anchor="ctr">
                  <a:noAutofit/>
                </a:bodyPr>
                <a:lstStyle/>
                <a:p>
                  <a:pPr>
                    <a:defRPr>
                      <a:latin typeface="Helvetica Neue Light"/>
                      <a:ea typeface="Helvetica Neue Light"/>
                      <a:cs typeface="Helvetica Neue Light"/>
                      <a:sym typeface="Helvetica Neue Light"/>
                    </a:defRPr>
                  </a:pPr>
                  <a:endParaRPr sz="800"/>
                </a:p>
              </p:txBody>
            </p:sp>
          </p:grpSp>
          <p:sp>
            <p:nvSpPr>
              <p:cNvPr id="150" name="Square">
                <a:extLst>
                  <a:ext uri="{FF2B5EF4-FFF2-40B4-BE49-F238E27FC236}">
                    <a16:creationId xmlns="" xmlns:a16="http://schemas.microsoft.com/office/drawing/2014/main" id="{6802A794-3CF1-BB4B-A68D-04F13E0A1B9D}"/>
                  </a:ext>
                </a:extLst>
              </p:cNvPr>
              <p:cNvSpPr/>
              <p:nvPr/>
            </p:nvSpPr>
            <p:spPr>
              <a:xfrm>
                <a:off x="607218" y="0"/>
                <a:ext cx="299753" cy="299752"/>
              </a:xfrm>
              <a:prstGeom prst="rect">
                <a:avLst/>
              </a:prstGeom>
              <a:noFill/>
              <a:ln w="12700" cap="flat">
                <a:solidFill>
                  <a:srgbClr val="CBCBCB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endParaRPr sz="800"/>
              </a:p>
            </p:txBody>
          </p:sp>
          <p:sp>
            <p:nvSpPr>
              <p:cNvPr id="151" name="Square">
                <a:extLst>
                  <a:ext uri="{FF2B5EF4-FFF2-40B4-BE49-F238E27FC236}">
                    <a16:creationId xmlns="" xmlns:a16="http://schemas.microsoft.com/office/drawing/2014/main" id="{4204A820-B804-024F-B879-ED74A52866D4}"/>
                  </a:ext>
                </a:extLst>
              </p:cNvPr>
              <p:cNvSpPr/>
              <p:nvPr/>
            </p:nvSpPr>
            <p:spPr>
              <a:xfrm>
                <a:off x="607218" y="298534"/>
                <a:ext cx="299753" cy="299752"/>
              </a:xfrm>
              <a:prstGeom prst="rect">
                <a:avLst/>
              </a:prstGeom>
              <a:noFill/>
              <a:ln w="12700" cap="flat">
                <a:solidFill>
                  <a:srgbClr val="CBCBCB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endParaRPr sz="800"/>
              </a:p>
            </p:txBody>
          </p:sp>
          <p:sp>
            <p:nvSpPr>
              <p:cNvPr id="152" name="Square">
                <a:extLst>
                  <a:ext uri="{FF2B5EF4-FFF2-40B4-BE49-F238E27FC236}">
                    <a16:creationId xmlns="" xmlns:a16="http://schemas.microsoft.com/office/drawing/2014/main" id="{F430A831-5C94-E843-8D76-F7A7A1EDD1F4}"/>
                  </a:ext>
                </a:extLst>
              </p:cNvPr>
              <p:cNvSpPr/>
              <p:nvPr/>
            </p:nvSpPr>
            <p:spPr>
              <a:xfrm>
                <a:off x="607218" y="597069"/>
                <a:ext cx="299753" cy="299753"/>
              </a:xfrm>
              <a:prstGeom prst="rect">
                <a:avLst/>
              </a:prstGeom>
              <a:noFill/>
              <a:ln w="12700" cap="flat">
                <a:solidFill>
                  <a:srgbClr val="CBCBCB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endParaRPr sz="800"/>
              </a:p>
            </p:txBody>
          </p:sp>
          <p:sp>
            <p:nvSpPr>
              <p:cNvPr id="153" name="Square">
                <a:extLst>
                  <a:ext uri="{FF2B5EF4-FFF2-40B4-BE49-F238E27FC236}">
                    <a16:creationId xmlns="" xmlns:a16="http://schemas.microsoft.com/office/drawing/2014/main" id="{CEB8D4E3-A685-9548-B794-6C6A2919F427}"/>
                  </a:ext>
                </a:extLst>
              </p:cNvPr>
              <p:cNvSpPr/>
              <p:nvPr/>
            </p:nvSpPr>
            <p:spPr>
              <a:xfrm>
                <a:off x="607218" y="1194137"/>
                <a:ext cx="299753" cy="299753"/>
              </a:xfrm>
              <a:prstGeom prst="rect">
                <a:avLst/>
              </a:prstGeom>
              <a:noFill/>
              <a:ln w="12700" cap="flat">
                <a:solidFill>
                  <a:srgbClr val="CBCBCB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endParaRPr sz="800"/>
              </a:p>
            </p:txBody>
          </p:sp>
          <p:sp>
            <p:nvSpPr>
              <p:cNvPr id="154" name="Square">
                <a:extLst>
                  <a:ext uri="{FF2B5EF4-FFF2-40B4-BE49-F238E27FC236}">
                    <a16:creationId xmlns="" xmlns:a16="http://schemas.microsoft.com/office/drawing/2014/main" id="{15E9F93B-49D4-974B-B704-F0ECC3D82D58}"/>
                  </a:ext>
                </a:extLst>
              </p:cNvPr>
              <p:cNvSpPr/>
              <p:nvPr/>
            </p:nvSpPr>
            <p:spPr>
              <a:xfrm>
                <a:off x="910828" y="0"/>
                <a:ext cx="299752" cy="299752"/>
              </a:xfrm>
              <a:prstGeom prst="rect">
                <a:avLst/>
              </a:prstGeom>
              <a:noFill/>
              <a:ln w="12700" cap="flat">
                <a:solidFill>
                  <a:srgbClr val="CBCBCB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endParaRPr sz="800"/>
              </a:p>
            </p:txBody>
          </p:sp>
          <p:sp>
            <p:nvSpPr>
              <p:cNvPr id="155" name="Square">
                <a:extLst>
                  <a:ext uri="{FF2B5EF4-FFF2-40B4-BE49-F238E27FC236}">
                    <a16:creationId xmlns="" xmlns:a16="http://schemas.microsoft.com/office/drawing/2014/main" id="{D21D1F10-2269-9948-8921-AB39971A6E27}"/>
                  </a:ext>
                </a:extLst>
              </p:cNvPr>
              <p:cNvSpPr/>
              <p:nvPr/>
            </p:nvSpPr>
            <p:spPr>
              <a:xfrm>
                <a:off x="910828" y="597069"/>
                <a:ext cx="299752" cy="299753"/>
              </a:xfrm>
              <a:prstGeom prst="rect">
                <a:avLst/>
              </a:prstGeom>
              <a:noFill/>
              <a:ln w="12700" cap="flat">
                <a:solidFill>
                  <a:srgbClr val="CBCBCB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endParaRPr sz="800"/>
              </a:p>
            </p:txBody>
          </p:sp>
          <p:sp>
            <p:nvSpPr>
              <p:cNvPr id="156" name="Square">
                <a:extLst>
                  <a:ext uri="{FF2B5EF4-FFF2-40B4-BE49-F238E27FC236}">
                    <a16:creationId xmlns="" xmlns:a16="http://schemas.microsoft.com/office/drawing/2014/main" id="{CC2575CD-16B5-4D4B-BF02-639FECE6456E}"/>
                  </a:ext>
                </a:extLst>
              </p:cNvPr>
              <p:cNvSpPr/>
              <p:nvPr/>
            </p:nvSpPr>
            <p:spPr>
              <a:xfrm>
                <a:off x="910828" y="895603"/>
                <a:ext cx="299752" cy="299753"/>
              </a:xfrm>
              <a:prstGeom prst="rect">
                <a:avLst/>
              </a:prstGeom>
              <a:noFill/>
              <a:ln w="12700" cap="flat">
                <a:solidFill>
                  <a:srgbClr val="CBCBCB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endParaRPr sz="800"/>
              </a:p>
            </p:txBody>
          </p:sp>
          <p:sp>
            <p:nvSpPr>
              <p:cNvPr id="157" name="Square">
                <a:extLst>
                  <a:ext uri="{FF2B5EF4-FFF2-40B4-BE49-F238E27FC236}">
                    <a16:creationId xmlns="" xmlns:a16="http://schemas.microsoft.com/office/drawing/2014/main" id="{1F3160BD-C2EA-4647-A399-9A53D4226701}"/>
                  </a:ext>
                </a:extLst>
              </p:cNvPr>
              <p:cNvSpPr/>
              <p:nvPr/>
            </p:nvSpPr>
            <p:spPr>
              <a:xfrm>
                <a:off x="910828" y="1194137"/>
                <a:ext cx="299752" cy="299753"/>
              </a:xfrm>
              <a:prstGeom prst="rect">
                <a:avLst/>
              </a:prstGeom>
              <a:noFill/>
              <a:ln w="12700" cap="flat">
                <a:solidFill>
                  <a:srgbClr val="CBCBCB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endParaRPr sz="800"/>
              </a:p>
            </p:txBody>
          </p:sp>
          <p:sp>
            <p:nvSpPr>
              <p:cNvPr id="158" name="Square">
                <a:extLst>
                  <a:ext uri="{FF2B5EF4-FFF2-40B4-BE49-F238E27FC236}">
                    <a16:creationId xmlns="" xmlns:a16="http://schemas.microsoft.com/office/drawing/2014/main" id="{EA196DC0-FA96-8249-B05D-FB66907E5CE0}"/>
                  </a:ext>
                </a:extLst>
              </p:cNvPr>
              <p:cNvSpPr/>
              <p:nvPr/>
            </p:nvSpPr>
            <p:spPr>
              <a:xfrm>
                <a:off x="1214437" y="0"/>
                <a:ext cx="299753" cy="299752"/>
              </a:xfrm>
              <a:prstGeom prst="rect">
                <a:avLst/>
              </a:prstGeom>
              <a:noFill/>
              <a:ln w="12700" cap="flat">
                <a:solidFill>
                  <a:srgbClr val="CBCBCB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endParaRPr sz="800"/>
              </a:p>
            </p:txBody>
          </p:sp>
          <p:sp>
            <p:nvSpPr>
              <p:cNvPr id="159" name="Square">
                <a:extLst>
                  <a:ext uri="{FF2B5EF4-FFF2-40B4-BE49-F238E27FC236}">
                    <a16:creationId xmlns="" xmlns:a16="http://schemas.microsoft.com/office/drawing/2014/main" id="{238149BD-7669-DA4B-ACA2-9EE1B1AD8C89}"/>
                  </a:ext>
                </a:extLst>
              </p:cNvPr>
              <p:cNvSpPr/>
              <p:nvPr/>
            </p:nvSpPr>
            <p:spPr>
              <a:xfrm>
                <a:off x="1214437" y="298534"/>
                <a:ext cx="299753" cy="299752"/>
              </a:xfrm>
              <a:prstGeom prst="rect">
                <a:avLst/>
              </a:prstGeom>
              <a:noFill/>
              <a:ln w="12700" cap="flat">
                <a:solidFill>
                  <a:srgbClr val="CBCBCB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endParaRPr sz="800"/>
              </a:p>
            </p:txBody>
          </p:sp>
          <p:sp>
            <p:nvSpPr>
              <p:cNvPr id="160" name="Square">
                <a:extLst>
                  <a:ext uri="{FF2B5EF4-FFF2-40B4-BE49-F238E27FC236}">
                    <a16:creationId xmlns="" xmlns:a16="http://schemas.microsoft.com/office/drawing/2014/main" id="{7EF9EAD7-7750-3545-AF17-B2729254EA96}"/>
                  </a:ext>
                </a:extLst>
              </p:cNvPr>
              <p:cNvSpPr/>
              <p:nvPr/>
            </p:nvSpPr>
            <p:spPr>
              <a:xfrm>
                <a:off x="1214437" y="597069"/>
                <a:ext cx="299753" cy="299753"/>
              </a:xfrm>
              <a:prstGeom prst="rect">
                <a:avLst/>
              </a:prstGeom>
              <a:noFill/>
              <a:ln w="12700" cap="flat">
                <a:solidFill>
                  <a:srgbClr val="CBCBCB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endParaRPr sz="800"/>
              </a:p>
            </p:txBody>
          </p:sp>
          <p:sp>
            <p:nvSpPr>
              <p:cNvPr id="161" name="Square">
                <a:extLst>
                  <a:ext uri="{FF2B5EF4-FFF2-40B4-BE49-F238E27FC236}">
                    <a16:creationId xmlns="" xmlns:a16="http://schemas.microsoft.com/office/drawing/2014/main" id="{63322351-64EA-C943-A25C-43D7140C1CE6}"/>
                  </a:ext>
                </a:extLst>
              </p:cNvPr>
              <p:cNvSpPr/>
              <p:nvPr/>
            </p:nvSpPr>
            <p:spPr>
              <a:xfrm>
                <a:off x="1214437" y="1194137"/>
                <a:ext cx="299753" cy="299753"/>
              </a:xfrm>
              <a:prstGeom prst="rect">
                <a:avLst/>
              </a:prstGeom>
              <a:noFill/>
              <a:ln w="12700" cap="flat">
                <a:solidFill>
                  <a:srgbClr val="CBCBCB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endParaRPr sz="800"/>
              </a:p>
            </p:txBody>
          </p:sp>
          <p:sp>
            <p:nvSpPr>
              <p:cNvPr id="162" name="Square">
                <a:extLst>
                  <a:ext uri="{FF2B5EF4-FFF2-40B4-BE49-F238E27FC236}">
                    <a16:creationId xmlns="" xmlns:a16="http://schemas.microsoft.com/office/drawing/2014/main" id="{C29E1F10-FD19-4647-AFAB-07C9ACC403DA}"/>
                  </a:ext>
                </a:extLst>
              </p:cNvPr>
              <p:cNvSpPr/>
              <p:nvPr/>
            </p:nvSpPr>
            <p:spPr>
              <a:xfrm>
                <a:off x="910828" y="298534"/>
                <a:ext cx="299752" cy="299752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5">
                      <a:hueOff val="-485923"/>
                      <a:satOff val="-14474"/>
                      <a:lumOff val="-11330"/>
                    </a:schemeClr>
                  </a:gs>
                  <a:gs pos="100000">
                    <a:schemeClr val="accent5">
                      <a:hueOff val="-485679"/>
                      <a:satOff val="-12669"/>
                      <a:lumOff val="-27282"/>
                    </a:schemeClr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endParaRPr sz="800"/>
              </a:p>
            </p:txBody>
          </p:sp>
          <p:sp>
            <p:nvSpPr>
              <p:cNvPr id="163" name="Square">
                <a:extLst>
                  <a:ext uri="{FF2B5EF4-FFF2-40B4-BE49-F238E27FC236}">
                    <a16:creationId xmlns="" xmlns:a16="http://schemas.microsoft.com/office/drawing/2014/main" id="{E6EE649E-ABCC-AE4E-9634-069906155E71}"/>
                  </a:ext>
                </a:extLst>
              </p:cNvPr>
              <p:cNvSpPr/>
              <p:nvPr/>
            </p:nvSpPr>
            <p:spPr>
              <a:xfrm>
                <a:off x="607218" y="895603"/>
                <a:ext cx="299753" cy="299753"/>
              </a:xfrm>
              <a:prstGeom prst="rect">
                <a:avLst/>
              </a:prstGeom>
              <a:solidFill>
                <a:schemeClr val="accent1">
                  <a:satOff val="12166"/>
                  <a:lumOff val="-1304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endParaRPr sz="800"/>
              </a:p>
            </p:txBody>
          </p:sp>
          <p:sp>
            <p:nvSpPr>
              <p:cNvPr id="164" name="Square">
                <a:extLst>
                  <a:ext uri="{FF2B5EF4-FFF2-40B4-BE49-F238E27FC236}">
                    <a16:creationId xmlns="" xmlns:a16="http://schemas.microsoft.com/office/drawing/2014/main" id="{DA265B19-5F43-2B42-B399-2FCA0B4A8190}"/>
                  </a:ext>
                </a:extLst>
              </p:cNvPr>
              <p:cNvSpPr/>
              <p:nvPr/>
            </p:nvSpPr>
            <p:spPr>
              <a:xfrm>
                <a:off x="0" y="895603"/>
                <a:ext cx="299752" cy="299753"/>
              </a:xfrm>
              <a:prstGeom prst="rect">
                <a:avLst/>
              </a:prstGeom>
              <a:solidFill>
                <a:schemeClr val="accent1">
                  <a:satOff val="12166"/>
                  <a:lumOff val="-1304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endParaRPr sz="800"/>
              </a:p>
            </p:txBody>
          </p:sp>
          <p:sp>
            <p:nvSpPr>
              <p:cNvPr id="165" name="Square">
                <a:extLst>
                  <a:ext uri="{FF2B5EF4-FFF2-40B4-BE49-F238E27FC236}">
                    <a16:creationId xmlns="" xmlns:a16="http://schemas.microsoft.com/office/drawing/2014/main" id="{99EEE17E-51D3-BF4B-B680-64AF21ECE0DE}"/>
                  </a:ext>
                </a:extLst>
              </p:cNvPr>
              <p:cNvSpPr/>
              <p:nvPr/>
            </p:nvSpPr>
            <p:spPr>
              <a:xfrm>
                <a:off x="1214437" y="895603"/>
                <a:ext cx="299753" cy="299753"/>
              </a:xfrm>
              <a:prstGeom prst="rect">
                <a:avLst/>
              </a:prstGeom>
              <a:solidFill>
                <a:schemeClr val="accent1">
                  <a:satOff val="12166"/>
                  <a:lumOff val="-1304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endParaRPr sz="800"/>
              </a:p>
            </p:txBody>
          </p:sp>
        </p:grpSp>
        <p:sp>
          <p:nvSpPr>
            <p:cNvPr id="60" name="Machine Protection…">
              <a:extLst>
                <a:ext uri="{FF2B5EF4-FFF2-40B4-BE49-F238E27FC236}">
                  <a16:creationId xmlns="" xmlns:a16="http://schemas.microsoft.com/office/drawing/2014/main" id="{E8B93845-2310-1747-890D-24BA766585B0}"/>
                </a:ext>
              </a:extLst>
            </p:cNvPr>
            <p:cNvSpPr/>
            <p:nvPr/>
          </p:nvSpPr>
          <p:spPr>
            <a:xfrm>
              <a:off x="5732711" y="11097907"/>
              <a:ext cx="6716851" cy="1631215"/>
            </a:xfrm>
            <a:prstGeom prst="rect">
              <a:avLst/>
            </a:prstGeom>
            <a:ln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lIns="64293" tIns="64293" rIns="64293" bIns="64293" anchor="ctr"/>
            <a:lstStyle/>
            <a:p>
              <a:pPr algn="ctr">
                <a:defRPr sz="38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800" dirty="0"/>
                <a:t>Machine Protection</a:t>
              </a:r>
            </a:p>
            <a:p>
              <a:pPr algn="ctr">
                <a:defRPr sz="38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800" dirty="0"/>
                <a:t>Limitation of bunches</a:t>
              </a:r>
            </a:p>
          </p:txBody>
        </p:sp>
        <p:sp>
          <p:nvSpPr>
            <p:cNvPr id="61" name="Line">
              <a:extLst>
                <a:ext uri="{FF2B5EF4-FFF2-40B4-BE49-F238E27FC236}">
                  <a16:creationId xmlns="" xmlns:a16="http://schemas.microsoft.com/office/drawing/2014/main" id="{A115EF9A-3E56-054D-B4E2-6F3B12CDF5D1}"/>
                </a:ext>
              </a:extLst>
            </p:cNvPr>
            <p:cNvSpPr/>
            <p:nvPr/>
          </p:nvSpPr>
          <p:spPr>
            <a:xfrm>
              <a:off x="7803659" y="8498585"/>
              <a:ext cx="756524" cy="1"/>
            </a:xfrm>
            <a:prstGeom prst="line">
              <a:avLst/>
            </a:prstGeom>
            <a:ln w="38100">
              <a:solidFill>
                <a:schemeClr val="accent6">
                  <a:hueOff val="141687"/>
                  <a:satOff val="4211"/>
                  <a:lumOff val="-16270"/>
                </a:schemeClr>
              </a:solidFill>
              <a:miter lim="400000"/>
              <a:tailEnd type="triangle"/>
            </a:ln>
          </p:spPr>
          <p:txBody>
            <a:bodyPr lIns="71437" tIns="71437" rIns="71437" bIns="71437" anchor="ctr"/>
            <a:lstStyle/>
            <a:p>
              <a:pPr>
                <a:defRPr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800"/>
            </a:p>
          </p:txBody>
        </p:sp>
        <p:sp>
          <p:nvSpPr>
            <p:cNvPr id="62" name="Line">
              <a:extLst>
                <a:ext uri="{FF2B5EF4-FFF2-40B4-BE49-F238E27FC236}">
                  <a16:creationId xmlns="" xmlns:a16="http://schemas.microsoft.com/office/drawing/2014/main" id="{F34E3494-D01D-AA49-A4C8-6674F05E7E9E}"/>
                </a:ext>
              </a:extLst>
            </p:cNvPr>
            <p:cNvSpPr/>
            <p:nvPr/>
          </p:nvSpPr>
          <p:spPr>
            <a:xfrm>
              <a:off x="9391123" y="8945505"/>
              <a:ext cx="578774" cy="1"/>
            </a:xfrm>
            <a:prstGeom prst="line">
              <a:avLst/>
            </a:prstGeom>
            <a:ln w="38100">
              <a:solidFill>
                <a:schemeClr val="accent6">
                  <a:hueOff val="141687"/>
                  <a:satOff val="4211"/>
                  <a:lumOff val="-16270"/>
                </a:schemeClr>
              </a:solidFill>
              <a:miter lim="400000"/>
              <a:tailEnd type="triangle"/>
            </a:ln>
          </p:spPr>
          <p:txBody>
            <a:bodyPr lIns="71437" tIns="71437" rIns="71437" bIns="71437" anchor="ctr"/>
            <a:lstStyle/>
            <a:p>
              <a:pPr>
                <a:defRPr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800"/>
            </a:p>
          </p:txBody>
        </p:sp>
        <p:sp>
          <p:nvSpPr>
            <p:cNvPr id="63" name="&amp;">
              <a:extLst>
                <a:ext uri="{FF2B5EF4-FFF2-40B4-BE49-F238E27FC236}">
                  <a16:creationId xmlns="" xmlns:a16="http://schemas.microsoft.com/office/drawing/2014/main" id="{354856FC-E426-884E-A482-D496C4D185FB}"/>
                </a:ext>
              </a:extLst>
            </p:cNvPr>
            <p:cNvSpPr/>
            <p:nvPr/>
          </p:nvSpPr>
          <p:spPr>
            <a:xfrm>
              <a:off x="8558744" y="8106114"/>
              <a:ext cx="970041" cy="1785939"/>
            </a:xfrm>
            <a:prstGeom prst="rect">
              <a:avLst/>
            </a:prstGeom>
            <a:solidFill>
              <a:schemeClr val="accent5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>
                  <a:solidFill>
                    <a:srgbClr val="FFFFFF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 algn="ctr"/>
              <a:r>
                <a:rPr sz="800" dirty="0">
                  <a:latin typeface="+mn-lt"/>
                </a:rPr>
                <a:t>&amp;</a:t>
              </a:r>
            </a:p>
          </p:txBody>
        </p:sp>
        <p:sp>
          <p:nvSpPr>
            <p:cNvPr id="64" name="Line">
              <a:extLst>
                <a:ext uri="{FF2B5EF4-FFF2-40B4-BE49-F238E27FC236}">
                  <a16:creationId xmlns="" xmlns:a16="http://schemas.microsoft.com/office/drawing/2014/main" id="{CACE35BE-2477-E44C-A1DB-9E0619D5D616}"/>
                </a:ext>
              </a:extLst>
            </p:cNvPr>
            <p:cNvSpPr/>
            <p:nvPr/>
          </p:nvSpPr>
          <p:spPr>
            <a:xfrm>
              <a:off x="8063150" y="9460158"/>
              <a:ext cx="506397" cy="1"/>
            </a:xfrm>
            <a:prstGeom prst="line">
              <a:avLst/>
            </a:prstGeom>
            <a:ln w="38100">
              <a:solidFill>
                <a:schemeClr val="accent6">
                  <a:hueOff val="141687"/>
                  <a:satOff val="4211"/>
                  <a:lumOff val="-16270"/>
                </a:schemeClr>
              </a:solidFill>
              <a:miter lim="400000"/>
              <a:tailEnd type="triangle"/>
            </a:ln>
          </p:spPr>
          <p:txBody>
            <a:bodyPr lIns="71437" tIns="71437" rIns="71437" bIns="71437" anchor="ctr"/>
            <a:lstStyle/>
            <a:p>
              <a:pPr>
                <a:defRPr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800"/>
            </a:p>
          </p:txBody>
        </p:sp>
        <p:sp>
          <p:nvSpPr>
            <p:cNvPr id="65" name="Line">
              <a:extLst>
                <a:ext uri="{FF2B5EF4-FFF2-40B4-BE49-F238E27FC236}">
                  <a16:creationId xmlns="" xmlns:a16="http://schemas.microsoft.com/office/drawing/2014/main" id="{7C560DC7-CEE3-D248-8BC3-1192C4587EDF}"/>
                </a:ext>
              </a:extLst>
            </p:cNvPr>
            <p:cNvSpPr/>
            <p:nvPr/>
          </p:nvSpPr>
          <p:spPr>
            <a:xfrm>
              <a:off x="8071922" y="9466694"/>
              <a:ext cx="1" cy="1631214"/>
            </a:xfrm>
            <a:prstGeom prst="line">
              <a:avLst/>
            </a:prstGeom>
            <a:ln w="38100">
              <a:solidFill>
                <a:schemeClr val="accent6">
                  <a:hueOff val="141687"/>
                  <a:satOff val="4211"/>
                  <a:lumOff val="-16270"/>
                </a:schemeClr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800"/>
            </a:p>
          </p:txBody>
        </p:sp>
        <p:grpSp>
          <p:nvGrpSpPr>
            <p:cNvPr id="66" name="Group">
              <a:extLst>
                <a:ext uri="{FF2B5EF4-FFF2-40B4-BE49-F238E27FC236}">
                  <a16:creationId xmlns="" xmlns:a16="http://schemas.microsoft.com/office/drawing/2014/main" id="{3E98DAF3-B230-D34B-B3F7-2533409A1B4D}"/>
                </a:ext>
              </a:extLst>
            </p:cNvPr>
            <p:cNvGrpSpPr/>
            <p:nvPr/>
          </p:nvGrpSpPr>
          <p:grpSpPr>
            <a:xfrm>
              <a:off x="17304097" y="8283264"/>
              <a:ext cx="299753" cy="1493892"/>
              <a:chOff x="0" y="0"/>
              <a:chExt cx="299751" cy="1493890"/>
            </a:xfrm>
          </p:grpSpPr>
          <p:sp>
            <p:nvSpPr>
              <p:cNvPr id="140" name="Square">
                <a:extLst>
                  <a:ext uri="{FF2B5EF4-FFF2-40B4-BE49-F238E27FC236}">
                    <a16:creationId xmlns="" xmlns:a16="http://schemas.microsoft.com/office/drawing/2014/main" id="{6C83456E-921D-DD4C-8387-295DAD62425C}"/>
                  </a:ext>
                </a:extLst>
              </p:cNvPr>
              <p:cNvSpPr/>
              <p:nvPr/>
            </p:nvSpPr>
            <p:spPr>
              <a:xfrm>
                <a:off x="0" y="298534"/>
                <a:ext cx="299752" cy="299752"/>
              </a:xfrm>
              <a:prstGeom prst="rect">
                <a:avLst/>
              </a:prstGeom>
              <a:noFill/>
              <a:ln w="12700" cap="flat">
                <a:solidFill>
                  <a:srgbClr val="CBCBCB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endParaRPr sz="800"/>
              </a:p>
            </p:txBody>
          </p:sp>
          <p:sp>
            <p:nvSpPr>
              <p:cNvPr id="141" name="Square">
                <a:extLst>
                  <a:ext uri="{FF2B5EF4-FFF2-40B4-BE49-F238E27FC236}">
                    <a16:creationId xmlns="" xmlns:a16="http://schemas.microsoft.com/office/drawing/2014/main" id="{6B7A609E-4EDE-D44B-A057-375F427E0E0F}"/>
                  </a:ext>
                </a:extLst>
              </p:cNvPr>
              <p:cNvSpPr/>
              <p:nvPr/>
            </p:nvSpPr>
            <p:spPr>
              <a:xfrm>
                <a:off x="0" y="0"/>
                <a:ext cx="299752" cy="299752"/>
              </a:xfrm>
              <a:prstGeom prst="rect">
                <a:avLst/>
              </a:prstGeom>
              <a:solidFill>
                <a:srgbClr val="5E5E5E"/>
              </a:solidFill>
              <a:ln w="12700" cap="flat">
                <a:solidFill>
                  <a:srgbClr val="5E5E5E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endParaRPr sz="800"/>
              </a:p>
            </p:txBody>
          </p:sp>
          <p:sp>
            <p:nvSpPr>
              <p:cNvPr id="142" name="Square">
                <a:extLst>
                  <a:ext uri="{FF2B5EF4-FFF2-40B4-BE49-F238E27FC236}">
                    <a16:creationId xmlns="" xmlns:a16="http://schemas.microsoft.com/office/drawing/2014/main" id="{59F9CBE2-91C3-0546-B256-BFD019A7FC59}"/>
                  </a:ext>
                </a:extLst>
              </p:cNvPr>
              <p:cNvSpPr/>
              <p:nvPr/>
            </p:nvSpPr>
            <p:spPr>
              <a:xfrm>
                <a:off x="0" y="597070"/>
                <a:ext cx="299752" cy="299753"/>
              </a:xfrm>
              <a:prstGeom prst="rect">
                <a:avLst/>
              </a:prstGeom>
              <a:solidFill>
                <a:srgbClr val="5E5E5E"/>
              </a:solidFill>
              <a:ln w="12700" cap="flat">
                <a:solidFill>
                  <a:srgbClr val="5E5E5E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endParaRPr sz="800"/>
              </a:p>
            </p:txBody>
          </p:sp>
          <p:sp>
            <p:nvSpPr>
              <p:cNvPr id="143" name="Square">
                <a:extLst>
                  <a:ext uri="{FF2B5EF4-FFF2-40B4-BE49-F238E27FC236}">
                    <a16:creationId xmlns="" xmlns:a16="http://schemas.microsoft.com/office/drawing/2014/main" id="{8816A78E-48F3-0340-AF35-F89A6659E094}"/>
                  </a:ext>
                </a:extLst>
              </p:cNvPr>
              <p:cNvSpPr/>
              <p:nvPr/>
            </p:nvSpPr>
            <p:spPr>
              <a:xfrm>
                <a:off x="0" y="1194138"/>
                <a:ext cx="299752" cy="299753"/>
              </a:xfrm>
              <a:prstGeom prst="rect">
                <a:avLst/>
              </a:prstGeom>
              <a:solidFill>
                <a:srgbClr val="5E5E5E"/>
              </a:solidFill>
              <a:ln w="12700" cap="flat">
                <a:solidFill>
                  <a:srgbClr val="5E5E5E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endParaRPr sz="800"/>
              </a:p>
            </p:txBody>
          </p:sp>
          <p:sp>
            <p:nvSpPr>
              <p:cNvPr id="144" name="Square">
                <a:extLst>
                  <a:ext uri="{FF2B5EF4-FFF2-40B4-BE49-F238E27FC236}">
                    <a16:creationId xmlns="" xmlns:a16="http://schemas.microsoft.com/office/drawing/2014/main" id="{608869BD-F4D2-264B-B590-1AED659D8A2A}"/>
                  </a:ext>
                </a:extLst>
              </p:cNvPr>
              <p:cNvSpPr/>
              <p:nvPr/>
            </p:nvSpPr>
            <p:spPr>
              <a:xfrm>
                <a:off x="0" y="895604"/>
                <a:ext cx="299752" cy="299753"/>
              </a:xfrm>
              <a:prstGeom prst="rect">
                <a:avLst/>
              </a:prstGeom>
              <a:solidFill>
                <a:srgbClr val="5E5E5E"/>
              </a:solidFill>
              <a:ln w="12700" cap="flat">
                <a:solidFill>
                  <a:srgbClr val="5E5E5E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endParaRPr sz="800"/>
              </a:p>
            </p:txBody>
          </p:sp>
        </p:grpSp>
        <p:sp>
          <p:nvSpPr>
            <p:cNvPr id="67" name="Line">
              <a:extLst>
                <a:ext uri="{FF2B5EF4-FFF2-40B4-BE49-F238E27FC236}">
                  <a16:creationId xmlns="" xmlns:a16="http://schemas.microsoft.com/office/drawing/2014/main" id="{1EAF3137-990B-7148-8FDE-1718A2293FAF}"/>
                </a:ext>
              </a:extLst>
            </p:cNvPr>
            <p:cNvSpPr/>
            <p:nvPr/>
          </p:nvSpPr>
          <p:spPr>
            <a:xfrm>
              <a:off x="16600792" y="8715596"/>
              <a:ext cx="3320253" cy="1"/>
            </a:xfrm>
            <a:prstGeom prst="line">
              <a:avLst/>
            </a:prstGeom>
            <a:ln w="38100">
              <a:solidFill>
                <a:schemeClr val="accent6">
                  <a:hueOff val="141687"/>
                  <a:satOff val="4211"/>
                  <a:lumOff val="-16270"/>
                </a:schemeClr>
              </a:solidFill>
              <a:miter lim="400000"/>
              <a:tailEnd type="triangle"/>
            </a:ln>
          </p:spPr>
          <p:txBody>
            <a:bodyPr lIns="71437" tIns="71437" rIns="71437" bIns="71437" anchor="ctr"/>
            <a:lstStyle/>
            <a:p>
              <a:pPr>
                <a:defRPr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800"/>
            </a:p>
          </p:txBody>
        </p:sp>
        <p:sp>
          <p:nvSpPr>
            <p:cNvPr id="68" name="delay">
              <a:extLst>
                <a:ext uri="{FF2B5EF4-FFF2-40B4-BE49-F238E27FC236}">
                  <a16:creationId xmlns="" xmlns:a16="http://schemas.microsoft.com/office/drawing/2014/main" id="{C29D657B-7884-3840-949F-7E50A8A5DFC9}"/>
                </a:ext>
              </a:extLst>
            </p:cNvPr>
            <p:cNvSpPr/>
            <p:nvPr/>
          </p:nvSpPr>
          <p:spPr>
            <a:xfrm>
              <a:off x="15572002" y="7211017"/>
              <a:ext cx="1426118" cy="48816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satOff val="12166"/>
                <a:lumOff val="-13042"/>
              </a:schemeClr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2000" b="1">
                  <a:solidFill>
                    <a:srgbClr val="F6FEF2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600" b="0" dirty="0">
                  <a:latin typeface="+mn-lt"/>
                </a:rPr>
                <a:t>delay</a:t>
              </a:r>
            </a:p>
          </p:txBody>
        </p:sp>
        <p:sp>
          <p:nvSpPr>
            <p:cNvPr id="69" name="Line">
              <a:extLst>
                <a:ext uri="{FF2B5EF4-FFF2-40B4-BE49-F238E27FC236}">
                  <a16:creationId xmlns="" xmlns:a16="http://schemas.microsoft.com/office/drawing/2014/main" id="{4BF8A627-49AB-6A4E-9E3F-2CE0F549F867}"/>
                </a:ext>
              </a:extLst>
            </p:cNvPr>
            <p:cNvSpPr/>
            <p:nvPr/>
          </p:nvSpPr>
          <p:spPr>
            <a:xfrm flipV="1">
              <a:off x="14612732" y="7471156"/>
              <a:ext cx="1098198" cy="8547"/>
            </a:xfrm>
            <a:prstGeom prst="line">
              <a:avLst/>
            </a:prstGeom>
            <a:ln w="38100">
              <a:solidFill>
                <a:schemeClr val="accent6">
                  <a:hueOff val="141687"/>
                  <a:satOff val="4211"/>
                  <a:lumOff val="-16270"/>
                </a:schemeClr>
              </a:solidFill>
              <a:miter lim="400000"/>
              <a:tailEnd type="triangle"/>
            </a:ln>
          </p:spPr>
          <p:txBody>
            <a:bodyPr lIns="71437" tIns="71437" rIns="71437" bIns="71437" anchor="ctr"/>
            <a:lstStyle/>
            <a:p>
              <a:pPr>
                <a:defRPr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800"/>
            </a:p>
          </p:txBody>
        </p:sp>
        <p:sp>
          <p:nvSpPr>
            <p:cNvPr id="70" name="Circle">
              <a:extLst>
                <a:ext uri="{FF2B5EF4-FFF2-40B4-BE49-F238E27FC236}">
                  <a16:creationId xmlns="" xmlns:a16="http://schemas.microsoft.com/office/drawing/2014/main" id="{19E2D823-BFA9-BE49-ABFB-3D580A493C5F}"/>
                </a:ext>
              </a:extLst>
            </p:cNvPr>
            <p:cNvSpPr/>
            <p:nvPr/>
          </p:nvSpPr>
          <p:spPr>
            <a:xfrm>
              <a:off x="17223961" y="7321281"/>
              <a:ext cx="299752" cy="299753"/>
            </a:xfrm>
            <a:prstGeom prst="ellipse">
              <a:avLst/>
            </a:prstGeom>
            <a:solidFill>
              <a:schemeClr val="accent1">
                <a:satOff val="12166"/>
                <a:lumOff val="-13042"/>
              </a:schemeClr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800">
                  <a:solidFill>
                    <a:srgbClr val="FFFFFF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800"/>
            </a:p>
          </p:txBody>
        </p:sp>
        <p:sp>
          <p:nvSpPr>
            <p:cNvPr id="71" name="Line">
              <a:extLst>
                <a:ext uri="{FF2B5EF4-FFF2-40B4-BE49-F238E27FC236}">
                  <a16:creationId xmlns="" xmlns:a16="http://schemas.microsoft.com/office/drawing/2014/main" id="{9C03461B-F308-D141-90EC-38AC0A5C491A}"/>
                </a:ext>
              </a:extLst>
            </p:cNvPr>
            <p:cNvSpPr/>
            <p:nvPr/>
          </p:nvSpPr>
          <p:spPr>
            <a:xfrm flipH="1">
              <a:off x="17316510" y="7471157"/>
              <a:ext cx="114653" cy="1"/>
            </a:xfrm>
            <a:prstGeom prst="line">
              <a:avLst/>
            </a:prstGeom>
            <a:ln w="25400">
              <a:solidFill>
                <a:srgbClr val="FFFFFF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800"/>
            </a:p>
          </p:txBody>
        </p:sp>
        <p:sp>
          <p:nvSpPr>
            <p:cNvPr id="72" name="Line">
              <a:extLst>
                <a:ext uri="{FF2B5EF4-FFF2-40B4-BE49-F238E27FC236}">
                  <a16:creationId xmlns="" xmlns:a16="http://schemas.microsoft.com/office/drawing/2014/main" id="{429A4AD8-5FFD-0347-9E93-81EE4DAA2805}"/>
                </a:ext>
              </a:extLst>
            </p:cNvPr>
            <p:cNvSpPr/>
            <p:nvPr/>
          </p:nvSpPr>
          <p:spPr>
            <a:xfrm>
              <a:off x="16998928" y="7471157"/>
              <a:ext cx="225034" cy="1"/>
            </a:xfrm>
            <a:prstGeom prst="line">
              <a:avLst/>
            </a:prstGeom>
            <a:ln w="38100">
              <a:solidFill>
                <a:schemeClr val="accent6">
                  <a:hueOff val="141687"/>
                  <a:satOff val="4211"/>
                  <a:lumOff val="-16270"/>
                </a:schemeClr>
              </a:solidFill>
              <a:miter lim="400000"/>
              <a:tailEnd type="triangle"/>
            </a:ln>
          </p:spPr>
          <p:txBody>
            <a:bodyPr lIns="71437" tIns="71437" rIns="71437" bIns="71437" anchor="ctr"/>
            <a:lstStyle/>
            <a:p>
              <a:pPr>
                <a:defRPr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800"/>
            </a:p>
          </p:txBody>
        </p:sp>
        <p:sp>
          <p:nvSpPr>
            <p:cNvPr id="73" name="Line">
              <a:extLst>
                <a:ext uri="{FF2B5EF4-FFF2-40B4-BE49-F238E27FC236}">
                  <a16:creationId xmlns="" xmlns:a16="http://schemas.microsoft.com/office/drawing/2014/main" id="{35A7C8AB-AEF9-864B-A596-268E4E00C9DE}"/>
                </a:ext>
              </a:extLst>
            </p:cNvPr>
            <p:cNvSpPr/>
            <p:nvPr/>
          </p:nvSpPr>
          <p:spPr>
            <a:xfrm>
              <a:off x="14911753" y="7478724"/>
              <a:ext cx="2811370" cy="1433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6" h="21382" extrusionOk="0">
                  <a:moveTo>
                    <a:pt x="19845" y="0"/>
                  </a:moveTo>
                  <a:cubicBezTo>
                    <a:pt x="20261" y="108"/>
                    <a:pt x="20640" y="521"/>
                    <a:pt x="20907" y="1157"/>
                  </a:cubicBezTo>
                  <a:cubicBezTo>
                    <a:pt x="21289" y="2067"/>
                    <a:pt x="21396" y="3287"/>
                    <a:pt x="21284" y="4449"/>
                  </a:cubicBezTo>
                  <a:cubicBezTo>
                    <a:pt x="21066" y="6710"/>
                    <a:pt x="20128" y="8431"/>
                    <a:pt x="18965" y="8689"/>
                  </a:cubicBezTo>
                  <a:cubicBezTo>
                    <a:pt x="16197" y="8754"/>
                    <a:pt x="13429" y="8812"/>
                    <a:pt x="10661" y="8875"/>
                  </a:cubicBezTo>
                  <a:cubicBezTo>
                    <a:pt x="7923" y="8938"/>
                    <a:pt x="5183" y="9008"/>
                    <a:pt x="2441" y="9044"/>
                  </a:cubicBezTo>
                  <a:cubicBezTo>
                    <a:pt x="1400" y="9298"/>
                    <a:pt x="521" y="10687"/>
                    <a:pt x="167" y="12629"/>
                  </a:cubicBezTo>
                  <a:cubicBezTo>
                    <a:pt x="-204" y="14666"/>
                    <a:pt x="63" y="16912"/>
                    <a:pt x="752" y="18611"/>
                  </a:cubicBezTo>
                  <a:cubicBezTo>
                    <a:pt x="1546" y="20570"/>
                    <a:pt x="2794" y="21600"/>
                    <a:pt x="4061" y="21343"/>
                  </a:cubicBezTo>
                </a:path>
              </a:pathLst>
            </a:custGeom>
            <a:ln w="38100">
              <a:solidFill>
                <a:schemeClr val="accent1">
                  <a:hueOff val="-611180"/>
                  <a:satOff val="24879"/>
                  <a:lumOff val="-26847"/>
                </a:schemeClr>
              </a:solidFill>
              <a:miter lim="400000"/>
              <a:tailEnd type="triangle"/>
            </a:ln>
          </p:spPr>
          <p:txBody>
            <a:bodyPr lIns="71437" tIns="71437" rIns="71437" bIns="71437" anchor="ctr"/>
            <a:lstStyle/>
            <a:p>
              <a:pPr>
                <a:defRPr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800"/>
            </a:p>
          </p:txBody>
        </p:sp>
        <p:sp>
          <p:nvSpPr>
            <p:cNvPr id="74" name="Trigger out">
              <a:extLst>
                <a:ext uri="{FF2B5EF4-FFF2-40B4-BE49-F238E27FC236}">
                  <a16:creationId xmlns="" xmlns:a16="http://schemas.microsoft.com/office/drawing/2014/main" id="{F4534E2A-9D7C-484A-9A25-066E4E33B45B}"/>
                </a:ext>
              </a:extLst>
            </p:cNvPr>
            <p:cNvSpPr txBox="1"/>
            <p:nvPr/>
          </p:nvSpPr>
          <p:spPr>
            <a:xfrm>
              <a:off x="18115871" y="3488472"/>
              <a:ext cx="2422747" cy="91140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>
              <a:lvl1pPr algn="l">
                <a:defRPr sz="300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r>
                <a:rPr sz="800" dirty="0">
                  <a:latin typeface="+mn-lt"/>
                </a:rPr>
                <a:t>Trigger out</a:t>
              </a:r>
            </a:p>
          </p:txBody>
        </p:sp>
        <p:sp>
          <p:nvSpPr>
            <p:cNvPr id="75" name="Qualified…">
              <a:extLst>
                <a:ext uri="{FF2B5EF4-FFF2-40B4-BE49-F238E27FC236}">
                  <a16:creationId xmlns="" xmlns:a16="http://schemas.microsoft.com/office/drawing/2014/main" id="{63C71CA8-770E-2945-882C-770B70E9361A}"/>
                </a:ext>
              </a:extLst>
            </p:cNvPr>
            <p:cNvSpPr txBox="1"/>
            <p:nvPr/>
          </p:nvSpPr>
          <p:spPr>
            <a:xfrm>
              <a:off x="19860385" y="7840261"/>
              <a:ext cx="2063201" cy="17506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anchor="ctr">
              <a:spAutoFit/>
            </a:bodyPr>
            <a:lstStyle/>
            <a:p>
              <a:pPr algn="l">
                <a:defRPr sz="300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r>
                <a:rPr sz="800" dirty="0"/>
                <a:t>Qualified </a:t>
              </a:r>
            </a:p>
            <a:p>
              <a:pPr algn="l">
                <a:defRPr sz="300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r>
                <a:rPr sz="800" dirty="0"/>
                <a:t>Trigger out</a:t>
              </a:r>
            </a:p>
          </p:txBody>
        </p:sp>
        <p:sp>
          <p:nvSpPr>
            <p:cNvPr id="76" name="Bunch Pattern">
              <a:extLst>
                <a:ext uri="{FF2B5EF4-FFF2-40B4-BE49-F238E27FC236}">
                  <a16:creationId xmlns="" xmlns:a16="http://schemas.microsoft.com/office/drawing/2014/main" id="{491A85B8-574A-E344-AE42-96F73EAC0ACB}"/>
                </a:ext>
              </a:extLst>
            </p:cNvPr>
            <p:cNvSpPr txBox="1"/>
            <p:nvPr/>
          </p:nvSpPr>
          <p:spPr>
            <a:xfrm>
              <a:off x="6046233" y="7015151"/>
              <a:ext cx="3190050" cy="91140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>
              <a:lvl1pPr algn="l">
                <a:defRPr sz="22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800" dirty="0">
                  <a:latin typeface="+mn-lt"/>
                </a:rPr>
                <a:t>Bunch Pattern</a:t>
              </a:r>
            </a:p>
          </p:txBody>
        </p:sp>
        <p:sp>
          <p:nvSpPr>
            <p:cNvPr id="77" name="Trigger #">
              <a:extLst>
                <a:ext uri="{FF2B5EF4-FFF2-40B4-BE49-F238E27FC236}">
                  <a16:creationId xmlns="" xmlns:a16="http://schemas.microsoft.com/office/drawing/2014/main" id="{39E9A5AC-9ECB-524F-A881-02290642D4ED}"/>
                </a:ext>
              </a:extLst>
            </p:cNvPr>
            <p:cNvSpPr txBox="1"/>
            <p:nvPr/>
          </p:nvSpPr>
          <p:spPr>
            <a:xfrm>
              <a:off x="8326157" y="2880828"/>
              <a:ext cx="2096492" cy="91140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>
              <a:lvl1pPr>
                <a:defRPr sz="260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r>
                <a:rPr sz="800" dirty="0">
                  <a:latin typeface="+mn-lt"/>
                </a:rPr>
                <a:t>Trigger #</a:t>
              </a:r>
            </a:p>
          </p:txBody>
        </p:sp>
        <p:sp>
          <p:nvSpPr>
            <p:cNvPr id="78" name="Time stamp">
              <a:extLst>
                <a:ext uri="{FF2B5EF4-FFF2-40B4-BE49-F238E27FC236}">
                  <a16:creationId xmlns="" xmlns:a16="http://schemas.microsoft.com/office/drawing/2014/main" id="{4B6D7EA7-09CF-1F46-B9F2-44A897E005BB}"/>
                </a:ext>
              </a:extLst>
            </p:cNvPr>
            <p:cNvSpPr/>
            <p:nvPr/>
          </p:nvSpPr>
          <p:spPr>
            <a:xfrm>
              <a:off x="6178633" y="5718610"/>
              <a:ext cx="2356703" cy="456056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satOff val="12166"/>
                <a:lumOff val="-13042"/>
              </a:schemeClr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2000" b="1">
                  <a:solidFill>
                    <a:srgbClr val="F6FEF2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algn="ctr"/>
              <a:r>
                <a:rPr sz="600" dirty="0">
                  <a:latin typeface="+mn-lt"/>
                </a:rPr>
                <a:t>Timestamp</a:t>
              </a:r>
            </a:p>
          </p:txBody>
        </p:sp>
        <p:sp>
          <p:nvSpPr>
            <p:cNvPr id="79" name="Line">
              <a:extLst>
                <a:ext uri="{FF2B5EF4-FFF2-40B4-BE49-F238E27FC236}">
                  <a16:creationId xmlns="" xmlns:a16="http://schemas.microsoft.com/office/drawing/2014/main" id="{76748351-1114-FA47-BB95-AE491153AB65}"/>
                </a:ext>
              </a:extLst>
            </p:cNvPr>
            <p:cNvSpPr/>
            <p:nvPr/>
          </p:nvSpPr>
          <p:spPr>
            <a:xfrm>
              <a:off x="8535334" y="5937708"/>
              <a:ext cx="1442578" cy="1"/>
            </a:xfrm>
            <a:prstGeom prst="line">
              <a:avLst/>
            </a:prstGeom>
            <a:ln w="38100">
              <a:solidFill>
                <a:schemeClr val="accent6">
                  <a:hueOff val="141687"/>
                  <a:satOff val="4211"/>
                  <a:lumOff val="-16270"/>
                </a:schemeClr>
              </a:solidFill>
              <a:miter lim="400000"/>
              <a:tailEnd type="triangle"/>
            </a:ln>
          </p:spPr>
          <p:txBody>
            <a:bodyPr lIns="71437" tIns="71437" rIns="71437" bIns="71437" anchor="ctr"/>
            <a:lstStyle/>
            <a:p>
              <a:pPr>
                <a:defRPr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800"/>
            </a:p>
          </p:txBody>
        </p:sp>
        <p:sp>
          <p:nvSpPr>
            <p:cNvPr id="80" name="MacroPulse ID">
              <a:extLst>
                <a:ext uri="{FF2B5EF4-FFF2-40B4-BE49-F238E27FC236}">
                  <a16:creationId xmlns="" xmlns:a16="http://schemas.microsoft.com/office/drawing/2014/main" id="{DA662022-D3AE-B845-A500-5659E70413C5}"/>
                </a:ext>
              </a:extLst>
            </p:cNvPr>
            <p:cNvSpPr/>
            <p:nvPr/>
          </p:nvSpPr>
          <p:spPr>
            <a:xfrm>
              <a:off x="5906858" y="6521718"/>
              <a:ext cx="2622127" cy="411922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satOff val="12166"/>
                <a:lumOff val="-13042"/>
              </a:schemeClr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2000" b="1">
                  <a:solidFill>
                    <a:srgbClr val="F6FEF2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600" dirty="0" err="1">
                  <a:latin typeface="+mn-lt"/>
                </a:rPr>
                <a:t>Macro</a:t>
              </a:r>
              <a:r>
                <a:rPr lang="en-US" sz="600" dirty="0" err="1">
                  <a:latin typeface="+mn-lt"/>
                </a:rPr>
                <a:t>p</a:t>
              </a:r>
              <a:r>
                <a:rPr sz="600" dirty="0" err="1">
                  <a:latin typeface="+mn-lt"/>
                </a:rPr>
                <a:t>ulse</a:t>
              </a:r>
              <a:r>
                <a:rPr sz="600" dirty="0">
                  <a:latin typeface="+mn-lt"/>
                </a:rPr>
                <a:t> ID</a:t>
              </a:r>
            </a:p>
          </p:txBody>
        </p:sp>
        <p:sp>
          <p:nvSpPr>
            <p:cNvPr id="81" name="Line">
              <a:extLst>
                <a:ext uri="{FF2B5EF4-FFF2-40B4-BE49-F238E27FC236}">
                  <a16:creationId xmlns="" xmlns:a16="http://schemas.microsoft.com/office/drawing/2014/main" id="{C655AECC-CBDE-BF42-ABBD-4C0306B46F92}"/>
                </a:ext>
              </a:extLst>
            </p:cNvPr>
            <p:cNvSpPr/>
            <p:nvPr/>
          </p:nvSpPr>
          <p:spPr>
            <a:xfrm>
              <a:off x="8528984" y="6696681"/>
              <a:ext cx="1442578" cy="1"/>
            </a:xfrm>
            <a:prstGeom prst="line">
              <a:avLst/>
            </a:prstGeom>
            <a:ln w="38100">
              <a:solidFill>
                <a:schemeClr val="accent6">
                  <a:hueOff val="141687"/>
                  <a:satOff val="4211"/>
                  <a:lumOff val="-16270"/>
                </a:schemeClr>
              </a:solidFill>
              <a:miter lim="400000"/>
              <a:tailEnd type="triangle"/>
            </a:ln>
          </p:spPr>
          <p:txBody>
            <a:bodyPr lIns="71437" tIns="71437" rIns="71437" bIns="71437" anchor="ctr"/>
            <a:lstStyle/>
            <a:p>
              <a:pPr>
                <a:defRPr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800"/>
            </a:p>
          </p:txBody>
        </p:sp>
        <p:sp>
          <p:nvSpPr>
            <p:cNvPr id="82" name="Bunch Pattern Table:…">
              <a:extLst>
                <a:ext uri="{FF2B5EF4-FFF2-40B4-BE49-F238E27FC236}">
                  <a16:creationId xmlns="" xmlns:a16="http://schemas.microsoft.com/office/drawing/2014/main" id="{D7D726C0-D9E6-0441-8524-731D13AB99FE}"/>
                </a:ext>
              </a:extLst>
            </p:cNvPr>
            <p:cNvSpPr/>
            <p:nvPr/>
          </p:nvSpPr>
          <p:spPr>
            <a:xfrm>
              <a:off x="729327" y="7371843"/>
              <a:ext cx="5519341" cy="2611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9" y="0"/>
                  </a:moveTo>
                  <a:cubicBezTo>
                    <a:pt x="111" y="0"/>
                    <a:pt x="0" y="235"/>
                    <a:pt x="0" y="525"/>
                  </a:cubicBezTo>
                  <a:lnTo>
                    <a:pt x="0" y="21075"/>
                  </a:lnTo>
                  <a:cubicBezTo>
                    <a:pt x="0" y="21365"/>
                    <a:pt x="111" y="21600"/>
                    <a:pt x="249" y="21600"/>
                  </a:cubicBezTo>
                  <a:lnTo>
                    <a:pt x="16928" y="21600"/>
                  </a:lnTo>
                  <a:cubicBezTo>
                    <a:pt x="17065" y="21600"/>
                    <a:pt x="17177" y="21365"/>
                    <a:pt x="17177" y="21075"/>
                  </a:cubicBezTo>
                  <a:lnTo>
                    <a:pt x="17177" y="8802"/>
                  </a:lnTo>
                  <a:lnTo>
                    <a:pt x="21600" y="7752"/>
                  </a:lnTo>
                  <a:lnTo>
                    <a:pt x="17177" y="6704"/>
                  </a:lnTo>
                  <a:lnTo>
                    <a:pt x="17177" y="525"/>
                  </a:lnTo>
                  <a:cubicBezTo>
                    <a:pt x="17177" y="235"/>
                    <a:pt x="17065" y="0"/>
                    <a:pt x="16928" y="0"/>
                  </a:cubicBezTo>
                  <a:lnTo>
                    <a:pt x="249" y="0"/>
                  </a:lnTo>
                  <a:close/>
                </a:path>
              </a:pathLst>
            </a:custGeom>
            <a:ln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152400" tIns="152400" rIns="152400" bIns="152400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r>
                <a:rPr sz="800" b="1" dirty="0"/>
                <a:t>Bunch Pattern Table:</a:t>
              </a:r>
            </a:p>
            <a:p>
              <a:pPr>
                <a:defRPr sz="3200">
                  <a:solidFill>
                    <a:srgbClr val="FFFFFF"/>
                  </a:solidFill>
                </a:defRPr>
              </a:pPr>
              <a:r>
                <a:rPr sz="800" dirty="0"/>
                <a:t>Number of bunches </a:t>
              </a:r>
              <a:r>
                <a:rPr lang="en-US" sz="800" dirty="0"/>
                <a:t/>
              </a:r>
              <a:br>
                <a:rPr lang="en-US" sz="800" dirty="0"/>
              </a:br>
              <a:r>
                <a:rPr lang="en-US" sz="800" dirty="0"/>
                <a:t>with</a:t>
              </a:r>
              <a:r>
                <a:rPr sz="800" dirty="0"/>
                <a:t> source</a:t>
              </a:r>
              <a:r>
                <a:rPr lang="en-US" sz="800" dirty="0"/>
                <a:t> </a:t>
              </a:r>
              <a:r>
                <a:rPr sz="800" dirty="0"/>
                <a:t>and </a:t>
              </a:r>
              <a:r>
                <a:rPr lang="en-US" sz="800" dirty="0"/>
                <a:t/>
              </a:r>
              <a:br>
                <a:rPr lang="en-US" sz="800" dirty="0"/>
              </a:br>
              <a:r>
                <a:rPr sz="800" dirty="0"/>
                <a:t>destination</a:t>
              </a:r>
            </a:p>
          </p:txBody>
        </p:sp>
        <p:sp>
          <p:nvSpPr>
            <p:cNvPr id="83" name="Data">
              <a:extLst>
                <a:ext uri="{FF2B5EF4-FFF2-40B4-BE49-F238E27FC236}">
                  <a16:creationId xmlns="" xmlns:a16="http://schemas.microsoft.com/office/drawing/2014/main" id="{4766989C-9190-8046-8A72-E6D29EDBA964}"/>
                </a:ext>
              </a:extLst>
            </p:cNvPr>
            <p:cNvSpPr/>
            <p:nvPr/>
          </p:nvSpPr>
          <p:spPr>
            <a:xfrm>
              <a:off x="15679835" y="4835785"/>
              <a:ext cx="1291031" cy="456056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satOff val="12166"/>
                <a:lumOff val="-13042"/>
              </a:schemeClr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2000" b="1">
                  <a:solidFill>
                    <a:srgbClr val="F6FEF2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600" b="0" dirty="0">
                  <a:latin typeface="+mn-lt"/>
                </a:rPr>
                <a:t>Data</a:t>
              </a:r>
            </a:p>
          </p:txBody>
        </p:sp>
        <p:sp>
          <p:nvSpPr>
            <p:cNvPr id="84" name="Data">
              <a:extLst>
                <a:ext uri="{FF2B5EF4-FFF2-40B4-BE49-F238E27FC236}">
                  <a16:creationId xmlns="" xmlns:a16="http://schemas.microsoft.com/office/drawing/2014/main" id="{1A7CC178-049E-0747-B456-02DF7E726198}"/>
                </a:ext>
              </a:extLst>
            </p:cNvPr>
            <p:cNvSpPr/>
            <p:nvPr/>
          </p:nvSpPr>
          <p:spPr>
            <a:xfrm>
              <a:off x="15679835" y="5587996"/>
              <a:ext cx="1291031" cy="456056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satOff val="12166"/>
                <a:lumOff val="-13042"/>
              </a:schemeClr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2000" b="1">
                  <a:solidFill>
                    <a:srgbClr val="F6FEF2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600" b="0">
                  <a:latin typeface="+mn-lt"/>
                </a:rPr>
                <a:t>Data</a:t>
              </a:r>
            </a:p>
          </p:txBody>
        </p:sp>
        <p:sp>
          <p:nvSpPr>
            <p:cNvPr id="85" name="Line">
              <a:extLst>
                <a:ext uri="{FF2B5EF4-FFF2-40B4-BE49-F238E27FC236}">
                  <a16:creationId xmlns="" xmlns:a16="http://schemas.microsoft.com/office/drawing/2014/main" id="{F9C4DA36-0B5A-294B-B390-4A12F4D5F470}"/>
                </a:ext>
              </a:extLst>
            </p:cNvPr>
            <p:cNvSpPr/>
            <p:nvPr/>
          </p:nvSpPr>
          <p:spPr>
            <a:xfrm flipV="1">
              <a:off x="14616848" y="5081208"/>
              <a:ext cx="1098198" cy="8547"/>
            </a:xfrm>
            <a:prstGeom prst="line">
              <a:avLst/>
            </a:prstGeom>
            <a:ln w="38100">
              <a:solidFill>
                <a:schemeClr val="accent6">
                  <a:hueOff val="141687"/>
                  <a:satOff val="4211"/>
                  <a:lumOff val="-16270"/>
                </a:schemeClr>
              </a:solidFill>
              <a:miter lim="400000"/>
              <a:tailEnd type="triangle"/>
            </a:ln>
          </p:spPr>
          <p:txBody>
            <a:bodyPr lIns="71437" tIns="71437" rIns="71437" bIns="71437" anchor="ctr"/>
            <a:lstStyle/>
            <a:p>
              <a:pPr>
                <a:defRPr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800"/>
            </a:p>
          </p:txBody>
        </p:sp>
        <p:sp>
          <p:nvSpPr>
            <p:cNvPr id="86" name="Line">
              <a:extLst>
                <a:ext uri="{FF2B5EF4-FFF2-40B4-BE49-F238E27FC236}">
                  <a16:creationId xmlns="" xmlns:a16="http://schemas.microsoft.com/office/drawing/2014/main" id="{DFD43BDE-C45A-724E-BA30-0B055992B71C}"/>
                </a:ext>
              </a:extLst>
            </p:cNvPr>
            <p:cNvSpPr/>
            <p:nvPr/>
          </p:nvSpPr>
          <p:spPr>
            <a:xfrm flipV="1">
              <a:off x="14636278" y="5806209"/>
              <a:ext cx="1098198" cy="8547"/>
            </a:xfrm>
            <a:prstGeom prst="line">
              <a:avLst/>
            </a:prstGeom>
            <a:ln w="38100">
              <a:solidFill>
                <a:schemeClr val="accent6">
                  <a:hueOff val="141687"/>
                  <a:satOff val="4211"/>
                  <a:lumOff val="-16270"/>
                </a:schemeClr>
              </a:solidFill>
              <a:miter lim="400000"/>
              <a:tailEnd type="triangle"/>
            </a:ln>
          </p:spPr>
          <p:txBody>
            <a:bodyPr lIns="71437" tIns="71437" rIns="71437" bIns="71437" anchor="ctr"/>
            <a:lstStyle/>
            <a:p>
              <a:pPr>
                <a:defRPr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800"/>
            </a:p>
          </p:txBody>
        </p:sp>
        <p:sp>
          <p:nvSpPr>
            <p:cNvPr id="87" name="Line">
              <a:extLst>
                <a:ext uri="{FF2B5EF4-FFF2-40B4-BE49-F238E27FC236}">
                  <a16:creationId xmlns="" xmlns:a16="http://schemas.microsoft.com/office/drawing/2014/main" id="{ACB16BC5-79A1-3640-838A-01E1911331E6}"/>
                </a:ext>
              </a:extLst>
            </p:cNvPr>
            <p:cNvSpPr/>
            <p:nvPr/>
          </p:nvSpPr>
          <p:spPr>
            <a:xfrm>
              <a:off x="14616848" y="6623550"/>
              <a:ext cx="4383553" cy="1"/>
            </a:xfrm>
            <a:prstGeom prst="line">
              <a:avLst/>
            </a:prstGeom>
            <a:ln w="38100">
              <a:solidFill>
                <a:schemeClr val="accent6">
                  <a:hueOff val="141687"/>
                  <a:satOff val="4211"/>
                  <a:lumOff val="-16270"/>
                </a:schemeClr>
              </a:solidFill>
              <a:miter lim="400000"/>
              <a:tailEnd type="triangle"/>
            </a:ln>
          </p:spPr>
          <p:txBody>
            <a:bodyPr lIns="71437" tIns="71437" rIns="71437" bIns="71437" anchor="ctr"/>
            <a:lstStyle/>
            <a:p>
              <a:pPr>
                <a:defRPr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800"/>
            </a:p>
          </p:txBody>
        </p:sp>
        <p:sp>
          <p:nvSpPr>
            <p:cNvPr id="88" name="Clock">
              <a:extLst>
                <a:ext uri="{FF2B5EF4-FFF2-40B4-BE49-F238E27FC236}">
                  <a16:creationId xmlns="" xmlns:a16="http://schemas.microsoft.com/office/drawing/2014/main" id="{5F0DE1A3-0EE0-C943-922A-CA07DF5463E2}"/>
                </a:ext>
              </a:extLst>
            </p:cNvPr>
            <p:cNvSpPr/>
            <p:nvPr/>
          </p:nvSpPr>
          <p:spPr>
            <a:xfrm>
              <a:off x="15134500" y="6398834"/>
              <a:ext cx="1466287" cy="436415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satOff val="12166"/>
                <a:lumOff val="-13042"/>
              </a:schemeClr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2000" b="1">
                  <a:solidFill>
                    <a:srgbClr val="F6FEF2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600" b="0" dirty="0">
                  <a:latin typeface="+mn-lt"/>
                </a:rPr>
                <a:t>Clock</a:t>
              </a:r>
            </a:p>
          </p:txBody>
        </p:sp>
        <p:sp>
          <p:nvSpPr>
            <p:cNvPr id="89" name="÷">
              <a:extLst>
                <a:ext uri="{FF2B5EF4-FFF2-40B4-BE49-F238E27FC236}">
                  <a16:creationId xmlns="" xmlns:a16="http://schemas.microsoft.com/office/drawing/2014/main" id="{3E3EA899-622B-4746-84C1-174DAAE1308B}"/>
                </a:ext>
              </a:extLst>
            </p:cNvPr>
            <p:cNvSpPr/>
            <p:nvPr/>
          </p:nvSpPr>
          <p:spPr>
            <a:xfrm>
              <a:off x="16789567" y="6337151"/>
              <a:ext cx="814283" cy="534504"/>
            </a:xfrm>
            <a:prstGeom prst="roundRect">
              <a:avLst>
                <a:gd name="adj" fmla="val 12018"/>
              </a:avLst>
            </a:prstGeom>
            <a:solidFill>
              <a:schemeClr val="accent1">
                <a:satOff val="12166"/>
                <a:lumOff val="-13042"/>
              </a:schemeClr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2400" b="1">
                  <a:solidFill>
                    <a:srgbClr val="F6FEF2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800">
                  <a:latin typeface="+mn-lt"/>
                </a:rPr>
                <a:t>÷</a:t>
              </a:r>
            </a:p>
          </p:txBody>
        </p:sp>
        <p:sp>
          <p:nvSpPr>
            <p:cNvPr id="90" name="Line">
              <a:extLst>
                <a:ext uri="{FF2B5EF4-FFF2-40B4-BE49-F238E27FC236}">
                  <a16:creationId xmlns="" xmlns:a16="http://schemas.microsoft.com/office/drawing/2014/main" id="{8DB2DBE9-C850-2A4E-BE68-E2DAC0625F74}"/>
                </a:ext>
              </a:extLst>
            </p:cNvPr>
            <p:cNvSpPr/>
            <p:nvPr/>
          </p:nvSpPr>
          <p:spPr>
            <a:xfrm>
              <a:off x="16974687" y="5814755"/>
              <a:ext cx="3499173" cy="1"/>
            </a:xfrm>
            <a:prstGeom prst="line">
              <a:avLst/>
            </a:prstGeom>
            <a:ln w="38100">
              <a:solidFill>
                <a:schemeClr val="accent6">
                  <a:hueOff val="141687"/>
                  <a:satOff val="4211"/>
                  <a:lumOff val="-16270"/>
                </a:schemeClr>
              </a:solidFill>
              <a:miter lim="400000"/>
              <a:tailEnd type="triangle"/>
            </a:ln>
          </p:spPr>
          <p:txBody>
            <a:bodyPr lIns="71437" tIns="71437" rIns="71437" bIns="71437" anchor="ctr"/>
            <a:lstStyle/>
            <a:p>
              <a:pPr>
                <a:defRPr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800"/>
            </a:p>
          </p:txBody>
        </p:sp>
        <p:sp>
          <p:nvSpPr>
            <p:cNvPr id="91" name="Clock out">
              <a:extLst>
                <a:ext uri="{FF2B5EF4-FFF2-40B4-BE49-F238E27FC236}">
                  <a16:creationId xmlns="" xmlns:a16="http://schemas.microsoft.com/office/drawing/2014/main" id="{137B183E-F485-7147-98E7-F5A62717632E}"/>
                </a:ext>
              </a:extLst>
            </p:cNvPr>
            <p:cNvSpPr txBox="1"/>
            <p:nvPr/>
          </p:nvSpPr>
          <p:spPr>
            <a:xfrm>
              <a:off x="18085595" y="6568828"/>
              <a:ext cx="2162948" cy="91140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>
              <a:lvl1pPr algn="l">
                <a:defRPr sz="300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r>
                <a:rPr sz="800" dirty="0">
                  <a:latin typeface="+mn-lt"/>
                </a:rPr>
                <a:t>Clock out</a:t>
              </a:r>
            </a:p>
          </p:txBody>
        </p:sp>
        <p:pic>
          <p:nvPicPr>
            <p:cNvPr id="92" name="virtex7.jpg" descr="virtex7.jpg">
              <a:extLst>
                <a:ext uri="{FF2B5EF4-FFF2-40B4-BE49-F238E27FC236}">
                  <a16:creationId xmlns="" xmlns:a16="http://schemas.microsoft.com/office/drawing/2014/main" id="{9591B6F2-1353-8642-873F-EA08F6F5F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0368372" y="3176692"/>
              <a:ext cx="2745368" cy="218322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3" name="Beckhoff.jpg" descr="Beckhoff.jpg">
              <a:extLst>
                <a:ext uri="{FF2B5EF4-FFF2-40B4-BE49-F238E27FC236}">
                  <a16:creationId xmlns="" xmlns:a16="http://schemas.microsoft.com/office/drawing/2014/main" id="{4E5DA358-09D8-FF4C-8B8F-B9B02A054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0471086" y="5449689"/>
              <a:ext cx="2465956" cy="15493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" y="0"/>
                  </a:moveTo>
                  <a:lnTo>
                    <a:pt x="0" y="21577"/>
                  </a:lnTo>
                  <a:lnTo>
                    <a:pt x="21591" y="21600"/>
                  </a:lnTo>
                  <a:lnTo>
                    <a:pt x="21600" y="23"/>
                  </a:lnTo>
                  <a:lnTo>
                    <a:pt x="9" y="0"/>
                  </a:lnTo>
                  <a:close/>
                </a:path>
              </a:pathLst>
            </a:custGeom>
            <a:ln w="12700">
              <a:miter lim="400000"/>
            </a:ln>
          </p:spPr>
        </p:pic>
        <p:sp>
          <p:nvSpPr>
            <p:cNvPr id="94" name="Line">
              <a:extLst>
                <a:ext uri="{FF2B5EF4-FFF2-40B4-BE49-F238E27FC236}">
                  <a16:creationId xmlns="" xmlns:a16="http://schemas.microsoft.com/office/drawing/2014/main" id="{876FDAC0-E472-9F45-BEC2-8BB0CC5E7A93}"/>
                </a:ext>
              </a:extLst>
            </p:cNvPr>
            <p:cNvSpPr/>
            <p:nvPr/>
          </p:nvSpPr>
          <p:spPr>
            <a:xfrm>
              <a:off x="16970866" y="5063813"/>
              <a:ext cx="4019499" cy="1"/>
            </a:xfrm>
            <a:prstGeom prst="line">
              <a:avLst/>
            </a:prstGeom>
            <a:ln w="38100">
              <a:solidFill>
                <a:schemeClr val="accent6">
                  <a:hueOff val="141687"/>
                  <a:satOff val="4211"/>
                  <a:lumOff val="-16270"/>
                </a:schemeClr>
              </a:solidFill>
              <a:miter lim="400000"/>
              <a:tailEnd type="triangle"/>
            </a:ln>
          </p:spPr>
          <p:txBody>
            <a:bodyPr lIns="71437" tIns="71437" rIns="71437" bIns="71437" anchor="ctr"/>
            <a:lstStyle/>
            <a:p>
              <a:pPr>
                <a:defRPr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800"/>
            </a:p>
          </p:txBody>
        </p:sp>
        <p:sp>
          <p:nvSpPr>
            <p:cNvPr id="95" name="Master…">
              <a:extLst>
                <a:ext uri="{FF2B5EF4-FFF2-40B4-BE49-F238E27FC236}">
                  <a16:creationId xmlns="" xmlns:a16="http://schemas.microsoft.com/office/drawing/2014/main" id="{7C53351A-EF0B-864C-8A2A-5150538AD5CB}"/>
                </a:ext>
              </a:extLst>
            </p:cNvPr>
            <p:cNvSpPr/>
            <p:nvPr/>
          </p:nvSpPr>
          <p:spPr>
            <a:xfrm>
              <a:off x="722977" y="2195038"/>
              <a:ext cx="3147035" cy="2282972"/>
            </a:xfrm>
            <a:prstGeom prst="rect">
              <a:avLst/>
            </a:prstGeom>
            <a:ln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lIns="64293" tIns="64293" rIns="64293" bIns="64293" anchor="ctr"/>
            <a:lstStyle/>
            <a:p>
              <a:pPr algn="ctr">
                <a:defRPr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1200" b="1" dirty="0"/>
                <a:t>Master</a:t>
              </a:r>
            </a:p>
            <a:p>
              <a:pPr algn="ctr">
                <a:defRPr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1200" b="1" dirty="0"/>
                <a:t>Clock</a:t>
              </a:r>
            </a:p>
          </p:txBody>
        </p:sp>
        <p:sp>
          <p:nvSpPr>
            <p:cNvPr id="96" name="Line">
              <a:extLst>
                <a:ext uri="{FF2B5EF4-FFF2-40B4-BE49-F238E27FC236}">
                  <a16:creationId xmlns="" xmlns:a16="http://schemas.microsoft.com/office/drawing/2014/main" id="{D11A512B-4FC8-C747-A654-0FFCA6CAA3F9}"/>
                </a:ext>
              </a:extLst>
            </p:cNvPr>
            <p:cNvSpPr/>
            <p:nvPr/>
          </p:nvSpPr>
          <p:spPr>
            <a:xfrm>
              <a:off x="3870011" y="3336523"/>
              <a:ext cx="1785938" cy="1"/>
            </a:xfrm>
            <a:prstGeom prst="line">
              <a:avLst/>
            </a:prstGeom>
            <a:ln w="38100">
              <a:solidFill>
                <a:schemeClr val="accent6">
                  <a:hueOff val="141687"/>
                  <a:satOff val="4211"/>
                  <a:lumOff val="-16270"/>
                </a:schemeClr>
              </a:solidFill>
              <a:miter lim="400000"/>
              <a:tailEnd type="triangle"/>
            </a:ln>
          </p:spPr>
          <p:txBody>
            <a:bodyPr lIns="71437" tIns="71437" rIns="71437" bIns="71437" anchor="ctr"/>
            <a:lstStyle/>
            <a:p>
              <a:pPr>
                <a:defRPr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800"/>
            </a:p>
          </p:txBody>
        </p:sp>
        <p:sp>
          <p:nvSpPr>
            <p:cNvPr id="97" name="Line">
              <a:extLst>
                <a:ext uri="{FF2B5EF4-FFF2-40B4-BE49-F238E27FC236}">
                  <a16:creationId xmlns="" xmlns:a16="http://schemas.microsoft.com/office/drawing/2014/main" id="{E47BD684-1455-7240-A87E-9828CD70DF89}"/>
                </a:ext>
              </a:extLst>
            </p:cNvPr>
            <p:cNvSpPr/>
            <p:nvPr/>
          </p:nvSpPr>
          <p:spPr>
            <a:xfrm>
              <a:off x="8655536" y="4966039"/>
              <a:ext cx="1322377" cy="1"/>
            </a:xfrm>
            <a:prstGeom prst="line">
              <a:avLst/>
            </a:prstGeom>
            <a:ln w="38100">
              <a:solidFill>
                <a:schemeClr val="accent6">
                  <a:hueOff val="141687"/>
                  <a:satOff val="4211"/>
                  <a:lumOff val="-16270"/>
                </a:schemeClr>
              </a:solidFill>
              <a:miter lim="400000"/>
              <a:tailEnd type="triangle"/>
            </a:ln>
          </p:spPr>
          <p:txBody>
            <a:bodyPr lIns="71437" tIns="71437" rIns="71437" bIns="71437" anchor="ctr"/>
            <a:lstStyle/>
            <a:p>
              <a:pPr>
                <a:defRPr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800"/>
            </a:p>
          </p:txBody>
        </p:sp>
        <p:sp>
          <p:nvSpPr>
            <p:cNvPr id="98" name="Line">
              <a:extLst>
                <a:ext uri="{FF2B5EF4-FFF2-40B4-BE49-F238E27FC236}">
                  <a16:creationId xmlns="" xmlns:a16="http://schemas.microsoft.com/office/drawing/2014/main" id="{D967706C-E40B-6744-BE49-7D72A314D7B3}"/>
                </a:ext>
              </a:extLst>
            </p:cNvPr>
            <p:cNvSpPr/>
            <p:nvPr/>
          </p:nvSpPr>
          <p:spPr>
            <a:xfrm>
              <a:off x="8767198" y="5186080"/>
              <a:ext cx="1204365" cy="1"/>
            </a:xfrm>
            <a:prstGeom prst="line">
              <a:avLst/>
            </a:prstGeom>
            <a:ln w="38100">
              <a:solidFill>
                <a:schemeClr val="accent6">
                  <a:hueOff val="141687"/>
                  <a:satOff val="4211"/>
                  <a:lumOff val="-16270"/>
                </a:schemeClr>
              </a:solidFill>
              <a:miter lim="400000"/>
              <a:tailEnd type="triangle"/>
            </a:ln>
          </p:spPr>
          <p:txBody>
            <a:bodyPr lIns="71437" tIns="71437" rIns="71437" bIns="71437" anchor="ctr"/>
            <a:lstStyle/>
            <a:p>
              <a:pPr>
                <a:defRPr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800"/>
            </a:p>
          </p:txBody>
        </p:sp>
        <p:sp>
          <p:nvSpPr>
            <p:cNvPr id="99" name="Local Trigger Mask">
              <a:extLst>
                <a:ext uri="{FF2B5EF4-FFF2-40B4-BE49-F238E27FC236}">
                  <a16:creationId xmlns="" xmlns:a16="http://schemas.microsoft.com/office/drawing/2014/main" id="{F1A6A6C0-87B5-8F4D-B015-10A57066CC93}"/>
                </a:ext>
              </a:extLst>
            </p:cNvPr>
            <p:cNvSpPr/>
            <p:nvPr/>
          </p:nvSpPr>
          <p:spPr>
            <a:xfrm>
              <a:off x="16924522" y="9729313"/>
              <a:ext cx="4135762" cy="1928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881" y="0"/>
                  </a:moveTo>
                  <a:lnTo>
                    <a:pt x="2184" y="10360"/>
                  </a:lnTo>
                  <a:lnTo>
                    <a:pt x="348" y="10360"/>
                  </a:lnTo>
                  <a:cubicBezTo>
                    <a:pt x="156" y="10360"/>
                    <a:pt x="0" y="10678"/>
                    <a:pt x="0" y="11071"/>
                  </a:cubicBezTo>
                  <a:lnTo>
                    <a:pt x="0" y="20889"/>
                  </a:lnTo>
                  <a:cubicBezTo>
                    <a:pt x="0" y="21281"/>
                    <a:pt x="156" y="21600"/>
                    <a:pt x="348" y="21600"/>
                  </a:cubicBezTo>
                  <a:lnTo>
                    <a:pt x="21252" y="21600"/>
                  </a:lnTo>
                  <a:cubicBezTo>
                    <a:pt x="21444" y="21600"/>
                    <a:pt x="21600" y="21281"/>
                    <a:pt x="21600" y="20889"/>
                  </a:cubicBezTo>
                  <a:lnTo>
                    <a:pt x="21600" y="11071"/>
                  </a:lnTo>
                  <a:cubicBezTo>
                    <a:pt x="21600" y="10678"/>
                    <a:pt x="21444" y="10360"/>
                    <a:pt x="21252" y="10360"/>
                  </a:cubicBezTo>
                  <a:lnTo>
                    <a:pt x="3578" y="10360"/>
                  </a:lnTo>
                  <a:lnTo>
                    <a:pt x="2881" y="0"/>
                  </a:lnTo>
                  <a:close/>
                </a:path>
              </a:pathLst>
            </a:custGeom>
            <a:ln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152400" tIns="152400" rIns="152400" bIns="152400" anchor="ctr"/>
            <a:lstStyle>
              <a:lvl1pPr algn="l">
                <a:defRPr sz="3200">
                  <a:solidFill>
                    <a:srgbClr val="FFFFFF"/>
                  </a:solidFill>
                </a:defRPr>
              </a:lvl1pPr>
            </a:lstStyle>
            <a:p>
              <a:endParaRPr lang="en-US" sz="800" dirty="0"/>
            </a:p>
            <a:p>
              <a:endParaRPr lang="de-DE" sz="800" dirty="0"/>
            </a:p>
            <a:p>
              <a:r>
                <a:rPr sz="800" b="1" dirty="0"/>
                <a:t>Local Trigger Mask</a:t>
              </a:r>
            </a:p>
          </p:txBody>
        </p:sp>
        <p:sp>
          <p:nvSpPr>
            <p:cNvPr id="100" name="Line">
              <a:extLst>
                <a:ext uri="{FF2B5EF4-FFF2-40B4-BE49-F238E27FC236}">
                  <a16:creationId xmlns="" xmlns:a16="http://schemas.microsoft.com/office/drawing/2014/main" id="{9C28C13B-9360-ED46-9356-2509095B6D48}"/>
                </a:ext>
              </a:extLst>
            </p:cNvPr>
            <p:cNvSpPr/>
            <p:nvPr/>
          </p:nvSpPr>
          <p:spPr>
            <a:xfrm>
              <a:off x="15846761" y="4349002"/>
              <a:ext cx="578774" cy="1"/>
            </a:xfrm>
            <a:prstGeom prst="line">
              <a:avLst/>
            </a:prstGeom>
            <a:ln w="38100">
              <a:solidFill>
                <a:schemeClr val="accent6">
                  <a:hueOff val="141687"/>
                  <a:satOff val="4211"/>
                  <a:lumOff val="-16270"/>
                </a:schemeClr>
              </a:solidFill>
              <a:miter lim="400000"/>
              <a:tailEnd type="triangle"/>
            </a:ln>
          </p:spPr>
          <p:txBody>
            <a:bodyPr lIns="71437" tIns="71437" rIns="71437" bIns="71437" anchor="ctr"/>
            <a:lstStyle/>
            <a:p>
              <a:pPr>
                <a:defRPr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800"/>
            </a:p>
          </p:txBody>
        </p:sp>
        <p:sp>
          <p:nvSpPr>
            <p:cNvPr id="101" name="1">
              <a:extLst>
                <a:ext uri="{FF2B5EF4-FFF2-40B4-BE49-F238E27FC236}">
                  <a16:creationId xmlns="" xmlns:a16="http://schemas.microsoft.com/office/drawing/2014/main" id="{B5A6EBDF-7C31-304D-BD6A-930FAE9EEBE3}"/>
                </a:ext>
              </a:extLst>
            </p:cNvPr>
            <p:cNvSpPr/>
            <p:nvPr/>
          </p:nvSpPr>
          <p:spPr>
            <a:xfrm>
              <a:off x="15164251" y="3984052"/>
              <a:ext cx="756524" cy="729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hueOff val="-485923"/>
                    <a:satOff val="-14474"/>
                    <a:lumOff val="-11330"/>
                  </a:schemeClr>
                </a:gs>
                <a:gs pos="100000">
                  <a:schemeClr val="accent5">
                    <a:hueOff val="-485679"/>
                    <a:satOff val="-12669"/>
                    <a:lumOff val="-27282"/>
                  </a:schemeClr>
                </a:gs>
              </a:gsLst>
              <a:lin ang="5400000"/>
            </a:gra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18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800">
                  <a:latin typeface="+mn-lt"/>
                </a:rPr>
                <a:t>1</a:t>
              </a:r>
            </a:p>
          </p:txBody>
        </p:sp>
        <p:sp>
          <p:nvSpPr>
            <p:cNvPr id="102" name="1.3 GHz">
              <a:extLst>
                <a:ext uri="{FF2B5EF4-FFF2-40B4-BE49-F238E27FC236}">
                  <a16:creationId xmlns="" xmlns:a16="http://schemas.microsoft.com/office/drawing/2014/main" id="{55A6E9D1-3E6B-C240-AE47-3C2E2D4B47C0}"/>
                </a:ext>
              </a:extLst>
            </p:cNvPr>
            <p:cNvSpPr txBox="1"/>
            <p:nvPr/>
          </p:nvSpPr>
          <p:spPr>
            <a:xfrm>
              <a:off x="3839729" y="2515030"/>
              <a:ext cx="1969611" cy="91140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>
              <a:lvl1pPr>
                <a:defRPr sz="3000"/>
              </a:lvl1pPr>
            </a:lstStyle>
            <a:p>
              <a:r>
                <a:rPr sz="800" dirty="0"/>
                <a:t>1.3 GHz</a:t>
              </a:r>
            </a:p>
          </p:txBody>
        </p:sp>
        <p:sp>
          <p:nvSpPr>
            <p:cNvPr id="103" name="Drift Compens.">
              <a:extLst>
                <a:ext uri="{FF2B5EF4-FFF2-40B4-BE49-F238E27FC236}">
                  <a16:creationId xmlns="" xmlns:a16="http://schemas.microsoft.com/office/drawing/2014/main" id="{1628C816-4C2A-0E4E-A304-623AA4E3D7AA}"/>
                </a:ext>
              </a:extLst>
            </p:cNvPr>
            <p:cNvSpPr/>
            <p:nvPr/>
          </p:nvSpPr>
          <p:spPr>
            <a:xfrm>
              <a:off x="10260677" y="3469110"/>
              <a:ext cx="1838847" cy="1270000"/>
            </a:xfrm>
            <a:prstGeom prst="rect">
              <a:avLst/>
            </a:prstGeom>
            <a:solidFill>
              <a:schemeClr val="accent1">
                <a:satOff val="12166"/>
                <a:lumOff val="-13042"/>
              </a:schemeClr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2400">
                  <a:solidFill>
                    <a:srgbClr val="FFFFFF"/>
                  </a:solidFill>
                </a:defRPr>
              </a:lvl1pPr>
            </a:lstStyle>
            <a:p>
              <a:pPr algn="ctr"/>
              <a:r>
                <a:rPr sz="600" b="1" dirty="0"/>
                <a:t>Drift </a:t>
              </a:r>
              <a:r>
                <a:rPr sz="600" b="1" dirty="0" err="1"/>
                <a:t>Compen</a:t>
              </a:r>
              <a:r>
                <a:rPr lang="en-US" sz="600" b="1" dirty="0" err="1"/>
                <a:t>-sation</a:t>
              </a:r>
              <a:endParaRPr sz="600" b="1" dirty="0"/>
            </a:p>
          </p:txBody>
        </p:sp>
        <p:sp>
          <p:nvSpPr>
            <p:cNvPr id="104" name="Line">
              <a:extLst>
                <a:ext uri="{FF2B5EF4-FFF2-40B4-BE49-F238E27FC236}">
                  <a16:creationId xmlns="" xmlns:a16="http://schemas.microsoft.com/office/drawing/2014/main" id="{43197DB3-8C82-4C43-ABED-B4CB3DC4A6A8}"/>
                </a:ext>
              </a:extLst>
            </p:cNvPr>
            <p:cNvSpPr/>
            <p:nvPr/>
          </p:nvSpPr>
          <p:spPr>
            <a:xfrm>
              <a:off x="12099523" y="4253969"/>
              <a:ext cx="2485808" cy="1"/>
            </a:xfrm>
            <a:prstGeom prst="line">
              <a:avLst/>
            </a:prstGeom>
            <a:ln w="50800">
              <a:solidFill>
                <a:schemeClr val="accent5">
                  <a:hueOff val="-309130"/>
                  <a:satOff val="-11805"/>
                  <a:lumOff val="-13439"/>
                </a:schemeClr>
              </a:solidFill>
              <a:miter lim="400000"/>
              <a:headEnd type="triangle"/>
            </a:ln>
          </p:spPr>
          <p:txBody>
            <a:bodyPr lIns="71437" tIns="71437" rIns="71437" bIns="71437" anchor="ctr"/>
            <a:lstStyle/>
            <a:p>
              <a:pPr>
                <a:defRPr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800"/>
            </a:p>
          </p:txBody>
        </p:sp>
        <p:sp>
          <p:nvSpPr>
            <p:cNvPr id="105" name="Line">
              <a:extLst>
                <a:ext uri="{FF2B5EF4-FFF2-40B4-BE49-F238E27FC236}">
                  <a16:creationId xmlns="" xmlns:a16="http://schemas.microsoft.com/office/drawing/2014/main" id="{F8B2A9DA-D3A2-9140-9C35-E97EA5C7E9FD}"/>
                </a:ext>
              </a:extLst>
            </p:cNvPr>
            <p:cNvSpPr/>
            <p:nvPr/>
          </p:nvSpPr>
          <p:spPr>
            <a:xfrm flipH="1">
              <a:off x="10002228" y="4121889"/>
              <a:ext cx="426322" cy="1"/>
            </a:xfrm>
            <a:prstGeom prst="line">
              <a:avLst/>
            </a:prstGeom>
            <a:ln w="50800">
              <a:solidFill>
                <a:srgbClr val="325562"/>
              </a:solidFill>
              <a:miter lim="400000"/>
              <a:headEnd type="triangle"/>
            </a:ln>
          </p:spPr>
          <p:txBody>
            <a:bodyPr lIns="71437" tIns="71437" rIns="71437" bIns="71437" anchor="ctr"/>
            <a:lstStyle/>
            <a:p>
              <a:pPr>
                <a:defRPr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800"/>
            </a:p>
          </p:txBody>
        </p:sp>
        <p:sp>
          <p:nvSpPr>
            <p:cNvPr id="106" name="Up to 4km optical link">
              <a:extLst>
                <a:ext uri="{FF2B5EF4-FFF2-40B4-BE49-F238E27FC236}">
                  <a16:creationId xmlns="" xmlns:a16="http://schemas.microsoft.com/office/drawing/2014/main" id="{EBD6E523-C21B-3F43-A345-765881A13300}"/>
                </a:ext>
              </a:extLst>
            </p:cNvPr>
            <p:cNvSpPr/>
            <p:nvPr/>
          </p:nvSpPr>
          <p:spPr>
            <a:xfrm>
              <a:off x="13027249" y="1820074"/>
              <a:ext cx="4992672" cy="2244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0" y="0"/>
                  </a:moveTo>
                  <a:cubicBezTo>
                    <a:pt x="1391" y="0"/>
                    <a:pt x="1262" y="281"/>
                    <a:pt x="1262" y="627"/>
                  </a:cubicBezTo>
                  <a:lnTo>
                    <a:pt x="1262" y="5026"/>
                  </a:lnTo>
                  <a:lnTo>
                    <a:pt x="0" y="21600"/>
                  </a:lnTo>
                  <a:lnTo>
                    <a:pt x="2086" y="9903"/>
                  </a:lnTo>
                  <a:lnTo>
                    <a:pt x="21312" y="9903"/>
                  </a:lnTo>
                  <a:cubicBezTo>
                    <a:pt x="21471" y="9903"/>
                    <a:pt x="21600" y="9622"/>
                    <a:pt x="21600" y="9276"/>
                  </a:cubicBezTo>
                  <a:lnTo>
                    <a:pt x="21600" y="627"/>
                  </a:lnTo>
                  <a:cubicBezTo>
                    <a:pt x="21600" y="281"/>
                    <a:pt x="21471" y="0"/>
                    <a:pt x="21312" y="0"/>
                  </a:cubicBezTo>
                  <a:lnTo>
                    <a:pt x="1550" y="0"/>
                  </a:lnTo>
                  <a:close/>
                </a:path>
              </a:pathLst>
            </a:custGeom>
            <a:ln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152400" tIns="152400" rIns="152400" bIns="152400" anchor="t"/>
            <a:lstStyle>
              <a:lvl1pPr algn="l">
                <a:defRPr sz="3200">
                  <a:solidFill>
                    <a:srgbClr val="FFFFFF"/>
                  </a:solidFill>
                </a:defRPr>
              </a:lvl1pPr>
            </a:lstStyle>
            <a:p>
              <a:pPr algn="ctr"/>
              <a:r>
                <a:rPr sz="800" b="1" dirty="0"/>
                <a:t>Up to 4km optical link</a:t>
              </a:r>
            </a:p>
          </p:txBody>
        </p:sp>
        <p:sp>
          <p:nvSpPr>
            <p:cNvPr id="139" name="Line">
              <a:extLst>
                <a:ext uri="{FF2B5EF4-FFF2-40B4-BE49-F238E27FC236}">
                  <a16:creationId xmlns="" xmlns:a16="http://schemas.microsoft.com/office/drawing/2014/main" id="{9E81A0A3-88B1-5044-AA12-7F4C86CC3E22}"/>
                </a:ext>
              </a:extLst>
            </p:cNvPr>
            <p:cNvSpPr/>
            <p:nvPr/>
          </p:nvSpPr>
          <p:spPr>
            <a:xfrm>
              <a:off x="14610731" y="3912117"/>
              <a:ext cx="1" cy="383986"/>
            </a:xfrm>
            <a:prstGeom prst="line">
              <a:avLst/>
            </a:prstGeom>
            <a:ln w="50800">
              <a:solidFill>
                <a:schemeClr val="accent5">
                  <a:hueOff val="-309130"/>
                  <a:satOff val="-11805"/>
                  <a:lumOff val="-13439"/>
                </a:schemeClr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800"/>
            </a:p>
          </p:txBody>
        </p:sp>
      </p:grpSp>
      <p:sp>
        <p:nvSpPr>
          <p:cNvPr id="197" name="TextBox 196">
            <a:extLst>
              <a:ext uri="{FF2B5EF4-FFF2-40B4-BE49-F238E27FC236}">
                <a16:creationId xmlns="" xmlns:a16="http://schemas.microsoft.com/office/drawing/2014/main" id="{2F22B5B5-7F9E-8042-8508-1BBBE9C12AF9}"/>
              </a:ext>
            </a:extLst>
          </p:cNvPr>
          <p:cNvSpPr txBox="1"/>
          <p:nvPr/>
        </p:nvSpPr>
        <p:spPr>
          <a:xfrm>
            <a:off x="4327214" y="6176191"/>
            <a:ext cx="1095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Courtesy K. </a:t>
            </a:r>
            <a:r>
              <a:rPr lang="en-US" sz="800" dirty="0" err="1"/>
              <a:t>Rehlich</a:t>
            </a:r>
            <a:endParaRPr lang="en-US" sz="800" dirty="0"/>
          </a:p>
        </p:txBody>
      </p:sp>
      <p:pic>
        <p:nvPicPr>
          <p:cNvPr id="199" name="Content Placeholder 4" descr="x2timerTopModSmall.png">
            <a:extLst>
              <a:ext uri="{FF2B5EF4-FFF2-40B4-BE49-F238E27FC236}">
                <a16:creationId xmlns="" xmlns:a16="http://schemas.microsoft.com/office/drawing/2014/main" id="{CF45E348-FC33-2244-A939-29FB4D4F49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13" b="-320"/>
          <a:stretch/>
        </p:blipFill>
        <p:spPr>
          <a:xfrm flipH="1">
            <a:off x="7403165" y="1331348"/>
            <a:ext cx="898238" cy="679804"/>
          </a:xfrm>
          <a:prstGeom prst="rect">
            <a:avLst/>
          </a:prstGeom>
        </p:spPr>
      </p:pic>
      <p:pic>
        <p:nvPicPr>
          <p:cNvPr id="200" name="Content Placeholder 4" descr="x2timerTopModSmall.png">
            <a:extLst>
              <a:ext uri="{FF2B5EF4-FFF2-40B4-BE49-F238E27FC236}">
                <a16:creationId xmlns="" xmlns:a16="http://schemas.microsoft.com/office/drawing/2014/main" id="{AC4AB374-CCB1-4F42-9F1D-725E404604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13" b="-320"/>
          <a:stretch/>
        </p:blipFill>
        <p:spPr>
          <a:xfrm flipH="1">
            <a:off x="8870417" y="1348595"/>
            <a:ext cx="898238" cy="679804"/>
          </a:xfrm>
          <a:prstGeom prst="rect">
            <a:avLst/>
          </a:prstGeom>
        </p:spPr>
      </p:pic>
      <p:pic>
        <p:nvPicPr>
          <p:cNvPr id="201" name="Content Placeholder 4" descr="x2timerTopModSmall.png">
            <a:extLst>
              <a:ext uri="{FF2B5EF4-FFF2-40B4-BE49-F238E27FC236}">
                <a16:creationId xmlns="" xmlns:a16="http://schemas.microsoft.com/office/drawing/2014/main" id="{5A134F4E-0B92-C34C-92A0-333241EB3A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13" b="-320"/>
          <a:stretch/>
        </p:blipFill>
        <p:spPr>
          <a:xfrm flipH="1">
            <a:off x="10302520" y="1334697"/>
            <a:ext cx="898238" cy="679804"/>
          </a:xfrm>
          <a:prstGeom prst="rect">
            <a:avLst/>
          </a:prstGeom>
        </p:spPr>
      </p:pic>
      <p:pic>
        <p:nvPicPr>
          <p:cNvPr id="202" name="Content Placeholder 4" descr="x2timerTopModSmall.png">
            <a:extLst>
              <a:ext uri="{FF2B5EF4-FFF2-40B4-BE49-F238E27FC236}">
                <a16:creationId xmlns="" xmlns:a16="http://schemas.microsoft.com/office/drawing/2014/main" id="{99EEA5B7-7CF8-2F4F-903A-641B883AE3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13" b="-320"/>
          <a:stretch/>
        </p:blipFill>
        <p:spPr>
          <a:xfrm flipH="1">
            <a:off x="8723421" y="2663950"/>
            <a:ext cx="898238" cy="679804"/>
          </a:xfrm>
          <a:prstGeom prst="rect">
            <a:avLst/>
          </a:prstGeom>
        </p:spPr>
      </p:pic>
      <p:pic>
        <p:nvPicPr>
          <p:cNvPr id="203" name="Content Placeholder 4" descr="x2timerTopModSmall.png">
            <a:extLst>
              <a:ext uri="{FF2B5EF4-FFF2-40B4-BE49-F238E27FC236}">
                <a16:creationId xmlns="" xmlns:a16="http://schemas.microsoft.com/office/drawing/2014/main" id="{DF56B48B-FF12-D34B-8907-F321CE3A64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13" b="-320"/>
          <a:stretch/>
        </p:blipFill>
        <p:spPr>
          <a:xfrm flipH="1">
            <a:off x="10438636" y="2446879"/>
            <a:ext cx="898238" cy="679804"/>
          </a:xfrm>
          <a:prstGeom prst="rect">
            <a:avLst/>
          </a:prstGeom>
        </p:spPr>
      </p:pic>
      <p:cxnSp>
        <p:nvCxnSpPr>
          <p:cNvPr id="204" name="Straight Connector 203">
            <a:extLst>
              <a:ext uri="{FF2B5EF4-FFF2-40B4-BE49-F238E27FC236}">
                <a16:creationId xmlns="" xmlns:a16="http://schemas.microsoft.com/office/drawing/2014/main" id="{49FCD819-C30C-3949-B619-D165E5E822D8}"/>
              </a:ext>
            </a:extLst>
          </p:cNvPr>
          <p:cNvCxnSpPr>
            <a:cxnSpLocks/>
          </p:cNvCxnSpPr>
          <p:nvPr/>
        </p:nvCxnSpPr>
        <p:spPr>
          <a:xfrm>
            <a:off x="8721324" y="1485917"/>
            <a:ext cx="0" cy="792088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>
            <a:extLst>
              <a:ext uri="{FF2B5EF4-FFF2-40B4-BE49-F238E27FC236}">
                <a16:creationId xmlns="" xmlns:a16="http://schemas.microsoft.com/office/drawing/2014/main" id="{F9AAD67D-FD98-B648-8A93-484AFE8E8C2E}"/>
              </a:ext>
            </a:extLst>
          </p:cNvPr>
          <p:cNvCxnSpPr>
            <a:cxnSpLocks/>
          </p:cNvCxnSpPr>
          <p:nvPr/>
        </p:nvCxnSpPr>
        <p:spPr>
          <a:xfrm flipH="1">
            <a:off x="8294339" y="1484583"/>
            <a:ext cx="448710" cy="1334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>
            <a:extLst>
              <a:ext uri="{FF2B5EF4-FFF2-40B4-BE49-F238E27FC236}">
                <a16:creationId xmlns="" xmlns:a16="http://schemas.microsoft.com/office/drawing/2014/main" id="{AB6D7BCC-E893-D147-88B5-DB16D73EB9E6}"/>
              </a:ext>
            </a:extLst>
          </p:cNvPr>
          <p:cNvCxnSpPr>
            <a:cxnSpLocks/>
          </p:cNvCxnSpPr>
          <p:nvPr/>
        </p:nvCxnSpPr>
        <p:spPr>
          <a:xfrm>
            <a:off x="8579179" y="1406650"/>
            <a:ext cx="5177" cy="209980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>
            <a:extLst>
              <a:ext uri="{FF2B5EF4-FFF2-40B4-BE49-F238E27FC236}">
                <a16:creationId xmlns="" xmlns:a16="http://schemas.microsoft.com/office/drawing/2014/main" id="{5DA79F30-ACEB-1247-A77D-79A9423B35BD}"/>
              </a:ext>
            </a:extLst>
          </p:cNvPr>
          <p:cNvCxnSpPr>
            <a:cxnSpLocks/>
          </p:cNvCxnSpPr>
          <p:nvPr/>
        </p:nvCxnSpPr>
        <p:spPr>
          <a:xfrm>
            <a:off x="8294338" y="1414777"/>
            <a:ext cx="295194" cy="2976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>
            <a:extLst>
              <a:ext uri="{FF2B5EF4-FFF2-40B4-BE49-F238E27FC236}">
                <a16:creationId xmlns="" xmlns:a16="http://schemas.microsoft.com/office/drawing/2014/main" id="{80B12377-21B0-464F-AB2B-4D0680F25147}"/>
              </a:ext>
            </a:extLst>
          </p:cNvPr>
          <p:cNvCxnSpPr>
            <a:cxnSpLocks/>
          </p:cNvCxnSpPr>
          <p:nvPr/>
        </p:nvCxnSpPr>
        <p:spPr>
          <a:xfrm flipH="1">
            <a:off x="8695801" y="2278005"/>
            <a:ext cx="122062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>
            <a:extLst>
              <a:ext uri="{FF2B5EF4-FFF2-40B4-BE49-F238E27FC236}">
                <a16:creationId xmlns="" xmlns:a16="http://schemas.microsoft.com/office/drawing/2014/main" id="{CC769E0C-A333-3542-9AEB-BE35F1065A43}"/>
              </a:ext>
            </a:extLst>
          </p:cNvPr>
          <p:cNvCxnSpPr>
            <a:cxnSpLocks/>
          </p:cNvCxnSpPr>
          <p:nvPr/>
        </p:nvCxnSpPr>
        <p:spPr>
          <a:xfrm>
            <a:off x="9916427" y="1577417"/>
            <a:ext cx="0" cy="717114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>
            <a:extLst>
              <a:ext uri="{FF2B5EF4-FFF2-40B4-BE49-F238E27FC236}">
                <a16:creationId xmlns="" xmlns:a16="http://schemas.microsoft.com/office/drawing/2014/main" id="{FC89B709-1CF1-1E46-8375-D80D4C8DA0A9}"/>
              </a:ext>
            </a:extLst>
          </p:cNvPr>
          <p:cNvCxnSpPr>
            <a:cxnSpLocks/>
          </p:cNvCxnSpPr>
          <p:nvPr/>
        </p:nvCxnSpPr>
        <p:spPr>
          <a:xfrm>
            <a:off x="11386490" y="1556566"/>
            <a:ext cx="0" cy="721439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>
            <a:extLst>
              <a:ext uri="{FF2B5EF4-FFF2-40B4-BE49-F238E27FC236}">
                <a16:creationId xmlns="" xmlns:a16="http://schemas.microsoft.com/office/drawing/2014/main" id="{48AF64C2-29B2-BB49-95BE-2D11C87CA988}"/>
              </a:ext>
            </a:extLst>
          </p:cNvPr>
          <p:cNvCxnSpPr>
            <a:cxnSpLocks/>
          </p:cNvCxnSpPr>
          <p:nvPr/>
        </p:nvCxnSpPr>
        <p:spPr>
          <a:xfrm flipH="1">
            <a:off x="9745478" y="1580369"/>
            <a:ext cx="170949" cy="1359"/>
          </a:xfrm>
          <a:prstGeom prst="line">
            <a:avLst/>
          </a:prstGeom>
          <a:ln w="3810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>
            <a:extLst>
              <a:ext uri="{FF2B5EF4-FFF2-40B4-BE49-F238E27FC236}">
                <a16:creationId xmlns="" xmlns:a16="http://schemas.microsoft.com/office/drawing/2014/main" id="{CA5F130C-0FF2-9B4C-B9D3-5E035291A329}"/>
              </a:ext>
            </a:extLst>
          </p:cNvPr>
          <p:cNvCxnSpPr>
            <a:cxnSpLocks/>
          </p:cNvCxnSpPr>
          <p:nvPr/>
        </p:nvCxnSpPr>
        <p:spPr>
          <a:xfrm flipH="1">
            <a:off x="11196131" y="1577417"/>
            <a:ext cx="190359" cy="0"/>
          </a:xfrm>
          <a:prstGeom prst="line">
            <a:avLst/>
          </a:prstGeom>
          <a:ln w="3810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>
            <a:extLst>
              <a:ext uri="{FF2B5EF4-FFF2-40B4-BE49-F238E27FC236}">
                <a16:creationId xmlns="" xmlns:a16="http://schemas.microsoft.com/office/drawing/2014/main" id="{845A63CC-D2DD-2F4B-B771-19531968468C}"/>
              </a:ext>
            </a:extLst>
          </p:cNvPr>
          <p:cNvCxnSpPr>
            <a:cxnSpLocks/>
          </p:cNvCxnSpPr>
          <p:nvPr/>
        </p:nvCxnSpPr>
        <p:spPr>
          <a:xfrm flipH="1">
            <a:off x="9765352" y="1419187"/>
            <a:ext cx="411309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>
            <a:extLst>
              <a:ext uri="{FF2B5EF4-FFF2-40B4-BE49-F238E27FC236}">
                <a16:creationId xmlns="" xmlns:a16="http://schemas.microsoft.com/office/drawing/2014/main" id="{FBD52013-36FD-C946-BD55-43C32952172C}"/>
              </a:ext>
            </a:extLst>
          </p:cNvPr>
          <p:cNvCxnSpPr>
            <a:cxnSpLocks/>
          </p:cNvCxnSpPr>
          <p:nvPr/>
        </p:nvCxnSpPr>
        <p:spPr>
          <a:xfrm>
            <a:off x="10162354" y="1406650"/>
            <a:ext cx="0" cy="88924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>
            <a:extLst>
              <a:ext uri="{FF2B5EF4-FFF2-40B4-BE49-F238E27FC236}">
                <a16:creationId xmlns="" xmlns:a16="http://schemas.microsoft.com/office/drawing/2014/main" id="{B9BD55F4-B573-2F48-BDED-A92FFFE75BB3}"/>
              </a:ext>
            </a:extLst>
          </p:cNvPr>
          <p:cNvCxnSpPr>
            <a:cxnSpLocks/>
          </p:cNvCxnSpPr>
          <p:nvPr/>
        </p:nvCxnSpPr>
        <p:spPr>
          <a:xfrm flipH="1">
            <a:off x="8577638" y="3507509"/>
            <a:ext cx="1187714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>
            <a:extLst>
              <a:ext uri="{FF2B5EF4-FFF2-40B4-BE49-F238E27FC236}">
                <a16:creationId xmlns="" xmlns:a16="http://schemas.microsoft.com/office/drawing/2014/main" id="{0C95B3A5-1FD6-F944-87D6-7CF97060E8D5}"/>
              </a:ext>
            </a:extLst>
          </p:cNvPr>
          <p:cNvCxnSpPr>
            <a:cxnSpLocks/>
          </p:cNvCxnSpPr>
          <p:nvPr/>
        </p:nvCxnSpPr>
        <p:spPr>
          <a:xfrm flipH="1">
            <a:off x="9765352" y="1484583"/>
            <a:ext cx="287647" cy="1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>
            <a:extLst>
              <a:ext uri="{FF2B5EF4-FFF2-40B4-BE49-F238E27FC236}">
                <a16:creationId xmlns="" xmlns:a16="http://schemas.microsoft.com/office/drawing/2014/main" id="{2D8D7726-BE4F-2947-A4E9-EAF14C70A742}"/>
              </a:ext>
            </a:extLst>
          </p:cNvPr>
          <p:cNvCxnSpPr>
            <a:cxnSpLocks/>
          </p:cNvCxnSpPr>
          <p:nvPr/>
        </p:nvCxnSpPr>
        <p:spPr>
          <a:xfrm>
            <a:off x="10033127" y="1485917"/>
            <a:ext cx="0" cy="1872708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>
            <a:extLst>
              <a:ext uri="{FF2B5EF4-FFF2-40B4-BE49-F238E27FC236}">
                <a16:creationId xmlns="" xmlns:a16="http://schemas.microsoft.com/office/drawing/2014/main" id="{5F49DB8E-090E-944A-87E1-83AD128F4044}"/>
              </a:ext>
            </a:extLst>
          </p:cNvPr>
          <p:cNvCxnSpPr>
            <a:cxnSpLocks/>
          </p:cNvCxnSpPr>
          <p:nvPr/>
        </p:nvCxnSpPr>
        <p:spPr>
          <a:xfrm>
            <a:off x="9760611" y="2914574"/>
            <a:ext cx="0" cy="60883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>
            <a:extLst>
              <a:ext uri="{FF2B5EF4-FFF2-40B4-BE49-F238E27FC236}">
                <a16:creationId xmlns="" xmlns:a16="http://schemas.microsoft.com/office/drawing/2014/main" id="{31985B81-CD78-D94B-AA95-1720E85866DC}"/>
              </a:ext>
            </a:extLst>
          </p:cNvPr>
          <p:cNvCxnSpPr>
            <a:cxnSpLocks/>
          </p:cNvCxnSpPr>
          <p:nvPr/>
        </p:nvCxnSpPr>
        <p:spPr>
          <a:xfrm flipH="1">
            <a:off x="9585116" y="2926077"/>
            <a:ext cx="180236" cy="0"/>
          </a:xfrm>
          <a:prstGeom prst="line">
            <a:avLst/>
          </a:prstGeom>
          <a:ln w="3810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>
            <a:extLst>
              <a:ext uri="{FF2B5EF4-FFF2-40B4-BE49-F238E27FC236}">
                <a16:creationId xmlns="" xmlns:a16="http://schemas.microsoft.com/office/drawing/2014/main" id="{35832829-0DBC-CB44-8E68-F7B94CE22EE4}"/>
              </a:ext>
            </a:extLst>
          </p:cNvPr>
          <p:cNvCxnSpPr>
            <a:cxnSpLocks/>
          </p:cNvCxnSpPr>
          <p:nvPr/>
        </p:nvCxnSpPr>
        <p:spPr>
          <a:xfrm flipH="1">
            <a:off x="10027606" y="3343754"/>
            <a:ext cx="15029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>
            <a:extLst>
              <a:ext uri="{FF2B5EF4-FFF2-40B4-BE49-F238E27FC236}">
                <a16:creationId xmlns="" xmlns:a16="http://schemas.microsoft.com/office/drawing/2014/main" id="{4FBB253F-6EA2-C542-813A-4D627EE083E7}"/>
              </a:ext>
            </a:extLst>
          </p:cNvPr>
          <p:cNvCxnSpPr>
            <a:cxnSpLocks/>
          </p:cNvCxnSpPr>
          <p:nvPr/>
        </p:nvCxnSpPr>
        <p:spPr>
          <a:xfrm flipH="1">
            <a:off x="10141233" y="2271450"/>
            <a:ext cx="1245257" cy="9456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>
            <a:extLst>
              <a:ext uri="{FF2B5EF4-FFF2-40B4-BE49-F238E27FC236}">
                <a16:creationId xmlns="" xmlns:a16="http://schemas.microsoft.com/office/drawing/2014/main" id="{65906450-7C10-9445-A962-5D644923F649}"/>
              </a:ext>
            </a:extLst>
          </p:cNvPr>
          <p:cNvCxnSpPr>
            <a:cxnSpLocks/>
          </p:cNvCxnSpPr>
          <p:nvPr/>
        </p:nvCxnSpPr>
        <p:spPr>
          <a:xfrm>
            <a:off x="11505933" y="2663950"/>
            <a:ext cx="0" cy="679804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>
            <a:extLst>
              <a:ext uri="{FF2B5EF4-FFF2-40B4-BE49-F238E27FC236}">
                <a16:creationId xmlns="" xmlns:a16="http://schemas.microsoft.com/office/drawing/2014/main" id="{857FC166-077D-D14D-B3EB-EB616CFAD6B1}"/>
              </a:ext>
            </a:extLst>
          </p:cNvPr>
          <p:cNvCxnSpPr>
            <a:cxnSpLocks/>
          </p:cNvCxnSpPr>
          <p:nvPr/>
        </p:nvCxnSpPr>
        <p:spPr>
          <a:xfrm flipH="1">
            <a:off x="11317469" y="2670582"/>
            <a:ext cx="213037" cy="0"/>
          </a:xfrm>
          <a:prstGeom prst="line">
            <a:avLst/>
          </a:prstGeom>
          <a:ln w="3810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Footer Placeholder 4"/>
          <p:cNvSpPr txBox="1">
            <a:spLocks/>
          </p:cNvSpPr>
          <p:nvPr/>
        </p:nvSpPr>
        <p:spPr>
          <a:xfrm>
            <a:off x="791580" y="6580802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| Application controlled by MicroTCA at DESY  | Holger Schlarb | MTCA/ATCA Workshop for Research and Industry | IHEP 23.06.2019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91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Timing &amp; Clock systems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Timing System </a:t>
            </a:r>
            <a:r>
              <a:rPr lang="de-DE" dirty="0" err="1"/>
              <a:t>Workhorse</a:t>
            </a:r>
            <a:r>
              <a:rPr lang="de-DE" dirty="0"/>
              <a:t> – NAMC-</a:t>
            </a:r>
            <a:r>
              <a:rPr lang="de-DE" dirty="0" err="1"/>
              <a:t>psTimer</a:t>
            </a:r>
            <a:r>
              <a:rPr lang="de-DE" dirty="0"/>
              <a:t> AMC </a:t>
            </a:r>
          </a:p>
        </p:txBody>
      </p:sp>
      <p:grpSp>
        <p:nvGrpSpPr>
          <p:cNvPr id="107" name="Group 106">
            <a:extLst>
              <a:ext uri="{FF2B5EF4-FFF2-40B4-BE49-F238E27FC236}">
                <a16:creationId xmlns="" xmlns:a16="http://schemas.microsoft.com/office/drawing/2014/main" id="{74A28A8A-D42C-F942-A84E-47569D3A5D4B}"/>
              </a:ext>
            </a:extLst>
          </p:cNvPr>
          <p:cNvGrpSpPr/>
          <p:nvPr/>
        </p:nvGrpSpPr>
        <p:grpSpPr>
          <a:xfrm>
            <a:off x="839416" y="1468258"/>
            <a:ext cx="8827168" cy="5060238"/>
            <a:chOff x="107504" y="1120452"/>
            <a:chExt cx="8827168" cy="5060238"/>
          </a:xfrm>
        </p:grpSpPr>
        <p:pic>
          <p:nvPicPr>
            <p:cNvPr id="108" name="Content Placeholder 4" descr="x2timerTopModSmall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813" b="-320"/>
            <a:stretch/>
          </p:blipFill>
          <p:spPr>
            <a:xfrm>
              <a:off x="2569057" y="2305341"/>
              <a:ext cx="4897431" cy="3706469"/>
            </a:xfrm>
            <a:prstGeom prst="rect">
              <a:avLst/>
            </a:prstGeom>
          </p:spPr>
        </p:pic>
        <p:sp>
          <p:nvSpPr>
            <p:cNvPr id="109" name="Parallelogram 5"/>
            <p:cNvSpPr/>
            <p:nvPr/>
          </p:nvSpPr>
          <p:spPr bwMode="auto">
            <a:xfrm>
              <a:off x="4020471" y="2511830"/>
              <a:ext cx="1750270" cy="1012216"/>
            </a:xfrm>
            <a:prstGeom prst="parallelogram">
              <a:avLst>
                <a:gd name="adj" fmla="val 0"/>
              </a:avLst>
            </a:prstGeom>
            <a:solidFill>
              <a:schemeClr val="bg1">
                <a:lumMod val="50000"/>
                <a:alpha val="62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endParaRPr>
            </a:p>
          </p:txBody>
        </p:sp>
        <p:cxnSp>
          <p:nvCxnSpPr>
            <p:cNvPr id="110" name="Straight Connector 6"/>
            <p:cNvCxnSpPr/>
            <p:nvPr/>
          </p:nvCxnSpPr>
          <p:spPr bwMode="auto">
            <a:xfrm flipV="1">
              <a:off x="4030841" y="1130096"/>
              <a:ext cx="323850" cy="1384300"/>
            </a:xfrm>
            <a:prstGeom prst="line">
              <a:avLst/>
            </a:prstGeom>
            <a:noFill/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1" name="Straight Connector 7"/>
            <p:cNvCxnSpPr/>
            <p:nvPr/>
          </p:nvCxnSpPr>
          <p:spPr bwMode="auto">
            <a:xfrm flipV="1">
              <a:off x="4030841" y="2120696"/>
              <a:ext cx="323850" cy="1384300"/>
            </a:xfrm>
            <a:prstGeom prst="line">
              <a:avLst/>
            </a:prstGeom>
            <a:noFill/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2" name="Straight Connector 8"/>
            <p:cNvCxnSpPr/>
            <p:nvPr/>
          </p:nvCxnSpPr>
          <p:spPr bwMode="auto">
            <a:xfrm flipV="1">
              <a:off x="5751691" y="2120696"/>
              <a:ext cx="323850" cy="1384300"/>
            </a:xfrm>
            <a:prstGeom prst="line">
              <a:avLst/>
            </a:prstGeom>
            <a:noFill/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3" name="Straight Connector 9"/>
            <p:cNvCxnSpPr/>
            <p:nvPr/>
          </p:nvCxnSpPr>
          <p:spPr bwMode="auto">
            <a:xfrm flipV="1">
              <a:off x="5758041" y="1130096"/>
              <a:ext cx="323850" cy="1384300"/>
            </a:xfrm>
            <a:prstGeom prst="line">
              <a:avLst/>
            </a:prstGeom>
            <a:noFill/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114" name="Picture 10" descr="transmitterPiggyback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9516" y="1120452"/>
              <a:ext cx="1749949" cy="1000971"/>
            </a:xfrm>
            <a:prstGeom prst="rect">
              <a:avLst/>
            </a:prstGeom>
          </p:spPr>
        </p:pic>
        <p:sp>
          <p:nvSpPr>
            <p:cNvPr id="115" name="TextBox 11"/>
            <p:cNvSpPr txBox="1"/>
            <p:nvPr/>
          </p:nvSpPr>
          <p:spPr>
            <a:xfrm>
              <a:off x="6199696" y="1274886"/>
              <a:ext cx="1447833" cy="52322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>
                <a:buNone/>
              </a:pPr>
              <a:r>
                <a:rPr lang="en-US" sz="1400"/>
                <a:t>Transmitter</a:t>
              </a:r>
            </a:p>
            <a:p>
              <a:pPr algn="ctr">
                <a:buNone/>
              </a:pPr>
              <a:r>
                <a:rPr lang="en-US" sz="1400"/>
                <a:t>Daughter Board</a:t>
              </a:r>
            </a:p>
          </p:txBody>
        </p:sp>
        <p:sp>
          <p:nvSpPr>
            <p:cNvPr id="116" name="Textfeld 52"/>
            <p:cNvSpPr txBox="1">
              <a:spLocks noChangeArrowheads="1"/>
            </p:cNvSpPr>
            <p:nvPr/>
          </p:nvSpPr>
          <p:spPr bwMode="auto">
            <a:xfrm rot="16200000">
              <a:off x="7359426" y="2970804"/>
              <a:ext cx="1577149" cy="246221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 typeface="Wingdings" pitchFamily="-1" charset="2"/>
                <a:buNone/>
              </a:pPr>
              <a:r>
                <a:rPr lang="en-US" sz="1000" b="1"/>
                <a:t>IN     OUT   OUT   OUT</a:t>
              </a:r>
            </a:p>
          </p:txBody>
        </p:sp>
        <p:sp>
          <p:nvSpPr>
            <p:cNvPr id="117" name="TextBox 17"/>
            <p:cNvSpPr txBox="1"/>
            <p:nvPr/>
          </p:nvSpPr>
          <p:spPr>
            <a:xfrm>
              <a:off x="7759743" y="5207952"/>
              <a:ext cx="1174929" cy="40011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000"/>
                <a:t>2 x Trigger out</a:t>
              </a:r>
            </a:p>
            <a:p>
              <a:pPr algn="ctr">
                <a:buNone/>
              </a:pPr>
              <a:r>
                <a:rPr lang="en-US" sz="1000"/>
                <a:t>1 x Clock out</a:t>
              </a:r>
            </a:p>
          </p:txBody>
        </p:sp>
        <p:sp>
          <p:nvSpPr>
            <p:cNvPr id="118" name="TextBox 18"/>
            <p:cNvSpPr txBox="1"/>
            <p:nvPr/>
          </p:nvSpPr>
          <p:spPr>
            <a:xfrm>
              <a:off x="6631803" y="4509660"/>
              <a:ext cx="583621" cy="46166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>
                <a:buNone/>
              </a:pPr>
              <a:r>
                <a:rPr lang="en-US" sz="1200" b="1"/>
                <a:t>RJ45</a:t>
              </a:r>
            </a:p>
            <a:p>
              <a:pPr algn="ctr">
                <a:buNone/>
              </a:pPr>
              <a:r>
                <a:rPr lang="en-US" sz="1200" b="1"/>
                <a:t>LVDS</a:t>
              </a:r>
              <a:endParaRPr lang="en-US" sz="1200"/>
            </a:p>
          </p:txBody>
        </p:sp>
        <p:sp>
          <p:nvSpPr>
            <p:cNvPr id="119" name="TextBox 19"/>
            <p:cNvSpPr txBox="1"/>
            <p:nvPr/>
          </p:nvSpPr>
          <p:spPr>
            <a:xfrm>
              <a:off x="7767953" y="4375356"/>
              <a:ext cx="1166719" cy="40011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000"/>
                <a:t>2 x Trigger out</a:t>
              </a:r>
            </a:p>
            <a:p>
              <a:pPr algn="ctr">
                <a:buNone/>
              </a:pPr>
              <a:r>
                <a:rPr lang="en-US" sz="1000"/>
                <a:t>1 x Clock out</a:t>
              </a:r>
            </a:p>
          </p:txBody>
        </p:sp>
        <p:sp>
          <p:nvSpPr>
            <p:cNvPr id="120" name="TextBox 21"/>
            <p:cNvSpPr txBox="1"/>
            <p:nvPr/>
          </p:nvSpPr>
          <p:spPr>
            <a:xfrm>
              <a:off x="7767953" y="4108854"/>
              <a:ext cx="1166719" cy="26161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100"/>
                <a:t>4 x General I/O</a:t>
              </a:r>
            </a:p>
          </p:txBody>
        </p:sp>
        <p:sp>
          <p:nvSpPr>
            <p:cNvPr id="121" name="TextBox 69"/>
            <p:cNvSpPr txBox="1">
              <a:spLocks noChangeArrowheads="1"/>
            </p:cNvSpPr>
            <p:nvPr/>
          </p:nvSpPr>
          <p:spPr bwMode="auto">
            <a:xfrm>
              <a:off x="107504" y="2717067"/>
              <a:ext cx="2461553" cy="1169551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buFont typeface="Wingdings" pitchFamily="-1" charset="2"/>
                <a:buNone/>
              </a:pPr>
              <a:r>
                <a:rPr lang="en-US" sz="1400" dirty="0"/>
                <a:t> Three optional </a:t>
              </a:r>
              <a:r>
                <a:rPr lang="en-US" sz="1400" b="1" dirty="0"/>
                <a:t>RTM variants</a:t>
              </a:r>
              <a:r>
                <a:rPr lang="en-US" sz="1400" dirty="0"/>
                <a:t>:</a:t>
              </a:r>
            </a:p>
            <a:p>
              <a:pPr>
                <a:buFont typeface="Wingdings" pitchFamily="-1" charset="2"/>
                <a:buNone/>
              </a:pPr>
              <a:r>
                <a:rPr lang="en-US" sz="1400" dirty="0"/>
                <a:t>9 </a:t>
              </a:r>
              <a:r>
                <a:rPr lang="en-US" sz="1400" dirty="0" err="1"/>
                <a:t>lemo</a:t>
              </a:r>
              <a:r>
                <a:rPr lang="en-US" sz="1400" dirty="0"/>
                <a:t> outputs, SFP outputs, optical outputs with more trigger or clock signals</a:t>
              </a:r>
            </a:p>
          </p:txBody>
        </p:sp>
        <p:sp>
          <p:nvSpPr>
            <p:cNvPr id="122" name="TextBox 69"/>
            <p:cNvSpPr txBox="1">
              <a:spLocks noChangeArrowheads="1"/>
            </p:cNvSpPr>
            <p:nvPr/>
          </p:nvSpPr>
          <p:spPr bwMode="auto">
            <a:xfrm>
              <a:off x="107504" y="4635925"/>
              <a:ext cx="2418904" cy="738664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buFont typeface="Wingdings" pitchFamily="-1" charset="2"/>
                <a:buNone/>
              </a:pPr>
              <a:r>
                <a:rPr lang="en-US" sz="1400" dirty="0"/>
                <a:t>MicroTCA</a:t>
              </a:r>
              <a:r>
                <a:rPr lang="en-US" sz="1400" b="1" dirty="0"/>
                <a:t> backplane</a:t>
              </a:r>
            </a:p>
            <a:p>
              <a:pPr>
                <a:buFont typeface="Wingdings" pitchFamily="-1" charset="2"/>
                <a:buNone/>
              </a:pPr>
              <a:r>
                <a:rPr lang="en-US" sz="1400" dirty="0"/>
                <a:t>Clocks: TCLKA and TCLKB, </a:t>
              </a:r>
            </a:p>
            <a:p>
              <a:pPr>
                <a:buFont typeface="Wingdings" pitchFamily="-1" charset="2"/>
                <a:buNone/>
              </a:pPr>
              <a:r>
                <a:rPr lang="en-US" sz="1400" dirty="0"/>
                <a:t>Trigger: 8 x M-LVDS</a:t>
              </a:r>
            </a:p>
          </p:txBody>
        </p:sp>
        <p:sp>
          <p:nvSpPr>
            <p:cNvPr id="123" name="Right Arrow 122">
              <a:extLst>
                <a:ext uri="{FF2B5EF4-FFF2-40B4-BE49-F238E27FC236}">
                  <a16:creationId xmlns="" xmlns:a16="http://schemas.microsoft.com/office/drawing/2014/main" id="{80AEB3D4-1E3F-914C-BCF9-3D9AF14B343D}"/>
                </a:ext>
              </a:extLst>
            </p:cNvPr>
            <p:cNvSpPr/>
            <p:nvPr/>
          </p:nvSpPr>
          <p:spPr>
            <a:xfrm>
              <a:off x="7491621" y="2557190"/>
              <a:ext cx="415802" cy="186642"/>
            </a:xfrm>
            <a:prstGeom prst="rightArrow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>
                <a:solidFill>
                  <a:schemeClr val="tx1"/>
                </a:solidFill>
              </a:endParaRPr>
            </a:p>
          </p:txBody>
        </p:sp>
        <p:sp>
          <p:nvSpPr>
            <p:cNvPr id="124" name="Right Arrow 123">
              <a:extLst>
                <a:ext uri="{FF2B5EF4-FFF2-40B4-BE49-F238E27FC236}">
                  <a16:creationId xmlns="" xmlns:a16="http://schemas.microsoft.com/office/drawing/2014/main" id="{12E2B43F-8758-DC41-B68C-0C982466E60E}"/>
                </a:ext>
              </a:extLst>
            </p:cNvPr>
            <p:cNvSpPr/>
            <p:nvPr/>
          </p:nvSpPr>
          <p:spPr>
            <a:xfrm>
              <a:off x="7476858" y="2903505"/>
              <a:ext cx="415802" cy="186642"/>
            </a:xfrm>
            <a:prstGeom prst="rightArrow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>
                <a:solidFill>
                  <a:schemeClr val="tx1"/>
                </a:solidFill>
              </a:endParaRPr>
            </a:p>
          </p:txBody>
        </p:sp>
        <p:sp>
          <p:nvSpPr>
            <p:cNvPr id="125" name="Right Arrow 124">
              <a:extLst>
                <a:ext uri="{FF2B5EF4-FFF2-40B4-BE49-F238E27FC236}">
                  <a16:creationId xmlns="" xmlns:a16="http://schemas.microsoft.com/office/drawing/2014/main" id="{6EB7404B-37AB-6C4B-8634-944726088982}"/>
                </a:ext>
              </a:extLst>
            </p:cNvPr>
            <p:cNvSpPr/>
            <p:nvPr/>
          </p:nvSpPr>
          <p:spPr>
            <a:xfrm>
              <a:off x="7472161" y="3244296"/>
              <a:ext cx="415802" cy="186642"/>
            </a:xfrm>
            <a:prstGeom prst="rightArrow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>
                <a:solidFill>
                  <a:schemeClr val="tx1"/>
                </a:solidFill>
              </a:endParaRPr>
            </a:p>
          </p:txBody>
        </p:sp>
        <p:sp>
          <p:nvSpPr>
            <p:cNvPr id="126" name="Right Arrow 125">
              <a:extLst>
                <a:ext uri="{FF2B5EF4-FFF2-40B4-BE49-F238E27FC236}">
                  <a16:creationId xmlns="" xmlns:a16="http://schemas.microsoft.com/office/drawing/2014/main" id="{B3FB3D60-CC93-6A49-87F1-311F18900095}"/>
                </a:ext>
              </a:extLst>
            </p:cNvPr>
            <p:cNvSpPr/>
            <p:nvPr/>
          </p:nvSpPr>
          <p:spPr>
            <a:xfrm rot="10800000">
              <a:off x="7472161" y="3577853"/>
              <a:ext cx="415802" cy="186642"/>
            </a:xfrm>
            <a:prstGeom prst="rightArrow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>
                <a:solidFill>
                  <a:schemeClr val="tx1"/>
                </a:solidFill>
              </a:endParaRPr>
            </a:p>
          </p:txBody>
        </p:sp>
        <p:sp>
          <p:nvSpPr>
            <p:cNvPr id="127" name="Right Arrow 126">
              <a:extLst>
                <a:ext uri="{FF2B5EF4-FFF2-40B4-BE49-F238E27FC236}">
                  <a16:creationId xmlns="" xmlns:a16="http://schemas.microsoft.com/office/drawing/2014/main" id="{C22AA1C3-0B5E-D64E-9095-66F8A8D1971D}"/>
                </a:ext>
              </a:extLst>
            </p:cNvPr>
            <p:cNvSpPr/>
            <p:nvPr/>
          </p:nvSpPr>
          <p:spPr>
            <a:xfrm>
              <a:off x="7304696" y="5261806"/>
              <a:ext cx="415802" cy="186642"/>
            </a:xfrm>
            <a:prstGeom prst="rightArrow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>
                <a:solidFill>
                  <a:schemeClr val="tx1"/>
                </a:solidFill>
              </a:endParaRPr>
            </a:p>
          </p:txBody>
        </p:sp>
        <p:sp>
          <p:nvSpPr>
            <p:cNvPr id="128" name="TextBox 18">
              <a:extLst>
                <a:ext uri="{FF2B5EF4-FFF2-40B4-BE49-F238E27FC236}">
                  <a16:creationId xmlns="" xmlns:a16="http://schemas.microsoft.com/office/drawing/2014/main" id="{6ADD606C-0C9A-9C44-9139-48CD0CFADFA6}"/>
                </a:ext>
              </a:extLst>
            </p:cNvPr>
            <p:cNvSpPr txBox="1"/>
            <p:nvPr/>
          </p:nvSpPr>
          <p:spPr>
            <a:xfrm>
              <a:off x="6220745" y="2898346"/>
              <a:ext cx="1083951" cy="46166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>
                <a:buNone/>
              </a:pPr>
              <a:r>
                <a:rPr lang="en-US" sz="1200" b="1"/>
                <a:t>Fiber Optics</a:t>
              </a:r>
            </a:p>
            <a:p>
              <a:pPr algn="ctr">
                <a:buNone/>
              </a:pPr>
              <a:r>
                <a:rPr lang="en-US" sz="1200" b="1"/>
                <a:t>SFP</a:t>
              </a:r>
              <a:endParaRPr lang="en-US" sz="1200"/>
            </a:p>
          </p:txBody>
        </p:sp>
        <p:sp>
          <p:nvSpPr>
            <p:cNvPr id="129" name="Right Arrow 128">
              <a:extLst>
                <a:ext uri="{FF2B5EF4-FFF2-40B4-BE49-F238E27FC236}">
                  <a16:creationId xmlns="" xmlns:a16="http://schemas.microsoft.com/office/drawing/2014/main" id="{7F9AD002-10DD-2B42-A7EE-E1E6DF0597EF}"/>
                </a:ext>
              </a:extLst>
            </p:cNvPr>
            <p:cNvSpPr/>
            <p:nvPr/>
          </p:nvSpPr>
          <p:spPr>
            <a:xfrm>
              <a:off x="7304696" y="4550591"/>
              <a:ext cx="415802" cy="186642"/>
            </a:xfrm>
            <a:prstGeom prst="rightArrow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>
                <a:solidFill>
                  <a:schemeClr val="tx1"/>
                </a:solidFill>
              </a:endParaRPr>
            </a:p>
          </p:txBody>
        </p:sp>
        <p:sp>
          <p:nvSpPr>
            <p:cNvPr id="130" name="TextBox 19">
              <a:extLst>
                <a:ext uri="{FF2B5EF4-FFF2-40B4-BE49-F238E27FC236}">
                  <a16:creationId xmlns="" xmlns:a16="http://schemas.microsoft.com/office/drawing/2014/main" id="{0BDE6B3F-F761-E942-B2AE-E26A6E36BB7A}"/>
                </a:ext>
              </a:extLst>
            </p:cNvPr>
            <p:cNvSpPr txBox="1"/>
            <p:nvPr/>
          </p:nvSpPr>
          <p:spPr>
            <a:xfrm>
              <a:off x="7767953" y="4785251"/>
              <a:ext cx="1166719" cy="40011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000"/>
                <a:t>2 x Trigger out</a:t>
              </a:r>
            </a:p>
            <a:p>
              <a:pPr algn="ctr">
                <a:buNone/>
              </a:pPr>
              <a:r>
                <a:rPr lang="en-US" sz="1000"/>
                <a:t>1 x Clock out</a:t>
              </a:r>
            </a:p>
          </p:txBody>
        </p:sp>
        <p:sp>
          <p:nvSpPr>
            <p:cNvPr id="131" name="Right Arrow 130">
              <a:extLst>
                <a:ext uri="{FF2B5EF4-FFF2-40B4-BE49-F238E27FC236}">
                  <a16:creationId xmlns="" xmlns:a16="http://schemas.microsoft.com/office/drawing/2014/main" id="{AB8347B6-F5A8-0E4A-9016-37BA567D3624}"/>
                </a:ext>
              </a:extLst>
            </p:cNvPr>
            <p:cNvSpPr/>
            <p:nvPr/>
          </p:nvSpPr>
          <p:spPr>
            <a:xfrm>
              <a:off x="7304696" y="4900634"/>
              <a:ext cx="415802" cy="186642"/>
            </a:xfrm>
            <a:prstGeom prst="rightArrow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>
                <a:solidFill>
                  <a:schemeClr val="tx1"/>
                </a:solidFill>
              </a:endParaRPr>
            </a:p>
          </p:txBody>
        </p:sp>
        <p:sp>
          <p:nvSpPr>
            <p:cNvPr id="132" name="Left-Right Arrow 131">
              <a:extLst>
                <a:ext uri="{FF2B5EF4-FFF2-40B4-BE49-F238E27FC236}">
                  <a16:creationId xmlns="" xmlns:a16="http://schemas.microsoft.com/office/drawing/2014/main" id="{06C0C8C4-94D7-A147-8D81-929E27AFC897}"/>
                </a:ext>
              </a:extLst>
            </p:cNvPr>
            <p:cNvSpPr/>
            <p:nvPr/>
          </p:nvSpPr>
          <p:spPr>
            <a:xfrm>
              <a:off x="7283720" y="4162975"/>
              <a:ext cx="415802" cy="202153"/>
            </a:xfrm>
            <a:prstGeom prst="leftRightArrow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>
                <a:solidFill>
                  <a:schemeClr val="tx1"/>
                </a:solidFill>
              </a:endParaRPr>
            </a:p>
          </p:txBody>
        </p:sp>
        <p:sp>
          <p:nvSpPr>
            <p:cNvPr id="133" name="TextBox 132">
              <a:extLst>
                <a:ext uri="{FF2B5EF4-FFF2-40B4-BE49-F238E27FC236}">
                  <a16:creationId xmlns="" xmlns:a16="http://schemas.microsoft.com/office/drawing/2014/main" id="{CB93A239-C0C3-4749-B3DB-8FDD6CBFC0B7}"/>
                </a:ext>
              </a:extLst>
            </p:cNvPr>
            <p:cNvSpPr txBox="1"/>
            <p:nvPr/>
          </p:nvSpPr>
          <p:spPr>
            <a:xfrm>
              <a:off x="6609497" y="5934469"/>
              <a:ext cx="13484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Courtesy K. </a:t>
              </a:r>
              <a:r>
                <a:rPr lang="en-US" sz="1000" dirty="0" err="1"/>
                <a:t>Rehlich</a:t>
              </a:r>
              <a:endParaRPr lang="en-US" sz="1000" dirty="0"/>
            </a:p>
          </p:txBody>
        </p:sp>
      </p:grpSp>
      <p:sp>
        <p:nvSpPr>
          <p:cNvPr id="134" name="Rectangle 133">
            <a:extLst>
              <a:ext uri="{FF2B5EF4-FFF2-40B4-BE49-F238E27FC236}">
                <a16:creationId xmlns="" xmlns:a16="http://schemas.microsoft.com/office/drawing/2014/main" id="{D6128C02-0A87-F04E-8735-09A026F532DC}"/>
              </a:ext>
            </a:extLst>
          </p:cNvPr>
          <p:cNvSpPr/>
          <p:nvPr/>
        </p:nvSpPr>
        <p:spPr>
          <a:xfrm>
            <a:off x="4089443" y="5370355"/>
            <a:ext cx="242893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NAMC-</a:t>
            </a:r>
            <a:r>
              <a:rPr lang="de-DE" b="1" dirty="0" err="1">
                <a:solidFill>
                  <a:schemeClr val="bg1"/>
                </a:solidFill>
              </a:rPr>
              <a:t>psTimer</a:t>
            </a:r>
            <a:r>
              <a:rPr lang="de-DE" b="1" dirty="0">
                <a:solidFill>
                  <a:schemeClr val="bg1"/>
                </a:solidFill>
              </a:rPr>
              <a:t> AMC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5" name="Nat Logo 300pix.png" descr="Nat Logo 300pix.png">
            <a:extLst>
              <a:ext uri="{FF2B5EF4-FFF2-40B4-BE49-F238E27FC236}">
                <a16:creationId xmlns="" xmlns:a16="http://schemas.microsoft.com/office/drawing/2014/main" id="{FBBD8165-1A31-BE40-A275-EB2BF8ACE0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43314" y="1561998"/>
            <a:ext cx="589174" cy="5839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logo.png" descr="logo.png">
            <a:extLst>
              <a:ext uri="{FF2B5EF4-FFF2-40B4-BE49-F238E27FC236}">
                <a16:creationId xmlns="" xmlns:a16="http://schemas.microsoft.com/office/drawing/2014/main" id="{055AB9F9-E91D-CE41-8F95-7E0E4BE462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72121" y="1530185"/>
            <a:ext cx="530695" cy="6517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Grafik 10">
            <a:extLst>
              <a:ext uri="{FF2B5EF4-FFF2-40B4-BE49-F238E27FC236}">
                <a16:creationId xmlns="" xmlns:a16="http://schemas.microsoft.com/office/drawing/2014/main" id="{A7377221-F6B1-4D47-B6FF-DF4B7827D9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3047" y="1530185"/>
            <a:ext cx="605601" cy="605939"/>
          </a:xfrm>
          <a:prstGeom prst="rect">
            <a:avLst/>
          </a:prstGeom>
        </p:spPr>
      </p:pic>
      <p:sp>
        <p:nvSpPr>
          <p:cNvPr id="138" name="Notched Right Arrow 137">
            <a:extLst>
              <a:ext uri="{FF2B5EF4-FFF2-40B4-BE49-F238E27FC236}">
                <a16:creationId xmlns="" xmlns:a16="http://schemas.microsoft.com/office/drawing/2014/main" id="{C7924598-1CEF-8D4C-BAB2-9AB9AB80B2A0}"/>
              </a:ext>
            </a:extLst>
          </p:cNvPr>
          <p:cNvSpPr/>
          <p:nvPr/>
        </p:nvSpPr>
        <p:spPr>
          <a:xfrm>
            <a:off x="9056640" y="730472"/>
            <a:ext cx="2466457" cy="1376045"/>
          </a:xfrm>
          <a:prstGeom prst="notchedRightArrow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Tutorial on </a:t>
            </a:r>
            <a:r>
              <a:rPr lang="en-US" sz="1100" b="1" dirty="0" smtClean="0">
                <a:solidFill>
                  <a:schemeClr val="bg1"/>
                </a:solidFill>
              </a:rPr>
              <a:t>MicroTCA.4</a:t>
            </a:r>
          </a:p>
          <a:p>
            <a:pPr algn="ctr"/>
            <a:r>
              <a:rPr lang="en-US" sz="1100" b="1" dirty="0" smtClean="0">
                <a:solidFill>
                  <a:schemeClr val="bg1"/>
                </a:solidFill>
              </a:rPr>
              <a:t>Timing </a:t>
            </a:r>
            <a:r>
              <a:rPr lang="en-US" sz="1100" b="1" dirty="0">
                <a:solidFill>
                  <a:schemeClr val="bg1"/>
                </a:solidFill>
              </a:rPr>
              <a:t>System</a:t>
            </a:r>
          </a:p>
          <a:p>
            <a:pPr algn="ctr"/>
            <a:r>
              <a:rPr lang="en-US" sz="1100" b="1" i="1" dirty="0">
                <a:solidFill>
                  <a:schemeClr val="bg1"/>
                </a:solidFill>
              </a:rPr>
              <a:t>Kay </a:t>
            </a:r>
            <a:r>
              <a:rPr lang="en-US" sz="1100" b="1" i="1" dirty="0" err="1">
                <a:solidFill>
                  <a:schemeClr val="bg1"/>
                </a:solidFill>
              </a:rPr>
              <a:t>Rehlich</a:t>
            </a:r>
            <a:endParaRPr lang="en-US" sz="1100" b="1" i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336360" y="2854888"/>
            <a:ext cx="2550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</a:t>
            </a:r>
            <a:r>
              <a:rPr lang="en-US" dirty="0" smtClean="0"/>
              <a:t>ength compensated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10 </a:t>
            </a:r>
            <a:r>
              <a:rPr lang="en-US" dirty="0" err="1" smtClean="0"/>
              <a:t>ps</a:t>
            </a:r>
            <a:r>
              <a:rPr lang="en-US" dirty="0" smtClean="0"/>
              <a:t> jitter</a:t>
            </a:r>
          </a:p>
        </p:txBody>
      </p:sp>
      <p:sp>
        <p:nvSpPr>
          <p:cNvPr id="37" name="Footer Placeholder 4"/>
          <p:cNvSpPr txBox="1">
            <a:spLocks/>
          </p:cNvSpPr>
          <p:nvPr/>
        </p:nvSpPr>
        <p:spPr>
          <a:xfrm>
            <a:off x="791580" y="6580802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| Application controlled by MicroTCA at DESY  | Holger Schlarb | MTCA/ATCA Workshop for Research and Industry | IHEP 23.06.2019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62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Protection System (MPS)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Machine protect to prevent acc. &amp; photon sub-system damages</a:t>
            </a:r>
            <a:endParaRPr lang="en-US" dirty="0"/>
          </a:p>
        </p:txBody>
      </p:sp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69249" y="4581128"/>
            <a:ext cx="5962599" cy="160293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C83D3046-16C3-DA48-A19B-312AE1556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249" y="1373211"/>
            <a:ext cx="5598759" cy="288985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032104" y="3398681"/>
            <a:ext cx="4728206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Tight connection timing &amp; </a:t>
            </a:r>
            <a:r>
              <a:rPr lang="en-US" sz="2000" dirty="0" smtClean="0">
                <a:sym typeface="Wingdings" panose="05000000000000000000" pitchFamily="2" charset="2"/>
              </a:rPr>
              <a:t>MPS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ym typeface="Wingdings" panose="05000000000000000000" pitchFamily="2" charset="2"/>
              </a:rPr>
              <a:t>160 collectors boards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ym typeface="Wingdings" panose="05000000000000000000" pitchFamily="2" charset="2"/>
              </a:rPr>
              <a:t>~ 4000 different signals (magnets/BLMs/</a:t>
            </a:r>
            <a:r>
              <a:rPr lang="en-US" sz="2000" dirty="0" err="1" smtClean="0">
                <a:sym typeface="Wingdings" panose="05000000000000000000" pitchFamily="2" charset="2"/>
              </a:rPr>
              <a:t>toroids</a:t>
            </a:r>
            <a:r>
              <a:rPr lang="en-US" sz="2000" dirty="0" smtClean="0">
                <a:sym typeface="Wingdings" panose="05000000000000000000" pitchFamily="2" charset="2"/>
              </a:rPr>
              <a:t>/vacuum/ diagnostic/couplers/waveguides/..)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ym typeface="Wingdings" panose="05000000000000000000" pitchFamily="2" charset="2"/>
              </a:rPr>
              <a:t>Beam destination &amp; Beam Modes</a:t>
            </a:r>
          </a:p>
          <a:p>
            <a:pPr>
              <a:spcAft>
                <a:spcPts val="600"/>
              </a:spcAft>
            </a:pPr>
            <a:r>
              <a:rPr lang="en-US" sz="2000" dirty="0" smtClean="0">
                <a:sym typeface="Wingdings" panose="05000000000000000000" pitchFamily="2" charset="2"/>
              </a:rPr>
              <a:t> up 500kW electron beam power</a:t>
            </a:r>
          </a:p>
          <a:p>
            <a:r>
              <a:rPr lang="en-US" sz="2000" dirty="0" smtClean="0">
                <a:sym typeface="Wingdings" panose="05000000000000000000" pitchFamily="2" charset="2"/>
              </a:rPr>
              <a:t> damages within ~ few us possible</a:t>
            </a:r>
            <a:endParaRPr lang="en-US" sz="2000" dirty="0" smtClean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695400" y="4437112"/>
            <a:ext cx="5472608" cy="0"/>
          </a:xfrm>
          <a:prstGeom prst="straightConnector1">
            <a:avLst/>
          </a:prstGeom>
          <a:ln w="952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967716" y="4277130"/>
            <a:ext cx="80182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600" dirty="0" smtClean="0"/>
              <a:t>3.5 km</a:t>
            </a:r>
          </a:p>
        </p:txBody>
      </p:sp>
      <p:sp>
        <p:nvSpPr>
          <p:cNvPr id="26" name="Abgerundetes Rechteck 4">
            <a:extLst>
              <a:ext uri="{FF2B5EF4-FFF2-40B4-BE49-F238E27FC236}">
                <a16:creationId xmlns="" xmlns:a16="http://schemas.microsoft.com/office/drawing/2014/main" id="{6D7C7B79-2617-0246-B98F-089F66CDDF71}"/>
              </a:ext>
            </a:extLst>
          </p:cNvPr>
          <p:cNvSpPr/>
          <p:nvPr/>
        </p:nvSpPr>
        <p:spPr bwMode="auto">
          <a:xfrm>
            <a:off x="7043544" y="1909427"/>
            <a:ext cx="1440122" cy="556591"/>
          </a:xfrm>
          <a:prstGeom prst="round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Laser Pulse Controller</a:t>
            </a:r>
          </a:p>
        </p:txBody>
      </p:sp>
      <p:sp>
        <p:nvSpPr>
          <p:cNvPr id="30" name="Abgerundetes Rechteck 8">
            <a:extLst>
              <a:ext uri="{FF2B5EF4-FFF2-40B4-BE49-F238E27FC236}">
                <a16:creationId xmlns="" xmlns:a16="http://schemas.microsoft.com/office/drawing/2014/main" id="{B8898D78-3642-444A-A86F-9C4928CA0942}"/>
              </a:ext>
            </a:extLst>
          </p:cNvPr>
          <p:cNvSpPr/>
          <p:nvPr/>
        </p:nvSpPr>
        <p:spPr bwMode="auto">
          <a:xfrm>
            <a:off x="8904807" y="1223936"/>
            <a:ext cx="1439931" cy="556591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Timing Master</a:t>
            </a:r>
          </a:p>
        </p:txBody>
      </p:sp>
      <p:sp>
        <p:nvSpPr>
          <p:cNvPr id="31" name="Abgerundetes Rechteck 9">
            <a:extLst>
              <a:ext uri="{FF2B5EF4-FFF2-40B4-BE49-F238E27FC236}">
                <a16:creationId xmlns="" xmlns:a16="http://schemas.microsoft.com/office/drawing/2014/main" id="{8BB2E2E9-2698-C147-A889-504E444A2B64}"/>
              </a:ext>
            </a:extLst>
          </p:cNvPr>
          <p:cNvSpPr/>
          <p:nvPr/>
        </p:nvSpPr>
        <p:spPr bwMode="auto">
          <a:xfrm>
            <a:off x="8904808" y="2599186"/>
            <a:ext cx="1439930" cy="556591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MPS Master</a:t>
            </a:r>
          </a:p>
        </p:txBody>
      </p:sp>
      <p:cxnSp>
        <p:nvCxnSpPr>
          <p:cNvPr id="32" name="Gerade Verbindung mit Pfeil 6">
            <a:extLst>
              <a:ext uri="{FF2B5EF4-FFF2-40B4-BE49-F238E27FC236}">
                <a16:creationId xmlns="" xmlns:a16="http://schemas.microsoft.com/office/drawing/2014/main" id="{C6E3CB3B-D258-764D-B5DA-7B482ADC812F}"/>
              </a:ext>
            </a:extLst>
          </p:cNvPr>
          <p:cNvCxnSpPr>
            <a:stCxn id="30" idx="1"/>
            <a:endCxn id="26" idx="0"/>
          </p:cNvCxnSpPr>
          <p:nvPr/>
        </p:nvCxnSpPr>
        <p:spPr bwMode="auto">
          <a:xfrm flipH="1">
            <a:off x="7763605" y="1502232"/>
            <a:ext cx="1141202" cy="40719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Gerade Verbindung mit Pfeil 10">
            <a:extLst>
              <a:ext uri="{FF2B5EF4-FFF2-40B4-BE49-F238E27FC236}">
                <a16:creationId xmlns="" xmlns:a16="http://schemas.microsoft.com/office/drawing/2014/main" id="{C5A23860-EC6A-6844-896E-72ED87AEABE9}"/>
              </a:ext>
            </a:extLst>
          </p:cNvPr>
          <p:cNvCxnSpPr>
            <a:stCxn id="31" idx="0"/>
            <a:endCxn id="30" idx="2"/>
          </p:cNvCxnSpPr>
          <p:nvPr/>
        </p:nvCxnSpPr>
        <p:spPr bwMode="auto">
          <a:xfrm flipV="1">
            <a:off x="9624773" y="1780527"/>
            <a:ext cx="0" cy="81865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Gerade Verbindung mit Pfeil 12">
            <a:extLst>
              <a:ext uri="{FF2B5EF4-FFF2-40B4-BE49-F238E27FC236}">
                <a16:creationId xmlns="" xmlns:a16="http://schemas.microsoft.com/office/drawing/2014/main" id="{5B950928-AE94-6246-A398-19E5CBFE754A}"/>
              </a:ext>
            </a:extLst>
          </p:cNvPr>
          <p:cNvCxnSpPr>
            <a:stCxn id="31" idx="1"/>
            <a:endCxn id="26" idx="2"/>
          </p:cNvCxnSpPr>
          <p:nvPr/>
        </p:nvCxnSpPr>
        <p:spPr bwMode="auto">
          <a:xfrm flipH="1" flipV="1">
            <a:off x="7763605" y="2466018"/>
            <a:ext cx="1141203" cy="41146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ooter Placeholder 4"/>
          <p:cNvSpPr txBox="1">
            <a:spLocks/>
          </p:cNvSpPr>
          <p:nvPr/>
        </p:nvSpPr>
        <p:spPr>
          <a:xfrm>
            <a:off x="791580" y="6580802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| Application controlled by MicroTCA at DESY  | Holger Schlarb | MTCA/ATCA Workshop for Research and Industry | IHEP 23.06.2019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59143" y="6184059"/>
            <a:ext cx="25026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err="1" smtClean="0">
                <a:solidFill>
                  <a:srgbClr val="00AA92"/>
                </a:solidFill>
              </a:rPr>
              <a:t>Courtesy</a:t>
            </a:r>
            <a:r>
              <a:rPr lang="de-DE" sz="1600" b="1" dirty="0" smtClean="0">
                <a:solidFill>
                  <a:srgbClr val="00AA92"/>
                </a:solidFill>
              </a:rPr>
              <a:t>: </a:t>
            </a:r>
            <a:r>
              <a:rPr lang="de-DE" sz="1600" b="1" dirty="0" smtClean="0">
                <a:solidFill>
                  <a:srgbClr val="00AA92"/>
                </a:solidFill>
              </a:rPr>
              <a:t>J. </a:t>
            </a:r>
            <a:r>
              <a:rPr lang="de-DE" sz="1600" b="1" dirty="0" smtClean="0">
                <a:solidFill>
                  <a:srgbClr val="00AA92"/>
                </a:solidFill>
              </a:rPr>
              <a:t>Jäger et. al</a:t>
            </a:r>
            <a:endParaRPr lang="de-DE" sz="1600" b="1" dirty="0" smtClean="0">
              <a:solidFill>
                <a:srgbClr val="00AA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49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Protection System (MPS)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MPS Hardware</a:t>
            </a:r>
            <a:endParaRPr lang="en-US" dirty="0"/>
          </a:p>
        </p:txBody>
      </p:sp>
      <p:pic>
        <p:nvPicPr>
          <p:cNvPr id="15" name="Picture 1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 t="-20162" b="-20162"/>
          <a:stretch>
            <a:fillRect/>
          </a:stretch>
        </p:blipFill>
        <p:spPr>
          <a:xfrm>
            <a:off x="1191402" y="620688"/>
            <a:ext cx="5879429" cy="3592587"/>
          </a:xfrm>
        </p:spPr>
      </p:pic>
      <p:sp>
        <p:nvSpPr>
          <p:cNvPr id="17" name="TextBox 16"/>
          <p:cNvSpPr txBox="1"/>
          <p:nvPr/>
        </p:nvSpPr>
        <p:spPr>
          <a:xfrm>
            <a:off x="2351584" y="1093339"/>
            <a:ext cx="11512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400" b="1" dirty="0" smtClean="0">
                <a:solidFill>
                  <a:schemeClr val="accent2"/>
                </a:solidFill>
              </a:rPr>
              <a:t>DRTM-MPS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38457" y="1097617"/>
            <a:ext cx="822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400" b="1" dirty="0">
                <a:solidFill>
                  <a:srgbClr val="FD930A"/>
                </a:solidFill>
              </a:rPr>
              <a:t>DAMC2</a:t>
            </a:r>
          </a:p>
        </p:txBody>
      </p:sp>
      <p:sp>
        <p:nvSpPr>
          <p:cNvPr id="20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7464152" y="980728"/>
            <a:ext cx="4439816" cy="3073727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  <a:buClr>
                <a:schemeClr val="accent2"/>
              </a:buClr>
              <a:buFont typeface="Wingdings" charset="0"/>
              <a:buChar char="§"/>
            </a:pPr>
            <a:r>
              <a:rPr lang="en-US" sz="1400" dirty="0"/>
              <a:t>45 digital inputs (RS422)</a:t>
            </a:r>
          </a:p>
          <a:p>
            <a:pPr>
              <a:spcAft>
                <a:spcPts val="600"/>
              </a:spcAft>
              <a:buClr>
                <a:schemeClr val="accent2"/>
              </a:buClr>
              <a:buFont typeface="Wingdings" charset="0"/>
              <a:buChar char="§"/>
            </a:pPr>
            <a:r>
              <a:rPr lang="en-US" sz="1400" dirty="0"/>
              <a:t>7 digital outputs (RS422)</a:t>
            </a:r>
          </a:p>
          <a:p>
            <a:pPr>
              <a:spcAft>
                <a:spcPts val="600"/>
              </a:spcAft>
              <a:buClr>
                <a:schemeClr val="accent2"/>
              </a:buClr>
              <a:buFont typeface="Wingdings" charset="0"/>
              <a:buChar char="§"/>
            </a:pPr>
            <a:r>
              <a:rPr lang="en-US" sz="1400" dirty="0"/>
              <a:t>3 input lines from backplane</a:t>
            </a:r>
          </a:p>
          <a:p>
            <a:pPr>
              <a:spcAft>
                <a:spcPts val="600"/>
              </a:spcAft>
              <a:buClr>
                <a:schemeClr val="accent2"/>
              </a:buClr>
              <a:buFont typeface="Wingdings" charset="0"/>
              <a:buChar char="§"/>
            </a:pPr>
            <a:r>
              <a:rPr lang="en-US" sz="1400" dirty="0"/>
              <a:t>2 output lines to backplane</a:t>
            </a:r>
          </a:p>
          <a:p>
            <a:pPr>
              <a:spcAft>
                <a:spcPts val="600"/>
              </a:spcAft>
              <a:buClr>
                <a:schemeClr val="accent2"/>
              </a:buClr>
              <a:buFont typeface="Wingdings" charset="0"/>
              <a:buChar char="§"/>
            </a:pPr>
            <a:r>
              <a:rPr lang="en-US" sz="1400" dirty="0"/>
              <a:t>3 digital inputs from FMC-card</a:t>
            </a:r>
          </a:p>
          <a:p>
            <a:pPr>
              <a:spcAft>
                <a:spcPts val="600"/>
              </a:spcAft>
              <a:buClr>
                <a:schemeClr val="accent2"/>
              </a:buClr>
              <a:buFont typeface="Wingdings" charset="0"/>
              <a:buChar char="§"/>
            </a:pPr>
            <a:r>
              <a:rPr lang="en-US" sz="1400" dirty="0"/>
              <a:t>I</a:t>
            </a:r>
            <a:r>
              <a:rPr lang="en-US" sz="1400" baseline="30000" dirty="0"/>
              <a:t>2</a:t>
            </a:r>
            <a:r>
              <a:rPr lang="en-US" sz="1400" dirty="0"/>
              <a:t>C-bus to FMC-card</a:t>
            </a:r>
          </a:p>
          <a:p>
            <a:pPr>
              <a:spcAft>
                <a:spcPts val="600"/>
              </a:spcAft>
              <a:buClr>
                <a:schemeClr val="accent2"/>
              </a:buClr>
              <a:buFont typeface="Wingdings" charset="0"/>
              <a:buChar char="§"/>
            </a:pPr>
            <a:r>
              <a:rPr lang="en-US" sz="1400" dirty="0" err="1"/>
              <a:t>PCIe</a:t>
            </a:r>
            <a:r>
              <a:rPr lang="en-US" sz="1400" dirty="0"/>
              <a:t>-bus to all FPGA-registers</a:t>
            </a:r>
          </a:p>
          <a:p>
            <a:pPr>
              <a:spcAft>
                <a:spcPts val="600"/>
              </a:spcAft>
              <a:buClr>
                <a:schemeClr val="accent2"/>
              </a:buClr>
              <a:buFont typeface="Wingdings" charset="0"/>
              <a:buChar char="§"/>
            </a:pPr>
            <a:r>
              <a:rPr lang="en-US" sz="1400" dirty="0"/>
              <a:t>4 double-fibred bi-directional optical links (SFPs)</a:t>
            </a:r>
          </a:p>
          <a:p>
            <a:pPr>
              <a:spcAft>
                <a:spcPts val="600"/>
              </a:spcAft>
              <a:buClr>
                <a:schemeClr val="accent2"/>
              </a:buClr>
              <a:buFont typeface="Wingdings" charset="0"/>
              <a:buChar char="§"/>
            </a:pPr>
            <a:r>
              <a:rPr lang="en-US" sz="1400" dirty="0"/>
              <a:t>IPMI and JTAG for firmware updates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1195413" y="1930815"/>
            <a:ext cx="655197" cy="461665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marL="268288" indent="-268288" algn="ctr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200" b="1" dirty="0">
                <a:solidFill>
                  <a:schemeClr val="accent2"/>
                </a:solidFill>
              </a:rPr>
              <a:t>RS422</a:t>
            </a:r>
            <a:br>
              <a:rPr lang="en-US" sz="1200" b="1" dirty="0">
                <a:solidFill>
                  <a:schemeClr val="accent2"/>
                </a:solidFill>
              </a:rPr>
            </a:br>
            <a:r>
              <a:rPr lang="en-US" sz="1200" b="1" dirty="0">
                <a:solidFill>
                  <a:schemeClr val="accent2"/>
                </a:solidFill>
              </a:rPr>
              <a:t>in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75913" y="2673277"/>
            <a:ext cx="696345" cy="461665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marL="268288" indent="-268288" algn="ctr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200" b="1" dirty="0">
                <a:solidFill>
                  <a:schemeClr val="accent2"/>
                </a:solidFill>
              </a:rPr>
              <a:t>RS422</a:t>
            </a:r>
            <a:br>
              <a:rPr lang="en-US" sz="1200" b="1" dirty="0">
                <a:solidFill>
                  <a:schemeClr val="accent2"/>
                </a:solidFill>
              </a:rPr>
            </a:br>
            <a:r>
              <a:rPr lang="en-US" sz="1200" b="1" dirty="0">
                <a:solidFill>
                  <a:schemeClr val="accent2"/>
                </a:solidFill>
              </a:rPr>
              <a:t>out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45023" y="2722117"/>
            <a:ext cx="517990" cy="276999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200" b="1" dirty="0">
                <a:solidFill>
                  <a:schemeClr val="accent2"/>
                </a:solidFill>
              </a:rPr>
              <a:t>FMC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34612" y="2624430"/>
            <a:ext cx="526782" cy="538609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marL="268288" indent="-268288" algn="ctr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200" b="1" dirty="0" err="1">
                <a:solidFill>
                  <a:schemeClr val="accent2"/>
                </a:solidFill>
              </a:rPr>
              <a:t>PCIe</a:t>
            </a:r>
            <a:endParaRPr lang="en-US" sz="1200" b="1" dirty="0">
              <a:solidFill>
                <a:schemeClr val="accent2"/>
              </a:solidFill>
            </a:endParaRPr>
          </a:p>
          <a:p>
            <a:pPr marL="268288" indent="-268288" algn="ctr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200" b="1" dirty="0">
                <a:solidFill>
                  <a:schemeClr val="accent2"/>
                </a:solidFill>
              </a:rPr>
              <a:t>BP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421742" y="1665311"/>
            <a:ext cx="569387" cy="276999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200" b="1" dirty="0">
                <a:solidFill>
                  <a:schemeClr val="accent2"/>
                </a:solidFill>
              </a:rPr>
              <a:t>SFPs</a:t>
            </a:r>
          </a:p>
        </p:txBody>
      </p:sp>
      <p:sp>
        <p:nvSpPr>
          <p:cNvPr id="27" name="Rectangle 10"/>
          <p:cNvSpPr txBox="1">
            <a:spLocks noChangeAspect="1" noChangeArrowheads="1"/>
          </p:cNvSpPr>
          <p:nvPr/>
        </p:nvSpPr>
        <p:spPr bwMode="auto">
          <a:xfrm>
            <a:off x="939826" y="3899166"/>
            <a:ext cx="9528383" cy="294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65113" marR="0" lvl="0" indent="-2651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Safety &amp; availability &amp; timeliness</a:t>
            </a:r>
          </a:p>
          <a:p>
            <a:pPr marL="628650" marR="0" lvl="1" indent="-1841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rgbClr val="80808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Wingdings" pitchFamily="2" charset="2"/>
              </a:rPr>
              <a:t>all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Wingdings" pitchFamily="2" charset="2"/>
              </a:rPr>
              <a:t>machine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Wingdings" pitchFamily="2" charset="2"/>
              </a:rPr>
              <a:t>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Wingdings" pitchFamily="2" charset="2"/>
              </a:rPr>
              <a:t>safety-relevant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Wingdings" pitchFamily="2" charset="2"/>
              </a:rPr>
              <a:t>functions are realized within FPGA logic (~100 ns latency)</a:t>
            </a:r>
          </a:p>
          <a:p>
            <a:pPr marL="628650" marR="0" lvl="1" indent="-1841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rgbClr val="80808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Wingdings" pitchFamily="2" charset="2"/>
              </a:rPr>
              <a:t>to be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Wingdings" pitchFamily="2" charset="2"/>
              </a:rPr>
              <a:t>independent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Wingdings" pitchFamily="2" charset="2"/>
              </a:rPr>
              <a:t> from the availability of network, operating system, DOOCS-servers,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Wingdings" pitchFamily="2" charset="2"/>
              </a:rPr>
              <a:t>PCIe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Wingdings" pitchFamily="2" charset="2"/>
              </a:rPr>
              <a:t>-device drivers …</a:t>
            </a:r>
          </a:p>
          <a:p>
            <a:pPr marL="265113" marR="0" lvl="0" indent="-2651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Maintainability &amp; scalability</a:t>
            </a:r>
          </a:p>
          <a:p>
            <a:pPr marL="628650" marR="0" lvl="1" indent="-1841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rgbClr val="80808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MPS architecture can be extended by utilizing the cascaded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Wingdings" pitchFamily="2" charset="2"/>
              </a:rPr>
              <a:t>communication topology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  <a:p>
            <a:pPr marL="628650" marR="0" lvl="1" indent="-1841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rgbClr val="80808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same firmware on every board, same DOOCS-server on every crate</a:t>
            </a:r>
          </a:p>
          <a:p>
            <a:pPr marL="628650" marR="0" lvl="1" indent="-1841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rgbClr val="80808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all alarm-responses can be configured through DOOCS/JDDD even during machine run</a:t>
            </a:r>
          </a:p>
          <a:p>
            <a:pPr marL="628650" marR="0" lvl="1" indent="-1841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rgbClr val="80808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boards and RTMs are hot-swappable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" name="Footer Placeholder 4"/>
          <p:cNvSpPr txBox="1">
            <a:spLocks/>
          </p:cNvSpPr>
          <p:nvPr/>
        </p:nvSpPr>
        <p:spPr>
          <a:xfrm>
            <a:off x="791580" y="6580802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| Application controlled by MicroTCA at DESY  | Holger Schlarb | MTCA/ATCA Workshop for Research and Industry | IHEP 23.06.2019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264352" y="5517232"/>
            <a:ext cx="25026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err="1" smtClean="0">
                <a:solidFill>
                  <a:srgbClr val="00AA92"/>
                </a:solidFill>
              </a:rPr>
              <a:t>Courtesy</a:t>
            </a:r>
            <a:r>
              <a:rPr lang="de-DE" sz="1600" b="1" dirty="0" smtClean="0">
                <a:solidFill>
                  <a:srgbClr val="00AA92"/>
                </a:solidFill>
              </a:rPr>
              <a:t>: </a:t>
            </a:r>
            <a:r>
              <a:rPr lang="de-DE" sz="1600" b="1" dirty="0" smtClean="0">
                <a:solidFill>
                  <a:srgbClr val="00AA92"/>
                </a:solidFill>
              </a:rPr>
              <a:t>J. </a:t>
            </a:r>
            <a:r>
              <a:rPr lang="de-DE" sz="1600" b="1" dirty="0" smtClean="0">
                <a:solidFill>
                  <a:srgbClr val="00AA92"/>
                </a:solidFill>
              </a:rPr>
              <a:t>Jäger et. al</a:t>
            </a:r>
            <a:endParaRPr lang="de-DE" sz="1600" b="1" dirty="0" smtClean="0">
              <a:solidFill>
                <a:srgbClr val="00AA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7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028" y="3108247"/>
            <a:ext cx="4567552" cy="1446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</a:t>
            </a:r>
            <a:r>
              <a:rPr lang="en-US" dirty="0" err="1" smtClean="0"/>
              <a:t>InterLock</a:t>
            </a:r>
            <a:r>
              <a:rPr lang="en-US" dirty="0" smtClean="0"/>
              <a:t> (TIL) for Power </a:t>
            </a:r>
            <a:r>
              <a:rPr lang="en-US" dirty="0"/>
              <a:t>coupler </a:t>
            </a:r>
            <a:r>
              <a:rPr lang="en-US" dirty="0" smtClean="0"/>
              <a:t>&amp; Cavity 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Superconducting cavity &amp; coupler protection system </a:t>
            </a:r>
            <a:r>
              <a:rPr lang="en-US" dirty="0" err="1" smtClean="0"/>
              <a:t>EuXFEL</a:t>
            </a:r>
            <a:r>
              <a:rPr lang="en-US" dirty="0" smtClean="0"/>
              <a:t>/FLASH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90" y="1406429"/>
            <a:ext cx="6048050" cy="2742651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de-DE" dirty="0"/>
              <a:t>Sensors per </a:t>
            </a:r>
            <a:r>
              <a:rPr lang="de-DE" dirty="0" err="1"/>
              <a:t>coupler</a:t>
            </a:r>
            <a:r>
              <a:rPr lang="de-DE" dirty="0"/>
              <a:t> / </a:t>
            </a:r>
            <a:r>
              <a:rPr lang="de-DE" dirty="0" err="1" smtClean="0"/>
              <a:t>cavity</a:t>
            </a:r>
            <a:r>
              <a:rPr lang="de-DE" dirty="0" smtClean="0"/>
              <a:t> (</a:t>
            </a:r>
            <a:r>
              <a:rPr lang="de-DE" dirty="0" smtClean="0">
                <a:sym typeface="Symbol"/>
              </a:rPr>
              <a:t> =</a:t>
            </a:r>
            <a:r>
              <a:rPr lang="de-DE" dirty="0">
                <a:sym typeface="Symbol"/>
              </a:rPr>
              <a:t> </a:t>
            </a:r>
            <a:r>
              <a:rPr lang="de-DE" dirty="0" smtClean="0"/>
              <a:t>32 x 6 = 192 </a:t>
            </a:r>
            <a:r>
              <a:rPr lang="de-DE" dirty="0" err="1" smtClean="0"/>
              <a:t>inputs</a:t>
            </a:r>
            <a:r>
              <a:rPr lang="de-DE" dirty="0" smtClean="0"/>
              <a:t>)</a:t>
            </a:r>
            <a:endParaRPr lang="de-DE" dirty="0"/>
          </a:p>
          <a:p>
            <a:pPr lvl="1">
              <a:spcAft>
                <a:spcPts val="0"/>
              </a:spcAft>
            </a:pPr>
            <a:r>
              <a:rPr lang="de-DE" dirty="0" smtClean="0"/>
              <a:t>3x </a:t>
            </a:r>
            <a:r>
              <a:rPr lang="de-DE" dirty="0"/>
              <a:t>e- </a:t>
            </a:r>
            <a:r>
              <a:rPr lang="de-DE" dirty="0" err="1" smtClean="0"/>
              <a:t>antenna</a:t>
            </a:r>
            <a:r>
              <a:rPr lang="de-DE" dirty="0" smtClean="0"/>
              <a:t> (</a:t>
            </a:r>
            <a:r>
              <a:rPr lang="de-DE" dirty="0" err="1" smtClean="0"/>
              <a:t>free</a:t>
            </a:r>
            <a:r>
              <a:rPr lang="de-DE" dirty="0" smtClean="0"/>
              <a:t> </a:t>
            </a:r>
            <a:r>
              <a:rPr lang="de-DE" dirty="0" err="1"/>
              <a:t>electrons</a:t>
            </a:r>
            <a:r>
              <a:rPr lang="de-DE" dirty="0"/>
              <a:t>)</a:t>
            </a:r>
          </a:p>
          <a:p>
            <a:pPr lvl="1">
              <a:spcAft>
                <a:spcPts val="0"/>
              </a:spcAft>
            </a:pPr>
            <a:r>
              <a:rPr lang="de-DE" dirty="0" smtClean="0"/>
              <a:t>1x </a:t>
            </a:r>
            <a:r>
              <a:rPr lang="de-DE" dirty="0" err="1"/>
              <a:t>spark</a:t>
            </a:r>
            <a:r>
              <a:rPr lang="de-DE" dirty="0"/>
              <a:t> (light)</a:t>
            </a:r>
          </a:p>
          <a:p>
            <a:pPr lvl="1">
              <a:spcAft>
                <a:spcPts val="0"/>
              </a:spcAft>
            </a:pPr>
            <a:r>
              <a:rPr lang="de-DE" dirty="0" smtClean="0"/>
              <a:t>2x </a:t>
            </a:r>
            <a:r>
              <a:rPr lang="de-DE" dirty="0" err="1"/>
              <a:t>temperature</a:t>
            </a:r>
            <a:endParaRPr lang="de-DE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dirty="0" smtClean="0"/>
              <a:t>Sensors </a:t>
            </a:r>
            <a:r>
              <a:rPr lang="de-DE" dirty="0"/>
              <a:t>per RF-Station (32 </a:t>
            </a:r>
            <a:r>
              <a:rPr lang="de-DE" dirty="0" err="1"/>
              <a:t>cavities</a:t>
            </a:r>
            <a:r>
              <a:rPr lang="de-DE" dirty="0"/>
              <a:t>)</a:t>
            </a:r>
          </a:p>
          <a:p>
            <a:pPr lvl="1">
              <a:spcAft>
                <a:spcPts val="0"/>
              </a:spcAft>
            </a:pPr>
            <a:r>
              <a:rPr lang="de-DE" dirty="0" smtClean="0"/>
              <a:t>6x </a:t>
            </a:r>
            <a:r>
              <a:rPr lang="de-DE" dirty="0" err="1"/>
              <a:t>vacuum</a:t>
            </a:r>
            <a:endParaRPr lang="de-DE" dirty="0"/>
          </a:p>
          <a:p>
            <a:pPr lvl="1">
              <a:spcAft>
                <a:spcPts val="0"/>
              </a:spcAft>
            </a:pPr>
            <a:r>
              <a:rPr lang="de-DE" dirty="0" smtClean="0"/>
              <a:t>2x </a:t>
            </a:r>
            <a:r>
              <a:rPr lang="de-DE" dirty="0" err="1" smtClean="0"/>
              <a:t>cryogenic</a:t>
            </a:r>
            <a:r>
              <a:rPr lang="de-DE" dirty="0" smtClean="0"/>
              <a:t> (He </a:t>
            </a:r>
            <a:r>
              <a:rPr lang="de-DE" dirty="0" err="1" smtClean="0"/>
              <a:t>level</a:t>
            </a:r>
            <a:r>
              <a:rPr lang="de-DE" dirty="0" smtClean="0"/>
              <a:t>, He </a:t>
            </a:r>
            <a:r>
              <a:rPr lang="de-DE" dirty="0" err="1" smtClean="0"/>
              <a:t>presure</a:t>
            </a:r>
            <a:r>
              <a:rPr lang="de-DE" dirty="0" smtClean="0"/>
              <a:t>) </a:t>
            </a:r>
            <a:endParaRPr lang="de-DE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1742746"/>
            <a:ext cx="2642028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0" y="1786563"/>
            <a:ext cx="1099230" cy="1138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384" y="1728822"/>
            <a:ext cx="2471980" cy="900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3573016"/>
            <a:ext cx="4752528" cy="298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963589" y="2994783"/>
            <a:ext cx="1137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DRTM-TIL</a:t>
            </a:r>
          </a:p>
        </p:txBody>
      </p:sp>
      <p:sp>
        <p:nvSpPr>
          <p:cNvPr id="198" name="TextBox 197"/>
          <p:cNvSpPr txBox="1"/>
          <p:nvPr/>
        </p:nvSpPr>
        <p:spPr>
          <a:xfrm>
            <a:off x="9749601" y="2972472"/>
            <a:ext cx="10150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DAMC02</a:t>
            </a:r>
          </a:p>
        </p:txBody>
      </p:sp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125" y="4737610"/>
            <a:ext cx="2016224" cy="1676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470" y="4740985"/>
            <a:ext cx="2161355" cy="1677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4538610" y="6021288"/>
            <a:ext cx="576064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159896" y="5863589"/>
            <a:ext cx="1527982" cy="3385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600" dirty="0" smtClean="0"/>
              <a:t>MPS/</a:t>
            </a:r>
            <a:r>
              <a:rPr lang="de-DE" sz="1600" dirty="0" err="1" smtClean="0"/>
              <a:t>Kly</a:t>
            </a:r>
            <a:r>
              <a:rPr lang="de-DE" sz="1600" dirty="0" smtClean="0"/>
              <a:t>/LLRF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480376" y="836712"/>
            <a:ext cx="26656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err="1" smtClean="0">
                <a:solidFill>
                  <a:srgbClr val="00AA92"/>
                </a:solidFill>
              </a:rPr>
              <a:t>Courtesy</a:t>
            </a:r>
            <a:r>
              <a:rPr lang="de-DE" sz="1600" b="1" dirty="0" smtClean="0">
                <a:solidFill>
                  <a:srgbClr val="00AA92"/>
                </a:solidFill>
              </a:rPr>
              <a:t>: D. </a:t>
            </a:r>
            <a:r>
              <a:rPr lang="de-DE" sz="1600" b="1" dirty="0" err="1" smtClean="0">
                <a:solidFill>
                  <a:srgbClr val="00AA92"/>
                </a:solidFill>
              </a:rPr>
              <a:t>Tischhauser</a:t>
            </a:r>
            <a:endParaRPr lang="de-DE" sz="1600" b="1" dirty="0" smtClean="0">
              <a:solidFill>
                <a:srgbClr val="00AA92"/>
              </a:solidFill>
            </a:endParaRPr>
          </a:p>
          <a:p>
            <a:r>
              <a:rPr lang="de-DE" sz="1600" b="1" dirty="0" err="1" smtClean="0">
                <a:solidFill>
                  <a:srgbClr val="00AA92"/>
                </a:solidFill>
              </a:rPr>
              <a:t>see</a:t>
            </a:r>
            <a:r>
              <a:rPr lang="de-DE" sz="1600" b="1" dirty="0" smtClean="0">
                <a:solidFill>
                  <a:srgbClr val="00AA92"/>
                </a:solidFill>
              </a:rPr>
              <a:t> MTCAWS2018</a:t>
            </a:r>
          </a:p>
        </p:txBody>
      </p:sp>
      <p:sp>
        <p:nvSpPr>
          <p:cNvPr id="17" name="Footer Placeholder 4"/>
          <p:cNvSpPr txBox="1">
            <a:spLocks/>
          </p:cNvSpPr>
          <p:nvPr/>
        </p:nvSpPr>
        <p:spPr>
          <a:xfrm>
            <a:off x="791580" y="6580802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| Application controlled by MicroTCA at DESY  | Holger Schlarb | MTCA/ATCA Workshop for Research and Industry | IHEP 23.06.2019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2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</a:t>
            </a:r>
            <a:r>
              <a:rPr lang="en-US" dirty="0" err="1"/>
              <a:t>InterLock</a:t>
            </a:r>
            <a:r>
              <a:rPr lang="en-US" dirty="0"/>
              <a:t> (TIL) for Power coupler &amp; Cavity 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Superconducting cavity &amp; coupler protection system </a:t>
            </a:r>
            <a:r>
              <a:rPr lang="en-US" dirty="0" err="1"/>
              <a:t>EuXFEL</a:t>
            </a:r>
            <a:r>
              <a:rPr lang="en-US" dirty="0"/>
              <a:t>/FLASH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1196752"/>
            <a:ext cx="9722142" cy="540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480376" y="764704"/>
            <a:ext cx="26656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err="1" smtClean="0">
                <a:solidFill>
                  <a:srgbClr val="00AA92"/>
                </a:solidFill>
              </a:rPr>
              <a:t>Courtesy</a:t>
            </a:r>
            <a:r>
              <a:rPr lang="de-DE" sz="1600" b="1" dirty="0" smtClean="0">
                <a:solidFill>
                  <a:srgbClr val="00AA92"/>
                </a:solidFill>
              </a:rPr>
              <a:t>: D. </a:t>
            </a:r>
            <a:r>
              <a:rPr lang="de-DE" sz="1600" b="1" dirty="0" err="1" smtClean="0">
                <a:solidFill>
                  <a:srgbClr val="00AA92"/>
                </a:solidFill>
              </a:rPr>
              <a:t>Tischhauser</a:t>
            </a:r>
            <a:endParaRPr lang="de-DE" sz="1600" b="1" dirty="0" smtClean="0">
              <a:solidFill>
                <a:srgbClr val="00AA92"/>
              </a:solidFill>
            </a:endParaRPr>
          </a:p>
          <a:p>
            <a:r>
              <a:rPr lang="de-DE" sz="1600" b="1" dirty="0" err="1" smtClean="0">
                <a:solidFill>
                  <a:srgbClr val="00AA92"/>
                </a:solidFill>
              </a:rPr>
              <a:t>Ref</a:t>
            </a:r>
            <a:r>
              <a:rPr lang="de-DE" sz="1600" b="1" dirty="0" smtClean="0">
                <a:solidFill>
                  <a:srgbClr val="00AA92"/>
                </a:solidFill>
              </a:rPr>
              <a:t>: MTCAWS2018</a:t>
            </a:r>
          </a:p>
        </p:txBody>
      </p:sp>
      <p:sp>
        <p:nvSpPr>
          <p:cNvPr id="7" name="Footer Placeholder 4"/>
          <p:cNvSpPr txBox="1">
            <a:spLocks/>
          </p:cNvSpPr>
          <p:nvPr/>
        </p:nvSpPr>
        <p:spPr>
          <a:xfrm>
            <a:off x="791580" y="6580802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| Application controlled by MicroTCA at DESY  | Holger Schlarb | MTCA/ATCA Workshop for Research and Industry | IHEP 23.06.2019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42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DESY on a glance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6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908721"/>
            <a:ext cx="11376025" cy="288032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</a:rPr>
              <a:t>System overview</a:t>
            </a:r>
            <a:endParaRPr lang="de-DE" b="1" dirty="0">
              <a:solidFill>
                <a:schemeClr val="accent2"/>
              </a:solidFill>
            </a:endParaRPr>
          </a:p>
        </p:txBody>
      </p:sp>
      <p:grpSp>
        <p:nvGrpSpPr>
          <p:cNvPr id="345" name="Group 344"/>
          <p:cNvGrpSpPr/>
          <p:nvPr/>
        </p:nvGrpSpPr>
        <p:grpSpPr>
          <a:xfrm>
            <a:off x="624069" y="1302472"/>
            <a:ext cx="11278369" cy="4790825"/>
            <a:chOff x="170326" y="1349650"/>
            <a:chExt cx="8458777" cy="4790825"/>
          </a:xfrm>
        </p:grpSpPr>
        <p:sp>
          <p:nvSpPr>
            <p:cNvPr id="346" name="Text Box 10"/>
            <p:cNvSpPr txBox="1">
              <a:spLocks noChangeArrowheads="1"/>
            </p:cNvSpPr>
            <p:nvPr/>
          </p:nvSpPr>
          <p:spPr bwMode="auto">
            <a:xfrm>
              <a:off x="170326" y="1437539"/>
              <a:ext cx="103538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HF-Oscillator</a:t>
              </a:r>
              <a:endPara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grpSp>
          <p:nvGrpSpPr>
            <p:cNvPr id="347" name="Group 346"/>
            <p:cNvGrpSpPr/>
            <p:nvPr/>
          </p:nvGrpSpPr>
          <p:grpSpPr>
            <a:xfrm>
              <a:off x="511134" y="1349650"/>
              <a:ext cx="8117969" cy="4790825"/>
              <a:chOff x="511134" y="1349650"/>
              <a:chExt cx="8117969" cy="4790825"/>
            </a:xfrm>
          </p:grpSpPr>
          <p:grpSp>
            <p:nvGrpSpPr>
              <p:cNvPr id="348" name="Group 347"/>
              <p:cNvGrpSpPr/>
              <p:nvPr/>
            </p:nvGrpSpPr>
            <p:grpSpPr>
              <a:xfrm>
                <a:off x="511134" y="1402664"/>
                <a:ext cx="8117969" cy="4733337"/>
                <a:chOff x="351978" y="1371963"/>
                <a:chExt cx="8903123" cy="5127358"/>
              </a:xfrm>
            </p:grpSpPr>
            <p:sp>
              <p:nvSpPr>
                <p:cNvPr id="352" name="Rectangle 97"/>
                <p:cNvSpPr>
                  <a:spLocks noChangeArrowheads="1"/>
                </p:cNvSpPr>
                <p:nvPr/>
              </p:nvSpPr>
              <p:spPr bwMode="auto">
                <a:xfrm>
                  <a:off x="1492233" y="1720916"/>
                  <a:ext cx="1781768" cy="2114386"/>
                </a:xfrm>
                <a:prstGeom prst="rect">
                  <a:avLst/>
                </a:prstGeom>
                <a:solidFill>
                  <a:srgbClr val="F28E00">
                    <a:lumMod val="60000"/>
                    <a:lumOff val="40000"/>
                  </a:srgbClr>
                </a:solidFill>
                <a:ln w="28575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grpSp>
              <p:nvGrpSpPr>
                <p:cNvPr id="353" name="Group 352"/>
                <p:cNvGrpSpPr/>
                <p:nvPr/>
              </p:nvGrpSpPr>
              <p:grpSpPr>
                <a:xfrm>
                  <a:off x="7454443" y="3835301"/>
                  <a:ext cx="1800658" cy="2225251"/>
                  <a:chOff x="7454443" y="3835301"/>
                  <a:chExt cx="1800658" cy="2225251"/>
                </a:xfrm>
              </p:grpSpPr>
              <p:sp>
                <p:nvSpPr>
                  <p:cNvPr id="452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7538159" y="3835301"/>
                    <a:ext cx="1589269" cy="2225251"/>
                  </a:xfrm>
                  <a:prstGeom prst="rect">
                    <a:avLst/>
                  </a:prstGeom>
                  <a:solidFill>
                    <a:srgbClr val="F28E00">
                      <a:lumMod val="60000"/>
                      <a:lumOff val="40000"/>
                    </a:srgbClr>
                  </a:solidFill>
                  <a:ln w="28575">
                    <a:solidFill>
                      <a:srgbClr val="000000"/>
                    </a:solidFill>
                    <a:prstDash val="sysDot"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6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sp>
                <p:nvSpPr>
                  <p:cNvPr id="453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7454443" y="5655360"/>
                    <a:ext cx="1800658" cy="36157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3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</a:rPr>
                      <a:t>Local RF (uLOG)</a:t>
                    </a:r>
                  </a:p>
                </p:txBody>
              </p:sp>
            </p:grpSp>
            <p:grpSp>
              <p:nvGrpSpPr>
                <p:cNvPr id="354" name="Group 353"/>
                <p:cNvGrpSpPr/>
                <p:nvPr/>
              </p:nvGrpSpPr>
              <p:grpSpPr>
                <a:xfrm>
                  <a:off x="5329939" y="3835301"/>
                  <a:ext cx="2141348" cy="2251859"/>
                  <a:chOff x="5329939" y="3835301"/>
                  <a:chExt cx="2141348" cy="2251859"/>
                </a:xfrm>
              </p:grpSpPr>
              <p:sp>
                <p:nvSpPr>
                  <p:cNvPr id="450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5329939" y="3835301"/>
                    <a:ext cx="2076261" cy="2225251"/>
                  </a:xfrm>
                  <a:prstGeom prst="rect">
                    <a:avLst/>
                  </a:prstGeom>
                  <a:solidFill>
                    <a:srgbClr val="F28E00">
                      <a:lumMod val="60000"/>
                      <a:lumOff val="40000"/>
                    </a:srgbClr>
                  </a:solidFill>
                  <a:ln w="28575">
                    <a:solidFill>
                      <a:srgbClr val="000000"/>
                    </a:solidFill>
                    <a:prstDash val="sysDot"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6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sp>
                <p:nvSpPr>
                  <p:cNvPr id="451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5339902" y="5655361"/>
                    <a:ext cx="2131385" cy="43179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3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</a:rPr>
                      <a:t>Field detectors (uDWC)</a:t>
                    </a:r>
                    <a:endParaRPr kumimoji="0" lang="en-GB" sz="13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</p:grpSp>
            <p:grpSp>
              <p:nvGrpSpPr>
                <p:cNvPr id="355" name="Group 354"/>
                <p:cNvGrpSpPr/>
                <p:nvPr/>
              </p:nvGrpSpPr>
              <p:grpSpPr>
                <a:xfrm>
                  <a:off x="3349253" y="3843465"/>
                  <a:ext cx="1990649" cy="2240823"/>
                  <a:chOff x="3349253" y="3843465"/>
                  <a:chExt cx="1990649" cy="2240823"/>
                </a:xfrm>
              </p:grpSpPr>
              <p:sp>
                <p:nvSpPr>
                  <p:cNvPr id="448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3405424" y="3843465"/>
                    <a:ext cx="1934478" cy="2217087"/>
                  </a:xfrm>
                  <a:prstGeom prst="rect">
                    <a:avLst/>
                  </a:prstGeom>
                  <a:solidFill>
                    <a:srgbClr val="92D050"/>
                  </a:solidFill>
                  <a:ln w="28575">
                    <a:solidFill>
                      <a:srgbClr val="000000"/>
                    </a:solidFill>
                    <a:prstDash val="sysDot"/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6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sp>
                <p:nvSpPr>
                  <p:cNvPr id="449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3349253" y="5652489"/>
                    <a:ext cx="1980684" cy="43179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3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</a:rPr>
                      <a:t>DAQ (SIS8300L)</a:t>
                    </a:r>
                    <a:endParaRPr kumimoji="0" lang="en-GB" sz="13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</p:grpSp>
            <p:grpSp>
              <p:nvGrpSpPr>
                <p:cNvPr id="356" name="Group 355"/>
                <p:cNvGrpSpPr/>
                <p:nvPr/>
              </p:nvGrpSpPr>
              <p:grpSpPr>
                <a:xfrm>
                  <a:off x="1492234" y="3838688"/>
                  <a:ext cx="1781768" cy="2232096"/>
                  <a:chOff x="1492234" y="3838688"/>
                  <a:chExt cx="1781768" cy="2232096"/>
                </a:xfrm>
              </p:grpSpPr>
              <p:sp>
                <p:nvSpPr>
                  <p:cNvPr id="446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1492234" y="3838688"/>
                    <a:ext cx="1781768" cy="2221864"/>
                  </a:xfrm>
                  <a:prstGeom prst="rect">
                    <a:avLst/>
                  </a:prstGeom>
                  <a:solidFill>
                    <a:srgbClr val="92D050"/>
                  </a:solidFill>
                  <a:ln w="28575">
                    <a:solidFill>
                      <a:srgbClr val="000000"/>
                    </a:solidFill>
                    <a:prstDash val="sysDot"/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6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sp>
                <p:nvSpPr>
                  <p:cNvPr id="447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1492235" y="5638983"/>
                    <a:ext cx="1688666" cy="43180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3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</a:rPr>
                      <a:t>Controller (</a:t>
                    </a:r>
                    <a:r>
                      <a:rPr lang="en-US" sz="1300" kern="0" dirty="0" smtClean="0">
                        <a:solidFill>
                          <a:srgbClr val="000000"/>
                        </a:solidFill>
                      </a:rPr>
                      <a:t>TCK7</a:t>
                    </a:r>
                    <a:r>
                      <a:rPr kumimoji="0" lang="en-US" sz="13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</a:rPr>
                      <a:t>)</a:t>
                    </a:r>
                    <a:endParaRPr kumimoji="0" lang="en-GB" sz="13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</p:grpSp>
            <p:sp>
              <p:nvSpPr>
                <p:cNvPr id="357" name="Oval 7"/>
                <p:cNvSpPr>
                  <a:spLocks noChangeArrowheads="1"/>
                </p:cNvSpPr>
                <p:nvPr/>
              </p:nvSpPr>
              <p:spPr bwMode="auto">
                <a:xfrm>
                  <a:off x="352757" y="1827245"/>
                  <a:ext cx="576262" cy="514648"/>
                </a:xfrm>
                <a:prstGeom prst="ellips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58" name="Freeform 8"/>
                <p:cNvSpPr>
                  <a:spLocks/>
                </p:cNvSpPr>
                <p:nvPr/>
              </p:nvSpPr>
              <p:spPr bwMode="auto">
                <a:xfrm>
                  <a:off x="447048" y="1966945"/>
                  <a:ext cx="375972" cy="219869"/>
                </a:xfrm>
                <a:custGeom>
                  <a:avLst/>
                  <a:gdLst>
                    <a:gd name="T0" fmla="*/ 0 w 317"/>
                    <a:gd name="T1" fmla="*/ 98 h 151"/>
                    <a:gd name="T2" fmla="*/ 90 w 317"/>
                    <a:gd name="T3" fmla="*/ 8 h 151"/>
                    <a:gd name="T4" fmla="*/ 226 w 317"/>
                    <a:gd name="T5" fmla="*/ 144 h 151"/>
                    <a:gd name="T6" fmla="*/ 317 w 317"/>
                    <a:gd name="T7" fmla="*/ 53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7" h="151">
                      <a:moveTo>
                        <a:pt x="0" y="98"/>
                      </a:moveTo>
                      <a:cubicBezTo>
                        <a:pt x="26" y="49"/>
                        <a:pt x="52" y="0"/>
                        <a:pt x="90" y="8"/>
                      </a:cubicBezTo>
                      <a:cubicBezTo>
                        <a:pt x="128" y="16"/>
                        <a:pt x="188" y="137"/>
                        <a:pt x="226" y="144"/>
                      </a:cubicBezTo>
                      <a:cubicBezTo>
                        <a:pt x="264" y="151"/>
                        <a:pt x="290" y="102"/>
                        <a:pt x="317" y="53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59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351978" y="1371963"/>
                  <a:ext cx="151948" cy="3667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60" name="Rectangle 11"/>
                <p:cNvSpPr>
                  <a:spLocks noChangeArrowheads="1"/>
                </p:cNvSpPr>
                <p:nvPr/>
              </p:nvSpPr>
              <p:spPr bwMode="auto">
                <a:xfrm>
                  <a:off x="7599208" y="3863093"/>
                  <a:ext cx="936625" cy="4318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Arial" charset="0"/>
                    </a:rPr>
                    <a:t>Clocks</a:t>
                  </a:r>
                  <a:endParaRPr kumimoji="0" lang="en-GB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61" name="Rectangle 12"/>
                <p:cNvSpPr>
                  <a:spLocks noChangeArrowheads="1"/>
                </p:cNvSpPr>
                <p:nvPr/>
              </p:nvSpPr>
              <p:spPr bwMode="auto">
                <a:xfrm>
                  <a:off x="1796818" y="1792353"/>
                  <a:ext cx="1079500" cy="576262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rPr>
                    <a:t>Vector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rPr>
                    <a:t>Modulator</a:t>
                  </a:r>
                  <a:endParaRPr kumimoji="0" lang="en-GB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62" name="AutoShape 13"/>
                <p:cNvSpPr>
                  <a:spLocks noChangeArrowheads="1"/>
                </p:cNvSpPr>
                <p:nvPr/>
              </p:nvSpPr>
              <p:spPr bwMode="auto">
                <a:xfrm rot="5400000">
                  <a:off x="3707943" y="1501823"/>
                  <a:ext cx="996970" cy="1187450"/>
                </a:xfrm>
                <a:prstGeom prst="triangle">
                  <a:avLst>
                    <a:gd name="adj" fmla="val 50000"/>
                  </a:avLst>
                </a:prstGeom>
                <a:noFill/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10800000" vert="eaVert" wrap="none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rPr>
                    <a:t>     HPA</a:t>
                  </a:r>
                  <a:endParaRPr kumimoji="0" lang="en-GB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63" name="Freeform 14"/>
                <p:cNvSpPr>
                  <a:spLocks/>
                </p:cNvSpPr>
                <p:nvPr/>
              </p:nvSpPr>
              <p:spPr bwMode="auto">
                <a:xfrm>
                  <a:off x="6758500" y="2595926"/>
                  <a:ext cx="431800" cy="288925"/>
                </a:xfrm>
                <a:custGeom>
                  <a:avLst/>
                  <a:gdLst>
                    <a:gd name="T0" fmla="*/ 0 w 91"/>
                    <a:gd name="T1" fmla="*/ 182 h 182"/>
                    <a:gd name="T2" fmla="*/ 46 w 91"/>
                    <a:gd name="T3" fmla="*/ 0 h 182"/>
                    <a:gd name="T4" fmla="*/ 91 w 91"/>
                    <a:gd name="T5" fmla="*/ 182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91" h="182">
                      <a:moveTo>
                        <a:pt x="0" y="182"/>
                      </a:moveTo>
                      <a:cubicBezTo>
                        <a:pt x="15" y="91"/>
                        <a:pt x="31" y="0"/>
                        <a:pt x="46" y="0"/>
                      </a:cubicBezTo>
                      <a:cubicBezTo>
                        <a:pt x="61" y="0"/>
                        <a:pt x="84" y="137"/>
                        <a:pt x="91" y="182"/>
                      </a:cubicBezTo>
                    </a:path>
                  </a:pathLst>
                </a:cu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64" name="Freeform 15"/>
                <p:cNvSpPr>
                  <a:spLocks/>
                </p:cNvSpPr>
                <p:nvPr/>
              </p:nvSpPr>
              <p:spPr bwMode="auto">
                <a:xfrm>
                  <a:off x="7190300" y="2595926"/>
                  <a:ext cx="431800" cy="288925"/>
                </a:xfrm>
                <a:custGeom>
                  <a:avLst/>
                  <a:gdLst>
                    <a:gd name="T0" fmla="*/ 0 w 91"/>
                    <a:gd name="T1" fmla="*/ 182 h 182"/>
                    <a:gd name="T2" fmla="*/ 46 w 91"/>
                    <a:gd name="T3" fmla="*/ 0 h 182"/>
                    <a:gd name="T4" fmla="*/ 91 w 91"/>
                    <a:gd name="T5" fmla="*/ 182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91" h="182">
                      <a:moveTo>
                        <a:pt x="0" y="182"/>
                      </a:moveTo>
                      <a:cubicBezTo>
                        <a:pt x="15" y="91"/>
                        <a:pt x="31" y="0"/>
                        <a:pt x="46" y="0"/>
                      </a:cubicBezTo>
                      <a:cubicBezTo>
                        <a:pt x="61" y="0"/>
                        <a:pt x="84" y="137"/>
                        <a:pt x="91" y="182"/>
                      </a:cubicBezTo>
                    </a:path>
                  </a:pathLst>
                </a:cu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65" name="Freeform 16"/>
                <p:cNvSpPr>
                  <a:spLocks/>
                </p:cNvSpPr>
                <p:nvPr/>
              </p:nvSpPr>
              <p:spPr bwMode="auto">
                <a:xfrm>
                  <a:off x="7623687" y="2595926"/>
                  <a:ext cx="431800" cy="288925"/>
                </a:xfrm>
                <a:custGeom>
                  <a:avLst/>
                  <a:gdLst>
                    <a:gd name="T0" fmla="*/ 0 w 91"/>
                    <a:gd name="T1" fmla="*/ 182 h 182"/>
                    <a:gd name="T2" fmla="*/ 46 w 91"/>
                    <a:gd name="T3" fmla="*/ 0 h 182"/>
                    <a:gd name="T4" fmla="*/ 91 w 91"/>
                    <a:gd name="T5" fmla="*/ 182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91" h="182">
                      <a:moveTo>
                        <a:pt x="0" y="182"/>
                      </a:moveTo>
                      <a:cubicBezTo>
                        <a:pt x="15" y="91"/>
                        <a:pt x="31" y="0"/>
                        <a:pt x="46" y="0"/>
                      </a:cubicBezTo>
                      <a:cubicBezTo>
                        <a:pt x="61" y="0"/>
                        <a:pt x="84" y="137"/>
                        <a:pt x="91" y="182"/>
                      </a:cubicBezTo>
                    </a:path>
                  </a:pathLst>
                </a:cu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66" name="Freeform 17"/>
                <p:cNvSpPr>
                  <a:spLocks/>
                </p:cNvSpPr>
                <p:nvPr/>
              </p:nvSpPr>
              <p:spPr bwMode="auto">
                <a:xfrm>
                  <a:off x="8055487" y="2595926"/>
                  <a:ext cx="431800" cy="288925"/>
                </a:xfrm>
                <a:custGeom>
                  <a:avLst/>
                  <a:gdLst>
                    <a:gd name="T0" fmla="*/ 0 w 91"/>
                    <a:gd name="T1" fmla="*/ 182 h 182"/>
                    <a:gd name="T2" fmla="*/ 46 w 91"/>
                    <a:gd name="T3" fmla="*/ 0 h 182"/>
                    <a:gd name="T4" fmla="*/ 91 w 91"/>
                    <a:gd name="T5" fmla="*/ 182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91" h="182">
                      <a:moveTo>
                        <a:pt x="0" y="182"/>
                      </a:moveTo>
                      <a:cubicBezTo>
                        <a:pt x="15" y="91"/>
                        <a:pt x="31" y="0"/>
                        <a:pt x="46" y="0"/>
                      </a:cubicBezTo>
                      <a:cubicBezTo>
                        <a:pt x="61" y="0"/>
                        <a:pt x="84" y="137"/>
                        <a:pt x="91" y="182"/>
                      </a:cubicBezTo>
                    </a:path>
                  </a:pathLst>
                </a:cu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67" name="Line 18"/>
                <p:cNvSpPr>
                  <a:spLocks noChangeShapeType="1"/>
                </p:cNvSpPr>
                <p:nvPr/>
              </p:nvSpPr>
              <p:spPr bwMode="auto">
                <a:xfrm>
                  <a:off x="6542600" y="2884851"/>
                  <a:ext cx="21590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68" name="Line 19"/>
                <p:cNvSpPr>
                  <a:spLocks noChangeShapeType="1"/>
                </p:cNvSpPr>
                <p:nvPr/>
              </p:nvSpPr>
              <p:spPr bwMode="auto">
                <a:xfrm>
                  <a:off x="8487287" y="2884851"/>
                  <a:ext cx="21590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69" name="Freeform 20"/>
                <p:cNvSpPr>
                  <a:spLocks/>
                </p:cNvSpPr>
                <p:nvPr/>
              </p:nvSpPr>
              <p:spPr bwMode="auto">
                <a:xfrm flipH="1" flipV="1">
                  <a:off x="6758500" y="3027726"/>
                  <a:ext cx="431800" cy="288925"/>
                </a:xfrm>
                <a:custGeom>
                  <a:avLst/>
                  <a:gdLst>
                    <a:gd name="T0" fmla="*/ 0 w 91"/>
                    <a:gd name="T1" fmla="*/ 182 h 182"/>
                    <a:gd name="T2" fmla="*/ 46 w 91"/>
                    <a:gd name="T3" fmla="*/ 0 h 182"/>
                    <a:gd name="T4" fmla="*/ 91 w 91"/>
                    <a:gd name="T5" fmla="*/ 182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91" h="182">
                      <a:moveTo>
                        <a:pt x="0" y="182"/>
                      </a:moveTo>
                      <a:cubicBezTo>
                        <a:pt x="15" y="91"/>
                        <a:pt x="31" y="0"/>
                        <a:pt x="46" y="0"/>
                      </a:cubicBezTo>
                      <a:cubicBezTo>
                        <a:pt x="61" y="0"/>
                        <a:pt x="84" y="137"/>
                        <a:pt x="91" y="182"/>
                      </a:cubicBezTo>
                    </a:path>
                  </a:pathLst>
                </a:cu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70" name="Freeform 21"/>
                <p:cNvSpPr>
                  <a:spLocks/>
                </p:cNvSpPr>
                <p:nvPr/>
              </p:nvSpPr>
              <p:spPr bwMode="auto">
                <a:xfrm flipH="1" flipV="1">
                  <a:off x="7190300" y="3027726"/>
                  <a:ext cx="431800" cy="288925"/>
                </a:xfrm>
                <a:custGeom>
                  <a:avLst/>
                  <a:gdLst>
                    <a:gd name="T0" fmla="*/ 0 w 91"/>
                    <a:gd name="T1" fmla="*/ 182 h 182"/>
                    <a:gd name="T2" fmla="*/ 46 w 91"/>
                    <a:gd name="T3" fmla="*/ 0 h 182"/>
                    <a:gd name="T4" fmla="*/ 91 w 91"/>
                    <a:gd name="T5" fmla="*/ 182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91" h="182">
                      <a:moveTo>
                        <a:pt x="0" y="182"/>
                      </a:moveTo>
                      <a:cubicBezTo>
                        <a:pt x="15" y="91"/>
                        <a:pt x="31" y="0"/>
                        <a:pt x="46" y="0"/>
                      </a:cubicBezTo>
                      <a:cubicBezTo>
                        <a:pt x="61" y="0"/>
                        <a:pt x="84" y="137"/>
                        <a:pt x="91" y="182"/>
                      </a:cubicBezTo>
                    </a:path>
                  </a:pathLst>
                </a:cu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71" name="Freeform 22"/>
                <p:cNvSpPr>
                  <a:spLocks/>
                </p:cNvSpPr>
                <p:nvPr/>
              </p:nvSpPr>
              <p:spPr bwMode="auto">
                <a:xfrm flipH="1" flipV="1">
                  <a:off x="7623687" y="3027726"/>
                  <a:ext cx="431800" cy="288925"/>
                </a:xfrm>
                <a:custGeom>
                  <a:avLst/>
                  <a:gdLst>
                    <a:gd name="T0" fmla="*/ 0 w 91"/>
                    <a:gd name="T1" fmla="*/ 182 h 182"/>
                    <a:gd name="T2" fmla="*/ 46 w 91"/>
                    <a:gd name="T3" fmla="*/ 0 h 182"/>
                    <a:gd name="T4" fmla="*/ 91 w 91"/>
                    <a:gd name="T5" fmla="*/ 182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91" h="182">
                      <a:moveTo>
                        <a:pt x="0" y="182"/>
                      </a:moveTo>
                      <a:cubicBezTo>
                        <a:pt x="15" y="91"/>
                        <a:pt x="31" y="0"/>
                        <a:pt x="46" y="0"/>
                      </a:cubicBezTo>
                      <a:cubicBezTo>
                        <a:pt x="61" y="0"/>
                        <a:pt x="84" y="137"/>
                        <a:pt x="91" y="182"/>
                      </a:cubicBezTo>
                    </a:path>
                  </a:pathLst>
                </a:cu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72" name="Freeform 23"/>
                <p:cNvSpPr>
                  <a:spLocks/>
                </p:cNvSpPr>
                <p:nvPr/>
              </p:nvSpPr>
              <p:spPr bwMode="auto">
                <a:xfrm flipH="1" flipV="1">
                  <a:off x="8055487" y="3027726"/>
                  <a:ext cx="431800" cy="288925"/>
                </a:xfrm>
                <a:custGeom>
                  <a:avLst/>
                  <a:gdLst>
                    <a:gd name="T0" fmla="*/ 0 w 91"/>
                    <a:gd name="T1" fmla="*/ 182 h 182"/>
                    <a:gd name="T2" fmla="*/ 46 w 91"/>
                    <a:gd name="T3" fmla="*/ 0 h 182"/>
                    <a:gd name="T4" fmla="*/ 91 w 91"/>
                    <a:gd name="T5" fmla="*/ 182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91" h="182">
                      <a:moveTo>
                        <a:pt x="0" y="182"/>
                      </a:moveTo>
                      <a:cubicBezTo>
                        <a:pt x="15" y="91"/>
                        <a:pt x="31" y="0"/>
                        <a:pt x="46" y="0"/>
                      </a:cubicBezTo>
                      <a:cubicBezTo>
                        <a:pt x="61" y="0"/>
                        <a:pt x="84" y="137"/>
                        <a:pt x="91" y="182"/>
                      </a:cubicBezTo>
                    </a:path>
                  </a:pathLst>
                </a:cu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73" name="Line 24"/>
                <p:cNvSpPr>
                  <a:spLocks noChangeShapeType="1"/>
                </p:cNvSpPr>
                <p:nvPr/>
              </p:nvSpPr>
              <p:spPr bwMode="auto">
                <a:xfrm flipH="1" flipV="1">
                  <a:off x="6542600" y="3029313"/>
                  <a:ext cx="21590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74" name="Line 25"/>
                <p:cNvSpPr>
                  <a:spLocks noChangeShapeType="1"/>
                </p:cNvSpPr>
                <p:nvPr/>
              </p:nvSpPr>
              <p:spPr bwMode="auto">
                <a:xfrm flipH="1" flipV="1">
                  <a:off x="8487287" y="3029313"/>
                  <a:ext cx="21590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75" name="Rectangle 27"/>
                <p:cNvSpPr>
                  <a:spLocks noChangeArrowheads="1"/>
                </p:cNvSpPr>
                <p:nvPr/>
              </p:nvSpPr>
              <p:spPr bwMode="auto">
                <a:xfrm>
                  <a:off x="6399725" y="2740388"/>
                  <a:ext cx="142875" cy="431800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76" name="Rectangle 28"/>
                <p:cNvSpPr>
                  <a:spLocks noChangeArrowheads="1"/>
                </p:cNvSpPr>
                <p:nvPr/>
              </p:nvSpPr>
              <p:spPr bwMode="auto">
                <a:xfrm>
                  <a:off x="6615625" y="2451463"/>
                  <a:ext cx="144462" cy="431800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77" name="Line 29"/>
                <p:cNvSpPr>
                  <a:spLocks noChangeShapeType="1"/>
                </p:cNvSpPr>
                <p:nvPr/>
              </p:nvSpPr>
              <p:spPr bwMode="auto">
                <a:xfrm flipV="1">
                  <a:off x="929020" y="2076880"/>
                  <a:ext cx="867798" cy="768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78" name="Line 30"/>
                <p:cNvSpPr>
                  <a:spLocks noChangeShapeType="1"/>
                </p:cNvSpPr>
                <p:nvPr/>
              </p:nvSpPr>
              <p:spPr bwMode="auto">
                <a:xfrm>
                  <a:off x="1051236" y="2080484"/>
                  <a:ext cx="0" cy="792539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79" name="Line 31"/>
                <p:cNvSpPr>
                  <a:spLocks noChangeShapeType="1"/>
                </p:cNvSpPr>
                <p:nvPr/>
              </p:nvSpPr>
              <p:spPr bwMode="auto">
                <a:xfrm flipV="1">
                  <a:off x="2876318" y="2084568"/>
                  <a:ext cx="736382" cy="788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80" name="Line 32"/>
                <p:cNvSpPr>
                  <a:spLocks noChangeShapeType="1"/>
                </p:cNvSpPr>
                <p:nvPr/>
              </p:nvSpPr>
              <p:spPr bwMode="auto">
                <a:xfrm flipV="1">
                  <a:off x="4800153" y="2105388"/>
                  <a:ext cx="3997325" cy="964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81" name="Line 33"/>
                <p:cNvSpPr>
                  <a:spLocks noChangeShapeType="1"/>
                </p:cNvSpPr>
                <p:nvPr/>
              </p:nvSpPr>
              <p:spPr bwMode="auto">
                <a:xfrm>
                  <a:off x="6328287" y="2164126"/>
                  <a:ext cx="360363" cy="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82" name="Line 34"/>
                <p:cNvSpPr>
                  <a:spLocks noChangeShapeType="1"/>
                </p:cNvSpPr>
                <p:nvPr/>
              </p:nvSpPr>
              <p:spPr bwMode="auto">
                <a:xfrm>
                  <a:off x="6688650" y="2164126"/>
                  <a:ext cx="0" cy="287337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83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4944684" y="1732821"/>
                  <a:ext cx="994437" cy="3667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600" b="0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rPr>
                    <a:t>Waveguide</a:t>
                  </a:r>
                  <a:endParaRPr kumimoji="0" lang="de-DE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84" name="Rectangle 40"/>
                <p:cNvSpPr>
                  <a:spLocks noChangeArrowheads="1"/>
                </p:cNvSpPr>
                <p:nvPr/>
              </p:nvSpPr>
              <p:spPr bwMode="auto">
                <a:xfrm>
                  <a:off x="3612703" y="4107226"/>
                  <a:ext cx="719138" cy="1511300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rPr>
                    <a:t>FPGA</a:t>
                  </a:r>
                </a:p>
              </p:txBody>
            </p:sp>
            <p:sp>
              <p:nvSpPr>
                <p:cNvPr id="385" name="AutoShape 41"/>
                <p:cNvSpPr>
                  <a:spLocks noChangeArrowheads="1"/>
                </p:cNvSpPr>
                <p:nvPr/>
              </p:nvSpPr>
              <p:spPr bwMode="auto">
                <a:xfrm>
                  <a:off x="4620766" y="4610463"/>
                  <a:ext cx="576262" cy="433388"/>
                </a:xfrm>
                <a:prstGeom prst="homePlate">
                  <a:avLst>
                    <a:gd name="adj" fmla="val 33242"/>
                  </a:avLst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rPr>
                    <a:t>ADC</a:t>
                  </a:r>
                  <a:endParaRPr kumimoji="0" lang="en-GB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86" name="AutoShape 42"/>
                <p:cNvSpPr>
                  <a:spLocks noChangeArrowheads="1"/>
                </p:cNvSpPr>
                <p:nvPr/>
              </p:nvSpPr>
              <p:spPr bwMode="auto">
                <a:xfrm>
                  <a:off x="4620766" y="5115288"/>
                  <a:ext cx="576262" cy="433388"/>
                </a:xfrm>
                <a:prstGeom prst="homePlate">
                  <a:avLst>
                    <a:gd name="adj" fmla="val 33242"/>
                  </a:avLst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rPr>
                    <a:t>ADC</a:t>
                  </a:r>
                  <a:endParaRPr kumimoji="0" lang="en-GB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87" name="AutoShape 43"/>
                <p:cNvSpPr>
                  <a:spLocks noChangeArrowheads="1"/>
                </p:cNvSpPr>
                <p:nvPr/>
              </p:nvSpPr>
              <p:spPr bwMode="auto">
                <a:xfrm>
                  <a:off x="4331841" y="5186726"/>
                  <a:ext cx="288925" cy="287337"/>
                </a:xfrm>
                <a:prstGeom prst="leftArrow">
                  <a:avLst>
                    <a:gd name="adj1" fmla="val 50000"/>
                    <a:gd name="adj2" fmla="val 25138"/>
                  </a:avLst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88" name="AutoShape 44"/>
                <p:cNvSpPr>
                  <a:spLocks noChangeArrowheads="1"/>
                </p:cNvSpPr>
                <p:nvPr/>
              </p:nvSpPr>
              <p:spPr bwMode="auto">
                <a:xfrm>
                  <a:off x="4331841" y="4683488"/>
                  <a:ext cx="288925" cy="287338"/>
                </a:xfrm>
                <a:prstGeom prst="leftArrow">
                  <a:avLst>
                    <a:gd name="adj1" fmla="val 50000"/>
                    <a:gd name="adj2" fmla="val 25138"/>
                  </a:avLst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89" name="AutoShape 45"/>
                <p:cNvSpPr>
                  <a:spLocks noChangeArrowheads="1"/>
                </p:cNvSpPr>
                <p:nvPr/>
              </p:nvSpPr>
              <p:spPr bwMode="auto">
                <a:xfrm>
                  <a:off x="2935304" y="4400481"/>
                  <a:ext cx="677399" cy="859270"/>
                </a:xfrm>
                <a:prstGeom prst="leftArrow">
                  <a:avLst>
                    <a:gd name="adj1" fmla="val 50000"/>
                    <a:gd name="adj2" fmla="val 25138"/>
                  </a:avLst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90" name="AutoShape 47"/>
                <p:cNvSpPr>
                  <a:spLocks noChangeArrowheads="1"/>
                </p:cNvSpPr>
                <p:nvPr/>
              </p:nvSpPr>
              <p:spPr bwMode="auto">
                <a:xfrm rot="5400000" flipH="1">
                  <a:off x="2172626" y="3048152"/>
                  <a:ext cx="576263" cy="433387"/>
                </a:xfrm>
                <a:prstGeom prst="homePlate">
                  <a:avLst>
                    <a:gd name="adj" fmla="val 33242"/>
                  </a:avLst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vert270" wrap="none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rPr>
                    <a:t>DAC</a:t>
                  </a:r>
                  <a:endParaRPr kumimoji="0" lang="en-GB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91" name="AutoShape 48"/>
                <p:cNvSpPr>
                  <a:spLocks noChangeArrowheads="1"/>
                </p:cNvSpPr>
                <p:nvPr/>
              </p:nvSpPr>
              <p:spPr bwMode="auto">
                <a:xfrm rot="5400000" flipH="1">
                  <a:off x="1600977" y="3048153"/>
                  <a:ext cx="576263" cy="433387"/>
                </a:xfrm>
                <a:prstGeom prst="homePlate">
                  <a:avLst>
                    <a:gd name="adj" fmla="val 33242"/>
                  </a:avLst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vert270" wrap="none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rPr>
                    <a:t>DAC</a:t>
                  </a:r>
                  <a:endParaRPr kumimoji="0" lang="en-GB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92" name="Line 49"/>
                <p:cNvSpPr>
                  <a:spLocks noChangeShapeType="1"/>
                </p:cNvSpPr>
                <p:nvPr/>
              </p:nvSpPr>
              <p:spPr bwMode="auto">
                <a:xfrm flipV="1">
                  <a:off x="2459944" y="2451461"/>
                  <a:ext cx="0" cy="52525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93" name="Line 50"/>
                <p:cNvSpPr>
                  <a:spLocks noChangeShapeType="1"/>
                </p:cNvSpPr>
                <p:nvPr/>
              </p:nvSpPr>
              <p:spPr bwMode="auto">
                <a:xfrm flipH="1" flipV="1">
                  <a:off x="1888312" y="2451463"/>
                  <a:ext cx="795" cy="52525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grpSp>
              <p:nvGrpSpPr>
                <p:cNvPr id="394" name="Group 393"/>
                <p:cNvGrpSpPr/>
                <p:nvPr/>
              </p:nvGrpSpPr>
              <p:grpSpPr>
                <a:xfrm>
                  <a:off x="5745687" y="4111999"/>
                  <a:ext cx="431800" cy="431800"/>
                  <a:chOff x="5862650" y="4260861"/>
                  <a:chExt cx="431800" cy="431800"/>
                </a:xfrm>
              </p:grpSpPr>
              <p:sp>
                <p:nvSpPr>
                  <p:cNvPr id="443" name="Oval 59"/>
                  <p:cNvSpPr>
                    <a:spLocks noChangeArrowheads="1"/>
                  </p:cNvSpPr>
                  <p:nvPr/>
                </p:nvSpPr>
                <p:spPr bwMode="auto">
                  <a:xfrm>
                    <a:off x="5862650" y="4260861"/>
                    <a:ext cx="431800" cy="431800"/>
                  </a:xfrm>
                  <a:prstGeom prst="ellips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6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sp>
                <p:nvSpPr>
                  <p:cNvPr id="444" name="Line 60"/>
                  <p:cNvSpPr>
                    <a:spLocks noChangeShapeType="1"/>
                  </p:cNvSpPr>
                  <p:nvPr/>
                </p:nvSpPr>
                <p:spPr bwMode="auto">
                  <a:xfrm>
                    <a:off x="5938850" y="4327536"/>
                    <a:ext cx="288925" cy="287338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6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sp>
                <p:nvSpPr>
                  <p:cNvPr id="445" name="Line 6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938850" y="4327536"/>
                    <a:ext cx="288925" cy="295275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6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</p:grpSp>
            <p:sp>
              <p:nvSpPr>
                <p:cNvPr id="395" name="AutoShape 62"/>
                <p:cNvSpPr>
                  <a:spLocks noChangeArrowheads="1"/>
                </p:cNvSpPr>
                <p:nvPr/>
              </p:nvSpPr>
              <p:spPr bwMode="auto">
                <a:xfrm>
                  <a:off x="4620766" y="4107226"/>
                  <a:ext cx="576262" cy="433387"/>
                </a:xfrm>
                <a:prstGeom prst="homePlate">
                  <a:avLst>
                    <a:gd name="adj" fmla="val 33242"/>
                  </a:avLst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rPr>
                    <a:t>ADC</a:t>
                  </a:r>
                  <a:endParaRPr kumimoji="0" lang="en-GB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96" name="AutoShape 63"/>
                <p:cNvSpPr>
                  <a:spLocks noChangeArrowheads="1"/>
                </p:cNvSpPr>
                <p:nvPr/>
              </p:nvSpPr>
              <p:spPr bwMode="auto">
                <a:xfrm>
                  <a:off x="4331841" y="4180251"/>
                  <a:ext cx="288925" cy="287337"/>
                </a:xfrm>
                <a:prstGeom prst="leftArrow">
                  <a:avLst>
                    <a:gd name="adj1" fmla="val 50000"/>
                    <a:gd name="adj2" fmla="val 25138"/>
                  </a:avLst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97" name="Line 64"/>
                <p:cNvSpPr>
                  <a:spLocks noChangeShapeType="1"/>
                </p:cNvSpPr>
                <p:nvPr/>
              </p:nvSpPr>
              <p:spPr bwMode="auto">
                <a:xfrm flipH="1">
                  <a:off x="5175761" y="4322343"/>
                  <a:ext cx="569925" cy="78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98" name="Line 65"/>
                <p:cNvSpPr>
                  <a:spLocks noChangeShapeType="1"/>
                </p:cNvSpPr>
                <p:nvPr/>
              </p:nvSpPr>
              <p:spPr bwMode="auto">
                <a:xfrm flipH="1" flipV="1">
                  <a:off x="5175762" y="4827950"/>
                  <a:ext cx="941271" cy="366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99" name="Line 66"/>
                <p:cNvSpPr>
                  <a:spLocks noChangeShapeType="1"/>
                </p:cNvSpPr>
                <p:nvPr/>
              </p:nvSpPr>
              <p:spPr bwMode="auto">
                <a:xfrm flipH="1">
                  <a:off x="5175761" y="5323216"/>
                  <a:ext cx="1295795" cy="797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00" name="Line 67"/>
                <p:cNvSpPr>
                  <a:spLocks noChangeShapeType="1"/>
                </p:cNvSpPr>
                <p:nvPr/>
              </p:nvSpPr>
              <p:spPr bwMode="auto">
                <a:xfrm flipH="1" flipV="1">
                  <a:off x="6183825" y="4327898"/>
                  <a:ext cx="108457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01" name="Line 68"/>
                <p:cNvSpPr>
                  <a:spLocks noChangeShapeType="1"/>
                </p:cNvSpPr>
                <p:nvPr/>
              </p:nvSpPr>
              <p:spPr bwMode="auto">
                <a:xfrm flipH="1">
                  <a:off x="6548833" y="4826363"/>
                  <a:ext cx="1938454" cy="79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02" name="Line 69"/>
                <p:cNvSpPr>
                  <a:spLocks noChangeShapeType="1"/>
                </p:cNvSpPr>
                <p:nvPr/>
              </p:nvSpPr>
              <p:spPr bwMode="auto">
                <a:xfrm flipH="1">
                  <a:off x="6903208" y="5323216"/>
                  <a:ext cx="392177" cy="876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03" name="Line 70"/>
                <p:cNvSpPr>
                  <a:spLocks noChangeShapeType="1"/>
                </p:cNvSpPr>
                <p:nvPr/>
              </p:nvSpPr>
              <p:spPr bwMode="auto">
                <a:xfrm>
                  <a:off x="7268399" y="4323126"/>
                  <a:ext cx="0" cy="100806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04" name="Text Box 71"/>
                <p:cNvSpPr txBox="1">
                  <a:spLocks noChangeArrowheads="1"/>
                </p:cNvSpPr>
                <p:nvPr/>
              </p:nvSpPr>
              <p:spPr bwMode="auto">
                <a:xfrm>
                  <a:off x="7811012" y="4532676"/>
                  <a:ext cx="377364" cy="3667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rPr>
                    <a:t>LO</a:t>
                  </a:r>
                  <a:endParaRPr kumimoji="0" lang="en-GB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05" name="Line 72"/>
                <p:cNvSpPr>
                  <a:spLocks noChangeShapeType="1"/>
                </p:cNvSpPr>
                <p:nvPr/>
              </p:nvSpPr>
              <p:spPr bwMode="auto">
                <a:xfrm>
                  <a:off x="5967925" y="2235563"/>
                  <a:ext cx="0" cy="18764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06" name="Line 74"/>
                <p:cNvSpPr>
                  <a:spLocks noChangeShapeType="1"/>
                </p:cNvSpPr>
                <p:nvPr/>
              </p:nvSpPr>
              <p:spPr bwMode="auto">
                <a:xfrm>
                  <a:off x="5967925" y="2235563"/>
                  <a:ext cx="64770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07" name="Line 75"/>
                <p:cNvSpPr>
                  <a:spLocks noChangeShapeType="1"/>
                </p:cNvSpPr>
                <p:nvPr/>
              </p:nvSpPr>
              <p:spPr bwMode="auto">
                <a:xfrm>
                  <a:off x="6615625" y="2235563"/>
                  <a:ext cx="0" cy="14287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08" name="Line 76"/>
                <p:cNvSpPr>
                  <a:spLocks noChangeShapeType="1"/>
                </p:cNvSpPr>
                <p:nvPr/>
              </p:nvSpPr>
              <p:spPr bwMode="auto">
                <a:xfrm flipH="1">
                  <a:off x="6327491" y="2380026"/>
                  <a:ext cx="28813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09" name="Line 77"/>
                <p:cNvSpPr>
                  <a:spLocks noChangeShapeType="1"/>
                </p:cNvSpPr>
                <p:nvPr/>
              </p:nvSpPr>
              <p:spPr bwMode="auto">
                <a:xfrm>
                  <a:off x="6322053" y="2380025"/>
                  <a:ext cx="5439" cy="2230437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 type="non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10" name="Line 79"/>
                <p:cNvSpPr>
                  <a:spLocks noChangeShapeType="1"/>
                </p:cNvSpPr>
                <p:nvPr/>
              </p:nvSpPr>
              <p:spPr bwMode="auto">
                <a:xfrm>
                  <a:off x="6685903" y="3496038"/>
                  <a:ext cx="1406" cy="161683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11" name="Line 80"/>
                <p:cNvSpPr>
                  <a:spLocks noChangeShapeType="1"/>
                </p:cNvSpPr>
                <p:nvPr/>
              </p:nvSpPr>
              <p:spPr bwMode="auto">
                <a:xfrm>
                  <a:off x="6692071" y="3483818"/>
                  <a:ext cx="1897148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12" name="Line 81"/>
                <p:cNvSpPr>
                  <a:spLocks noChangeShapeType="1"/>
                </p:cNvSpPr>
                <p:nvPr/>
              </p:nvSpPr>
              <p:spPr bwMode="auto">
                <a:xfrm>
                  <a:off x="8593355" y="3009469"/>
                  <a:ext cx="0" cy="474349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13" name="Text Box 82"/>
                <p:cNvSpPr txBox="1">
                  <a:spLocks noChangeArrowheads="1"/>
                </p:cNvSpPr>
                <p:nvPr/>
              </p:nvSpPr>
              <p:spPr bwMode="auto">
                <a:xfrm>
                  <a:off x="5935595" y="2230647"/>
                  <a:ext cx="349674" cy="9001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6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rPr>
                    <a:t>for</a:t>
                  </a: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600" b="0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rPr>
                    <a:t>ref</a:t>
                  </a:r>
                  <a:endParaRPr kumimoji="0" lang="de-DE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14" name="Text Box 83"/>
                <p:cNvSpPr txBox="1">
                  <a:spLocks noChangeArrowheads="1"/>
                </p:cNvSpPr>
                <p:nvPr/>
              </p:nvSpPr>
              <p:spPr bwMode="auto">
                <a:xfrm>
                  <a:off x="7335679" y="3422758"/>
                  <a:ext cx="583055" cy="3667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rPr>
                    <a:t>probe</a:t>
                  </a:r>
                  <a:endParaRPr kumimoji="0" lang="en-GB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15" name="Oval 84"/>
                <p:cNvSpPr>
                  <a:spLocks noChangeArrowheads="1"/>
                </p:cNvSpPr>
                <p:nvPr/>
              </p:nvSpPr>
              <p:spPr bwMode="auto">
                <a:xfrm>
                  <a:off x="7223949" y="4793026"/>
                  <a:ext cx="71437" cy="73025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16" name="Line 86"/>
                <p:cNvSpPr>
                  <a:spLocks noChangeShapeType="1"/>
                </p:cNvSpPr>
                <p:nvPr/>
              </p:nvSpPr>
              <p:spPr bwMode="auto">
                <a:xfrm>
                  <a:off x="2785397" y="3955452"/>
                  <a:ext cx="5701890" cy="1588"/>
                </a:xfrm>
                <a:prstGeom prst="line">
                  <a:avLst/>
                </a:prstGeom>
                <a:noFill/>
                <a:ln w="9525">
                  <a:solidFill>
                    <a:srgbClr val="AACFF3">
                      <a:lumMod val="50000"/>
                    </a:srgb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17" name="Line 88"/>
                <p:cNvSpPr>
                  <a:spLocks noChangeShapeType="1"/>
                </p:cNvSpPr>
                <p:nvPr/>
              </p:nvSpPr>
              <p:spPr bwMode="auto">
                <a:xfrm flipV="1">
                  <a:off x="4836666" y="3962774"/>
                  <a:ext cx="0" cy="149225"/>
                </a:xfrm>
                <a:prstGeom prst="line">
                  <a:avLst/>
                </a:prstGeom>
                <a:noFill/>
                <a:ln w="9525">
                  <a:solidFill>
                    <a:srgbClr val="AACFF3">
                      <a:lumMod val="50000"/>
                    </a:srgbClr>
                  </a:solidFill>
                  <a:round/>
                  <a:headEnd type="triangl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18" name="Line 89"/>
                <p:cNvSpPr>
                  <a:spLocks noChangeShapeType="1"/>
                </p:cNvSpPr>
                <p:nvPr/>
              </p:nvSpPr>
              <p:spPr bwMode="auto">
                <a:xfrm flipV="1">
                  <a:off x="3980552" y="3967537"/>
                  <a:ext cx="0" cy="144462"/>
                </a:xfrm>
                <a:prstGeom prst="line">
                  <a:avLst/>
                </a:prstGeom>
                <a:noFill/>
                <a:ln w="9525">
                  <a:solidFill>
                    <a:srgbClr val="AACFF3">
                      <a:lumMod val="50000"/>
                    </a:srgbClr>
                  </a:solidFill>
                  <a:round/>
                  <a:headEnd type="triangl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19" name="Text Box 93"/>
                <p:cNvSpPr txBox="1">
                  <a:spLocks noChangeArrowheads="1"/>
                </p:cNvSpPr>
                <p:nvPr/>
              </p:nvSpPr>
              <p:spPr bwMode="auto">
                <a:xfrm>
                  <a:off x="698537" y="2883912"/>
                  <a:ext cx="531632" cy="366737"/>
                </a:xfrm>
                <a:prstGeom prst="rect">
                  <a:avLst/>
                </a:prstGeom>
                <a:solidFill>
                  <a:srgbClr val="F28E00">
                    <a:lumMod val="20000"/>
                    <a:lumOff val="80000"/>
                  </a:srgbClr>
                </a:solidFill>
                <a:ln w="28575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6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rPr>
                    <a:t>        </a:t>
                  </a:r>
                </a:p>
              </p:txBody>
            </p:sp>
            <p:sp>
              <p:nvSpPr>
                <p:cNvPr id="420" name="Text Box 94"/>
                <p:cNvSpPr txBox="1">
                  <a:spLocks noChangeArrowheads="1"/>
                </p:cNvSpPr>
                <p:nvPr/>
              </p:nvSpPr>
              <p:spPr bwMode="auto">
                <a:xfrm>
                  <a:off x="7122102" y="2272076"/>
                  <a:ext cx="750508" cy="3667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600" b="0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rPr>
                    <a:t>Cavities</a:t>
                  </a:r>
                  <a:endParaRPr kumimoji="0" lang="de-DE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21" name="Text Box 95"/>
                <p:cNvSpPr txBox="1">
                  <a:spLocks noChangeArrowheads="1"/>
                </p:cNvSpPr>
                <p:nvPr/>
              </p:nvSpPr>
              <p:spPr bwMode="auto">
                <a:xfrm>
                  <a:off x="5402638" y="4532675"/>
                  <a:ext cx="357585" cy="3667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rPr>
                    <a:t>ZF</a:t>
                  </a:r>
                  <a:endParaRPr kumimoji="0" lang="en-GB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22" name="Text Box 98"/>
                <p:cNvSpPr txBox="1">
                  <a:spLocks noChangeArrowheads="1"/>
                </p:cNvSpPr>
                <p:nvPr/>
              </p:nvSpPr>
              <p:spPr bwMode="auto">
                <a:xfrm>
                  <a:off x="956517" y="1776478"/>
                  <a:ext cx="376045" cy="3667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rPr>
                    <a:t>HF</a:t>
                  </a:r>
                  <a:endParaRPr kumimoji="0" lang="en-GB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grpSp>
              <p:nvGrpSpPr>
                <p:cNvPr id="423" name="Group 422"/>
                <p:cNvGrpSpPr/>
                <p:nvPr/>
              </p:nvGrpSpPr>
              <p:grpSpPr>
                <a:xfrm>
                  <a:off x="6117033" y="4615716"/>
                  <a:ext cx="431800" cy="431800"/>
                  <a:chOff x="5862650" y="4260861"/>
                  <a:chExt cx="431800" cy="431800"/>
                </a:xfrm>
              </p:grpSpPr>
              <p:sp>
                <p:nvSpPr>
                  <p:cNvPr id="440" name="Oval 59"/>
                  <p:cNvSpPr>
                    <a:spLocks noChangeArrowheads="1"/>
                  </p:cNvSpPr>
                  <p:nvPr/>
                </p:nvSpPr>
                <p:spPr bwMode="auto">
                  <a:xfrm>
                    <a:off x="5862650" y="4260861"/>
                    <a:ext cx="431800" cy="431800"/>
                  </a:xfrm>
                  <a:prstGeom prst="ellips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6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sp>
                <p:nvSpPr>
                  <p:cNvPr id="441" name="Line 60"/>
                  <p:cNvSpPr>
                    <a:spLocks noChangeShapeType="1"/>
                  </p:cNvSpPr>
                  <p:nvPr/>
                </p:nvSpPr>
                <p:spPr bwMode="auto">
                  <a:xfrm>
                    <a:off x="5938850" y="4327536"/>
                    <a:ext cx="288925" cy="287338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6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sp>
                <p:nvSpPr>
                  <p:cNvPr id="442" name="Line 6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938850" y="4327536"/>
                    <a:ext cx="288925" cy="295275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6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</p:grpSp>
            <p:grpSp>
              <p:nvGrpSpPr>
                <p:cNvPr id="424" name="Group 423"/>
                <p:cNvGrpSpPr/>
                <p:nvPr/>
              </p:nvGrpSpPr>
              <p:grpSpPr>
                <a:xfrm>
                  <a:off x="6471409" y="5112872"/>
                  <a:ext cx="431800" cy="431800"/>
                  <a:chOff x="5862650" y="4260861"/>
                  <a:chExt cx="431800" cy="431800"/>
                </a:xfrm>
              </p:grpSpPr>
              <p:sp>
                <p:nvSpPr>
                  <p:cNvPr id="437" name="Oval 59"/>
                  <p:cNvSpPr>
                    <a:spLocks noChangeArrowheads="1"/>
                  </p:cNvSpPr>
                  <p:nvPr/>
                </p:nvSpPr>
                <p:spPr bwMode="auto">
                  <a:xfrm>
                    <a:off x="5862650" y="4260861"/>
                    <a:ext cx="431800" cy="431800"/>
                  </a:xfrm>
                  <a:prstGeom prst="ellips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6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sp>
                <p:nvSpPr>
                  <p:cNvPr id="438" name="Line 60"/>
                  <p:cNvSpPr>
                    <a:spLocks noChangeShapeType="1"/>
                  </p:cNvSpPr>
                  <p:nvPr/>
                </p:nvSpPr>
                <p:spPr bwMode="auto">
                  <a:xfrm>
                    <a:off x="5938850" y="4327536"/>
                    <a:ext cx="288925" cy="287338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6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sp>
                <p:nvSpPr>
                  <p:cNvPr id="439" name="Line 6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938850" y="4327536"/>
                    <a:ext cx="288925" cy="295275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6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</p:grpSp>
            <p:sp>
              <p:nvSpPr>
                <p:cNvPr id="425" name="Rectangle 40"/>
                <p:cNvSpPr>
                  <a:spLocks noChangeArrowheads="1"/>
                </p:cNvSpPr>
                <p:nvPr/>
              </p:nvSpPr>
              <p:spPr bwMode="auto">
                <a:xfrm>
                  <a:off x="1585542" y="4101206"/>
                  <a:ext cx="1349762" cy="1511300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rPr>
                    <a:t>FPGA</a:t>
                  </a:r>
                </a:p>
              </p:txBody>
            </p:sp>
            <p:sp>
              <p:nvSpPr>
                <p:cNvPr id="426" name="AutoShape 63"/>
                <p:cNvSpPr>
                  <a:spLocks noChangeArrowheads="1"/>
                </p:cNvSpPr>
                <p:nvPr/>
              </p:nvSpPr>
              <p:spPr bwMode="auto">
                <a:xfrm rot="5400000">
                  <a:off x="1612113" y="3683424"/>
                  <a:ext cx="548227" cy="287337"/>
                </a:xfrm>
                <a:prstGeom prst="leftArrow">
                  <a:avLst>
                    <a:gd name="adj1" fmla="val 50000"/>
                    <a:gd name="adj2" fmla="val 25138"/>
                  </a:avLst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27" name="AutoShape 63"/>
                <p:cNvSpPr>
                  <a:spLocks noChangeArrowheads="1"/>
                </p:cNvSpPr>
                <p:nvPr/>
              </p:nvSpPr>
              <p:spPr bwMode="auto">
                <a:xfrm rot="5400000">
                  <a:off x="2186639" y="3683423"/>
                  <a:ext cx="548229" cy="287337"/>
                </a:xfrm>
                <a:prstGeom prst="leftArrow">
                  <a:avLst>
                    <a:gd name="adj1" fmla="val 50000"/>
                    <a:gd name="adj2" fmla="val 25138"/>
                  </a:avLst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28" name="Text Box 98"/>
                <p:cNvSpPr txBox="1">
                  <a:spLocks noChangeArrowheads="1"/>
                </p:cNvSpPr>
                <p:nvPr/>
              </p:nvSpPr>
              <p:spPr bwMode="auto">
                <a:xfrm>
                  <a:off x="5888446" y="3495243"/>
                  <a:ext cx="376045" cy="3667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rPr>
                    <a:t>HF</a:t>
                  </a:r>
                  <a:endParaRPr kumimoji="0" lang="en-GB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29" name="Line 89"/>
                <p:cNvSpPr>
                  <a:spLocks noChangeShapeType="1"/>
                </p:cNvSpPr>
                <p:nvPr/>
              </p:nvSpPr>
              <p:spPr bwMode="auto">
                <a:xfrm flipV="1">
                  <a:off x="2785397" y="3955452"/>
                  <a:ext cx="0" cy="164485"/>
                </a:xfrm>
                <a:prstGeom prst="line">
                  <a:avLst/>
                </a:prstGeom>
                <a:noFill/>
                <a:ln w="9525">
                  <a:solidFill>
                    <a:srgbClr val="AACFF3">
                      <a:lumMod val="50000"/>
                    </a:srgbClr>
                  </a:solidFill>
                  <a:round/>
                  <a:headEnd type="triangl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cxnSp>
              <p:nvCxnSpPr>
                <p:cNvPr id="430" name="Straight Connector 429"/>
                <p:cNvCxnSpPr>
                  <a:stCxn id="416" idx="0"/>
                </p:cNvCxnSpPr>
                <p:nvPr/>
              </p:nvCxnSpPr>
              <p:spPr bwMode="auto">
                <a:xfrm flipV="1">
                  <a:off x="2785397" y="3316651"/>
                  <a:ext cx="0" cy="638801"/>
                </a:xfrm>
                <a:prstGeom prst="line">
                  <a:avLst/>
                </a:prstGeom>
                <a:solidFill>
                  <a:srgbClr val="00A5EB"/>
                </a:solidFill>
                <a:ln w="9525" cap="flat" cmpd="sng" algn="ctr">
                  <a:solidFill>
                    <a:srgbClr val="AACFF3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31" name="Straight Arrow Connector 430"/>
                <p:cNvCxnSpPr/>
                <p:nvPr/>
              </p:nvCxnSpPr>
              <p:spPr bwMode="auto">
                <a:xfrm flipH="1">
                  <a:off x="2677451" y="3316651"/>
                  <a:ext cx="107946" cy="0"/>
                </a:xfrm>
                <a:prstGeom prst="straightConnector1">
                  <a:avLst/>
                </a:prstGeom>
                <a:solidFill>
                  <a:srgbClr val="00A5EB"/>
                </a:solidFill>
                <a:ln w="9525" cap="flat" cmpd="sng" algn="ctr">
                  <a:solidFill>
                    <a:srgbClr val="AACFF3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432" name="Oval 431"/>
                <p:cNvSpPr/>
                <p:nvPr/>
              </p:nvSpPr>
              <p:spPr bwMode="auto">
                <a:xfrm>
                  <a:off x="3422935" y="2451463"/>
                  <a:ext cx="2421989" cy="1213056"/>
                </a:xfrm>
                <a:prstGeom prst="ellipse">
                  <a:avLst/>
                </a:prstGeom>
                <a:noFill/>
                <a:ln w="50800" cap="flat" cmpd="sng" algn="ctr">
                  <a:solidFill>
                    <a:srgbClr val="00B0F0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cxnSp>
              <p:nvCxnSpPr>
                <p:cNvPr id="433" name="Straight Arrow Connector 432"/>
                <p:cNvCxnSpPr/>
                <p:nvPr/>
              </p:nvCxnSpPr>
              <p:spPr bwMode="auto">
                <a:xfrm>
                  <a:off x="5617579" y="2667363"/>
                  <a:ext cx="257174" cy="302599"/>
                </a:xfrm>
                <a:prstGeom prst="straightConnector1">
                  <a:avLst/>
                </a:prstGeom>
                <a:solidFill>
                  <a:srgbClr val="00A5EB"/>
                </a:solidFill>
                <a:ln w="50800" cap="flat" cmpd="sng" algn="ctr">
                  <a:solidFill>
                    <a:srgbClr val="00B0F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434" name="TextBox 433"/>
                <p:cNvSpPr txBox="1"/>
                <p:nvPr/>
              </p:nvSpPr>
              <p:spPr>
                <a:xfrm>
                  <a:off x="3971255" y="2706719"/>
                  <a:ext cx="1407137" cy="7668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B0F0"/>
                      </a:solidFill>
                      <a:effectLst/>
                      <a:uLnTx/>
                      <a:uFillTx/>
                      <a:latin typeface="Arial" charset="0"/>
                    </a:rPr>
                    <a:t>FB Feedback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2000" kern="0" noProof="0" dirty="0" smtClean="0">
                      <a:solidFill>
                        <a:srgbClr val="00B0F0"/>
                      </a:solidFill>
                      <a:latin typeface="Arial" charset="0"/>
                    </a:rPr>
                    <a:t>  loop</a:t>
                  </a: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35" name="TextBox 434"/>
                <p:cNvSpPr txBox="1"/>
                <p:nvPr/>
              </p:nvSpPr>
              <p:spPr>
                <a:xfrm>
                  <a:off x="1917096" y="6099244"/>
                  <a:ext cx="573825" cy="400077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rPr>
                    <a:t>AMC</a:t>
                  </a:r>
                  <a:endParaRPr kumimoji="0" lang="de-DE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36" name="Text Box 98"/>
                <p:cNvSpPr txBox="1">
                  <a:spLocks noChangeArrowheads="1"/>
                </p:cNvSpPr>
                <p:nvPr/>
              </p:nvSpPr>
              <p:spPr bwMode="auto">
                <a:xfrm>
                  <a:off x="654885" y="2877258"/>
                  <a:ext cx="602833" cy="366737"/>
                </a:xfrm>
                <a:prstGeom prst="rect">
                  <a:avLst/>
                </a:prstGeom>
                <a:solidFill>
                  <a:srgbClr val="F28E00">
                    <a:lumMod val="60000"/>
                    <a:lumOff val="4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rPr>
                    <a:t>uLOG</a:t>
                  </a:r>
                  <a:endParaRPr kumimoji="0" lang="en-GB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sp>
            <p:nvSpPr>
              <p:cNvPr id="349" name="TextBox 348"/>
              <p:cNvSpPr txBox="1"/>
              <p:nvPr/>
            </p:nvSpPr>
            <p:spPr>
              <a:xfrm>
                <a:off x="1884234" y="1349650"/>
                <a:ext cx="5136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RTM</a:t>
                </a:r>
                <a:endPara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50" name="TextBox 349"/>
              <p:cNvSpPr txBox="1"/>
              <p:nvPr/>
            </p:nvSpPr>
            <p:spPr>
              <a:xfrm>
                <a:off x="3819710" y="5771143"/>
                <a:ext cx="523220" cy="369332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AMC</a:t>
                </a:r>
                <a:endPara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51" name="TextBox 350"/>
              <p:cNvSpPr txBox="1"/>
              <p:nvPr/>
            </p:nvSpPr>
            <p:spPr>
              <a:xfrm>
                <a:off x="5726034" y="5752862"/>
                <a:ext cx="5136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RTM</a:t>
                </a:r>
                <a:endPara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</p:grpSp>
      <p:sp>
        <p:nvSpPr>
          <p:cNvPr id="454" name="TextBox 453"/>
          <p:cNvSpPr txBox="1"/>
          <p:nvPr/>
        </p:nvSpPr>
        <p:spPr>
          <a:xfrm>
            <a:off x="1558116" y="3155042"/>
            <a:ext cx="680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RTM</a:t>
            </a:r>
            <a:endParaRPr lang="de-DE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55" name="TextBox 454"/>
          <p:cNvSpPr txBox="1"/>
          <p:nvPr/>
        </p:nvSpPr>
        <p:spPr>
          <a:xfrm>
            <a:off x="10168027" y="5713371"/>
            <a:ext cx="808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eRTM</a:t>
            </a:r>
            <a:endParaRPr lang="de-DE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62" name="TextBox 461"/>
          <p:cNvSpPr txBox="1"/>
          <p:nvPr/>
        </p:nvSpPr>
        <p:spPr>
          <a:xfrm>
            <a:off x="10941913" y="2204014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X 8</a:t>
            </a:r>
            <a:endParaRPr lang="de-DE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6" name="Titel 1"/>
          <p:cNvSpPr txBox="1">
            <a:spLocks/>
          </p:cNvSpPr>
          <p:nvPr/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Low Level RF System</a:t>
            </a:r>
          </a:p>
        </p:txBody>
      </p:sp>
      <p:sp>
        <p:nvSpPr>
          <p:cNvPr id="117" name="Footer Placeholder 4"/>
          <p:cNvSpPr txBox="1">
            <a:spLocks/>
          </p:cNvSpPr>
          <p:nvPr/>
        </p:nvSpPr>
        <p:spPr>
          <a:xfrm>
            <a:off x="791580" y="6580802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| Application controlled by MicroTCA at DESY  | Holger Schlarb | MTCA/ATCA Workshop for Research and Industry | IHEP 23.06.2019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85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roup 344"/>
          <p:cNvGrpSpPr/>
          <p:nvPr/>
        </p:nvGrpSpPr>
        <p:grpSpPr>
          <a:xfrm>
            <a:off x="624069" y="1287084"/>
            <a:ext cx="11278369" cy="4790825"/>
            <a:chOff x="170326" y="1349650"/>
            <a:chExt cx="8458777" cy="4790825"/>
          </a:xfrm>
        </p:grpSpPr>
        <p:sp>
          <p:nvSpPr>
            <p:cNvPr id="346" name="Text Box 10"/>
            <p:cNvSpPr txBox="1">
              <a:spLocks noChangeArrowheads="1"/>
            </p:cNvSpPr>
            <p:nvPr/>
          </p:nvSpPr>
          <p:spPr bwMode="auto">
            <a:xfrm>
              <a:off x="170326" y="1437539"/>
              <a:ext cx="103538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HF-Oscillator</a:t>
              </a:r>
              <a:endPara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grpSp>
          <p:nvGrpSpPr>
            <p:cNvPr id="347" name="Group 346"/>
            <p:cNvGrpSpPr/>
            <p:nvPr/>
          </p:nvGrpSpPr>
          <p:grpSpPr>
            <a:xfrm>
              <a:off x="511134" y="1349650"/>
              <a:ext cx="8117969" cy="4790825"/>
              <a:chOff x="511134" y="1349650"/>
              <a:chExt cx="8117969" cy="4790825"/>
            </a:xfrm>
          </p:grpSpPr>
          <p:grpSp>
            <p:nvGrpSpPr>
              <p:cNvPr id="348" name="Group 347"/>
              <p:cNvGrpSpPr/>
              <p:nvPr/>
            </p:nvGrpSpPr>
            <p:grpSpPr>
              <a:xfrm>
                <a:off x="511134" y="1402664"/>
                <a:ext cx="8117969" cy="4733337"/>
                <a:chOff x="351978" y="1371963"/>
                <a:chExt cx="8903123" cy="5127358"/>
              </a:xfrm>
            </p:grpSpPr>
            <p:sp>
              <p:nvSpPr>
                <p:cNvPr id="352" name="Rectangle 97"/>
                <p:cNvSpPr>
                  <a:spLocks noChangeArrowheads="1"/>
                </p:cNvSpPr>
                <p:nvPr/>
              </p:nvSpPr>
              <p:spPr bwMode="auto">
                <a:xfrm>
                  <a:off x="1492233" y="1720916"/>
                  <a:ext cx="1781768" cy="2114386"/>
                </a:xfrm>
                <a:prstGeom prst="rect">
                  <a:avLst/>
                </a:prstGeom>
                <a:solidFill>
                  <a:srgbClr val="F28E00">
                    <a:lumMod val="60000"/>
                    <a:lumOff val="40000"/>
                  </a:srgbClr>
                </a:solidFill>
                <a:ln w="28575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grpSp>
              <p:nvGrpSpPr>
                <p:cNvPr id="353" name="Group 352"/>
                <p:cNvGrpSpPr/>
                <p:nvPr/>
              </p:nvGrpSpPr>
              <p:grpSpPr>
                <a:xfrm>
                  <a:off x="7454443" y="3835301"/>
                  <a:ext cx="1800658" cy="2225251"/>
                  <a:chOff x="7454443" y="3835301"/>
                  <a:chExt cx="1800658" cy="2225251"/>
                </a:xfrm>
              </p:grpSpPr>
              <p:sp>
                <p:nvSpPr>
                  <p:cNvPr id="452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7538159" y="3835301"/>
                    <a:ext cx="1589269" cy="2225251"/>
                  </a:xfrm>
                  <a:prstGeom prst="rect">
                    <a:avLst/>
                  </a:prstGeom>
                  <a:solidFill>
                    <a:srgbClr val="F28E00">
                      <a:lumMod val="60000"/>
                      <a:lumOff val="40000"/>
                    </a:srgbClr>
                  </a:solidFill>
                  <a:ln w="28575">
                    <a:solidFill>
                      <a:srgbClr val="000000"/>
                    </a:solidFill>
                    <a:prstDash val="sysDot"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6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sp>
                <p:nvSpPr>
                  <p:cNvPr id="453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7454443" y="5655360"/>
                    <a:ext cx="1800658" cy="36157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3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</a:rPr>
                      <a:t>Local RF (uLOG)</a:t>
                    </a:r>
                  </a:p>
                </p:txBody>
              </p:sp>
            </p:grpSp>
            <p:grpSp>
              <p:nvGrpSpPr>
                <p:cNvPr id="354" name="Group 353"/>
                <p:cNvGrpSpPr/>
                <p:nvPr/>
              </p:nvGrpSpPr>
              <p:grpSpPr>
                <a:xfrm>
                  <a:off x="5329939" y="3835301"/>
                  <a:ext cx="2141348" cy="2251859"/>
                  <a:chOff x="5329939" y="3835301"/>
                  <a:chExt cx="2141348" cy="2251859"/>
                </a:xfrm>
              </p:grpSpPr>
              <p:sp>
                <p:nvSpPr>
                  <p:cNvPr id="450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5329939" y="3835301"/>
                    <a:ext cx="2076261" cy="2225251"/>
                  </a:xfrm>
                  <a:prstGeom prst="rect">
                    <a:avLst/>
                  </a:prstGeom>
                  <a:solidFill>
                    <a:srgbClr val="F28E00">
                      <a:lumMod val="60000"/>
                      <a:lumOff val="40000"/>
                    </a:srgbClr>
                  </a:solidFill>
                  <a:ln w="28575">
                    <a:solidFill>
                      <a:srgbClr val="000000"/>
                    </a:solidFill>
                    <a:prstDash val="sysDot"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6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sp>
                <p:nvSpPr>
                  <p:cNvPr id="451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5339902" y="5655361"/>
                    <a:ext cx="2131385" cy="43179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3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</a:rPr>
                      <a:t>Field detectors (uDWC)</a:t>
                    </a:r>
                    <a:endParaRPr kumimoji="0" lang="en-GB" sz="13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</p:grpSp>
            <p:grpSp>
              <p:nvGrpSpPr>
                <p:cNvPr id="355" name="Group 354"/>
                <p:cNvGrpSpPr/>
                <p:nvPr/>
              </p:nvGrpSpPr>
              <p:grpSpPr>
                <a:xfrm>
                  <a:off x="3349253" y="3843465"/>
                  <a:ext cx="1990649" cy="2240823"/>
                  <a:chOff x="3349253" y="3843465"/>
                  <a:chExt cx="1990649" cy="2240823"/>
                </a:xfrm>
              </p:grpSpPr>
              <p:sp>
                <p:nvSpPr>
                  <p:cNvPr id="448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3405424" y="3843465"/>
                    <a:ext cx="1934478" cy="2217087"/>
                  </a:xfrm>
                  <a:prstGeom prst="rect">
                    <a:avLst/>
                  </a:prstGeom>
                  <a:solidFill>
                    <a:srgbClr val="92D050"/>
                  </a:solidFill>
                  <a:ln w="28575">
                    <a:solidFill>
                      <a:srgbClr val="000000"/>
                    </a:solidFill>
                    <a:prstDash val="sysDot"/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6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sp>
                <p:nvSpPr>
                  <p:cNvPr id="449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3349253" y="5652489"/>
                    <a:ext cx="1980684" cy="43179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3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</a:rPr>
                      <a:t>DAQ (SIS8300L)</a:t>
                    </a:r>
                    <a:endParaRPr kumimoji="0" lang="en-GB" sz="13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</p:grpSp>
            <p:grpSp>
              <p:nvGrpSpPr>
                <p:cNvPr id="356" name="Group 355"/>
                <p:cNvGrpSpPr/>
                <p:nvPr/>
              </p:nvGrpSpPr>
              <p:grpSpPr>
                <a:xfrm>
                  <a:off x="1492234" y="3838688"/>
                  <a:ext cx="1781768" cy="2232096"/>
                  <a:chOff x="1492234" y="3838688"/>
                  <a:chExt cx="1781768" cy="2232096"/>
                </a:xfrm>
              </p:grpSpPr>
              <p:sp>
                <p:nvSpPr>
                  <p:cNvPr id="446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1492234" y="3838688"/>
                    <a:ext cx="1781768" cy="2221864"/>
                  </a:xfrm>
                  <a:prstGeom prst="rect">
                    <a:avLst/>
                  </a:prstGeom>
                  <a:solidFill>
                    <a:srgbClr val="92D050"/>
                  </a:solidFill>
                  <a:ln w="28575">
                    <a:solidFill>
                      <a:srgbClr val="000000"/>
                    </a:solidFill>
                    <a:prstDash val="sysDot"/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6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sp>
                <p:nvSpPr>
                  <p:cNvPr id="447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1492235" y="5638983"/>
                    <a:ext cx="1688666" cy="43180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3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</a:rPr>
                      <a:t>Controller (</a:t>
                    </a:r>
                    <a:r>
                      <a:rPr lang="en-US" sz="1300" kern="0" dirty="0" smtClean="0">
                        <a:solidFill>
                          <a:srgbClr val="000000"/>
                        </a:solidFill>
                      </a:rPr>
                      <a:t>TC</a:t>
                    </a:r>
                    <a:r>
                      <a:rPr kumimoji="0" lang="en-US" sz="13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</a:rPr>
                      <a:t>K7)</a:t>
                    </a:r>
                    <a:endParaRPr kumimoji="0" lang="en-GB" sz="13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</p:grpSp>
            <p:sp>
              <p:nvSpPr>
                <p:cNvPr id="357" name="Oval 7"/>
                <p:cNvSpPr>
                  <a:spLocks noChangeArrowheads="1"/>
                </p:cNvSpPr>
                <p:nvPr/>
              </p:nvSpPr>
              <p:spPr bwMode="auto">
                <a:xfrm>
                  <a:off x="352757" y="1827245"/>
                  <a:ext cx="576262" cy="514648"/>
                </a:xfrm>
                <a:prstGeom prst="ellips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58" name="Freeform 8"/>
                <p:cNvSpPr>
                  <a:spLocks/>
                </p:cNvSpPr>
                <p:nvPr/>
              </p:nvSpPr>
              <p:spPr bwMode="auto">
                <a:xfrm>
                  <a:off x="447048" y="1966945"/>
                  <a:ext cx="375972" cy="219869"/>
                </a:xfrm>
                <a:custGeom>
                  <a:avLst/>
                  <a:gdLst>
                    <a:gd name="T0" fmla="*/ 0 w 317"/>
                    <a:gd name="T1" fmla="*/ 98 h 151"/>
                    <a:gd name="T2" fmla="*/ 90 w 317"/>
                    <a:gd name="T3" fmla="*/ 8 h 151"/>
                    <a:gd name="T4" fmla="*/ 226 w 317"/>
                    <a:gd name="T5" fmla="*/ 144 h 151"/>
                    <a:gd name="T6" fmla="*/ 317 w 317"/>
                    <a:gd name="T7" fmla="*/ 53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7" h="151">
                      <a:moveTo>
                        <a:pt x="0" y="98"/>
                      </a:moveTo>
                      <a:cubicBezTo>
                        <a:pt x="26" y="49"/>
                        <a:pt x="52" y="0"/>
                        <a:pt x="90" y="8"/>
                      </a:cubicBezTo>
                      <a:cubicBezTo>
                        <a:pt x="128" y="16"/>
                        <a:pt x="188" y="137"/>
                        <a:pt x="226" y="144"/>
                      </a:cubicBezTo>
                      <a:cubicBezTo>
                        <a:pt x="264" y="151"/>
                        <a:pt x="290" y="102"/>
                        <a:pt x="317" y="53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59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351978" y="1371963"/>
                  <a:ext cx="151948" cy="3667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60" name="Rectangle 11"/>
                <p:cNvSpPr>
                  <a:spLocks noChangeArrowheads="1"/>
                </p:cNvSpPr>
                <p:nvPr/>
              </p:nvSpPr>
              <p:spPr bwMode="auto">
                <a:xfrm>
                  <a:off x="7599208" y="3863093"/>
                  <a:ext cx="936625" cy="4318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Arial" charset="0"/>
                    </a:rPr>
                    <a:t>Clocks</a:t>
                  </a:r>
                  <a:endParaRPr kumimoji="0" lang="en-GB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61" name="Rectangle 12"/>
                <p:cNvSpPr>
                  <a:spLocks noChangeArrowheads="1"/>
                </p:cNvSpPr>
                <p:nvPr/>
              </p:nvSpPr>
              <p:spPr bwMode="auto">
                <a:xfrm>
                  <a:off x="1796818" y="1792353"/>
                  <a:ext cx="1079500" cy="576262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rPr>
                    <a:t>Vector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rPr>
                    <a:t>Modulator</a:t>
                  </a:r>
                  <a:endParaRPr kumimoji="0" lang="en-GB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62" name="AutoShape 13"/>
                <p:cNvSpPr>
                  <a:spLocks noChangeArrowheads="1"/>
                </p:cNvSpPr>
                <p:nvPr/>
              </p:nvSpPr>
              <p:spPr bwMode="auto">
                <a:xfrm rot="5400000">
                  <a:off x="3707943" y="1501823"/>
                  <a:ext cx="996970" cy="1187450"/>
                </a:xfrm>
                <a:prstGeom prst="triangle">
                  <a:avLst>
                    <a:gd name="adj" fmla="val 50000"/>
                  </a:avLst>
                </a:prstGeom>
                <a:noFill/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10800000" vert="eaVert" wrap="none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rPr>
                    <a:t>     Klystron</a:t>
                  </a:r>
                  <a:endParaRPr kumimoji="0" lang="en-GB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63" name="Freeform 14"/>
                <p:cNvSpPr>
                  <a:spLocks/>
                </p:cNvSpPr>
                <p:nvPr/>
              </p:nvSpPr>
              <p:spPr bwMode="auto">
                <a:xfrm>
                  <a:off x="6758500" y="2595926"/>
                  <a:ext cx="431800" cy="288925"/>
                </a:xfrm>
                <a:custGeom>
                  <a:avLst/>
                  <a:gdLst>
                    <a:gd name="T0" fmla="*/ 0 w 91"/>
                    <a:gd name="T1" fmla="*/ 182 h 182"/>
                    <a:gd name="T2" fmla="*/ 46 w 91"/>
                    <a:gd name="T3" fmla="*/ 0 h 182"/>
                    <a:gd name="T4" fmla="*/ 91 w 91"/>
                    <a:gd name="T5" fmla="*/ 182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91" h="182">
                      <a:moveTo>
                        <a:pt x="0" y="182"/>
                      </a:moveTo>
                      <a:cubicBezTo>
                        <a:pt x="15" y="91"/>
                        <a:pt x="31" y="0"/>
                        <a:pt x="46" y="0"/>
                      </a:cubicBezTo>
                      <a:cubicBezTo>
                        <a:pt x="61" y="0"/>
                        <a:pt x="84" y="137"/>
                        <a:pt x="91" y="182"/>
                      </a:cubicBezTo>
                    </a:path>
                  </a:pathLst>
                </a:cu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64" name="Freeform 15"/>
                <p:cNvSpPr>
                  <a:spLocks/>
                </p:cNvSpPr>
                <p:nvPr/>
              </p:nvSpPr>
              <p:spPr bwMode="auto">
                <a:xfrm>
                  <a:off x="7190300" y="2595926"/>
                  <a:ext cx="431800" cy="288925"/>
                </a:xfrm>
                <a:custGeom>
                  <a:avLst/>
                  <a:gdLst>
                    <a:gd name="T0" fmla="*/ 0 w 91"/>
                    <a:gd name="T1" fmla="*/ 182 h 182"/>
                    <a:gd name="T2" fmla="*/ 46 w 91"/>
                    <a:gd name="T3" fmla="*/ 0 h 182"/>
                    <a:gd name="T4" fmla="*/ 91 w 91"/>
                    <a:gd name="T5" fmla="*/ 182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91" h="182">
                      <a:moveTo>
                        <a:pt x="0" y="182"/>
                      </a:moveTo>
                      <a:cubicBezTo>
                        <a:pt x="15" y="91"/>
                        <a:pt x="31" y="0"/>
                        <a:pt x="46" y="0"/>
                      </a:cubicBezTo>
                      <a:cubicBezTo>
                        <a:pt x="61" y="0"/>
                        <a:pt x="84" y="137"/>
                        <a:pt x="91" y="182"/>
                      </a:cubicBezTo>
                    </a:path>
                  </a:pathLst>
                </a:cu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65" name="Freeform 16"/>
                <p:cNvSpPr>
                  <a:spLocks/>
                </p:cNvSpPr>
                <p:nvPr/>
              </p:nvSpPr>
              <p:spPr bwMode="auto">
                <a:xfrm>
                  <a:off x="7623687" y="2595926"/>
                  <a:ext cx="431800" cy="288925"/>
                </a:xfrm>
                <a:custGeom>
                  <a:avLst/>
                  <a:gdLst>
                    <a:gd name="T0" fmla="*/ 0 w 91"/>
                    <a:gd name="T1" fmla="*/ 182 h 182"/>
                    <a:gd name="T2" fmla="*/ 46 w 91"/>
                    <a:gd name="T3" fmla="*/ 0 h 182"/>
                    <a:gd name="T4" fmla="*/ 91 w 91"/>
                    <a:gd name="T5" fmla="*/ 182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91" h="182">
                      <a:moveTo>
                        <a:pt x="0" y="182"/>
                      </a:moveTo>
                      <a:cubicBezTo>
                        <a:pt x="15" y="91"/>
                        <a:pt x="31" y="0"/>
                        <a:pt x="46" y="0"/>
                      </a:cubicBezTo>
                      <a:cubicBezTo>
                        <a:pt x="61" y="0"/>
                        <a:pt x="84" y="137"/>
                        <a:pt x="91" y="182"/>
                      </a:cubicBezTo>
                    </a:path>
                  </a:pathLst>
                </a:cu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66" name="Freeform 17"/>
                <p:cNvSpPr>
                  <a:spLocks/>
                </p:cNvSpPr>
                <p:nvPr/>
              </p:nvSpPr>
              <p:spPr bwMode="auto">
                <a:xfrm>
                  <a:off x="8055487" y="2595926"/>
                  <a:ext cx="431800" cy="288925"/>
                </a:xfrm>
                <a:custGeom>
                  <a:avLst/>
                  <a:gdLst>
                    <a:gd name="T0" fmla="*/ 0 w 91"/>
                    <a:gd name="T1" fmla="*/ 182 h 182"/>
                    <a:gd name="T2" fmla="*/ 46 w 91"/>
                    <a:gd name="T3" fmla="*/ 0 h 182"/>
                    <a:gd name="T4" fmla="*/ 91 w 91"/>
                    <a:gd name="T5" fmla="*/ 182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91" h="182">
                      <a:moveTo>
                        <a:pt x="0" y="182"/>
                      </a:moveTo>
                      <a:cubicBezTo>
                        <a:pt x="15" y="91"/>
                        <a:pt x="31" y="0"/>
                        <a:pt x="46" y="0"/>
                      </a:cubicBezTo>
                      <a:cubicBezTo>
                        <a:pt x="61" y="0"/>
                        <a:pt x="84" y="137"/>
                        <a:pt x="91" y="182"/>
                      </a:cubicBezTo>
                    </a:path>
                  </a:pathLst>
                </a:cu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67" name="Line 18"/>
                <p:cNvSpPr>
                  <a:spLocks noChangeShapeType="1"/>
                </p:cNvSpPr>
                <p:nvPr/>
              </p:nvSpPr>
              <p:spPr bwMode="auto">
                <a:xfrm>
                  <a:off x="6542600" y="2884851"/>
                  <a:ext cx="21590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68" name="Line 19"/>
                <p:cNvSpPr>
                  <a:spLocks noChangeShapeType="1"/>
                </p:cNvSpPr>
                <p:nvPr/>
              </p:nvSpPr>
              <p:spPr bwMode="auto">
                <a:xfrm>
                  <a:off x="8487287" y="2884851"/>
                  <a:ext cx="21590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69" name="Freeform 20"/>
                <p:cNvSpPr>
                  <a:spLocks/>
                </p:cNvSpPr>
                <p:nvPr/>
              </p:nvSpPr>
              <p:spPr bwMode="auto">
                <a:xfrm flipH="1" flipV="1">
                  <a:off x="6758500" y="3027726"/>
                  <a:ext cx="431800" cy="288925"/>
                </a:xfrm>
                <a:custGeom>
                  <a:avLst/>
                  <a:gdLst>
                    <a:gd name="T0" fmla="*/ 0 w 91"/>
                    <a:gd name="T1" fmla="*/ 182 h 182"/>
                    <a:gd name="T2" fmla="*/ 46 w 91"/>
                    <a:gd name="T3" fmla="*/ 0 h 182"/>
                    <a:gd name="T4" fmla="*/ 91 w 91"/>
                    <a:gd name="T5" fmla="*/ 182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91" h="182">
                      <a:moveTo>
                        <a:pt x="0" y="182"/>
                      </a:moveTo>
                      <a:cubicBezTo>
                        <a:pt x="15" y="91"/>
                        <a:pt x="31" y="0"/>
                        <a:pt x="46" y="0"/>
                      </a:cubicBezTo>
                      <a:cubicBezTo>
                        <a:pt x="61" y="0"/>
                        <a:pt x="84" y="137"/>
                        <a:pt x="91" y="182"/>
                      </a:cubicBezTo>
                    </a:path>
                  </a:pathLst>
                </a:cu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70" name="Freeform 21"/>
                <p:cNvSpPr>
                  <a:spLocks/>
                </p:cNvSpPr>
                <p:nvPr/>
              </p:nvSpPr>
              <p:spPr bwMode="auto">
                <a:xfrm flipH="1" flipV="1">
                  <a:off x="7190300" y="3027726"/>
                  <a:ext cx="431800" cy="288925"/>
                </a:xfrm>
                <a:custGeom>
                  <a:avLst/>
                  <a:gdLst>
                    <a:gd name="T0" fmla="*/ 0 w 91"/>
                    <a:gd name="T1" fmla="*/ 182 h 182"/>
                    <a:gd name="T2" fmla="*/ 46 w 91"/>
                    <a:gd name="T3" fmla="*/ 0 h 182"/>
                    <a:gd name="T4" fmla="*/ 91 w 91"/>
                    <a:gd name="T5" fmla="*/ 182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91" h="182">
                      <a:moveTo>
                        <a:pt x="0" y="182"/>
                      </a:moveTo>
                      <a:cubicBezTo>
                        <a:pt x="15" y="91"/>
                        <a:pt x="31" y="0"/>
                        <a:pt x="46" y="0"/>
                      </a:cubicBezTo>
                      <a:cubicBezTo>
                        <a:pt x="61" y="0"/>
                        <a:pt x="84" y="137"/>
                        <a:pt x="91" y="182"/>
                      </a:cubicBezTo>
                    </a:path>
                  </a:pathLst>
                </a:cu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71" name="Freeform 22"/>
                <p:cNvSpPr>
                  <a:spLocks/>
                </p:cNvSpPr>
                <p:nvPr/>
              </p:nvSpPr>
              <p:spPr bwMode="auto">
                <a:xfrm flipH="1" flipV="1">
                  <a:off x="7623687" y="3027726"/>
                  <a:ext cx="431800" cy="288925"/>
                </a:xfrm>
                <a:custGeom>
                  <a:avLst/>
                  <a:gdLst>
                    <a:gd name="T0" fmla="*/ 0 w 91"/>
                    <a:gd name="T1" fmla="*/ 182 h 182"/>
                    <a:gd name="T2" fmla="*/ 46 w 91"/>
                    <a:gd name="T3" fmla="*/ 0 h 182"/>
                    <a:gd name="T4" fmla="*/ 91 w 91"/>
                    <a:gd name="T5" fmla="*/ 182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91" h="182">
                      <a:moveTo>
                        <a:pt x="0" y="182"/>
                      </a:moveTo>
                      <a:cubicBezTo>
                        <a:pt x="15" y="91"/>
                        <a:pt x="31" y="0"/>
                        <a:pt x="46" y="0"/>
                      </a:cubicBezTo>
                      <a:cubicBezTo>
                        <a:pt x="61" y="0"/>
                        <a:pt x="84" y="137"/>
                        <a:pt x="91" y="182"/>
                      </a:cubicBezTo>
                    </a:path>
                  </a:pathLst>
                </a:cu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72" name="Freeform 23"/>
                <p:cNvSpPr>
                  <a:spLocks/>
                </p:cNvSpPr>
                <p:nvPr/>
              </p:nvSpPr>
              <p:spPr bwMode="auto">
                <a:xfrm flipH="1" flipV="1">
                  <a:off x="8055487" y="3027726"/>
                  <a:ext cx="431800" cy="288925"/>
                </a:xfrm>
                <a:custGeom>
                  <a:avLst/>
                  <a:gdLst>
                    <a:gd name="T0" fmla="*/ 0 w 91"/>
                    <a:gd name="T1" fmla="*/ 182 h 182"/>
                    <a:gd name="T2" fmla="*/ 46 w 91"/>
                    <a:gd name="T3" fmla="*/ 0 h 182"/>
                    <a:gd name="T4" fmla="*/ 91 w 91"/>
                    <a:gd name="T5" fmla="*/ 182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91" h="182">
                      <a:moveTo>
                        <a:pt x="0" y="182"/>
                      </a:moveTo>
                      <a:cubicBezTo>
                        <a:pt x="15" y="91"/>
                        <a:pt x="31" y="0"/>
                        <a:pt x="46" y="0"/>
                      </a:cubicBezTo>
                      <a:cubicBezTo>
                        <a:pt x="61" y="0"/>
                        <a:pt x="84" y="137"/>
                        <a:pt x="91" y="182"/>
                      </a:cubicBezTo>
                    </a:path>
                  </a:pathLst>
                </a:cu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73" name="Line 24"/>
                <p:cNvSpPr>
                  <a:spLocks noChangeShapeType="1"/>
                </p:cNvSpPr>
                <p:nvPr/>
              </p:nvSpPr>
              <p:spPr bwMode="auto">
                <a:xfrm flipH="1" flipV="1">
                  <a:off x="6542600" y="3029313"/>
                  <a:ext cx="21590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74" name="Line 25"/>
                <p:cNvSpPr>
                  <a:spLocks noChangeShapeType="1"/>
                </p:cNvSpPr>
                <p:nvPr/>
              </p:nvSpPr>
              <p:spPr bwMode="auto">
                <a:xfrm flipH="1" flipV="1">
                  <a:off x="8487287" y="3029313"/>
                  <a:ext cx="21590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75" name="Rectangle 27"/>
                <p:cNvSpPr>
                  <a:spLocks noChangeArrowheads="1"/>
                </p:cNvSpPr>
                <p:nvPr/>
              </p:nvSpPr>
              <p:spPr bwMode="auto">
                <a:xfrm>
                  <a:off x="6399725" y="2740388"/>
                  <a:ext cx="142875" cy="431800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76" name="Rectangle 28"/>
                <p:cNvSpPr>
                  <a:spLocks noChangeArrowheads="1"/>
                </p:cNvSpPr>
                <p:nvPr/>
              </p:nvSpPr>
              <p:spPr bwMode="auto">
                <a:xfrm>
                  <a:off x="6615625" y="2451463"/>
                  <a:ext cx="144462" cy="431800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77" name="Line 29"/>
                <p:cNvSpPr>
                  <a:spLocks noChangeShapeType="1"/>
                </p:cNvSpPr>
                <p:nvPr/>
              </p:nvSpPr>
              <p:spPr bwMode="auto">
                <a:xfrm flipV="1">
                  <a:off x="929020" y="2076880"/>
                  <a:ext cx="867798" cy="768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78" name="Line 30"/>
                <p:cNvSpPr>
                  <a:spLocks noChangeShapeType="1"/>
                </p:cNvSpPr>
                <p:nvPr/>
              </p:nvSpPr>
              <p:spPr bwMode="auto">
                <a:xfrm>
                  <a:off x="1051236" y="2080484"/>
                  <a:ext cx="0" cy="792539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79" name="Line 31"/>
                <p:cNvSpPr>
                  <a:spLocks noChangeShapeType="1"/>
                </p:cNvSpPr>
                <p:nvPr/>
              </p:nvSpPr>
              <p:spPr bwMode="auto">
                <a:xfrm flipV="1">
                  <a:off x="2876318" y="2084568"/>
                  <a:ext cx="736382" cy="788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80" name="Line 32"/>
                <p:cNvSpPr>
                  <a:spLocks noChangeShapeType="1"/>
                </p:cNvSpPr>
                <p:nvPr/>
              </p:nvSpPr>
              <p:spPr bwMode="auto">
                <a:xfrm flipV="1">
                  <a:off x="4800153" y="2105388"/>
                  <a:ext cx="3997325" cy="964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81" name="Line 33"/>
                <p:cNvSpPr>
                  <a:spLocks noChangeShapeType="1"/>
                </p:cNvSpPr>
                <p:nvPr/>
              </p:nvSpPr>
              <p:spPr bwMode="auto">
                <a:xfrm>
                  <a:off x="6328287" y="2164126"/>
                  <a:ext cx="360363" cy="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82" name="Line 34"/>
                <p:cNvSpPr>
                  <a:spLocks noChangeShapeType="1"/>
                </p:cNvSpPr>
                <p:nvPr/>
              </p:nvSpPr>
              <p:spPr bwMode="auto">
                <a:xfrm>
                  <a:off x="6688650" y="2164126"/>
                  <a:ext cx="0" cy="287337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83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4944684" y="1732821"/>
                  <a:ext cx="994437" cy="3667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600" b="0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rPr>
                    <a:t>Waveguide</a:t>
                  </a:r>
                  <a:endParaRPr kumimoji="0" lang="de-DE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84" name="Rectangle 40"/>
                <p:cNvSpPr>
                  <a:spLocks noChangeArrowheads="1"/>
                </p:cNvSpPr>
                <p:nvPr/>
              </p:nvSpPr>
              <p:spPr bwMode="auto">
                <a:xfrm>
                  <a:off x="3612703" y="4107226"/>
                  <a:ext cx="719138" cy="1511300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rPr>
                    <a:t>FPGA</a:t>
                  </a:r>
                </a:p>
              </p:txBody>
            </p:sp>
            <p:sp>
              <p:nvSpPr>
                <p:cNvPr id="385" name="AutoShape 41"/>
                <p:cNvSpPr>
                  <a:spLocks noChangeArrowheads="1"/>
                </p:cNvSpPr>
                <p:nvPr/>
              </p:nvSpPr>
              <p:spPr bwMode="auto">
                <a:xfrm>
                  <a:off x="4620766" y="4610463"/>
                  <a:ext cx="576262" cy="433388"/>
                </a:xfrm>
                <a:prstGeom prst="homePlate">
                  <a:avLst>
                    <a:gd name="adj" fmla="val 33242"/>
                  </a:avLst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rPr>
                    <a:t>ADC</a:t>
                  </a:r>
                  <a:endParaRPr kumimoji="0" lang="en-GB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86" name="AutoShape 42"/>
                <p:cNvSpPr>
                  <a:spLocks noChangeArrowheads="1"/>
                </p:cNvSpPr>
                <p:nvPr/>
              </p:nvSpPr>
              <p:spPr bwMode="auto">
                <a:xfrm>
                  <a:off x="4620766" y="5115288"/>
                  <a:ext cx="576262" cy="433388"/>
                </a:xfrm>
                <a:prstGeom prst="homePlate">
                  <a:avLst>
                    <a:gd name="adj" fmla="val 33242"/>
                  </a:avLst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rPr>
                    <a:t>ADC</a:t>
                  </a:r>
                  <a:endParaRPr kumimoji="0" lang="en-GB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87" name="AutoShape 43"/>
                <p:cNvSpPr>
                  <a:spLocks noChangeArrowheads="1"/>
                </p:cNvSpPr>
                <p:nvPr/>
              </p:nvSpPr>
              <p:spPr bwMode="auto">
                <a:xfrm>
                  <a:off x="4331841" y="5186726"/>
                  <a:ext cx="288925" cy="287337"/>
                </a:xfrm>
                <a:prstGeom prst="leftArrow">
                  <a:avLst>
                    <a:gd name="adj1" fmla="val 50000"/>
                    <a:gd name="adj2" fmla="val 25138"/>
                  </a:avLst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88" name="AutoShape 44"/>
                <p:cNvSpPr>
                  <a:spLocks noChangeArrowheads="1"/>
                </p:cNvSpPr>
                <p:nvPr/>
              </p:nvSpPr>
              <p:spPr bwMode="auto">
                <a:xfrm>
                  <a:off x="4331841" y="4683488"/>
                  <a:ext cx="288925" cy="287338"/>
                </a:xfrm>
                <a:prstGeom prst="leftArrow">
                  <a:avLst>
                    <a:gd name="adj1" fmla="val 50000"/>
                    <a:gd name="adj2" fmla="val 25138"/>
                  </a:avLst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89" name="AutoShape 45"/>
                <p:cNvSpPr>
                  <a:spLocks noChangeArrowheads="1"/>
                </p:cNvSpPr>
                <p:nvPr/>
              </p:nvSpPr>
              <p:spPr bwMode="auto">
                <a:xfrm>
                  <a:off x="2935304" y="4400481"/>
                  <a:ext cx="677399" cy="859270"/>
                </a:xfrm>
                <a:prstGeom prst="leftArrow">
                  <a:avLst>
                    <a:gd name="adj1" fmla="val 50000"/>
                    <a:gd name="adj2" fmla="val 25138"/>
                  </a:avLst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90" name="AutoShape 47"/>
                <p:cNvSpPr>
                  <a:spLocks noChangeArrowheads="1"/>
                </p:cNvSpPr>
                <p:nvPr/>
              </p:nvSpPr>
              <p:spPr bwMode="auto">
                <a:xfrm rot="5400000" flipH="1">
                  <a:off x="2172626" y="3048152"/>
                  <a:ext cx="576263" cy="433387"/>
                </a:xfrm>
                <a:prstGeom prst="homePlate">
                  <a:avLst>
                    <a:gd name="adj" fmla="val 33242"/>
                  </a:avLst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vert270" wrap="none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rPr>
                    <a:t>DAC</a:t>
                  </a:r>
                  <a:endParaRPr kumimoji="0" lang="en-GB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91" name="AutoShape 48"/>
                <p:cNvSpPr>
                  <a:spLocks noChangeArrowheads="1"/>
                </p:cNvSpPr>
                <p:nvPr/>
              </p:nvSpPr>
              <p:spPr bwMode="auto">
                <a:xfrm rot="5400000" flipH="1">
                  <a:off x="1600977" y="3048153"/>
                  <a:ext cx="576263" cy="433387"/>
                </a:xfrm>
                <a:prstGeom prst="homePlate">
                  <a:avLst>
                    <a:gd name="adj" fmla="val 33242"/>
                  </a:avLst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vert270" wrap="none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rPr>
                    <a:t>DAC</a:t>
                  </a:r>
                  <a:endParaRPr kumimoji="0" lang="en-GB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92" name="Line 49"/>
                <p:cNvSpPr>
                  <a:spLocks noChangeShapeType="1"/>
                </p:cNvSpPr>
                <p:nvPr/>
              </p:nvSpPr>
              <p:spPr bwMode="auto">
                <a:xfrm flipV="1">
                  <a:off x="2459944" y="2451461"/>
                  <a:ext cx="0" cy="52525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93" name="Line 50"/>
                <p:cNvSpPr>
                  <a:spLocks noChangeShapeType="1"/>
                </p:cNvSpPr>
                <p:nvPr/>
              </p:nvSpPr>
              <p:spPr bwMode="auto">
                <a:xfrm flipH="1" flipV="1">
                  <a:off x="1888312" y="2451463"/>
                  <a:ext cx="795" cy="52525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grpSp>
              <p:nvGrpSpPr>
                <p:cNvPr id="394" name="Group 393"/>
                <p:cNvGrpSpPr/>
                <p:nvPr/>
              </p:nvGrpSpPr>
              <p:grpSpPr>
                <a:xfrm>
                  <a:off x="5745687" y="4111999"/>
                  <a:ext cx="431800" cy="431800"/>
                  <a:chOff x="5862650" y="4260861"/>
                  <a:chExt cx="431800" cy="431800"/>
                </a:xfrm>
              </p:grpSpPr>
              <p:sp>
                <p:nvSpPr>
                  <p:cNvPr id="443" name="Oval 59"/>
                  <p:cNvSpPr>
                    <a:spLocks noChangeArrowheads="1"/>
                  </p:cNvSpPr>
                  <p:nvPr/>
                </p:nvSpPr>
                <p:spPr bwMode="auto">
                  <a:xfrm>
                    <a:off x="5862650" y="4260861"/>
                    <a:ext cx="431800" cy="431800"/>
                  </a:xfrm>
                  <a:prstGeom prst="ellips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6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sp>
                <p:nvSpPr>
                  <p:cNvPr id="444" name="Line 60"/>
                  <p:cNvSpPr>
                    <a:spLocks noChangeShapeType="1"/>
                  </p:cNvSpPr>
                  <p:nvPr/>
                </p:nvSpPr>
                <p:spPr bwMode="auto">
                  <a:xfrm>
                    <a:off x="5938850" y="4327536"/>
                    <a:ext cx="288925" cy="287338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6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sp>
                <p:nvSpPr>
                  <p:cNvPr id="445" name="Line 6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938850" y="4327536"/>
                    <a:ext cx="288925" cy="295275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6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</p:grpSp>
            <p:sp>
              <p:nvSpPr>
                <p:cNvPr id="395" name="AutoShape 62"/>
                <p:cNvSpPr>
                  <a:spLocks noChangeArrowheads="1"/>
                </p:cNvSpPr>
                <p:nvPr/>
              </p:nvSpPr>
              <p:spPr bwMode="auto">
                <a:xfrm>
                  <a:off x="4620766" y="4107226"/>
                  <a:ext cx="576262" cy="433387"/>
                </a:xfrm>
                <a:prstGeom prst="homePlate">
                  <a:avLst>
                    <a:gd name="adj" fmla="val 33242"/>
                  </a:avLst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rPr>
                    <a:t>ADC</a:t>
                  </a:r>
                  <a:endParaRPr kumimoji="0" lang="en-GB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96" name="AutoShape 63"/>
                <p:cNvSpPr>
                  <a:spLocks noChangeArrowheads="1"/>
                </p:cNvSpPr>
                <p:nvPr/>
              </p:nvSpPr>
              <p:spPr bwMode="auto">
                <a:xfrm>
                  <a:off x="4331841" y="4180251"/>
                  <a:ext cx="288925" cy="287337"/>
                </a:xfrm>
                <a:prstGeom prst="leftArrow">
                  <a:avLst>
                    <a:gd name="adj1" fmla="val 50000"/>
                    <a:gd name="adj2" fmla="val 25138"/>
                  </a:avLst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97" name="Line 64"/>
                <p:cNvSpPr>
                  <a:spLocks noChangeShapeType="1"/>
                </p:cNvSpPr>
                <p:nvPr/>
              </p:nvSpPr>
              <p:spPr bwMode="auto">
                <a:xfrm flipH="1">
                  <a:off x="5175761" y="4322343"/>
                  <a:ext cx="569925" cy="78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98" name="Line 65"/>
                <p:cNvSpPr>
                  <a:spLocks noChangeShapeType="1"/>
                </p:cNvSpPr>
                <p:nvPr/>
              </p:nvSpPr>
              <p:spPr bwMode="auto">
                <a:xfrm flipH="1" flipV="1">
                  <a:off x="5175762" y="4827950"/>
                  <a:ext cx="941271" cy="366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99" name="Line 66"/>
                <p:cNvSpPr>
                  <a:spLocks noChangeShapeType="1"/>
                </p:cNvSpPr>
                <p:nvPr/>
              </p:nvSpPr>
              <p:spPr bwMode="auto">
                <a:xfrm flipH="1">
                  <a:off x="5175761" y="5323216"/>
                  <a:ext cx="1295795" cy="797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00" name="Line 67"/>
                <p:cNvSpPr>
                  <a:spLocks noChangeShapeType="1"/>
                </p:cNvSpPr>
                <p:nvPr/>
              </p:nvSpPr>
              <p:spPr bwMode="auto">
                <a:xfrm flipH="1" flipV="1">
                  <a:off x="6183825" y="4327898"/>
                  <a:ext cx="108457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01" name="Line 68"/>
                <p:cNvSpPr>
                  <a:spLocks noChangeShapeType="1"/>
                </p:cNvSpPr>
                <p:nvPr/>
              </p:nvSpPr>
              <p:spPr bwMode="auto">
                <a:xfrm flipH="1">
                  <a:off x="6548833" y="4826363"/>
                  <a:ext cx="1938454" cy="79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02" name="Line 69"/>
                <p:cNvSpPr>
                  <a:spLocks noChangeShapeType="1"/>
                </p:cNvSpPr>
                <p:nvPr/>
              </p:nvSpPr>
              <p:spPr bwMode="auto">
                <a:xfrm flipH="1">
                  <a:off x="6903208" y="5323216"/>
                  <a:ext cx="392177" cy="876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03" name="Line 70"/>
                <p:cNvSpPr>
                  <a:spLocks noChangeShapeType="1"/>
                </p:cNvSpPr>
                <p:nvPr/>
              </p:nvSpPr>
              <p:spPr bwMode="auto">
                <a:xfrm>
                  <a:off x="7268399" y="4323126"/>
                  <a:ext cx="0" cy="100806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04" name="Text Box 71"/>
                <p:cNvSpPr txBox="1">
                  <a:spLocks noChangeArrowheads="1"/>
                </p:cNvSpPr>
                <p:nvPr/>
              </p:nvSpPr>
              <p:spPr bwMode="auto">
                <a:xfrm>
                  <a:off x="7811012" y="4532676"/>
                  <a:ext cx="377364" cy="3667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rPr>
                    <a:t>LO</a:t>
                  </a:r>
                  <a:endParaRPr kumimoji="0" lang="en-GB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05" name="Line 72"/>
                <p:cNvSpPr>
                  <a:spLocks noChangeShapeType="1"/>
                </p:cNvSpPr>
                <p:nvPr/>
              </p:nvSpPr>
              <p:spPr bwMode="auto">
                <a:xfrm>
                  <a:off x="5967925" y="2235563"/>
                  <a:ext cx="0" cy="18764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06" name="Line 74"/>
                <p:cNvSpPr>
                  <a:spLocks noChangeShapeType="1"/>
                </p:cNvSpPr>
                <p:nvPr/>
              </p:nvSpPr>
              <p:spPr bwMode="auto">
                <a:xfrm>
                  <a:off x="5967925" y="2235563"/>
                  <a:ext cx="64770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07" name="Line 75"/>
                <p:cNvSpPr>
                  <a:spLocks noChangeShapeType="1"/>
                </p:cNvSpPr>
                <p:nvPr/>
              </p:nvSpPr>
              <p:spPr bwMode="auto">
                <a:xfrm>
                  <a:off x="6615625" y="2235563"/>
                  <a:ext cx="0" cy="14287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08" name="Line 76"/>
                <p:cNvSpPr>
                  <a:spLocks noChangeShapeType="1"/>
                </p:cNvSpPr>
                <p:nvPr/>
              </p:nvSpPr>
              <p:spPr bwMode="auto">
                <a:xfrm flipH="1">
                  <a:off x="6327491" y="2380026"/>
                  <a:ext cx="28813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09" name="Line 77"/>
                <p:cNvSpPr>
                  <a:spLocks noChangeShapeType="1"/>
                </p:cNvSpPr>
                <p:nvPr/>
              </p:nvSpPr>
              <p:spPr bwMode="auto">
                <a:xfrm>
                  <a:off x="6322053" y="2380025"/>
                  <a:ext cx="5439" cy="2230437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 type="non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10" name="Line 79"/>
                <p:cNvSpPr>
                  <a:spLocks noChangeShapeType="1"/>
                </p:cNvSpPr>
                <p:nvPr/>
              </p:nvSpPr>
              <p:spPr bwMode="auto">
                <a:xfrm>
                  <a:off x="6685903" y="3496038"/>
                  <a:ext cx="1406" cy="161683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11" name="Line 80"/>
                <p:cNvSpPr>
                  <a:spLocks noChangeShapeType="1"/>
                </p:cNvSpPr>
                <p:nvPr/>
              </p:nvSpPr>
              <p:spPr bwMode="auto">
                <a:xfrm>
                  <a:off x="6692071" y="3483818"/>
                  <a:ext cx="1897148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12" name="Line 81"/>
                <p:cNvSpPr>
                  <a:spLocks noChangeShapeType="1"/>
                </p:cNvSpPr>
                <p:nvPr/>
              </p:nvSpPr>
              <p:spPr bwMode="auto">
                <a:xfrm>
                  <a:off x="8593355" y="3009469"/>
                  <a:ext cx="0" cy="474349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13" name="Text Box 82"/>
                <p:cNvSpPr txBox="1">
                  <a:spLocks noChangeArrowheads="1"/>
                </p:cNvSpPr>
                <p:nvPr/>
              </p:nvSpPr>
              <p:spPr bwMode="auto">
                <a:xfrm>
                  <a:off x="5935595" y="2230647"/>
                  <a:ext cx="349674" cy="9001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6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rPr>
                    <a:t>for</a:t>
                  </a: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600" b="0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rPr>
                    <a:t>ref</a:t>
                  </a:r>
                  <a:endParaRPr kumimoji="0" lang="de-DE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14" name="Text Box 83"/>
                <p:cNvSpPr txBox="1">
                  <a:spLocks noChangeArrowheads="1"/>
                </p:cNvSpPr>
                <p:nvPr/>
              </p:nvSpPr>
              <p:spPr bwMode="auto">
                <a:xfrm>
                  <a:off x="7335679" y="3422758"/>
                  <a:ext cx="583055" cy="3667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rPr>
                    <a:t>probe</a:t>
                  </a:r>
                  <a:endParaRPr kumimoji="0" lang="en-GB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15" name="Oval 84"/>
                <p:cNvSpPr>
                  <a:spLocks noChangeArrowheads="1"/>
                </p:cNvSpPr>
                <p:nvPr/>
              </p:nvSpPr>
              <p:spPr bwMode="auto">
                <a:xfrm>
                  <a:off x="7223949" y="4793026"/>
                  <a:ext cx="71437" cy="73025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16" name="Line 86"/>
                <p:cNvSpPr>
                  <a:spLocks noChangeShapeType="1"/>
                </p:cNvSpPr>
                <p:nvPr/>
              </p:nvSpPr>
              <p:spPr bwMode="auto">
                <a:xfrm>
                  <a:off x="2785397" y="3955452"/>
                  <a:ext cx="5701890" cy="1588"/>
                </a:xfrm>
                <a:prstGeom prst="line">
                  <a:avLst/>
                </a:prstGeom>
                <a:noFill/>
                <a:ln w="9525">
                  <a:solidFill>
                    <a:srgbClr val="AACFF3">
                      <a:lumMod val="50000"/>
                    </a:srgb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17" name="Line 88"/>
                <p:cNvSpPr>
                  <a:spLocks noChangeShapeType="1"/>
                </p:cNvSpPr>
                <p:nvPr/>
              </p:nvSpPr>
              <p:spPr bwMode="auto">
                <a:xfrm flipV="1">
                  <a:off x="4836666" y="3962774"/>
                  <a:ext cx="0" cy="149225"/>
                </a:xfrm>
                <a:prstGeom prst="line">
                  <a:avLst/>
                </a:prstGeom>
                <a:noFill/>
                <a:ln w="9525">
                  <a:solidFill>
                    <a:srgbClr val="AACFF3">
                      <a:lumMod val="50000"/>
                    </a:srgbClr>
                  </a:solidFill>
                  <a:round/>
                  <a:headEnd type="triangl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18" name="Line 89"/>
                <p:cNvSpPr>
                  <a:spLocks noChangeShapeType="1"/>
                </p:cNvSpPr>
                <p:nvPr/>
              </p:nvSpPr>
              <p:spPr bwMode="auto">
                <a:xfrm flipV="1">
                  <a:off x="3980552" y="3967537"/>
                  <a:ext cx="0" cy="144462"/>
                </a:xfrm>
                <a:prstGeom prst="line">
                  <a:avLst/>
                </a:prstGeom>
                <a:noFill/>
                <a:ln w="9525">
                  <a:solidFill>
                    <a:srgbClr val="AACFF3">
                      <a:lumMod val="50000"/>
                    </a:srgbClr>
                  </a:solidFill>
                  <a:round/>
                  <a:headEnd type="triangl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19" name="Text Box 93"/>
                <p:cNvSpPr txBox="1">
                  <a:spLocks noChangeArrowheads="1"/>
                </p:cNvSpPr>
                <p:nvPr/>
              </p:nvSpPr>
              <p:spPr bwMode="auto">
                <a:xfrm>
                  <a:off x="698537" y="2883912"/>
                  <a:ext cx="531632" cy="366737"/>
                </a:xfrm>
                <a:prstGeom prst="rect">
                  <a:avLst/>
                </a:prstGeom>
                <a:solidFill>
                  <a:srgbClr val="F28E00">
                    <a:lumMod val="20000"/>
                    <a:lumOff val="80000"/>
                  </a:srgbClr>
                </a:solidFill>
                <a:ln w="28575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6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rPr>
                    <a:t>        </a:t>
                  </a:r>
                </a:p>
              </p:txBody>
            </p:sp>
            <p:sp>
              <p:nvSpPr>
                <p:cNvPr id="420" name="Text Box 94"/>
                <p:cNvSpPr txBox="1">
                  <a:spLocks noChangeArrowheads="1"/>
                </p:cNvSpPr>
                <p:nvPr/>
              </p:nvSpPr>
              <p:spPr bwMode="auto">
                <a:xfrm>
                  <a:off x="7122102" y="2272076"/>
                  <a:ext cx="750508" cy="3667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600" b="0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rPr>
                    <a:t>Cavities</a:t>
                  </a:r>
                  <a:endParaRPr kumimoji="0" lang="de-DE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21" name="Text Box 95"/>
                <p:cNvSpPr txBox="1">
                  <a:spLocks noChangeArrowheads="1"/>
                </p:cNvSpPr>
                <p:nvPr/>
              </p:nvSpPr>
              <p:spPr bwMode="auto">
                <a:xfrm>
                  <a:off x="5402638" y="4532675"/>
                  <a:ext cx="357585" cy="3667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rPr>
                    <a:t>ZF</a:t>
                  </a:r>
                  <a:endParaRPr kumimoji="0" lang="en-GB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22" name="Text Box 98"/>
                <p:cNvSpPr txBox="1">
                  <a:spLocks noChangeArrowheads="1"/>
                </p:cNvSpPr>
                <p:nvPr/>
              </p:nvSpPr>
              <p:spPr bwMode="auto">
                <a:xfrm>
                  <a:off x="956517" y="1776478"/>
                  <a:ext cx="376045" cy="3667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rPr>
                    <a:t>HF</a:t>
                  </a:r>
                  <a:endParaRPr kumimoji="0" lang="en-GB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grpSp>
              <p:nvGrpSpPr>
                <p:cNvPr id="423" name="Group 422"/>
                <p:cNvGrpSpPr/>
                <p:nvPr/>
              </p:nvGrpSpPr>
              <p:grpSpPr>
                <a:xfrm>
                  <a:off x="6117033" y="4615716"/>
                  <a:ext cx="431800" cy="431800"/>
                  <a:chOff x="5862650" y="4260861"/>
                  <a:chExt cx="431800" cy="431800"/>
                </a:xfrm>
              </p:grpSpPr>
              <p:sp>
                <p:nvSpPr>
                  <p:cNvPr id="440" name="Oval 59"/>
                  <p:cNvSpPr>
                    <a:spLocks noChangeArrowheads="1"/>
                  </p:cNvSpPr>
                  <p:nvPr/>
                </p:nvSpPr>
                <p:spPr bwMode="auto">
                  <a:xfrm>
                    <a:off x="5862650" y="4260861"/>
                    <a:ext cx="431800" cy="431800"/>
                  </a:xfrm>
                  <a:prstGeom prst="ellips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6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sp>
                <p:nvSpPr>
                  <p:cNvPr id="441" name="Line 60"/>
                  <p:cNvSpPr>
                    <a:spLocks noChangeShapeType="1"/>
                  </p:cNvSpPr>
                  <p:nvPr/>
                </p:nvSpPr>
                <p:spPr bwMode="auto">
                  <a:xfrm>
                    <a:off x="5938850" y="4327536"/>
                    <a:ext cx="288925" cy="287338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6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sp>
                <p:nvSpPr>
                  <p:cNvPr id="442" name="Line 6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938850" y="4327536"/>
                    <a:ext cx="288925" cy="295275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6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</p:grpSp>
            <p:grpSp>
              <p:nvGrpSpPr>
                <p:cNvPr id="424" name="Group 423"/>
                <p:cNvGrpSpPr/>
                <p:nvPr/>
              </p:nvGrpSpPr>
              <p:grpSpPr>
                <a:xfrm>
                  <a:off x="6471409" y="5112872"/>
                  <a:ext cx="431800" cy="431800"/>
                  <a:chOff x="5862650" y="4260861"/>
                  <a:chExt cx="431800" cy="431800"/>
                </a:xfrm>
              </p:grpSpPr>
              <p:sp>
                <p:nvSpPr>
                  <p:cNvPr id="437" name="Oval 59"/>
                  <p:cNvSpPr>
                    <a:spLocks noChangeArrowheads="1"/>
                  </p:cNvSpPr>
                  <p:nvPr/>
                </p:nvSpPr>
                <p:spPr bwMode="auto">
                  <a:xfrm>
                    <a:off x="5862650" y="4260861"/>
                    <a:ext cx="431800" cy="431800"/>
                  </a:xfrm>
                  <a:prstGeom prst="ellips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6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sp>
                <p:nvSpPr>
                  <p:cNvPr id="438" name="Line 60"/>
                  <p:cNvSpPr>
                    <a:spLocks noChangeShapeType="1"/>
                  </p:cNvSpPr>
                  <p:nvPr/>
                </p:nvSpPr>
                <p:spPr bwMode="auto">
                  <a:xfrm>
                    <a:off x="5938850" y="4327536"/>
                    <a:ext cx="288925" cy="287338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6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sp>
                <p:nvSpPr>
                  <p:cNvPr id="439" name="Line 6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938850" y="4327536"/>
                    <a:ext cx="288925" cy="295275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6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</p:grpSp>
            <p:sp>
              <p:nvSpPr>
                <p:cNvPr id="425" name="Rectangle 40"/>
                <p:cNvSpPr>
                  <a:spLocks noChangeArrowheads="1"/>
                </p:cNvSpPr>
                <p:nvPr/>
              </p:nvSpPr>
              <p:spPr bwMode="auto">
                <a:xfrm>
                  <a:off x="1585542" y="4101206"/>
                  <a:ext cx="1349762" cy="1511300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rPr>
                    <a:t>FPGA</a:t>
                  </a:r>
                </a:p>
              </p:txBody>
            </p:sp>
            <p:sp>
              <p:nvSpPr>
                <p:cNvPr id="426" name="AutoShape 63"/>
                <p:cNvSpPr>
                  <a:spLocks noChangeArrowheads="1"/>
                </p:cNvSpPr>
                <p:nvPr/>
              </p:nvSpPr>
              <p:spPr bwMode="auto">
                <a:xfrm rot="5400000">
                  <a:off x="1612113" y="3683424"/>
                  <a:ext cx="548227" cy="287337"/>
                </a:xfrm>
                <a:prstGeom prst="leftArrow">
                  <a:avLst>
                    <a:gd name="adj1" fmla="val 50000"/>
                    <a:gd name="adj2" fmla="val 25138"/>
                  </a:avLst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27" name="AutoShape 63"/>
                <p:cNvSpPr>
                  <a:spLocks noChangeArrowheads="1"/>
                </p:cNvSpPr>
                <p:nvPr/>
              </p:nvSpPr>
              <p:spPr bwMode="auto">
                <a:xfrm rot="5400000">
                  <a:off x="2186639" y="3683423"/>
                  <a:ext cx="548229" cy="287337"/>
                </a:xfrm>
                <a:prstGeom prst="leftArrow">
                  <a:avLst>
                    <a:gd name="adj1" fmla="val 50000"/>
                    <a:gd name="adj2" fmla="val 25138"/>
                  </a:avLst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28" name="Text Box 98"/>
                <p:cNvSpPr txBox="1">
                  <a:spLocks noChangeArrowheads="1"/>
                </p:cNvSpPr>
                <p:nvPr/>
              </p:nvSpPr>
              <p:spPr bwMode="auto">
                <a:xfrm>
                  <a:off x="5888446" y="3495243"/>
                  <a:ext cx="376045" cy="3667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rPr>
                    <a:t>HF</a:t>
                  </a:r>
                  <a:endParaRPr kumimoji="0" lang="en-GB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29" name="Line 89"/>
                <p:cNvSpPr>
                  <a:spLocks noChangeShapeType="1"/>
                </p:cNvSpPr>
                <p:nvPr/>
              </p:nvSpPr>
              <p:spPr bwMode="auto">
                <a:xfrm flipV="1">
                  <a:off x="2785397" y="3955452"/>
                  <a:ext cx="0" cy="164485"/>
                </a:xfrm>
                <a:prstGeom prst="line">
                  <a:avLst/>
                </a:prstGeom>
                <a:noFill/>
                <a:ln w="9525">
                  <a:solidFill>
                    <a:srgbClr val="AACFF3">
                      <a:lumMod val="50000"/>
                    </a:srgbClr>
                  </a:solidFill>
                  <a:round/>
                  <a:headEnd type="triangl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cxnSp>
              <p:nvCxnSpPr>
                <p:cNvPr id="430" name="Straight Connector 429"/>
                <p:cNvCxnSpPr>
                  <a:stCxn id="416" idx="0"/>
                </p:cNvCxnSpPr>
                <p:nvPr/>
              </p:nvCxnSpPr>
              <p:spPr bwMode="auto">
                <a:xfrm flipV="1">
                  <a:off x="2785397" y="3316651"/>
                  <a:ext cx="0" cy="638801"/>
                </a:xfrm>
                <a:prstGeom prst="line">
                  <a:avLst/>
                </a:prstGeom>
                <a:solidFill>
                  <a:srgbClr val="00A5EB"/>
                </a:solidFill>
                <a:ln w="9525" cap="flat" cmpd="sng" algn="ctr">
                  <a:solidFill>
                    <a:srgbClr val="AACFF3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31" name="Straight Arrow Connector 430"/>
                <p:cNvCxnSpPr/>
                <p:nvPr/>
              </p:nvCxnSpPr>
              <p:spPr bwMode="auto">
                <a:xfrm flipH="1">
                  <a:off x="2677451" y="3316651"/>
                  <a:ext cx="107946" cy="0"/>
                </a:xfrm>
                <a:prstGeom prst="straightConnector1">
                  <a:avLst/>
                </a:prstGeom>
                <a:solidFill>
                  <a:srgbClr val="00A5EB"/>
                </a:solidFill>
                <a:ln w="9525" cap="flat" cmpd="sng" algn="ctr">
                  <a:solidFill>
                    <a:srgbClr val="AACFF3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432" name="Oval 431"/>
                <p:cNvSpPr/>
                <p:nvPr/>
              </p:nvSpPr>
              <p:spPr bwMode="auto">
                <a:xfrm>
                  <a:off x="3422935" y="2451463"/>
                  <a:ext cx="2421989" cy="1213056"/>
                </a:xfrm>
                <a:prstGeom prst="ellipse">
                  <a:avLst/>
                </a:prstGeom>
                <a:noFill/>
                <a:ln w="50800" cap="flat" cmpd="sng" algn="ctr">
                  <a:solidFill>
                    <a:srgbClr val="00B0F0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cxnSp>
              <p:nvCxnSpPr>
                <p:cNvPr id="433" name="Straight Arrow Connector 432"/>
                <p:cNvCxnSpPr/>
                <p:nvPr/>
              </p:nvCxnSpPr>
              <p:spPr bwMode="auto">
                <a:xfrm>
                  <a:off x="5617579" y="2667363"/>
                  <a:ext cx="257174" cy="302599"/>
                </a:xfrm>
                <a:prstGeom prst="straightConnector1">
                  <a:avLst/>
                </a:prstGeom>
                <a:solidFill>
                  <a:srgbClr val="00A5EB"/>
                </a:solidFill>
                <a:ln w="50800" cap="flat" cmpd="sng" algn="ctr">
                  <a:solidFill>
                    <a:srgbClr val="00B0F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434" name="TextBox 433"/>
                <p:cNvSpPr txBox="1"/>
                <p:nvPr/>
              </p:nvSpPr>
              <p:spPr>
                <a:xfrm>
                  <a:off x="3971255" y="2706719"/>
                  <a:ext cx="1407137" cy="7668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B0F0"/>
                      </a:solidFill>
                      <a:effectLst/>
                      <a:uLnTx/>
                      <a:uFillTx/>
                      <a:latin typeface="Arial" charset="0"/>
                    </a:rPr>
                    <a:t>FB Feedback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2000" kern="0" noProof="0" dirty="0" smtClean="0">
                      <a:solidFill>
                        <a:srgbClr val="00B0F0"/>
                      </a:solidFill>
                      <a:latin typeface="Arial" charset="0"/>
                    </a:rPr>
                    <a:t>  loop</a:t>
                  </a: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35" name="TextBox 434"/>
                <p:cNvSpPr txBox="1"/>
                <p:nvPr/>
              </p:nvSpPr>
              <p:spPr>
                <a:xfrm>
                  <a:off x="1917096" y="6099244"/>
                  <a:ext cx="573825" cy="400077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rPr>
                    <a:t>AMC</a:t>
                  </a:r>
                  <a:endParaRPr kumimoji="0" lang="de-DE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36" name="Text Box 98"/>
                <p:cNvSpPr txBox="1">
                  <a:spLocks noChangeArrowheads="1"/>
                </p:cNvSpPr>
                <p:nvPr/>
              </p:nvSpPr>
              <p:spPr bwMode="auto">
                <a:xfrm>
                  <a:off x="654885" y="2877258"/>
                  <a:ext cx="602833" cy="366737"/>
                </a:xfrm>
                <a:prstGeom prst="rect">
                  <a:avLst/>
                </a:prstGeom>
                <a:solidFill>
                  <a:srgbClr val="F28E00">
                    <a:lumMod val="60000"/>
                    <a:lumOff val="4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rPr>
                    <a:t>uLOG</a:t>
                  </a:r>
                  <a:endParaRPr kumimoji="0" lang="en-GB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sp>
            <p:nvSpPr>
              <p:cNvPr id="349" name="TextBox 348"/>
              <p:cNvSpPr txBox="1"/>
              <p:nvPr/>
            </p:nvSpPr>
            <p:spPr>
              <a:xfrm>
                <a:off x="1884234" y="1349650"/>
                <a:ext cx="5136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RTM</a:t>
                </a:r>
                <a:endPara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50" name="TextBox 349"/>
              <p:cNvSpPr txBox="1"/>
              <p:nvPr/>
            </p:nvSpPr>
            <p:spPr>
              <a:xfrm>
                <a:off x="3819710" y="5771143"/>
                <a:ext cx="523220" cy="369332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AMC</a:t>
                </a:r>
                <a:endPara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51" name="TextBox 350"/>
              <p:cNvSpPr txBox="1"/>
              <p:nvPr/>
            </p:nvSpPr>
            <p:spPr>
              <a:xfrm>
                <a:off x="5726034" y="5752862"/>
                <a:ext cx="5136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RTM</a:t>
                </a:r>
                <a:endPara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</p:grpSp>
      <p:sp>
        <p:nvSpPr>
          <p:cNvPr id="454" name="TextBox 453"/>
          <p:cNvSpPr txBox="1"/>
          <p:nvPr/>
        </p:nvSpPr>
        <p:spPr>
          <a:xfrm>
            <a:off x="1558116" y="3155042"/>
            <a:ext cx="680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RTM</a:t>
            </a:r>
            <a:endParaRPr lang="de-DE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55" name="TextBox 454"/>
          <p:cNvSpPr txBox="1"/>
          <p:nvPr/>
        </p:nvSpPr>
        <p:spPr>
          <a:xfrm>
            <a:off x="10168027" y="5713371"/>
            <a:ext cx="808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eRTM</a:t>
            </a:r>
            <a:endParaRPr lang="de-DE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5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04321" y="2052120"/>
            <a:ext cx="1908256" cy="1760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733920" y="3932581"/>
            <a:ext cx="1963872" cy="1275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162124" y="3932581"/>
            <a:ext cx="2473491" cy="1375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" name="Picture 459"/>
          <p:cNvPicPr>
            <a:picLocks noChangeAspect="1" noChangeArrowheads="1"/>
          </p:cNvPicPr>
          <p:nvPr/>
        </p:nvPicPr>
        <p:blipFill>
          <a:blip r:embed="rId5">
            <a:lum bright="4000"/>
          </a:blip>
          <a:srcRect/>
          <a:stretch>
            <a:fillRect/>
          </a:stretch>
        </p:blipFill>
        <p:spPr bwMode="auto">
          <a:xfrm rot="10800000">
            <a:off x="4790699" y="3859610"/>
            <a:ext cx="2443260" cy="1461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461" name="Picture 46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3" t="16088" r="13689" b="13940"/>
          <a:stretch/>
        </p:blipFill>
        <p:spPr>
          <a:xfrm>
            <a:off x="2578183" y="3585291"/>
            <a:ext cx="1798117" cy="1776666"/>
          </a:xfrm>
          <a:prstGeom prst="rect">
            <a:avLst/>
          </a:prstGeom>
        </p:spPr>
      </p:pic>
      <p:sp>
        <p:nvSpPr>
          <p:cNvPr id="462" name="TextBox 461"/>
          <p:cNvSpPr txBox="1"/>
          <p:nvPr/>
        </p:nvSpPr>
        <p:spPr>
          <a:xfrm>
            <a:off x="10941913" y="2204014"/>
            <a:ext cx="606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X 16</a:t>
            </a:r>
            <a:endParaRPr lang="de-DE" sz="16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23" name="Picture 19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6"/>
          <a:stretch>
            <a:fillRect/>
          </a:stretch>
        </p:blipFill>
        <p:spPr bwMode="auto">
          <a:xfrm>
            <a:off x="5610422" y="794384"/>
            <a:ext cx="874876" cy="966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4" name="Picture 6" descr="D:\DESY Home\My Documents\conferences\DESY_MAC_11_2009\stuff to talk about\DSC_016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534" y="810700"/>
            <a:ext cx="2877673" cy="1150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728" y="2470003"/>
            <a:ext cx="1518045" cy="708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" name="Picture 2" descr="MicroTCA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18316" y="4960150"/>
            <a:ext cx="575745" cy="159230"/>
          </a:xfrm>
          <a:prstGeom prst="rect">
            <a:avLst/>
          </a:prstGeom>
          <a:noFill/>
        </p:spPr>
      </p:pic>
      <p:pic>
        <p:nvPicPr>
          <p:cNvPr id="129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72" y="3568699"/>
            <a:ext cx="2033781" cy="1243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7" name="Titel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Low Level RF System</a:t>
            </a:r>
          </a:p>
        </p:txBody>
      </p:sp>
      <p:sp>
        <p:nvSpPr>
          <p:cNvPr id="131" name="Content Placeholder 2"/>
          <p:cNvSpPr>
            <a:spLocks noGrp="1"/>
          </p:cNvSpPr>
          <p:nvPr>
            <p:ph idx="1"/>
          </p:nvPr>
        </p:nvSpPr>
        <p:spPr>
          <a:xfrm>
            <a:off x="407369" y="908722"/>
            <a:ext cx="11376025" cy="5010249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</a:rPr>
              <a:t>System overview</a:t>
            </a:r>
            <a:endParaRPr lang="de-DE" b="1" dirty="0">
              <a:solidFill>
                <a:schemeClr val="accent2"/>
              </a:solidFill>
            </a:endParaRPr>
          </a:p>
        </p:txBody>
      </p:sp>
      <p:sp>
        <p:nvSpPr>
          <p:cNvPr id="130" name="Footer Placeholder 4"/>
          <p:cNvSpPr txBox="1">
            <a:spLocks/>
          </p:cNvSpPr>
          <p:nvPr/>
        </p:nvSpPr>
        <p:spPr>
          <a:xfrm>
            <a:off x="791580" y="6580802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| Application controlled by MicroTCA at DESY  | Holger Schlarb | MTCA/ATCA Workshop for Research and Industry | IHEP 23.06.2019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50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EuXFEL</a:t>
            </a:r>
            <a:r>
              <a:rPr lang="en-US" dirty="0" smtClean="0"/>
              <a:t> RF station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97" y="768895"/>
            <a:ext cx="11851905" cy="158754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" t="13575" r="5325"/>
          <a:stretch/>
        </p:blipFill>
        <p:spPr bwMode="auto">
          <a:xfrm>
            <a:off x="3449" y="2765019"/>
            <a:ext cx="12192000" cy="780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326244" y="3018654"/>
            <a:ext cx="10169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b="1" dirty="0" smtClean="0"/>
              <a:t>KLYSTRON</a:t>
            </a:r>
            <a:endParaRPr lang="en-US" sz="1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247079" y="2530928"/>
            <a:ext cx="1214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1" dirty="0" smtClean="0"/>
              <a:t>CM1 (8 cav.)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039728" y="2553856"/>
            <a:ext cx="1214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1" dirty="0" smtClean="0"/>
              <a:t>CM2 (8 cav.)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492329" y="2553856"/>
            <a:ext cx="1214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1" dirty="0" smtClean="0"/>
              <a:t>CM3 (8 cav.)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0002715" y="2561948"/>
            <a:ext cx="1165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1" dirty="0" smtClean="0"/>
              <a:t>CM4 (8cav.)</a:t>
            </a:r>
            <a:endParaRPr lang="en-US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35822" y="3488876"/>
            <a:ext cx="16801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200" b="1" dirty="0" smtClean="0"/>
              <a:t>LLRF  master</a:t>
            </a:r>
            <a:endParaRPr lang="en-US" sz="1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9910950" y="3485547"/>
            <a:ext cx="16801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200" b="1" dirty="0" smtClean="0"/>
              <a:t>LLRF  slave</a:t>
            </a:r>
            <a:endParaRPr lang="en-US" sz="1200" b="1" dirty="0"/>
          </a:p>
        </p:txBody>
      </p:sp>
      <p:sp>
        <p:nvSpPr>
          <p:cNvPr id="13" name="Rectangle 12"/>
          <p:cNvSpPr/>
          <p:nvPr/>
        </p:nvSpPr>
        <p:spPr bwMode="auto">
          <a:xfrm>
            <a:off x="2079656" y="3136310"/>
            <a:ext cx="733677" cy="331774"/>
          </a:xfrm>
          <a:prstGeom prst="rect">
            <a:avLst/>
          </a:prstGeom>
          <a:noFill/>
          <a:ln w="5715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9544111" y="3149403"/>
            <a:ext cx="733677" cy="331774"/>
          </a:xfrm>
          <a:prstGeom prst="rect">
            <a:avLst/>
          </a:prstGeom>
          <a:noFill/>
          <a:ln w="5715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S PGothic" pitchFamily="34" charset="-128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97718" y="3085261"/>
            <a:ext cx="1381940" cy="159789"/>
            <a:chOff x="523287" y="3419080"/>
            <a:chExt cx="1036455" cy="159789"/>
          </a:xfrm>
        </p:grpSpPr>
        <p:cxnSp>
          <p:nvCxnSpPr>
            <p:cNvPr id="16" name="Straight Connector 15"/>
            <p:cNvCxnSpPr/>
            <p:nvPr/>
          </p:nvCxnSpPr>
          <p:spPr bwMode="auto">
            <a:xfrm>
              <a:off x="551865" y="3419080"/>
              <a:ext cx="0" cy="159789"/>
            </a:xfrm>
            <a:prstGeom prst="line">
              <a:avLst/>
            </a:prstGeom>
            <a:ln w="57150">
              <a:headEnd type="none" w="med" len="med"/>
              <a:tailEnd type="none" w="med" len="med"/>
            </a:ln>
            <a:ex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 bwMode="auto">
            <a:xfrm flipV="1">
              <a:off x="523287" y="3572126"/>
              <a:ext cx="1036455" cy="6743"/>
            </a:xfrm>
            <a:prstGeom prst="straightConnector1">
              <a:avLst/>
            </a:prstGeom>
            <a:ln w="57150">
              <a:headEnd type="none" w="med" len="med"/>
              <a:tailEnd type="arrow"/>
            </a:ln>
            <a:ex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2813335" y="3077869"/>
            <a:ext cx="1465783" cy="167178"/>
            <a:chOff x="2110000" y="3411691"/>
            <a:chExt cx="1099337" cy="167178"/>
          </a:xfrm>
        </p:grpSpPr>
        <p:cxnSp>
          <p:nvCxnSpPr>
            <p:cNvPr id="19" name="Straight Connector 18"/>
            <p:cNvCxnSpPr/>
            <p:nvPr/>
          </p:nvCxnSpPr>
          <p:spPr bwMode="auto">
            <a:xfrm>
              <a:off x="3180759" y="3411691"/>
              <a:ext cx="0" cy="159789"/>
            </a:xfrm>
            <a:prstGeom prst="line">
              <a:avLst/>
            </a:prstGeom>
            <a:ln w="57150">
              <a:headEnd type="none" w="med" len="med"/>
              <a:tailEnd type="none" w="med" len="med"/>
            </a:ln>
            <a:ex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 bwMode="auto">
            <a:xfrm flipH="1">
              <a:off x="2110000" y="3571481"/>
              <a:ext cx="1099337" cy="7388"/>
            </a:xfrm>
            <a:prstGeom prst="straightConnector1">
              <a:avLst/>
            </a:prstGeom>
            <a:ln w="57150">
              <a:headEnd type="none" w="med" len="med"/>
              <a:tailEnd type="arrow"/>
            </a:ln>
            <a:ex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8160375" y="3092649"/>
            <a:ext cx="1381940" cy="159789"/>
            <a:chOff x="6120280" y="3426468"/>
            <a:chExt cx="1036455" cy="159789"/>
          </a:xfrm>
        </p:grpSpPr>
        <p:cxnSp>
          <p:nvCxnSpPr>
            <p:cNvPr id="22" name="Straight Connector 21"/>
            <p:cNvCxnSpPr/>
            <p:nvPr/>
          </p:nvCxnSpPr>
          <p:spPr bwMode="auto">
            <a:xfrm>
              <a:off x="6148858" y="3426468"/>
              <a:ext cx="0" cy="159789"/>
            </a:xfrm>
            <a:prstGeom prst="line">
              <a:avLst/>
            </a:prstGeom>
            <a:ln w="57150">
              <a:headEnd type="none" w="med" len="med"/>
              <a:tailEnd type="none" w="med" len="med"/>
            </a:ln>
            <a:ex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 bwMode="auto">
            <a:xfrm flipV="1">
              <a:off x="6120280" y="3579514"/>
              <a:ext cx="1036455" cy="6743"/>
            </a:xfrm>
            <a:prstGeom prst="straightConnector1">
              <a:avLst/>
            </a:prstGeom>
            <a:ln w="57150">
              <a:headEnd type="none" w="med" len="med"/>
              <a:tailEnd type="arrow"/>
            </a:ln>
            <a:ex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10275993" y="3085257"/>
            <a:ext cx="1465783" cy="167178"/>
            <a:chOff x="7706993" y="3419079"/>
            <a:chExt cx="1099337" cy="167178"/>
          </a:xfrm>
        </p:grpSpPr>
        <p:cxnSp>
          <p:nvCxnSpPr>
            <p:cNvPr id="25" name="Straight Connector 24"/>
            <p:cNvCxnSpPr/>
            <p:nvPr/>
          </p:nvCxnSpPr>
          <p:spPr bwMode="auto">
            <a:xfrm>
              <a:off x="8777752" y="3419079"/>
              <a:ext cx="0" cy="159789"/>
            </a:xfrm>
            <a:prstGeom prst="line">
              <a:avLst/>
            </a:prstGeom>
            <a:ln w="57150">
              <a:headEnd type="none" w="med" len="med"/>
              <a:tailEnd type="none" w="med" len="med"/>
            </a:ln>
            <a:ex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 bwMode="auto">
            <a:xfrm flipH="1">
              <a:off x="7706993" y="3578869"/>
              <a:ext cx="1099337" cy="7388"/>
            </a:xfrm>
            <a:prstGeom prst="straightConnector1">
              <a:avLst/>
            </a:prstGeom>
            <a:ln w="57150">
              <a:headEnd type="none" w="med" len="med"/>
              <a:tailEnd type="arrow"/>
            </a:ln>
            <a:ex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2446499" y="3493877"/>
            <a:ext cx="7584613" cy="302722"/>
            <a:chOff x="1834873" y="3827699"/>
            <a:chExt cx="5688460" cy="302722"/>
          </a:xfrm>
        </p:grpSpPr>
        <p:cxnSp>
          <p:nvCxnSpPr>
            <p:cNvPr id="28" name="Straight Connector 27"/>
            <p:cNvCxnSpPr/>
            <p:nvPr/>
          </p:nvCxnSpPr>
          <p:spPr bwMode="auto">
            <a:xfrm>
              <a:off x="7494754" y="3841360"/>
              <a:ext cx="1" cy="289061"/>
            </a:xfrm>
            <a:prstGeom prst="line">
              <a:avLst/>
            </a:prstGeom>
            <a:ln w="57150">
              <a:headEnd type="none" w="med" len="med"/>
              <a:tailEnd type="none" w="med" len="med"/>
            </a:ln>
            <a:ex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 bwMode="auto">
            <a:xfrm flipV="1">
              <a:off x="1863450" y="3827699"/>
              <a:ext cx="1" cy="302722"/>
            </a:xfrm>
            <a:prstGeom prst="straightConnector1">
              <a:avLst/>
            </a:prstGeom>
            <a:ln w="57150">
              <a:headEnd type="none" w="med" len="med"/>
              <a:tailEnd type="arrow"/>
            </a:ln>
            <a:ex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 bwMode="auto">
            <a:xfrm flipH="1">
              <a:off x="1834873" y="4130421"/>
              <a:ext cx="5688460" cy="0"/>
            </a:xfrm>
            <a:prstGeom prst="line">
              <a:avLst/>
            </a:prstGeom>
            <a:ln w="57150">
              <a:headEnd type="none" w="med" len="med"/>
              <a:tailEnd type="none" w="med" len="med"/>
            </a:ln>
            <a:ex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/>
          <p:cNvSpPr/>
          <p:nvPr/>
        </p:nvSpPr>
        <p:spPr bwMode="auto">
          <a:xfrm>
            <a:off x="5287343" y="1380680"/>
            <a:ext cx="512325" cy="823913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2" name="Straight Connector 31"/>
          <p:cNvCxnSpPr/>
          <p:nvPr/>
        </p:nvCxnSpPr>
        <p:spPr bwMode="auto">
          <a:xfrm flipH="1">
            <a:off x="136897" y="2414144"/>
            <a:ext cx="5159007" cy="22383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Connector 32"/>
          <p:cNvCxnSpPr/>
          <p:nvPr/>
        </p:nvCxnSpPr>
        <p:spPr bwMode="auto">
          <a:xfrm>
            <a:off x="5799669" y="2414141"/>
            <a:ext cx="6270505" cy="27067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4" name="Picture 3" descr="D:\Talks\2017_05_08 - MAC - LLRF commissioning\work files\20161011-MX2_007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3"/>
          <a:stretch/>
        </p:blipFill>
        <p:spPr bwMode="auto">
          <a:xfrm>
            <a:off x="1185481" y="3889493"/>
            <a:ext cx="2259161" cy="2180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187" y="3889493"/>
            <a:ext cx="1327717" cy="2180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104" y="3889492"/>
            <a:ext cx="1327717" cy="2180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36"/>
          <p:cNvSpPr/>
          <p:nvPr/>
        </p:nvSpPr>
        <p:spPr>
          <a:xfrm>
            <a:off x="5628125" y="3973220"/>
            <a:ext cx="194596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000" dirty="0"/>
              <a:t>Drift compensation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5295901" y="4269692"/>
            <a:ext cx="230728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000" dirty="0"/>
              <a:t>Reference </a:t>
            </a:r>
            <a:r>
              <a:rPr lang="en-US" sz="1000" dirty="0" err="1"/>
              <a:t>synchr</a:t>
            </a:r>
            <a:r>
              <a:rPr lang="en-US" sz="1000" dirty="0"/>
              <a:t>. + distr. 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386258" y="4549947"/>
            <a:ext cx="22205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000" dirty="0"/>
              <a:t>Clocks + local </a:t>
            </a:r>
            <a:r>
              <a:rPr lang="en-US" sz="1000" dirty="0" smtClean="0"/>
              <a:t>oscillator</a:t>
            </a:r>
            <a:endParaRPr lang="en-US" sz="1000" dirty="0"/>
          </a:p>
        </p:txBody>
      </p:sp>
      <p:sp>
        <p:nvSpPr>
          <p:cNvPr id="40" name="Rectangle 39"/>
          <p:cNvSpPr/>
          <p:nvPr/>
        </p:nvSpPr>
        <p:spPr>
          <a:xfrm>
            <a:off x="5088138" y="4853514"/>
            <a:ext cx="251746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1000" dirty="0"/>
              <a:t>Main controller crate (</a:t>
            </a:r>
            <a:r>
              <a:rPr lang="en-US" sz="1000" dirty="0" err="1"/>
              <a:t>MicroTCA</a:t>
            </a:r>
            <a:r>
              <a:rPr lang="en-US" sz="1000" dirty="0" smtClean="0"/>
              <a:t>)</a:t>
            </a:r>
            <a:endParaRPr lang="en-US" sz="1000" dirty="0"/>
          </a:p>
        </p:txBody>
      </p:sp>
      <p:sp>
        <p:nvSpPr>
          <p:cNvPr id="41" name="Rectangle 40"/>
          <p:cNvSpPr/>
          <p:nvPr/>
        </p:nvSpPr>
        <p:spPr>
          <a:xfrm>
            <a:off x="5887081" y="5313637"/>
            <a:ext cx="93553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000" dirty="0" smtClean="0"/>
              <a:t>Piezo* </a:t>
            </a:r>
            <a:endParaRPr lang="en-US" sz="1000" dirty="0"/>
          </a:p>
        </p:txBody>
      </p:sp>
      <p:sp>
        <p:nvSpPr>
          <p:cNvPr id="42" name="Rectangle 41"/>
          <p:cNvSpPr/>
          <p:nvPr/>
        </p:nvSpPr>
        <p:spPr>
          <a:xfrm>
            <a:off x="5636284" y="5542829"/>
            <a:ext cx="10502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000" dirty="0"/>
              <a:t>Power supplies</a:t>
            </a:r>
          </a:p>
        </p:txBody>
      </p:sp>
      <p:cxnSp>
        <p:nvCxnSpPr>
          <p:cNvPr id="43" name="Straight Arrow Connector 42"/>
          <p:cNvCxnSpPr/>
          <p:nvPr/>
        </p:nvCxnSpPr>
        <p:spPr bwMode="auto">
          <a:xfrm flipH="1">
            <a:off x="5101167" y="4089351"/>
            <a:ext cx="279400" cy="0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4" name="Straight Arrow Connector 43"/>
          <p:cNvCxnSpPr/>
          <p:nvPr/>
        </p:nvCxnSpPr>
        <p:spPr bwMode="auto">
          <a:xfrm flipH="1">
            <a:off x="5101167" y="4392799"/>
            <a:ext cx="279400" cy="0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5" name="Straight Arrow Connector 44"/>
          <p:cNvCxnSpPr/>
          <p:nvPr/>
        </p:nvCxnSpPr>
        <p:spPr bwMode="auto">
          <a:xfrm flipH="1">
            <a:off x="5101167" y="4666704"/>
            <a:ext cx="279400" cy="0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6" name="Straight Arrow Connector 45"/>
          <p:cNvCxnSpPr/>
          <p:nvPr/>
        </p:nvCxnSpPr>
        <p:spPr bwMode="auto">
          <a:xfrm flipH="1">
            <a:off x="5101167" y="5015181"/>
            <a:ext cx="279400" cy="0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7" name="Straight Arrow Connector 46"/>
          <p:cNvCxnSpPr/>
          <p:nvPr/>
        </p:nvCxnSpPr>
        <p:spPr bwMode="auto">
          <a:xfrm flipH="1">
            <a:off x="5101167" y="5444481"/>
            <a:ext cx="279400" cy="0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8" name="Straight Arrow Connector 47"/>
          <p:cNvCxnSpPr/>
          <p:nvPr/>
        </p:nvCxnSpPr>
        <p:spPr bwMode="auto">
          <a:xfrm flipH="1">
            <a:off x="5101167" y="5660659"/>
            <a:ext cx="279400" cy="0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9" name="Straight Arrow Connector 48"/>
          <p:cNvCxnSpPr/>
          <p:nvPr/>
        </p:nvCxnSpPr>
        <p:spPr bwMode="auto">
          <a:xfrm>
            <a:off x="7352629" y="4089351"/>
            <a:ext cx="279400" cy="0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50" name="Straight Arrow Connector 49"/>
          <p:cNvCxnSpPr/>
          <p:nvPr/>
        </p:nvCxnSpPr>
        <p:spPr bwMode="auto">
          <a:xfrm>
            <a:off x="7352629" y="4392799"/>
            <a:ext cx="279400" cy="0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51" name="Straight Arrow Connector 50"/>
          <p:cNvCxnSpPr/>
          <p:nvPr/>
        </p:nvCxnSpPr>
        <p:spPr bwMode="auto">
          <a:xfrm>
            <a:off x="7352629" y="4666704"/>
            <a:ext cx="279400" cy="0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52" name="Straight Arrow Connector 51"/>
          <p:cNvCxnSpPr/>
          <p:nvPr/>
        </p:nvCxnSpPr>
        <p:spPr bwMode="auto">
          <a:xfrm>
            <a:off x="7352629" y="5015181"/>
            <a:ext cx="279400" cy="0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53" name="Straight Arrow Connector 52"/>
          <p:cNvCxnSpPr/>
          <p:nvPr/>
        </p:nvCxnSpPr>
        <p:spPr bwMode="auto">
          <a:xfrm>
            <a:off x="7352629" y="5444481"/>
            <a:ext cx="279400" cy="0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54" name="Straight Arrow Connector 53"/>
          <p:cNvCxnSpPr/>
          <p:nvPr/>
        </p:nvCxnSpPr>
        <p:spPr bwMode="auto">
          <a:xfrm>
            <a:off x="7352629" y="5660659"/>
            <a:ext cx="279400" cy="0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55" name="Rectangle 54"/>
          <p:cNvSpPr/>
          <p:nvPr/>
        </p:nvSpPr>
        <p:spPr>
          <a:xfrm>
            <a:off x="5101168" y="5851915"/>
            <a:ext cx="45417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100" dirty="0" smtClean="0"/>
              <a:t>* not installed yet</a:t>
            </a:r>
            <a:endParaRPr lang="en-US" sz="1100" dirty="0"/>
          </a:p>
        </p:txBody>
      </p:sp>
      <p:grpSp>
        <p:nvGrpSpPr>
          <p:cNvPr id="56" name="Group 55"/>
          <p:cNvGrpSpPr/>
          <p:nvPr/>
        </p:nvGrpSpPr>
        <p:grpSpPr>
          <a:xfrm>
            <a:off x="2734733" y="3368149"/>
            <a:ext cx="4152571" cy="288133"/>
            <a:chOff x="2051050" y="3701968"/>
            <a:chExt cx="3114428" cy="288133"/>
          </a:xfrm>
        </p:grpSpPr>
        <p:cxnSp>
          <p:nvCxnSpPr>
            <p:cNvPr id="57" name="Straight Arrow Connector 56"/>
            <p:cNvCxnSpPr/>
            <p:nvPr/>
          </p:nvCxnSpPr>
          <p:spPr bwMode="auto">
            <a:xfrm flipV="1">
              <a:off x="5141663" y="3701968"/>
              <a:ext cx="0" cy="288133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arrow"/>
            </a:ln>
            <a:ex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 bwMode="auto">
            <a:xfrm flipH="1">
              <a:off x="2051050" y="3990101"/>
              <a:ext cx="3114428" cy="0"/>
            </a:xfrm>
            <a:prstGeom prst="lin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9" name="Straight Connector 58"/>
            <p:cNvCxnSpPr/>
            <p:nvPr/>
          </p:nvCxnSpPr>
          <p:spPr bwMode="auto">
            <a:xfrm flipV="1">
              <a:off x="2070102" y="3841360"/>
              <a:ext cx="0" cy="144530"/>
            </a:xfrm>
            <a:prstGeom prst="lin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25"/>
          <a:stretch/>
        </p:blipFill>
        <p:spPr>
          <a:xfrm>
            <a:off x="9034848" y="3907423"/>
            <a:ext cx="2453661" cy="2188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" name="Picture 2" descr="H:\public\LLRF block diagrams\XFEL - MTCA\MTCA - crat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408" y="4716770"/>
            <a:ext cx="995945" cy="62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H:\public\LLRF block diagrams\XFEL - MTCA\MTCA - crat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316" y="4722541"/>
            <a:ext cx="995945" cy="62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7" name="Straight Connector 66"/>
          <p:cNvCxnSpPr/>
          <p:nvPr/>
        </p:nvCxnSpPr>
        <p:spPr bwMode="auto">
          <a:xfrm>
            <a:off x="5287341" y="2204591"/>
            <a:ext cx="0" cy="20955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68" name="Straight Connector 67"/>
          <p:cNvCxnSpPr/>
          <p:nvPr/>
        </p:nvCxnSpPr>
        <p:spPr bwMode="auto">
          <a:xfrm>
            <a:off x="5799667" y="2180779"/>
            <a:ext cx="0" cy="233362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65" name="Footer Placeholder 4"/>
          <p:cNvSpPr txBox="1">
            <a:spLocks/>
          </p:cNvSpPr>
          <p:nvPr/>
        </p:nvSpPr>
        <p:spPr>
          <a:xfrm>
            <a:off x="791580" y="6580802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| Application controlled by MicroTCA at DESY  | Holger Schlarb | MTCA/ATCA Workshop for Research and Industry | IHEP 23.06.2019</a:t>
            </a:r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3355939" y="6110072"/>
            <a:ext cx="5872728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 smtClean="0"/>
              <a:t>More than 3000 RF channels</a:t>
            </a:r>
          </a:p>
          <a:p>
            <a:pPr>
              <a:buNone/>
            </a:pPr>
            <a:r>
              <a:rPr lang="en-US" sz="1800" dirty="0" smtClean="0"/>
              <a:t>Requirements:   &lt;0.01deg and &lt;0.01%</a:t>
            </a:r>
          </a:p>
        </p:txBody>
      </p:sp>
    </p:spTree>
    <p:extLst>
      <p:ext uri="{BB962C8B-B14F-4D97-AF65-F5344CB8AC3E}">
        <p14:creationId xmlns:p14="http://schemas.microsoft.com/office/powerpoint/2010/main" val="3168271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 animBg="1"/>
      <p:bldP spid="14" grpId="0" animBg="1"/>
      <p:bldP spid="31" grpId="0" animBg="1"/>
      <p:bldP spid="37" grpId="0"/>
      <p:bldP spid="38" grpId="0"/>
      <p:bldP spid="39" grpId="0"/>
      <p:bldP spid="40" grpId="0"/>
      <p:bldP spid="41" grpId="0"/>
      <p:bldP spid="42" grpId="0"/>
      <p:bldP spid="55" grpId="0"/>
      <p:bldP spid="6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LLRF for </a:t>
            </a:r>
            <a:r>
              <a:rPr lang="en-US" dirty="0" err="1" smtClean="0"/>
              <a:t>EuXFEL</a:t>
            </a:r>
            <a:r>
              <a:rPr lang="en-US" dirty="0"/>
              <a:t>:	crate occupation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2403297" y="1232780"/>
            <a:ext cx="935483" cy="379252"/>
          </a:xfrm>
        </p:spPr>
        <p:txBody>
          <a:bodyPr/>
          <a:lstStyle/>
          <a:p>
            <a:r>
              <a:rPr lang="en-US" dirty="0" smtClean="0"/>
              <a:t>Front</a:t>
            </a:r>
            <a:endParaRPr lang="en-US" dirty="0"/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1628800"/>
            <a:ext cx="6469993" cy="4402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183" y="1612032"/>
            <a:ext cx="5983817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Textplatzhalter 3"/>
          <p:cNvSpPr txBox="1">
            <a:spLocks/>
          </p:cNvSpPr>
          <p:nvPr/>
        </p:nvSpPr>
        <p:spPr>
          <a:xfrm>
            <a:off x="8264608" y="1249548"/>
            <a:ext cx="935483" cy="37925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361950" algn="l"/>
              </a:tabLst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Rear</a:t>
            </a:r>
            <a:endParaRPr lang="en-US" dirty="0"/>
          </a:p>
        </p:txBody>
      </p:sp>
      <p:sp>
        <p:nvSpPr>
          <p:cNvPr id="7" name="Footer Placeholder 4"/>
          <p:cNvSpPr txBox="1">
            <a:spLocks/>
          </p:cNvSpPr>
          <p:nvPr/>
        </p:nvSpPr>
        <p:spPr>
          <a:xfrm>
            <a:off x="791580" y="6580802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| Application controlled by MicroTCA at DESY  | Holger Schlarb | MTCA/ATCA Workshop for Research and Industry | IHEP 23.06.2019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12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Diagnostics: Beam position monitor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110 BPMs installed at FLASH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65935" y="6191755"/>
            <a:ext cx="56955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600" b="1" dirty="0" smtClean="0">
                <a:solidFill>
                  <a:srgbClr val="00AA92"/>
                </a:solidFill>
              </a:rPr>
              <a:t>Ref: B </a:t>
            </a:r>
            <a:r>
              <a:rPr lang="da-DK" sz="1600" b="1" dirty="0">
                <a:solidFill>
                  <a:srgbClr val="00AA92"/>
                </a:solidFill>
              </a:rPr>
              <a:t>Lorbeer et al 2018 J. Phys.: Conf. Ser.1067 072011</a:t>
            </a:r>
            <a:endParaRPr lang="de-DE" sz="1600" b="1" dirty="0">
              <a:solidFill>
                <a:srgbClr val="00AA92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60" y="4366595"/>
            <a:ext cx="1296144" cy="172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 descr="N:\4all\intern\Lorbeer\talks\operator_training2017\DSC028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88755" y="4657416"/>
            <a:ext cx="1733772" cy="115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749663" y="1265853"/>
            <a:ext cx="353975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AMC: SIS8300L Digitizer</a:t>
            </a:r>
          </a:p>
          <a:p>
            <a:r>
              <a:rPr lang="en-US" sz="2000" dirty="0" smtClean="0"/>
              <a:t>RTM: RF front-end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Double Peak detector electronics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4 input channels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Test pulse generator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Test output connectors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err="1" smtClean="0"/>
              <a:t>Vrf_pk_min</a:t>
            </a:r>
            <a:r>
              <a:rPr lang="en-US" sz="1600" dirty="0" smtClean="0"/>
              <a:t> = 5mV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B</a:t>
            </a:r>
            <a:r>
              <a:rPr lang="en-US" sz="1600" baseline="-25000" dirty="0" smtClean="0"/>
              <a:t>3dB</a:t>
            </a:r>
            <a:r>
              <a:rPr lang="en-US" sz="1600" dirty="0" smtClean="0"/>
              <a:t> ~ 600MHz (~-6dB@ 1GHz)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N.F.=3.3dB(maximum gain)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RF-Gain ~40dB</a:t>
            </a:r>
          </a:p>
        </p:txBody>
      </p:sp>
      <p:pic>
        <p:nvPicPr>
          <p:cNvPr id="18" name="Picture 3" descr="N:\4all\intern\Lorbeer\talks\operator_training2017\DSC028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36" y="4366595"/>
            <a:ext cx="2609048" cy="173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234" y="996024"/>
            <a:ext cx="4228863" cy="3171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1344085"/>
            <a:ext cx="3456384" cy="2823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4" name="Straight Connector 23"/>
          <p:cNvCxnSpPr/>
          <p:nvPr/>
        </p:nvCxnSpPr>
        <p:spPr>
          <a:xfrm flipH="1">
            <a:off x="10162478" y="2936582"/>
            <a:ext cx="1550146" cy="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1608186" y="2751124"/>
            <a:ext cx="583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1um</a:t>
            </a:r>
          </a:p>
        </p:txBody>
      </p:sp>
      <p:pic>
        <p:nvPicPr>
          <p:cNvPr id="28" name="Picture 7" descr="D:\bpm_pics\20170823_16084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4366595"/>
            <a:ext cx="2013946" cy="151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6460822" y="5991700"/>
            <a:ext cx="2640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Delay-Line:1/2”, ~26m, ~100ns</a:t>
            </a:r>
            <a:endParaRPr lang="de-DE" sz="1400" dirty="0" smtClean="0"/>
          </a:p>
        </p:txBody>
      </p:sp>
      <p:pic>
        <p:nvPicPr>
          <p:cNvPr id="30" name="Picture 8" descr="D:\paper\WEPAF048_butts_n_strips\poster\DSC0305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490265" y="3977618"/>
            <a:ext cx="1540994" cy="231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10197198" y="5928858"/>
            <a:ext cx="1188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RF front-end</a:t>
            </a:r>
            <a:endParaRPr lang="de-DE" sz="1400" dirty="0" smtClean="0"/>
          </a:p>
        </p:txBody>
      </p:sp>
      <p:sp>
        <p:nvSpPr>
          <p:cNvPr id="35" name="TextBox 34"/>
          <p:cNvSpPr txBox="1"/>
          <p:nvPr/>
        </p:nvSpPr>
        <p:spPr>
          <a:xfrm>
            <a:off x="9480376" y="3429000"/>
            <a:ext cx="673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50pC</a:t>
            </a: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10197198" y="2920401"/>
            <a:ext cx="3258" cy="847153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ooter Placeholder 4"/>
          <p:cNvSpPr txBox="1">
            <a:spLocks/>
          </p:cNvSpPr>
          <p:nvPr/>
        </p:nvSpPr>
        <p:spPr>
          <a:xfrm>
            <a:off x="791580" y="6580802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| Application controlled by MicroTCA at DESY  | Holger Schlarb | MTCA/ATCA Workshop for Research and Industry | IHEP 23.06.2019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16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Diagnostics: </a:t>
            </a:r>
            <a:r>
              <a:rPr lang="en-US" dirty="0" smtClean="0"/>
              <a:t>Toroid readout system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Used charge measurement &amp; beam transmission based Interlock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539" y="2045001"/>
            <a:ext cx="5505664" cy="1105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018" y="627723"/>
            <a:ext cx="3175198" cy="1427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636" y="3356992"/>
            <a:ext cx="2933988" cy="2580302"/>
          </a:xfrm>
          <a:prstGeom prst="rect">
            <a:avLst/>
          </a:prstGeom>
        </p:spPr>
      </p:pic>
      <p:cxnSp>
        <p:nvCxnSpPr>
          <p:cNvPr id="8" name="Gerade Verbindung 6"/>
          <p:cNvCxnSpPr/>
          <p:nvPr/>
        </p:nvCxnSpPr>
        <p:spPr>
          <a:xfrm>
            <a:off x="9368121" y="5149056"/>
            <a:ext cx="2339785" cy="17929"/>
          </a:xfrm>
          <a:prstGeom prst="line">
            <a:avLst/>
          </a:prstGeom>
          <a:ln w="25400" cmpd="sng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9973232" y="4019503"/>
            <a:ext cx="1833281" cy="52891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85750" indent="-285750">
              <a:lnSpc>
                <a:spcPct val="112000"/>
              </a:lnSpc>
              <a:buClr>
                <a:srgbClr val="F39200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</a:rPr>
              <a:t>First beam in XTL</a:t>
            </a:r>
          </a:p>
          <a:p>
            <a:pPr marL="285750" indent="-285750">
              <a:lnSpc>
                <a:spcPct val="112000"/>
              </a:lnSpc>
              <a:buClr>
                <a:srgbClr val="F39200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</a:rPr>
              <a:t>1 </a:t>
            </a:r>
            <a:r>
              <a:rPr lang="en-US" sz="1400" dirty="0" err="1" smtClean="0">
                <a:solidFill>
                  <a:srgbClr val="000000"/>
                </a:solidFill>
              </a:rPr>
              <a:t>pC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407990" y="1196753"/>
            <a:ext cx="6048050" cy="2207690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 sz="1800" dirty="0" smtClean="0"/>
              <a:t>Charge measurement with </a:t>
            </a:r>
            <a:r>
              <a:rPr lang="en-US" sz="1800" b="1" dirty="0" smtClean="0"/>
              <a:t>~0.2pC resolution RMS</a:t>
            </a:r>
          </a:p>
          <a:p>
            <a:pPr>
              <a:spcAft>
                <a:spcPts val="600"/>
              </a:spcAft>
            </a:pPr>
            <a:r>
              <a:rPr lang="en-US" sz="1800" dirty="0" smtClean="0"/>
              <a:t>36 </a:t>
            </a:r>
            <a:r>
              <a:rPr lang="en-US" sz="1800" dirty="0" err="1" smtClean="0"/>
              <a:t>Toroids</a:t>
            </a:r>
            <a:r>
              <a:rPr lang="en-US" sz="1800" dirty="0" smtClean="0"/>
              <a:t> along </a:t>
            </a:r>
            <a:r>
              <a:rPr lang="en-US" sz="1800" dirty="0" err="1" smtClean="0"/>
              <a:t>EuXFEL</a:t>
            </a:r>
            <a:endParaRPr lang="en-US" sz="1800" dirty="0" smtClean="0"/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800" dirty="0" smtClean="0"/>
              <a:t>Integrated test </a:t>
            </a:r>
            <a:r>
              <a:rPr lang="en-US" sz="1800" dirty="0" err="1" smtClean="0"/>
              <a:t>pulser</a:t>
            </a:r>
            <a:r>
              <a:rPr lang="en-US" sz="1800" dirty="0" smtClean="0"/>
              <a:t> functionality </a:t>
            </a:r>
          </a:p>
          <a:p>
            <a:pPr>
              <a:spcAft>
                <a:spcPts val="0"/>
              </a:spcAft>
            </a:pPr>
            <a:r>
              <a:rPr lang="en-US" sz="1800" dirty="0" smtClean="0"/>
              <a:t>Machine Protection: </a:t>
            </a:r>
          </a:p>
          <a:p>
            <a:pPr lvl="1">
              <a:spcAft>
                <a:spcPts val="600"/>
              </a:spcAft>
            </a:pPr>
            <a:r>
              <a:rPr lang="en-US" sz="1400" b="1" dirty="0" smtClean="0"/>
              <a:t>Fast Protection</a:t>
            </a:r>
            <a:r>
              <a:rPr lang="en-US" sz="1400" dirty="0" smtClean="0"/>
              <a:t>: transmission of adjacent </a:t>
            </a:r>
            <a:r>
              <a:rPr lang="en-US" sz="1400" dirty="0" err="1" smtClean="0"/>
              <a:t>Toroids</a:t>
            </a:r>
            <a:endParaRPr lang="en-US" sz="1400" dirty="0" smtClean="0"/>
          </a:p>
          <a:p>
            <a:pPr lvl="1">
              <a:spcAft>
                <a:spcPts val="600"/>
              </a:spcAft>
            </a:pPr>
            <a:r>
              <a:rPr lang="en-US" sz="1400" b="1" dirty="0" smtClean="0"/>
              <a:t>Slow Protection</a:t>
            </a:r>
            <a:r>
              <a:rPr lang="en-US" sz="1400" dirty="0"/>
              <a:t>: </a:t>
            </a:r>
            <a:r>
              <a:rPr lang="en-US" sz="1400" dirty="0" smtClean="0"/>
              <a:t>consecutive alarms </a:t>
            </a:r>
            <a:r>
              <a:rPr lang="en-US" sz="1400" b="1" dirty="0" smtClean="0"/>
              <a:t>block further </a:t>
            </a:r>
            <a:r>
              <a:rPr lang="en-US" sz="1400" b="1" dirty="0" err="1" smtClean="0"/>
              <a:t>bunchtrains</a:t>
            </a:r>
            <a:endParaRPr lang="en-US" sz="1400" dirty="0" smtClean="0"/>
          </a:p>
          <a:p>
            <a:pPr>
              <a:spcAft>
                <a:spcPts val="600"/>
              </a:spcAft>
            </a:pPr>
            <a:r>
              <a:rPr lang="en-US" dirty="0" smtClean="0"/>
              <a:t>Self </a:t>
            </a:r>
            <a:r>
              <a:rPr lang="en-US" dirty="0"/>
              <a:t>Trigger: </a:t>
            </a:r>
            <a:r>
              <a:rPr lang="en-US" dirty="0" smtClean="0"/>
              <a:t>beam detection on </a:t>
            </a:r>
            <a:r>
              <a:rPr lang="en-US" dirty="0" err="1" smtClean="0"/>
              <a:t>pC</a:t>
            </a:r>
            <a:r>
              <a:rPr lang="en-US" dirty="0" smtClean="0"/>
              <a:t> level</a:t>
            </a:r>
            <a:endParaRPr lang="en-US" sz="1400" dirty="0" smtClean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06" y="3404443"/>
            <a:ext cx="7511672" cy="310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423151" y="334770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SIS8300L2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91544" y="3347700"/>
            <a:ext cx="1578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RTM </a:t>
            </a:r>
            <a:r>
              <a:rPr lang="de-DE" b="1" dirty="0" err="1" smtClean="0"/>
              <a:t>Toroids</a:t>
            </a:r>
            <a:endParaRPr lang="de-DE" b="1" dirty="0" smtClean="0"/>
          </a:p>
        </p:txBody>
      </p:sp>
      <p:sp>
        <p:nvSpPr>
          <p:cNvPr id="14" name="Rectangle 13"/>
          <p:cNvSpPr/>
          <p:nvPr/>
        </p:nvSpPr>
        <p:spPr>
          <a:xfrm>
            <a:off x="8428445" y="6167867"/>
            <a:ext cx="30550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600" b="1" dirty="0" smtClean="0">
                <a:solidFill>
                  <a:srgbClr val="00AA92"/>
                </a:solidFill>
              </a:rPr>
              <a:t>Ref: M. Werner MTCAWS2016</a:t>
            </a:r>
            <a:endParaRPr lang="de-DE" sz="1600" b="1" dirty="0">
              <a:solidFill>
                <a:srgbClr val="00AA92"/>
              </a:solidFill>
            </a:endParaRPr>
          </a:p>
        </p:txBody>
      </p:sp>
      <p:sp>
        <p:nvSpPr>
          <p:cNvPr id="15" name="Footer Placeholder 4"/>
          <p:cNvSpPr txBox="1">
            <a:spLocks/>
          </p:cNvSpPr>
          <p:nvPr/>
        </p:nvSpPr>
        <p:spPr>
          <a:xfrm>
            <a:off x="791580" y="6580802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| Application controlled by MicroTCA at DESY  | Holger Schlarb | MTCA/ATCA Workshop for Research and Industry | IHEP 23.06.2019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88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Beam Loss Monitors 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474 BLMs along the </a:t>
            </a:r>
            <a:r>
              <a:rPr lang="en-US" dirty="0" err="1" smtClean="0"/>
              <a:t>EuXFEL</a:t>
            </a:r>
            <a:r>
              <a:rPr lang="en-US" dirty="0" smtClean="0"/>
              <a:t> for protection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90" y="1406429"/>
            <a:ext cx="8208290" cy="5010249"/>
          </a:xfrm>
        </p:spPr>
        <p:txBody>
          <a:bodyPr/>
          <a:lstStyle/>
          <a:p>
            <a:r>
              <a:rPr lang="en-US" dirty="0" smtClean="0"/>
              <a:t>Plastic </a:t>
            </a:r>
            <a:r>
              <a:rPr lang="en-US" dirty="0"/>
              <a:t>scintillators and quartz rods </a:t>
            </a:r>
            <a:r>
              <a:rPr lang="en-US" dirty="0" smtClean="0"/>
              <a:t>(Cherenkov </a:t>
            </a:r>
            <a:r>
              <a:rPr lang="en-US" dirty="0"/>
              <a:t>radiation)</a:t>
            </a:r>
          </a:p>
          <a:p>
            <a:pPr>
              <a:spcAft>
                <a:spcPts val="0"/>
              </a:spcAft>
            </a:pPr>
            <a:r>
              <a:rPr lang="en-US" dirty="0" smtClean="0"/>
              <a:t>DAMC02 + RTM-BLM </a:t>
            </a:r>
            <a:endParaRPr lang="en-US" dirty="0"/>
          </a:p>
          <a:p>
            <a:pPr lvl="1">
              <a:spcAft>
                <a:spcPts val="1200"/>
              </a:spcAft>
            </a:pPr>
            <a:r>
              <a:rPr lang="en-US" sz="1400" b="1" dirty="0"/>
              <a:t>Analog alarm path, independent from digital electronics and timing</a:t>
            </a:r>
          </a:p>
          <a:p>
            <a:pPr>
              <a:spcAft>
                <a:spcPts val="0"/>
              </a:spcAft>
            </a:pPr>
            <a:r>
              <a:rPr lang="en-US" dirty="0"/>
              <a:t>Machine Protection: </a:t>
            </a:r>
          </a:p>
          <a:p>
            <a:pPr lvl="1"/>
            <a:r>
              <a:rPr lang="en-US" sz="1400" b="1" dirty="0"/>
              <a:t>Fast Protection</a:t>
            </a:r>
            <a:r>
              <a:rPr lang="en-US" sz="1400" dirty="0"/>
              <a:t>: single, </a:t>
            </a:r>
            <a:r>
              <a:rPr lang="en-US" sz="1400" dirty="0" err="1"/>
              <a:t>multibunch</a:t>
            </a:r>
            <a:r>
              <a:rPr lang="en-US" sz="1400" dirty="0"/>
              <a:t> and integral alarms </a:t>
            </a:r>
            <a:r>
              <a:rPr lang="en-US" sz="1400" b="1" dirty="0"/>
              <a:t>cutting within current </a:t>
            </a:r>
            <a:r>
              <a:rPr lang="en-US" sz="1400" b="1" dirty="0" err="1"/>
              <a:t>bunchtrain</a:t>
            </a:r>
            <a:r>
              <a:rPr lang="en-US" sz="1400" dirty="0"/>
              <a:t> </a:t>
            </a:r>
          </a:p>
          <a:p>
            <a:pPr lvl="1"/>
            <a:r>
              <a:rPr lang="en-US" sz="1400" b="1" dirty="0"/>
              <a:t>Slow Protection</a:t>
            </a:r>
            <a:r>
              <a:rPr lang="en-US" sz="1400" dirty="0"/>
              <a:t>: consecutive alarms </a:t>
            </a:r>
            <a:r>
              <a:rPr lang="en-US" sz="1400" b="1" dirty="0"/>
              <a:t>block further </a:t>
            </a:r>
            <a:r>
              <a:rPr lang="en-US" sz="1400" b="1" dirty="0" err="1"/>
              <a:t>bunchtrains</a:t>
            </a:r>
            <a:r>
              <a:rPr lang="en-US" sz="1400" b="1" dirty="0"/>
              <a:t> </a:t>
            </a:r>
            <a:r>
              <a:rPr lang="en-US" sz="1400" dirty="0"/>
              <a:t>until user acknowledgement</a:t>
            </a:r>
          </a:p>
          <a:p>
            <a:pPr lvl="1"/>
            <a:r>
              <a:rPr lang="en-US" sz="1400" b="1" dirty="0"/>
              <a:t>Integrated tests: </a:t>
            </a:r>
            <a:r>
              <a:rPr lang="en-US" sz="1400" dirty="0"/>
              <a:t>LED and software alarm </a:t>
            </a:r>
          </a:p>
        </p:txBody>
      </p:sp>
      <p:pic>
        <p:nvPicPr>
          <p:cNvPr id="6" name="Picture 4" descr="C:\Users\dnoelle\Desktop\XFEL\001_20140320-IMG_13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227" y="3861048"/>
            <a:ext cx="2304256" cy="259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dnoelle\Desktop\XFEL\001_20130206-IMG_62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2" y="1139778"/>
            <a:ext cx="1346324" cy="151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nhaltsplatzhalter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36" b="78159"/>
          <a:stretch/>
        </p:blipFill>
        <p:spPr bwMode="auto">
          <a:xfrm>
            <a:off x="257264" y="4186820"/>
            <a:ext cx="5485111" cy="1829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357" y="1139778"/>
            <a:ext cx="3208928" cy="1514614"/>
          </a:xfrm>
          <a:prstGeom prst="rect">
            <a:avLst/>
          </a:prstGeom>
        </p:spPr>
      </p:pic>
      <p:pic>
        <p:nvPicPr>
          <p:cNvPr id="10" name="Grafi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357" y="2732199"/>
            <a:ext cx="3208928" cy="1707150"/>
          </a:xfrm>
          <a:prstGeom prst="rect">
            <a:avLst/>
          </a:prstGeom>
        </p:spPr>
      </p:pic>
      <p:sp>
        <p:nvSpPr>
          <p:cNvPr id="11" name="Textfeld 9"/>
          <p:cNvSpPr txBox="1"/>
          <p:nvPr/>
        </p:nvSpPr>
        <p:spPr>
          <a:xfrm>
            <a:off x="390446" y="6220876"/>
            <a:ext cx="5351929" cy="32272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de-DE" sz="1400" b="1" dirty="0" err="1" smtClean="0">
                <a:solidFill>
                  <a:srgbClr val="00AA92"/>
                </a:solidFill>
              </a:rPr>
              <a:t>Courtesy</a:t>
            </a:r>
            <a:r>
              <a:rPr lang="de-DE" sz="1400" b="1" dirty="0" smtClean="0">
                <a:solidFill>
                  <a:srgbClr val="00AA92"/>
                </a:solidFill>
              </a:rPr>
              <a:t>: T</a:t>
            </a:r>
            <a:r>
              <a:rPr lang="de-DE" sz="1400" b="1" dirty="0" smtClean="0">
                <a:solidFill>
                  <a:srgbClr val="00AA92"/>
                </a:solidFill>
              </a:rPr>
              <a:t>. </a:t>
            </a:r>
            <a:r>
              <a:rPr lang="de-DE" sz="1400" b="1" dirty="0" err="1" smtClean="0">
                <a:solidFill>
                  <a:srgbClr val="00AA92"/>
                </a:solidFill>
              </a:rPr>
              <a:t>Wamsat</a:t>
            </a:r>
            <a:r>
              <a:rPr lang="de-DE" sz="1400" b="1" dirty="0" smtClean="0">
                <a:solidFill>
                  <a:srgbClr val="00AA92"/>
                </a:solidFill>
              </a:rPr>
              <a:t> IBIC2018, </a:t>
            </a:r>
            <a:r>
              <a:rPr lang="en-AU" sz="1400" b="1" dirty="0" smtClean="0">
                <a:solidFill>
                  <a:srgbClr val="00AA92"/>
                </a:solidFill>
              </a:rPr>
              <a:t>WEOB03</a:t>
            </a:r>
            <a:endParaRPr lang="en-US" sz="1400" b="1" dirty="0" err="1" smtClean="0">
              <a:solidFill>
                <a:srgbClr val="00AA92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10200456" y="2060848"/>
            <a:ext cx="648072" cy="1368152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4"/>
          <p:cNvSpPr txBox="1">
            <a:spLocks/>
          </p:cNvSpPr>
          <p:nvPr/>
        </p:nvSpPr>
        <p:spPr>
          <a:xfrm>
            <a:off x="791580" y="6580802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| Application controlled by MicroTCA at DESY  | Holger Schlarb | MTCA/ATCA Workshop for Research and Industry | IHEP 23.06.2019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8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Diagnostics</a:t>
            </a:r>
            <a:r>
              <a:rPr lang="en-US" dirty="0"/>
              <a:t>: THz spectrometer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Special Diagnostics – CRISP THz Spectroscopy with MHz readout</a:t>
            </a:r>
          </a:p>
        </p:txBody>
      </p:sp>
      <p:pic>
        <p:nvPicPr>
          <p:cNvPr id="5" name="AMC_RTM.png">
            <a:extLst>
              <a:ext uri="{FF2B5EF4-FFF2-40B4-BE49-F238E27FC236}">
                <a16:creationId xmlns="" xmlns:a16="http://schemas.microsoft.com/office/drawing/2014/main" id="{32094D30-532E-B74A-A41E-271A9953DA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7628" y="1612262"/>
            <a:ext cx="4606134" cy="1884327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7AD6BE2-0741-4B47-BC58-A7DE51D767E2}"/>
              </a:ext>
            </a:extLst>
          </p:cNvPr>
          <p:cNvSpPr txBox="1"/>
          <p:nvPr/>
        </p:nvSpPr>
        <p:spPr>
          <a:xfrm>
            <a:off x="6240016" y="1484784"/>
            <a:ext cx="425249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/>
              <a:t>RTM: TAMC532-TM </a:t>
            </a:r>
            <a:r>
              <a:rPr lang="en-US" sz="1050" dirty="0" smtClean="0"/>
              <a:t>                  </a:t>
            </a:r>
            <a:r>
              <a:rPr lang="en-US" sz="1050" b="1" dirty="0"/>
              <a:t> </a:t>
            </a:r>
            <a:r>
              <a:rPr lang="en-US" sz="1050" b="1" dirty="0" smtClean="0"/>
              <a:t>   </a:t>
            </a:r>
            <a:r>
              <a:rPr lang="en-US" sz="1050" b="1" dirty="0" smtClean="0"/>
              <a:t>AMC TEWS TAMC532</a:t>
            </a:r>
            <a:r>
              <a:rPr lang="en-US" sz="1050" dirty="0" smtClean="0"/>
              <a:t> </a:t>
            </a:r>
            <a:endParaRPr lang="en-US" sz="1050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FF82889-AA18-1A4D-9E23-4EBA4C7D8F94}"/>
              </a:ext>
            </a:extLst>
          </p:cNvPr>
          <p:cNvSpPr txBox="1"/>
          <p:nvPr/>
        </p:nvSpPr>
        <p:spPr>
          <a:xfrm>
            <a:off x="335360" y="3526871"/>
            <a:ext cx="4187103" cy="6219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600"/>
            </a:pPr>
            <a:r>
              <a:rPr lang="en-US" sz="12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S Gothic" pitchFamily="2"/>
                <a:cs typeface="Tahoma" pitchFamily="2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Arial" pitchFamily="2"/>
                <a:ea typeface="MS Gothic" pitchFamily="2"/>
                <a:cs typeface="Tahoma" pitchFamily="2"/>
              </a:rPr>
              <a:t>4 </a:t>
            </a:r>
            <a:r>
              <a:rPr lang="en-US" sz="12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S Gothic" pitchFamily="2"/>
                <a:cs typeface="Tahoma" pitchFamily="2"/>
              </a:rPr>
              <a:t>pyroelectric detector board with 30 channels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600"/>
            </a:pPr>
            <a:r>
              <a:rPr lang="en-US" sz="12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S Gothic" pitchFamily="2"/>
                <a:cs typeface="Tahoma" pitchFamily="2"/>
              </a:rPr>
              <a:t> Parallel readout of all </a:t>
            </a:r>
            <a:r>
              <a:rPr lang="en-US" sz="1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S Gothic" pitchFamily="2"/>
                <a:cs typeface="Tahoma" pitchFamily="2"/>
              </a:rPr>
              <a:t>120 channels</a:t>
            </a:r>
            <a:r>
              <a:rPr lang="en-US" sz="12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S Gothic" pitchFamily="2"/>
                <a:cs typeface="Tahoma" pitchFamily="2"/>
              </a:rPr>
              <a:t> by </a:t>
            </a:r>
            <a:r>
              <a:rPr lang="en-US" sz="1200" dirty="0">
                <a:solidFill>
                  <a:srgbClr val="000000"/>
                </a:solidFill>
                <a:latin typeface="Arial" pitchFamily="2"/>
                <a:ea typeface="MS Gothic" pitchFamily="2"/>
                <a:cs typeface="Tahoma" pitchFamily="2"/>
              </a:rPr>
              <a:t>4</a:t>
            </a:r>
            <a:r>
              <a:rPr lang="en-US" sz="12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S Gothic" pitchFamily="2"/>
                <a:cs typeface="Tahoma" pitchFamily="2"/>
              </a:rPr>
              <a:t> TAMC532 each with 32 ADCS and TAMC532-TM shaper RTM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C01037B-25B2-654C-A3DF-3CE773B86F9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28445" y="4961085"/>
            <a:ext cx="1869271" cy="1465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2D43FB9-9589-FF42-B349-90DED2D654BA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228497" y="4966123"/>
            <a:ext cx="1872247" cy="146035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FB4E4A0-E7BC-904E-80A2-5610DB2A119F}"/>
              </a:ext>
            </a:extLst>
          </p:cNvPr>
          <p:cNvSpPr txBox="1"/>
          <p:nvPr/>
        </p:nvSpPr>
        <p:spPr>
          <a:xfrm>
            <a:off x="861329" y="4690160"/>
            <a:ext cx="1000187" cy="29721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400" dirty="0">
                <a:solidFill>
                  <a:srgbClr val="000000"/>
                </a:solidFill>
                <a:latin typeface="Arial" pitchFamily="2"/>
                <a:ea typeface="MS Gothic" pitchFamily="2"/>
                <a:cs typeface="Tahoma" pitchFamily="2"/>
              </a:rPr>
              <a:t>C</a:t>
            </a:r>
            <a:r>
              <a:rPr lang="en-US" sz="1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S Gothic" pitchFamily="2"/>
                <a:cs typeface="Tahoma" pitchFamily="2"/>
              </a:rPr>
              <a:t>hannel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6DD5E5B-64F4-674D-B6CC-63EDA0EE1194}"/>
              </a:ext>
            </a:extLst>
          </p:cNvPr>
          <p:cNvSpPr txBox="1"/>
          <p:nvPr/>
        </p:nvSpPr>
        <p:spPr>
          <a:xfrm>
            <a:off x="3148369" y="4693135"/>
            <a:ext cx="1199857" cy="29721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400" dirty="0">
                <a:solidFill>
                  <a:srgbClr val="000000"/>
                </a:solidFill>
                <a:latin typeface="Arial" pitchFamily="2"/>
                <a:ea typeface="MS Gothic" pitchFamily="2"/>
                <a:cs typeface="Tahoma" pitchFamily="2"/>
              </a:rPr>
              <a:t>C</a:t>
            </a:r>
            <a:r>
              <a:rPr lang="en-US" sz="1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S Gothic" pitchFamily="2"/>
                <a:cs typeface="Tahoma" pitchFamily="2"/>
              </a:rPr>
              <a:t>hannel 120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93E9C87-3E3B-0B47-9369-BB761A0D11DB}"/>
              </a:ext>
            </a:extLst>
          </p:cNvPr>
          <p:cNvSpPr txBox="1"/>
          <p:nvPr/>
        </p:nvSpPr>
        <p:spPr>
          <a:xfrm>
            <a:off x="2750308" y="4594012"/>
            <a:ext cx="576720" cy="46115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2400" b="1"/>
            </a:pPr>
            <a:r>
              <a:rPr lang="en-US" sz="24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S Gothic" pitchFamily="2"/>
                <a:cs typeface="Tahoma" pitchFamily="2"/>
              </a:rPr>
              <a:t>...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D786951A-1676-B444-A89A-851133FFA713}"/>
              </a:ext>
            </a:extLst>
          </p:cNvPr>
          <p:cNvGrpSpPr/>
          <p:nvPr/>
        </p:nvGrpSpPr>
        <p:grpSpPr>
          <a:xfrm>
            <a:off x="888984" y="1184786"/>
            <a:ext cx="3845486" cy="1991802"/>
            <a:chOff x="77245" y="1063092"/>
            <a:chExt cx="3845486" cy="1991802"/>
          </a:xfrm>
        </p:grpSpPr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E23D10AF-921B-8E4D-9C0E-A9E049E89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7245" y="1193341"/>
              <a:ext cx="3370701" cy="1861553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5" name="Straight Arrow Connector 14">
              <a:extLst>
                <a:ext uri="{FF2B5EF4-FFF2-40B4-BE49-F238E27FC236}">
                  <a16:creationId xmlns="" xmlns:a16="http://schemas.microsoft.com/office/drawing/2014/main" id="{502473FD-4E4D-884A-89B2-B3A291FF9274}"/>
                </a:ext>
              </a:extLst>
            </p:cNvPr>
            <p:cNvCxnSpPr/>
            <p:nvPr/>
          </p:nvCxnSpPr>
          <p:spPr>
            <a:xfrm flipH="1">
              <a:off x="3117556" y="1117843"/>
              <a:ext cx="100981" cy="293656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4AB31F87-796D-5A47-8F82-1471A8C26B1B}"/>
                </a:ext>
              </a:extLst>
            </p:cNvPr>
            <p:cNvSpPr txBox="1"/>
            <p:nvPr/>
          </p:nvSpPr>
          <p:spPr>
            <a:xfrm>
              <a:off x="3170602" y="1063092"/>
              <a:ext cx="7521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b="1">
                  <a:solidFill>
                    <a:srgbClr val="C00000"/>
                  </a:solidFill>
                </a:rPr>
                <a:t>Diffraction</a:t>
              </a:r>
            </a:p>
            <a:p>
              <a:r>
                <a:rPr lang="en-GB" sz="1000" b="1">
                  <a:solidFill>
                    <a:srgbClr val="C00000"/>
                  </a:solidFill>
                </a:rPr>
                <a:t>Radiation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065D010A-5C2D-9B45-8707-91912106A39F}"/>
                </a:ext>
              </a:extLst>
            </p:cNvPr>
            <p:cNvSpPr/>
            <p:nvPr/>
          </p:nvSpPr>
          <p:spPr>
            <a:xfrm>
              <a:off x="2807936" y="2921225"/>
              <a:ext cx="640010" cy="1336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10AC65BF-69F2-824F-8335-8E55D9194774}"/>
              </a:ext>
            </a:extLst>
          </p:cNvPr>
          <p:cNvSpPr txBox="1"/>
          <p:nvPr/>
        </p:nvSpPr>
        <p:spPr>
          <a:xfrm>
            <a:off x="4332743" y="1612263"/>
            <a:ext cx="9957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>
                <a:solidFill>
                  <a:srgbClr val="C00000"/>
                </a:solidFill>
              </a:rPr>
              <a:t>Detector Board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815CEE4A-FB47-4042-B6CF-38B561589A1F}"/>
              </a:ext>
            </a:extLst>
          </p:cNvPr>
          <p:cNvSpPr txBox="1"/>
          <p:nvPr/>
        </p:nvSpPr>
        <p:spPr>
          <a:xfrm>
            <a:off x="1310486" y="6378651"/>
            <a:ext cx="26885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Courtesy C. </a:t>
            </a:r>
            <a:r>
              <a:rPr lang="en-US" sz="1000" dirty="0" err="1" smtClean="0"/>
              <a:t>Gerth</a:t>
            </a:r>
            <a:r>
              <a:rPr lang="en-US" sz="1000" dirty="0" smtClean="0"/>
              <a:t>/B. Schmidt/ N. </a:t>
            </a:r>
            <a:r>
              <a:rPr lang="en-US" sz="1000" dirty="0" err="1" smtClean="0"/>
              <a:t>Lockmann</a:t>
            </a:r>
            <a:endParaRPr lang="en-US" sz="1000" dirty="0"/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412A0A53-E17F-3849-A397-32B1D09CDAA1}"/>
              </a:ext>
            </a:extLst>
          </p:cNvPr>
          <p:cNvSpPr txBox="1"/>
          <p:nvPr/>
        </p:nvSpPr>
        <p:spPr>
          <a:xfrm>
            <a:off x="3505233" y="2949415"/>
            <a:ext cx="6880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absorber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BD43959B-F2CF-344C-A4A9-ADB84303CC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2742" y="3278414"/>
            <a:ext cx="1375637" cy="119961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9B7519C3-CB89-D94C-BCC7-AA905E7C7B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3927" y="1830168"/>
            <a:ext cx="1220536" cy="135784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3F432189-6CB5-5D48-AF67-A84B872F00C8}"/>
              </a:ext>
            </a:extLst>
          </p:cNvPr>
          <p:cNvSpPr txBox="1"/>
          <p:nvPr/>
        </p:nvSpPr>
        <p:spPr>
          <a:xfrm>
            <a:off x="865378" y="3219591"/>
            <a:ext cx="2810385" cy="2769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200" dirty="0"/>
              <a:t>Electron bunch length characterization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034" y="3570907"/>
            <a:ext cx="4599015" cy="284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10596" y="1772816"/>
            <a:ext cx="105028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32 </a:t>
            </a:r>
            <a:r>
              <a:rPr lang="de-DE" sz="1600" dirty="0" err="1" smtClean="0"/>
              <a:t>ch</a:t>
            </a:r>
            <a:r>
              <a:rPr lang="de-DE" sz="1600" dirty="0" smtClean="0"/>
              <a:t>.</a:t>
            </a:r>
            <a:endParaRPr lang="de-DE" sz="1600" dirty="0"/>
          </a:p>
          <a:p>
            <a:r>
              <a:rPr lang="de-DE" sz="1600" dirty="0" err="1"/>
              <a:t>s</a:t>
            </a:r>
            <a:r>
              <a:rPr lang="de-DE" sz="1600" dirty="0" err="1" smtClean="0"/>
              <a:t>haper</a:t>
            </a:r>
            <a:endParaRPr lang="de-DE" sz="1600" dirty="0" smtClean="0"/>
          </a:p>
          <a:p>
            <a:r>
              <a:rPr lang="de-DE" sz="1600" dirty="0" smtClean="0"/>
              <a:t> +</a:t>
            </a:r>
          </a:p>
          <a:p>
            <a:r>
              <a:rPr lang="de-DE" sz="1600" dirty="0" smtClean="0"/>
              <a:t>14bit</a:t>
            </a:r>
          </a:p>
          <a:p>
            <a:r>
              <a:rPr lang="de-DE" sz="1600" dirty="0" smtClean="0"/>
              <a:t>50 MSPS</a:t>
            </a:r>
          </a:p>
          <a:p>
            <a:r>
              <a:rPr lang="de-DE" sz="1600" dirty="0" smtClean="0"/>
              <a:t>ADC</a:t>
            </a:r>
            <a:endParaRPr lang="de-DE" sz="1600" dirty="0" smtClean="0"/>
          </a:p>
        </p:txBody>
      </p:sp>
      <p:sp>
        <p:nvSpPr>
          <p:cNvPr id="29" name="Footer Placeholder 4"/>
          <p:cNvSpPr txBox="1">
            <a:spLocks/>
          </p:cNvSpPr>
          <p:nvPr/>
        </p:nvSpPr>
        <p:spPr>
          <a:xfrm>
            <a:off x="791580" y="6580802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| Application controlled by MicroTCA at DESY  | Holger Schlarb | MTCA/ATCA Workshop for Research and Industry | IHEP 23.06.2019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16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Diagnostics</a:t>
            </a:r>
            <a:r>
              <a:rPr lang="en-US" dirty="0"/>
              <a:t>: </a:t>
            </a:r>
            <a:r>
              <a:rPr lang="en-US" dirty="0" smtClean="0"/>
              <a:t>EO Sampling/ XUV Spectrometer / …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Special Diagnostics – KALYPSO Line Detector with MHz readout </a:t>
            </a:r>
          </a:p>
        </p:txBody>
      </p:sp>
      <p:pic>
        <p:nvPicPr>
          <p:cNvPr id="27" name="Obraz 3">
            <a:extLst>
              <a:ext uri="{FF2B5EF4-FFF2-40B4-BE49-F238E27FC236}">
                <a16:creationId xmlns="" xmlns:a16="http://schemas.microsoft.com/office/drawing/2014/main" id="{398ACE54-B11D-2348-95CA-F3CAEEDA0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2279577" y="1663525"/>
            <a:ext cx="2902269" cy="2261034"/>
          </a:xfrm>
          <a:prstGeom prst="rect">
            <a:avLst/>
          </a:prstGeom>
        </p:spPr>
      </p:pic>
      <p:sp>
        <p:nvSpPr>
          <p:cNvPr id="29" name="Rettangolo 25">
            <a:extLst>
              <a:ext uri="{FF2B5EF4-FFF2-40B4-BE49-F238E27FC236}">
                <a16:creationId xmlns="" xmlns:a16="http://schemas.microsoft.com/office/drawing/2014/main" id="{4632D791-E674-0041-A28D-9C912B6E7A8C}"/>
              </a:ext>
            </a:extLst>
          </p:cNvPr>
          <p:cNvSpPr/>
          <p:nvPr/>
        </p:nvSpPr>
        <p:spPr>
          <a:xfrm>
            <a:off x="438625" y="4655433"/>
            <a:ext cx="44085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de-DE" sz="100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A. </a:t>
            </a:r>
            <a:r>
              <a:rPr lang="en-US" altLang="de-DE" sz="1000" err="1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Mielczarek</a:t>
            </a:r>
            <a:r>
              <a:rPr lang="en-US" altLang="de-DE" sz="100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 </a:t>
            </a:r>
            <a:r>
              <a:rPr lang="en-US" altLang="de-DE" sz="1000" i="1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et al., </a:t>
            </a:r>
            <a:r>
              <a:rPr lang="de-DE" sz="1000" i="1">
                <a:solidFill>
                  <a:schemeClr val="tx1">
                    <a:lumMod val="65000"/>
                    <a:lumOff val="35000"/>
                  </a:schemeClr>
                </a:solidFill>
              </a:rPr>
              <a:t>IEEE Transactions on </a:t>
            </a:r>
            <a:r>
              <a:rPr lang="de-DE" sz="1000" i="1" err="1">
                <a:solidFill>
                  <a:schemeClr val="tx1">
                    <a:lumMod val="65000"/>
                    <a:lumOff val="35000"/>
                  </a:schemeClr>
                </a:solidFill>
              </a:rPr>
              <a:t>Nuclear</a:t>
            </a:r>
            <a:r>
              <a:rPr lang="de-DE" sz="1000" i="1">
                <a:solidFill>
                  <a:schemeClr val="tx1">
                    <a:lumMod val="65000"/>
                    <a:lumOff val="35000"/>
                  </a:schemeClr>
                </a:solidFill>
              </a:rPr>
              <a:t> Science</a:t>
            </a:r>
            <a:r>
              <a:rPr lang="de-DE" sz="1000">
                <a:solidFill>
                  <a:schemeClr val="tx1">
                    <a:lumMod val="65000"/>
                    <a:lumOff val="35000"/>
                  </a:schemeClr>
                </a:solidFill>
              </a:rPr>
              <a:t>, in </a:t>
            </a:r>
            <a:r>
              <a:rPr lang="de-DE" sz="100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print</a:t>
            </a:r>
            <a:r>
              <a:rPr lang="de-DE" sz="1000">
                <a:solidFill>
                  <a:schemeClr val="tx1">
                    <a:lumMod val="65000"/>
                    <a:lumOff val="35000"/>
                  </a:schemeClr>
                </a:solidFill>
              </a:rPr>
              <a:t>, 2018. </a:t>
            </a:r>
          </a:p>
          <a:p>
            <a:endParaRPr lang="en-US" sz="1000" i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5CF49157-400A-C44E-874A-C0BCD196BD5A}"/>
              </a:ext>
            </a:extLst>
          </p:cNvPr>
          <p:cNvSpPr txBox="1"/>
          <p:nvPr/>
        </p:nvSpPr>
        <p:spPr>
          <a:xfrm>
            <a:off x="519380" y="4950723"/>
            <a:ext cx="4268284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KALYPSO mezzanine card + FPGA Carrier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Parameters for current version 2.1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256 pixels, 50 </a:t>
            </a:r>
            <a:r>
              <a:rPr lang="en-US" sz="1600" kern="0" dirty="0">
                <a:solidFill>
                  <a:schemeClr val="bg1"/>
                </a:solidFill>
              </a:rPr>
              <a:t>µ</a:t>
            </a:r>
            <a:r>
              <a:rPr lang="en-GB" sz="1600" dirty="0"/>
              <a:t>m pitch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14 bit ADC, 2.7 </a:t>
            </a:r>
            <a:r>
              <a:rPr lang="en-GB" sz="1600" dirty="0" err="1"/>
              <a:t>Mfps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Synchronisation to clock of timing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Continuous, low-latency data stream out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3DA5993B-A52B-8040-83F0-A36D6AB20E2A}"/>
              </a:ext>
            </a:extLst>
          </p:cNvPr>
          <p:cNvGrpSpPr/>
          <p:nvPr/>
        </p:nvGrpSpPr>
        <p:grpSpPr>
          <a:xfrm>
            <a:off x="4394668" y="1287850"/>
            <a:ext cx="4944971" cy="5259578"/>
            <a:chOff x="4354208" y="873631"/>
            <a:chExt cx="4944971" cy="5259578"/>
          </a:xfrm>
        </p:grpSpPr>
        <p:grpSp>
          <p:nvGrpSpPr>
            <p:cNvPr id="32" name="Group 31">
              <a:extLst>
                <a:ext uri="{FF2B5EF4-FFF2-40B4-BE49-F238E27FC236}">
                  <a16:creationId xmlns="" xmlns:a16="http://schemas.microsoft.com/office/drawing/2014/main" id="{24F1111E-3D6A-7D41-BFF9-377198D9F3AD}"/>
                </a:ext>
              </a:extLst>
            </p:cNvPr>
            <p:cNvGrpSpPr/>
            <p:nvPr/>
          </p:nvGrpSpPr>
          <p:grpSpPr>
            <a:xfrm>
              <a:off x="4876336" y="1158058"/>
              <a:ext cx="4422843" cy="2926566"/>
              <a:chOff x="4916796" y="1160100"/>
              <a:chExt cx="4422843" cy="2926566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="" xmlns:a16="http://schemas.microsoft.com/office/drawing/2014/main" id="{B0DD8154-CA03-B749-AAF1-C2EBF8F453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39763" y="1898764"/>
                <a:ext cx="2764571" cy="2187902"/>
              </a:xfrm>
              <a:prstGeom prst="rect">
                <a:avLst/>
              </a:prstGeom>
            </p:spPr>
          </p:pic>
          <p:sp>
            <p:nvSpPr>
              <p:cNvPr id="40" name="Freeform 39">
                <a:extLst>
                  <a:ext uri="{FF2B5EF4-FFF2-40B4-BE49-F238E27FC236}">
                    <a16:creationId xmlns="" xmlns:a16="http://schemas.microsoft.com/office/drawing/2014/main" id="{A40FC983-86F8-2B44-B0FC-0648B0EF3A1A}"/>
                  </a:ext>
                </a:extLst>
              </p:cNvPr>
              <p:cNvSpPr/>
              <p:nvPr/>
            </p:nvSpPr>
            <p:spPr>
              <a:xfrm>
                <a:off x="4916796" y="2263642"/>
                <a:ext cx="1291328" cy="1171839"/>
              </a:xfrm>
              <a:custGeom>
                <a:avLst/>
                <a:gdLst>
                  <a:gd name="connsiteX0" fmla="*/ 1291328 w 1291328"/>
                  <a:gd name="connsiteY0" fmla="*/ 328067 h 1171839"/>
                  <a:gd name="connsiteX1" fmla="*/ 1116825 w 1291328"/>
                  <a:gd name="connsiteY1" fmla="*/ 352498 h 1171839"/>
                  <a:gd name="connsiteX2" fmla="*/ 973731 w 1291328"/>
                  <a:gd name="connsiteY2" fmla="*/ 418809 h 1171839"/>
                  <a:gd name="connsiteX3" fmla="*/ 596803 w 1291328"/>
                  <a:gd name="connsiteY3" fmla="*/ 760837 h 1171839"/>
                  <a:gd name="connsiteX4" fmla="*/ 816678 w 1291328"/>
                  <a:gd name="connsiteY4" fmla="*/ 1169176 h 1171839"/>
                  <a:gd name="connsiteX5" fmla="*/ 1200586 w 1291328"/>
                  <a:gd name="connsiteY5" fmla="*/ 921380 h 1171839"/>
                  <a:gd name="connsiteX6" fmla="*/ 1029573 w 1291328"/>
                  <a:gd name="connsiteY6" fmla="*/ 610764 h 1171839"/>
                  <a:gd name="connsiteX7" fmla="*/ 572373 w 1291328"/>
                  <a:gd name="connsiteY7" fmla="*/ 307127 h 1171839"/>
                  <a:gd name="connsiteX8" fmla="*/ 0 w 1291328"/>
                  <a:gd name="connsiteY8" fmla="*/ 0 h 1171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91328" h="1171839">
                    <a:moveTo>
                      <a:pt x="1291328" y="328067"/>
                    </a:moveTo>
                    <a:cubicBezTo>
                      <a:pt x="1230543" y="332720"/>
                      <a:pt x="1169758" y="337374"/>
                      <a:pt x="1116825" y="352498"/>
                    </a:cubicBezTo>
                    <a:cubicBezTo>
                      <a:pt x="1063892" y="367622"/>
                      <a:pt x="1060401" y="350753"/>
                      <a:pt x="973731" y="418809"/>
                    </a:cubicBezTo>
                    <a:cubicBezTo>
                      <a:pt x="887061" y="486865"/>
                      <a:pt x="622978" y="635776"/>
                      <a:pt x="596803" y="760837"/>
                    </a:cubicBezTo>
                    <a:cubicBezTo>
                      <a:pt x="570628" y="885898"/>
                      <a:pt x="716047" y="1142419"/>
                      <a:pt x="816678" y="1169176"/>
                    </a:cubicBezTo>
                    <a:cubicBezTo>
                      <a:pt x="917308" y="1195933"/>
                      <a:pt x="1165104" y="1014449"/>
                      <a:pt x="1200586" y="921380"/>
                    </a:cubicBezTo>
                    <a:cubicBezTo>
                      <a:pt x="1236068" y="828311"/>
                      <a:pt x="1134275" y="713140"/>
                      <a:pt x="1029573" y="610764"/>
                    </a:cubicBezTo>
                    <a:cubicBezTo>
                      <a:pt x="924871" y="508389"/>
                      <a:pt x="743968" y="408921"/>
                      <a:pt x="572373" y="307127"/>
                    </a:cubicBezTo>
                    <a:cubicBezTo>
                      <a:pt x="400778" y="205333"/>
                      <a:pt x="200389" y="102666"/>
                      <a:pt x="0" y="0"/>
                    </a:cubicBezTo>
                  </a:path>
                </a:pathLst>
              </a:custGeom>
              <a:noFill/>
              <a:ln w="28575">
                <a:solidFill>
                  <a:srgbClr val="E35D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="" xmlns:a16="http://schemas.microsoft.com/office/drawing/2014/main" id="{44901CC0-55FA-F14C-B054-9E3CAA87A79F}"/>
                  </a:ext>
                </a:extLst>
              </p:cNvPr>
              <p:cNvSpPr/>
              <p:nvPr/>
            </p:nvSpPr>
            <p:spPr>
              <a:xfrm>
                <a:off x="4943872" y="2326464"/>
                <a:ext cx="1267742" cy="985153"/>
              </a:xfrm>
              <a:custGeom>
                <a:avLst/>
                <a:gdLst>
                  <a:gd name="connsiteX0" fmla="*/ 1298308 w 1298308"/>
                  <a:gd name="connsiteY0" fmla="*/ 342027 h 985153"/>
                  <a:gd name="connsiteX1" fmla="*/ 1109844 w 1298308"/>
                  <a:gd name="connsiteY1" fmla="*/ 366458 h 985153"/>
                  <a:gd name="connsiteX2" fmla="*/ 1005142 w 1298308"/>
                  <a:gd name="connsiteY2" fmla="*/ 429279 h 985153"/>
                  <a:gd name="connsiteX3" fmla="*/ 708486 w 1298308"/>
                  <a:gd name="connsiteY3" fmla="*/ 677074 h 985153"/>
                  <a:gd name="connsiteX4" fmla="*/ 823658 w 1298308"/>
                  <a:gd name="connsiteY4" fmla="*/ 980711 h 985153"/>
                  <a:gd name="connsiteX5" fmla="*/ 1092394 w 1298308"/>
                  <a:gd name="connsiteY5" fmla="*/ 841108 h 985153"/>
                  <a:gd name="connsiteX6" fmla="*/ 963261 w 1298308"/>
                  <a:gd name="connsiteY6" fmla="*/ 610763 h 985153"/>
                  <a:gd name="connsiteX7" fmla="*/ 499081 w 1298308"/>
                  <a:gd name="connsiteY7" fmla="*/ 286186 h 985153"/>
                  <a:gd name="connsiteX8" fmla="*/ 0 w 1298308"/>
                  <a:gd name="connsiteY8" fmla="*/ 0 h 985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98308" h="985153">
                    <a:moveTo>
                      <a:pt x="1298308" y="342027"/>
                    </a:moveTo>
                    <a:cubicBezTo>
                      <a:pt x="1228506" y="346971"/>
                      <a:pt x="1158705" y="351916"/>
                      <a:pt x="1109844" y="366458"/>
                    </a:cubicBezTo>
                    <a:cubicBezTo>
                      <a:pt x="1060983" y="381000"/>
                      <a:pt x="1072035" y="377510"/>
                      <a:pt x="1005142" y="429279"/>
                    </a:cubicBezTo>
                    <a:cubicBezTo>
                      <a:pt x="938249" y="481048"/>
                      <a:pt x="738733" y="585169"/>
                      <a:pt x="708486" y="677074"/>
                    </a:cubicBezTo>
                    <a:cubicBezTo>
                      <a:pt x="678239" y="768979"/>
                      <a:pt x="759673" y="953372"/>
                      <a:pt x="823658" y="980711"/>
                    </a:cubicBezTo>
                    <a:cubicBezTo>
                      <a:pt x="887643" y="1008050"/>
                      <a:pt x="1069127" y="902766"/>
                      <a:pt x="1092394" y="841108"/>
                    </a:cubicBezTo>
                    <a:cubicBezTo>
                      <a:pt x="1115661" y="779450"/>
                      <a:pt x="1062146" y="703250"/>
                      <a:pt x="963261" y="610763"/>
                    </a:cubicBezTo>
                    <a:cubicBezTo>
                      <a:pt x="864376" y="518276"/>
                      <a:pt x="659624" y="387980"/>
                      <a:pt x="499081" y="286186"/>
                    </a:cubicBezTo>
                    <a:cubicBezTo>
                      <a:pt x="338537" y="184392"/>
                      <a:pt x="169268" y="92196"/>
                      <a:pt x="0" y="0"/>
                    </a:cubicBezTo>
                  </a:path>
                </a:pathLst>
              </a:custGeom>
              <a:noFill/>
              <a:ln w="28575">
                <a:solidFill>
                  <a:srgbClr val="E35D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="" xmlns:a16="http://schemas.microsoft.com/office/drawing/2014/main" id="{4E7043E8-D8CB-C44F-BD77-A2A4646D4A68}"/>
                  </a:ext>
                </a:extLst>
              </p:cNvPr>
              <p:cNvSpPr txBox="1"/>
              <p:nvPr/>
            </p:nvSpPr>
            <p:spPr>
              <a:xfrm>
                <a:off x="6430833" y="1160100"/>
                <a:ext cx="2908806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400" dirty="0"/>
                  <a:t>AIES MFMC (</a:t>
                </a:r>
                <a:r>
                  <a:rPr lang="en-GB" sz="1400" dirty="0" err="1"/>
                  <a:t>Artix</a:t>
                </a:r>
                <a:r>
                  <a:rPr lang="en-GB" sz="1400" dirty="0"/>
                  <a:t> 7)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400" dirty="0" err="1"/>
                  <a:t>CAENels</a:t>
                </a:r>
                <a:r>
                  <a:rPr lang="en-GB" sz="1400" dirty="0"/>
                  <a:t> SFP2+ 2-ch. Transceiver (FMC20)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="" xmlns:a16="http://schemas.microsoft.com/office/drawing/2014/main" id="{18AA6EAF-8DFC-7242-85C6-3D5AA83AF9AC}"/>
                  </a:ext>
                </a:extLst>
              </p:cNvPr>
              <p:cNvSpPr txBox="1"/>
              <p:nvPr/>
            </p:nvSpPr>
            <p:spPr>
              <a:xfrm>
                <a:off x="5219029" y="2051703"/>
                <a:ext cx="1351909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sz="1200" dirty="0">
                    <a:solidFill>
                      <a:srgbClr val="FF0000"/>
                    </a:solidFill>
                  </a:rPr>
                  <a:t>Multimode Fibre</a:t>
                </a:r>
              </a:p>
              <a:p>
                <a:r>
                  <a:rPr lang="en-GB" sz="1200" dirty="0">
                    <a:solidFill>
                      <a:srgbClr val="FF0000"/>
                    </a:solidFill>
                  </a:rPr>
                  <a:t>(&lt; 500 m, 6.4GB/s)</a:t>
                </a: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C45BE287-26E0-B94F-9CEB-8182B28F7098}"/>
                </a:ext>
              </a:extLst>
            </p:cNvPr>
            <p:cNvSpPr txBox="1"/>
            <p:nvPr/>
          </p:nvSpPr>
          <p:spPr>
            <a:xfrm rot="1992411">
              <a:off x="4585469" y="3172294"/>
              <a:ext cx="8899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/>
                <a:t>X2Timer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BD24B818-8A80-DA44-B4C8-06CEBCA6F1E0}"/>
                </a:ext>
              </a:extLst>
            </p:cNvPr>
            <p:cNvSpPr txBox="1"/>
            <p:nvPr/>
          </p:nvSpPr>
          <p:spPr>
            <a:xfrm rot="1962246">
              <a:off x="4354208" y="3415123"/>
              <a:ext cx="8130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/>
                <a:t>12V DC</a:t>
              </a:r>
            </a:p>
          </p:txBody>
        </p:sp>
        <p:pic>
          <p:nvPicPr>
            <p:cNvPr id="35" name="Picture 3" descr="F:\_Spectrometer\IMG_4355.JPG">
              <a:extLst>
                <a:ext uri="{FF2B5EF4-FFF2-40B4-BE49-F238E27FC236}">
                  <a16:creationId xmlns="" xmlns:a16="http://schemas.microsoft.com/office/drawing/2014/main" id="{728BA831-9AE3-974B-9361-F98A0C30C6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428" y="4266409"/>
              <a:ext cx="2800198" cy="1866800"/>
            </a:xfrm>
            <a:prstGeom prst="rect">
              <a:avLst/>
            </a:prstGeom>
            <a:noFill/>
            <a:effectLst>
              <a:softEdge rad="381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6" name="Straight Arrow Connector 35">
              <a:extLst>
                <a:ext uri="{FF2B5EF4-FFF2-40B4-BE49-F238E27FC236}">
                  <a16:creationId xmlns="" xmlns:a16="http://schemas.microsoft.com/office/drawing/2014/main" id="{9FD4F8A3-DD83-0D41-9317-F8036B386C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71154" y="3733636"/>
              <a:ext cx="1856147" cy="907688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1FA995C9-FD1F-3648-B097-56174006AA45}"/>
                </a:ext>
              </a:extLst>
            </p:cNvPr>
            <p:cNvSpPr txBox="1"/>
            <p:nvPr/>
          </p:nvSpPr>
          <p:spPr>
            <a:xfrm>
              <a:off x="6390373" y="873631"/>
              <a:ext cx="1695249" cy="35633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  <a:defRPr b="1"/>
              </a:pPr>
              <a:r>
                <a:rPr lang="en-US" sz="1800" b="1" i="0" u="none" strike="noStrike" baseline="0" dirty="0">
                  <a:ln>
                    <a:noFill/>
                  </a:ln>
                  <a:solidFill>
                    <a:schemeClr val="accent2"/>
                  </a:solidFill>
                  <a:latin typeface="Arial" pitchFamily="2"/>
                  <a:ea typeface="MS Gothic" pitchFamily="2"/>
                  <a:cs typeface="Tahoma" pitchFamily="2"/>
                </a:rPr>
                <a:t>MTCA.4 Crate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="" xmlns:a16="http://schemas.microsoft.com/office/drawing/2014/main" id="{023E7960-5A33-3048-82D6-93525C1214C9}"/>
                </a:ext>
              </a:extLst>
            </p:cNvPr>
            <p:cNvCxnSpPr>
              <a:cxnSpLocks/>
            </p:cNvCxnSpPr>
            <p:nvPr/>
          </p:nvCxnSpPr>
          <p:spPr>
            <a:xfrm>
              <a:off x="5285739" y="3503086"/>
              <a:ext cx="697793" cy="1138238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83E5450C-C8D6-7649-ADCD-42CF1C753715}"/>
              </a:ext>
            </a:extLst>
          </p:cNvPr>
          <p:cNvGrpSpPr/>
          <p:nvPr/>
        </p:nvGrpSpPr>
        <p:grpSpPr>
          <a:xfrm>
            <a:off x="337813" y="1628681"/>
            <a:ext cx="2394954" cy="507939"/>
            <a:chOff x="306119" y="1525289"/>
            <a:chExt cx="2184897" cy="455177"/>
          </a:xfrm>
        </p:grpSpPr>
        <p:pic>
          <p:nvPicPr>
            <p:cNvPr id="45" name="Grafik 8">
              <a:extLst>
                <a:ext uri="{FF2B5EF4-FFF2-40B4-BE49-F238E27FC236}">
                  <a16:creationId xmlns="" xmlns:a16="http://schemas.microsoft.com/office/drawing/2014/main" id="{BAB2B4D6-8BE0-294A-AEAD-48DD5CB773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8093" y="1568380"/>
              <a:ext cx="324033" cy="324213"/>
            </a:xfrm>
            <a:prstGeom prst="rect">
              <a:avLst/>
            </a:prstGeom>
          </p:spPr>
        </p:pic>
        <p:pic>
          <p:nvPicPr>
            <p:cNvPr id="46" name="Picture 2">
              <a:extLst>
                <a:ext uri="{FF2B5EF4-FFF2-40B4-BE49-F238E27FC236}">
                  <a16:creationId xmlns="" xmlns:a16="http://schemas.microsoft.com/office/drawing/2014/main" id="{D0FF02BD-1F88-864B-A164-A901358D8D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5839" y="1525289"/>
              <a:ext cx="455177" cy="455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3">
              <a:extLst>
                <a:ext uri="{FF2B5EF4-FFF2-40B4-BE49-F238E27FC236}">
                  <a16:creationId xmlns="" xmlns:a16="http://schemas.microsoft.com/office/drawing/2014/main" id="{256A2841-E237-B847-9C90-C41D6570BB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0303" y="1621252"/>
              <a:ext cx="526504" cy="263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47">
              <a:extLst>
                <a:ext uri="{FF2B5EF4-FFF2-40B4-BE49-F238E27FC236}">
                  <a16:creationId xmlns="" xmlns:a16="http://schemas.microsoft.com/office/drawing/2014/main" id="{83663DD0-779D-524B-AF2D-B4D547374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6119" y="1612013"/>
              <a:ext cx="679972" cy="285800"/>
            </a:xfrm>
            <a:prstGeom prst="rect">
              <a:avLst/>
            </a:prstGeom>
          </p:spPr>
        </p:pic>
      </p:grpSp>
      <p:cxnSp>
        <p:nvCxnSpPr>
          <p:cNvPr id="50" name="Straight Arrow Connector 49">
            <a:extLst>
              <a:ext uri="{FF2B5EF4-FFF2-40B4-BE49-F238E27FC236}">
                <a16:creationId xmlns="" xmlns:a16="http://schemas.microsoft.com/office/drawing/2014/main" id="{EC8F50F9-97B7-724B-8D41-80B7A4F93567}"/>
              </a:ext>
            </a:extLst>
          </p:cNvPr>
          <p:cNvCxnSpPr>
            <a:cxnSpLocks/>
            <a:stCxn id="51" idx="1"/>
          </p:cNvCxnSpPr>
          <p:nvPr/>
        </p:nvCxnSpPr>
        <p:spPr>
          <a:xfrm flipH="1">
            <a:off x="3826877" y="1584370"/>
            <a:ext cx="380892" cy="45428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081E241B-EA7A-3542-BDB8-E9497D49E648}"/>
              </a:ext>
            </a:extLst>
          </p:cNvPr>
          <p:cNvSpPr txBox="1"/>
          <p:nvPr/>
        </p:nvSpPr>
        <p:spPr>
          <a:xfrm>
            <a:off x="4207769" y="1291982"/>
            <a:ext cx="15020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1"/>
                </a:solidFill>
              </a:rPr>
              <a:t>KALYPSO </a:t>
            </a:r>
          </a:p>
          <a:p>
            <a:r>
              <a:rPr lang="en-GB" sz="1600" b="1" dirty="0">
                <a:solidFill>
                  <a:schemeClr val="accent1"/>
                </a:solidFill>
              </a:rPr>
              <a:t>mezzanine card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D0A0A1DA-5F34-2F45-A8A2-003EC56BC5DD}"/>
              </a:ext>
            </a:extLst>
          </p:cNvPr>
          <p:cNvSpPr txBox="1"/>
          <p:nvPr/>
        </p:nvSpPr>
        <p:spPr>
          <a:xfrm>
            <a:off x="359211" y="2087898"/>
            <a:ext cx="12137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Courtesy C. </a:t>
            </a:r>
            <a:r>
              <a:rPr lang="en-US" sz="1000" dirty="0" err="1"/>
              <a:t>Gerth</a:t>
            </a:r>
            <a:endParaRPr lang="en-US" sz="1000" dirty="0"/>
          </a:p>
        </p:txBody>
      </p:sp>
      <p:grpSp>
        <p:nvGrpSpPr>
          <p:cNvPr id="53" name="Group 52"/>
          <p:cNvGrpSpPr/>
          <p:nvPr/>
        </p:nvGrpSpPr>
        <p:grpSpPr>
          <a:xfrm>
            <a:off x="8001513" y="4486424"/>
            <a:ext cx="4282286" cy="1909854"/>
            <a:chOff x="4763949" y="2694823"/>
            <a:chExt cx="4282286" cy="1909854"/>
          </a:xfrm>
        </p:grpSpPr>
        <p:pic>
          <p:nvPicPr>
            <p:cNvPr id="54" name="Picture 11" descr="H:\My Documents\alles Wichtige\FLASH\Projekte\photon diag\Kalypso\Kalypso-during-tuning-28May2018-with_correct_wavelength_direction-color.gif">
              <a:extLst>
                <a:ext uri="{FF2B5EF4-FFF2-40B4-BE49-F238E27FC236}">
                  <a16:creationId xmlns="" xmlns:a16="http://schemas.microsoft.com/office/drawing/2014/main" id="{AB7F03DC-2463-6D4D-A535-1A55074E6F7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3949" y="3022159"/>
              <a:ext cx="2110023" cy="1582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17" descr="H:\My Documents\alles Wichtige\FLASH\Projekte\photon diag\Kalypso\Kalypso-during-tuning-28May2018-with_correct_wavelength_direction-better-color.gif">
              <a:extLst>
                <a:ext uri="{FF2B5EF4-FFF2-40B4-BE49-F238E27FC236}">
                  <a16:creationId xmlns="" xmlns:a16="http://schemas.microsoft.com/office/drawing/2014/main" id="{75A37EF4-B244-6A42-8E42-6DC9DBF8E44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5286" y="3022159"/>
              <a:ext cx="2110024" cy="1582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Text Box 41">
              <a:extLst>
                <a:ext uri="{FF2B5EF4-FFF2-40B4-BE49-F238E27FC236}">
                  <a16:creationId xmlns="" xmlns:a16="http://schemas.microsoft.com/office/drawing/2014/main" id="{B72ED7A3-80D1-234A-BF51-F35512D319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73973" y="2694823"/>
              <a:ext cx="2172262" cy="33855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dirty="0">
                  <a:solidFill>
                    <a:srgbClr val="0070C0"/>
                  </a:solidFill>
                </a:rPr>
                <a:t>After machine tuning: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solidFill>
                    <a:srgbClr val="0070C0"/>
                  </a:solidFill>
                </a:rPr>
                <a:t>FEL </a:t>
              </a:r>
              <a:r>
                <a:rPr lang="en-US" sz="800" dirty="0" smtClean="0">
                  <a:solidFill>
                    <a:srgbClr val="0070C0"/>
                  </a:solidFill>
                </a:rPr>
                <a:t>spectra more uniform </a:t>
              </a:r>
              <a:r>
                <a:rPr lang="en-US" sz="800" dirty="0">
                  <a:solidFill>
                    <a:srgbClr val="0070C0"/>
                  </a:solidFill>
                </a:rPr>
                <a:t>over pulse train</a:t>
              </a:r>
            </a:p>
          </p:txBody>
        </p:sp>
        <p:sp>
          <p:nvSpPr>
            <p:cNvPr id="57" name="Text Box 41">
              <a:extLst>
                <a:ext uri="{FF2B5EF4-FFF2-40B4-BE49-F238E27FC236}">
                  <a16:creationId xmlns="" xmlns:a16="http://schemas.microsoft.com/office/drawing/2014/main" id="{B72ED7A3-80D1-234A-BF51-F35512D319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88518" y="2701659"/>
              <a:ext cx="1961274" cy="33855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dirty="0">
                  <a:solidFill>
                    <a:srgbClr val="0070C0"/>
                  </a:solidFill>
                </a:rPr>
                <a:t>Start up of FEL tuning: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solidFill>
                    <a:srgbClr val="0070C0"/>
                  </a:solidFill>
                </a:rPr>
                <a:t>Instabilities at the end of pulse train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="" xmlns:a16="http://schemas.microsoft.com/office/drawing/2014/main" id="{EAB8C807-67A7-D742-88B7-5C83162C8D74}"/>
              </a:ext>
            </a:extLst>
          </p:cNvPr>
          <p:cNvGrpSpPr/>
          <p:nvPr/>
        </p:nvGrpSpPr>
        <p:grpSpPr>
          <a:xfrm>
            <a:off x="9598982" y="816220"/>
            <a:ext cx="2662277" cy="3363782"/>
            <a:chOff x="4021050" y="806913"/>
            <a:chExt cx="4410227" cy="5572312"/>
          </a:xfrm>
        </p:grpSpPr>
        <p:sp>
          <p:nvSpPr>
            <p:cNvPr id="59" name="Text Box 27">
              <a:extLst>
                <a:ext uri="{FF2B5EF4-FFF2-40B4-BE49-F238E27FC236}">
                  <a16:creationId xmlns="" xmlns:a16="http://schemas.microsoft.com/office/drawing/2014/main" id="{7574823C-5529-AC41-BDAC-F049250364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27426" y="3830786"/>
              <a:ext cx="18415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4572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pic>
          <p:nvPicPr>
            <p:cNvPr id="60" name="Picture 28" descr="Top-View_2">
              <a:extLst>
                <a:ext uri="{FF2B5EF4-FFF2-40B4-BE49-F238E27FC236}">
                  <a16:creationId xmlns="" xmlns:a16="http://schemas.microsoft.com/office/drawing/2014/main" id="{B773EC5F-E6CC-E945-BC43-E07C28D11D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521027" y="1505097"/>
              <a:ext cx="1706564" cy="41846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61" name="Group 60">
              <a:extLst>
                <a:ext uri="{FF2B5EF4-FFF2-40B4-BE49-F238E27FC236}">
                  <a16:creationId xmlns="" xmlns:a16="http://schemas.microsoft.com/office/drawing/2014/main" id="{8D38E91F-F252-0C4C-841C-F7D05B44FB48}"/>
                </a:ext>
              </a:extLst>
            </p:cNvPr>
            <p:cNvGrpSpPr/>
            <p:nvPr/>
          </p:nvGrpSpPr>
          <p:grpSpPr>
            <a:xfrm>
              <a:off x="5360814" y="1617811"/>
              <a:ext cx="476250" cy="4051300"/>
              <a:chOff x="6357938" y="1477963"/>
              <a:chExt cx="476250" cy="4051300"/>
            </a:xfrm>
          </p:grpSpPr>
          <p:sp>
            <p:nvSpPr>
              <p:cNvPr id="79" name="Line 29">
                <a:extLst>
                  <a:ext uri="{FF2B5EF4-FFF2-40B4-BE49-F238E27FC236}">
                    <a16:creationId xmlns="" xmlns:a16="http://schemas.microsoft.com/office/drawing/2014/main" id="{EB42D828-6CB5-3640-A569-537A1EA39B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770688" y="4325938"/>
                <a:ext cx="63500" cy="1203325"/>
              </a:xfrm>
              <a:prstGeom prst="line">
                <a:avLst/>
              </a:prstGeom>
              <a:noFill/>
              <a:ln w="38100">
                <a:solidFill>
                  <a:srgbClr val="7030A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4572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0" name="Line 30">
                <a:extLst>
                  <a:ext uri="{FF2B5EF4-FFF2-40B4-BE49-F238E27FC236}">
                    <a16:creationId xmlns="" xmlns:a16="http://schemas.microsoft.com/office/drawing/2014/main" id="{6D58F30A-3BC2-C241-A1C9-5FC45C34A2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357938" y="1477963"/>
                <a:ext cx="412750" cy="2851150"/>
              </a:xfrm>
              <a:prstGeom prst="line">
                <a:avLst/>
              </a:prstGeom>
              <a:noFill/>
              <a:ln w="38100">
                <a:solidFill>
                  <a:srgbClr val="7030A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4572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62" name="Line 31">
              <a:extLst>
                <a:ext uri="{FF2B5EF4-FFF2-40B4-BE49-F238E27FC236}">
                  <a16:creationId xmlns="" xmlns:a16="http://schemas.microsoft.com/office/drawing/2014/main" id="{26B9A198-87D5-734D-8C42-E484C9E9562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251168" y="2197487"/>
              <a:ext cx="522395" cy="2284174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4572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Line 32">
              <a:extLst>
                <a:ext uri="{FF2B5EF4-FFF2-40B4-BE49-F238E27FC236}">
                  <a16:creationId xmlns="" xmlns:a16="http://schemas.microsoft.com/office/drawing/2014/main" id="{7EC354DB-88F8-4442-B676-7846BAC321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677410" y="2321440"/>
              <a:ext cx="1096154" cy="216657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4572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Text Box 34">
              <a:extLst>
                <a:ext uri="{FF2B5EF4-FFF2-40B4-BE49-F238E27FC236}">
                  <a16:creationId xmlns="" xmlns:a16="http://schemas.microsoft.com/office/drawing/2014/main" id="{C9993141-594B-044B-BBD0-5E67BFB4DA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21050" y="1140887"/>
              <a:ext cx="1423866" cy="5608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r" defTabSz="4572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charset="0"/>
                </a:rPr>
                <a:t>0</a:t>
              </a:r>
              <a:r>
                <a:rPr kumimoji="0" lang="en-US" sz="800" b="1" i="0" u="none" strike="noStrike" kern="0" cap="none" spc="0" normalizeH="0" baseline="3000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charset="0"/>
                </a:rPr>
                <a:t>th</a:t>
              </a:r>
              <a:r>
                <a: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charset="0"/>
                </a:rPr>
                <a:t> order </a:t>
              </a:r>
            </a:p>
            <a:p>
              <a:pPr marL="0" marR="0" lvl="0" indent="0" algn="r" defTabSz="4572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charset="0"/>
                </a:rPr>
                <a:t>to experiment</a:t>
              </a:r>
              <a:endPara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65" name="Text Box 36">
              <a:extLst>
                <a:ext uri="{FF2B5EF4-FFF2-40B4-BE49-F238E27FC236}">
                  <a16:creationId xmlns="" xmlns:a16="http://schemas.microsoft.com/office/drawing/2014/main" id="{272B92AF-D3AE-F846-A908-9225EBEF0B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21767" y="1860065"/>
              <a:ext cx="705506" cy="331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4572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charset="0"/>
                </a:rPr>
                <a:t>6nm</a:t>
              </a:r>
            </a:p>
          </p:txBody>
        </p:sp>
        <p:sp>
          <p:nvSpPr>
            <p:cNvPr id="66" name="Text Box 37">
              <a:extLst>
                <a:ext uri="{FF2B5EF4-FFF2-40B4-BE49-F238E27FC236}">
                  <a16:creationId xmlns="" xmlns:a16="http://schemas.microsoft.com/office/drawing/2014/main" id="{A1D27ADD-0442-2D4B-8D8A-E291B121F0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15259" y="2027090"/>
              <a:ext cx="804242" cy="331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4572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charset="0"/>
                </a:rPr>
                <a:t>60nm</a:t>
              </a:r>
            </a:p>
          </p:txBody>
        </p:sp>
        <p:sp>
          <p:nvSpPr>
            <p:cNvPr id="67" name="Text Box 38">
              <a:extLst>
                <a:ext uri="{FF2B5EF4-FFF2-40B4-BE49-F238E27FC236}">
                  <a16:creationId xmlns="" xmlns:a16="http://schemas.microsoft.com/office/drawing/2014/main" id="{79E955B5-C600-0649-9A80-CD85AF3C6F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40268" y="3339574"/>
              <a:ext cx="1037364" cy="3568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4572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charset="0"/>
                </a:rPr>
                <a:t>1</a:t>
              </a:r>
              <a:r>
                <a:rPr kumimoji="0" lang="en-US" sz="800" b="1" i="0" u="none" strike="noStrike" kern="0" cap="none" spc="0" normalizeH="0" baseline="3000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charset="0"/>
                </a:rPr>
                <a:t>st</a:t>
              </a:r>
              <a:r>
                <a: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charset="0"/>
                </a:rPr>
                <a:t> order</a:t>
              </a:r>
            </a:p>
          </p:txBody>
        </p:sp>
        <p:sp>
          <p:nvSpPr>
            <p:cNvPr id="68" name="Rectangle 40">
              <a:extLst>
                <a:ext uri="{FF2B5EF4-FFF2-40B4-BE49-F238E27FC236}">
                  <a16:creationId xmlns="" xmlns:a16="http://schemas.microsoft.com/office/drawing/2014/main" id="{F3CE8BF3-241A-6346-9034-049BE000B7C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50085">
              <a:off x="5786264" y="4208611"/>
              <a:ext cx="111125" cy="544512"/>
            </a:xfrm>
            <a:prstGeom prst="rect">
              <a:avLst/>
            </a:prstGeom>
            <a:gradFill rotWithShape="1">
              <a:gsLst>
                <a:gs pos="0">
                  <a:srgbClr val="808000">
                    <a:alpha val="46001"/>
                  </a:srgbClr>
                </a:gs>
                <a:gs pos="100000">
                  <a:srgbClr val="808000">
                    <a:alpha val="46001"/>
                  </a:srgbClr>
                </a:gs>
              </a:gsLst>
              <a:lin ang="5400000" scaled="1"/>
            </a:gradFill>
            <a:ln w="9525">
              <a:solidFill>
                <a:srgbClr val="8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4572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808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Text Box 41">
              <a:extLst>
                <a:ext uri="{FF2B5EF4-FFF2-40B4-BE49-F238E27FC236}">
                  <a16:creationId xmlns="" xmlns:a16="http://schemas.microsoft.com/office/drawing/2014/main" id="{B9EC4A9D-E4CA-604C-A709-F02EC75098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92182" y="4795749"/>
              <a:ext cx="2239095" cy="611821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0"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kern="0" dirty="0" smtClean="0">
                  <a:solidFill>
                    <a:srgbClr val="0070C0"/>
                  </a:solidFill>
                </a:rPr>
                <a:t>variable </a:t>
              </a:r>
              <a:r>
                <a:rPr lang="en-US" sz="900" b="1" kern="0" dirty="0">
                  <a:solidFill>
                    <a:srgbClr val="0070C0"/>
                  </a:solidFill>
                </a:rPr>
                <a:t>line </a:t>
              </a:r>
              <a:r>
                <a:rPr lang="en-US" sz="900" b="1" kern="0" dirty="0" smtClean="0">
                  <a:solidFill>
                    <a:srgbClr val="0070C0"/>
                  </a:solidFill>
                </a:rPr>
                <a:t>spacing </a:t>
              </a:r>
            </a:p>
            <a:p>
              <a:pPr lvl="0"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</a:rPr>
                <a:t>grating (</a:t>
              </a:r>
              <a:r>
                <a:rPr lang="en-US" sz="900" b="1" kern="0" dirty="0" smtClean="0">
                  <a:solidFill>
                    <a:srgbClr val="0070C0"/>
                  </a:solidFill>
                </a:rPr>
                <a:t>VLS) </a:t>
              </a:r>
              <a:endPara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Arc 42">
              <a:extLst>
                <a:ext uri="{FF2B5EF4-FFF2-40B4-BE49-F238E27FC236}">
                  <a16:creationId xmlns="" xmlns:a16="http://schemas.microsoft.com/office/drawing/2014/main" id="{1CE20110-88C2-8D46-A05C-BFAE17A1AD5A}"/>
                </a:ext>
              </a:extLst>
            </p:cNvPr>
            <p:cNvSpPr>
              <a:spLocks/>
            </p:cNvSpPr>
            <p:nvPr/>
          </p:nvSpPr>
          <p:spPr bwMode="auto">
            <a:xfrm rot="880075" flipV="1">
              <a:off x="4709142" y="2068180"/>
              <a:ext cx="521168" cy="317704"/>
            </a:xfrm>
            <a:custGeom>
              <a:avLst/>
              <a:gdLst>
                <a:gd name="T0" fmla="*/ 0 w 21398"/>
                <a:gd name="T1" fmla="*/ 0 h 21600"/>
                <a:gd name="T2" fmla="*/ 9432507 w 21398"/>
                <a:gd name="T3" fmla="*/ 8709369 h 21600"/>
                <a:gd name="T4" fmla="*/ 0 w 21398"/>
                <a:gd name="T5" fmla="*/ 1008482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398" h="21600" fill="none" extrusionOk="0">
                  <a:moveTo>
                    <a:pt x="-1" y="0"/>
                  </a:moveTo>
                  <a:cubicBezTo>
                    <a:pt x="10790" y="0"/>
                    <a:pt x="19926" y="7963"/>
                    <a:pt x="21398" y="18653"/>
                  </a:cubicBezTo>
                </a:path>
                <a:path w="21398" h="21600" stroke="0" extrusionOk="0">
                  <a:moveTo>
                    <a:pt x="-1" y="0"/>
                  </a:moveTo>
                  <a:cubicBezTo>
                    <a:pt x="10790" y="0"/>
                    <a:pt x="19926" y="7963"/>
                    <a:pt x="21398" y="18653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4572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Text Box 21">
              <a:extLst>
                <a:ext uri="{FF2B5EF4-FFF2-40B4-BE49-F238E27FC236}">
                  <a16:creationId xmlns="" xmlns:a16="http://schemas.microsoft.com/office/drawing/2014/main" id="{7536A6C2-7A99-8544-8FD6-3F27DE6D41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15070" y="5688551"/>
              <a:ext cx="1219394" cy="382387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tabLst>
                  <a:tab pos="379413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tabLst>
                  <a:tab pos="379413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tabLst>
                  <a:tab pos="379413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tabLst>
                  <a:tab pos="379413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tabLst>
                  <a:tab pos="379413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79413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79413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79413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79413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4572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379413" algn="l"/>
                </a:tabLst>
                <a:defRPr/>
              </a:pP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FEL beam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="" xmlns:a16="http://schemas.microsoft.com/office/drawing/2014/main" id="{56C056E7-EFBE-A945-859C-76B59F2DB742}"/>
                </a:ext>
              </a:extLst>
            </p:cNvPr>
            <p:cNvSpPr/>
            <p:nvPr/>
          </p:nvSpPr>
          <p:spPr>
            <a:xfrm>
              <a:off x="4132841" y="5920359"/>
              <a:ext cx="3230621" cy="4588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</a:rPr>
                <a:t>G. Brenner et al.,</a:t>
              </a:r>
              <a:r>
                <a:rPr kumimoji="0" lang="en-US" sz="6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</a:rPr>
                <a:t> </a:t>
              </a:r>
            </a:p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</a:rPr>
                <a:t>Nucl</a:t>
              </a:r>
              <a:r>
                <a:rPr kumimoji="0" lang="en-US" sz="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</a:rPr>
                <a:t>. Instr. and Meth A </a:t>
              </a:r>
              <a:r>
                <a:rPr kumimoji="0" lang="en-US" sz="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</a:rPr>
                <a:t>635</a:t>
              </a:r>
              <a:r>
                <a:rPr kumimoji="0" lang="en-US" sz="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</a:rPr>
                <a:t>, 99–103 (2011).</a:t>
              </a:r>
              <a:endParaRPr kumimoji="0" lang="de-DE" sz="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="" xmlns:a16="http://schemas.microsoft.com/office/drawing/2014/main" id="{A140C48E-F0E6-A84D-8C1F-ADB37DF9DD0C}"/>
                </a:ext>
              </a:extLst>
            </p:cNvPr>
            <p:cNvSpPr/>
            <p:nvPr/>
          </p:nvSpPr>
          <p:spPr>
            <a:xfrm rot="4241067">
              <a:off x="4993894" y="2088986"/>
              <a:ext cx="126550" cy="252626"/>
            </a:xfrm>
            <a:prstGeom prst="rect">
              <a:avLst/>
            </a:prstGeom>
            <a:solidFill>
              <a:srgbClr val="F18F1F"/>
            </a:solidFill>
            <a:ln w="9525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Text Box 41">
              <a:extLst>
                <a:ext uri="{FF2B5EF4-FFF2-40B4-BE49-F238E27FC236}">
                  <a16:creationId xmlns="" xmlns:a16="http://schemas.microsoft.com/office/drawing/2014/main" id="{87CB6E77-68A7-7A4D-8B9F-5989077F90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29821" y="1359867"/>
              <a:ext cx="1931378" cy="35689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4572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charset="0"/>
                </a:rPr>
                <a:t>KALYPSO detector</a:t>
              </a:r>
            </a:p>
          </p:txBody>
        </p:sp>
        <p:pic>
          <p:nvPicPr>
            <p:cNvPr id="75" name="Picture 74">
              <a:extLst>
                <a:ext uri="{FF2B5EF4-FFF2-40B4-BE49-F238E27FC236}">
                  <a16:creationId xmlns="" xmlns:a16="http://schemas.microsoft.com/office/drawing/2014/main" id="{F25D93E4-D67A-6E4C-8ABA-BDCF53F38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4686" y="1676242"/>
              <a:ext cx="1658584" cy="2200964"/>
            </a:xfrm>
            <a:prstGeom prst="rect">
              <a:avLst/>
            </a:prstGeom>
            <a:effectLst>
              <a:softEdge rad="50800"/>
            </a:effectLst>
          </p:spPr>
        </p:pic>
        <p:cxnSp>
          <p:nvCxnSpPr>
            <p:cNvPr id="76" name="Straight Arrow Connector 75">
              <a:extLst>
                <a:ext uri="{FF2B5EF4-FFF2-40B4-BE49-F238E27FC236}">
                  <a16:creationId xmlns="" xmlns:a16="http://schemas.microsoft.com/office/drawing/2014/main" id="{71AF6BF0-967A-1748-A143-D607A186ACC0}"/>
                </a:ext>
              </a:extLst>
            </p:cNvPr>
            <p:cNvCxnSpPr>
              <a:cxnSpLocks/>
            </p:cNvCxnSpPr>
            <p:nvPr/>
          </p:nvCxnSpPr>
          <p:spPr>
            <a:xfrm>
              <a:off x="5100066" y="2210816"/>
              <a:ext cx="1488042" cy="150192"/>
            </a:xfrm>
            <a:prstGeom prst="straightConnector1">
              <a:avLst/>
            </a:prstGeom>
            <a:noFill/>
            <a:ln w="28575" cap="flat" cmpd="sng" algn="ctr">
              <a:solidFill>
                <a:srgbClr val="F18F1F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77" name="TextBox 76">
              <a:extLst>
                <a:ext uri="{FF2B5EF4-FFF2-40B4-BE49-F238E27FC236}">
                  <a16:creationId xmlns="" xmlns:a16="http://schemas.microsoft.com/office/drawing/2014/main" id="{49A600C0-A424-7442-A8B1-8F2D0886D76D}"/>
                </a:ext>
              </a:extLst>
            </p:cNvPr>
            <p:cNvSpPr txBox="1"/>
            <p:nvPr/>
          </p:nvSpPr>
          <p:spPr>
            <a:xfrm>
              <a:off x="6192183" y="3895711"/>
              <a:ext cx="1739219" cy="86674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CeYAG</a:t>
              </a:r>
              <a:r>
                <a:rPr kumimoji="0" lang="en-US" sz="7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700" b="0" i="0" u="none" strike="noStrike" kern="0" cap="none" spc="0" normalizeH="0" baseline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scintillator</a:t>
              </a:r>
              <a:r>
                <a:rPr kumimoji="0" lang="en-US" sz="7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screen converts X-ray laser pulses to visible pulses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="" xmlns:a16="http://schemas.microsoft.com/office/drawing/2014/main" id="{76117694-51DF-8742-B4FB-6105DFBDEA84}"/>
                </a:ext>
              </a:extLst>
            </p:cNvPr>
            <p:cNvSpPr txBox="1"/>
            <p:nvPr/>
          </p:nvSpPr>
          <p:spPr>
            <a:xfrm>
              <a:off x="4560942" y="806913"/>
              <a:ext cx="3218967" cy="4588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</a:rPr>
                <a:t>Soft X-ray Spectrometer</a:t>
              </a:r>
            </a:p>
          </p:txBody>
        </p:sp>
      </p:grpSp>
      <p:sp>
        <p:nvSpPr>
          <p:cNvPr id="81" name="Footer Placeholder 4"/>
          <p:cNvSpPr txBox="1">
            <a:spLocks/>
          </p:cNvSpPr>
          <p:nvPr/>
        </p:nvSpPr>
        <p:spPr>
          <a:xfrm>
            <a:off x="791580" y="6580802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| Application controlled by MicroTCA at DESY  | Holger Schlarb | MTCA/ATCA Workshop for Research and Industry | IHEP 23.06.2019</a:t>
            </a:r>
            <a:endParaRPr lang="en-US" dirty="0"/>
          </a:p>
        </p:txBody>
      </p:sp>
      <p:pic>
        <p:nvPicPr>
          <p:cNvPr id="7170" name="Picture 2" descr="Bildergebnis für KALYPSO detector image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44" y="3462896"/>
            <a:ext cx="3332815" cy="106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TextBox 81">
            <a:extLst>
              <a:ext uri="{FF2B5EF4-FFF2-40B4-BE49-F238E27FC236}">
                <a16:creationId xmlns="" xmlns:a16="http://schemas.microsoft.com/office/drawing/2014/main" id="{081E241B-EA7A-3542-BDB8-E9497D49E648}"/>
              </a:ext>
            </a:extLst>
          </p:cNvPr>
          <p:cNvSpPr txBox="1"/>
          <p:nvPr/>
        </p:nvSpPr>
        <p:spPr>
          <a:xfrm>
            <a:off x="678138" y="3193231"/>
            <a:ext cx="3329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accent1"/>
                </a:solidFill>
              </a:rPr>
              <a:t>KALYPSO </a:t>
            </a:r>
            <a:r>
              <a:rPr lang="en-GB" sz="1400" b="1" dirty="0" smtClean="0">
                <a:solidFill>
                  <a:schemeClr val="accent1"/>
                </a:solidFill>
              </a:rPr>
              <a:t>ASIC / 1-D array</a:t>
            </a:r>
            <a:endParaRPr lang="en-GB" sz="1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75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Femtosecond synchronization system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Laser oscillator Locking &amp; Optical fiber links stabilization </a:t>
            </a:r>
            <a:endParaRPr lang="en-US" dirty="0"/>
          </a:p>
        </p:txBody>
      </p:sp>
      <p:pic>
        <p:nvPicPr>
          <p:cNvPr id="10" name="Picture 4"/>
          <p:cNvPicPr>
            <a:picLocks noGrp="1" noChangeAspect="1" noChangeArrowheads="1"/>
          </p:cNvPicPr>
          <p:nvPr>
            <p:ph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997" y="1940775"/>
            <a:ext cx="5313048" cy="4604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platzhalter 8"/>
          <p:cNvSpPr txBox="1">
            <a:spLocks/>
          </p:cNvSpPr>
          <p:nvPr/>
        </p:nvSpPr>
        <p:spPr>
          <a:xfrm>
            <a:off x="5647005" y="3885695"/>
            <a:ext cx="1252519" cy="16204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2400"/>
              </a:spcAft>
              <a:buFont typeface="Arial" panose="020B0604020202020204" pitchFamily="34" charset="0"/>
              <a:buNone/>
            </a:pPr>
            <a:r>
              <a:rPr lang="en-US" b="1" dirty="0" smtClean="0"/>
              <a:t>Detection 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b="1" dirty="0" smtClean="0"/>
              <a:t>Feedback/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b="1" dirty="0" smtClean="0"/>
              <a:t>Actuators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endParaRPr lang="en-US" b="1" dirty="0"/>
          </a:p>
          <a:p>
            <a: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b="1" dirty="0" smtClean="0"/>
              <a:t>Readout/ controls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10657568" y="1968312"/>
            <a:ext cx="14398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Balanced</a:t>
            </a:r>
            <a:r>
              <a:rPr lang="de-DE" sz="1600" dirty="0" smtClean="0"/>
              <a:t> </a:t>
            </a:r>
          </a:p>
          <a:p>
            <a:r>
              <a:rPr lang="de-DE" sz="1600" dirty="0" err="1" smtClean="0"/>
              <a:t>photodetector</a:t>
            </a:r>
            <a:endParaRPr lang="de-DE" sz="1600" dirty="0" smtClean="0"/>
          </a:p>
        </p:txBody>
      </p:sp>
      <p:pic>
        <p:nvPicPr>
          <p:cNvPr id="12" name="Inhaltsplatzhalt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03636"/>
            <a:ext cx="5112568" cy="2099725"/>
          </a:xfrm>
          <a:prstGeom prst="rect">
            <a:avLst/>
          </a:prstGeom>
        </p:spPr>
      </p:pic>
      <p:sp>
        <p:nvSpPr>
          <p:cNvPr id="14" name="Textfeld 6"/>
          <p:cNvSpPr txBox="1"/>
          <p:nvPr/>
        </p:nvSpPr>
        <p:spPr>
          <a:xfrm>
            <a:off x="776006" y="3587338"/>
            <a:ext cx="1557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DRTM-DWC10</a:t>
            </a:r>
          </a:p>
        </p:txBody>
      </p:sp>
      <p:sp>
        <p:nvSpPr>
          <p:cNvPr id="16" name="Textfeld 12"/>
          <p:cNvSpPr txBox="1"/>
          <p:nvPr/>
        </p:nvSpPr>
        <p:spPr>
          <a:xfrm>
            <a:off x="2999655" y="3587338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Struck SIS8300L2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49166" y="1681063"/>
            <a:ext cx="29306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/>
              <a:t>Realized</a:t>
            </a:r>
            <a:r>
              <a:rPr lang="de-DE" sz="1400" dirty="0" smtClean="0"/>
              <a:t> </a:t>
            </a:r>
            <a:r>
              <a:rPr lang="de-DE" sz="1400" dirty="0" err="1" smtClean="0"/>
              <a:t>by</a:t>
            </a:r>
            <a:r>
              <a:rPr lang="de-DE" sz="1400" dirty="0" smtClean="0"/>
              <a:t> </a:t>
            </a:r>
            <a:r>
              <a:rPr lang="de-DE" sz="1400" dirty="0" err="1" smtClean="0"/>
              <a:t>modified</a:t>
            </a:r>
            <a:r>
              <a:rPr lang="de-DE" sz="1400" dirty="0" smtClean="0"/>
              <a:t> LLRF </a:t>
            </a:r>
            <a:r>
              <a:rPr lang="de-DE" sz="1400" dirty="0" err="1" smtClean="0"/>
              <a:t>boards</a:t>
            </a:r>
            <a:endParaRPr lang="de-DE" sz="1400" dirty="0" smtClean="0"/>
          </a:p>
        </p:txBody>
      </p:sp>
      <p:pic>
        <p:nvPicPr>
          <p:cNvPr id="18" name="Picture 2" descr="D:\DESYCLOUD\Transfer\For Ingmar\Annual Report 2017\Data for Nele\Laser at XFEL 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r="5208"/>
          <a:stretch>
            <a:fillRect/>
          </a:stretch>
        </p:blipFill>
        <p:spPr bwMode="auto">
          <a:xfrm>
            <a:off x="429713" y="4005103"/>
            <a:ext cx="3808439" cy="1635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feld 11"/>
          <p:cNvSpPr txBox="1"/>
          <p:nvPr/>
        </p:nvSpPr>
        <p:spPr>
          <a:xfrm>
            <a:off x="341191" y="5652537"/>
            <a:ext cx="40965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e.g. XFEL </a:t>
            </a:r>
            <a:r>
              <a:rPr lang="de-DE" sz="1600" dirty="0" err="1" smtClean="0"/>
              <a:t>Injector</a:t>
            </a:r>
            <a:r>
              <a:rPr lang="de-DE" sz="1600" dirty="0" smtClean="0"/>
              <a:t> Laser 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1191" y="1308488"/>
            <a:ext cx="61302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err="1" smtClean="0"/>
              <a:t>Photodiode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based</a:t>
            </a:r>
            <a:r>
              <a:rPr lang="de-DE" sz="2000" b="1" dirty="0" smtClean="0"/>
              <a:t> lock (~ 30 </a:t>
            </a:r>
            <a:r>
              <a:rPr lang="de-DE" sz="2000" b="1" dirty="0" err="1" smtClean="0"/>
              <a:t>laser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osc</a:t>
            </a:r>
            <a:r>
              <a:rPr lang="de-DE" sz="2000" b="1" dirty="0" smtClean="0"/>
              <a:t>. at DESY)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806556" y="1340768"/>
            <a:ext cx="47855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Optical </a:t>
            </a:r>
            <a:r>
              <a:rPr lang="de-DE" sz="2000" b="1" dirty="0" err="1" smtClean="0"/>
              <a:t>synchr</a:t>
            </a:r>
            <a:r>
              <a:rPr lang="de-DE" sz="2000" b="1" dirty="0" smtClean="0"/>
              <a:t>. </a:t>
            </a:r>
            <a:r>
              <a:rPr lang="de-DE" sz="2000" b="1" dirty="0" err="1" smtClean="0"/>
              <a:t>fiber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stabilisation</a:t>
            </a:r>
            <a:r>
              <a:rPr lang="de-DE" sz="2000" b="1" dirty="0" smtClean="0"/>
              <a:t> ~ 40</a:t>
            </a:r>
          </a:p>
        </p:txBody>
      </p:sp>
      <p:sp>
        <p:nvSpPr>
          <p:cNvPr id="7" name="Left Brace 6"/>
          <p:cNvSpPr/>
          <p:nvPr/>
        </p:nvSpPr>
        <p:spPr>
          <a:xfrm>
            <a:off x="6806556" y="3756615"/>
            <a:ext cx="92968" cy="536481"/>
          </a:xfrm>
          <a:prstGeom prst="leftBrac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Left Brace 23"/>
          <p:cNvSpPr/>
          <p:nvPr/>
        </p:nvSpPr>
        <p:spPr>
          <a:xfrm>
            <a:off x="6821796" y="4506456"/>
            <a:ext cx="92968" cy="536481"/>
          </a:xfrm>
          <a:prstGeom prst="leftBrac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Left Brace 24"/>
          <p:cNvSpPr/>
          <p:nvPr/>
        </p:nvSpPr>
        <p:spPr>
          <a:xfrm>
            <a:off x="6821796" y="5301208"/>
            <a:ext cx="92968" cy="536481"/>
          </a:xfrm>
          <a:prstGeom prst="leftBrac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Notched Right Arrow 25">
            <a:extLst>
              <a:ext uri="{FF2B5EF4-FFF2-40B4-BE49-F238E27FC236}">
                <a16:creationId xmlns="" xmlns:a16="http://schemas.microsoft.com/office/drawing/2014/main" id="{C7924598-1CEF-8D4C-BAB2-9AB9AB80B2A0}"/>
              </a:ext>
            </a:extLst>
          </p:cNvPr>
          <p:cNvSpPr/>
          <p:nvPr/>
        </p:nvSpPr>
        <p:spPr>
          <a:xfrm>
            <a:off x="8688287" y="28313"/>
            <a:ext cx="2466457" cy="1280175"/>
          </a:xfrm>
          <a:prstGeom prst="notchedRightArrow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</a:rPr>
              <a:t>Talk on femtosecond </a:t>
            </a:r>
            <a:r>
              <a:rPr lang="en-US" sz="1100" b="1" dirty="0" err="1" smtClean="0">
                <a:solidFill>
                  <a:schemeClr val="bg1"/>
                </a:solidFill>
              </a:rPr>
              <a:t>Synchr</a:t>
            </a:r>
            <a:r>
              <a:rPr lang="en-US" sz="1100" b="1" dirty="0" smtClean="0">
                <a:solidFill>
                  <a:schemeClr val="bg1"/>
                </a:solidFill>
              </a:rPr>
              <a:t>. System</a:t>
            </a:r>
            <a:endParaRPr lang="en-US" sz="1100" b="1" dirty="0">
              <a:solidFill>
                <a:schemeClr val="bg1"/>
              </a:solidFill>
            </a:endParaRPr>
          </a:p>
          <a:p>
            <a:pPr algn="ctr"/>
            <a:r>
              <a:rPr lang="en-US" sz="1100" b="1" i="1" dirty="0" smtClean="0">
                <a:solidFill>
                  <a:schemeClr val="bg1"/>
                </a:solidFill>
              </a:rPr>
              <a:t>M. </a:t>
            </a:r>
            <a:r>
              <a:rPr lang="en-US" sz="1100" b="1" i="1" dirty="0" err="1" smtClean="0">
                <a:solidFill>
                  <a:schemeClr val="bg1"/>
                </a:solidFill>
              </a:rPr>
              <a:t>Felber</a:t>
            </a:r>
            <a:endParaRPr lang="en-US" sz="1100" b="1" i="1" dirty="0">
              <a:solidFill>
                <a:schemeClr val="bg1"/>
              </a:solidFill>
            </a:endParaRPr>
          </a:p>
        </p:txBody>
      </p:sp>
      <p:sp>
        <p:nvSpPr>
          <p:cNvPr id="19" name="Footer Placeholder 4"/>
          <p:cNvSpPr txBox="1">
            <a:spLocks/>
          </p:cNvSpPr>
          <p:nvPr/>
        </p:nvSpPr>
        <p:spPr>
          <a:xfrm>
            <a:off x="791580" y="6580802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| Application controlled by MicroTCA at DESY  | Holger Schlarb | MTCA/ATCA Workshop for Research and Industry | IHEP 23.06.2019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1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2"/>
          <p:cNvGrpSpPr/>
          <p:nvPr/>
        </p:nvGrpSpPr>
        <p:grpSpPr>
          <a:xfrm>
            <a:off x="-25683" y="744538"/>
            <a:ext cx="12243365" cy="6113462"/>
            <a:chOff x="0" y="0"/>
            <a:chExt cx="13059588" cy="8694701"/>
          </a:xfrm>
        </p:grpSpPr>
        <p:pic>
          <p:nvPicPr>
            <p:cNvPr id="68" name="2015-09-28_0044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/>
            <a:stretch>
              <a:fillRect/>
            </a:stretch>
          </p:blipFill>
          <p:spPr>
            <a:xfrm>
              <a:off x="0" y="0"/>
              <a:ext cx="13059589" cy="86947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9" name="Shape 69"/>
            <p:cNvSpPr/>
            <p:nvPr/>
          </p:nvSpPr>
          <p:spPr>
            <a:xfrm>
              <a:off x="2712960" y="2676702"/>
              <a:ext cx="8719188" cy="3244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6" h="21236" extrusionOk="0">
                  <a:moveTo>
                    <a:pt x="8380" y="20756"/>
                  </a:moveTo>
                  <a:cubicBezTo>
                    <a:pt x="5009" y="19235"/>
                    <a:pt x="1115" y="17787"/>
                    <a:pt x="91" y="10505"/>
                  </a:cubicBezTo>
                  <a:cubicBezTo>
                    <a:pt x="-264" y="7978"/>
                    <a:pt x="475" y="5502"/>
                    <a:pt x="1395" y="4050"/>
                  </a:cubicBezTo>
                  <a:cubicBezTo>
                    <a:pt x="2531" y="2259"/>
                    <a:pt x="3819" y="1455"/>
                    <a:pt x="5107" y="862"/>
                  </a:cubicBezTo>
                  <a:cubicBezTo>
                    <a:pt x="7329" y="-161"/>
                    <a:pt x="9590" y="-139"/>
                    <a:pt x="11837" y="241"/>
                  </a:cubicBezTo>
                  <a:cubicBezTo>
                    <a:pt x="12659" y="380"/>
                    <a:pt x="13482" y="558"/>
                    <a:pt x="14295" y="939"/>
                  </a:cubicBezTo>
                  <a:cubicBezTo>
                    <a:pt x="15186" y="1356"/>
                    <a:pt x="16062" y="1983"/>
                    <a:pt x="16934" y="2634"/>
                  </a:cubicBezTo>
                  <a:cubicBezTo>
                    <a:pt x="18235" y="3607"/>
                    <a:pt x="19582" y="4864"/>
                    <a:pt x="20330" y="7967"/>
                  </a:cubicBezTo>
                  <a:cubicBezTo>
                    <a:pt x="21336" y="12146"/>
                    <a:pt x="19516" y="17273"/>
                    <a:pt x="17570" y="18860"/>
                  </a:cubicBezTo>
                  <a:cubicBezTo>
                    <a:pt x="16054" y="20097"/>
                    <a:pt x="14487" y="20621"/>
                    <a:pt x="12929" y="20958"/>
                  </a:cubicBezTo>
                  <a:cubicBezTo>
                    <a:pt x="11417" y="21285"/>
                    <a:pt x="9892" y="21439"/>
                    <a:pt x="8380" y="20756"/>
                  </a:cubicBezTo>
                  <a:close/>
                </a:path>
              </a:pathLst>
            </a:custGeom>
            <a:noFill/>
            <a:ln w="50800" cap="flat">
              <a:solidFill>
                <a:schemeClr val="accent1"/>
              </a:solidFill>
              <a:prstDash val="solid"/>
              <a:bevel/>
            </a:ln>
            <a:effectLst>
              <a:outerShdw blurRad="50800" dist="254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321457">
                <a:defRPr sz="16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70" name="Shape 70"/>
            <p:cNvSpPr/>
            <p:nvPr/>
          </p:nvSpPr>
          <p:spPr>
            <a:xfrm>
              <a:off x="6542283" y="4014682"/>
              <a:ext cx="1247546" cy="2127162"/>
            </a:xfrm>
            <a:prstGeom prst="line">
              <a:avLst/>
            </a:prstGeom>
            <a:noFill/>
            <a:ln w="50800" cap="flat">
              <a:solidFill>
                <a:schemeClr val="accent1"/>
              </a:solidFill>
              <a:prstDash val="solid"/>
              <a:bevel/>
              <a:tailEnd type="triangle" w="med" len="med"/>
            </a:ln>
            <a:effectLst>
              <a:outerShdw blurRad="50800" dist="254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321457">
                <a:defRPr sz="16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71" name="Shape 71"/>
            <p:cNvSpPr/>
            <p:nvPr/>
          </p:nvSpPr>
          <p:spPr>
            <a:xfrm>
              <a:off x="6906402" y="4661110"/>
              <a:ext cx="158440" cy="1594996"/>
            </a:xfrm>
            <a:prstGeom prst="line">
              <a:avLst/>
            </a:prstGeom>
            <a:noFill/>
            <a:ln w="50800" cap="flat">
              <a:solidFill>
                <a:schemeClr val="accent1"/>
              </a:solidFill>
              <a:prstDash val="solid"/>
              <a:bevel/>
              <a:tailEnd type="triangle" w="med" len="med"/>
            </a:ln>
            <a:effectLst>
              <a:outerShdw blurRad="50800" dist="254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321457">
                <a:defRPr sz="16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</p:grpSp>
      <p:grpSp>
        <p:nvGrpSpPr>
          <p:cNvPr id="77" name="Group 77"/>
          <p:cNvGrpSpPr/>
          <p:nvPr/>
        </p:nvGrpSpPr>
        <p:grpSpPr>
          <a:xfrm>
            <a:off x="3620548" y="1948185"/>
            <a:ext cx="2325440" cy="596895"/>
            <a:chOff x="0" y="0"/>
            <a:chExt cx="2480468" cy="848915"/>
          </a:xfrm>
        </p:grpSpPr>
        <p:sp>
          <p:nvSpPr>
            <p:cNvPr id="75" name="Shape 75"/>
            <p:cNvSpPr/>
            <p:nvPr/>
          </p:nvSpPr>
          <p:spPr>
            <a:xfrm>
              <a:off x="0" y="0"/>
              <a:ext cx="2480469" cy="848916"/>
            </a:xfrm>
            <a:prstGeom prst="rect">
              <a:avLst/>
            </a:prstGeom>
            <a:solidFill>
              <a:schemeClr val="accent3">
                <a:lumOff val="44000"/>
                <a:alpha val="7056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>
                <a:defRPr sz="34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pic>
          <p:nvPicPr>
            <p:cNvPr id="76" name="image7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/>
            <a:stretch>
              <a:fillRect/>
            </a:stretch>
          </p:blipFill>
          <p:spPr>
            <a:xfrm>
              <a:off x="99328" y="40878"/>
              <a:ext cx="2242609" cy="7673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8" name="Shape 78"/>
          <p:cNvSpPr/>
          <p:nvPr/>
        </p:nvSpPr>
        <p:spPr>
          <a:xfrm>
            <a:off x="5326306" y="3929384"/>
            <a:ext cx="638793" cy="234197"/>
          </a:xfrm>
          <a:prstGeom prst="rect">
            <a:avLst/>
          </a:prstGeom>
          <a:solidFill>
            <a:schemeClr val="accent3">
              <a:lumOff val="44000"/>
              <a:alpha val="74728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2145" tIns="32146" rIns="32145" bIns="32146">
            <a:spAutoFit/>
          </a:bodyPr>
          <a:lstStyle>
            <a:lvl1pPr>
              <a:defRPr sz="1800" b="1"/>
            </a:lvl1pPr>
          </a:lstStyle>
          <a:p>
            <a:pPr>
              <a:defRPr sz="3600">
                <a:solidFill>
                  <a:srgbClr val="FF9933"/>
                </a:solidFill>
              </a:defRPr>
            </a:pPr>
            <a:r>
              <a:rPr sz="1100" b="0">
                <a:solidFill>
                  <a:srgbClr val="000000"/>
                </a:solidFill>
              </a:rPr>
              <a:t>NanoLab</a:t>
            </a:r>
          </a:p>
        </p:txBody>
      </p:sp>
      <p:grpSp>
        <p:nvGrpSpPr>
          <p:cNvPr id="81" name="Group 81"/>
          <p:cNvGrpSpPr/>
          <p:nvPr/>
        </p:nvGrpSpPr>
        <p:grpSpPr>
          <a:xfrm>
            <a:off x="737725" y="4714997"/>
            <a:ext cx="1021275" cy="376450"/>
            <a:chOff x="0" y="0"/>
            <a:chExt cx="1089358" cy="535394"/>
          </a:xfrm>
        </p:grpSpPr>
        <p:sp>
          <p:nvSpPr>
            <p:cNvPr id="79" name="Shape 79"/>
            <p:cNvSpPr/>
            <p:nvPr/>
          </p:nvSpPr>
          <p:spPr>
            <a:xfrm>
              <a:off x="0" y="0"/>
              <a:ext cx="1089359" cy="535395"/>
            </a:xfrm>
            <a:prstGeom prst="rect">
              <a:avLst/>
            </a:prstGeom>
            <a:solidFill>
              <a:schemeClr val="accent3">
                <a:lumOff val="44000"/>
                <a:alpha val="7982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>
                <a:defRPr sz="34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pic>
          <p:nvPicPr>
            <p:cNvPr id="80" name="image9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089359" cy="5353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2" name="Shape 82"/>
          <p:cNvSpPr/>
          <p:nvPr/>
        </p:nvSpPr>
        <p:spPr>
          <a:xfrm>
            <a:off x="166903" y="5691096"/>
            <a:ext cx="3881828" cy="307773"/>
          </a:xfrm>
          <a:prstGeom prst="rect">
            <a:avLst/>
          </a:prstGeom>
          <a:solidFill>
            <a:schemeClr val="accent3">
              <a:lumOff val="44000"/>
              <a:alpha val="74904"/>
            </a:schemeClr>
          </a:solidFill>
          <a:ln w="12700">
            <a:solidFill>
              <a:srgbClr val="A6A6A6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000" b="1">
                <a:solidFill>
                  <a:srgbClr val="0070C0"/>
                </a:solidFill>
              </a:defRPr>
            </a:lvl1pPr>
          </a:lstStyle>
          <a:p>
            <a:pPr>
              <a:defRPr sz="3400" b="0">
                <a:solidFill>
                  <a:srgbClr val="000000"/>
                </a:solidFill>
              </a:defRPr>
            </a:pPr>
            <a:r>
              <a:rPr sz="1400"/>
              <a:t>Synchrotron radiation source (highest brilliance)</a:t>
            </a:r>
          </a:p>
        </p:txBody>
      </p:sp>
      <p:sp>
        <p:nvSpPr>
          <p:cNvPr id="83" name="Shape 83"/>
          <p:cNvSpPr/>
          <p:nvPr/>
        </p:nvSpPr>
        <p:spPr>
          <a:xfrm>
            <a:off x="3691665" y="6301585"/>
            <a:ext cx="2918424" cy="307773"/>
          </a:xfrm>
          <a:prstGeom prst="rect">
            <a:avLst/>
          </a:prstGeom>
          <a:solidFill>
            <a:schemeClr val="accent3">
              <a:lumOff val="44000"/>
              <a:alpha val="75468"/>
            </a:schemeClr>
          </a:solidFill>
          <a:ln w="12700">
            <a:solidFill>
              <a:srgbClr val="A6A6A6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000" b="1">
                <a:solidFill>
                  <a:srgbClr val="0070C0"/>
                </a:solidFill>
              </a:defRPr>
            </a:lvl1pPr>
          </a:lstStyle>
          <a:p>
            <a:pPr>
              <a:defRPr sz="3400" b="0">
                <a:solidFill>
                  <a:srgbClr val="000000"/>
                </a:solidFill>
              </a:defRPr>
            </a:pPr>
            <a:r>
              <a:rPr sz="1400"/>
              <a:t>VUV &amp; soft-x-ray free-electron laser</a:t>
            </a:r>
          </a:p>
        </p:txBody>
      </p:sp>
      <p:grpSp>
        <p:nvGrpSpPr>
          <p:cNvPr id="89" name="Group 89"/>
          <p:cNvGrpSpPr/>
          <p:nvPr/>
        </p:nvGrpSpPr>
        <p:grpSpPr>
          <a:xfrm>
            <a:off x="9107984" y="5120460"/>
            <a:ext cx="2786405" cy="1132343"/>
            <a:chOff x="0" y="0"/>
            <a:chExt cx="2972164" cy="1610442"/>
          </a:xfrm>
        </p:grpSpPr>
        <p:pic>
          <p:nvPicPr>
            <p:cNvPr id="85" name="image11.gif" descr="http://www.hamburg.de/contentblob/197310/data/hamburg-fahne-2362x1539.gi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967489" y="916954"/>
              <a:ext cx="1064582" cy="6934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" name="image12.gif" descr="http://www.nationalflaggen.de/media/flags/flagge-schleswig-holstein.gi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1015013"/>
              <a:ext cx="916150" cy="5954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7" name="image13.png" descr="https://upload.wikimedia.org/wikipedia/commons/thumb/8/81/Flag_of_Lower_Saxony.svg/2000px-Flag_of_Lower_Saxony.svg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099890" y="1001099"/>
              <a:ext cx="872275" cy="5815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8" name="image15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447029" y="0"/>
              <a:ext cx="1986244" cy="714265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393700" dist="139700" dir="2700000" rotWithShape="0">
                <a:srgbClr val="000000">
                  <a:alpha val="64999"/>
                </a:srgbClr>
              </a:outerShdw>
            </a:effectLst>
          </p:spPr>
        </p:pic>
      </p:grpSp>
      <p:pic>
        <p:nvPicPr>
          <p:cNvPr id="90" name="image20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32962" y="3673110"/>
            <a:ext cx="290711" cy="256325"/>
          </a:xfrm>
          <a:prstGeom prst="rect">
            <a:avLst/>
          </a:prstGeom>
          <a:ln w="12700">
            <a:miter lim="400000"/>
          </a:ln>
        </p:spPr>
      </p:pic>
      <p:sp>
        <p:nvSpPr>
          <p:cNvPr id="91" name="Shape 91"/>
          <p:cNvSpPr/>
          <p:nvPr/>
        </p:nvSpPr>
        <p:spPr>
          <a:xfrm>
            <a:off x="1326426" y="4169828"/>
            <a:ext cx="648411" cy="264975"/>
          </a:xfrm>
          <a:prstGeom prst="rect">
            <a:avLst/>
          </a:prstGeom>
          <a:solidFill>
            <a:schemeClr val="accent3">
              <a:lumOff val="44000"/>
              <a:alpha val="70032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2145" tIns="32146" rIns="32145" bIns="32146">
            <a:spAutoFit/>
          </a:bodyPr>
          <a:lstStyle>
            <a:lvl1pPr>
              <a:defRPr sz="1800" b="1"/>
            </a:lvl1pPr>
          </a:lstStyle>
          <a:p>
            <a:pPr>
              <a:defRPr sz="3600">
                <a:solidFill>
                  <a:srgbClr val="FF9933"/>
                </a:solidFill>
              </a:defRPr>
            </a:pPr>
            <a:r>
              <a:rPr sz="1300">
                <a:solidFill>
                  <a:srgbClr val="000000"/>
                </a:solidFill>
              </a:rPr>
              <a:t>MPI-SD</a:t>
            </a:r>
          </a:p>
        </p:txBody>
      </p:sp>
      <p:sp>
        <p:nvSpPr>
          <p:cNvPr id="93" name="Shape 93"/>
          <p:cNvSpPr/>
          <p:nvPr/>
        </p:nvSpPr>
        <p:spPr>
          <a:xfrm flipH="1">
            <a:off x="3097143" y="2556049"/>
            <a:ext cx="995639" cy="959854"/>
          </a:xfrm>
          <a:prstGeom prst="line">
            <a:avLst/>
          </a:prstGeom>
          <a:ln w="50800">
            <a:solidFill>
              <a:schemeClr val="accent2"/>
            </a:solidFill>
            <a:bevel/>
            <a:tailEnd type="triangle"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32144" tIns="32144" rIns="32144" bIns="32144"/>
          <a:lstStyle/>
          <a:p>
            <a:pPr defTabSz="321457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grpSp>
        <p:nvGrpSpPr>
          <p:cNvPr id="96" name="Group 96"/>
          <p:cNvGrpSpPr/>
          <p:nvPr/>
        </p:nvGrpSpPr>
        <p:grpSpPr>
          <a:xfrm>
            <a:off x="1259863" y="3847944"/>
            <a:ext cx="795105" cy="368717"/>
            <a:chOff x="0" y="0"/>
            <a:chExt cx="848112" cy="524395"/>
          </a:xfrm>
        </p:grpSpPr>
        <p:sp>
          <p:nvSpPr>
            <p:cNvPr id="94" name="Shape 94"/>
            <p:cNvSpPr/>
            <p:nvPr/>
          </p:nvSpPr>
          <p:spPr>
            <a:xfrm rot="21322729">
              <a:off x="14429" y="100769"/>
              <a:ext cx="819254" cy="391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19890" extrusionOk="0">
                  <a:moveTo>
                    <a:pt x="1682" y="18798"/>
                  </a:moveTo>
                  <a:lnTo>
                    <a:pt x="0" y="0"/>
                  </a:lnTo>
                  <a:lnTo>
                    <a:pt x="15618" y="542"/>
                  </a:lnTo>
                  <a:cubicBezTo>
                    <a:pt x="20404" y="21600"/>
                    <a:pt x="21600" y="21065"/>
                    <a:pt x="21194" y="18858"/>
                  </a:cubicBezTo>
                  <a:lnTo>
                    <a:pt x="1682" y="18798"/>
                  </a:lnTo>
                  <a:close/>
                </a:path>
              </a:pathLst>
            </a:custGeom>
            <a:solidFill>
              <a:srgbClr val="92D050"/>
            </a:solidFill>
            <a:ln w="50800" cap="flat">
              <a:solidFill>
                <a:srgbClr val="00589C"/>
              </a:solidFill>
              <a:prstDash val="solid"/>
              <a:bevel/>
            </a:ln>
            <a:effectLst>
              <a:outerShdw blurRad="76200" dir="18900000" rotWithShape="0">
                <a:srgbClr val="000000">
                  <a:alpha val="20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indent="8929">
                <a:lnSpc>
                  <a:spcPts val="1406"/>
                </a:lnSpc>
                <a:spcBef>
                  <a:spcPts val="562"/>
                </a:spcBef>
                <a:defRPr sz="3400"/>
              </a:pPr>
              <a:endParaRPr/>
            </a:p>
          </p:txBody>
        </p:sp>
        <p:sp>
          <p:nvSpPr>
            <p:cNvPr id="95" name="Shape 95"/>
            <p:cNvSpPr/>
            <p:nvPr/>
          </p:nvSpPr>
          <p:spPr>
            <a:xfrm rot="21322729">
              <a:off x="103179" y="18573"/>
              <a:ext cx="473336" cy="303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0856" extrusionOk="0">
                  <a:moveTo>
                    <a:pt x="1780" y="17806"/>
                  </a:moveTo>
                  <a:lnTo>
                    <a:pt x="0" y="0"/>
                  </a:lnTo>
                  <a:lnTo>
                    <a:pt x="16534" y="513"/>
                  </a:lnTo>
                  <a:cubicBezTo>
                    <a:pt x="21600" y="20460"/>
                    <a:pt x="18381" y="8107"/>
                    <a:pt x="21372" y="20725"/>
                  </a:cubicBezTo>
                  <a:cubicBezTo>
                    <a:pt x="21286" y="21600"/>
                    <a:pt x="8666" y="17825"/>
                    <a:pt x="1780" y="17806"/>
                  </a:cubicBezTo>
                  <a:close/>
                </a:path>
              </a:pathLst>
            </a:custGeom>
            <a:solidFill>
              <a:srgbClr val="92D050"/>
            </a:solidFill>
            <a:ln w="50800" cap="flat">
              <a:solidFill>
                <a:srgbClr val="00589C"/>
              </a:solidFill>
              <a:prstDash val="solid"/>
              <a:bevel/>
            </a:ln>
            <a:effectLst>
              <a:outerShdw blurRad="76200" dir="18900000" rotWithShape="0">
                <a:srgbClr val="000000">
                  <a:alpha val="20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indent="8929">
                <a:lnSpc>
                  <a:spcPts val="1406"/>
                </a:lnSpc>
                <a:spcBef>
                  <a:spcPts val="562"/>
                </a:spcBef>
                <a:defRPr sz="3400"/>
              </a:pPr>
              <a:endParaRPr/>
            </a:p>
          </p:txBody>
        </p:sp>
      </p:grpSp>
      <p:sp>
        <p:nvSpPr>
          <p:cNvPr id="97" name="Shape 97"/>
          <p:cNvSpPr/>
          <p:nvPr/>
        </p:nvSpPr>
        <p:spPr>
          <a:xfrm flipV="1">
            <a:off x="8096959" y="2972881"/>
            <a:ext cx="3965660" cy="210848"/>
          </a:xfrm>
          <a:prstGeom prst="line">
            <a:avLst/>
          </a:prstGeom>
          <a:ln w="63500">
            <a:solidFill>
              <a:schemeClr val="accent1"/>
            </a:solidFill>
            <a:bevel/>
            <a:tailEnd type="triangle"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 defTabSz="321457">
              <a:defRPr sz="16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98" name="Shape 98"/>
          <p:cNvSpPr/>
          <p:nvPr/>
        </p:nvSpPr>
        <p:spPr>
          <a:xfrm flipH="1">
            <a:off x="8858819" y="2463789"/>
            <a:ext cx="478013" cy="586664"/>
          </a:xfrm>
          <a:prstGeom prst="line">
            <a:avLst/>
          </a:prstGeom>
          <a:ln w="50800">
            <a:solidFill>
              <a:schemeClr val="accent2"/>
            </a:solidFill>
            <a:bevel/>
            <a:tailEnd type="triangle"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32144" tIns="32144" rIns="32144" bIns="32144"/>
          <a:lstStyle/>
          <a:p>
            <a:pPr defTabSz="321457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99" name="Shape 99"/>
          <p:cNvSpPr/>
          <p:nvPr/>
        </p:nvSpPr>
        <p:spPr>
          <a:xfrm>
            <a:off x="6506244" y="5528035"/>
            <a:ext cx="836122" cy="369328"/>
          </a:xfrm>
          <a:prstGeom prst="rect">
            <a:avLst/>
          </a:prstGeom>
          <a:solidFill>
            <a:schemeClr val="accent3">
              <a:lumOff val="44000"/>
              <a:alpha val="70008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t>FLASH</a:t>
            </a:r>
          </a:p>
        </p:txBody>
      </p:sp>
      <p:sp>
        <p:nvSpPr>
          <p:cNvPr id="100" name="Shape 100"/>
          <p:cNvSpPr/>
          <p:nvPr/>
        </p:nvSpPr>
        <p:spPr>
          <a:xfrm flipH="1">
            <a:off x="6843329" y="5889341"/>
            <a:ext cx="128995" cy="407776"/>
          </a:xfrm>
          <a:prstGeom prst="line">
            <a:avLst/>
          </a:prstGeom>
          <a:ln w="50800">
            <a:solidFill>
              <a:schemeClr val="accent2"/>
            </a:solidFill>
            <a:bevel/>
            <a:tailEnd type="triangle"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32144" tIns="32144" rIns="32144" bIns="32144"/>
          <a:lstStyle/>
          <a:p>
            <a:pPr defTabSz="321457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01" name="Shape 101"/>
          <p:cNvSpPr/>
          <p:nvPr/>
        </p:nvSpPr>
        <p:spPr>
          <a:xfrm rot="960000">
            <a:off x="3496674" y="4360697"/>
            <a:ext cx="1105491" cy="369328"/>
          </a:xfrm>
          <a:prstGeom prst="rect">
            <a:avLst/>
          </a:prstGeom>
          <a:solidFill>
            <a:schemeClr val="accent3">
              <a:lumOff val="44000"/>
              <a:alpha val="70008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t>PETRA III</a:t>
            </a:r>
          </a:p>
        </p:txBody>
      </p:sp>
      <p:sp>
        <p:nvSpPr>
          <p:cNvPr id="102" name="Shape 102"/>
          <p:cNvSpPr/>
          <p:nvPr/>
        </p:nvSpPr>
        <p:spPr>
          <a:xfrm flipH="1">
            <a:off x="3097145" y="4643462"/>
            <a:ext cx="943985" cy="1043166"/>
          </a:xfrm>
          <a:prstGeom prst="line">
            <a:avLst/>
          </a:prstGeom>
          <a:ln w="50800">
            <a:solidFill>
              <a:schemeClr val="accent2"/>
            </a:solidFill>
            <a:bevel/>
            <a:tailEnd type="triangle"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32144" tIns="32144" rIns="32144" bIns="32144"/>
          <a:lstStyle/>
          <a:p>
            <a:pPr defTabSz="321457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03" name="Shape 103"/>
          <p:cNvSpPr/>
          <p:nvPr/>
        </p:nvSpPr>
        <p:spPr>
          <a:xfrm>
            <a:off x="4749872" y="4300551"/>
            <a:ext cx="820467" cy="2240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36" y="21600"/>
                </a:moveTo>
                <a:lnTo>
                  <a:pt x="0" y="5864"/>
                </a:lnTo>
                <a:lnTo>
                  <a:pt x="21600" y="0"/>
                </a:lnTo>
                <a:lnTo>
                  <a:pt x="21470" y="15323"/>
                </a:lnTo>
                <a:lnTo>
                  <a:pt x="236" y="21600"/>
                </a:ln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 defTabSz="321457">
              <a:defRPr sz="16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04" name="Shape 104"/>
          <p:cNvSpPr/>
          <p:nvPr/>
        </p:nvSpPr>
        <p:spPr>
          <a:xfrm>
            <a:off x="4714593" y="4185333"/>
            <a:ext cx="858595" cy="1788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8148"/>
                </a:moveTo>
                <a:lnTo>
                  <a:pt x="19989" y="0"/>
                </a:lnTo>
                <a:lnTo>
                  <a:pt x="21600" y="14260"/>
                </a:lnTo>
                <a:lnTo>
                  <a:pt x="946" y="21600"/>
                </a:lnTo>
                <a:lnTo>
                  <a:pt x="0" y="8148"/>
                </a:lnTo>
                <a:close/>
              </a:path>
            </a:pathLst>
          </a:custGeom>
          <a:solidFill>
            <a:schemeClr val="accent5">
              <a:lumOff val="9509"/>
            </a:schemeClr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 defTabSz="321457">
              <a:defRPr sz="16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05" name="Shape 105"/>
          <p:cNvSpPr/>
          <p:nvPr/>
        </p:nvSpPr>
        <p:spPr>
          <a:xfrm>
            <a:off x="5091911" y="4036183"/>
            <a:ext cx="317469" cy="1818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350"/>
                </a:moveTo>
                <a:lnTo>
                  <a:pt x="14663" y="0"/>
                </a:lnTo>
                <a:lnTo>
                  <a:pt x="21600" y="19773"/>
                </a:lnTo>
                <a:lnTo>
                  <a:pt x="5947" y="21600"/>
                </a:lnTo>
                <a:lnTo>
                  <a:pt x="0" y="1350"/>
                </a:lnTo>
                <a:close/>
              </a:path>
            </a:pathLst>
          </a:custGeom>
          <a:solidFill>
            <a:schemeClr val="accent5">
              <a:lumOff val="9509"/>
            </a:schemeClr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321457">
              <a:defRPr sz="16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06" name="Shape 106"/>
          <p:cNvSpPr/>
          <p:nvPr/>
        </p:nvSpPr>
        <p:spPr>
          <a:xfrm>
            <a:off x="5093417" y="4048607"/>
            <a:ext cx="84129" cy="1714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319" y="21600"/>
                </a:lnTo>
                <a:lnTo>
                  <a:pt x="21600" y="2082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satOff val="-42741"/>
              <a:lumOff val="-16196"/>
            </a:schemeClr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 defTabSz="321457">
              <a:defRPr sz="16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07" name="Shape 107"/>
          <p:cNvSpPr/>
          <p:nvPr/>
        </p:nvSpPr>
        <p:spPr>
          <a:xfrm>
            <a:off x="4714388" y="4256712"/>
            <a:ext cx="45925" cy="2688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" y="0"/>
                </a:moveTo>
                <a:lnTo>
                  <a:pt x="0" y="12875"/>
                </a:lnTo>
                <a:lnTo>
                  <a:pt x="21600" y="21600"/>
                </a:lnTo>
                <a:lnTo>
                  <a:pt x="18154" y="8816"/>
                </a:lnTo>
                <a:lnTo>
                  <a:pt x="22" y="0"/>
                </a:lnTo>
                <a:close/>
              </a:path>
            </a:pathLst>
          </a:custGeom>
          <a:solidFill>
            <a:schemeClr val="accent5">
              <a:satOff val="-42741"/>
              <a:lumOff val="-16196"/>
            </a:schemeClr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 defTabSz="321457">
              <a:defRPr sz="16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grpSp>
        <p:nvGrpSpPr>
          <p:cNvPr id="117" name="Group 117"/>
          <p:cNvGrpSpPr/>
          <p:nvPr/>
        </p:nvGrpSpPr>
        <p:grpSpPr>
          <a:xfrm>
            <a:off x="8030636" y="744540"/>
            <a:ext cx="4096197" cy="1793227"/>
            <a:chOff x="0" y="0"/>
            <a:chExt cx="4369276" cy="2550368"/>
          </a:xfrm>
        </p:grpSpPr>
        <p:sp>
          <p:nvSpPr>
            <p:cNvPr id="108" name="Shape 108"/>
            <p:cNvSpPr/>
            <p:nvPr/>
          </p:nvSpPr>
          <p:spPr>
            <a:xfrm>
              <a:off x="0" y="0"/>
              <a:ext cx="4369276" cy="2490579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DDDDDD"/>
              </a:solidFill>
              <a:prstDash val="solid"/>
              <a:bevel/>
            </a:ln>
            <a:effectLst>
              <a:outerShdw blurRad="139700" dist="80311" dir="3600000" rotWithShape="0">
                <a:srgbClr val="000000">
                  <a:alpha val="20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endParaRPr/>
            </a:p>
          </p:txBody>
        </p:sp>
        <p:grpSp>
          <p:nvGrpSpPr>
            <p:cNvPr id="114" name="Group 114"/>
            <p:cNvGrpSpPr/>
            <p:nvPr/>
          </p:nvGrpSpPr>
          <p:grpSpPr>
            <a:xfrm>
              <a:off x="1614331" y="165928"/>
              <a:ext cx="2698628" cy="1487246"/>
              <a:chOff x="0" y="0"/>
              <a:chExt cx="2698626" cy="1487243"/>
            </a:xfrm>
          </p:grpSpPr>
          <p:pic>
            <p:nvPicPr>
              <p:cNvPr id="109" name="image16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46223" y="360641"/>
                <a:ext cx="2176915" cy="2865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0" name="image17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2246202" y="355748"/>
                <a:ext cx="452424" cy="2865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1" name="image18.pn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46223" y="0"/>
                <a:ext cx="2647254" cy="28656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2" name="image19.gif" descr="http://www.nationalflaggen.de/media/flags/flagge-grossbritannien.gif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368608" y="739401"/>
                <a:ext cx="418785" cy="2789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13" name="Shape 113"/>
              <p:cNvSpPr/>
              <p:nvPr/>
            </p:nvSpPr>
            <p:spPr>
              <a:xfrm>
                <a:off x="0" y="556349"/>
                <a:ext cx="411940" cy="93089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>
                <a:lvl1pPr>
                  <a:defRPr sz="3400"/>
                </a:lvl1pPr>
              </a:lstStyle>
              <a:p>
                <a:r>
                  <a:t>+</a:t>
                </a:r>
              </a:p>
            </p:txBody>
          </p:sp>
        </p:grpSp>
        <p:pic>
          <p:nvPicPr>
            <p:cNvPr id="115" name="image6.png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218711" y="114278"/>
              <a:ext cx="1319418" cy="1319418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292100" dist="139700" dir="2700000" rotWithShape="0">
                <a:srgbClr val="333333">
                  <a:alpha val="64999"/>
                </a:srgbClr>
              </a:outerShdw>
            </a:effectLst>
          </p:spPr>
        </p:pic>
        <p:sp>
          <p:nvSpPr>
            <p:cNvPr id="116" name="Shape 116"/>
            <p:cNvSpPr/>
            <p:nvPr/>
          </p:nvSpPr>
          <p:spPr>
            <a:xfrm>
              <a:off x="198180" y="1488154"/>
              <a:ext cx="2566376" cy="10622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/>
            <a:p>
              <a:pPr>
                <a:defRPr sz="3400">
                  <a:solidFill>
                    <a:schemeClr val="accent1">
                      <a:lumOff val="-9215"/>
                    </a:schemeClr>
                  </a:solidFill>
                </a:defRPr>
              </a:pPr>
              <a:r>
                <a:rPr sz="1400" b="1" dirty="0"/>
                <a:t>X-Ray Free-Electron Laser</a:t>
              </a:r>
            </a:p>
            <a:p>
              <a:pPr>
                <a:defRPr sz="3400"/>
              </a:pPr>
              <a:r>
                <a:rPr sz="1300" dirty="0"/>
                <a:t>atomic structure &amp; fs dynamics</a:t>
              </a:r>
            </a:p>
            <a:p>
              <a:pPr>
                <a:defRPr sz="3400"/>
              </a:pPr>
              <a:r>
                <a:rPr sz="1300" dirty="0"/>
                <a:t>of complex matter</a:t>
              </a:r>
            </a:p>
          </p:txBody>
        </p:sp>
      </p:grpSp>
      <p:sp>
        <p:nvSpPr>
          <p:cNvPr id="118" name="Shape 118"/>
          <p:cNvSpPr/>
          <p:nvPr/>
        </p:nvSpPr>
        <p:spPr>
          <a:xfrm>
            <a:off x="5788892" y="3270408"/>
            <a:ext cx="92394" cy="36932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/>
          <a:p>
            <a:endParaRPr/>
          </a:p>
        </p:txBody>
      </p:sp>
      <p:sp>
        <p:nvSpPr>
          <p:cNvPr id="54" name="Rectangle 2"/>
          <p:cNvSpPr txBox="1">
            <a:spLocks noChangeArrowheads="1"/>
          </p:cNvSpPr>
          <p:nvPr/>
        </p:nvSpPr>
        <p:spPr bwMode="auto">
          <a:xfrm>
            <a:off x="186270" y="95250"/>
            <a:ext cx="11360151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2" tIns="45702" rIns="91402" bIns="45702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011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024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04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052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kern="0" dirty="0" smtClean="0"/>
              <a:t>DESY activities : birds view …</a:t>
            </a:r>
            <a:endParaRPr lang="de-DE" kern="0" dirty="0"/>
          </a:p>
        </p:txBody>
      </p:sp>
      <p:sp>
        <p:nvSpPr>
          <p:cNvPr id="59" name="Shape 99"/>
          <p:cNvSpPr/>
          <p:nvPr/>
        </p:nvSpPr>
        <p:spPr>
          <a:xfrm>
            <a:off x="8348753" y="3924905"/>
            <a:ext cx="477050" cy="261606"/>
          </a:xfrm>
          <a:prstGeom prst="rect">
            <a:avLst/>
          </a:prstGeom>
          <a:solidFill>
            <a:schemeClr val="accent3">
              <a:lumOff val="44000"/>
              <a:alpha val="70008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rPr lang="de-DE" sz="1100" dirty="0" smtClean="0"/>
              <a:t>AMTF</a:t>
            </a:r>
            <a:endParaRPr sz="1100" dirty="0"/>
          </a:p>
        </p:txBody>
      </p:sp>
      <p:sp>
        <p:nvSpPr>
          <p:cNvPr id="60" name="Shape 99"/>
          <p:cNvSpPr/>
          <p:nvPr/>
        </p:nvSpPr>
        <p:spPr>
          <a:xfrm>
            <a:off x="4405506" y="3430819"/>
            <a:ext cx="619717" cy="261606"/>
          </a:xfrm>
          <a:prstGeom prst="rect">
            <a:avLst/>
          </a:prstGeom>
          <a:solidFill>
            <a:schemeClr val="accent3">
              <a:lumOff val="44000"/>
              <a:alpha val="70008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rPr lang="de-DE" sz="1100" dirty="0" smtClean="0"/>
              <a:t>SINBAD</a:t>
            </a:r>
            <a:endParaRPr sz="1100" dirty="0"/>
          </a:p>
        </p:txBody>
      </p:sp>
      <p:sp>
        <p:nvSpPr>
          <p:cNvPr id="61" name="Shape 99"/>
          <p:cNvSpPr/>
          <p:nvPr/>
        </p:nvSpPr>
        <p:spPr>
          <a:xfrm>
            <a:off x="3784875" y="2954532"/>
            <a:ext cx="453005" cy="215440"/>
          </a:xfrm>
          <a:prstGeom prst="rect">
            <a:avLst/>
          </a:prstGeom>
          <a:solidFill>
            <a:schemeClr val="accent3">
              <a:lumOff val="44000"/>
              <a:alpha val="70008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rPr lang="de-DE" sz="800" dirty="0" smtClean="0"/>
              <a:t>REGAE</a:t>
            </a:r>
            <a:endParaRPr sz="800" dirty="0"/>
          </a:p>
        </p:txBody>
      </p:sp>
      <p:sp>
        <p:nvSpPr>
          <p:cNvPr id="62" name="Shape 71"/>
          <p:cNvSpPr/>
          <p:nvPr/>
        </p:nvSpPr>
        <p:spPr>
          <a:xfrm flipH="1" flipV="1">
            <a:off x="3880652" y="3194686"/>
            <a:ext cx="47293" cy="109083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bevel/>
            <a:tailEnd type="triangle" w="med" len="med"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wrap="square" lIns="65023" tIns="65023" rIns="65023" bIns="65023" numCol="1" anchor="t">
            <a:noAutofit/>
          </a:bodyPr>
          <a:lstStyle/>
          <a:p>
            <a:pPr defTabSz="321457">
              <a:defRPr sz="16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65" name="Shape 99"/>
          <p:cNvSpPr/>
          <p:nvPr/>
        </p:nvSpPr>
        <p:spPr>
          <a:xfrm>
            <a:off x="7039551" y="3541657"/>
            <a:ext cx="493080" cy="261606"/>
          </a:xfrm>
          <a:prstGeom prst="rect">
            <a:avLst/>
          </a:prstGeom>
          <a:solidFill>
            <a:schemeClr val="accent3">
              <a:lumOff val="44000"/>
              <a:alpha val="70008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rPr lang="de-DE" sz="1100" dirty="0" smtClean="0"/>
              <a:t>CMTB</a:t>
            </a:r>
            <a:endParaRPr sz="1100" dirty="0"/>
          </a:p>
        </p:txBody>
      </p:sp>
      <p:sp>
        <p:nvSpPr>
          <p:cNvPr id="66" name="Shape 99"/>
          <p:cNvSpPr/>
          <p:nvPr/>
        </p:nvSpPr>
        <p:spPr>
          <a:xfrm>
            <a:off x="4766669" y="2897639"/>
            <a:ext cx="502698" cy="230828"/>
          </a:xfrm>
          <a:prstGeom prst="rect">
            <a:avLst/>
          </a:prstGeom>
          <a:solidFill>
            <a:schemeClr val="accent3">
              <a:lumOff val="44000"/>
              <a:alpha val="70008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rPr lang="de-DE" sz="900" dirty="0" smtClean="0"/>
              <a:t>DESY II</a:t>
            </a:r>
            <a:endParaRPr sz="900" dirty="0"/>
          </a:p>
        </p:txBody>
      </p:sp>
      <p:sp>
        <p:nvSpPr>
          <p:cNvPr id="67" name="Shape 99"/>
          <p:cNvSpPr/>
          <p:nvPr/>
        </p:nvSpPr>
        <p:spPr>
          <a:xfrm>
            <a:off x="3102650" y="3615133"/>
            <a:ext cx="481859" cy="215440"/>
          </a:xfrm>
          <a:prstGeom prst="rect">
            <a:avLst/>
          </a:prstGeom>
          <a:solidFill>
            <a:schemeClr val="accent3">
              <a:lumOff val="44000"/>
              <a:alpha val="70008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rPr lang="de-DE" sz="800" dirty="0" smtClean="0"/>
              <a:t>LINAC II</a:t>
            </a:r>
            <a:endParaRPr sz="800" dirty="0"/>
          </a:p>
        </p:txBody>
      </p:sp>
      <p:sp>
        <p:nvSpPr>
          <p:cNvPr id="119" name="Shape 99"/>
          <p:cNvSpPr/>
          <p:nvPr/>
        </p:nvSpPr>
        <p:spPr>
          <a:xfrm>
            <a:off x="3430870" y="3228102"/>
            <a:ext cx="259041" cy="215440"/>
          </a:xfrm>
          <a:prstGeom prst="rect">
            <a:avLst/>
          </a:prstGeom>
          <a:solidFill>
            <a:schemeClr val="accent3">
              <a:lumOff val="44000"/>
              <a:alpha val="70008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rPr lang="de-DE" sz="800" dirty="0" smtClean="0"/>
              <a:t>PIA</a:t>
            </a:r>
            <a:endParaRPr sz="800" dirty="0"/>
          </a:p>
        </p:txBody>
      </p:sp>
      <p:sp>
        <p:nvSpPr>
          <p:cNvPr id="120" name="Shape 71"/>
          <p:cNvSpPr/>
          <p:nvPr/>
        </p:nvSpPr>
        <p:spPr>
          <a:xfrm flipV="1">
            <a:off x="3727795" y="3404103"/>
            <a:ext cx="62588" cy="466536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bevel/>
            <a:tailEnd type="triangle" w="med" len="med"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wrap="square" lIns="65023" tIns="65023" rIns="65023" bIns="65023" numCol="1" anchor="t">
            <a:noAutofit/>
          </a:bodyPr>
          <a:lstStyle/>
          <a:p>
            <a:pPr defTabSz="321457">
              <a:defRPr sz="16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4" name="Oval 3"/>
          <p:cNvSpPr/>
          <p:nvPr/>
        </p:nvSpPr>
        <p:spPr bwMode="auto">
          <a:xfrm>
            <a:off x="3804816" y="3356634"/>
            <a:ext cx="193141" cy="90535"/>
          </a:xfrm>
          <a:prstGeom prst="ellipse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1" name="Oval 120"/>
          <p:cNvSpPr/>
          <p:nvPr/>
        </p:nvSpPr>
        <p:spPr bwMode="auto">
          <a:xfrm>
            <a:off x="4277805" y="3124866"/>
            <a:ext cx="842839" cy="210709"/>
          </a:xfrm>
          <a:prstGeom prst="ellipse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2" name="Shape 71"/>
          <p:cNvSpPr/>
          <p:nvPr/>
        </p:nvSpPr>
        <p:spPr>
          <a:xfrm flipV="1">
            <a:off x="3896139" y="3283889"/>
            <a:ext cx="376364" cy="59630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bevel/>
            <a:tailEnd type="triangle" w="med" len="med"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wrap="square" lIns="65023" tIns="65023" rIns="65023" bIns="65023" numCol="1" anchor="t">
            <a:noAutofit/>
          </a:bodyPr>
          <a:lstStyle/>
          <a:p>
            <a:pPr defTabSz="321457">
              <a:defRPr sz="16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0" name="Freeform 9"/>
          <p:cNvSpPr/>
          <p:nvPr/>
        </p:nvSpPr>
        <p:spPr bwMode="auto">
          <a:xfrm>
            <a:off x="3355452" y="2918129"/>
            <a:ext cx="911749" cy="294198"/>
          </a:xfrm>
          <a:custGeom>
            <a:avLst/>
            <a:gdLst>
              <a:gd name="connsiteX0" fmla="*/ 645342 w 645342"/>
              <a:gd name="connsiteY0" fmla="*/ 337930 h 337930"/>
              <a:gd name="connsiteX1" fmla="*/ 48995 w 645342"/>
              <a:gd name="connsiteY1" fmla="*/ 222636 h 337930"/>
              <a:gd name="connsiteX2" fmla="*/ 76824 w 645342"/>
              <a:gd name="connsiteY2" fmla="*/ 0 h 337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5342" h="337930">
                <a:moveTo>
                  <a:pt x="645342" y="337930"/>
                </a:moveTo>
                <a:cubicBezTo>
                  <a:pt x="394545" y="308444"/>
                  <a:pt x="143748" y="278958"/>
                  <a:pt x="48995" y="222636"/>
                </a:cubicBezTo>
                <a:cubicBezTo>
                  <a:pt x="-45758" y="166314"/>
                  <a:pt x="15533" y="83157"/>
                  <a:pt x="76824" y="0"/>
                </a:cubicBezTo>
              </a:path>
            </a:pathLst>
          </a:cu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5" name="Shape 101"/>
          <p:cNvSpPr/>
          <p:nvPr/>
        </p:nvSpPr>
        <p:spPr>
          <a:xfrm rot="21265057">
            <a:off x="7873807" y="4920771"/>
            <a:ext cx="1263675" cy="276995"/>
          </a:xfrm>
          <a:prstGeom prst="rect">
            <a:avLst/>
          </a:prstGeom>
          <a:solidFill>
            <a:schemeClr val="accent3">
              <a:lumOff val="44000"/>
              <a:alpha val="70008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rPr sz="1200" dirty="0" smtClean="0"/>
              <a:t>PETRA</a:t>
            </a:r>
            <a:r>
              <a:rPr lang="de-DE" sz="1200" dirty="0" smtClean="0"/>
              <a:t> ext. Nord</a:t>
            </a:r>
            <a:endParaRPr sz="1200" dirty="0"/>
          </a:p>
        </p:txBody>
      </p:sp>
      <p:sp>
        <p:nvSpPr>
          <p:cNvPr id="126" name="Shape 101"/>
          <p:cNvSpPr/>
          <p:nvPr/>
        </p:nvSpPr>
        <p:spPr>
          <a:xfrm>
            <a:off x="1697952" y="2918122"/>
            <a:ext cx="691852" cy="461661"/>
          </a:xfrm>
          <a:prstGeom prst="rect">
            <a:avLst/>
          </a:prstGeom>
          <a:solidFill>
            <a:schemeClr val="accent3">
              <a:lumOff val="44000"/>
              <a:alpha val="70008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rPr sz="1200" dirty="0" smtClean="0"/>
              <a:t>PETRA</a:t>
            </a:r>
            <a:r>
              <a:rPr lang="de-DE" sz="1200" dirty="0" smtClean="0"/>
              <a:t> </a:t>
            </a:r>
          </a:p>
          <a:p>
            <a:r>
              <a:rPr lang="de-DE" sz="1200" dirty="0" smtClean="0"/>
              <a:t>ext. East</a:t>
            </a: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242056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Misc. MicroTCA Application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“Slow” MTCA.4 Applications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B4F816F-0367-3846-A7A5-9782D01A8E6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000" y="4327745"/>
            <a:ext cx="3698972" cy="16582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C4DE8C1-5C7B-3747-849E-E0EF0C008DCE}"/>
              </a:ext>
            </a:extLst>
          </p:cNvPr>
          <p:cNvSpPr txBox="1"/>
          <p:nvPr/>
        </p:nvSpPr>
        <p:spPr>
          <a:xfrm>
            <a:off x="2527472" y="5862875"/>
            <a:ext cx="20116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ESD</a:t>
            </a:r>
            <a:r>
              <a:rPr lang="en-US" sz="1200" dirty="0"/>
              <a:t> 4-Fold </a:t>
            </a:r>
            <a:r>
              <a:rPr lang="en-US" sz="1200" dirty="0" err="1"/>
              <a:t>CANbus</a:t>
            </a:r>
            <a:r>
              <a:rPr lang="en-US" sz="1200" dirty="0"/>
              <a:t> AMC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D7C795C-2FE0-224D-91F1-6EC588178846}"/>
              </a:ext>
            </a:extLst>
          </p:cNvPr>
          <p:cNvSpPr txBox="1"/>
          <p:nvPr/>
        </p:nvSpPr>
        <p:spPr>
          <a:xfrm>
            <a:off x="1775520" y="3989191"/>
            <a:ext cx="2894510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/>
              <a:t>Vacuum And Magnet Controls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4659A51-5809-E14E-81B8-A0DF5322FD74}"/>
              </a:ext>
            </a:extLst>
          </p:cNvPr>
          <p:cNvSpPr txBox="1"/>
          <p:nvPr/>
        </p:nvSpPr>
        <p:spPr>
          <a:xfrm>
            <a:off x="479376" y="1296146"/>
            <a:ext cx="10513168" cy="2343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/>
              <a:t>Magnet Controls connected to P/S controls via </a:t>
            </a:r>
            <a:r>
              <a:rPr lang="en-US" sz="2000" dirty="0" err="1"/>
              <a:t>CANbus</a:t>
            </a:r>
            <a:endParaRPr lang="en-US" sz="2000" dirty="0"/>
          </a:p>
          <a:p>
            <a:pPr marL="285750" indent="-285750">
              <a:lnSpc>
                <a:spcPct val="1500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/>
              <a:t>Vacuum Controls connected via </a:t>
            </a:r>
            <a:r>
              <a:rPr lang="en-US" sz="2000" dirty="0" err="1"/>
              <a:t>CANbus</a:t>
            </a:r>
            <a:r>
              <a:rPr lang="en-US" sz="2000" dirty="0"/>
              <a:t> to vacuum electronics</a:t>
            </a:r>
          </a:p>
          <a:p>
            <a:pPr marL="285750" indent="-285750">
              <a:lnSpc>
                <a:spcPct val="1500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/>
              <a:t>Large, distributed Dosimetry System</a:t>
            </a:r>
          </a:p>
          <a:p>
            <a:pPr marL="742950" lvl="1" indent="-285750">
              <a:lnSpc>
                <a:spcPct val="1500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/>
              <a:t>Using FMC on MPS DAMC2 w/ external DOSIMON Boxes connected via ring line (RS488 telegrams)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3" b="4143"/>
          <a:stretch/>
        </p:blipFill>
        <p:spPr bwMode="auto">
          <a:xfrm>
            <a:off x="6600056" y="4315956"/>
            <a:ext cx="2731797" cy="1669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D7C795C-2FE0-224D-91F1-6EC588178846}"/>
              </a:ext>
            </a:extLst>
          </p:cNvPr>
          <p:cNvSpPr txBox="1"/>
          <p:nvPr/>
        </p:nvSpPr>
        <p:spPr>
          <a:xfrm>
            <a:off x="6600056" y="3975350"/>
            <a:ext cx="1152880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/>
              <a:t>RADMON </a:t>
            </a:r>
            <a:endParaRPr lang="en-US" sz="1600" dirty="0"/>
          </a:p>
        </p:txBody>
      </p:sp>
      <p:sp>
        <p:nvSpPr>
          <p:cNvPr id="11" name="Footer Placeholder 4"/>
          <p:cNvSpPr txBox="1">
            <a:spLocks/>
          </p:cNvSpPr>
          <p:nvPr/>
        </p:nvSpPr>
        <p:spPr>
          <a:xfrm>
            <a:off x="791580" y="6580802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| Application controlled by MicroTCA at DESY  | Holger </a:t>
            </a:r>
            <a:r>
              <a:rPr lang="en-US" dirty="0" err="1" smtClean="0"/>
              <a:t>Schlarb</a:t>
            </a:r>
            <a:r>
              <a:rPr lang="en-US" dirty="0" smtClean="0"/>
              <a:t> | MTCA/ATCA Workshop for Research and Industry | IHEP 23.06.2019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8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6033816" y="4797152"/>
            <a:ext cx="5661329" cy="1407381"/>
          </a:xfrm>
          <a:prstGeom prst="roundRect">
            <a:avLst/>
          </a:prstGeom>
          <a:solidFill>
            <a:srgbClr val="DDDDD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Picture 5" descr="Screen Shot 2017-05-11 at 19.38.35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2049" y="2286058"/>
            <a:ext cx="4419600" cy="2252980"/>
          </a:xfrm>
          <a:prstGeom prst="rect">
            <a:avLst/>
          </a:prstGeom>
        </p:spPr>
      </p:pic>
      <p:sp>
        <p:nvSpPr>
          <p:cNvPr id="13" name="Textplatzhalter 12"/>
          <p:cNvSpPr>
            <a:spLocks noGrp="1"/>
          </p:cNvSpPr>
          <p:nvPr>
            <p:ph type="body" sz="quarter" idx="15"/>
          </p:nvPr>
        </p:nvSpPr>
        <p:spPr>
          <a:xfrm>
            <a:off x="5910120" y="1072894"/>
            <a:ext cx="6281880" cy="5596467"/>
          </a:xfrm>
        </p:spPr>
        <p:txBody>
          <a:bodyPr/>
          <a:lstStyle/>
          <a:p>
            <a:r>
              <a:rPr lang="en-GB" sz="1800" b="1" dirty="0" smtClean="0"/>
              <a:t>MicroTCA.4</a:t>
            </a:r>
            <a:r>
              <a:rPr lang="en-GB" sz="1800" dirty="0" smtClean="0"/>
              <a:t>-based components used as </a:t>
            </a:r>
            <a:r>
              <a:rPr lang="en-GB" sz="1800" b="1" dirty="0" smtClean="0"/>
              <a:t>standard hardware platform </a:t>
            </a:r>
            <a:r>
              <a:rPr lang="en-GB" sz="1800" dirty="0" smtClean="0"/>
              <a:t>(LLRF, Diagnostics, Vacuum, HPRF, Magnets, Timing, ….) </a:t>
            </a:r>
          </a:p>
          <a:p>
            <a:r>
              <a:rPr lang="en-GB" sz="1800" dirty="0" smtClean="0"/>
              <a:t>About </a:t>
            </a:r>
            <a:r>
              <a:rPr lang="en-GB" sz="1800" b="1" dirty="0" smtClean="0"/>
              <a:t>250 crates </a:t>
            </a:r>
            <a:r>
              <a:rPr lang="en-GB" sz="1800" dirty="0"/>
              <a:t>installed, </a:t>
            </a:r>
            <a:r>
              <a:rPr lang="en-GB" sz="1800" dirty="0" smtClean="0"/>
              <a:t>serving </a:t>
            </a:r>
            <a:r>
              <a:rPr lang="en-GB" sz="1800" dirty="0"/>
              <a:t>more than </a:t>
            </a:r>
            <a:r>
              <a:rPr lang="en-GB" sz="1800" b="1" dirty="0" smtClean="0"/>
              <a:t>10.000.000 </a:t>
            </a:r>
            <a:r>
              <a:rPr lang="en-GB" sz="1800" b="1" dirty="0"/>
              <a:t>control </a:t>
            </a:r>
            <a:r>
              <a:rPr lang="en-GB" sz="1800" b="1" dirty="0" smtClean="0"/>
              <a:t>parameters, 700000 DAQ channels &amp; 30 TB/day</a:t>
            </a:r>
            <a:endParaRPr lang="en-GB" sz="1800" b="1" dirty="0"/>
          </a:p>
          <a:p>
            <a:r>
              <a:rPr lang="en-GB" sz="1800" b="1" dirty="0" smtClean="0"/>
              <a:t>Operational from </a:t>
            </a:r>
            <a:r>
              <a:rPr lang="en-GB" sz="1800" b="1" dirty="0"/>
              <a:t>day 1 of </a:t>
            </a:r>
            <a:r>
              <a:rPr lang="en-GB" sz="1800" b="1" dirty="0" smtClean="0"/>
              <a:t>deployment</a:t>
            </a:r>
            <a:endParaRPr lang="en-GB" sz="1800" dirty="0" smtClean="0"/>
          </a:p>
          <a:p>
            <a:r>
              <a:rPr lang="en-GB" sz="1800" b="1" dirty="0" smtClean="0"/>
              <a:t>Key benefits:</a:t>
            </a:r>
            <a:endParaRPr lang="en-GB" sz="1800" b="1" dirty="0"/>
          </a:p>
          <a:p>
            <a:pPr lvl="1">
              <a:spcAft>
                <a:spcPts val="0"/>
              </a:spcAft>
            </a:pPr>
            <a:r>
              <a:rPr lang="en-GB" sz="1200" dirty="0" smtClean="0"/>
              <a:t>Fully automated and standardized installation procedure allows rapid deployment and recovery</a:t>
            </a:r>
          </a:p>
          <a:p>
            <a:pPr lvl="1">
              <a:spcAft>
                <a:spcPts val="0"/>
              </a:spcAft>
            </a:pPr>
            <a:r>
              <a:rPr lang="en-GB" sz="1200" dirty="0" smtClean="0"/>
              <a:t>Enhanced remote management via IPMI and Ethernet allow for simplified maintenance </a:t>
            </a:r>
          </a:p>
          <a:p>
            <a:pPr lvl="1">
              <a:spcAft>
                <a:spcPts val="0"/>
              </a:spcAft>
            </a:pPr>
            <a:r>
              <a:rPr lang="en-GB" sz="1200" dirty="0" smtClean="0"/>
              <a:t>Extended monitoring and management of module ensure reliable crate operation</a:t>
            </a:r>
          </a:p>
          <a:p>
            <a:pPr marL="200020" lvl="1" indent="0">
              <a:spcAft>
                <a:spcPts val="0"/>
              </a:spcAft>
              <a:buNone/>
            </a:pPr>
            <a:endParaRPr lang="en-GB" sz="1200" dirty="0" smtClean="0"/>
          </a:p>
          <a:p>
            <a:pPr lvl="1">
              <a:spcAft>
                <a:spcPts val="0"/>
              </a:spcAft>
            </a:pPr>
            <a:endParaRPr lang="en-GB" sz="1200" dirty="0" smtClean="0"/>
          </a:p>
          <a:p>
            <a:pPr lvl="1">
              <a:buFont typeface="Wingdings"/>
              <a:buChar char="è"/>
            </a:pPr>
            <a:r>
              <a:rPr lang="en-GB" sz="1800" b="1" dirty="0" smtClean="0">
                <a:solidFill>
                  <a:srgbClr val="008000"/>
                </a:solidFill>
                <a:sym typeface="Wingdings" panose="05000000000000000000" pitchFamily="2" charset="2"/>
              </a:rPr>
              <a:t>No major hick-ups during commissioning and operation</a:t>
            </a:r>
          </a:p>
          <a:p>
            <a:pPr lvl="1">
              <a:buFont typeface="Wingdings"/>
              <a:buChar char="è"/>
            </a:pPr>
            <a:r>
              <a:rPr lang="en-GB" sz="1800" b="1" dirty="0" smtClean="0">
                <a:solidFill>
                  <a:srgbClr val="008000"/>
                </a:solidFill>
                <a:sym typeface="Wingdings" panose="05000000000000000000" pitchFamily="2" charset="2"/>
              </a:rPr>
              <a:t>Significant benefits due to remote controls of </a:t>
            </a:r>
            <a:r>
              <a:rPr lang="en-GB" sz="1800" b="1" dirty="0" err="1" smtClean="0">
                <a:solidFill>
                  <a:srgbClr val="008000"/>
                </a:solidFill>
                <a:sym typeface="Wingdings" panose="05000000000000000000" pitchFamily="2" charset="2"/>
              </a:rPr>
              <a:t>MicroTCA</a:t>
            </a:r>
            <a:r>
              <a:rPr lang="en-GB" sz="1800" b="1" dirty="0" smtClean="0">
                <a:solidFill>
                  <a:srgbClr val="008000"/>
                </a:solidFill>
                <a:sym typeface="Wingdings" panose="05000000000000000000" pitchFamily="2" charset="2"/>
              </a:rPr>
              <a:t> components</a:t>
            </a:r>
          </a:p>
          <a:p>
            <a:pPr lvl="1">
              <a:buFont typeface="Wingdings"/>
              <a:buChar char="è"/>
            </a:pPr>
            <a:endParaRPr lang="en-GB" sz="1600" b="1" dirty="0" smtClean="0">
              <a:solidFill>
                <a:srgbClr val="008000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4" name="Picture 13" descr="Screen Shot 2016-12-06 at 13.09.46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869" y="3608885"/>
            <a:ext cx="5566833" cy="2911475"/>
          </a:xfrm>
          <a:prstGeom prst="rect">
            <a:avLst/>
          </a:prstGeom>
        </p:spPr>
      </p:pic>
      <p:pic>
        <p:nvPicPr>
          <p:cNvPr id="16" name="Bild 53" descr="12slotWithAdc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599937" y="1154193"/>
            <a:ext cx="1316511" cy="943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Screen Shot 2017-05-11 at 20.01.1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7" y="788017"/>
            <a:ext cx="4639733" cy="22707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XFEL Accelerator Controls </a:t>
            </a:r>
            <a:endParaRPr lang="de-DE" dirty="0"/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791580" y="6580802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| Application controlled by MicroTCA at DESY  | Holger Schlarb | MTCA/ATCA Workshop for Research and Industry | IHEP 23.06.2019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10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07989" y="349610"/>
            <a:ext cx="11376025" cy="5743686"/>
          </a:xfrm>
        </p:spPr>
        <p:txBody>
          <a:bodyPr/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Photon Science</a:t>
            </a:r>
            <a:br>
              <a:rPr lang="en-US" dirty="0" smtClean="0"/>
            </a:br>
            <a:r>
              <a:rPr lang="en-US" dirty="0" smtClean="0"/>
              <a:t>Diagnostics &amp; Experiments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7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Photon </a:t>
            </a:r>
            <a:r>
              <a:rPr lang="en-US" dirty="0" smtClean="0"/>
              <a:t>diagnostics/Experiments </a:t>
            </a:r>
            <a:r>
              <a:rPr lang="en-US" dirty="0" err="1" smtClean="0"/>
              <a:t>EuXFEL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Used MicroTCA board </a:t>
            </a:r>
            <a:r>
              <a:rPr lang="en-US" dirty="0" smtClean="0"/>
              <a:t>portfolio in photon scienc</a:t>
            </a:r>
            <a:r>
              <a:rPr lang="en-US" dirty="0" smtClean="0"/>
              <a:t>e </a:t>
            </a:r>
            <a:r>
              <a:rPr lang="en-US" dirty="0" err="1" smtClean="0"/>
              <a:t>EuXFEL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607714" y="6237312"/>
            <a:ext cx="4000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AA92"/>
                </a:solidFill>
              </a:rPr>
              <a:t>Courtesy: P. Gessler see MTCAWS2017</a:t>
            </a:r>
          </a:p>
        </p:txBody>
      </p:sp>
      <p:sp>
        <p:nvSpPr>
          <p:cNvPr id="13" name="Notched Right Arrow 12">
            <a:extLst>
              <a:ext uri="{FF2B5EF4-FFF2-40B4-BE49-F238E27FC236}">
                <a16:creationId xmlns="" xmlns:a16="http://schemas.microsoft.com/office/drawing/2014/main" id="{C7924598-1CEF-8D4C-BAB2-9AB9AB80B2A0}"/>
              </a:ext>
            </a:extLst>
          </p:cNvPr>
          <p:cNvSpPr/>
          <p:nvPr/>
        </p:nvSpPr>
        <p:spPr>
          <a:xfrm>
            <a:off x="8688287" y="28313"/>
            <a:ext cx="2466457" cy="1280175"/>
          </a:xfrm>
          <a:prstGeom prst="notchedRightArrow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</a:rPr>
              <a:t>Talk Photon Diagnostics </a:t>
            </a:r>
            <a:r>
              <a:rPr lang="en-US" sz="1100" b="1" i="1" dirty="0" smtClean="0">
                <a:solidFill>
                  <a:schemeClr val="bg1"/>
                </a:solidFill>
              </a:rPr>
              <a:t>M. </a:t>
            </a:r>
            <a:r>
              <a:rPr lang="en-US" sz="1100" b="1" i="1" dirty="0" err="1" smtClean="0">
                <a:solidFill>
                  <a:schemeClr val="bg1"/>
                </a:solidFill>
              </a:rPr>
              <a:t>Tolkiehn</a:t>
            </a:r>
            <a:endParaRPr lang="en-US" sz="1100" b="1" i="1" dirty="0">
              <a:solidFill>
                <a:schemeClr val="bg1"/>
              </a:solidFill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>
          <a:xfrm>
            <a:off x="791580" y="6580802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| Application controlled by MicroTCA at DESY  | Holger Schlarb | MTCA/ATCA Workshop for Research and Industry | IHEP 23.06.2019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>
            <a:off x="2829823" y="1988305"/>
            <a:ext cx="1847280" cy="1149891"/>
          </a:xfrm>
          <a:prstGeom prst="rect">
            <a:avLst/>
          </a:prstGeom>
        </p:spPr>
      </p:pic>
      <p:pic>
        <p:nvPicPr>
          <p:cNvPr id="9" name="Picture 7" descr="http://tesla.desy.de/doocs/MTCA/12slotWithAdc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775" y="1785683"/>
            <a:ext cx="1500935" cy="1437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562" y="3515678"/>
            <a:ext cx="1657542" cy="634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feld 6"/>
          <p:cNvSpPr txBox="1"/>
          <p:nvPr/>
        </p:nvSpPr>
        <p:spPr>
          <a:xfrm>
            <a:off x="10155382" y="5417127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5"/>
              </a:buBlip>
            </a:pPr>
            <a:endParaRPr lang="en-US" sz="1400" dirty="0" err="1" smtClean="0"/>
          </a:p>
        </p:txBody>
      </p:sp>
      <p:pic>
        <p:nvPicPr>
          <p:cNvPr id="15" name="Picture 55" descr="SIS8300 photograph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5272" y="1738333"/>
            <a:ext cx="1179662" cy="1707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5841" y="1792881"/>
            <a:ext cx="2141999" cy="154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7" name="Picture 88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89468" y="1709548"/>
            <a:ext cx="1180314" cy="176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feld 11"/>
          <p:cNvSpPr txBox="1"/>
          <p:nvPr/>
        </p:nvSpPr>
        <p:spPr>
          <a:xfrm>
            <a:off x="266315" y="4443043"/>
            <a:ext cx="2102812" cy="168066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69875" marR="0" lvl="0" indent="-269875" algn="ctr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err="1" smtClean="0"/>
              <a:t>MicroTCA</a:t>
            </a:r>
            <a:r>
              <a:rPr lang="en-US" sz="1400" b="1" dirty="0" smtClean="0"/>
              <a:t> Crates</a:t>
            </a:r>
          </a:p>
          <a:p>
            <a:pPr marR="0" lvl="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 smtClean="0"/>
              <a:t>Large 12 slot 9U and small 6 slot 2U</a:t>
            </a:r>
          </a:p>
          <a:p>
            <a:pPr marR="0" lvl="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 smtClean="0"/>
              <a:t>(including MCH, Power Supply and CPU)</a:t>
            </a:r>
          </a:p>
        </p:txBody>
      </p:sp>
      <p:sp>
        <p:nvSpPr>
          <p:cNvPr id="19" name="Textfeld 12"/>
          <p:cNvSpPr txBox="1"/>
          <p:nvPr/>
        </p:nvSpPr>
        <p:spPr>
          <a:xfrm>
            <a:off x="2702057" y="4443043"/>
            <a:ext cx="2102812" cy="168066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69875" marR="0" lvl="0" indent="-269875" algn="ctr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smtClean="0"/>
              <a:t>X2Timer</a:t>
            </a:r>
          </a:p>
          <a:p>
            <a:pPr marR="0" lvl="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 smtClean="0"/>
              <a:t>XFEL Timing System module for synchronization (clocks and triggers) and pulse parameters from NAT</a:t>
            </a:r>
          </a:p>
        </p:txBody>
      </p:sp>
      <p:sp>
        <p:nvSpPr>
          <p:cNvPr id="20" name="Textfeld 14"/>
          <p:cNvSpPr txBox="1"/>
          <p:nvPr/>
        </p:nvSpPr>
        <p:spPr>
          <a:xfrm>
            <a:off x="7303697" y="4414255"/>
            <a:ext cx="2102812" cy="18202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69875" marR="0" lvl="0" indent="-269875" algn="ctr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smtClean="0"/>
              <a:t>SIS8300</a:t>
            </a:r>
          </a:p>
          <a:p>
            <a:pPr marR="0" lvl="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 smtClean="0"/>
              <a:t>Fast 125MSPS ADC with 10 channels and 16bit resolution for diagnostics and detectors from Struck Innovative </a:t>
            </a:r>
            <a:r>
              <a:rPr lang="en-US" sz="1400" dirty="0" err="1" smtClean="0"/>
              <a:t>Systeme</a:t>
            </a:r>
            <a:endParaRPr lang="en-US" sz="1400" dirty="0" smtClean="0"/>
          </a:p>
        </p:txBody>
      </p:sp>
      <p:sp>
        <p:nvSpPr>
          <p:cNvPr id="21" name="Textfeld 15"/>
          <p:cNvSpPr txBox="1"/>
          <p:nvPr/>
        </p:nvSpPr>
        <p:spPr>
          <a:xfrm>
            <a:off x="9561176" y="4414256"/>
            <a:ext cx="2102812" cy="168066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69875" marR="0" lvl="0" indent="-269875" algn="ctr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smtClean="0"/>
              <a:t>ADQ412/ADQ14/ADQ7</a:t>
            </a:r>
          </a:p>
          <a:p>
            <a:pPr marR="0" lvl="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 smtClean="0"/>
              <a:t>High-speed digitizers from 1.8GSPS to 10GSPS with 12 to 14 bit resolution from Teledyne SP Devices</a:t>
            </a:r>
          </a:p>
        </p:txBody>
      </p:sp>
      <p:sp>
        <p:nvSpPr>
          <p:cNvPr id="22" name="Textfeld 13"/>
          <p:cNvSpPr txBox="1"/>
          <p:nvPr/>
        </p:nvSpPr>
        <p:spPr>
          <a:xfrm>
            <a:off x="4804869" y="4443042"/>
            <a:ext cx="2454913" cy="19993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69875" marR="0" lvl="0" indent="-269875" algn="ctr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smtClean="0"/>
              <a:t>DAMC2</a:t>
            </a:r>
          </a:p>
          <a:p>
            <a:pPr marR="0" lvl="0" algn="ctr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 smtClean="0"/>
              <a:t>Required for Clock &amp; Control system for fast 2D detectors, VETO System, Machine Protection System and photon beam loss monitors from DESY</a:t>
            </a:r>
          </a:p>
        </p:txBody>
      </p:sp>
    </p:spTree>
    <p:extLst>
      <p:ext uri="{BB962C8B-B14F-4D97-AF65-F5344CB8AC3E}">
        <p14:creationId xmlns:p14="http://schemas.microsoft.com/office/powerpoint/2010/main" val="327249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/>
        </p:nvSpPr>
        <p:spPr>
          <a:xfrm>
            <a:off x="11554049" y="103668"/>
            <a:ext cx="637953" cy="342900"/>
          </a:xfrm>
          <a:prstGeom prst="rect">
            <a:avLst/>
          </a:prstGeom>
          <a:noFill/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34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617542"/>
            <a:ext cx="8094127" cy="3040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627418"/>
            <a:ext cx="7979833" cy="30419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119" y="612778"/>
            <a:ext cx="9136945" cy="337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389469" y="364208"/>
            <a:ext cx="11360151" cy="544512"/>
          </a:xfrm>
        </p:spPr>
        <p:txBody>
          <a:bodyPr/>
          <a:lstStyle/>
          <a:p>
            <a:r>
              <a:rPr lang="en-US" dirty="0" smtClean="0"/>
              <a:t>Photon diagnostics XFEL</a:t>
            </a:r>
            <a:endParaRPr lang="de-DE" dirty="0"/>
          </a:p>
        </p:txBody>
      </p:sp>
      <p:sp>
        <p:nvSpPr>
          <p:cNvPr id="8" name="TextBox 7"/>
          <p:cNvSpPr txBox="1"/>
          <p:nvPr/>
        </p:nvSpPr>
        <p:spPr>
          <a:xfrm>
            <a:off x="8388564" y="5004465"/>
            <a:ext cx="2583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AA92"/>
                </a:solidFill>
              </a:rPr>
              <a:t>Courtesy: P. Gessler </a:t>
            </a:r>
          </a:p>
          <a:p>
            <a:r>
              <a:rPr lang="en-US" sz="1600" b="1" dirty="0" smtClean="0">
                <a:solidFill>
                  <a:srgbClr val="00AA92"/>
                </a:solidFill>
              </a:rPr>
              <a:t>see MTCAWS2017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1580" y="6580802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| </a:t>
            </a:r>
            <a:r>
              <a:rPr lang="en-US" dirty="0"/>
              <a:t>Application controlled by MicroTCA at DESY  </a:t>
            </a:r>
            <a:r>
              <a:rPr lang="en-US" dirty="0" smtClean="0"/>
              <a:t>| Holger </a:t>
            </a:r>
            <a:r>
              <a:rPr lang="en-US" dirty="0" err="1" smtClean="0"/>
              <a:t>Schlarb</a:t>
            </a:r>
            <a:r>
              <a:rPr lang="en-US" dirty="0" smtClean="0"/>
              <a:t> | MTCA/ATCA Workshop for Research and Industry | IHEP 23.06.2019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95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Photon </a:t>
            </a:r>
            <a:r>
              <a:rPr lang="en-US" dirty="0" smtClean="0"/>
              <a:t>diagnostics/Experiments </a:t>
            </a:r>
            <a:r>
              <a:rPr lang="en-US" dirty="0" err="1" smtClean="0"/>
              <a:t>EuXFEL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Used MicroTCA board </a:t>
            </a:r>
            <a:r>
              <a:rPr lang="en-US" dirty="0" smtClean="0"/>
              <a:t>portfolio in photon scienc</a:t>
            </a:r>
            <a:r>
              <a:rPr lang="en-US" dirty="0" smtClean="0"/>
              <a:t>e </a:t>
            </a:r>
            <a:r>
              <a:rPr lang="en-US" dirty="0" err="1" smtClean="0"/>
              <a:t>EuXFEL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015775" y="6062070"/>
            <a:ext cx="4000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AA92"/>
                </a:solidFill>
              </a:rPr>
              <a:t>Courtesy: P. Gessler see MTCAWS2017</a:t>
            </a:r>
          </a:p>
        </p:txBody>
      </p:sp>
      <p:sp>
        <p:nvSpPr>
          <p:cNvPr id="7" name="Footer Placeholder 4"/>
          <p:cNvSpPr txBox="1">
            <a:spLocks/>
          </p:cNvSpPr>
          <p:nvPr/>
        </p:nvSpPr>
        <p:spPr>
          <a:xfrm>
            <a:off x="791580" y="6580802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| Application controlled by MicroTCA at DESY  | Holger Schlarb | MTCA/ATCA Workshop for Research and Industry | IHEP 23.06.2019</a:t>
            </a:r>
            <a:endParaRPr lang="en-US" dirty="0"/>
          </a:p>
        </p:txBody>
      </p:sp>
      <p:pic>
        <p:nvPicPr>
          <p:cNvPr id="23" name="Picture 5" descr="C:\Users\gessler\Pictures\Photo Stream\My Photo Stream\IMG_054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08139" y="4008075"/>
            <a:ext cx="2433892" cy="1817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C:\Users\gessler\Pictures\Photo Stream\My Photo Stream\IMG_05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13517" y="1527852"/>
            <a:ext cx="2628514" cy="1963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9950" y="4372734"/>
            <a:ext cx="3567482" cy="2208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1590" y="908719"/>
            <a:ext cx="2642038" cy="3847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9376" y="1527852"/>
            <a:ext cx="6697667" cy="32778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Aggregation of 16 electron </a:t>
            </a:r>
            <a:r>
              <a:rPr lang="en-US" sz="2000" dirty="0" smtClean="0"/>
              <a:t>Time-of-Flight </a:t>
            </a:r>
            <a:r>
              <a:rPr lang="en-US" sz="2000" dirty="0"/>
              <a:t>tubes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Electrons hitting the detector generate electrical pulses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All 16 channels are digitized with MicroTCA </a:t>
            </a:r>
            <a:r>
              <a:rPr lang="en-US" sz="2000" dirty="0" smtClean="0"/>
              <a:t>Digitizer</a:t>
            </a:r>
          </a:p>
          <a:p>
            <a:pPr marL="742950" lvl="1" indent="-285750"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en-US" sz="1600" dirty="0" smtClean="0"/>
              <a:t>8 </a:t>
            </a:r>
            <a:r>
              <a:rPr lang="en-US" sz="1600" dirty="0"/>
              <a:t>x SP Devices ADQ412-4G </a:t>
            </a:r>
            <a:r>
              <a:rPr lang="en-US" sz="1600" dirty="0" smtClean="0"/>
              <a:t>Module</a:t>
            </a:r>
          </a:p>
          <a:p>
            <a:pPr marL="742950" lvl="1" indent="-285750">
              <a:spcBef>
                <a:spcPts val="600"/>
              </a:spcBef>
              <a:spcAft>
                <a:spcPts val="1200"/>
              </a:spcAft>
              <a:buFont typeface="Symbol" panose="05050102010706020507" pitchFamily="18" charset="2"/>
              <a:buChar char="-"/>
            </a:pPr>
            <a:r>
              <a:rPr lang="en-US" sz="1600" dirty="0" smtClean="0"/>
              <a:t>16 </a:t>
            </a:r>
            <a:r>
              <a:rPr lang="en-US" sz="1600" dirty="0"/>
              <a:t>Channels @ 2/4GSPS @ 12bit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Possible measurements: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en-US" sz="1600" dirty="0"/>
              <a:t>Angle resolved energy spectrum</a:t>
            </a:r>
          </a:p>
          <a:p>
            <a:pPr marL="742950" lvl="1" indent="-285750"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en-US" sz="1600" dirty="0"/>
              <a:t>Polarization</a:t>
            </a:r>
          </a:p>
        </p:txBody>
      </p:sp>
      <p:sp>
        <p:nvSpPr>
          <p:cNvPr id="27" name="TextBox 5"/>
          <p:cNvSpPr txBox="1"/>
          <p:nvPr/>
        </p:nvSpPr>
        <p:spPr>
          <a:xfrm>
            <a:off x="335360" y="5069165"/>
            <a:ext cx="2655804" cy="461665"/>
          </a:xfrm>
          <a:prstGeom prst="rect">
            <a:avLst/>
          </a:prstGeom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200" dirty="0" smtClean="0"/>
              <a:t>Courtesy: Photon </a:t>
            </a:r>
            <a:r>
              <a:rPr lang="en-US" sz="1200"/>
              <a:t>Diagnostics Group (XPD) and collaborators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3135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/>
        </p:nvSpPr>
        <p:spPr>
          <a:xfrm>
            <a:off x="11554049" y="103668"/>
            <a:ext cx="637953" cy="342900"/>
          </a:xfrm>
          <a:prstGeom prst="rect">
            <a:avLst/>
          </a:prstGeom>
          <a:noFill/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36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9469" y="364208"/>
            <a:ext cx="11360151" cy="544512"/>
          </a:xfrm>
        </p:spPr>
        <p:txBody>
          <a:bodyPr/>
          <a:lstStyle/>
          <a:p>
            <a:r>
              <a:rPr lang="en-US" dirty="0" smtClean="0"/>
              <a:t>Photon diagnostics FLASH</a:t>
            </a:r>
            <a:endParaRPr lang="de-DE" dirty="0"/>
          </a:p>
        </p:txBody>
      </p:sp>
      <p:pic>
        <p:nvPicPr>
          <p:cNvPr id="5122" name="Picture 2" descr="D:\HGF\Validierungsfonds\HVF_MTCA\Veranstaltungen intern\2018-03-21 Vorstellung MicroTCA PETRAIV\FLASH I-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68" y="1028700"/>
            <a:ext cx="5350933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4000" y="698500"/>
            <a:ext cx="246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/>
              <a:t>MicroTCA</a:t>
            </a:r>
            <a:r>
              <a:rPr lang="de-DE" b="1" dirty="0" err="1"/>
              <a:t>@</a:t>
            </a:r>
            <a:r>
              <a:rPr lang="de-DE" b="1" dirty="0" err="1" smtClean="0"/>
              <a:t>FLASH</a:t>
            </a:r>
            <a:r>
              <a:rPr lang="de-DE" b="1" dirty="0" smtClean="0"/>
              <a:t> I </a:t>
            </a:r>
            <a:endParaRPr lang="de-DE" b="1" dirty="0"/>
          </a:p>
        </p:txBody>
      </p:sp>
      <p:pic>
        <p:nvPicPr>
          <p:cNvPr id="5123" name="Picture 3" descr="D:\HGF\Validierungsfonds\HVF_MTCA\Veranstaltungen intern\2018-03-21 Vorstellung MicroTCA PETRAIV\FLASH II -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1006477"/>
            <a:ext cx="5401733" cy="303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842000" y="698500"/>
            <a:ext cx="2525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/>
              <a:t>MicroTCA</a:t>
            </a:r>
            <a:r>
              <a:rPr lang="de-DE" b="1" dirty="0" err="1"/>
              <a:t>@</a:t>
            </a:r>
            <a:r>
              <a:rPr lang="de-DE" b="1" dirty="0" err="1" smtClean="0"/>
              <a:t>FLASH</a:t>
            </a:r>
            <a:r>
              <a:rPr lang="de-DE" b="1" dirty="0" smtClean="0"/>
              <a:t> II </a:t>
            </a:r>
            <a:endParaRPr lang="de-DE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58800" y="4036755"/>
            <a:ext cx="8000973" cy="24160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Applications: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Gas Monitor Detector (GMD)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OPIS XUV Spectrometer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Online Spectrometer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Kalypso (256 pixel array MHz readout)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 smtClean="0"/>
              <a:t>ToF‘s</a:t>
            </a:r>
            <a:r>
              <a:rPr lang="en-US" dirty="0" smtClean="0"/>
              <a:t> for </a:t>
            </a:r>
            <a:r>
              <a:rPr lang="en-US" dirty="0" err="1" smtClean="0"/>
              <a:t>diverses</a:t>
            </a:r>
            <a:r>
              <a:rPr lang="en-US" dirty="0" smtClean="0"/>
              <a:t> beam lines and </a:t>
            </a:r>
            <a:r>
              <a:rPr lang="en-US" dirty="0" err="1" smtClean="0"/>
              <a:t>experiements</a:t>
            </a:r>
            <a:r>
              <a:rPr lang="en-US" dirty="0" smtClean="0"/>
              <a:t> (as local readout system)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Diverse fast photodetectors</a:t>
            </a:r>
          </a:p>
          <a:p>
            <a:r>
              <a:rPr lang="en-US" b="1" dirty="0" smtClean="0"/>
              <a:t>Boards: Primarily SP Device (1-7 GSPS) or Struck ADC 125MSPS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1580" y="6580802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| </a:t>
            </a:r>
            <a:r>
              <a:rPr lang="en-US" dirty="0"/>
              <a:t>Application controlled by MicroTCA at DESY  </a:t>
            </a:r>
            <a:r>
              <a:rPr lang="en-US" dirty="0" smtClean="0"/>
              <a:t>| Holger </a:t>
            </a:r>
            <a:r>
              <a:rPr lang="en-US" dirty="0" err="1" smtClean="0"/>
              <a:t>Schlarb</a:t>
            </a:r>
            <a:r>
              <a:rPr lang="en-US" dirty="0" smtClean="0"/>
              <a:t> | MTCA/ATCA Workshop for Research and Industry | IHEP 23.06.2019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21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Thanks for </a:t>
            </a:r>
            <a:r>
              <a:rPr lang="en-US" dirty="0" smtClean="0"/>
              <a:t>your </a:t>
            </a:r>
            <a:r>
              <a:rPr lang="en-US" dirty="0" smtClean="0"/>
              <a:t>attention</a:t>
            </a:r>
            <a:endParaRPr lang="en-US" dirty="0"/>
          </a:p>
        </p:txBody>
      </p:sp>
      <p:pic>
        <p:nvPicPr>
          <p:cNvPr id="5122" name="Picture 2" descr="7th MicroTCA Workshop  for Industry and Research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3" y="1556792"/>
            <a:ext cx="9001125" cy="467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26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600" y="260648"/>
            <a:ext cx="11376024" cy="451098"/>
          </a:xfrm>
        </p:spPr>
        <p:txBody>
          <a:bodyPr/>
          <a:lstStyle/>
          <a:p>
            <a:r>
              <a:rPr lang="en-US" dirty="0"/>
              <a:t>European </a:t>
            </a:r>
            <a:r>
              <a:rPr lang="en-US" dirty="0" err="1"/>
              <a:t>EuXFEL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34" name="Content Placeholder 2"/>
          <p:cNvSpPr>
            <a:spLocks noGrp="1"/>
          </p:cNvSpPr>
          <p:nvPr>
            <p:ph idx="1"/>
          </p:nvPr>
        </p:nvSpPr>
        <p:spPr>
          <a:xfrm>
            <a:off x="251045" y="764704"/>
            <a:ext cx="8892956" cy="361127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 smtClean="0">
                <a:solidFill>
                  <a:schemeClr val="accent2"/>
                </a:solidFill>
              </a:rPr>
              <a:t>North of Germany: between </a:t>
            </a:r>
            <a:r>
              <a:rPr lang="en-US" sz="1800" b="1" dirty="0">
                <a:solidFill>
                  <a:schemeClr val="accent2"/>
                </a:solidFill>
              </a:rPr>
              <a:t>Hamburg </a:t>
            </a:r>
            <a:r>
              <a:rPr lang="en-US" sz="1800" b="1" dirty="0" err="1">
                <a:solidFill>
                  <a:schemeClr val="accent2"/>
                </a:solidFill>
              </a:rPr>
              <a:t>Bahrenfeld</a:t>
            </a:r>
            <a:r>
              <a:rPr lang="en-US" sz="1800" b="1" dirty="0">
                <a:solidFill>
                  <a:schemeClr val="accent2"/>
                </a:solidFill>
              </a:rPr>
              <a:t> and </a:t>
            </a:r>
            <a:r>
              <a:rPr lang="en-US" sz="1800" b="1" dirty="0" err="1" smtClean="0">
                <a:solidFill>
                  <a:schemeClr val="accent2"/>
                </a:solidFill>
              </a:rPr>
              <a:t>Schenefeld</a:t>
            </a:r>
            <a:endParaRPr lang="en-US" sz="1800" b="1" dirty="0">
              <a:solidFill>
                <a:schemeClr val="accent2"/>
              </a:solidFill>
            </a:endParaRPr>
          </a:p>
        </p:txBody>
      </p: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59" y="1124744"/>
            <a:ext cx="8413156" cy="50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Box 48"/>
          <p:cNvSpPr txBox="1"/>
          <p:nvPr/>
        </p:nvSpPr>
        <p:spPr>
          <a:xfrm>
            <a:off x="6834717" y="1204607"/>
            <a:ext cx="5169459" cy="177199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112000"/>
              </a:lnSpc>
              <a:buClr>
                <a:schemeClr val="bg2"/>
              </a:buClr>
              <a:buFont typeface="Arial"/>
              <a:buChar char="•"/>
            </a:pPr>
            <a:r>
              <a:rPr lang="en-US" sz="1600" dirty="0" smtClean="0"/>
              <a:t>Super conducting accelerator with up to 17.5 GeV electron beam energy.</a:t>
            </a:r>
          </a:p>
          <a:p>
            <a:pPr marL="285750" indent="-285750">
              <a:lnSpc>
                <a:spcPct val="112000"/>
              </a:lnSpc>
              <a:buClr>
                <a:schemeClr val="bg2"/>
              </a:buClr>
              <a:buFont typeface="Arial"/>
              <a:buChar char="•"/>
            </a:pPr>
            <a:r>
              <a:rPr lang="en-US" sz="1600" dirty="0" smtClean="0"/>
              <a:t>Three undulator beamlines in two branches (north and south). </a:t>
            </a:r>
          </a:p>
          <a:p>
            <a:pPr marL="285750" indent="-285750">
              <a:lnSpc>
                <a:spcPct val="112000"/>
              </a:lnSpc>
              <a:buClr>
                <a:schemeClr val="bg2"/>
              </a:buClr>
              <a:buFont typeface="Arial"/>
              <a:buChar char="•"/>
            </a:pPr>
            <a:r>
              <a:rPr lang="en-US" sz="1600" dirty="0" smtClean="0"/>
              <a:t>In total 6 experiments, </a:t>
            </a:r>
            <a:r>
              <a:rPr lang="en-US" sz="1600" dirty="0"/>
              <a:t>4</a:t>
            </a:r>
            <a:r>
              <a:rPr lang="en-US" sz="1600" dirty="0" smtClean="0"/>
              <a:t> for hard X-rays and 2 for soft X-rays.</a:t>
            </a:r>
          </a:p>
          <a:p>
            <a:pPr marL="285750" indent="-285750">
              <a:lnSpc>
                <a:spcPct val="112000"/>
              </a:lnSpc>
              <a:buClr>
                <a:schemeClr val="bg2"/>
              </a:buClr>
              <a:buFont typeface="Arial"/>
              <a:buChar char="•"/>
            </a:pPr>
            <a:endParaRPr lang="en-US" sz="1600" dirty="0" smtClean="0"/>
          </a:p>
        </p:txBody>
      </p:sp>
      <p:sp>
        <p:nvSpPr>
          <p:cNvPr id="52" name="TextBox 51"/>
          <p:cNvSpPr txBox="1"/>
          <p:nvPr/>
        </p:nvSpPr>
        <p:spPr>
          <a:xfrm>
            <a:off x="774031" y="3455551"/>
            <a:ext cx="2342880" cy="725374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2000" dirty="0" smtClean="0"/>
              <a:t>Experimental hall in Schenefeld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577768" y="1853233"/>
            <a:ext cx="3560639" cy="40201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2000" dirty="0" smtClean="0"/>
              <a:t>Undulators/Photon beamlines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885168" y="3162035"/>
            <a:ext cx="1933338" cy="725374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2000" dirty="0" smtClean="0"/>
              <a:t>Start on the DESY campus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893506" y="4850083"/>
            <a:ext cx="2308510" cy="725374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2000" dirty="0" smtClean="0"/>
              <a:t>Accelerator</a:t>
            </a:r>
          </a:p>
          <a:p>
            <a:pPr>
              <a:lnSpc>
                <a:spcPct val="112000"/>
              </a:lnSpc>
            </a:pPr>
            <a:r>
              <a:rPr lang="en-US" sz="2000" dirty="0" smtClean="0"/>
              <a:t>1.9 km/ 17.5 GeV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786946" y="2463060"/>
            <a:ext cx="1826675" cy="725374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2000" dirty="0" smtClean="0"/>
              <a:t>Electron beam </a:t>
            </a:r>
          </a:p>
          <a:p>
            <a:pPr>
              <a:lnSpc>
                <a:spcPct val="112000"/>
              </a:lnSpc>
            </a:pPr>
            <a:r>
              <a:rPr lang="en-US" sz="2000" dirty="0" smtClean="0"/>
              <a:t>distribution</a:t>
            </a:r>
          </a:p>
        </p:txBody>
      </p:sp>
      <p:cxnSp>
        <p:nvCxnSpPr>
          <p:cNvPr id="57" name="Straight Arrow Connector 56"/>
          <p:cNvCxnSpPr/>
          <p:nvPr/>
        </p:nvCxnSpPr>
        <p:spPr>
          <a:xfrm flipH="1">
            <a:off x="2488757" y="2255249"/>
            <a:ext cx="333956" cy="721567"/>
          </a:xfrm>
          <a:prstGeom prst="straightConnector1">
            <a:avLst/>
          </a:prstGeom>
          <a:ln w="539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1129085" y="2768432"/>
            <a:ext cx="286248" cy="687119"/>
          </a:xfrm>
          <a:prstGeom prst="straightConnector1">
            <a:avLst/>
          </a:prstGeom>
          <a:ln w="539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H="1">
            <a:off x="3786947" y="3111991"/>
            <a:ext cx="571140" cy="442097"/>
          </a:xfrm>
          <a:prstGeom prst="straightConnector1">
            <a:avLst/>
          </a:prstGeom>
          <a:ln w="539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54" idx="2"/>
          </p:cNvCxnSpPr>
          <p:nvPr/>
        </p:nvCxnSpPr>
        <p:spPr>
          <a:xfrm>
            <a:off x="6851837" y="3887409"/>
            <a:ext cx="567134" cy="937606"/>
          </a:xfrm>
          <a:prstGeom prst="straightConnector1">
            <a:avLst/>
          </a:prstGeom>
          <a:ln w="539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4238045" y="3973747"/>
            <a:ext cx="405517" cy="860435"/>
          </a:xfrm>
          <a:prstGeom prst="straightConnector1">
            <a:avLst/>
          </a:prstGeom>
          <a:ln w="539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Picture 6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4207" y="6143925"/>
            <a:ext cx="6248400" cy="43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67" name="Picture 66" descr="20120220-IMG_1947_Alternative_zu_194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001" y="3219196"/>
            <a:ext cx="2744874" cy="1829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8" name="Picture 67" descr="Screen Shot 2018-04-24 at 17.00.18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7" t="-2349" r="3995" b="3625"/>
          <a:stretch/>
        </p:blipFill>
        <p:spPr>
          <a:xfrm>
            <a:off x="4651172" y="6237559"/>
            <a:ext cx="498418" cy="292313"/>
          </a:xfrm>
          <a:prstGeom prst="rect">
            <a:avLst/>
          </a:prstGeom>
        </p:spPr>
      </p:pic>
      <p:sp>
        <p:nvSpPr>
          <p:cNvPr id="6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1580" y="6580802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| </a:t>
            </a:r>
            <a:r>
              <a:rPr lang="en-US" dirty="0"/>
              <a:t>Application controlled by MicroTCA at DESY  </a:t>
            </a:r>
            <a:r>
              <a:rPr lang="en-US" dirty="0" smtClean="0"/>
              <a:t>| Holger </a:t>
            </a:r>
            <a:r>
              <a:rPr lang="en-US" dirty="0" err="1" smtClean="0"/>
              <a:t>Schlarb</a:t>
            </a:r>
            <a:r>
              <a:rPr lang="en-US" dirty="0" smtClean="0"/>
              <a:t> | MTCA/ATCA Workshop for Research and Industry | IHEP 23.06.2019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56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FLASH = Free electron </a:t>
            </a:r>
            <a:r>
              <a:rPr lang="en-US" dirty="0" err="1" smtClean="0"/>
              <a:t>LASer</a:t>
            </a:r>
            <a:r>
              <a:rPr lang="en-US" dirty="0" smtClean="0"/>
              <a:t> at </a:t>
            </a:r>
            <a:r>
              <a:rPr lang="en-US" dirty="0" err="1" smtClean="0"/>
              <a:t>Hamurg</a:t>
            </a:r>
            <a:endParaRPr lang="en-US" dirty="0"/>
          </a:p>
        </p:txBody>
      </p:sp>
      <p:pic>
        <p:nvPicPr>
          <p:cNvPr id="335" name="Picture 10" descr="FLASH-2007 0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5662" y="1172409"/>
            <a:ext cx="2503185" cy="140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6" name="Picture 8" descr="1cc1+ACC3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227" y="1147009"/>
            <a:ext cx="2879016" cy="140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" name="Rectangle 336"/>
          <p:cNvSpPr>
            <a:spLocks noChangeArrowheads="1"/>
          </p:cNvSpPr>
          <p:nvPr/>
        </p:nvSpPr>
        <p:spPr bwMode="auto">
          <a:xfrm>
            <a:off x="3401087" y="768351"/>
            <a:ext cx="2781300" cy="34394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1402" tIns="45702" rIns="91402" bIns="45702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charset="0"/>
              <a:buChar char="&gt;"/>
            </a:pPr>
            <a:r>
              <a:rPr lang="en-US" sz="900" b="1" dirty="0"/>
              <a:t>  TESLA type superconducting accelerating modules 1.3 GHz</a:t>
            </a:r>
          </a:p>
        </p:txBody>
      </p:sp>
      <p:sp>
        <p:nvSpPr>
          <p:cNvPr id="338" name="Rectangle 337"/>
          <p:cNvSpPr>
            <a:spLocks noChangeArrowheads="1"/>
          </p:cNvSpPr>
          <p:nvPr/>
        </p:nvSpPr>
        <p:spPr bwMode="auto">
          <a:xfrm>
            <a:off x="6449544" y="854669"/>
            <a:ext cx="1909420" cy="21694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02" tIns="45702" rIns="91402" bIns="45702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charset="0"/>
              <a:buChar char="&gt;"/>
            </a:pPr>
            <a:r>
              <a:rPr lang="en-US" sz="900" b="1" dirty="0"/>
              <a:t> FLASH1 fixed gap undulators</a:t>
            </a:r>
          </a:p>
        </p:txBody>
      </p:sp>
      <p:sp>
        <p:nvSpPr>
          <p:cNvPr id="339" name="Rectangle 338"/>
          <p:cNvSpPr>
            <a:spLocks noChangeArrowheads="1"/>
          </p:cNvSpPr>
          <p:nvPr/>
        </p:nvSpPr>
        <p:spPr bwMode="auto">
          <a:xfrm>
            <a:off x="299607" y="854669"/>
            <a:ext cx="2785032" cy="21694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1402" tIns="45702" rIns="91402" bIns="45702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charset="0"/>
              <a:buChar char="&gt;"/>
            </a:pPr>
            <a:r>
              <a:rPr lang="en-US" sz="900" b="1" dirty="0"/>
              <a:t>  3</a:t>
            </a:r>
            <a:r>
              <a:rPr lang="en-US" sz="900" b="1" baseline="30000" dirty="0"/>
              <a:t>rd</a:t>
            </a:r>
            <a:r>
              <a:rPr lang="en-US" sz="900" b="1" dirty="0"/>
              <a:t> harmonic sc module 3.9 GHz</a:t>
            </a:r>
          </a:p>
        </p:txBody>
      </p:sp>
      <p:pic>
        <p:nvPicPr>
          <p:cNvPr id="340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67941" y="1147009"/>
            <a:ext cx="2882019" cy="1408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341" name="Picture 8" descr="FLASH-2007 0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755" y="4654901"/>
            <a:ext cx="2502536" cy="140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3" name="Picture 3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9535" y="4654890"/>
            <a:ext cx="2503157" cy="1408026"/>
          </a:xfrm>
          <a:prstGeom prst="rect">
            <a:avLst/>
          </a:prstGeom>
        </p:spPr>
      </p:pic>
      <p:pic>
        <p:nvPicPr>
          <p:cNvPr id="345" name="Picture 2" descr="\\win.desy.de\group\mpy\xxl\schreibr\personal_xxl\Pictures\FLASH\FLASH2 Dirks Pictures\20131213-MK3_541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9184" y="4654890"/>
            <a:ext cx="2816053" cy="140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6" name="Picture 888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24556" y="1172409"/>
            <a:ext cx="2614881" cy="140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7" name="Rectangle 203"/>
          <p:cNvSpPr>
            <a:spLocks noChangeArrowheads="1"/>
          </p:cNvSpPr>
          <p:nvPr/>
        </p:nvSpPr>
        <p:spPr bwMode="auto">
          <a:xfrm>
            <a:off x="9329334" y="867370"/>
            <a:ext cx="1774768" cy="21694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02" tIns="45702" rIns="91402" bIns="45702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charset="0"/>
              <a:buChar char="&gt;"/>
            </a:pPr>
            <a:r>
              <a:rPr lang="en-US" sz="900" b="1" dirty="0"/>
              <a:t>  FLASH1 Experimental Hall</a:t>
            </a:r>
          </a:p>
        </p:txBody>
      </p:sp>
      <p:sp>
        <p:nvSpPr>
          <p:cNvPr id="348" name="Rectangle 182"/>
          <p:cNvSpPr>
            <a:spLocks noChangeArrowheads="1"/>
          </p:cNvSpPr>
          <p:nvPr/>
        </p:nvSpPr>
        <p:spPr bwMode="auto">
          <a:xfrm>
            <a:off x="3762763" y="6162014"/>
            <a:ext cx="1479816" cy="21694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02" tIns="45702" rIns="91402" bIns="45702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charset="0"/>
              <a:buChar char="&gt;"/>
            </a:pPr>
            <a:r>
              <a:rPr lang="en-US" sz="900" b="1" dirty="0"/>
              <a:t> Extraction to FLASH2</a:t>
            </a:r>
          </a:p>
        </p:txBody>
      </p:sp>
      <p:sp>
        <p:nvSpPr>
          <p:cNvPr id="349" name="Rectangle 182"/>
          <p:cNvSpPr>
            <a:spLocks noChangeArrowheads="1"/>
          </p:cNvSpPr>
          <p:nvPr/>
        </p:nvSpPr>
        <p:spPr bwMode="auto">
          <a:xfrm>
            <a:off x="6282786" y="6149312"/>
            <a:ext cx="2076133" cy="21694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02" tIns="45702" rIns="91402" bIns="45702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charset="0"/>
              <a:buChar char="&gt;"/>
            </a:pPr>
            <a:r>
              <a:rPr lang="en-US" sz="900" b="1" dirty="0"/>
              <a:t> FLASH2 variable gap undulators</a:t>
            </a:r>
          </a:p>
        </p:txBody>
      </p:sp>
      <p:grpSp>
        <p:nvGrpSpPr>
          <p:cNvPr id="353" name="Group 20"/>
          <p:cNvGrpSpPr>
            <a:grpSpLocks/>
          </p:cNvGrpSpPr>
          <p:nvPr/>
        </p:nvGrpSpPr>
        <p:grpSpPr bwMode="auto">
          <a:xfrm>
            <a:off x="623317" y="2540064"/>
            <a:ext cx="11247967" cy="307973"/>
            <a:chOff x="144" y="3820"/>
            <a:chExt cx="5328" cy="194"/>
          </a:xfrm>
        </p:grpSpPr>
        <p:sp>
          <p:nvSpPr>
            <p:cNvPr id="661" name="Line 21"/>
            <p:cNvSpPr>
              <a:spLocks noChangeShapeType="1"/>
            </p:cNvSpPr>
            <p:nvPr/>
          </p:nvSpPr>
          <p:spPr bwMode="auto">
            <a:xfrm>
              <a:off x="144" y="3903"/>
              <a:ext cx="5328" cy="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662" name="Text Box 22"/>
            <p:cNvSpPr txBox="1">
              <a:spLocks noChangeArrowheads="1"/>
            </p:cNvSpPr>
            <p:nvPr/>
          </p:nvSpPr>
          <p:spPr bwMode="auto">
            <a:xfrm>
              <a:off x="2550" y="3820"/>
              <a:ext cx="516" cy="19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315 m</a:t>
              </a:r>
            </a:p>
          </p:txBody>
        </p:sp>
      </p:grpSp>
      <p:grpSp>
        <p:nvGrpSpPr>
          <p:cNvPr id="344" name="Group 343"/>
          <p:cNvGrpSpPr/>
          <p:nvPr/>
        </p:nvGrpSpPr>
        <p:grpSpPr>
          <a:xfrm>
            <a:off x="372068" y="2637334"/>
            <a:ext cx="11819933" cy="2351719"/>
            <a:chOff x="279050" y="2637323"/>
            <a:chExt cx="8864950" cy="2351719"/>
          </a:xfrm>
        </p:grpSpPr>
        <p:grpSp>
          <p:nvGrpSpPr>
            <p:cNvPr id="352" name="Group 351"/>
            <p:cNvGrpSpPr/>
            <p:nvPr/>
          </p:nvGrpSpPr>
          <p:grpSpPr>
            <a:xfrm rot="387912">
              <a:off x="8209575" y="4004141"/>
              <a:ext cx="831221" cy="629108"/>
              <a:chOff x="8139044" y="2801573"/>
              <a:chExt cx="831221" cy="629108"/>
            </a:xfrm>
          </p:grpSpPr>
          <p:sp>
            <p:nvSpPr>
              <p:cNvPr id="663" name="Rectangle 662"/>
              <p:cNvSpPr/>
              <p:nvPr/>
            </p:nvSpPr>
            <p:spPr bwMode="auto">
              <a:xfrm>
                <a:off x="8139044" y="2803630"/>
                <a:ext cx="831221" cy="581332"/>
              </a:xfrm>
              <a:prstGeom prst="rect">
                <a:avLst/>
              </a:prstGeom>
              <a:solidFill>
                <a:srgbClr val="CCEC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2000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664" name="Rectangle 663"/>
              <p:cNvSpPr/>
              <p:nvPr/>
            </p:nvSpPr>
            <p:spPr bwMode="auto">
              <a:xfrm>
                <a:off x="8139044" y="3284984"/>
                <a:ext cx="524686" cy="99978"/>
              </a:xfrm>
              <a:prstGeom prst="rect">
                <a:avLst/>
              </a:prstGeom>
              <a:solidFill>
                <a:srgbClr val="808080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2000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665" name="Rectangle 664"/>
              <p:cNvSpPr/>
              <p:nvPr/>
            </p:nvSpPr>
            <p:spPr bwMode="auto">
              <a:xfrm>
                <a:off x="8604447" y="3384962"/>
                <a:ext cx="365817" cy="45719"/>
              </a:xfrm>
              <a:prstGeom prst="rect">
                <a:avLst/>
              </a:prstGeom>
              <a:solidFill>
                <a:srgbClr val="808080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2000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666" name="Rectangle 665"/>
              <p:cNvSpPr/>
              <p:nvPr/>
            </p:nvSpPr>
            <p:spPr bwMode="auto">
              <a:xfrm>
                <a:off x="8140357" y="2801573"/>
                <a:ext cx="115404" cy="96749"/>
              </a:xfrm>
              <a:prstGeom prst="rect">
                <a:avLst/>
              </a:prstGeom>
              <a:solidFill>
                <a:srgbClr val="808080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2000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</p:grpSp>
        <p:sp>
          <p:nvSpPr>
            <p:cNvPr id="354" name="Line 24"/>
            <p:cNvSpPr>
              <a:spLocks noChangeShapeType="1"/>
            </p:cNvSpPr>
            <p:nvPr/>
          </p:nvSpPr>
          <p:spPr bwMode="auto">
            <a:xfrm flipH="1" flipV="1">
              <a:off x="636615" y="3369045"/>
              <a:ext cx="64423" cy="332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355" name="Line 29"/>
            <p:cNvSpPr>
              <a:spLocks noChangeShapeType="1"/>
            </p:cNvSpPr>
            <p:nvPr/>
          </p:nvSpPr>
          <p:spPr bwMode="auto">
            <a:xfrm flipV="1">
              <a:off x="590578" y="3355806"/>
              <a:ext cx="399062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356" name="AutoShape 30"/>
            <p:cNvSpPr>
              <a:spLocks noChangeArrowheads="1"/>
            </p:cNvSpPr>
            <p:nvPr/>
          </p:nvSpPr>
          <p:spPr bwMode="auto">
            <a:xfrm>
              <a:off x="514378" y="3284368"/>
              <a:ext cx="122238" cy="13970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grpSp>
          <p:nvGrpSpPr>
            <p:cNvPr id="357" name="Group 39"/>
            <p:cNvGrpSpPr>
              <a:grpSpLocks/>
            </p:cNvGrpSpPr>
            <p:nvPr/>
          </p:nvGrpSpPr>
          <p:grpSpPr bwMode="auto">
            <a:xfrm>
              <a:off x="1329823" y="3209756"/>
              <a:ext cx="381000" cy="184150"/>
              <a:chOff x="1337" y="2168"/>
              <a:chExt cx="270" cy="116"/>
            </a:xfrm>
          </p:grpSpPr>
          <p:sp>
            <p:nvSpPr>
              <p:cNvPr id="654" name="Line 40"/>
              <p:cNvSpPr>
                <a:spLocks noChangeShapeType="1"/>
              </p:cNvSpPr>
              <p:nvPr/>
            </p:nvSpPr>
            <p:spPr bwMode="auto">
              <a:xfrm flipV="1">
                <a:off x="1357" y="2198"/>
                <a:ext cx="75" cy="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655" name="Line 41"/>
              <p:cNvSpPr>
                <a:spLocks noChangeShapeType="1"/>
              </p:cNvSpPr>
              <p:nvPr/>
            </p:nvSpPr>
            <p:spPr bwMode="auto">
              <a:xfrm flipH="1">
                <a:off x="1421" y="2208"/>
                <a:ext cx="10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656" name="Line 42"/>
              <p:cNvSpPr>
                <a:spLocks noChangeShapeType="1"/>
              </p:cNvSpPr>
              <p:nvPr/>
            </p:nvSpPr>
            <p:spPr bwMode="auto">
              <a:xfrm>
                <a:off x="1516" y="2203"/>
                <a:ext cx="74" cy="5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657" name="Rectangle 43"/>
              <p:cNvSpPr>
                <a:spLocks noChangeAspect="1" noChangeArrowheads="1"/>
              </p:cNvSpPr>
              <p:nvPr/>
            </p:nvSpPr>
            <p:spPr bwMode="auto">
              <a:xfrm>
                <a:off x="1337" y="2226"/>
                <a:ext cx="35" cy="58"/>
              </a:xfrm>
              <a:prstGeom prst="rect">
                <a:avLst/>
              </a:prstGeom>
              <a:solidFill>
                <a:srgbClr val="333399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658" name="Rectangle 44"/>
              <p:cNvSpPr>
                <a:spLocks noChangeAspect="1" noChangeArrowheads="1"/>
              </p:cNvSpPr>
              <p:nvPr/>
            </p:nvSpPr>
            <p:spPr bwMode="auto">
              <a:xfrm>
                <a:off x="1415" y="2168"/>
                <a:ext cx="35" cy="58"/>
              </a:xfrm>
              <a:prstGeom prst="rect">
                <a:avLst/>
              </a:prstGeom>
              <a:solidFill>
                <a:srgbClr val="333399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659" name="Rectangle 45"/>
              <p:cNvSpPr>
                <a:spLocks noChangeAspect="1" noChangeArrowheads="1"/>
              </p:cNvSpPr>
              <p:nvPr/>
            </p:nvSpPr>
            <p:spPr bwMode="auto">
              <a:xfrm>
                <a:off x="1493" y="2168"/>
                <a:ext cx="35" cy="58"/>
              </a:xfrm>
              <a:prstGeom prst="rect">
                <a:avLst/>
              </a:prstGeom>
              <a:solidFill>
                <a:srgbClr val="333399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660" name="Rectangle 46"/>
              <p:cNvSpPr>
                <a:spLocks noChangeAspect="1" noChangeArrowheads="1"/>
              </p:cNvSpPr>
              <p:nvPr/>
            </p:nvSpPr>
            <p:spPr bwMode="auto">
              <a:xfrm>
                <a:off x="1572" y="2226"/>
                <a:ext cx="35" cy="58"/>
              </a:xfrm>
              <a:prstGeom prst="rect">
                <a:avLst/>
              </a:prstGeom>
              <a:solidFill>
                <a:srgbClr val="333399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grpSp>
          <p:nvGrpSpPr>
            <p:cNvPr id="358" name="Group 61"/>
            <p:cNvGrpSpPr>
              <a:grpSpLocks noChangeAspect="1"/>
            </p:cNvGrpSpPr>
            <p:nvPr/>
          </p:nvGrpSpPr>
          <p:grpSpPr bwMode="auto">
            <a:xfrm flipH="1" flipV="1">
              <a:off x="4245267" y="3202717"/>
              <a:ext cx="73025" cy="315119"/>
              <a:chOff x="2790" y="3240"/>
              <a:chExt cx="56" cy="332"/>
            </a:xfrm>
          </p:grpSpPr>
          <p:sp>
            <p:nvSpPr>
              <p:cNvPr id="652" name="AutoShape 62"/>
              <p:cNvSpPr>
                <a:spLocks noChangeAspect="1" noChangeArrowheads="1"/>
              </p:cNvSpPr>
              <p:nvPr/>
            </p:nvSpPr>
            <p:spPr bwMode="auto">
              <a:xfrm>
                <a:off x="2790" y="3240"/>
                <a:ext cx="56" cy="13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629 w 21600"/>
                  <a:gd name="T13" fmla="*/ 4582 h 21600"/>
                  <a:gd name="T14" fmla="*/ 16971 w 21600"/>
                  <a:gd name="T15" fmla="*/ 1718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653" name="AutoShape 63"/>
              <p:cNvSpPr>
                <a:spLocks noChangeAspect="1" noChangeArrowheads="1"/>
              </p:cNvSpPr>
              <p:nvPr/>
            </p:nvSpPr>
            <p:spPr bwMode="auto">
              <a:xfrm flipV="1">
                <a:off x="2790" y="3440"/>
                <a:ext cx="56" cy="13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629 w 21600"/>
                  <a:gd name="T13" fmla="*/ 4582 h 21600"/>
                  <a:gd name="T14" fmla="*/ 16971 w 21600"/>
                  <a:gd name="T15" fmla="*/ 1718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sp>
          <p:nvSpPr>
            <p:cNvPr id="359" name="Text Box 156"/>
            <p:cNvSpPr txBox="1">
              <a:spLocks noChangeArrowheads="1"/>
            </p:cNvSpPr>
            <p:nvPr/>
          </p:nvSpPr>
          <p:spPr bwMode="auto">
            <a:xfrm flipH="1">
              <a:off x="328639" y="4177209"/>
              <a:ext cx="8255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5 MeV</a:t>
              </a:r>
            </a:p>
          </p:txBody>
        </p:sp>
        <p:sp>
          <p:nvSpPr>
            <p:cNvPr id="360" name="Text Box 157"/>
            <p:cNvSpPr txBox="1">
              <a:spLocks noChangeArrowheads="1"/>
            </p:cNvSpPr>
            <p:nvPr/>
          </p:nvSpPr>
          <p:spPr bwMode="auto">
            <a:xfrm flipH="1">
              <a:off x="1088495" y="4180186"/>
              <a:ext cx="101917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150 MeV</a:t>
              </a:r>
            </a:p>
          </p:txBody>
        </p:sp>
        <p:sp>
          <p:nvSpPr>
            <p:cNvPr id="361" name="Text Box 159"/>
            <p:cNvSpPr txBox="1">
              <a:spLocks noChangeArrowheads="1"/>
            </p:cNvSpPr>
            <p:nvPr/>
          </p:nvSpPr>
          <p:spPr bwMode="auto">
            <a:xfrm flipH="1">
              <a:off x="3381171" y="4180186"/>
              <a:ext cx="131286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1250 MeV</a:t>
              </a:r>
            </a:p>
          </p:txBody>
        </p:sp>
        <p:sp>
          <p:nvSpPr>
            <p:cNvPr id="362" name="AutoShape 182"/>
            <p:cNvSpPr>
              <a:spLocks noChangeArrowheads="1"/>
            </p:cNvSpPr>
            <p:nvPr/>
          </p:nvSpPr>
          <p:spPr bwMode="auto">
            <a:xfrm rot="10800000">
              <a:off x="473103" y="3066881"/>
              <a:ext cx="177800" cy="144463"/>
            </a:xfrm>
            <a:prstGeom prst="triangle">
              <a:avLst>
                <a:gd name="adj" fmla="val 50000"/>
              </a:avLst>
            </a:prstGeom>
            <a:solidFill>
              <a:srgbClr val="80008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grpSp>
          <p:nvGrpSpPr>
            <p:cNvPr id="363" name="Group 362"/>
            <p:cNvGrpSpPr/>
            <p:nvPr/>
          </p:nvGrpSpPr>
          <p:grpSpPr>
            <a:xfrm>
              <a:off x="787109" y="3074528"/>
              <a:ext cx="525462" cy="395288"/>
              <a:chOff x="811271" y="3235031"/>
              <a:chExt cx="525462" cy="395288"/>
            </a:xfrm>
          </p:grpSpPr>
          <p:grpSp>
            <p:nvGrpSpPr>
              <p:cNvPr id="645" name="Group 69"/>
              <p:cNvGrpSpPr>
                <a:grpSpLocks/>
              </p:cNvGrpSpPr>
              <p:nvPr/>
            </p:nvGrpSpPr>
            <p:grpSpPr bwMode="auto">
              <a:xfrm>
                <a:off x="811271" y="3409656"/>
                <a:ext cx="334963" cy="220663"/>
                <a:chOff x="468" y="1952"/>
                <a:chExt cx="211" cy="139"/>
              </a:xfrm>
            </p:grpSpPr>
            <p:sp>
              <p:nvSpPr>
                <p:cNvPr id="650" name="AutoShape 75"/>
                <p:cNvSpPr>
                  <a:spLocks noChangeAspect="1" noChangeArrowheads="1"/>
                </p:cNvSpPr>
                <p:nvPr/>
              </p:nvSpPr>
              <p:spPr bwMode="auto">
                <a:xfrm>
                  <a:off x="468" y="1952"/>
                  <a:ext cx="211" cy="13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00"/>
                </a:solidFill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651" name="Rectangle 76"/>
                <p:cNvSpPr>
                  <a:spLocks noChangeAspect="1" noChangeArrowheads="1"/>
                </p:cNvSpPr>
                <p:nvPr/>
              </p:nvSpPr>
              <p:spPr bwMode="auto">
                <a:xfrm>
                  <a:off x="485" y="1996"/>
                  <a:ext cx="178" cy="46"/>
                </a:xfrm>
                <a:prstGeom prst="rect">
                  <a:avLst/>
                </a:prstGeom>
                <a:solidFill>
                  <a:srgbClr val="6699FF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sp>
            <p:nvSpPr>
              <p:cNvPr id="646" name="AutoShape 30"/>
              <p:cNvSpPr>
                <a:spLocks noChangeArrowheads="1"/>
              </p:cNvSpPr>
              <p:nvPr/>
            </p:nvSpPr>
            <p:spPr bwMode="auto">
              <a:xfrm>
                <a:off x="1170046" y="3417593"/>
                <a:ext cx="134938" cy="206375"/>
              </a:xfrm>
              <a:prstGeom prst="roundRect">
                <a:avLst>
                  <a:gd name="adj" fmla="val 16667"/>
                </a:avLst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647" name="Rectangle 76"/>
              <p:cNvSpPr>
                <a:spLocks noChangeAspect="1" noChangeArrowheads="1"/>
              </p:cNvSpPr>
              <p:nvPr/>
            </p:nvSpPr>
            <p:spPr bwMode="auto">
              <a:xfrm>
                <a:off x="1197033" y="3490618"/>
                <a:ext cx="82550" cy="55563"/>
              </a:xfrm>
              <a:prstGeom prst="rect">
                <a:avLst/>
              </a:prstGeom>
              <a:solidFill>
                <a:srgbClr val="6699FF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648" name="AutoShape 183"/>
              <p:cNvSpPr>
                <a:spLocks noChangeArrowheads="1"/>
              </p:cNvSpPr>
              <p:nvPr/>
            </p:nvSpPr>
            <p:spPr bwMode="auto">
              <a:xfrm rot="10800000">
                <a:off x="871596" y="3235031"/>
                <a:ext cx="177800" cy="144463"/>
              </a:xfrm>
              <a:prstGeom prst="triangle">
                <a:avLst>
                  <a:gd name="adj" fmla="val 50000"/>
                </a:avLst>
              </a:prstGeom>
              <a:solidFill>
                <a:srgbClr val="80008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649" name="AutoShape 184"/>
              <p:cNvSpPr>
                <a:spLocks noChangeArrowheads="1"/>
              </p:cNvSpPr>
              <p:nvPr/>
            </p:nvSpPr>
            <p:spPr bwMode="auto">
              <a:xfrm rot="10800000">
                <a:off x="1158933" y="3235031"/>
                <a:ext cx="177800" cy="144463"/>
              </a:xfrm>
              <a:prstGeom prst="triangle">
                <a:avLst>
                  <a:gd name="adj" fmla="val 50000"/>
                </a:avLst>
              </a:prstGeom>
              <a:solidFill>
                <a:srgbClr val="80008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</p:grpSp>
        <p:sp>
          <p:nvSpPr>
            <p:cNvPr id="364" name="Text Box 23"/>
            <p:cNvSpPr txBox="1">
              <a:spLocks noChangeArrowheads="1"/>
            </p:cNvSpPr>
            <p:nvPr/>
          </p:nvSpPr>
          <p:spPr bwMode="auto">
            <a:xfrm flipH="1">
              <a:off x="1134674" y="3714374"/>
              <a:ext cx="195134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Bunch Compressors</a:t>
              </a:r>
            </a:p>
          </p:txBody>
        </p:sp>
        <p:sp>
          <p:nvSpPr>
            <p:cNvPr id="365" name="Text Box 158"/>
            <p:cNvSpPr txBox="1">
              <a:spLocks noChangeArrowheads="1"/>
            </p:cNvSpPr>
            <p:nvPr/>
          </p:nvSpPr>
          <p:spPr bwMode="auto">
            <a:xfrm flipH="1">
              <a:off x="2341213" y="4180186"/>
              <a:ext cx="94773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450 MeV</a:t>
              </a:r>
            </a:p>
          </p:txBody>
        </p:sp>
        <p:grpSp>
          <p:nvGrpSpPr>
            <p:cNvPr id="366" name="Group 365"/>
            <p:cNvGrpSpPr/>
            <p:nvPr/>
          </p:nvGrpSpPr>
          <p:grpSpPr>
            <a:xfrm>
              <a:off x="1763363" y="2784305"/>
              <a:ext cx="2426013" cy="714375"/>
              <a:chOff x="2209858" y="2947693"/>
              <a:chExt cx="2426013" cy="714375"/>
            </a:xfrm>
          </p:grpSpPr>
          <p:sp>
            <p:nvSpPr>
              <p:cNvPr id="622" name="Text Box 160"/>
              <p:cNvSpPr txBox="1">
                <a:spLocks noChangeArrowheads="1"/>
              </p:cNvSpPr>
              <p:nvPr/>
            </p:nvSpPr>
            <p:spPr bwMode="auto">
              <a:xfrm>
                <a:off x="2236365" y="2947693"/>
                <a:ext cx="2399506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algn="ctr"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Helvetica" pitchFamily="34" charset="0"/>
                    <a:sym typeface="Wingdings" pitchFamily="2" charset="2"/>
                  </a:rPr>
                  <a:t>Accelerating Structures</a:t>
                </a:r>
              </a:p>
            </p:txBody>
          </p:sp>
          <p:grpSp>
            <p:nvGrpSpPr>
              <p:cNvPr id="623" name="Group 622"/>
              <p:cNvGrpSpPr/>
              <p:nvPr/>
            </p:nvGrpSpPr>
            <p:grpSpPr>
              <a:xfrm>
                <a:off x="2209858" y="3235031"/>
                <a:ext cx="2403476" cy="427037"/>
                <a:chOff x="2209858" y="3235031"/>
                <a:chExt cx="2403476" cy="427037"/>
              </a:xfrm>
            </p:grpSpPr>
            <p:grpSp>
              <p:nvGrpSpPr>
                <p:cNvPr id="624" name="Group 31"/>
                <p:cNvGrpSpPr>
                  <a:grpSpLocks/>
                </p:cNvGrpSpPr>
                <p:nvPr/>
              </p:nvGrpSpPr>
              <p:grpSpPr bwMode="auto">
                <a:xfrm flipH="1" flipV="1">
                  <a:off x="2944871" y="3379493"/>
                  <a:ext cx="379413" cy="282575"/>
                  <a:chOff x="3345" y="3309"/>
                  <a:chExt cx="270" cy="178"/>
                </a:xfrm>
              </p:grpSpPr>
              <p:sp>
                <p:nvSpPr>
                  <p:cNvPr id="638" name="Line 3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20" y="3400"/>
                    <a:ext cx="75" cy="57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dirty="0">
                      <a:solidFill>
                        <a:srgbClr val="000000"/>
                      </a:solidFill>
                      <a:ea typeface="ＭＳ Ｐゴシック" pitchFamily="112" charset="-128"/>
                    </a:endParaRPr>
                  </a:p>
                </p:txBody>
              </p:sp>
              <p:sp>
                <p:nvSpPr>
                  <p:cNvPr id="639" name="Line 33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452" y="3360"/>
                    <a:ext cx="68" cy="9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dirty="0">
                      <a:solidFill>
                        <a:srgbClr val="000000"/>
                      </a:solidFill>
                      <a:ea typeface="ＭＳ Ｐゴシック" pitchFamily="112" charset="-128"/>
                    </a:endParaRPr>
                  </a:p>
                </p:txBody>
              </p:sp>
              <p:sp>
                <p:nvSpPr>
                  <p:cNvPr id="640" name="Line 3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368" y="3346"/>
                    <a:ext cx="68" cy="62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dirty="0">
                      <a:solidFill>
                        <a:srgbClr val="000000"/>
                      </a:solidFill>
                      <a:ea typeface="ＭＳ Ｐゴシック" pitchFamily="112" charset="-128"/>
                    </a:endParaRPr>
                  </a:p>
                </p:txBody>
              </p:sp>
              <p:sp>
                <p:nvSpPr>
                  <p:cNvPr id="641" name="Rectangle 35"/>
                  <p:cNvSpPr>
                    <a:spLocks noChangeAspect="1" noChangeArrowheads="1"/>
                  </p:cNvSpPr>
                  <p:nvPr/>
                </p:nvSpPr>
                <p:spPr bwMode="auto">
                  <a:xfrm flipH="1" flipV="1">
                    <a:off x="3580" y="3371"/>
                    <a:ext cx="35" cy="58"/>
                  </a:xfrm>
                  <a:prstGeom prst="rect">
                    <a:avLst/>
                  </a:prstGeom>
                  <a:solidFill>
                    <a:srgbClr val="333399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642" name="Rectangle 36"/>
                  <p:cNvSpPr>
                    <a:spLocks noChangeAspect="1" noChangeArrowheads="1"/>
                  </p:cNvSpPr>
                  <p:nvPr/>
                </p:nvSpPr>
                <p:spPr bwMode="auto">
                  <a:xfrm flipH="1" flipV="1">
                    <a:off x="3502" y="3429"/>
                    <a:ext cx="35" cy="58"/>
                  </a:xfrm>
                  <a:prstGeom prst="rect">
                    <a:avLst/>
                  </a:prstGeom>
                  <a:solidFill>
                    <a:srgbClr val="333399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643" name="Rectangle 37"/>
                  <p:cNvSpPr>
                    <a:spLocks noChangeAspect="1" noChangeArrowheads="1"/>
                  </p:cNvSpPr>
                  <p:nvPr/>
                </p:nvSpPr>
                <p:spPr bwMode="auto">
                  <a:xfrm flipH="1" flipV="1">
                    <a:off x="3420" y="3309"/>
                    <a:ext cx="35" cy="58"/>
                  </a:xfrm>
                  <a:prstGeom prst="rect">
                    <a:avLst/>
                  </a:prstGeom>
                  <a:solidFill>
                    <a:srgbClr val="333399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644" name="Rectangle 38"/>
                  <p:cNvSpPr>
                    <a:spLocks noChangeAspect="1" noChangeArrowheads="1"/>
                  </p:cNvSpPr>
                  <p:nvPr/>
                </p:nvSpPr>
                <p:spPr bwMode="auto">
                  <a:xfrm flipH="1" flipV="1">
                    <a:off x="3345" y="3371"/>
                    <a:ext cx="35" cy="58"/>
                  </a:xfrm>
                  <a:prstGeom prst="rect">
                    <a:avLst/>
                  </a:prstGeom>
                  <a:solidFill>
                    <a:srgbClr val="333399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</p:grpSp>
            <p:grpSp>
              <p:nvGrpSpPr>
                <p:cNvPr id="625" name="Group 70"/>
                <p:cNvGrpSpPr>
                  <a:grpSpLocks/>
                </p:cNvGrpSpPr>
                <p:nvPr/>
              </p:nvGrpSpPr>
              <p:grpSpPr bwMode="auto">
                <a:xfrm>
                  <a:off x="2209858" y="3404893"/>
                  <a:ext cx="660400" cy="230188"/>
                  <a:chOff x="1656" y="2172"/>
                  <a:chExt cx="639" cy="169"/>
                </a:xfrm>
              </p:grpSpPr>
              <p:sp>
                <p:nvSpPr>
                  <p:cNvPr id="635" name="AutoShape 7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56" y="2172"/>
                    <a:ext cx="639" cy="16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FF00"/>
                  </a:solidFill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636" name="Rectangle 7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708" y="2226"/>
                    <a:ext cx="258" cy="55"/>
                  </a:xfrm>
                  <a:prstGeom prst="rect">
                    <a:avLst/>
                  </a:prstGeom>
                  <a:solidFill>
                    <a:srgbClr val="6699FF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637" name="Rectangle 7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986" y="2226"/>
                    <a:ext cx="258" cy="55"/>
                  </a:xfrm>
                  <a:prstGeom prst="rect">
                    <a:avLst/>
                  </a:prstGeom>
                  <a:solidFill>
                    <a:srgbClr val="6699FF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</p:grpSp>
            <p:grpSp>
              <p:nvGrpSpPr>
                <p:cNvPr id="626" name="Group 625"/>
                <p:cNvGrpSpPr/>
                <p:nvPr/>
              </p:nvGrpSpPr>
              <p:grpSpPr>
                <a:xfrm>
                  <a:off x="3383021" y="3404893"/>
                  <a:ext cx="1230313" cy="230188"/>
                  <a:chOff x="3436243" y="3225800"/>
                  <a:chExt cx="1230313" cy="230188"/>
                </a:xfrm>
              </p:grpSpPr>
              <p:sp>
                <p:nvSpPr>
                  <p:cNvPr id="630" name="AutoShape 17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436243" y="3225800"/>
                    <a:ext cx="1230313" cy="230188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FF00"/>
                  </a:solidFill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631" name="Rectangle 17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487043" y="3302000"/>
                    <a:ext cx="266700" cy="76200"/>
                  </a:xfrm>
                  <a:prstGeom prst="rect">
                    <a:avLst/>
                  </a:prstGeom>
                  <a:solidFill>
                    <a:srgbClr val="6699FF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632" name="Rectangle 17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3851" y="3302000"/>
                    <a:ext cx="266700" cy="76200"/>
                  </a:xfrm>
                  <a:prstGeom prst="rect">
                    <a:avLst/>
                  </a:prstGeom>
                  <a:solidFill>
                    <a:srgbClr val="6699FF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633" name="Rectangle 17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060659" y="3302000"/>
                    <a:ext cx="265113" cy="76200"/>
                  </a:xfrm>
                  <a:prstGeom prst="rect">
                    <a:avLst/>
                  </a:prstGeom>
                  <a:solidFill>
                    <a:srgbClr val="6699FF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634" name="Rectangle 17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45881" y="3302000"/>
                    <a:ext cx="265113" cy="76200"/>
                  </a:xfrm>
                  <a:prstGeom prst="rect">
                    <a:avLst/>
                  </a:prstGeom>
                  <a:solidFill>
                    <a:srgbClr val="6699FF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</p:grpSp>
            <p:sp>
              <p:nvSpPr>
                <p:cNvPr id="627" name="AutoShape 185"/>
                <p:cNvSpPr>
                  <a:spLocks noChangeArrowheads="1"/>
                </p:cNvSpPr>
                <p:nvPr/>
              </p:nvSpPr>
              <p:spPr bwMode="auto">
                <a:xfrm rot="10800000">
                  <a:off x="2455921" y="3235031"/>
                  <a:ext cx="177800" cy="144463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80008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dirty="0">
                    <a:solidFill>
                      <a:srgbClr val="000000"/>
                    </a:solidFill>
                    <a:ea typeface="ＭＳ Ｐゴシック" pitchFamily="112" charset="-128"/>
                  </a:endParaRPr>
                </a:p>
              </p:txBody>
            </p:sp>
            <p:sp>
              <p:nvSpPr>
                <p:cNvPr id="628" name="AutoShape 186"/>
                <p:cNvSpPr>
                  <a:spLocks noChangeArrowheads="1"/>
                </p:cNvSpPr>
                <p:nvPr/>
              </p:nvSpPr>
              <p:spPr bwMode="auto">
                <a:xfrm rot="10800000">
                  <a:off x="3608446" y="3235031"/>
                  <a:ext cx="177800" cy="144463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80008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dirty="0">
                    <a:solidFill>
                      <a:srgbClr val="000000"/>
                    </a:solidFill>
                    <a:ea typeface="ＭＳ Ｐゴシック" pitchFamily="112" charset="-128"/>
                  </a:endParaRPr>
                </a:p>
              </p:txBody>
            </p:sp>
            <p:sp>
              <p:nvSpPr>
                <p:cNvPr id="629" name="AutoShape 187"/>
                <p:cNvSpPr>
                  <a:spLocks noChangeArrowheads="1"/>
                </p:cNvSpPr>
                <p:nvPr/>
              </p:nvSpPr>
              <p:spPr bwMode="auto">
                <a:xfrm rot="10800000">
                  <a:off x="4183121" y="3235031"/>
                  <a:ext cx="177800" cy="144463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80008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dirty="0">
                    <a:solidFill>
                      <a:srgbClr val="000000"/>
                    </a:solidFill>
                    <a:ea typeface="ＭＳ Ｐゴシック" pitchFamily="112" charset="-128"/>
                  </a:endParaRPr>
                </a:p>
              </p:txBody>
            </p:sp>
          </p:grpSp>
        </p:grpSp>
        <p:sp>
          <p:nvSpPr>
            <p:cNvPr id="367" name="Text Box 164"/>
            <p:cNvSpPr txBox="1">
              <a:spLocks noChangeArrowheads="1"/>
            </p:cNvSpPr>
            <p:nvPr/>
          </p:nvSpPr>
          <p:spPr bwMode="auto">
            <a:xfrm>
              <a:off x="279050" y="2746384"/>
              <a:ext cx="130253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RF Stations</a:t>
              </a:r>
            </a:p>
          </p:txBody>
        </p:sp>
        <p:sp>
          <p:nvSpPr>
            <p:cNvPr id="368" name="Text Box 78"/>
            <p:cNvSpPr txBox="1">
              <a:spLocks noChangeArrowheads="1"/>
            </p:cNvSpPr>
            <p:nvPr/>
          </p:nvSpPr>
          <p:spPr bwMode="auto">
            <a:xfrm flipH="1">
              <a:off x="346578" y="3836914"/>
              <a:ext cx="80962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Lasers</a:t>
              </a:r>
            </a:p>
          </p:txBody>
        </p:sp>
        <p:sp>
          <p:nvSpPr>
            <p:cNvPr id="369" name="Line 24"/>
            <p:cNvSpPr>
              <a:spLocks noChangeShapeType="1"/>
            </p:cNvSpPr>
            <p:nvPr/>
          </p:nvSpPr>
          <p:spPr bwMode="auto">
            <a:xfrm>
              <a:off x="664002" y="3380309"/>
              <a:ext cx="0" cy="16397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370" name="Text Box 164"/>
            <p:cNvSpPr txBox="1">
              <a:spLocks noChangeArrowheads="1"/>
            </p:cNvSpPr>
            <p:nvPr/>
          </p:nvSpPr>
          <p:spPr bwMode="auto">
            <a:xfrm>
              <a:off x="300540" y="3667732"/>
              <a:ext cx="9017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RF Gun</a:t>
              </a:r>
            </a:p>
          </p:txBody>
        </p:sp>
        <p:sp>
          <p:nvSpPr>
            <p:cNvPr id="371" name="Text Box 26"/>
            <p:cNvSpPr txBox="1">
              <a:spLocks noChangeArrowheads="1"/>
            </p:cNvSpPr>
            <p:nvPr/>
          </p:nvSpPr>
          <p:spPr bwMode="auto">
            <a:xfrm flipH="1">
              <a:off x="5515565" y="2637323"/>
              <a:ext cx="165735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Soft X-ray Undulators</a:t>
              </a:r>
            </a:p>
          </p:txBody>
        </p:sp>
        <p:sp>
          <p:nvSpPr>
            <p:cNvPr id="372" name="Text Box 27"/>
            <p:cNvSpPr txBox="1">
              <a:spLocks noChangeArrowheads="1"/>
            </p:cNvSpPr>
            <p:nvPr/>
          </p:nvSpPr>
          <p:spPr bwMode="auto">
            <a:xfrm flipH="1">
              <a:off x="4577569" y="2855743"/>
              <a:ext cx="107315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sFLASH</a:t>
              </a:r>
            </a:p>
          </p:txBody>
        </p:sp>
        <p:sp>
          <p:nvSpPr>
            <p:cNvPr id="373" name="Line 55"/>
            <p:cNvSpPr>
              <a:spLocks noChangeShapeType="1"/>
            </p:cNvSpPr>
            <p:nvPr/>
          </p:nvSpPr>
          <p:spPr bwMode="auto">
            <a:xfrm>
              <a:off x="4581198" y="3355805"/>
              <a:ext cx="149522" cy="13434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374" name="Freeform 57"/>
            <p:cNvSpPr>
              <a:spLocks/>
            </p:cNvSpPr>
            <p:nvPr/>
          </p:nvSpPr>
          <p:spPr bwMode="auto">
            <a:xfrm>
              <a:off x="4531262" y="3297864"/>
              <a:ext cx="93663" cy="117470"/>
            </a:xfrm>
            <a:custGeom>
              <a:avLst/>
              <a:gdLst>
                <a:gd name="T0" fmla="*/ 0 w 143"/>
                <a:gd name="T1" fmla="*/ 0 h 130"/>
                <a:gd name="T2" fmla="*/ 0 w 143"/>
                <a:gd name="T3" fmla="*/ 206375 h 130"/>
                <a:gd name="T4" fmla="*/ 3 w 143"/>
                <a:gd name="T5" fmla="*/ 206375 h 130"/>
                <a:gd name="T6" fmla="*/ 5 w 143"/>
                <a:gd name="T7" fmla="*/ 114300 h 130"/>
                <a:gd name="T8" fmla="*/ 6 w 143"/>
                <a:gd name="T9" fmla="*/ 0 h 130"/>
                <a:gd name="T10" fmla="*/ 0 w 143"/>
                <a:gd name="T11" fmla="*/ 0 h 1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3"/>
                <a:gd name="T19" fmla="*/ 0 h 130"/>
                <a:gd name="T20" fmla="*/ 143 w 143"/>
                <a:gd name="T21" fmla="*/ 130 h 1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3" h="130">
                  <a:moveTo>
                    <a:pt x="0" y="0"/>
                  </a:moveTo>
                  <a:lnTo>
                    <a:pt x="0" y="130"/>
                  </a:lnTo>
                  <a:lnTo>
                    <a:pt x="78" y="130"/>
                  </a:lnTo>
                  <a:lnTo>
                    <a:pt x="142" y="72"/>
                  </a:lnTo>
                  <a:lnTo>
                    <a:pt x="1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99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grpSp>
          <p:nvGrpSpPr>
            <p:cNvPr id="375" name="Group 64"/>
            <p:cNvGrpSpPr>
              <a:grpSpLocks noChangeAspect="1"/>
            </p:cNvGrpSpPr>
            <p:nvPr/>
          </p:nvGrpSpPr>
          <p:grpSpPr bwMode="auto">
            <a:xfrm rot="1435350" flipH="1" flipV="1">
              <a:off x="4622725" y="3287107"/>
              <a:ext cx="73025" cy="280924"/>
              <a:chOff x="2790" y="3240"/>
              <a:chExt cx="56" cy="332"/>
            </a:xfrm>
          </p:grpSpPr>
          <p:sp>
            <p:nvSpPr>
              <p:cNvPr id="620" name="AutoShape 65"/>
              <p:cNvSpPr>
                <a:spLocks noChangeAspect="1" noChangeArrowheads="1"/>
              </p:cNvSpPr>
              <p:nvPr/>
            </p:nvSpPr>
            <p:spPr bwMode="auto">
              <a:xfrm>
                <a:off x="2790" y="3240"/>
                <a:ext cx="56" cy="13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629 w 21600"/>
                  <a:gd name="T13" fmla="*/ 4582 h 21600"/>
                  <a:gd name="T14" fmla="*/ 16971 w 21600"/>
                  <a:gd name="T15" fmla="*/ 1718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621" name="AutoShape 66"/>
              <p:cNvSpPr>
                <a:spLocks noChangeAspect="1" noChangeArrowheads="1"/>
              </p:cNvSpPr>
              <p:nvPr/>
            </p:nvSpPr>
            <p:spPr bwMode="auto">
              <a:xfrm flipV="1">
                <a:off x="2790" y="3440"/>
                <a:ext cx="56" cy="13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629 w 21600"/>
                  <a:gd name="T13" fmla="*/ 4582 h 21600"/>
                  <a:gd name="T14" fmla="*/ 16971 w 21600"/>
                  <a:gd name="T15" fmla="*/ 1718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sp>
          <p:nvSpPr>
            <p:cNvPr id="376" name="Line 67"/>
            <p:cNvSpPr>
              <a:spLocks noChangeShapeType="1"/>
            </p:cNvSpPr>
            <p:nvPr/>
          </p:nvSpPr>
          <p:spPr bwMode="auto">
            <a:xfrm>
              <a:off x="4733502" y="3485981"/>
              <a:ext cx="374211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grpSp>
          <p:nvGrpSpPr>
            <p:cNvPr id="377" name="Group 376"/>
            <p:cNvGrpSpPr/>
            <p:nvPr/>
          </p:nvGrpSpPr>
          <p:grpSpPr>
            <a:xfrm>
              <a:off x="7613114" y="3422354"/>
              <a:ext cx="377618" cy="386303"/>
              <a:chOff x="7513576" y="2205584"/>
              <a:chExt cx="377618" cy="386303"/>
            </a:xfrm>
          </p:grpSpPr>
          <p:sp>
            <p:nvSpPr>
              <p:cNvPr id="617" name="Line 52"/>
              <p:cNvSpPr>
                <a:spLocks noChangeShapeType="1"/>
              </p:cNvSpPr>
              <p:nvPr/>
            </p:nvSpPr>
            <p:spPr bwMode="auto">
              <a:xfrm>
                <a:off x="7544517" y="2270004"/>
                <a:ext cx="301514" cy="27440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618" name="Rectangle 53"/>
              <p:cNvSpPr>
                <a:spLocks noChangeAspect="1" noChangeArrowheads="1"/>
              </p:cNvSpPr>
              <p:nvPr/>
            </p:nvSpPr>
            <p:spPr bwMode="auto">
              <a:xfrm rot="2617159" flipH="1" flipV="1">
                <a:off x="7759741" y="2469649"/>
                <a:ext cx="131453" cy="122238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619" name="Freeform 68"/>
              <p:cNvSpPr>
                <a:spLocks/>
              </p:cNvSpPr>
              <p:nvPr/>
            </p:nvSpPr>
            <p:spPr bwMode="auto">
              <a:xfrm>
                <a:off x="7513576" y="2205584"/>
                <a:ext cx="115970" cy="159787"/>
              </a:xfrm>
              <a:custGeom>
                <a:avLst/>
                <a:gdLst>
                  <a:gd name="T0" fmla="*/ 0 w 143"/>
                  <a:gd name="T1" fmla="*/ 0 h 130"/>
                  <a:gd name="T2" fmla="*/ 0 w 143"/>
                  <a:gd name="T3" fmla="*/ 206375 h 130"/>
                  <a:gd name="T4" fmla="*/ 29815 w 143"/>
                  <a:gd name="T5" fmla="*/ 206375 h 130"/>
                  <a:gd name="T6" fmla="*/ 54277 w 143"/>
                  <a:gd name="T7" fmla="*/ 114300 h 130"/>
                  <a:gd name="T8" fmla="*/ 54659 w 143"/>
                  <a:gd name="T9" fmla="*/ 0 h 130"/>
                  <a:gd name="T10" fmla="*/ 0 w 143"/>
                  <a:gd name="T11" fmla="*/ 0 h 1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30"/>
                  <a:gd name="T20" fmla="*/ 143 w 143"/>
                  <a:gd name="T21" fmla="*/ 130 h 1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30">
                    <a:moveTo>
                      <a:pt x="0" y="0"/>
                    </a:moveTo>
                    <a:lnTo>
                      <a:pt x="0" y="130"/>
                    </a:lnTo>
                    <a:lnTo>
                      <a:pt x="78" y="130"/>
                    </a:lnTo>
                    <a:lnTo>
                      <a:pt x="142" y="72"/>
                    </a:lnTo>
                    <a:lnTo>
                      <a:pt x="14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99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rot="10800000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grpSp>
          <p:nvGrpSpPr>
            <p:cNvPr id="378" name="Group 80"/>
            <p:cNvGrpSpPr>
              <a:grpSpLocks/>
            </p:cNvGrpSpPr>
            <p:nvPr/>
          </p:nvGrpSpPr>
          <p:grpSpPr bwMode="auto">
            <a:xfrm>
              <a:off x="6009978" y="3385968"/>
              <a:ext cx="1100107" cy="200025"/>
              <a:chOff x="4009" y="2043"/>
              <a:chExt cx="724" cy="126"/>
            </a:xfrm>
          </p:grpSpPr>
          <p:sp>
            <p:nvSpPr>
              <p:cNvPr id="567" name="Rectangle 81"/>
              <p:cNvSpPr>
                <a:spLocks noChangeAspect="1" noChangeArrowheads="1"/>
              </p:cNvSpPr>
              <p:nvPr/>
            </p:nvSpPr>
            <p:spPr bwMode="auto">
              <a:xfrm>
                <a:off x="4413" y="2043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68" name="Rectangle 82"/>
              <p:cNvSpPr>
                <a:spLocks noChangeAspect="1" noChangeArrowheads="1"/>
              </p:cNvSpPr>
              <p:nvPr/>
            </p:nvSpPr>
            <p:spPr bwMode="auto">
              <a:xfrm>
                <a:off x="4442" y="2043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69" name="Rectangle 83"/>
              <p:cNvSpPr>
                <a:spLocks noChangeAspect="1" noChangeArrowheads="1"/>
              </p:cNvSpPr>
              <p:nvPr/>
            </p:nvSpPr>
            <p:spPr bwMode="auto">
              <a:xfrm>
                <a:off x="4471" y="2043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70" name="Rectangle 84"/>
              <p:cNvSpPr>
                <a:spLocks noChangeAspect="1" noChangeArrowheads="1"/>
              </p:cNvSpPr>
              <p:nvPr/>
            </p:nvSpPr>
            <p:spPr bwMode="auto">
              <a:xfrm>
                <a:off x="4500" y="2043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71" name="Rectangle 85"/>
              <p:cNvSpPr>
                <a:spLocks noChangeAspect="1" noChangeArrowheads="1"/>
              </p:cNvSpPr>
              <p:nvPr/>
            </p:nvSpPr>
            <p:spPr bwMode="auto">
              <a:xfrm>
                <a:off x="4558" y="2043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72" name="Rectangle 86"/>
              <p:cNvSpPr>
                <a:spLocks noChangeAspect="1" noChangeArrowheads="1"/>
              </p:cNvSpPr>
              <p:nvPr/>
            </p:nvSpPr>
            <p:spPr bwMode="auto">
              <a:xfrm>
                <a:off x="4529" y="2043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73" name="Rectangle 87"/>
              <p:cNvSpPr>
                <a:spLocks noChangeAspect="1" noChangeArrowheads="1"/>
              </p:cNvSpPr>
              <p:nvPr/>
            </p:nvSpPr>
            <p:spPr bwMode="auto">
              <a:xfrm>
                <a:off x="4587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74" name="Rectangle 88"/>
              <p:cNvSpPr>
                <a:spLocks noChangeAspect="1" noChangeArrowheads="1"/>
              </p:cNvSpPr>
              <p:nvPr/>
            </p:nvSpPr>
            <p:spPr bwMode="auto">
              <a:xfrm>
                <a:off x="4617" y="2043"/>
                <a:ext cx="28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75" name="Rectangle 89"/>
              <p:cNvSpPr>
                <a:spLocks noChangeAspect="1" noChangeArrowheads="1"/>
              </p:cNvSpPr>
              <p:nvPr/>
            </p:nvSpPr>
            <p:spPr bwMode="auto">
              <a:xfrm>
                <a:off x="4645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76" name="Rectangle 90"/>
              <p:cNvSpPr>
                <a:spLocks noChangeAspect="1" noChangeArrowheads="1"/>
              </p:cNvSpPr>
              <p:nvPr/>
            </p:nvSpPr>
            <p:spPr bwMode="auto">
              <a:xfrm>
                <a:off x="4675" y="2043"/>
                <a:ext cx="28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77" name="Rectangle 91"/>
              <p:cNvSpPr>
                <a:spLocks noChangeAspect="1" noChangeArrowheads="1"/>
              </p:cNvSpPr>
              <p:nvPr/>
            </p:nvSpPr>
            <p:spPr bwMode="auto">
              <a:xfrm>
                <a:off x="4413" y="2122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78" name="Rectangle 92"/>
              <p:cNvSpPr>
                <a:spLocks noChangeAspect="1" noChangeArrowheads="1"/>
              </p:cNvSpPr>
              <p:nvPr/>
            </p:nvSpPr>
            <p:spPr bwMode="auto">
              <a:xfrm>
                <a:off x="4442" y="2122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79" name="Rectangle 93"/>
              <p:cNvSpPr>
                <a:spLocks noChangeAspect="1" noChangeArrowheads="1"/>
              </p:cNvSpPr>
              <p:nvPr/>
            </p:nvSpPr>
            <p:spPr bwMode="auto">
              <a:xfrm>
                <a:off x="4471" y="2122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80" name="Rectangle 94"/>
              <p:cNvSpPr>
                <a:spLocks noChangeAspect="1" noChangeArrowheads="1"/>
              </p:cNvSpPr>
              <p:nvPr/>
            </p:nvSpPr>
            <p:spPr bwMode="auto">
              <a:xfrm>
                <a:off x="4500" y="2122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81" name="Rectangle 95"/>
              <p:cNvSpPr>
                <a:spLocks noChangeAspect="1" noChangeArrowheads="1"/>
              </p:cNvSpPr>
              <p:nvPr/>
            </p:nvSpPr>
            <p:spPr bwMode="auto">
              <a:xfrm>
                <a:off x="4558" y="2122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82" name="Rectangle 96"/>
              <p:cNvSpPr>
                <a:spLocks noChangeAspect="1" noChangeArrowheads="1"/>
              </p:cNvSpPr>
              <p:nvPr/>
            </p:nvSpPr>
            <p:spPr bwMode="auto">
              <a:xfrm>
                <a:off x="4529" y="2122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83" name="Rectangle 97"/>
              <p:cNvSpPr>
                <a:spLocks noChangeAspect="1" noChangeArrowheads="1"/>
              </p:cNvSpPr>
              <p:nvPr/>
            </p:nvSpPr>
            <p:spPr bwMode="auto">
              <a:xfrm>
                <a:off x="4587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84" name="Rectangle 98"/>
              <p:cNvSpPr>
                <a:spLocks noChangeAspect="1" noChangeArrowheads="1"/>
              </p:cNvSpPr>
              <p:nvPr/>
            </p:nvSpPr>
            <p:spPr bwMode="auto">
              <a:xfrm>
                <a:off x="4617" y="2122"/>
                <a:ext cx="28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85" name="Rectangle 99"/>
              <p:cNvSpPr>
                <a:spLocks noChangeAspect="1" noChangeArrowheads="1"/>
              </p:cNvSpPr>
              <p:nvPr/>
            </p:nvSpPr>
            <p:spPr bwMode="auto">
              <a:xfrm>
                <a:off x="4645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86" name="Rectangle 100"/>
              <p:cNvSpPr>
                <a:spLocks noChangeAspect="1" noChangeArrowheads="1"/>
              </p:cNvSpPr>
              <p:nvPr/>
            </p:nvSpPr>
            <p:spPr bwMode="auto">
              <a:xfrm>
                <a:off x="4675" y="2122"/>
                <a:ext cx="28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87" name="Rectangle 101"/>
              <p:cNvSpPr>
                <a:spLocks noChangeAspect="1" noChangeArrowheads="1"/>
              </p:cNvSpPr>
              <p:nvPr/>
            </p:nvSpPr>
            <p:spPr bwMode="auto">
              <a:xfrm>
                <a:off x="4703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88" name="Rectangle 102"/>
              <p:cNvSpPr>
                <a:spLocks noChangeAspect="1" noChangeArrowheads="1"/>
              </p:cNvSpPr>
              <p:nvPr/>
            </p:nvSpPr>
            <p:spPr bwMode="auto">
              <a:xfrm>
                <a:off x="4703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grpSp>
            <p:nvGrpSpPr>
              <p:cNvPr id="589" name="Group 103"/>
              <p:cNvGrpSpPr>
                <a:grpSpLocks/>
              </p:cNvGrpSpPr>
              <p:nvPr/>
            </p:nvGrpSpPr>
            <p:grpSpPr bwMode="auto">
              <a:xfrm flipH="1" flipV="1">
                <a:off x="4382" y="2043"/>
                <a:ext cx="29" cy="126"/>
                <a:chOff x="1359" y="3335"/>
                <a:chExt cx="31" cy="126"/>
              </a:xfrm>
            </p:grpSpPr>
            <p:sp>
              <p:nvSpPr>
                <p:cNvPr id="615" name="Rectangle 104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1359" y="3414"/>
                  <a:ext cx="31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616" name="Rectangle 105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1359" y="3335"/>
                  <a:ext cx="31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sp>
            <p:nvSpPr>
              <p:cNvPr id="590" name="Rectangle 106"/>
              <p:cNvSpPr>
                <a:spLocks noChangeAspect="1" noChangeArrowheads="1"/>
              </p:cNvSpPr>
              <p:nvPr/>
            </p:nvSpPr>
            <p:spPr bwMode="auto">
              <a:xfrm>
                <a:off x="4040" y="2043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91" name="Rectangle 107"/>
              <p:cNvSpPr>
                <a:spLocks noChangeAspect="1" noChangeArrowheads="1"/>
              </p:cNvSpPr>
              <p:nvPr/>
            </p:nvSpPr>
            <p:spPr bwMode="auto">
              <a:xfrm>
                <a:off x="4069" y="2043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92" name="Rectangle 108"/>
              <p:cNvSpPr>
                <a:spLocks noChangeAspect="1" noChangeArrowheads="1"/>
              </p:cNvSpPr>
              <p:nvPr/>
            </p:nvSpPr>
            <p:spPr bwMode="auto">
              <a:xfrm>
                <a:off x="4098" y="2043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93" name="Rectangle 109"/>
              <p:cNvSpPr>
                <a:spLocks noChangeAspect="1" noChangeArrowheads="1"/>
              </p:cNvSpPr>
              <p:nvPr/>
            </p:nvSpPr>
            <p:spPr bwMode="auto">
              <a:xfrm>
                <a:off x="4127" y="2043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94" name="Rectangle 110"/>
              <p:cNvSpPr>
                <a:spLocks noChangeAspect="1" noChangeArrowheads="1"/>
              </p:cNvSpPr>
              <p:nvPr/>
            </p:nvSpPr>
            <p:spPr bwMode="auto">
              <a:xfrm>
                <a:off x="4185" y="2043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95" name="Rectangle 111"/>
              <p:cNvSpPr>
                <a:spLocks noChangeAspect="1" noChangeArrowheads="1"/>
              </p:cNvSpPr>
              <p:nvPr/>
            </p:nvSpPr>
            <p:spPr bwMode="auto">
              <a:xfrm>
                <a:off x="4156" y="2043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96" name="Rectangle 112"/>
              <p:cNvSpPr>
                <a:spLocks noChangeAspect="1" noChangeArrowheads="1"/>
              </p:cNvSpPr>
              <p:nvPr/>
            </p:nvSpPr>
            <p:spPr bwMode="auto">
              <a:xfrm>
                <a:off x="4214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97" name="Rectangle 113"/>
              <p:cNvSpPr>
                <a:spLocks noChangeAspect="1" noChangeArrowheads="1"/>
              </p:cNvSpPr>
              <p:nvPr/>
            </p:nvSpPr>
            <p:spPr bwMode="auto">
              <a:xfrm>
                <a:off x="4244" y="2043"/>
                <a:ext cx="28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98" name="Rectangle 114"/>
              <p:cNvSpPr>
                <a:spLocks noChangeAspect="1" noChangeArrowheads="1"/>
              </p:cNvSpPr>
              <p:nvPr/>
            </p:nvSpPr>
            <p:spPr bwMode="auto">
              <a:xfrm>
                <a:off x="4272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99" name="Rectangle 115"/>
              <p:cNvSpPr>
                <a:spLocks noChangeAspect="1" noChangeArrowheads="1"/>
              </p:cNvSpPr>
              <p:nvPr/>
            </p:nvSpPr>
            <p:spPr bwMode="auto">
              <a:xfrm>
                <a:off x="4302" y="2043"/>
                <a:ext cx="28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600" name="Rectangle 116"/>
              <p:cNvSpPr>
                <a:spLocks noChangeAspect="1" noChangeArrowheads="1"/>
              </p:cNvSpPr>
              <p:nvPr/>
            </p:nvSpPr>
            <p:spPr bwMode="auto">
              <a:xfrm>
                <a:off x="4040" y="2122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601" name="Rectangle 117"/>
              <p:cNvSpPr>
                <a:spLocks noChangeAspect="1" noChangeArrowheads="1"/>
              </p:cNvSpPr>
              <p:nvPr/>
            </p:nvSpPr>
            <p:spPr bwMode="auto">
              <a:xfrm>
                <a:off x="4069" y="2122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602" name="Rectangle 118"/>
              <p:cNvSpPr>
                <a:spLocks noChangeAspect="1" noChangeArrowheads="1"/>
              </p:cNvSpPr>
              <p:nvPr/>
            </p:nvSpPr>
            <p:spPr bwMode="auto">
              <a:xfrm>
                <a:off x="4098" y="2122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603" name="Rectangle 119"/>
              <p:cNvSpPr>
                <a:spLocks noChangeAspect="1" noChangeArrowheads="1"/>
              </p:cNvSpPr>
              <p:nvPr/>
            </p:nvSpPr>
            <p:spPr bwMode="auto">
              <a:xfrm>
                <a:off x="4127" y="2122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604" name="Rectangle 120"/>
              <p:cNvSpPr>
                <a:spLocks noChangeAspect="1" noChangeArrowheads="1"/>
              </p:cNvSpPr>
              <p:nvPr/>
            </p:nvSpPr>
            <p:spPr bwMode="auto">
              <a:xfrm>
                <a:off x="4185" y="2122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605" name="Rectangle 121"/>
              <p:cNvSpPr>
                <a:spLocks noChangeAspect="1" noChangeArrowheads="1"/>
              </p:cNvSpPr>
              <p:nvPr/>
            </p:nvSpPr>
            <p:spPr bwMode="auto">
              <a:xfrm>
                <a:off x="4156" y="2122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606" name="Rectangle 122"/>
              <p:cNvSpPr>
                <a:spLocks noChangeAspect="1" noChangeArrowheads="1"/>
              </p:cNvSpPr>
              <p:nvPr/>
            </p:nvSpPr>
            <p:spPr bwMode="auto">
              <a:xfrm>
                <a:off x="4214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607" name="Rectangle 123"/>
              <p:cNvSpPr>
                <a:spLocks noChangeAspect="1" noChangeArrowheads="1"/>
              </p:cNvSpPr>
              <p:nvPr/>
            </p:nvSpPr>
            <p:spPr bwMode="auto">
              <a:xfrm>
                <a:off x="4244" y="2122"/>
                <a:ext cx="28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608" name="Rectangle 124"/>
              <p:cNvSpPr>
                <a:spLocks noChangeAspect="1" noChangeArrowheads="1"/>
              </p:cNvSpPr>
              <p:nvPr/>
            </p:nvSpPr>
            <p:spPr bwMode="auto">
              <a:xfrm>
                <a:off x="4272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609" name="Rectangle 125"/>
              <p:cNvSpPr>
                <a:spLocks noChangeAspect="1" noChangeArrowheads="1"/>
              </p:cNvSpPr>
              <p:nvPr/>
            </p:nvSpPr>
            <p:spPr bwMode="auto">
              <a:xfrm>
                <a:off x="4302" y="2122"/>
                <a:ext cx="28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610" name="Rectangle 126"/>
              <p:cNvSpPr>
                <a:spLocks noChangeAspect="1" noChangeArrowheads="1"/>
              </p:cNvSpPr>
              <p:nvPr/>
            </p:nvSpPr>
            <p:spPr bwMode="auto">
              <a:xfrm>
                <a:off x="4330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611" name="Rectangle 127"/>
              <p:cNvSpPr>
                <a:spLocks noChangeAspect="1" noChangeArrowheads="1"/>
              </p:cNvSpPr>
              <p:nvPr/>
            </p:nvSpPr>
            <p:spPr bwMode="auto">
              <a:xfrm>
                <a:off x="4330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grpSp>
            <p:nvGrpSpPr>
              <p:cNvPr id="612" name="Group 128"/>
              <p:cNvGrpSpPr>
                <a:grpSpLocks/>
              </p:cNvGrpSpPr>
              <p:nvPr/>
            </p:nvGrpSpPr>
            <p:grpSpPr bwMode="auto">
              <a:xfrm flipH="1" flipV="1">
                <a:off x="4009" y="2043"/>
                <a:ext cx="29" cy="126"/>
                <a:chOff x="1359" y="3335"/>
                <a:chExt cx="31" cy="126"/>
              </a:xfrm>
            </p:grpSpPr>
            <p:sp>
              <p:nvSpPr>
                <p:cNvPr id="613" name="Rectangle 129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1359" y="3414"/>
                  <a:ext cx="31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614" name="Rectangle 130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1359" y="3335"/>
                  <a:ext cx="31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</p:grpSp>
        <p:grpSp>
          <p:nvGrpSpPr>
            <p:cNvPr id="379" name="Group 131"/>
            <p:cNvGrpSpPr>
              <a:grpSpLocks/>
            </p:cNvGrpSpPr>
            <p:nvPr/>
          </p:nvGrpSpPr>
          <p:grpSpPr bwMode="auto">
            <a:xfrm>
              <a:off x="5443210" y="3385968"/>
              <a:ext cx="531820" cy="200025"/>
              <a:chOff x="3636" y="2043"/>
              <a:chExt cx="350" cy="126"/>
            </a:xfrm>
          </p:grpSpPr>
          <p:sp>
            <p:nvSpPr>
              <p:cNvPr id="543" name="Rectangle 132"/>
              <p:cNvSpPr>
                <a:spLocks noChangeAspect="1" noChangeArrowheads="1"/>
              </p:cNvSpPr>
              <p:nvPr/>
            </p:nvSpPr>
            <p:spPr bwMode="auto">
              <a:xfrm>
                <a:off x="3666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44" name="Rectangle 133"/>
              <p:cNvSpPr>
                <a:spLocks noChangeAspect="1" noChangeArrowheads="1"/>
              </p:cNvSpPr>
              <p:nvPr/>
            </p:nvSpPr>
            <p:spPr bwMode="auto">
              <a:xfrm>
                <a:off x="3696" y="2043"/>
                <a:ext cx="28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45" name="Rectangle 134"/>
              <p:cNvSpPr>
                <a:spLocks noChangeAspect="1" noChangeArrowheads="1"/>
              </p:cNvSpPr>
              <p:nvPr/>
            </p:nvSpPr>
            <p:spPr bwMode="auto">
              <a:xfrm>
                <a:off x="3724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46" name="Rectangle 135"/>
              <p:cNvSpPr>
                <a:spLocks noChangeAspect="1" noChangeArrowheads="1"/>
              </p:cNvSpPr>
              <p:nvPr/>
            </p:nvSpPr>
            <p:spPr bwMode="auto">
              <a:xfrm>
                <a:off x="3754" y="2043"/>
                <a:ext cx="28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47" name="Rectangle 136"/>
              <p:cNvSpPr>
                <a:spLocks noChangeAspect="1" noChangeArrowheads="1"/>
              </p:cNvSpPr>
              <p:nvPr/>
            </p:nvSpPr>
            <p:spPr bwMode="auto">
              <a:xfrm>
                <a:off x="3812" y="2043"/>
                <a:ext cx="28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48" name="Rectangle 137"/>
              <p:cNvSpPr>
                <a:spLocks noChangeAspect="1" noChangeArrowheads="1"/>
              </p:cNvSpPr>
              <p:nvPr/>
            </p:nvSpPr>
            <p:spPr bwMode="auto">
              <a:xfrm>
                <a:off x="3782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49" name="Rectangle 138"/>
              <p:cNvSpPr>
                <a:spLocks noChangeAspect="1" noChangeArrowheads="1"/>
              </p:cNvSpPr>
              <p:nvPr/>
            </p:nvSpPr>
            <p:spPr bwMode="auto">
              <a:xfrm>
                <a:off x="3840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50" name="Rectangle 139"/>
              <p:cNvSpPr>
                <a:spLocks noChangeAspect="1" noChangeArrowheads="1"/>
              </p:cNvSpPr>
              <p:nvPr/>
            </p:nvSpPr>
            <p:spPr bwMode="auto">
              <a:xfrm>
                <a:off x="3870" y="2043"/>
                <a:ext cx="28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51" name="Rectangle 140"/>
              <p:cNvSpPr>
                <a:spLocks noChangeAspect="1" noChangeArrowheads="1"/>
              </p:cNvSpPr>
              <p:nvPr/>
            </p:nvSpPr>
            <p:spPr bwMode="auto">
              <a:xfrm>
                <a:off x="3898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52" name="Rectangle 141"/>
              <p:cNvSpPr>
                <a:spLocks noChangeAspect="1" noChangeArrowheads="1"/>
              </p:cNvSpPr>
              <p:nvPr/>
            </p:nvSpPr>
            <p:spPr bwMode="auto">
              <a:xfrm>
                <a:off x="3928" y="2043"/>
                <a:ext cx="28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53" name="Rectangle 142"/>
              <p:cNvSpPr>
                <a:spLocks noChangeAspect="1" noChangeArrowheads="1"/>
              </p:cNvSpPr>
              <p:nvPr/>
            </p:nvSpPr>
            <p:spPr bwMode="auto">
              <a:xfrm>
                <a:off x="3666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54" name="Rectangle 143"/>
              <p:cNvSpPr>
                <a:spLocks noChangeAspect="1" noChangeArrowheads="1"/>
              </p:cNvSpPr>
              <p:nvPr/>
            </p:nvSpPr>
            <p:spPr bwMode="auto">
              <a:xfrm>
                <a:off x="3696" y="2122"/>
                <a:ext cx="28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55" name="Rectangle 144"/>
              <p:cNvSpPr>
                <a:spLocks noChangeAspect="1" noChangeArrowheads="1"/>
              </p:cNvSpPr>
              <p:nvPr/>
            </p:nvSpPr>
            <p:spPr bwMode="auto">
              <a:xfrm>
                <a:off x="3724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56" name="Rectangle 145"/>
              <p:cNvSpPr>
                <a:spLocks noChangeAspect="1" noChangeArrowheads="1"/>
              </p:cNvSpPr>
              <p:nvPr/>
            </p:nvSpPr>
            <p:spPr bwMode="auto">
              <a:xfrm>
                <a:off x="3754" y="2122"/>
                <a:ext cx="28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57" name="Rectangle 146"/>
              <p:cNvSpPr>
                <a:spLocks noChangeAspect="1" noChangeArrowheads="1"/>
              </p:cNvSpPr>
              <p:nvPr/>
            </p:nvSpPr>
            <p:spPr bwMode="auto">
              <a:xfrm>
                <a:off x="3812" y="2122"/>
                <a:ext cx="28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58" name="Rectangle 147"/>
              <p:cNvSpPr>
                <a:spLocks noChangeAspect="1" noChangeArrowheads="1"/>
              </p:cNvSpPr>
              <p:nvPr/>
            </p:nvSpPr>
            <p:spPr bwMode="auto">
              <a:xfrm>
                <a:off x="3782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59" name="Rectangle 148"/>
              <p:cNvSpPr>
                <a:spLocks noChangeAspect="1" noChangeArrowheads="1"/>
              </p:cNvSpPr>
              <p:nvPr/>
            </p:nvSpPr>
            <p:spPr bwMode="auto">
              <a:xfrm>
                <a:off x="3840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60" name="Rectangle 149"/>
              <p:cNvSpPr>
                <a:spLocks noChangeAspect="1" noChangeArrowheads="1"/>
              </p:cNvSpPr>
              <p:nvPr/>
            </p:nvSpPr>
            <p:spPr bwMode="auto">
              <a:xfrm>
                <a:off x="3870" y="2122"/>
                <a:ext cx="28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61" name="Rectangle 150"/>
              <p:cNvSpPr>
                <a:spLocks noChangeAspect="1" noChangeArrowheads="1"/>
              </p:cNvSpPr>
              <p:nvPr/>
            </p:nvSpPr>
            <p:spPr bwMode="auto">
              <a:xfrm>
                <a:off x="3898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62" name="Rectangle 151"/>
              <p:cNvSpPr>
                <a:spLocks noChangeAspect="1" noChangeArrowheads="1"/>
              </p:cNvSpPr>
              <p:nvPr/>
            </p:nvSpPr>
            <p:spPr bwMode="auto">
              <a:xfrm>
                <a:off x="3928" y="2122"/>
                <a:ext cx="28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63" name="Rectangle 152"/>
              <p:cNvSpPr>
                <a:spLocks noChangeAspect="1" noChangeArrowheads="1"/>
              </p:cNvSpPr>
              <p:nvPr/>
            </p:nvSpPr>
            <p:spPr bwMode="auto">
              <a:xfrm>
                <a:off x="3956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64" name="Rectangle 153"/>
              <p:cNvSpPr>
                <a:spLocks noChangeAspect="1" noChangeArrowheads="1"/>
              </p:cNvSpPr>
              <p:nvPr/>
            </p:nvSpPr>
            <p:spPr bwMode="auto">
              <a:xfrm>
                <a:off x="3956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65" name="Rectangle 154"/>
              <p:cNvSpPr>
                <a:spLocks noChangeAspect="1" noChangeArrowheads="1"/>
              </p:cNvSpPr>
              <p:nvPr/>
            </p:nvSpPr>
            <p:spPr bwMode="auto">
              <a:xfrm>
                <a:off x="3636" y="2043"/>
                <a:ext cx="28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66" name="Rectangle 155"/>
              <p:cNvSpPr>
                <a:spLocks noChangeAspect="1" noChangeArrowheads="1"/>
              </p:cNvSpPr>
              <p:nvPr/>
            </p:nvSpPr>
            <p:spPr bwMode="auto">
              <a:xfrm>
                <a:off x="3636" y="2122"/>
                <a:ext cx="28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sp>
          <p:nvSpPr>
            <p:cNvPr id="380" name="Rectangle 165"/>
            <p:cNvSpPr>
              <a:spLocks noChangeAspect="1" noChangeArrowheads="1"/>
            </p:cNvSpPr>
            <p:nvPr/>
          </p:nvSpPr>
          <p:spPr bwMode="auto">
            <a:xfrm>
              <a:off x="7850215" y="3439943"/>
              <a:ext cx="363538" cy="93663"/>
            </a:xfrm>
            <a:prstGeom prst="rect">
              <a:avLst/>
            </a:prstGeom>
            <a:solidFill>
              <a:srgbClr val="00FF00"/>
            </a:solidFill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sp>
          <p:nvSpPr>
            <p:cNvPr id="381" name="Text Box 169"/>
            <p:cNvSpPr txBox="1">
              <a:spLocks noChangeArrowheads="1"/>
            </p:cNvSpPr>
            <p:nvPr/>
          </p:nvSpPr>
          <p:spPr bwMode="auto">
            <a:xfrm flipH="1">
              <a:off x="7566597" y="4681265"/>
              <a:ext cx="157740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FEL Experiments</a:t>
              </a:r>
            </a:p>
          </p:txBody>
        </p:sp>
        <p:sp>
          <p:nvSpPr>
            <p:cNvPr id="382" name="AutoShape 13"/>
            <p:cNvSpPr>
              <a:spLocks noChangeArrowheads="1"/>
            </p:cNvSpPr>
            <p:nvPr/>
          </p:nvSpPr>
          <p:spPr bwMode="auto">
            <a:xfrm rot="5400000">
              <a:off x="8363267" y="3143764"/>
              <a:ext cx="585788" cy="68326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459 w 21600"/>
                <a:gd name="T13" fmla="*/ 3486 h 21600"/>
                <a:gd name="T14" fmla="*/ 18141 w 21600"/>
                <a:gd name="T15" fmla="*/ 1811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3349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808080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sp>
          <p:nvSpPr>
            <p:cNvPr id="383" name="AutoShape 14"/>
            <p:cNvSpPr>
              <a:spLocks noChangeArrowheads="1"/>
            </p:cNvSpPr>
            <p:nvPr/>
          </p:nvSpPr>
          <p:spPr bwMode="auto">
            <a:xfrm rot="16200000">
              <a:off x="8378501" y="3220459"/>
              <a:ext cx="401734" cy="53164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379 w 21600"/>
                <a:gd name="T13" fmla="*/ 2400 h 21600"/>
                <a:gd name="T14" fmla="*/ 19221 w 21600"/>
                <a:gd name="T15" fmla="*/ 19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142" y="21600"/>
                  </a:lnTo>
                  <a:lnTo>
                    <a:pt x="204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CCEC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sp>
          <p:nvSpPr>
            <p:cNvPr id="384" name="Line 15"/>
            <p:cNvSpPr>
              <a:spLocks noChangeShapeType="1"/>
            </p:cNvSpPr>
            <p:nvPr/>
          </p:nvSpPr>
          <p:spPr bwMode="auto">
            <a:xfrm flipV="1">
              <a:off x="8846175" y="3194273"/>
              <a:ext cx="151619" cy="11149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385" name="Line 16"/>
            <p:cNvSpPr>
              <a:spLocks noChangeShapeType="1"/>
            </p:cNvSpPr>
            <p:nvPr/>
          </p:nvSpPr>
          <p:spPr bwMode="auto">
            <a:xfrm rot="16200000" flipV="1">
              <a:off x="8864467" y="3644965"/>
              <a:ext cx="115034" cy="1516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386" name="Line 17"/>
            <p:cNvSpPr>
              <a:spLocks noChangeShapeType="1"/>
            </p:cNvSpPr>
            <p:nvPr/>
          </p:nvSpPr>
          <p:spPr bwMode="auto">
            <a:xfrm rot="5400000">
              <a:off x="8919330" y="3584793"/>
              <a:ext cx="5310" cy="1516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387" name="Line 18"/>
            <p:cNvSpPr>
              <a:spLocks noChangeShapeType="1"/>
            </p:cNvSpPr>
            <p:nvPr/>
          </p:nvSpPr>
          <p:spPr bwMode="auto">
            <a:xfrm rot="16200000" flipV="1">
              <a:off x="8919330" y="3232613"/>
              <a:ext cx="5310" cy="1516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388" name="Line 177"/>
            <p:cNvSpPr>
              <a:spLocks noChangeShapeType="1"/>
            </p:cNvSpPr>
            <p:nvPr/>
          </p:nvSpPr>
          <p:spPr bwMode="auto">
            <a:xfrm>
              <a:off x="8316498" y="3489821"/>
              <a:ext cx="464699" cy="13427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389" name="Line 178"/>
            <p:cNvSpPr>
              <a:spLocks noChangeShapeType="1"/>
            </p:cNvSpPr>
            <p:nvPr/>
          </p:nvSpPr>
          <p:spPr bwMode="auto">
            <a:xfrm>
              <a:off x="8475619" y="3448931"/>
              <a:ext cx="287650" cy="265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390" name="Line 179"/>
            <p:cNvSpPr>
              <a:spLocks noChangeShapeType="1"/>
            </p:cNvSpPr>
            <p:nvPr/>
          </p:nvSpPr>
          <p:spPr bwMode="auto">
            <a:xfrm flipV="1">
              <a:off x="8556724" y="3548397"/>
              <a:ext cx="224473" cy="1398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391" name="Line 180"/>
            <p:cNvSpPr>
              <a:spLocks noChangeShapeType="1"/>
            </p:cNvSpPr>
            <p:nvPr/>
          </p:nvSpPr>
          <p:spPr bwMode="auto">
            <a:xfrm flipV="1">
              <a:off x="8310590" y="3373018"/>
              <a:ext cx="470607" cy="11503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392" name="Line 181"/>
            <p:cNvSpPr>
              <a:spLocks noChangeShapeType="1"/>
            </p:cNvSpPr>
            <p:nvPr/>
          </p:nvSpPr>
          <p:spPr bwMode="auto">
            <a:xfrm flipV="1">
              <a:off x="8399198" y="3324861"/>
              <a:ext cx="304788" cy="14018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393" name="Line 55"/>
            <p:cNvSpPr>
              <a:spLocks noChangeShapeType="1"/>
            </p:cNvSpPr>
            <p:nvPr/>
          </p:nvSpPr>
          <p:spPr bwMode="auto">
            <a:xfrm>
              <a:off x="4781660" y="3201817"/>
              <a:ext cx="77329" cy="28178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394" name="Line 55"/>
            <p:cNvSpPr>
              <a:spLocks noChangeShapeType="1"/>
            </p:cNvSpPr>
            <p:nvPr/>
          </p:nvSpPr>
          <p:spPr bwMode="auto">
            <a:xfrm flipH="1">
              <a:off x="5280613" y="3271565"/>
              <a:ext cx="95250" cy="2174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395" name="Rectangle 178"/>
            <p:cNvSpPr>
              <a:spLocks noChangeArrowheads="1"/>
            </p:cNvSpPr>
            <p:nvPr/>
          </p:nvSpPr>
          <p:spPr bwMode="auto">
            <a:xfrm>
              <a:off x="4751498" y="3160543"/>
              <a:ext cx="114300" cy="117475"/>
            </a:xfrm>
            <a:prstGeom prst="rect">
              <a:avLst/>
            </a:prstGeom>
            <a:solidFill>
              <a:srgbClr val="CCECFF"/>
            </a:solidFill>
            <a:ln w="12700" algn="ctr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396" name="Rectangle 179"/>
            <p:cNvSpPr>
              <a:spLocks noChangeArrowheads="1"/>
            </p:cNvSpPr>
            <p:nvPr/>
          </p:nvSpPr>
          <p:spPr bwMode="auto">
            <a:xfrm>
              <a:off x="5332567" y="3160543"/>
              <a:ext cx="114300" cy="117475"/>
            </a:xfrm>
            <a:prstGeom prst="rect">
              <a:avLst/>
            </a:prstGeom>
            <a:solidFill>
              <a:srgbClr val="CCECFF"/>
            </a:solidFill>
            <a:ln w="12700" algn="ctr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grpSp>
          <p:nvGrpSpPr>
            <p:cNvPr id="397" name="Group 396"/>
            <p:cNvGrpSpPr/>
            <p:nvPr/>
          </p:nvGrpSpPr>
          <p:grpSpPr>
            <a:xfrm>
              <a:off x="4887359" y="3385967"/>
              <a:ext cx="355560" cy="200026"/>
              <a:chOff x="4854052" y="3554117"/>
              <a:chExt cx="355560" cy="200026"/>
            </a:xfrm>
          </p:grpSpPr>
          <p:sp>
            <p:nvSpPr>
              <p:cNvPr id="527" name="Rectangle 132"/>
              <p:cNvSpPr>
                <a:spLocks noChangeAspect="1" noChangeArrowheads="1"/>
              </p:cNvSpPr>
              <p:nvPr/>
            </p:nvSpPr>
            <p:spPr bwMode="auto">
              <a:xfrm>
                <a:off x="4899637" y="3554117"/>
                <a:ext cx="45585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28" name="Rectangle 133"/>
              <p:cNvSpPr>
                <a:spLocks noChangeAspect="1" noChangeArrowheads="1"/>
              </p:cNvSpPr>
              <p:nvPr/>
            </p:nvSpPr>
            <p:spPr bwMode="auto">
              <a:xfrm>
                <a:off x="4945221" y="3554117"/>
                <a:ext cx="42546" cy="74613"/>
              </a:xfrm>
              <a:prstGeom prst="rect">
                <a:avLst/>
              </a:prstGeom>
              <a:solidFill>
                <a:srgbClr val="00B05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29" name="Rectangle 134"/>
              <p:cNvSpPr>
                <a:spLocks noChangeAspect="1" noChangeArrowheads="1"/>
              </p:cNvSpPr>
              <p:nvPr/>
            </p:nvSpPr>
            <p:spPr bwMode="auto">
              <a:xfrm>
                <a:off x="4987767" y="3554117"/>
                <a:ext cx="45585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30" name="Rectangle 135"/>
              <p:cNvSpPr>
                <a:spLocks noChangeAspect="1" noChangeArrowheads="1"/>
              </p:cNvSpPr>
              <p:nvPr/>
            </p:nvSpPr>
            <p:spPr bwMode="auto">
              <a:xfrm>
                <a:off x="5033351" y="3554117"/>
                <a:ext cx="42546" cy="74613"/>
              </a:xfrm>
              <a:prstGeom prst="rect">
                <a:avLst/>
              </a:prstGeom>
              <a:solidFill>
                <a:srgbClr val="00B05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31" name="Rectangle 136"/>
              <p:cNvSpPr>
                <a:spLocks noChangeAspect="1" noChangeArrowheads="1"/>
              </p:cNvSpPr>
              <p:nvPr/>
            </p:nvSpPr>
            <p:spPr bwMode="auto">
              <a:xfrm>
                <a:off x="5121481" y="3554117"/>
                <a:ext cx="42546" cy="74613"/>
              </a:xfrm>
              <a:prstGeom prst="rect">
                <a:avLst/>
              </a:prstGeom>
              <a:solidFill>
                <a:srgbClr val="00B05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32" name="Rectangle 137"/>
              <p:cNvSpPr>
                <a:spLocks noChangeAspect="1" noChangeArrowheads="1"/>
              </p:cNvSpPr>
              <p:nvPr/>
            </p:nvSpPr>
            <p:spPr bwMode="auto">
              <a:xfrm>
                <a:off x="5075897" y="3554117"/>
                <a:ext cx="45585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33" name="Rectangle 138"/>
              <p:cNvSpPr>
                <a:spLocks noChangeAspect="1" noChangeArrowheads="1"/>
              </p:cNvSpPr>
              <p:nvPr/>
            </p:nvSpPr>
            <p:spPr bwMode="auto">
              <a:xfrm>
                <a:off x="5164027" y="3554117"/>
                <a:ext cx="45585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34" name="Rectangle 142"/>
              <p:cNvSpPr>
                <a:spLocks noChangeAspect="1" noChangeArrowheads="1"/>
              </p:cNvSpPr>
              <p:nvPr/>
            </p:nvSpPr>
            <p:spPr bwMode="auto">
              <a:xfrm>
                <a:off x="4899637" y="3679530"/>
                <a:ext cx="45585" cy="74613"/>
              </a:xfrm>
              <a:prstGeom prst="rect">
                <a:avLst/>
              </a:prstGeom>
              <a:solidFill>
                <a:srgbClr val="00B05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35" name="Rectangle 143"/>
              <p:cNvSpPr>
                <a:spLocks noChangeAspect="1" noChangeArrowheads="1"/>
              </p:cNvSpPr>
              <p:nvPr/>
            </p:nvSpPr>
            <p:spPr bwMode="auto">
              <a:xfrm>
                <a:off x="4945221" y="3679530"/>
                <a:ext cx="42546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36" name="Rectangle 144"/>
              <p:cNvSpPr>
                <a:spLocks noChangeAspect="1" noChangeArrowheads="1"/>
              </p:cNvSpPr>
              <p:nvPr/>
            </p:nvSpPr>
            <p:spPr bwMode="auto">
              <a:xfrm>
                <a:off x="4987767" y="3679530"/>
                <a:ext cx="45585" cy="74613"/>
              </a:xfrm>
              <a:prstGeom prst="rect">
                <a:avLst/>
              </a:prstGeom>
              <a:solidFill>
                <a:srgbClr val="00B05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37" name="Rectangle 145"/>
              <p:cNvSpPr>
                <a:spLocks noChangeAspect="1" noChangeArrowheads="1"/>
              </p:cNvSpPr>
              <p:nvPr/>
            </p:nvSpPr>
            <p:spPr bwMode="auto">
              <a:xfrm>
                <a:off x="5033351" y="3679530"/>
                <a:ext cx="42546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38" name="Rectangle 146"/>
              <p:cNvSpPr>
                <a:spLocks noChangeAspect="1" noChangeArrowheads="1"/>
              </p:cNvSpPr>
              <p:nvPr/>
            </p:nvSpPr>
            <p:spPr bwMode="auto">
              <a:xfrm>
                <a:off x="5121481" y="3679530"/>
                <a:ext cx="42546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39" name="Rectangle 147"/>
              <p:cNvSpPr>
                <a:spLocks noChangeAspect="1" noChangeArrowheads="1"/>
              </p:cNvSpPr>
              <p:nvPr/>
            </p:nvSpPr>
            <p:spPr bwMode="auto">
              <a:xfrm>
                <a:off x="5075897" y="3679530"/>
                <a:ext cx="45585" cy="74613"/>
              </a:xfrm>
              <a:prstGeom prst="rect">
                <a:avLst/>
              </a:prstGeom>
              <a:solidFill>
                <a:srgbClr val="00B05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40" name="Rectangle 148"/>
              <p:cNvSpPr>
                <a:spLocks noChangeAspect="1" noChangeArrowheads="1"/>
              </p:cNvSpPr>
              <p:nvPr/>
            </p:nvSpPr>
            <p:spPr bwMode="auto">
              <a:xfrm>
                <a:off x="5164027" y="3679530"/>
                <a:ext cx="45585" cy="74613"/>
              </a:xfrm>
              <a:prstGeom prst="rect">
                <a:avLst/>
              </a:prstGeom>
              <a:solidFill>
                <a:srgbClr val="00B05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41" name="Rectangle 154"/>
              <p:cNvSpPr>
                <a:spLocks noChangeAspect="1" noChangeArrowheads="1"/>
              </p:cNvSpPr>
              <p:nvPr/>
            </p:nvSpPr>
            <p:spPr bwMode="auto">
              <a:xfrm>
                <a:off x="4854052" y="3554117"/>
                <a:ext cx="42546" cy="74613"/>
              </a:xfrm>
              <a:prstGeom prst="rect">
                <a:avLst/>
              </a:prstGeom>
              <a:solidFill>
                <a:srgbClr val="00B05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42" name="Rectangle 155"/>
              <p:cNvSpPr>
                <a:spLocks noChangeAspect="1" noChangeArrowheads="1"/>
              </p:cNvSpPr>
              <p:nvPr/>
            </p:nvSpPr>
            <p:spPr bwMode="auto">
              <a:xfrm>
                <a:off x="4854052" y="3679530"/>
                <a:ext cx="42546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sp>
          <p:nvSpPr>
            <p:cNvPr id="398" name="Text Box 169"/>
            <p:cNvSpPr txBox="1">
              <a:spLocks noChangeArrowheads="1"/>
            </p:cNvSpPr>
            <p:nvPr/>
          </p:nvSpPr>
          <p:spPr bwMode="auto">
            <a:xfrm flipH="1">
              <a:off x="7506145" y="2777080"/>
              <a:ext cx="118586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Photon Diagnostics</a:t>
              </a:r>
            </a:p>
          </p:txBody>
        </p:sp>
        <p:sp>
          <p:nvSpPr>
            <p:cNvPr id="399" name="Text Box 169"/>
            <p:cNvSpPr txBox="1">
              <a:spLocks noChangeArrowheads="1"/>
            </p:cNvSpPr>
            <p:nvPr/>
          </p:nvSpPr>
          <p:spPr bwMode="auto">
            <a:xfrm flipH="1">
              <a:off x="6604560" y="4385922"/>
              <a:ext cx="121428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Beam Dump</a:t>
              </a:r>
            </a:p>
          </p:txBody>
        </p:sp>
        <p:sp>
          <p:nvSpPr>
            <p:cNvPr id="400" name="Freeform 57"/>
            <p:cNvSpPr>
              <a:spLocks/>
            </p:cNvSpPr>
            <p:nvPr/>
          </p:nvSpPr>
          <p:spPr bwMode="auto">
            <a:xfrm rot="10800000">
              <a:off x="4686043" y="3418895"/>
              <a:ext cx="93663" cy="117470"/>
            </a:xfrm>
            <a:custGeom>
              <a:avLst/>
              <a:gdLst>
                <a:gd name="T0" fmla="*/ 0 w 143"/>
                <a:gd name="T1" fmla="*/ 0 h 130"/>
                <a:gd name="T2" fmla="*/ 0 w 143"/>
                <a:gd name="T3" fmla="*/ 206375 h 130"/>
                <a:gd name="T4" fmla="*/ 3 w 143"/>
                <a:gd name="T5" fmla="*/ 206375 h 130"/>
                <a:gd name="T6" fmla="*/ 5 w 143"/>
                <a:gd name="T7" fmla="*/ 114300 h 130"/>
                <a:gd name="T8" fmla="*/ 6 w 143"/>
                <a:gd name="T9" fmla="*/ 0 h 130"/>
                <a:gd name="T10" fmla="*/ 0 w 143"/>
                <a:gd name="T11" fmla="*/ 0 h 1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3"/>
                <a:gd name="T19" fmla="*/ 0 h 130"/>
                <a:gd name="T20" fmla="*/ 143 w 143"/>
                <a:gd name="T21" fmla="*/ 130 h 1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3" h="130">
                  <a:moveTo>
                    <a:pt x="0" y="0"/>
                  </a:moveTo>
                  <a:lnTo>
                    <a:pt x="0" y="130"/>
                  </a:lnTo>
                  <a:lnTo>
                    <a:pt x="78" y="130"/>
                  </a:lnTo>
                  <a:lnTo>
                    <a:pt x="142" y="72"/>
                  </a:lnTo>
                  <a:lnTo>
                    <a:pt x="1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99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grpSp>
          <p:nvGrpSpPr>
            <p:cNvPr id="401" name="Group 400"/>
            <p:cNvGrpSpPr/>
            <p:nvPr/>
          </p:nvGrpSpPr>
          <p:grpSpPr>
            <a:xfrm>
              <a:off x="7176583" y="3385678"/>
              <a:ext cx="355560" cy="200026"/>
              <a:chOff x="7143276" y="3553828"/>
              <a:chExt cx="355560" cy="200026"/>
            </a:xfrm>
          </p:grpSpPr>
          <p:sp>
            <p:nvSpPr>
              <p:cNvPr id="511" name="Rectangle 132"/>
              <p:cNvSpPr>
                <a:spLocks noChangeAspect="1" noChangeArrowheads="1"/>
              </p:cNvSpPr>
              <p:nvPr/>
            </p:nvSpPr>
            <p:spPr bwMode="auto">
              <a:xfrm>
                <a:off x="7188861" y="3553828"/>
                <a:ext cx="45585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12" name="Rectangle 133"/>
              <p:cNvSpPr>
                <a:spLocks noChangeAspect="1" noChangeArrowheads="1"/>
              </p:cNvSpPr>
              <p:nvPr/>
            </p:nvSpPr>
            <p:spPr bwMode="auto">
              <a:xfrm>
                <a:off x="7234445" y="3553828"/>
                <a:ext cx="42546" cy="74613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13" name="Rectangle 134"/>
              <p:cNvSpPr>
                <a:spLocks noChangeAspect="1" noChangeArrowheads="1"/>
              </p:cNvSpPr>
              <p:nvPr/>
            </p:nvSpPr>
            <p:spPr bwMode="auto">
              <a:xfrm>
                <a:off x="7276991" y="3553828"/>
                <a:ext cx="45585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14" name="Rectangle 135"/>
              <p:cNvSpPr>
                <a:spLocks noChangeAspect="1" noChangeArrowheads="1"/>
              </p:cNvSpPr>
              <p:nvPr/>
            </p:nvSpPr>
            <p:spPr bwMode="auto">
              <a:xfrm>
                <a:off x="7322575" y="3553828"/>
                <a:ext cx="42546" cy="74613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15" name="Rectangle 136"/>
              <p:cNvSpPr>
                <a:spLocks noChangeAspect="1" noChangeArrowheads="1"/>
              </p:cNvSpPr>
              <p:nvPr/>
            </p:nvSpPr>
            <p:spPr bwMode="auto">
              <a:xfrm>
                <a:off x="7410705" y="3553828"/>
                <a:ext cx="42546" cy="74613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16" name="Rectangle 137"/>
              <p:cNvSpPr>
                <a:spLocks noChangeAspect="1" noChangeArrowheads="1"/>
              </p:cNvSpPr>
              <p:nvPr/>
            </p:nvSpPr>
            <p:spPr bwMode="auto">
              <a:xfrm>
                <a:off x="7365121" y="3553828"/>
                <a:ext cx="45585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17" name="Rectangle 138"/>
              <p:cNvSpPr>
                <a:spLocks noChangeAspect="1" noChangeArrowheads="1"/>
              </p:cNvSpPr>
              <p:nvPr/>
            </p:nvSpPr>
            <p:spPr bwMode="auto">
              <a:xfrm>
                <a:off x="7453251" y="3553828"/>
                <a:ext cx="45585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18" name="Rectangle 142"/>
              <p:cNvSpPr>
                <a:spLocks noChangeAspect="1" noChangeArrowheads="1"/>
              </p:cNvSpPr>
              <p:nvPr/>
            </p:nvSpPr>
            <p:spPr bwMode="auto">
              <a:xfrm>
                <a:off x="7188861" y="3679241"/>
                <a:ext cx="45585" cy="74613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19" name="Rectangle 143"/>
              <p:cNvSpPr>
                <a:spLocks noChangeAspect="1" noChangeArrowheads="1"/>
              </p:cNvSpPr>
              <p:nvPr/>
            </p:nvSpPr>
            <p:spPr bwMode="auto">
              <a:xfrm>
                <a:off x="7234445" y="3679241"/>
                <a:ext cx="42546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20" name="Rectangle 144"/>
              <p:cNvSpPr>
                <a:spLocks noChangeAspect="1" noChangeArrowheads="1"/>
              </p:cNvSpPr>
              <p:nvPr/>
            </p:nvSpPr>
            <p:spPr bwMode="auto">
              <a:xfrm>
                <a:off x="7276991" y="3679241"/>
                <a:ext cx="45585" cy="74613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21" name="Rectangle 145"/>
              <p:cNvSpPr>
                <a:spLocks noChangeAspect="1" noChangeArrowheads="1"/>
              </p:cNvSpPr>
              <p:nvPr/>
            </p:nvSpPr>
            <p:spPr bwMode="auto">
              <a:xfrm>
                <a:off x="7322575" y="3679241"/>
                <a:ext cx="42546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22" name="Rectangle 146"/>
              <p:cNvSpPr>
                <a:spLocks noChangeAspect="1" noChangeArrowheads="1"/>
              </p:cNvSpPr>
              <p:nvPr/>
            </p:nvSpPr>
            <p:spPr bwMode="auto">
              <a:xfrm>
                <a:off x="7410705" y="3679241"/>
                <a:ext cx="42546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23" name="Rectangle 147"/>
              <p:cNvSpPr>
                <a:spLocks noChangeAspect="1" noChangeArrowheads="1"/>
              </p:cNvSpPr>
              <p:nvPr/>
            </p:nvSpPr>
            <p:spPr bwMode="auto">
              <a:xfrm>
                <a:off x="7365121" y="3679241"/>
                <a:ext cx="45585" cy="74613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24" name="Rectangle 148"/>
              <p:cNvSpPr>
                <a:spLocks noChangeAspect="1" noChangeArrowheads="1"/>
              </p:cNvSpPr>
              <p:nvPr/>
            </p:nvSpPr>
            <p:spPr bwMode="auto">
              <a:xfrm>
                <a:off x="7453251" y="3679241"/>
                <a:ext cx="45585" cy="74613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25" name="Rectangle 154"/>
              <p:cNvSpPr>
                <a:spLocks noChangeAspect="1" noChangeArrowheads="1"/>
              </p:cNvSpPr>
              <p:nvPr/>
            </p:nvSpPr>
            <p:spPr bwMode="auto">
              <a:xfrm>
                <a:off x="7143276" y="3553828"/>
                <a:ext cx="42546" cy="74613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26" name="Rectangle 155"/>
              <p:cNvSpPr>
                <a:spLocks noChangeAspect="1" noChangeArrowheads="1"/>
              </p:cNvSpPr>
              <p:nvPr/>
            </p:nvSpPr>
            <p:spPr bwMode="auto">
              <a:xfrm>
                <a:off x="7143276" y="3679241"/>
                <a:ext cx="42546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sp>
          <p:nvSpPr>
            <p:cNvPr id="402" name="Text Box 169"/>
            <p:cNvSpPr txBox="1">
              <a:spLocks noChangeArrowheads="1"/>
            </p:cNvSpPr>
            <p:nvPr/>
          </p:nvSpPr>
          <p:spPr bwMode="auto">
            <a:xfrm flipH="1">
              <a:off x="6982683" y="3066881"/>
              <a:ext cx="7464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THz</a:t>
              </a:r>
            </a:p>
          </p:txBody>
        </p:sp>
        <p:sp>
          <p:nvSpPr>
            <p:cNvPr id="403" name="Line 55"/>
            <p:cNvSpPr>
              <a:spLocks noChangeShapeType="1"/>
            </p:cNvSpPr>
            <p:nvPr/>
          </p:nvSpPr>
          <p:spPr bwMode="auto">
            <a:xfrm rot="429407">
              <a:off x="4339226" y="3384566"/>
              <a:ext cx="390974" cy="37949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grpSp>
          <p:nvGrpSpPr>
            <p:cNvPr id="404" name="Group 64"/>
            <p:cNvGrpSpPr>
              <a:grpSpLocks noChangeAspect="1"/>
            </p:cNvGrpSpPr>
            <p:nvPr/>
          </p:nvGrpSpPr>
          <p:grpSpPr bwMode="auto">
            <a:xfrm rot="1864757" flipH="1" flipV="1">
              <a:off x="4605394" y="3575478"/>
              <a:ext cx="73025" cy="280924"/>
              <a:chOff x="2790" y="3240"/>
              <a:chExt cx="56" cy="332"/>
            </a:xfrm>
          </p:grpSpPr>
          <p:sp>
            <p:nvSpPr>
              <p:cNvPr id="509" name="AutoShape 65"/>
              <p:cNvSpPr>
                <a:spLocks noChangeAspect="1" noChangeArrowheads="1"/>
              </p:cNvSpPr>
              <p:nvPr/>
            </p:nvSpPr>
            <p:spPr bwMode="auto">
              <a:xfrm>
                <a:off x="2790" y="3240"/>
                <a:ext cx="56" cy="13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629 w 21600"/>
                  <a:gd name="T13" fmla="*/ 4582 h 21600"/>
                  <a:gd name="T14" fmla="*/ 16971 w 21600"/>
                  <a:gd name="T15" fmla="*/ 1718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10" name="AutoShape 66"/>
              <p:cNvSpPr>
                <a:spLocks noChangeAspect="1" noChangeArrowheads="1"/>
              </p:cNvSpPr>
              <p:nvPr/>
            </p:nvSpPr>
            <p:spPr bwMode="auto">
              <a:xfrm flipV="1">
                <a:off x="2790" y="3440"/>
                <a:ext cx="56" cy="13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629 w 21600"/>
                  <a:gd name="T13" fmla="*/ 4582 h 21600"/>
                  <a:gd name="T14" fmla="*/ 16971 w 21600"/>
                  <a:gd name="T15" fmla="*/ 1718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sp>
          <p:nvSpPr>
            <p:cNvPr id="405" name="Line 177"/>
            <p:cNvSpPr>
              <a:spLocks noChangeShapeType="1"/>
            </p:cNvSpPr>
            <p:nvPr/>
          </p:nvSpPr>
          <p:spPr bwMode="auto">
            <a:xfrm rot="429407">
              <a:off x="8278516" y="4260591"/>
              <a:ext cx="481955" cy="75038"/>
            </a:xfrm>
            <a:prstGeom prst="line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406" name="Line 181"/>
            <p:cNvSpPr>
              <a:spLocks noChangeShapeType="1"/>
            </p:cNvSpPr>
            <p:nvPr/>
          </p:nvSpPr>
          <p:spPr bwMode="auto">
            <a:xfrm rot="429407" flipV="1">
              <a:off x="8253271" y="4187891"/>
              <a:ext cx="507569" cy="70704"/>
            </a:xfrm>
            <a:prstGeom prst="line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407" name="Line 67"/>
            <p:cNvSpPr>
              <a:spLocks noChangeShapeType="1"/>
            </p:cNvSpPr>
            <p:nvPr/>
          </p:nvSpPr>
          <p:spPr bwMode="auto">
            <a:xfrm rot="429407">
              <a:off x="4692262" y="4039832"/>
              <a:ext cx="41206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408" name="Rectangle 165"/>
            <p:cNvSpPr>
              <a:spLocks noChangeAspect="1" noChangeArrowheads="1"/>
            </p:cNvSpPr>
            <p:nvPr/>
          </p:nvSpPr>
          <p:spPr bwMode="auto">
            <a:xfrm rot="429407">
              <a:off x="7799231" y="4148047"/>
              <a:ext cx="363538" cy="93663"/>
            </a:xfrm>
            <a:prstGeom prst="rect">
              <a:avLst/>
            </a:prstGeom>
            <a:solidFill>
              <a:srgbClr val="00FF00"/>
            </a:solidFill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sp>
          <p:nvSpPr>
            <p:cNvPr id="409" name="Line 178"/>
            <p:cNvSpPr>
              <a:spLocks noChangeShapeType="1"/>
            </p:cNvSpPr>
            <p:nvPr/>
          </p:nvSpPr>
          <p:spPr bwMode="auto">
            <a:xfrm rot="429407" flipV="1">
              <a:off x="8394795" y="4137516"/>
              <a:ext cx="210985" cy="101106"/>
            </a:xfrm>
            <a:prstGeom prst="line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410" name="Line 179"/>
            <p:cNvSpPr>
              <a:spLocks noChangeShapeType="1"/>
            </p:cNvSpPr>
            <p:nvPr/>
          </p:nvSpPr>
          <p:spPr bwMode="auto">
            <a:xfrm rot="429407" flipV="1">
              <a:off x="8394389" y="4142187"/>
              <a:ext cx="399544" cy="106358"/>
            </a:xfrm>
            <a:prstGeom prst="line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411" name="Line 180"/>
            <p:cNvSpPr>
              <a:spLocks noChangeShapeType="1"/>
            </p:cNvSpPr>
            <p:nvPr/>
          </p:nvSpPr>
          <p:spPr bwMode="auto">
            <a:xfrm rot="429407">
              <a:off x="8362529" y="4287179"/>
              <a:ext cx="429243" cy="142907"/>
            </a:xfrm>
            <a:prstGeom prst="line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412" name="Freeform 57"/>
            <p:cNvSpPr>
              <a:spLocks/>
            </p:cNvSpPr>
            <p:nvPr/>
          </p:nvSpPr>
          <p:spPr bwMode="auto">
            <a:xfrm rot="11229407">
              <a:off x="4661901" y="3716051"/>
              <a:ext cx="93663" cy="117470"/>
            </a:xfrm>
            <a:custGeom>
              <a:avLst/>
              <a:gdLst>
                <a:gd name="T0" fmla="*/ 0 w 143"/>
                <a:gd name="T1" fmla="*/ 0 h 130"/>
                <a:gd name="T2" fmla="*/ 0 w 143"/>
                <a:gd name="T3" fmla="*/ 206375 h 130"/>
                <a:gd name="T4" fmla="*/ 3 w 143"/>
                <a:gd name="T5" fmla="*/ 206375 h 130"/>
                <a:gd name="T6" fmla="*/ 5 w 143"/>
                <a:gd name="T7" fmla="*/ 114300 h 130"/>
                <a:gd name="T8" fmla="*/ 6 w 143"/>
                <a:gd name="T9" fmla="*/ 0 h 130"/>
                <a:gd name="T10" fmla="*/ 0 w 143"/>
                <a:gd name="T11" fmla="*/ 0 h 1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3"/>
                <a:gd name="T19" fmla="*/ 0 h 130"/>
                <a:gd name="T20" fmla="*/ 143 w 143"/>
                <a:gd name="T21" fmla="*/ 130 h 1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3" h="130">
                  <a:moveTo>
                    <a:pt x="0" y="0"/>
                  </a:moveTo>
                  <a:lnTo>
                    <a:pt x="0" y="130"/>
                  </a:lnTo>
                  <a:lnTo>
                    <a:pt x="78" y="130"/>
                  </a:lnTo>
                  <a:lnTo>
                    <a:pt x="142" y="72"/>
                  </a:lnTo>
                  <a:lnTo>
                    <a:pt x="1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99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grpSp>
          <p:nvGrpSpPr>
            <p:cNvPr id="413" name="Group 412"/>
            <p:cNvGrpSpPr/>
            <p:nvPr/>
          </p:nvGrpSpPr>
          <p:grpSpPr>
            <a:xfrm rot="429407">
              <a:off x="7166122" y="4018132"/>
              <a:ext cx="355560" cy="200026"/>
              <a:chOff x="7143276" y="3553828"/>
              <a:chExt cx="355560" cy="200026"/>
            </a:xfrm>
          </p:grpSpPr>
          <p:sp>
            <p:nvSpPr>
              <p:cNvPr id="493" name="Rectangle 132"/>
              <p:cNvSpPr>
                <a:spLocks noChangeAspect="1" noChangeArrowheads="1"/>
              </p:cNvSpPr>
              <p:nvPr/>
            </p:nvSpPr>
            <p:spPr bwMode="auto">
              <a:xfrm>
                <a:off x="7188861" y="3553828"/>
                <a:ext cx="45585" cy="74613"/>
              </a:xfrm>
              <a:prstGeom prst="rect">
                <a:avLst/>
              </a:prstGeom>
              <a:solidFill>
                <a:srgbClr val="FFCC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494" name="Rectangle 133"/>
              <p:cNvSpPr>
                <a:spLocks noChangeAspect="1" noChangeArrowheads="1"/>
              </p:cNvSpPr>
              <p:nvPr/>
            </p:nvSpPr>
            <p:spPr bwMode="auto">
              <a:xfrm>
                <a:off x="7234445" y="3553828"/>
                <a:ext cx="42546" cy="74613"/>
              </a:xfrm>
              <a:prstGeom prst="rect">
                <a:avLst/>
              </a:prstGeom>
              <a:solidFill>
                <a:srgbClr val="FFFF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495" name="Rectangle 134"/>
              <p:cNvSpPr>
                <a:spLocks noChangeAspect="1" noChangeArrowheads="1"/>
              </p:cNvSpPr>
              <p:nvPr/>
            </p:nvSpPr>
            <p:spPr bwMode="auto">
              <a:xfrm>
                <a:off x="7276991" y="3553828"/>
                <a:ext cx="45585" cy="74613"/>
              </a:xfrm>
              <a:prstGeom prst="rect">
                <a:avLst/>
              </a:prstGeom>
              <a:solidFill>
                <a:srgbClr val="FFCC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496" name="Rectangle 135"/>
              <p:cNvSpPr>
                <a:spLocks noChangeAspect="1" noChangeArrowheads="1"/>
              </p:cNvSpPr>
              <p:nvPr/>
            </p:nvSpPr>
            <p:spPr bwMode="auto">
              <a:xfrm>
                <a:off x="7322575" y="3553828"/>
                <a:ext cx="42546" cy="74613"/>
              </a:xfrm>
              <a:prstGeom prst="rect">
                <a:avLst/>
              </a:prstGeom>
              <a:solidFill>
                <a:srgbClr val="FFFF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497" name="Rectangle 136"/>
              <p:cNvSpPr>
                <a:spLocks noChangeAspect="1" noChangeArrowheads="1"/>
              </p:cNvSpPr>
              <p:nvPr/>
            </p:nvSpPr>
            <p:spPr bwMode="auto">
              <a:xfrm>
                <a:off x="7410705" y="3553828"/>
                <a:ext cx="42546" cy="74613"/>
              </a:xfrm>
              <a:prstGeom prst="rect">
                <a:avLst/>
              </a:prstGeom>
              <a:solidFill>
                <a:srgbClr val="FFFF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498" name="Rectangle 137"/>
              <p:cNvSpPr>
                <a:spLocks noChangeAspect="1" noChangeArrowheads="1"/>
              </p:cNvSpPr>
              <p:nvPr/>
            </p:nvSpPr>
            <p:spPr bwMode="auto">
              <a:xfrm>
                <a:off x="7365121" y="3553828"/>
                <a:ext cx="45585" cy="74613"/>
              </a:xfrm>
              <a:prstGeom prst="rect">
                <a:avLst/>
              </a:prstGeom>
              <a:solidFill>
                <a:srgbClr val="FFCC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499" name="Rectangle 138"/>
              <p:cNvSpPr>
                <a:spLocks noChangeAspect="1" noChangeArrowheads="1"/>
              </p:cNvSpPr>
              <p:nvPr/>
            </p:nvSpPr>
            <p:spPr bwMode="auto">
              <a:xfrm>
                <a:off x="7453251" y="3553828"/>
                <a:ext cx="45585" cy="74613"/>
              </a:xfrm>
              <a:prstGeom prst="rect">
                <a:avLst/>
              </a:prstGeom>
              <a:solidFill>
                <a:srgbClr val="FFCC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00" name="Rectangle 142"/>
              <p:cNvSpPr>
                <a:spLocks noChangeAspect="1" noChangeArrowheads="1"/>
              </p:cNvSpPr>
              <p:nvPr/>
            </p:nvSpPr>
            <p:spPr bwMode="auto">
              <a:xfrm>
                <a:off x="7188861" y="3679241"/>
                <a:ext cx="45585" cy="74613"/>
              </a:xfrm>
              <a:prstGeom prst="rect">
                <a:avLst/>
              </a:prstGeom>
              <a:solidFill>
                <a:srgbClr val="FFFF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01" name="Rectangle 143"/>
              <p:cNvSpPr>
                <a:spLocks noChangeAspect="1" noChangeArrowheads="1"/>
              </p:cNvSpPr>
              <p:nvPr/>
            </p:nvSpPr>
            <p:spPr bwMode="auto">
              <a:xfrm>
                <a:off x="7234445" y="3679241"/>
                <a:ext cx="42546" cy="74613"/>
              </a:xfrm>
              <a:prstGeom prst="rect">
                <a:avLst/>
              </a:prstGeom>
              <a:solidFill>
                <a:srgbClr val="FFCC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02" name="Rectangle 144"/>
              <p:cNvSpPr>
                <a:spLocks noChangeAspect="1" noChangeArrowheads="1"/>
              </p:cNvSpPr>
              <p:nvPr/>
            </p:nvSpPr>
            <p:spPr bwMode="auto">
              <a:xfrm>
                <a:off x="7276991" y="3679241"/>
                <a:ext cx="45585" cy="74613"/>
              </a:xfrm>
              <a:prstGeom prst="rect">
                <a:avLst/>
              </a:prstGeom>
              <a:solidFill>
                <a:srgbClr val="FFFF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03" name="Rectangle 145"/>
              <p:cNvSpPr>
                <a:spLocks noChangeAspect="1" noChangeArrowheads="1"/>
              </p:cNvSpPr>
              <p:nvPr/>
            </p:nvSpPr>
            <p:spPr bwMode="auto">
              <a:xfrm>
                <a:off x="7322575" y="3679241"/>
                <a:ext cx="42546" cy="74613"/>
              </a:xfrm>
              <a:prstGeom prst="rect">
                <a:avLst/>
              </a:prstGeom>
              <a:solidFill>
                <a:srgbClr val="FFCC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04" name="Rectangle 146"/>
              <p:cNvSpPr>
                <a:spLocks noChangeAspect="1" noChangeArrowheads="1"/>
              </p:cNvSpPr>
              <p:nvPr/>
            </p:nvSpPr>
            <p:spPr bwMode="auto">
              <a:xfrm>
                <a:off x="7410705" y="3679241"/>
                <a:ext cx="42546" cy="74613"/>
              </a:xfrm>
              <a:prstGeom prst="rect">
                <a:avLst/>
              </a:prstGeom>
              <a:solidFill>
                <a:srgbClr val="FFCC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05" name="Rectangle 147"/>
              <p:cNvSpPr>
                <a:spLocks noChangeAspect="1" noChangeArrowheads="1"/>
              </p:cNvSpPr>
              <p:nvPr/>
            </p:nvSpPr>
            <p:spPr bwMode="auto">
              <a:xfrm>
                <a:off x="7365121" y="3679241"/>
                <a:ext cx="45585" cy="74613"/>
              </a:xfrm>
              <a:prstGeom prst="rect">
                <a:avLst/>
              </a:prstGeom>
              <a:solidFill>
                <a:srgbClr val="FFFF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06" name="Rectangle 148"/>
              <p:cNvSpPr>
                <a:spLocks noChangeAspect="1" noChangeArrowheads="1"/>
              </p:cNvSpPr>
              <p:nvPr/>
            </p:nvSpPr>
            <p:spPr bwMode="auto">
              <a:xfrm>
                <a:off x="7453251" y="3679241"/>
                <a:ext cx="45585" cy="74613"/>
              </a:xfrm>
              <a:prstGeom prst="rect">
                <a:avLst/>
              </a:prstGeom>
              <a:solidFill>
                <a:srgbClr val="FFFF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07" name="Rectangle 154"/>
              <p:cNvSpPr>
                <a:spLocks noChangeAspect="1" noChangeArrowheads="1"/>
              </p:cNvSpPr>
              <p:nvPr/>
            </p:nvSpPr>
            <p:spPr bwMode="auto">
              <a:xfrm>
                <a:off x="7143276" y="3553828"/>
                <a:ext cx="42546" cy="74613"/>
              </a:xfrm>
              <a:prstGeom prst="rect">
                <a:avLst/>
              </a:prstGeom>
              <a:solidFill>
                <a:srgbClr val="FFFF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08" name="Rectangle 155"/>
              <p:cNvSpPr>
                <a:spLocks noChangeAspect="1" noChangeArrowheads="1"/>
              </p:cNvSpPr>
              <p:nvPr/>
            </p:nvSpPr>
            <p:spPr bwMode="auto">
              <a:xfrm>
                <a:off x="7143276" y="3679241"/>
                <a:ext cx="42546" cy="74613"/>
              </a:xfrm>
              <a:prstGeom prst="rect">
                <a:avLst/>
              </a:prstGeom>
              <a:solidFill>
                <a:srgbClr val="FFCC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sp>
          <p:nvSpPr>
            <p:cNvPr id="414" name="Freeform 57"/>
            <p:cNvSpPr>
              <a:spLocks/>
            </p:cNvSpPr>
            <p:nvPr/>
          </p:nvSpPr>
          <p:spPr bwMode="auto">
            <a:xfrm>
              <a:off x="4317557" y="3292306"/>
              <a:ext cx="93663" cy="117470"/>
            </a:xfrm>
            <a:custGeom>
              <a:avLst/>
              <a:gdLst>
                <a:gd name="T0" fmla="*/ 0 w 143"/>
                <a:gd name="T1" fmla="*/ 0 h 130"/>
                <a:gd name="T2" fmla="*/ 0 w 143"/>
                <a:gd name="T3" fmla="*/ 206375 h 130"/>
                <a:gd name="T4" fmla="*/ 3 w 143"/>
                <a:gd name="T5" fmla="*/ 206375 h 130"/>
                <a:gd name="T6" fmla="*/ 5 w 143"/>
                <a:gd name="T7" fmla="*/ 114300 h 130"/>
                <a:gd name="T8" fmla="*/ 6 w 143"/>
                <a:gd name="T9" fmla="*/ 0 h 130"/>
                <a:gd name="T10" fmla="*/ 0 w 143"/>
                <a:gd name="T11" fmla="*/ 0 h 1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3"/>
                <a:gd name="T19" fmla="*/ 0 h 130"/>
                <a:gd name="T20" fmla="*/ 143 w 143"/>
                <a:gd name="T21" fmla="*/ 130 h 1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3" h="130">
                  <a:moveTo>
                    <a:pt x="0" y="0"/>
                  </a:moveTo>
                  <a:lnTo>
                    <a:pt x="0" y="130"/>
                  </a:lnTo>
                  <a:lnTo>
                    <a:pt x="78" y="130"/>
                  </a:lnTo>
                  <a:lnTo>
                    <a:pt x="142" y="72"/>
                  </a:lnTo>
                  <a:lnTo>
                    <a:pt x="1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99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grpSp>
          <p:nvGrpSpPr>
            <p:cNvPr id="415" name="Group 414"/>
            <p:cNvGrpSpPr/>
            <p:nvPr/>
          </p:nvGrpSpPr>
          <p:grpSpPr>
            <a:xfrm>
              <a:off x="5468650" y="3785584"/>
              <a:ext cx="1514033" cy="381023"/>
              <a:chOff x="5369112" y="2568814"/>
              <a:chExt cx="1514033" cy="381023"/>
            </a:xfrm>
          </p:grpSpPr>
          <p:grpSp>
            <p:nvGrpSpPr>
              <p:cNvPr id="425" name="Group 424"/>
              <p:cNvGrpSpPr/>
              <p:nvPr/>
            </p:nvGrpSpPr>
            <p:grpSpPr>
              <a:xfrm>
                <a:off x="5369112" y="2568814"/>
                <a:ext cx="368757" cy="237856"/>
                <a:chOff x="4819006" y="3120533"/>
                <a:chExt cx="368757" cy="237856"/>
              </a:xfrm>
            </p:grpSpPr>
            <p:sp>
              <p:nvSpPr>
                <p:cNvPr id="477" name="Rectangle 132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79848" y="312640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78" name="Rectangle 133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25088" y="313189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79" name="Rectangle 13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67291" y="313738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80" name="Rectangle 13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12532" y="314287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81" name="Rectangle 136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99975" y="315385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82" name="Rectangle 137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54735" y="314836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83" name="Rectangle 138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142178" y="315934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84" name="Rectangle 142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64223" y="3250838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85" name="Rectangle 143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09464" y="325632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86" name="Rectangle 14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51667" y="3261817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87" name="Rectangle 14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96907" y="326730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88" name="Rectangle 146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84351" y="327828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89" name="Rectangle 147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39110" y="3272797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90" name="Rectangle 148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126553" y="3283776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91" name="Rectangle 15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34630" y="3120533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92" name="Rectangle 15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19006" y="3244969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grpSp>
            <p:nvGrpSpPr>
              <p:cNvPr id="426" name="Group 425"/>
              <p:cNvGrpSpPr/>
              <p:nvPr/>
            </p:nvGrpSpPr>
            <p:grpSpPr>
              <a:xfrm>
                <a:off x="5751305" y="2614819"/>
                <a:ext cx="368757" cy="237856"/>
                <a:chOff x="4819006" y="3120533"/>
                <a:chExt cx="368757" cy="237856"/>
              </a:xfrm>
            </p:grpSpPr>
            <p:sp>
              <p:nvSpPr>
                <p:cNvPr id="461" name="Rectangle 132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79848" y="312640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62" name="Rectangle 133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25088" y="313189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63" name="Rectangle 13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67291" y="313738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64" name="Rectangle 13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12532" y="314287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65" name="Rectangle 136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99975" y="315385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66" name="Rectangle 137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54735" y="314836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67" name="Rectangle 138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142178" y="315934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68" name="Rectangle 142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64223" y="3250838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69" name="Rectangle 143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09464" y="325632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70" name="Rectangle 14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51667" y="3261817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71" name="Rectangle 14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96907" y="326730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72" name="Rectangle 146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84351" y="327828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73" name="Rectangle 147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39110" y="3272797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74" name="Rectangle 148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126553" y="3283776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75" name="Rectangle 15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34630" y="3120533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76" name="Rectangle 15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19006" y="3244969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grpSp>
            <p:nvGrpSpPr>
              <p:cNvPr id="427" name="Group 426"/>
              <p:cNvGrpSpPr/>
              <p:nvPr/>
            </p:nvGrpSpPr>
            <p:grpSpPr>
              <a:xfrm>
                <a:off x="6133804" y="2661773"/>
                <a:ext cx="368757" cy="237856"/>
                <a:chOff x="4819006" y="3120533"/>
                <a:chExt cx="368757" cy="237856"/>
              </a:xfrm>
            </p:grpSpPr>
            <p:sp>
              <p:nvSpPr>
                <p:cNvPr id="445" name="Rectangle 132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79848" y="312640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46" name="Rectangle 133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25088" y="313189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47" name="Rectangle 13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67291" y="313738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48" name="Rectangle 13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12532" y="314287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49" name="Rectangle 136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99975" y="315385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50" name="Rectangle 137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54735" y="314836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51" name="Rectangle 138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142178" y="315934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52" name="Rectangle 142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64223" y="3250838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53" name="Rectangle 143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09464" y="325632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54" name="Rectangle 14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51667" y="3261817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55" name="Rectangle 14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96907" y="326730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56" name="Rectangle 146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84351" y="327828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57" name="Rectangle 147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39110" y="3272797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58" name="Rectangle 148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126553" y="3283776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59" name="Rectangle 15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34630" y="3120533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60" name="Rectangle 15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19006" y="3244969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grpSp>
            <p:nvGrpSpPr>
              <p:cNvPr id="428" name="Group 427"/>
              <p:cNvGrpSpPr/>
              <p:nvPr/>
            </p:nvGrpSpPr>
            <p:grpSpPr>
              <a:xfrm>
                <a:off x="6514388" y="2711981"/>
                <a:ext cx="368757" cy="237856"/>
                <a:chOff x="4819006" y="3120533"/>
                <a:chExt cx="368757" cy="237856"/>
              </a:xfrm>
            </p:grpSpPr>
            <p:sp>
              <p:nvSpPr>
                <p:cNvPr id="429" name="Rectangle 132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79848" y="312640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30" name="Rectangle 133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25088" y="313189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31" name="Rectangle 13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67291" y="313738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32" name="Rectangle 13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12532" y="314287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33" name="Rectangle 136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99975" y="315385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34" name="Rectangle 137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54735" y="314836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35" name="Rectangle 138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142178" y="315934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36" name="Rectangle 142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64223" y="3250838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37" name="Rectangle 143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09464" y="325632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38" name="Rectangle 14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51667" y="3261817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39" name="Rectangle 14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96907" y="326730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40" name="Rectangle 146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84351" y="327828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41" name="Rectangle 147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39110" y="3272797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42" name="Rectangle 148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126553" y="3283776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43" name="Rectangle 15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34630" y="3120533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44" name="Rectangle 15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19006" y="3244969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</p:grpSp>
        <p:grpSp>
          <p:nvGrpSpPr>
            <p:cNvPr id="416" name="Group 415"/>
            <p:cNvGrpSpPr/>
            <p:nvPr/>
          </p:nvGrpSpPr>
          <p:grpSpPr>
            <a:xfrm rot="366438">
              <a:off x="7594029" y="4112625"/>
              <a:ext cx="377618" cy="386303"/>
              <a:chOff x="7513576" y="2205584"/>
              <a:chExt cx="377618" cy="386303"/>
            </a:xfrm>
          </p:grpSpPr>
          <p:sp>
            <p:nvSpPr>
              <p:cNvPr id="422" name="Line 52"/>
              <p:cNvSpPr>
                <a:spLocks noChangeShapeType="1"/>
              </p:cNvSpPr>
              <p:nvPr/>
            </p:nvSpPr>
            <p:spPr bwMode="auto">
              <a:xfrm>
                <a:off x="7544517" y="2270004"/>
                <a:ext cx="301514" cy="27440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423" name="Rectangle 53"/>
              <p:cNvSpPr>
                <a:spLocks noChangeAspect="1" noChangeArrowheads="1"/>
              </p:cNvSpPr>
              <p:nvPr/>
            </p:nvSpPr>
            <p:spPr bwMode="auto">
              <a:xfrm rot="2617159" flipH="1" flipV="1">
                <a:off x="7759741" y="2469649"/>
                <a:ext cx="131453" cy="122238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424" name="Freeform 68"/>
              <p:cNvSpPr>
                <a:spLocks/>
              </p:cNvSpPr>
              <p:nvPr/>
            </p:nvSpPr>
            <p:spPr bwMode="auto">
              <a:xfrm>
                <a:off x="7513576" y="2205584"/>
                <a:ext cx="115970" cy="159787"/>
              </a:xfrm>
              <a:custGeom>
                <a:avLst/>
                <a:gdLst>
                  <a:gd name="T0" fmla="*/ 0 w 143"/>
                  <a:gd name="T1" fmla="*/ 0 h 130"/>
                  <a:gd name="T2" fmla="*/ 0 w 143"/>
                  <a:gd name="T3" fmla="*/ 206375 h 130"/>
                  <a:gd name="T4" fmla="*/ 29815 w 143"/>
                  <a:gd name="T5" fmla="*/ 206375 h 130"/>
                  <a:gd name="T6" fmla="*/ 54277 w 143"/>
                  <a:gd name="T7" fmla="*/ 114300 h 130"/>
                  <a:gd name="T8" fmla="*/ 54659 w 143"/>
                  <a:gd name="T9" fmla="*/ 0 h 130"/>
                  <a:gd name="T10" fmla="*/ 0 w 143"/>
                  <a:gd name="T11" fmla="*/ 0 h 1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30"/>
                  <a:gd name="T20" fmla="*/ 143 w 143"/>
                  <a:gd name="T21" fmla="*/ 130 h 1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30">
                    <a:moveTo>
                      <a:pt x="0" y="0"/>
                    </a:moveTo>
                    <a:lnTo>
                      <a:pt x="0" y="130"/>
                    </a:lnTo>
                    <a:lnTo>
                      <a:pt x="78" y="130"/>
                    </a:lnTo>
                    <a:lnTo>
                      <a:pt x="142" y="72"/>
                    </a:lnTo>
                    <a:lnTo>
                      <a:pt x="14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99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rot="10800000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sp>
          <p:nvSpPr>
            <p:cNvPr id="417" name="Text Box 27"/>
            <p:cNvSpPr txBox="1">
              <a:spLocks noChangeArrowheads="1"/>
            </p:cNvSpPr>
            <p:nvPr/>
          </p:nvSpPr>
          <p:spPr bwMode="auto">
            <a:xfrm flipH="1">
              <a:off x="5827839" y="3139112"/>
              <a:ext cx="107315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i="1" dirty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FLASH1</a:t>
              </a:r>
            </a:p>
          </p:txBody>
        </p:sp>
        <p:sp>
          <p:nvSpPr>
            <p:cNvPr id="418" name="Text Box 27"/>
            <p:cNvSpPr txBox="1">
              <a:spLocks noChangeArrowheads="1"/>
            </p:cNvSpPr>
            <p:nvPr/>
          </p:nvSpPr>
          <p:spPr bwMode="auto">
            <a:xfrm rot="409761" flipH="1">
              <a:off x="5760147" y="3640318"/>
              <a:ext cx="107315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i="1" dirty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FLASH2</a:t>
              </a:r>
            </a:p>
          </p:txBody>
        </p:sp>
        <p:sp>
          <p:nvSpPr>
            <p:cNvPr id="419" name="AutoShape 77"/>
            <p:cNvSpPr>
              <a:spLocks noChangeArrowheads="1"/>
            </p:cNvSpPr>
            <p:nvPr/>
          </p:nvSpPr>
          <p:spPr bwMode="auto">
            <a:xfrm>
              <a:off x="697503" y="3514675"/>
              <a:ext cx="89606" cy="150813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sp>
          <p:nvSpPr>
            <p:cNvPr id="420" name="Line 24"/>
            <p:cNvSpPr>
              <a:spLocks noChangeShapeType="1"/>
            </p:cNvSpPr>
            <p:nvPr/>
          </p:nvSpPr>
          <p:spPr bwMode="auto">
            <a:xfrm>
              <a:off x="696454" y="3397250"/>
              <a:ext cx="511" cy="15682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421" name="AutoShape 77"/>
            <p:cNvSpPr>
              <a:spLocks noChangeArrowheads="1"/>
            </p:cNvSpPr>
            <p:nvPr/>
          </p:nvSpPr>
          <p:spPr bwMode="auto">
            <a:xfrm>
              <a:off x="574396" y="3514674"/>
              <a:ext cx="89606" cy="150813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</p:grpSp>
      <p:sp>
        <p:nvSpPr>
          <p:cNvPr id="668" name="Rectangle 203"/>
          <p:cNvSpPr>
            <a:spLocks noChangeArrowheads="1"/>
          </p:cNvSpPr>
          <p:nvPr/>
        </p:nvSpPr>
        <p:spPr bwMode="auto">
          <a:xfrm>
            <a:off x="9532534" y="6162014"/>
            <a:ext cx="1774768" cy="21694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02" tIns="45702" rIns="91402" bIns="45702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charset="0"/>
              <a:buChar char="&gt;"/>
            </a:pPr>
            <a:r>
              <a:rPr lang="en-US" sz="900" b="1" dirty="0"/>
              <a:t>  FLASH2 Experimental Hall</a:t>
            </a:r>
          </a:p>
        </p:txBody>
      </p:sp>
      <p:pic>
        <p:nvPicPr>
          <p:cNvPr id="350" name="Content Placeholder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61440" y="5015534"/>
            <a:ext cx="2849789" cy="1047382"/>
          </a:xfrm>
          <a:prstGeom prst="rect">
            <a:avLst/>
          </a:prstGeom>
        </p:spPr>
      </p:pic>
      <p:sp>
        <p:nvSpPr>
          <p:cNvPr id="351" name="Rectangle 203"/>
          <p:cNvSpPr>
            <a:spLocks noChangeArrowheads="1"/>
          </p:cNvSpPr>
          <p:nvPr/>
        </p:nvSpPr>
        <p:spPr bwMode="auto">
          <a:xfrm>
            <a:off x="10447014" y="2323144"/>
            <a:ext cx="998915" cy="21694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02" tIns="45702" rIns="91402" bIns="45702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</a:pPr>
            <a:r>
              <a:rPr lang="en-US" sz="900" b="1" i="1" dirty="0"/>
              <a:t>Albert Einstein</a:t>
            </a:r>
          </a:p>
        </p:txBody>
      </p:sp>
      <p:sp>
        <p:nvSpPr>
          <p:cNvPr id="667" name="Rectangle 203"/>
          <p:cNvSpPr>
            <a:spLocks noChangeArrowheads="1"/>
          </p:cNvSpPr>
          <p:nvPr/>
        </p:nvSpPr>
        <p:spPr bwMode="auto">
          <a:xfrm>
            <a:off x="10784105" y="5015535"/>
            <a:ext cx="915559" cy="21694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02" tIns="45702" rIns="91402" bIns="45702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</a:pPr>
            <a:r>
              <a:rPr lang="en-US" sz="900" b="1" i="1" dirty="0"/>
              <a:t>Kai Siegbahn</a:t>
            </a:r>
          </a:p>
        </p:txBody>
      </p:sp>
      <p:grpSp>
        <p:nvGrpSpPr>
          <p:cNvPr id="669" name="Group 27"/>
          <p:cNvGrpSpPr>
            <a:grpSpLocks/>
          </p:cNvGrpSpPr>
          <p:nvPr/>
        </p:nvGrpSpPr>
        <p:grpSpPr bwMode="auto">
          <a:xfrm>
            <a:off x="10380133" y="30163"/>
            <a:ext cx="1864784" cy="677862"/>
            <a:chOff x="3787" y="709"/>
            <a:chExt cx="881" cy="427"/>
          </a:xfrm>
        </p:grpSpPr>
        <p:sp>
          <p:nvSpPr>
            <p:cNvPr id="670" name="Rectangle 22"/>
            <p:cNvSpPr>
              <a:spLocks noChangeArrowheads="1"/>
            </p:cNvSpPr>
            <p:nvPr userDrawn="1"/>
          </p:nvSpPr>
          <p:spPr bwMode="auto">
            <a:xfrm>
              <a:off x="3832" y="709"/>
              <a:ext cx="791" cy="42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71" name="Text Box 23"/>
            <p:cNvSpPr txBox="1">
              <a:spLocks noChangeArrowheads="1"/>
            </p:cNvSpPr>
            <p:nvPr userDrawn="1"/>
          </p:nvSpPr>
          <p:spPr bwMode="auto">
            <a:xfrm>
              <a:off x="3833" y="716"/>
              <a:ext cx="816" cy="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alpha val="60001"/>
                        </a:schemeClr>
                      </a:gs>
                      <a:gs pos="100000">
                        <a:schemeClr val="bg1">
                          <a:gamma/>
                          <a:tint val="0"/>
                          <a:invGamma/>
                          <a:alpha val="60001"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5" tIns="45713" rIns="91425" bIns="45713">
              <a:spAutoFit/>
            </a:bodyPr>
            <a:lstStyle>
              <a:lvl1pPr marL="179388" indent="-179388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4556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3700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en-GB" sz="2400" b="1" dirty="0">
                  <a:solidFill>
                    <a:srgbClr val="00A6EB"/>
                  </a:solidFill>
                </a:rPr>
                <a:t>FLASH</a:t>
              </a:r>
              <a:r>
                <a:rPr lang="en-GB" sz="2400" b="1" dirty="0">
                  <a:solidFill>
                    <a:schemeClr val="accent2"/>
                  </a:solidFill>
                </a:rPr>
                <a:t>.</a:t>
              </a:r>
            </a:p>
          </p:txBody>
        </p:sp>
        <p:sp>
          <p:nvSpPr>
            <p:cNvPr id="672" name="Text Box 24"/>
            <p:cNvSpPr txBox="1">
              <a:spLocks noChangeArrowheads="1"/>
            </p:cNvSpPr>
            <p:nvPr userDrawn="1"/>
          </p:nvSpPr>
          <p:spPr bwMode="auto">
            <a:xfrm>
              <a:off x="3787" y="909"/>
              <a:ext cx="881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alpha val="60001"/>
                        </a:schemeClr>
                      </a:gs>
                      <a:gs pos="100000">
                        <a:schemeClr val="bg1">
                          <a:gamma/>
                          <a:tint val="0"/>
                          <a:invGamma/>
                          <a:alpha val="60001"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5" tIns="45713" rIns="91425" bIns="45713">
              <a:spAutoFit/>
            </a:bodyPr>
            <a:lstStyle>
              <a:lvl1pPr marL="179388" indent="-179388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4556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3700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en-GB" sz="1000" b="1" dirty="0">
                  <a:solidFill>
                    <a:srgbClr val="F28E00"/>
                  </a:solidFill>
                </a:rPr>
                <a:t>Free-Electron Laser</a:t>
              </a:r>
            </a:p>
          </p:txBody>
        </p:sp>
        <p:sp>
          <p:nvSpPr>
            <p:cNvPr id="673" name="Text Box 25"/>
            <p:cNvSpPr txBox="1">
              <a:spLocks noChangeArrowheads="1"/>
            </p:cNvSpPr>
            <p:nvPr userDrawn="1"/>
          </p:nvSpPr>
          <p:spPr bwMode="auto">
            <a:xfrm>
              <a:off x="3834" y="993"/>
              <a:ext cx="787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alpha val="60001"/>
                        </a:schemeClr>
                      </a:gs>
                      <a:gs pos="100000">
                        <a:schemeClr val="bg1">
                          <a:gamma/>
                          <a:tint val="0"/>
                          <a:invGamma/>
                          <a:alpha val="60001"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5" tIns="45713" rIns="91425" bIns="45713">
              <a:spAutoFit/>
            </a:bodyPr>
            <a:lstStyle>
              <a:lvl1pPr marL="179388" indent="-179388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4556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3700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en-GB" sz="1000" b="1" dirty="0">
                  <a:solidFill>
                    <a:srgbClr val="F28E00"/>
                  </a:solidFill>
                </a:rPr>
                <a:t>in Hamburg</a:t>
              </a:r>
            </a:p>
          </p:txBody>
        </p:sp>
      </p:grpSp>
      <p:sp>
        <p:nvSpPr>
          <p:cNvPr id="674" name="Footer Placeholder 4"/>
          <p:cNvSpPr txBox="1">
            <a:spLocks/>
          </p:cNvSpPr>
          <p:nvPr/>
        </p:nvSpPr>
        <p:spPr>
          <a:xfrm>
            <a:off x="791580" y="6580802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| Application controlled by MicroTCA at DESY  | Holger Schlarb | MTCA/ATCA Workshop for Research and Industry | IHEP 23.06.2019</a:t>
            </a:r>
            <a:endParaRPr lang="en-US" dirty="0"/>
          </a:p>
        </p:txBody>
      </p:sp>
      <p:sp>
        <p:nvSpPr>
          <p:cNvPr id="342" name="Rectangle 182"/>
          <p:cNvSpPr>
            <a:spLocks noChangeArrowheads="1"/>
          </p:cNvSpPr>
          <p:nvPr/>
        </p:nvSpPr>
        <p:spPr bwMode="auto">
          <a:xfrm>
            <a:off x="38397" y="6149321"/>
            <a:ext cx="2691686" cy="60474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91402" tIns="45702" rIns="91402" bIns="45702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charset="0"/>
              <a:buChar char="&gt;"/>
            </a:pPr>
            <a:r>
              <a:rPr lang="en-US" sz="900" b="1" dirty="0"/>
              <a:t> Normal conducting 1.3 GHz RF gun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charset="0"/>
              <a:buChar char="&gt;"/>
            </a:pPr>
            <a:r>
              <a:rPr lang="en-US" sz="900" b="1" dirty="0"/>
              <a:t> Ce</a:t>
            </a:r>
            <a:r>
              <a:rPr lang="en-US" sz="1200" b="1" baseline="-25000" dirty="0"/>
              <a:t>2</a:t>
            </a:r>
            <a:r>
              <a:rPr lang="en-US" sz="900" b="1" dirty="0"/>
              <a:t>Te cathode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charset="0"/>
              <a:buChar char="&gt;"/>
            </a:pPr>
            <a:r>
              <a:rPr lang="en-GB" sz="900" b="1" dirty="0"/>
              <a:t> Two  Nd:YLF based ps photocathode lasers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403287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07989" y="349610"/>
            <a:ext cx="11376025" cy="5959710"/>
          </a:xfrm>
        </p:spPr>
        <p:txBody>
          <a:bodyPr/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Motivation</a:t>
            </a:r>
            <a:br>
              <a:rPr lang="en-US" dirty="0" smtClean="0"/>
            </a:br>
            <a:r>
              <a:rPr lang="en-US" dirty="0"/>
              <a:t>&amp;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History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35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9469" y="364208"/>
            <a:ext cx="11360151" cy="544512"/>
          </a:xfrm>
        </p:spPr>
        <p:txBody>
          <a:bodyPr/>
          <a:lstStyle/>
          <a:p>
            <a:r>
              <a:rPr lang="en-US" dirty="0" smtClean="0"/>
              <a:t>Main motivation …</a:t>
            </a:r>
            <a:endParaRPr lang="de-DE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5" y="881540"/>
            <a:ext cx="9261579" cy="413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04901" y="4971073"/>
            <a:ext cx="9167564" cy="15542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 smtClean="0"/>
              <a:t>+ MOSA = Modular Open System Approach </a:t>
            </a:r>
            <a:r>
              <a:rPr lang="en-US" sz="2000" dirty="0" smtClean="0"/>
              <a:t>	</a:t>
            </a:r>
          </a:p>
          <a:p>
            <a:pPr>
              <a:spcAft>
                <a:spcPts val="600"/>
              </a:spcAft>
            </a:pPr>
            <a:r>
              <a:rPr lang="en-US" sz="2000" dirty="0" smtClean="0">
                <a:sym typeface="Wingdings" panose="05000000000000000000" pitchFamily="2" charset="2"/>
              </a:rPr>
              <a:t> no </a:t>
            </a:r>
            <a:r>
              <a:rPr lang="en-US" sz="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vendor lock-in </a:t>
            </a:r>
            <a:r>
              <a:rPr lang="en-US" sz="2000" dirty="0" smtClean="0">
                <a:sym typeface="Wingdings" panose="05000000000000000000" pitchFamily="2" charset="2"/>
              </a:rPr>
              <a:t>situation!!!! Any company can step in!</a:t>
            </a:r>
          </a:p>
          <a:p>
            <a:pPr marL="285750" indent="-285750">
              <a:spcAft>
                <a:spcPts val="600"/>
              </a:spcAft>
              <a:buFont typeface="Wingdings"/>
              <a:buChar char="à"/>
            </a:pPr>
            <a:r>
              <a:rPr lang="en-US" sz="2000" dirty="0" smtClean="0">
                <a:sym typeface="Wingdings" panose="05000000000000000000" pitchFamily="2" charset="2"/>
              </a:rPr>
              <a:t>reduce development expense, design cycle time, and manufacturing costs</a:t>
            </a:r>
          </a:p>
          <a:p>
            <a:pPr marL="285750" indent="-285750">
              <a:spcAft>
                <a:spcPts val="600"/>
              </a:spcAft>
              <a:buFont typeface="Wingdings"/>
              <a:buChar char="à"/>
            </a:pPr>
            <a:r>
              <a:rPr lang="en-US" sz="2000" dirty="0" smtClean="0">
                <a:sym typeface="Wingdings" panose="05000000000000000000" pitchFamily="2" charset="2"/>
              </a:rPr>
              <a:t>Access to hardware/software/firmware (to provide functionalities we need)</a:t>
            </a:r>
          </a:p>
        </p:txBody>
      </p:sp>
      <p:sp>
        <p:nvSpPr>
          <p:cNvPr id="5" name="Right Brace 4"/>
          <p:cNvSpPr/>
          <p:nvPr/>
        </p:nvSpPr>
        <p:spPr bwMode="auto">
          <a:xfrm>
            <a:off x="9474200" y="3180060"/>
            <a:ext cx="457200" cy="1689100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48508" y="3247816"/>
            <a:ext cx="150554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Performance</a:t>
            </a:r>
          </a:p>
          <a:p>
            <a:pPr algn="ctr"/>
            <a:r>
              <a:rPr lang="en-US" dirty="0" smtClean="0"/>
              <a:t>+ </a:t>
            </a:r>
          </a:p>
          <a:p>
            <a:pPr algn="ctr"/>
            <a:r>
              <a:rPr lang="en-US" dirty="0" smtClean="0"/>
              <a:t>Functions</a:t>
            </a:r>
          </a:p>
          <a:p>
            <a:pPr algn="ctr"/>
            <a:r>
              <a:rPr lang="en-US" dirty="0" smtClean="0"/>
              <a:t>+ </a:t>
            </a:r>
          </a:p>
          <a:p>
            <a:pPr algn="ctr"/>
            <a:r>
              <a:rPr lang="en-US" dirty="0" smtClean="0"/>
              <a:t>Availability</a:t>
            </a:r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11554049" y="103668"/>
            <a:ext cx="637953" cy="342900"/>
          </a:xfrm>
          <a:prstGeom prst="rect">
            <a:avLst/>
          </a:prstGeom>
          <a:noFill/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7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1580" y="6580802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| </a:t>
            </a:r>
            <a:r>
              <a:rPr lang="en-US" dirty="0"/>
              <a:t>Application controlled by MicroTCA at DESY  </a:t>
            </a:r>
            <a:r>
              <a:rPr lang="en-US" dirty="0" smtClean="0"/>
              <a:t>| Holger </a:t>
            </a:r>
            <a:r>
              <a:rPr lang="en-US" dirty="0" err="1" smtClean="0"/>
              <a:t>Schlarb</a:t>
            </a:r>
            <a:r>
              <a:rPr lang="en-US" dirty="0" smtClean="0"/>
              <a:t> | MTCA/ATCA Workshop for Research and Industry | IHEP 23.06.2019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63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of </a:t>
            </a:r>
            <a:r>
              <a:rPr lang="en-US" dirty="0" err="1" smtClean="0"/>
              <a:t>MicroTCA@DESY</a:t>
            </a:r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400985" y="873288"/>
            <a:ext cx="11791017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914400">
              <a:spcBef>
                <a:spcPts val="600"/>
              </a:spcBef>
              <a:spcAft>
                <a:spcPts val="0"/>
              </a:spcAft>
              <a:buClr>
                <a:srgbClr val="F8B323"/>
              </a:buClr>
              <a:buSzTx/>
              <a:buFont typeface="Wingdings" pitchFamily="2" charset="2"/>
              <a:buChar char="§"/>
              <a:defRPr/>
            </a:pPr>
            <a:r>
              <a:rPr lang="en-US" sz="1800" dirty="0">
                <a:ea typeface="ＭＳ Ｐゴシック" pitchFamily="112" charset="-128"/>
              </a:rPr>
              <a:t>Nov. 2005: Reliability Workshop in </a:t>
            </a:r>
            <a:r>
              <a:rPr lang="en-US" sz="1800" dirty="0" err="1" smtClean="0">
                <a:ea typeface="ＭＳ Ｐゴシック" pitchFamily="112" charset="-128"/>
              </a:rPr>
              <a:t>Grömitz</a:t>
            </a:r>
            <a:r>
              <a:rPr lang="en-US" sz="1800" dirty="0" smtClean="0">
                <a:ea typeface="ＭＳ Ｐゴシック" pitchFamily="112" charset="-128"/>
              </a:rPr>
              <a:t>, Germany</a:t>
            </a:r>
          </a:p>
          <a:p>
            <a:pPr marL="800100" lvl="1" indent="-342900">
              <a:spcBef>
                <a:spcPts val="600"/>
              </a:spcBef>
              <a:spcAft>
                <a:spcPts val="1200"/>
              </a:spcAft>
              <a:buClr>
                <a:srgbClr val="F8B323"/>
              </a:buClr>
              <a:buFont typeface="Symbol" pitchFamily="18" charset="2"/>
              <a:buChar char="-"/>
              <a:defRPr/>
            </a:pPr>
            <a:r>
              <a:rPr lang="en-US" sz="1400" b="1" dirty="0" smtClean="0">
                <a:ea typeface="ＭＳ Ｐゴシック" pitchFamily="112" charset="-128"/>
              </a:rPr>
              <a:t>Joint </a:t>
            </a:r>
            <a:r>
              <a:rPr lang="en-US" sz="1400" b="1" dirty="0">
                <a:ea typeface="ＭＳ Ｐゴシック" pitchFamily="112" charset="-128"/>
              </a:rPr>
              <a:t>meeting with </a:t>
            </a:r>
            <a:r>
              <a:rPr lang="en-US" sz="1400" b="1" dirty="0" smtClean="0">
                <a:ea typeface="ＭＳ Ｐゴシック" pitchFamily="112" charset="-128"/>
              </a:rPr>
              <a:t>ILC </a:t>
            </a:r>
            <a:r>
              <a:rPr lang="en-US" sz="1200" b="1" dirty="0" smtClean="0">
                <a:ea typeface="ＭＳ Ｐゴシック" pitchFamily="112" charset="-128"/>
              </a:rPr>
              <a:t>(intern. linear collider, 33km, 500GeV)</a:t>
            </a:r>
            <a:endParaRPr lang="en-US" sz="1400" b="1" dirty="0">
              <a:ea typeface="ＭＳ Ｐゴシック" pitchFamily="112" charset="-128"/>
            </a:endParaRPr>
          </a:p>
          <a:p>
            <a:pPr marL="342900" indent="-342900" defTabSz="914400">
              <a:spcBef>
                <a:spcPts val="0"/>
              </a:spcBef>
              <a:spcAft>
                <a:spcPts val="0"/>
              </a:spcAft>
              <a:buClr>
                <a:srgbClr val="F8B323"/>
              </a:buClr>
              <a:buSzTx/>
              <a:buFont typeface="Wingdings" pitchFamily="2" charset="2"/>
              <a:buChar char="§"/>
              <a:defRPr/>
            </a:pPr>
            <a:r>
              <a:rPr lang="en-US" sz="1800" dirty="0">
                <a:ea typeface="ＭＳ Ｐゴシック" pitchFamily="112" charset="-128"/>
              </a:rPr>
              <a:t>Dec. 2007: </a:t>
            </a:r>
            <a:r>
              <a:rPr lang="en-US" sz="1800" dirty="0" smtClean="0">
                <a:ea typeface="ＭＳ Ｐゴシック" pitchFamily="112" charset="-128"/>
              </a:rPr>
              <a:t>European XFEL </a:t>
            </a:r>
            <a:r>
              <a:rPr lang="en-US" sz="1800" dirty="0">
                <a:ea typeface="ＭＳ Ｐゴシック" pitchFamily="112" charset="-128"/>
              </a:rPr>
              <a:t>Crate-Standard Workshop</a:t>
            </a:r>
          </a:p>
          <a:p>
            <a:pPr marL="800100" lvl="1" indent="-342900">
              <a:spcBef>
                <a:spcPts val="600"/>
              </a:spcBef>
              <a:spcAft>
                <a:spcPts val="1200"/>
              </a:spcAft>
              <a:buClr>
                <a:srgbClr val="F8B323"/>
              </a:buClr>
              <a:buFont typeface="Symbol" pitchFamily="18" charset="2"/>
              <a:buChar char="-"/>
              <a:defRPr/>
            </a:pPr>
            <a:r>
              <a:rPr lang="en-US" sz="1400" b="1" dirty="0">
                <a:ea typeface="ＭＳ Ｐゴシック" pitchFamily="112" charset="-128"/>
              </a:rPr>
              <a:t>MicroTCA and ATCA was defined to be used</a:t>
            </a:r>
          </a:p>
          <a:p>
            <a:pPr marL="342900" indent="-342900" defTabSz="914400">
              <a:spcBef>
                <a:spcPts val="0"/>
              </a:spcBef>
              <a:spcAft>
                <a:spcPts val="0"/>
              </a:spcAft>
              <a:buClr>
                <a:srgbClr val="F8B323"/>
              </a:buClr>
              <a:buSzTx/>
              <a:buFont typeface="Wingdings" pitchFamily="2" charset="2"/>
              <a:buChar char="§"/>
              <a:defRPr/>
            </a:pPr>
            <a:r>
              <a:rPr lang="en-US" sz="1800" dirty="0">
                <a:ea typeface="ＭＳ Ｐゴシック" pitchFamily="112" charset="-128"/>
              </a:rPr>
              <a:t>Mar. 2009: First PICMG Meeting “</a:t>
            </a:r>
            <a:r>
              <a:rPr lang="en-US" sz="1800" dirty="0" err="1">
                <a:ea typeface="ＭＳ Ｐゴシック" pitchFamily="112" charset="-128"/>
              </a:rPr>
              <a:t>xTCA</a:t>
            </a:r>
            <a:r>
              <a:rPr lang="en-US" sz="1800" dirty="0">
                <a:ea typeface="ＭＳ Ｐゴシック" pitchFamily="112" charset="-128"/>
              </a:rPr>
              <a:t> for Physics”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Clr>
                <a:srgbClr val="F8B323"/>
              </a:buClr>
              <a:buFont typeface="Symbol" pitchFamily="18" charset="2"/>
              <a:buChar char="-"/>
              <a:defRPr/>
            </a:pPr>
            <a:r>
              <a:rPr lang="en-US" sz="1400" b="1" dirty="0">
                <a:ea typeface="ＭＳ Ｐゴシック" pitchFamily="112" charset="-128"/>
              </a:rPr>
              <a:t>Hardware group: rear I/O and </a:t>
            </a:r>
            <a:r>
              <a:rPr lang="en-US" sz="1400" b="1" dirty="0" smtClean="0">
                <a:ea typeface="ＭＳ Ｐゴシック" pitchFamily="112" charset="-128"/>
              </a:rPr>
              <a:t>timing</a:t>
            </a:r>
          </a:p>
          <a:p>
            <a:pPr marL="800100" lvl="1" indent="-342900">
              <a:spcBef>
                <a:spcPts val="0"/>
              </a:spcBef>
              <a:spcAft>
                <a:spcPts val="1200"/>
              </a:spcAft>
              <a:buClr>
                <a:srgbClr val="F8B323"/>
              </a:buClr>
              <a:buFont typeface="Symbol" pitchFamily="18" charset="2"/>
              <a:buChar char="-"/>
              <a:defRPr/>
            </a:pPr>
            <a:r>
              <a:rPr lang="en-US" sz="1400" b="1" dirty="0" smtClean="0">
                <a:ea typeface="ＭＳ Ｐゴシック" pitchFamily="112" charset="-128"/>
              </a:rPr>
              <a:t>Software </a:t>
            </a:r>
            <a:r>
              <a:rPr lang="en-US" sz="1400" b="1" dirty="0">
                <a:ea typeface="ＭＳ Ｐゴシック" pitchFamily="112" charset="-128"/>
              </a:rPr>
              <a:t>group: standardization of interfaces for FPGAs…</a:t>
            </a:r>
            <a:r>
              <a:rPr lang="en-US" sz="1400" b="1" dirty="0" err="1">
                <a:ea typeface="ＭＳ Ｐゴシック" pitchFamily="112" charset="-128"/>
              </a:rPr>
              <a:t>OPsys</a:t>
            </a:r>
            <a:endParaRPr lang="en-US" sz="1400" b="1" dirty="0">
              <a:ea typeface="ＭＳ Ｐゴシック" pitchFamily="112" charset="-128"/>
            </a:endParaRPr>
          </a:p>
          <a:p>
            <a:pPr marL="342900" indent="-342900" defTabSz="914400">
              <a:spcBef>
                <a:spcPts val="0"/>
              </a:spcBef>
              <a:spcAft>
                <a:spcPts val="0"/>
              </a:spcAft>
              <a:buClr>
                <a:srgbClr val="F8B323"/>
              </a:buClr>
              <a:buSzTx/>
              <a:buFont typeface="Wingdings" pitchFamily="2" charset="2"/>
              <a:buChar char="§"/>
              <a:defRPr/>
            </a:pPr>
            <a:r>
              <a:rPr lang="en-US" sz="1800" dirty="0">
                <a:ea typeface="ＭＳ Ｐゴシック" pitchFamily="112" charset="-128"/>
              </a:rPr>
              <a:t>Oct. 2011: Official announcement of PICMG Specification</a:t>
            </a:r>
          </a:p>
          <a:p>
            <a:pPr marL="800100" lvl="1" indent="-342900">
              <a:spcBef>
                <a:spcPts val="600"/>
              </a:spcBef>
              <a:spcAft>
                <a:spcPts val="1200"/>
              </a:spcAft>
              <a:buClr>
                <a:srgbClr val="F8B323"/>
              </a:buClr>
              <a:buFont typeface="Symbol" pitchFamily="18" charset="2"/>
              <a:buChar char="-"/>
              <a:defRPr/>
            </a:pPr>
            <a:r>
              <a:rPr lang="en-US" sz="1400" b="1" dirty="0">
                <a:ea typeface="ＭＳ Ｐゴシック" pitchFamily="112" charset="-128"/>
              </a:rPr>
              <a:t>“MTCA.4 Enhancements for Rear I/O and Precision Timing“</a:t>
            </a:r>
          </a:p>
          <a:p>
            <a:pPr marL="342900" indent="-342900" defTabSz="914400">
              <a:spcBef>
                <a:spcPts val="0"/>
              </a:spcBef>
              <a:spcAft>
                <a:spcPts val="0"/>
              </a:spcAft>
              <a:buClr>
                <a:srgbClr val="F8B323"/>
              </a:buClr>
              <a:buSzTx/>
              <a:buFont typeface="Wingdings" pitchFamily="2" charset="2"/>
              <a:buChar char="§"/>
              <a:defRPr/>
            </a:pPr>
            <a:r>
              <a:rPr lang="en-US" sz="1800" dirty="0">
                <a:ea typeface="ＭＳ Ｐゴシック" pitchFamily="112" charset="-128"/>
              </a:rPr>
              <a:t>Jul. 2012: Start of Helmholtz </a:t>
            </a:r>
            <a:r>
              <a:rPr lang="en-US" sz="1800" dirty="0" smtClean="0">
                <a:ea typeface="ＭＳ Ｐゴシック" pitchFamily="112" charset="-128"/>
              </a:rPr>
              <a:t>Validation Funds till Dec. 2014</a:t>
            </a:r>
            <a:endParaRPr lang="en-US" sz="1800" dirty="0">
              <a:ea typeface="ＭＳ Ｐゴシック" pitchFamily="112" charset="-128"/>
            </a:endParaRPr>
          </a:p>
          <a:p>
            <a:pPr marL="800100" lvl="1" indent="-342900">
              <a:spcBef>
                <a:spcPts val="600"/>
              </a:spcBef>
              <a:spcAft>
                <a:spcPts val="1200"/>
              </a:spcAft>
              <a:buClr>
                <a:srgbClr val="F8B323"/>
              </a:buClr>
              <a:buFont typeface="Symbol" pitchFamily="18" charset="2"/>
              <a:buChar char="-"/>
              <a:defRPr/>
            </a:pPr>
            <a:r>
              <a:rPr lang="en-US" sz="1400" b="1" dirty="0">
                <a:ea typeface="ＭＳ Ｐゴシック" pitchFamily="112" charset="-128"/>
              </a:rPr>
              <a:t>„MicroTCA.4 for Industry</a:t>
            </a:r>
            <a:r>
              <a:rPr lang="en-US" sz="1400" b="1" dirty="0" smtClean="0">
                <a:ea typeface="ＭＳ Ｐゴシック" pitchFamily="112" charset="-128"/>
              </a:rPr>
              <a:t>“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Clr>
                <a:srgbClr val="F8B323"/>
              </a:buClr>
              <a:buFont typeface="Wingdings" pitchFamily="2" charset="2"/>
              <a:buChar char="§"/>
              <a:defRPr/>
            </a:pPr>
            <a:r>
              <a:rPr lang="en-US" sz="1800" dirty="0" smtClean="0">
                <a:ea typeface="ＭＳ Ｐゴシック" pitchFamily="112" charset="-128"/>
              </a:rPr>
              <a:t>Jan. 2014: Reestablish HW/SW PICMG working groups             </a:t>
            </a:r>
          </a:p>
          <a:p>
            <a:pPr marL="800100" lvl="1" indent="-342900">
              <a:spcBef>
                <a:spcPts val="600"/>
              </a:spcBef>
              <a:spcAft>
                <a:spcPts val="1200"/>
              </a:spcAft>
              <a:buClr>
                <a:srgbClr val="F8B323"/>
              </a:buClr>
              <a:buFont typeface="Symbol" pitchFamily="18" charset="2"/>
              <a:buChar char="-"/>
              <a:defRPr/>
            </a:pPr>
            <a:r>
              <a:rPr lang="en-US" sz="1400" b="1" dirty="0" smtClean="0">
                <a:ea typeface="ＭＳ Ｐゴシック" pitchFamily="112" charset="-128"/>
              </a:rPr>
              <a:t>„MicroTCA.4.1 release: 01.Nov 2016“</a:t>
            </a:r>
            <a:endParaRPr lang="en-US" sz="1800" dirty="0" smtClean="0">
              <a:ea typeface="ＭＳ Ｐゴシック" pitchFamily="112" charset="-128"/>
            </a:endParaRPr>
          </a:p>
          <a:p>
            <a:pPr marL="342900" indent="-342900" defTabSz="914400">
              <a:spcBef>
                <a:spcPts val="600"/>
              </a:spcBef>
              <a:spcAft>
                <a:spcPts val="600"/>
              </a:spcAft>
              <a:buClr>
                <a:srgbClr val="F8B323"/>
              </a:buClr>
              <a:buSzTx/>
              <a:buFont typeface="Wingdings" pitchFamily="2" charset="2"/>
              <a:buChar char="§"/>
              <a:defRPr/>
            </a:pPr>
            <a:r>
              <a:rPr lang="en-US" sz="1800" dirty="0" smtClean="0">
                <a:ea typeface="ＭＳ Ｐゴシック" pitchFamily="112" charset="-128"/>
              </a:rPr>
              <a:t>Oct. 2016: Start of </a:t>
            </a:r>
            <a:r>
              <a:rPr lang="en-US" sz="1800" dirty="0" err="1" smtClean="0">
                <a:ea typeface="ＭＳ Ｐゴシック" pitchFamily="112" charset="-128"/>
              </a:rPr>
              <a:t>MicroTCA</a:t>
            </a:r>
            <a:r>
              <a:rPr lang="en-US" sz="1800" dirty="0" smtClean="0">
                <a:ea typeface="ＭＳ Ｐゴシック" pitchFamily="112" charset="-128"/>
              </a:rPr>
              <a:t> </a:t>
            </a:r>
            <a:r>
              <a:rPr lang="en-US" sz="1800" dirty="0" err="1" smtClean="0">
                <a:ea typeface="ＭＳ Ｐゴシック" pitchFamily="112" charset="-128"/>
              </a:rPr>
              <a:t>TechLab</a:t>
            </a:r>
            <a:r>
              <a:rPr lang="en-US" sz="1800" dirty="0" smtClean="0">
                <a:ea typeface="ＭＳ Ｐゴシック" pitchFamily="112" charset="-128"/>
              </a:rPr>
              <a:t>          	</a:t>
            </a:r>
            <a:endParaRPr lang="en-US" dirty="0" smtClean="0">
              <a:solidFill>
                <a:srgbClr val="00B050"/>
              </a:solidFill>
              <a:ea typeface="ＭＳ Ｐゴシック" pitchFamily="112" charset="-128"/>
              <a:sym typeface="Wingdings" panose="05000000000000000000" pitchFamily="2" charset="2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F8B323"/>
              </a:buClr>
              <a:buFont typeface="Wingdings" pitchFamily="2" charset="2"/>
              <a:buChar char="§"/>
              <a:defRPr/>
            </a:pPr>
            <a:r>
              <a:rPr lang="en-US" sz="1800" dirty="0" smtClean="0">
                <a:ea typeface="ＭＳ Ｐゴシック" pitchFamily="112" charset="-128"/>
              </a:rPr>
              <a:t>Jan. 2017: Commissioning </a:t>
            </a:r>
            <a:r>
              <a:rPr lang="en-US" sz="1800" dirty="0">
                <a:ea typeface="ＭＳ Ｐゴシック" pitchFamily="112" charset="-128"/>
              </a:rPr>
              <a:t>European XFEL </a:t>
            </a:r>
            <a:r>
              <a:rPr lang="en-US" dirty="0" smtClean="0">
                <a:solidFill>
                  <a:srgbClr val="00B050"/>
                </a:solidFill>
                <a:ea typeface="ＭＳ Ｐゴシック" pitchFamily="112" charset="-128"/>
                <a:sym typeface="Wingdings" panose="05000000000000000000" pitchFamily="2" charset="2"/>
              </a:rPr>
              <a:t>…</a:t>
            </a:r>
            <a:r>
              <a:rPr lang="en-US" dirty="0" smtClean="0">
                <a:solidFill>
                  <a:srgbClr val="00B050"/>
                </a:solidFill>
                <a:ea typeface="ＭＳ Ｐゴシック" pitchFamily="112" charset="-128"/>
              </a:rPr>
              <a:t> </a:t>
            </a:r>
            <a:endParaRPr lang="en-US" dirty="0">
              <a:solidFill>
                <a:srgbClr val="00B050"/>
              </a:solidFill>
              <a:ea typeface="ＭＳ Ｐゴシック" pitchFamily="112" charset="-128"/>
            </a:endParaRPr>
          </a:p>
          <a:p>
            <a:pPr marL="342900" indent="-342900" defTabSz="914400">
              <a:spcBef>
                <a:spcPts val="600"/>
              </a:spcBef>
              <a:spcAft>
                <a:spcPts val="600"/>
              </a:spcAft>
              <a:buClr>
                <a:srgbClr val="F8B323"/>
              </a:buClr>
              <a:buSzTx/>
              <a:buFont typeface="Wingdings" pitchFamily="2" charset="2"/>
              <a:buChar char="§"/>
              <a:defRPr/>
            </a:pPr>
            <a:endParaRPr lang="en-US" sz="1800" dirty="0">
              <a:ea typeface="ＭＳ Ｐゴシック" pitchFamily="112" charset="-128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675" y="2554051"/>
            <a:ext cx="1217124" cy="704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481" y="4929436"/>
            <a:ext cx="1657371" cy="118762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0434289" y="287221"/>
            <a:ext cx="1609528" cy="2346799"/>
            <a:chOff x="7798423" y="737595"/>
            <a:chExt cx="1430188" cy="2321656"/>
          </a:xfrm>
        </p:grpSpPr>
        <p:grpSp>
          <p:nvGrpSpPr>
            <p:cNvPr id="11" name="Group 30"/>
            <p:cNvGrpSpPr>
              <a:grpSpLocks/>
            </p:cNvGrpSpPr>
            <p:nvPr/>
          </p:nvGrpSpPr>
          <p:grpSpPr bwMode="auto">
            <a:xfrm>
              <a:off x="7798423" y="987635"/>
              <a:ext cx="1430188" cy="2071616"/>
              <a:chOff x="4263" y="1208"/>
              <a:chExt cx="1486" cy="2290"/>
            </a:xfrm>
          </p:grpSpPr>
          <p:pic>
            <p:nvPicPr>
              <p:cNvPr id="13" name="Picture 27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63" y="1208"/>
                <a:ext cx="1174" cy="22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" name="Line 28"/>
              <p:cNvSpPr>
                <a:spLocks noChangeShapeType="1"/>
              </p:cNvSpPr>
              <p:nvPr/>
            </p:nvSpPr>
            <p:spPr bwMode="auto">
              <a:xfrm>
                <a:off x="5313" y="1230"/>
                <a:ext cx="0" cy="222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5" name="Text Box 29"/>
              <p:cNvSpPr txBox="1">
                <a:spLocks noChangeArrowheads="1"/>
              </p:cNvSpPr>
              <p:nvPr/>
            </p:nvSpPr>
            <p:spPr bwMode="auto">
              <a:xfrm>
                <a:off x="5058" y="2055"/>
                <a:ext cx="691" cy="4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dirty="0"/>
                  <a:t>31km</a:t>
                </a: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8052876" y="737595"/>
              <a:ext cx="483153" cy="365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ILC</a:t>
              </a:r>
              <a:endParaRPr lang="de-DE" dirty="0"/>
            </a:p>
          </p:txBody>
        </p:sp>
      </p:grpSp>
      <p:pic>
        <p:nvPicPr>
          <p:cNvPr id="16" name="Picture 4" descr="http://eecatalog.com/images/multicore/pg_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791" y="1533496"/>
            <a:ext cx="1011576" cy="102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TCA Logo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0781" y="1259820"/>
            <a:ext cx="1155363" cy="35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Vollbild anzeigen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719" y="1281010"/>
            <a:ext cx="918268" cy="26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://embeddedsystemnews.com/images/embedded/microtca-12-chassis-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889" y="1790742"/>
            <a:ext cx="950052" cy="44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323" y="3761378"/>
            <a:ext cx="1734195" cy="963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057" y="4809927"/>
            <a:ext cx="714180" cy="41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8017" y="5542640"/>
            <a:ext cx="1799471" cy="871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7222" y="5605412"/>
            <a:ext cx="1118591" cy="866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Slide Number Placeholder 5"/>
          <p:cNvSpPr txBox="1">
            <a:spLocks/>
          </p:cNvSpPr>
          <p:nvPr/>
        </p:nvSpPr>
        <p:spPr>
          <a:xfrm>
            <a:off x="11554049" y="103668"/>
            <a:ext cx="637953" cy="342900"/>
          </a:xfrm>
          <a:prstGeom prst="rect">
            <a:avLst/>
          </a:prstGeom>
          <a:noFill/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8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1580" y="6580802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| </a:t>
            </a:r>
            <a:r>
              <a:rPr lang="en-US" dirty="0"/>
              <a:t>Application controlled by MicroTCA at DESY  </a:t>
            </a:r>
            <a:r>
              <a:rPr lang="en-US" dirty="0" smtClean="0"/>
              <a:t>| Holger </a:t>
            </a:r>
            <a:r>
              <a:rPr lang="en-US" dirty="0" err="1" smtClean="0"/>
              <a:t>Schlarb</a:t>
            </a:r>
            <a:r>
              <a:rPr lang="en-US" dirty="0" smtClean="0"/>
              <a:t> | MTCA/ATCA Workshop for Research and Industry | IHEP 23.06.2019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60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5567" y="1331476"/>
            <a:ext cx="117910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914400">
              <a:spcBef>
                <a:spcPts val="600"/>
              </a:spcBef>
              <a:spcAft>
                <a:spcPts val="1200"/>
              </a:spcAft>
              <a:buClr>
                <a:srgbClr val="F8B323"/>
              </a:buClr>
              <a:buSzTx/>
              <a:buFont typeface="Arial" pitchFamily="34" charset="0"/>
              <a:buChar char="•"/>
              <a:defRPr/>
            </a:pPr>
            <a:r>
              <a:rPr lang="en-US" sz="1800" b="1" dirty="0" smtClean="0">
                <a:solidFill>
                  <a:srgbClr val="261748"/>
                </a:solidFill>
                <a:ea typeface="ＭＳ Ｐゴシック" pitchFamily="112" charset="-128"/>
              </a:rPr>
              <a:t>Equipping of facilities …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600" y="260648"/>
            <a:ext cx="11376024" cy="451098"/>
          </a:xfrm>
        </p:spPr>
        <p:txBody>
          <a:bodyPr/>
          <a:lstStyle/>
          <a:p>
            <a:r>
              <a:rPr lang="en-US" dirty="0" smtClean="0"/>
              <a:t>Start: 	</a:t>
            </a:r>
            <a:r>
              <a:rPr lang="en-US" sz="2000" dirty="0" smtClean="0"/>
              <a:t>small</a:t>
            </a:r>
            <a:r>
              <a:rPr lang="en-US" dirty="0" smtClean="0"/>
              <a:t> </a:t>
            </a:r>
            <a:r>
              <a:rPr lang="en-US" sz="2000" dirty="0" smtClean="0"/>
              <a:t>…</a:t>
            </a:r>
            <a:r>
              <a:rPr lang="en-US" sz="2800" dirty="0" smtClean="0"/>
              <a:t> </a:t>
            </a:r>
            <a:r>
              <a:rPr lang="en-US" dirty="0" smtClean="0"/>
              <a:t>	medium … 	</a:t>
            </a:r>
            <a:r>
              <a:rPr lang="en-US" sz="4400" dirty="0" smtClean="0"/>
              <a:t>large scale …</a:t>
            </a:r>
            <a:endParaRPr lang="de-DE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378" y="2430663"/>
            <a:ext cx="7253257" cy="1267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5567" y="1971922"/>
            <a:ext cx="2589170" cy="369332"/>
          </a:xfrm>
          <a:prstGeom prst="rect">
            <a:avLst/>
          </a:prstGeom>
          <a:solidFill>
            <a:srgbClr val="DDDDDD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2012 REGAE ~ </a:t>
            </a:r>
            <a:r>
              <a:rPr lang="en-US" b="1" dirty="0" smtClean="0">
                <a:solidFill>
                  <a:srgbClr val="0070C0"/>
                </a:solidFill>
              </a:rPr>
              <a:t>1 crate</a:t>
            </a:r>
            <a:endParaRPr lang="de-DE" b="1" dirty="0">
              <a:solidFill>
                <a:srgbClr val="0070C0"/>
              </a:solidFill>
            </a:endParaRPr>
          </a:p>
        </p:txBody>
      </p:sp>
      <p:pic>
        <p:nvPicPr>
          <p:cNvPr id="32" name="Picture 3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1" t="6434" b="-6434"/>
          <a:stretch/>
        </p:blipFill>
        <p:spPr bwMode="auto">
          <a:xfrm>
            <a:off x="573009" y="2385003"/>
            <a:ext cx="3265936" cy="189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0" name="Group 49"/>
          <p:cNvGrpSpPr/>
          <p:nvPr/>
        </p:nvGrpSpPr>
        <p:grpSpPr>
          <a:xfrm>
            <a:off x="7312716" y="1556792"/>
            <a:ext cx="4872293" cy="2147047"/>
            <a:chOff x="5484536" y="1556792"/>
            <a:chExt cx="3654220" cy="2147047"/>
          </a:xfrm>
        </p:grpSpPr>
        <p:sp>
          <p:nvSpPr>
            <p:cNvPr id="35" name="TextBox 34"/>
            <p:cNvSpPr txBox="1"/>
            <p:nvPr/>
          </p:nvSpPr>
          <p:spPr>
            <a:xfrm>
              <a:off x="5484536" y="1556792"/>
              <a:ext cx="2326598" cy="646331"/>
            </a:xfrm>
            <a:prstGeom prst="rect">
              <a:avLst/>
            </a:prstGeom>
            <a:solidFill>
              <a:srgbClr val="DDDDDD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2013 FLASH II   ~ </a:t>
              </a:r>
              <a:r>
                <a:rPr lang="en-US" b="1" dirty="0" smtClean="0">
                  <a:solidFill>
                    <a:srgbClr val="0070C0"/>
                  </a:solidFill>
                </a:rPr>
                <a:t>20 crates</a:t>
              </a:r>
            </a:p>
            <a:p>
              <a:r>
                <a:rPr lang="en-US" b="1" dirty="0" smtClean="0"/>
                <a:t>2018 Refurbish </a:t>
              </a:r>
              <a:r>
                <a:rPr lang="en-US" b="1" dirty="0"/>
                <a:t>~ </a:t>
              </a:r>
              <a:r>
                <a:rPr lang="en-US" b="1" dirty="0" smtClean="0">
                  <a:solidFill>
                    <a:srgbClr val="0070C0"/>
                  </a:solidFill>
                </a:rPr>
                <a:t>50 </a:t>
              </a:r>
              <a:r>
                <a:rPr lang="en-US" b="1" dirty="0">
                  <a:solidFill>
                    <a:srgbClr val="0070C0"/>
                  </a:solidFill>
                </a:rPr>
                <a:t>crates</a:t>
              </a:r>
              <a:endParaRPr lang="de-DE" b="1" dirty="0">
                <a:solidFill>
                  <a:srgbClr val="0070C0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 rot="483152">
              <a:off x="6133163" y="3055897"/>
              <a:ext cx="3005593" cy="647942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1487488" y="4388930"/>
            <a:ext cx="9245600" cy="1992398"/>
            <a:chOff x="1654483" y="4445227"/>
            <a:chExt cx="6934200" cy="1992398"/>
          </a:xfrm>
        </p:grpSpPr>
        <p:grpSp>
          <p:nvGrpSpPr>
            <p:cNvPr id="19" name="Group 4"/>
            <p:cNvGrpSpPr>
              <a:grpSpLocks/>
            </p:cNvGrpSpPr>
            <p:nvPr/>
          </p:nvGrpSpPr>
          <p:grpSpPr bwMode="auto">
            <a:xfrm>
              <a:off x="1654483" y="4475475"/>
              <a:ext cx="6934200" cy="1962150"/>
              <a:chOff x="0" y="0"/>
              <a:chExt cx="5538" cy="2100"/>
            </a:xfrm>
          </p:grpSpPr>
          <p:pic>
            <p:nvPicPr>
              <p:cNvPr id="11269" name="Picture 5" descr="http://www.desy.de/xfel-beam/data/beam/beam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538" cy="21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Rectangle 18">
                <a:hlinkClick r:id="rId6"/>
              </p:cNvPr>
              <p:cNvSpPr>
                <a:spLocks noChangeArrowheads="1"/>
              </p:cNvSpPr>
              <p:nvPr/>
            </p:nvSpPr>
            <p:spPr bwMode="auto">
              <a:xfrm>
                <a:off x="2424" y="1242"/>
                <a:ext cx="744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6" name="Rectangle 17">
                <a:hlinkClick r:id="rId7"/>
              </p:cNvPr>
              <p:cNvSpPr>
                <a:spLocks noChangeArrowheads="1"/>
              </p:cNvSpPr>
              <p:nvPr/>
            </p:nvSpPr>
            <p:spPr bwMode="auto">
              <a:xfrm>
                <a:off x="2568" y="732"/>
                <a:ext cx="702" cy="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7" name="Rectangle 16">
                <a:hlinkClick r:id="rId8"/>
              </p:cNvPr>
              <p:cNvSpPr>
                <a:spLocks noChangeArrowheads="1"/>
              </p:cNvSpPr>
              <p:nvPr/>
            </p:nvSpPr>
            <p:spPr bwMode="auto">
              <a:xfrm>
                <a:off x="1830" y="972"/>
                <a:ext cx="390" cy="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8" name="Rectangle 15">
                <a:hlinkClick r:id="rId9"/>
              </p:cNvPr>
              <p:cNvSpPr>
                <a:spLocks noChangeArrowheads="1"/>
              </p:cNvSpPr>
              <p:nvPr/>
            </p:nvSpPr>
            <p:spPr bwMode="auto">
              <a:xfrm>
                <a:off x="642" y="678"/>
                <a:ext cx="708" cy="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0" name="Rectangle 14">
                <a:hlinkClick r:id="rId10"/>
              </p:cNvPr>
              <p:cNvSpPr>
                <a:spLocks noChangeArrowheads="1"/>
              </p:cNvSpPr>
              <p:nvPr/>
            </p:nvSpPr>
            <p:spPr bwMode="auto">
              <a:xfrm>
                <a:off x="72" y="444"/>
                <a:ext cx="294" cy="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6" name="Rectangle 13">
                <a:hlinkClick r:id="rId11"/>
              </p:cNvPr>
              <p:cNvSpPr>
                <a:spLocks noChangeArrowheads="1"/>
              </p:cNvSpPr>
              <p:nvPr/>
            </p:nvSpPr>
            <p:spPr bwMode="auto">
              <a:xfrm>
                <a:off x="4002" y="876"/>
                <a:ext cx="732" cy="1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8" name="Rectangle 12">
                <a:hlinkClick r:id="rId11"/>
              </p:cNvPr>
              <p:cNvSpPr>
                <a:spLocks noChangeArrowheads="1"/>
              </p:cNvSpPr>
              <p:nvPr/>
            </p:nvSpPr>
            <p:spPr bwMode="auto">
              <a:xfrm>
                <a:off x="3390" y="1566"/>
                <a:ext cx="738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9" name="Freeform 11">
                <a:hlinkClick r:id="rId11"/>
              </p:cNvPr>
              <p:cNvSpPr>
                <a:spLocks/>
              </p:cNvSpPr>
              <p:nvPr/>
            </p:nvSpPr>
            <p:spPr bwMode="auto">
              <a:xfrm>
                <a:off x="3540" y="162"/>
                <a:ext cx="1524" cy="1266"/>
              </a:xfrm>
              <a:custGeom>
                <a:avLst/>
                <a:gdLst>
                  <a:gd name="T0" fmla="*/ 12 w 1524"/>
                  <a:gd name="T1" fmla="*/ 918 h 1266"/>
                  <a:gd name="T2" fmla="*/ 222 w 1524"/>
                  <a:gd name="T3" fmla="*/ 852 h 1266"/>
                  <a:gd name="T4" fmla="*/ 294 w 1524"/>
                  <a:gd name="T5" fmla="*/ 858 h 1266"/>
                  <a:gd name="T6" fmla="*/ 426 w 1524"/>
                  <a:gd name="T7" fmla="*/ 936 h 1266"/>
                  <a:gd name="T8" fmla="*/ 462 w 1524"/>
                  <a:gd name="T9" fmla="*/ 912 h 1266"/>
                  <a:gd name="T10" fmla="*/ 522 w 1524"/>
                  <a:gd name="T11" fmla="*/ 918 h 1266"/>
                  <a:gd name="T12" fmla="*/ 570 w 1524"/>
                  <a:gd name="T13" fmla="*/ 924 h 1266"/>
                  <a:gd name="T14" fmla="*/ 660 w 1524"/>
                  <a:gd name="T15" fmla="*/ 966 h 1266"/>
                  <a:gd name="T16" fmla="*/ 714 w 1524"/>
                  <a:gd name="T17" fmla="*/ 954 h 1266"/>
                  <a:gd name="T18" fmla="*/ 720 w 1524"/>
                  <a:gd name="T19" fmla="*/ 960 h 1266"/>
                  <a:gd name="T20" fmla="*/ 810 w 1524"/>
                  <a:gd name="T21" fmla="*/ 918 h 1266"/>
                  <a:gd name="T22" fmla="*/ 852 w 1524"/>
                  <a:gd name="T23" fmla="*/ 1008 h 1266"/>
                  <a:gd name="T24" fmla="*/ 960 w 1524"/>
                  <a:gd name="T25" fmla="*/ 972 h 1266"/>
                  <a:gd name="T26" fmla="*/ 972 w 1524"/>
                  <a:gd name="T27" fmla="*/ 1038 h 1266"/>
                  <a:gd name="T28" fmla="*/ 1026 w 1524"/>
                  <a:gd name="T29" fmla="*/ 1050 h 1266"/>
                  <a:gd name="T30" fmla="*/ 1062 w 1524"/>
                  <a:gd name="T31" fmla="*/ 1056 h 1266"/>
                  <a:gd name="T32" fmla="*/ 1170 w 1524"/>
                  <a:gd name="T33" fmla="*/ 1104 h 1266"/>
                  <a:gd name="T34" fmla="*/ 1206 w 1524"/>
                  <a:gd name="T35" fmla="*/ 1086 h 1266"/>
                  <a:gd name="T36" fmla="*/ 1236 w 1524"/>
                  <a:gd name="T37" fmla="*/ 1080 h 1266"/>
                  <a:gd name="T38" fmla="*/ 1326 w 1524"/>
                  <a:gd name="T39" fmla="*/ 1038 h 1266"/>
                  <a:gd name="T40" fmla="*/ 1386 w 1524"/>
                  <a:gd name="T41" fmla="*/ 1104 h 1266"/>
                  <a:gd name="T42" fmla="*/ 1524 w 1524"/>
                  <a:gd name="T43" fmla="*/ 1050 h 1266"/>
                  <a:gd name="T44" fmla="*/ 1488 w 1524"/>
                  <a:gd name="T45" fmla="*/ 1104 h 1266"/>
                  <a:gd name="T46" fmla="*/ 1506 w 1524"/>
                  <a:gd name="T47" fmla="*/ 1224 h 1266"/>
                  <a:gd name="T48" fmla="*/ 1392 w 1524"/>
                  <a:gd name="T49" fmla="*/ 1266 h 1266"/>
                  <a:gd name="T50" fmla="*/ 1386 w 1524"/>
                  <a:gd name="T51" fmla="*/ 1200 h 1266"/>
                  <a:gd name="T52" fmla="*/ 1260 w 1524"/>
                  <a:gd name="T53" fmla="*/ 1254 h 1266"/>
                  <a:gd name="T54" fmla="*/ 1248 w 1524"/>
                  <a:gd name="T55" fmla="*/ 1170 h 1266"/>
                  <a:gd name="T56" fmla="*/ 1200 w 1524"/>
                  <a:gd name="T57" fmla="*/ 1176 h 1266"/>
                  <a:gd name="T58" fmla="*/ 1140 w 1524"/>
                  <a:gd name="T59" fmla="*/ 1194 h 1266"/>
                  <a:gd name="T60" fmla="*/ 1038 w 1524"/>
                  <a:gd name="T61" fmla="*/ 1158 h 1266"/>
                  <a:gd name="T62" fmla="*/ 996 w 1524"/>
                  <a:gd name="T63" fmla="*/ 1170 h 1266"/>
                  <a:gd name="T64" fmla="*/ 978 w 1524"/>
                  <a:gd name="T65" fmla="*/ 1152 h 1266"/>
                  <a:gd name="T66" fmla="*/ 942 w 1524"/>
                  <a:gd name="T67" fmla="*/ 1140 h 1266"/>
                  <a:gd name="T68" fmla="*/ 834 w 1524"/>
                  <a:gd name="T69" fmla="*/ 1182 h 1266"/>
                  <a:gd name="T70" fmla="*/ 792 w 1524"/>
                  <a:gd name="T71" fmla="*/ 1158 h 1266"/>
                  <a:gd name="T72" fmla="*/ 738 w 1524"/>
                  <a:gd name="T73" fmla="*/ 1146 h 1266"/>
                  <a:gd name="T74" fmla="*/ 714 w 1524"/>
                  <a:gd name="T75" fmla="*/ 1074 h 1266"/>
                  <a:gd name="T76" fmla="*/ 696 w 1524"/>
                  <a:gd name="T77" fmla="*/ 1020 h 1266"/>
                  <a:gd name="T78" fmla="*/ 654 w 1524"/>
                  <a:gd name="T79" fmla="*/ 1056 h 1266"/>
                  <a:gd name="T80" fmla="*/ 540 w 1524"/>
                  <a:gd name="T81" fmla="*/ 1020 h 1266"/>
                  <a:gd name="T82" fmla="*/ 498 w 1524"/>
                  <a:gd name="T83" fmla="*/ 1026 h 1266"/>
                  <a:gd name="T84" fmla="*/ 486 w 1524"/>
                  <a:gd name="T85" fmla="*/ 996 h 1266"/>
                  <a:gd name="T86" fmla="*/ 426 w 1524"/>
                  <a:gd name="T87" fmla="*/ 1008 h 1266"/>
                  <a:gd name="T88" fmla="*/ 360 w 1524"/>
                  <a:gd name="T89" fmla="*/ 1080 h 1266"/>
                  <a:gd name="T90" fmla="*/ 246 w 1524"/>
                  <a:gd name="T91" fmla="*/ 1020 h 1266"/>
                  <a:gd name="T92" fmla="*/ 84 w 1524"/>
                  <a:gd name="T93" fmla="*/ 1044 h 1266"/>
                  <a:gd name="T94" fmla="*/ 0 w 1524"/>
                  <a:gd name="T95" fmla="*/ 960 h 1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524" h="1266">
                    <a:moveTo>
                      <a:pt x="6" y="960"/>
                    </a:moveTo>
                    <a:lnTo>
                      <a:pt x="12" y="918"/>
                    </a:lnTo>
                    <a:lnTo>
                      <a:pt x="78" y="846"/>
                    </a:lnTo>
                    <a:lnTo>
                      <a:pt x="222" y="852"/>
                    </a:lnTo>
                    <a:lnTo>
                      <a:pt x="222" y="918"/>
                    </a:lnTo>
                    <a:lnTo>
                      <a:pt x="294" y="858"/>
                    </a:lnTo>
                    <a:lnTo>
                      <a:pt x="432" y="858"/>
                    </a:lnTo>
                    <a:lnTo>
                      <a:pt x="426" y="936"/>
                    </a:lnTo>
                    <a:lnTo>
                      <a:pt x="444" y="948"/>
                    </a:lnTo>
                    <a:lnTo>
                      <a:pt x="462" y="912"/>
                    </a:lnTo>
                    <a:lnTo>
                      <a:pt x="504" y="954"/>
                    </a:lnTo>
                    <a:lnTo>
                      <a:pt x="522" y="918"/>
                    </a:lnTo>
                    <a:lnTo>
                      <a:pt x="552" y="930"/>
                    </a:lnTo>
                    <a:lnTo>
                      <a:pt x="570" y="924"/>
                    </a:lnTo>
                    <a:lnTo>
                      <a:pt x="636" y="936"/>
                    </a:lnTo>
                    <a:lnTo>
                      <a:pt x="660" y="966"/>
                    </a:lnTo>
                    <a:lnTo>
                      <a:pt x="696" y="942"/>
                    </a:lnTo>
                    <a:lnTo>
                      <a:pt x="714" y="954"/>
                    </a:lnTo>
                    <a:lnTo>
                      <a:pt x="714" y="960"/>
                    </a:lnTo>
                    <a:lnTo>
                      <a:pt x="720" y="960"/>
                    </a:lnTo>
                    <a:lnTo>
                      <a:pt x="750" y="972"/>
                    </a:lnTo>
                    <a:lnTo>
                      <a:pt x="810" y="918"/>
                    </a:lnTo>
                    <a:lnTo>
                      <a:pt x="858" y="936"/>
                    </a:lnTo>
                    <a:lnTo>
                      <a:pt x="852" y="1008"/>
                    </a:lnTo>
                    <a:lnTo>
                      <a:pt x="906" y="954"/>
                    </a:lnTo>
                    <a:lnTo>
                      <a:pt x="960" y="972"/>
                    </a:lnTo>
                    <a:lnTo>
                      <a:pt x="954" y="1056"/>
                    </a:lnTo>
                    <a:lnTo>
                      <a:pt x="972" y="1038"/>
                    </a:lnTo>
                    <a:lnTo>
                      <a:pt x="1020" y="1074"/>
                    </a:lnTo>
                    <a:lnTo>
                      <a:pt x="1026" y="1050"/>
                    </a:lnTo>
                    <a:lnTo>
                      <a:pt x="1050" y="1074"/>
                    </a:lnTo>
                    <a:lnTo>
                      <a:pt x="1062" y="1056"/>
                    </a:lnTo>
                    <a:lnTo>
                      <a:pt x="1146" y="1080"/>
                    </a:lnTo>
                    <a:lnTo>
                      <a:pt x="1170" y="1104"/>
                    </a:lnTo>
                    <a:lnTo>
                      <a:pt x="1176" y="1086"/>
                    </a:lnTo>
                    <a:lnTo>
                      <a:pt x="1206" y="1086"/>
                    </a:lnTo>
                    <a:lnTo>
                      <a:pt x="1206" y="1116"/>
                    </a:lnTo>
                    <a:lnTo>
                      <a:pt x="1236" y="1080"/>
                    </a:lnTo>
                    <a:lnTo>
                      <a:pt x="1260" y="1110"/>
                    </a:lnTo>
                    <a:lnTo>
                      <a:pt x="1326" y="1038"/>
                    </a:lnTo>
                    <a:lnTo>
                      <a:pt x="1386" y="1038"/>
                    </a:lnTo>
                    <a:lnTo>
                      <a:pt x="1386" y="1104"/>
                    </a:lnTo>
                    <a:lnTo>
                      <a:pt x="1464" y="1044"/>
                    </a:lnTo>
                    <a:lnTo>
                      <a:pt x="1524" y="1050"/>
                    </a:lnTo>
                    <a:lnTo>
                      <a:pt x="1518" y="1098"/>
                    </a:lnTo>
                    <a:lnTo>
                      <a:pt x="1488" y="1104"/>
                    </a:lnTo>
                    <a:lnTo>
                      <a:pt x="1458" y="1176"/>
                    </a:lnTo>
                    <a:lnTo>
                      <a:pt x="1506" y="1224"/>
                    </a:lnTo>
                    <a:lnTo>
                      <a:pt x="1464" y="1260"/>
                    </a:lnTo>
                    <a:lnTo>
                      <a:pt x="1392" y="1266"/>
                    </a:lnTo>
                    <a:lnTo>
                      <a:pt x="1392" y="1176"/>
                    </a:lnTo>
                    <a:lnTo>
                      <a:pt x="1386" y="1200"/>
                    </a:lnTo>
                    <a:lnTo>
                      <a:pt x="1320" y="1260"/>
                    </a:lnTo>
                    <a:lnTo>
                      <a:pt x="1260" y="1254"/>
                    </a:lnTo>
                    <a:lnTo>
                      <a:pt x="1260" y="1164"/>
                    </a:lnTo>
                    <a:lnTo>
                      <a:pt x="1248" y="1170"/>
                    </a:lnTo>
                    <a:lnTo>
                      <a:pt x="1236" y="0"/>
                    </a:lnTo>
                    <a:lnTo>
                      <a:pt x="1200" y="1176"/>
                    </a:lnTo>
                    <a:lnTo>
                      <a:pt x="1164" y="1176"/>
                    </a:lnTo>
                    <a:lnTo>
                      <a:pt x="1140" y="1194"/>
                    </a:lnTo>
                    <a:lnTo>
                      <a:pt x="1068" y="1176"/>
                    </a:lnTo>
                    <a:lnTo>
                      <a:pt x="1038" y="1158"/>
                    </a:lnTo>
                    <a:lnTo>
                      <a:pt x="1038" y="1164"/>
                    </a:lnTo>
                    <a:lnTo>
                      <a:pt x="996" y="1170"/>
                    </a:lnTo>
                    <a:lnTo>
                      <a:pt x="990" y="1128"/>
                    </a:lnTo>
                    <a:lnTo>
                      <a:pt x="978" y="1152"/>
                    </a:lnTo>
                    <a:lnTo>
                      <a:pt x="954" y="1140"/>
                    </a:lnTo>
                    <a:lnTo>
                      <a:pt x="942" y="1140"/>
                    </a:lnTo>
                    <a:lnTo>
                      <a:pt x="894" y="1188"/>
                    </a:lnTo>
                    <a:lnTo>
                      <a:pt x="834" y="1182"/>
                    </a:lnTo>
                    <a:lnTo>
                      <a:pt x="834" y="1104"/>
                    </a:lnTo>
                    <a:lnTo>
                      <a:pt x="792" y="1158"/>
                    </a:lnTo>
                    <a:lnTo>
                      <a:pt x="762" y="1158"/>
                    </a:lnTo>
                    <a:lnTo>
                      <a:pt x="738" y="1146"/>
                    </a:lnTo>
                    <a:lnTo>
                      <a:pt x="726" y="1056"/>
                    </a:lnTo>
                    <a:lnTo>
                      <a:pt x="714" y="1074"/>
                    </a:lnTo>
                    <a:lnTo>
                      <a:pt x="684" y="1050"/>
                    </a:lnTo>
                    <a:lnTo>
                      <a:pt x="696" y="1020"/>
                    </a:lnTo>
                    <a:lnTo>
                      <a:pt x="678" y="1020"/>
                    </a:lnTo>
                    <a:lnTo>
                      <a:pt x="654" y="1056"/>
                    </a:lnTo>
                    <a:lnTo>
                      <a:pt x="564" y="1038"/>
                    </a:lnTo>
                    <a:lnTo>
                      <a:pt x="540" y="1020"/>
                    </a:lnTo>
                    <a:lnTo>
                      <a:pt x="534" y="1038"/>
                    </a:lnTo>
                    <a:lnTo>
                      <a:pt x="498" y="1026"/>
                    </a:lnTo>
                    <a:lnTo>
                      <a:pt x="498" y="996"/>
                    </a:lnTo>
                    <a:lnTo>
                      <a:pt x="486" y="996"/>
                    </a:lnTo>
                    <a:lnTo>
                      <a:pt x="462" y="1032"/>
                    </a:lnTo>
                    <a:lnTo>
                      <a:pt x="426" y="1008"/>
                    </a:lnTo>
                    <a:lnTo>
                      <a:pt x="432" y="1020"/>
                    </a:lnTo>
                    <a:lnTo>
                      <a:pt x="360" y="1080"/>
                    </a:lnTo>
                    <a:lnTo>
                      <a:pt x="258" y="1086"/>
                    </a:lnTo>
                    <a:lnTo>
                      <a:pt x="246" y="1020"/>
                    </a:lnTo>
                    <a:lnTo>
                      <a:pt x="156" y="996"/>
                    </a:lnTo>
                    <a:lnTo>
                      <a:pt x="84" y="1044"/>
                    </a:lnTo>
                    <a:lnTo>
                      <a:pt x="90" y="972"/>
                    </a:lnTo>
                    <a:lnTo>
                      <a:pt x="0" y="960"/>
                    </a:lnTo>
                    <a:lnTo>
                      <a:pt x="6" y="96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0" name="Freeform 10">
                <a:hlinkClick r:id="rId11"/>
              </p:cNvPr>
              <p:cNvSpPr>
                <a:spLocks/>
              </p:cNvSpPr>
              <p:nvPr/>
            </p:nvSpPr>
            <p:spPr bwMode="auto">
              <a:xfrm>
                <a:off x="3444" y="1110"/>
                <a:ext cx="888" cy="540"/>
              </a:xfrm>
              <a:custGeom>
                <a:avLst/>
                <a:gdLst>
                  <a:gd name="T0" fmla="*/ 84 w 888"/>
                  <a:gd name="T1" fmla="*/ 0 h 540"/>
                  <a:gd name="T2" fmla="*/ 6 w 888"/>
                  <a:gd name="T3" fmla="*/ 60 h 540"/>
                  <a:gd name="T4" fmla="*/ 0 w 888"/>
                  <a:gd name="T5" fmla="*/ 216 h 540"/>
                  <a:gd name="T6" fmla="*/ 114 w 888"/>
                  <a:gd name="T7" fmla="*/ 246 h 540"/>
                  <a:gd name="T8" fmla="*/ 168 w 888"/>
                  <a:gd name="T9" fmla="*/ 192 h 540"/>
                  <a:gd name="T10" fmla="*/ 168 w 888"/>
                  <a:gd name="T11" fmla="*/ 264 h 540"/>
                  <a:gd name="T12" fmla="*/ 276 w 888"/>
                  <a:gd name="T13" fmla="*/ 300 h 540"/>
                  <a:gd name="T14" fmla="*/ 342 w 888"/>
                  <a:gd name="T15" fmla="*/ 240 h 540"/>
                  <a:gd name="T16" fmla="*/ 378 w 888"/>
                  <a:gd name="T17" fmla="*/ 264 h 540"/>
                  <a:gd name="T18" fmla="*/ 390 w 888"/>
                  <a:gd name="T19" fmla="*/ 222 h 540"/>
                  <a:gd name="T20" fmla="*/ 390 w 888"/>
                  <a:gd name="T21" fmla="*/ 270 h 540"/>
                  <a:gd name="T22" fmla="*/ 420 w 888"/>
                  <a:gd name="T23" fmla="*/ 270 h 540"/>
                  <a:gd name="T24" fmla="*/ 426 w 888"/>
                  <a:gd name="T25" fmla="*/ 264 h 540"/>
                  <a:gd name="T26" fmla="*/ 450 w 888"/>
                  <a:gd name="T27" fmla="*/ 282 h 540"/>
                  <a:gd name="T28" fmla="*/ 486 w 888"/>
                  <a:gd name="T29" fmla="*/ 294 h 540"/>
                  <a:gd name="T30" fmla="*/ 498 w 888"/>
                  <a:gd name="T31" fmla="*/ 312 h 540"/>
                  <a:gd name="T32" fmla="*/ 504 w 888"/>
                  <a:gd name="T33" fmla="*/ 312 h 540"/>
                  <a:gd name="T34" fmla="*/ 546 w 888"/>
                  <a:gd name="T35" fmla="*/ 282 h 540"/>
                  <a:gd name="T36" fmla="*/ 540 w 888"/>
                  <a:gd name="T37" fmla="*/ 306 h 540"/>
                  <a:gd name="T38" fmla="*/ 582 w 888"/>
                  <a:gd name="T39" fmla="*/ 348 h 540"/>
                  <a:gd name="T40" fmla="*/ 588 w 888"/>
                  <a:gd name="T41" fmla="*/ 348 h 540"/>
                  <a:gd name="T42" fmla="*/ 582 w 888"/>
                  <a:gd name="T43" fmla="*/ 426 h 540"/>
                  <a:gd name="T44" fmla="*/ 672 w 888"/>
                  <a:gd name="T45" fmla="*/ 468 h 540"/>
                  <a:gd name="T46" fmla="*/ 720 w 888"/>
                  <a:gd name="T47" fmla="*/ 420 h 540"/>
                  <a:gd name="T48" fmla="*/ 720 w 888"/>
                  <a:gd name="T49" fmla="*/ 498 h 540"/>
                  <a:gd name="T50" fmla="*/ 810 w 888"/>
                  <a:gd name="T51" fmla="*/ 540 h 540"/>
                  <a:gd name="T52" fmla="*/ 858 w 888"/>
                  <a:gd name="T53" fmla="*/ 504 h 540"/>
                  <a:gd name="T54" fmla="*/ 870 w 888"/>
                  <a:gd name="T55" fmla="*/ 498 h 540"/>
                  <a:gd name="T56" fmla="*/ 870 w 888"/>
                  <a:gd name="T57" fmla="*/ 408 h 540"/>
                  <a:gd name="T58" fmla="*/ 888 w 888"/>
                  <a:gd name="T59" fmla="*/ 390 h 540"/>
                  <a:gd name="T60" fmla="*/ 882 w 888"/>
                  <a:gd name="T61" fmla="*/ 324 h 540"/>
                  <a:gd name="T62" fmla="*/ 792 w 888"/>
                  <a:gd name="T63" fmla="*/ 276 h 540"/>
                  <a:gd name="T64" fmla="*/ 750 w 888"/>
                  <a:gd name="T65" fmla="*/ 318 h 540"/>
                  <a:gd name="T66" fmla="*/ 750 w 888"/>
                  <a:gd name="T67" fmla="*/ 240 h 540"/>
                  <a:gd name="T68" fmla="*/ 666 w 888"/>
                  <a:gd name="T69" fmla="*/ 198 h 540"/>
                  <a:gd name="T70" fmla="*/ 600 w 888"/>
                  <a:gd name="T71" fmla="*/ 246 h 540"/>
                  <a:gd name="T72" fmla="*/ 576 w 888"/>
                  <a:gd name="T73" fmla="*/ 228 h 540"/>
                  <a:gd name="T74" fmla="*/ 576 w 888"/>
                  <a:gd name="T75" fmla="*/ 204 h 540"/>
                  <a:gd name="T76" fmla="*/ 558 w 888"/>
                  <a:gd name="T77" fmla="*/ 204 h 540"/>
                  <a:gd name="T78" fmla="*/ 540 w 888"/>
                  <a:gd name="T79" fmla="*/ 216 h 540"/>
                  <a:gd name="T80" fmla="*/ 510 w 888"/>
                  <a:gd name="T81" fmla="*/ 192 h 540"/>
                  <a:gd name="T82" fmla="*/ 492 w 888"/>
                  <a:gd name="T83" fmla="*/ 192 h 540"/>
                  <a:gd name="T84" fmla="*/ 468 w 888"/>
                  <a:gd name="T85" fmla="*/ 162 h 540"/>
                  <a:gd name="T86" fmla="*/ 450 w 888"/>
                  <a:gd name="T87" fmla="*/ 174 h 540"/>
                  <a:gd name="T88" fmla="*/ 420 w 888"/>
                  <a:gd name="T89" fmla="*/ 162 h 540"/>
                  <a:gd name="T90" fmla="*/ 408 w 888"/>
                  <a:gd name="T91" fmla="*/ 174 h 540"/>
                  <a:gd name="T92" fmla="*/ 372 w 888"/>
                  <a:gd name="T93" fmla="*/ 138 h 540"/>
                  <a:gd name="T94" fmla="*/ 354 w 888"/>
                  <a:gd name="T95" fmla="*/ 174 h 540"/>
                  <a:gd name="T96" fmla="*/ 342 w 888"/>
                  <a:gd name="T97" fmla="*/ 72 h 540"/>
                  <a:gd name="T98" fmla="*/ 246 w 888"/>
                  <a:gd name="T99" fmla="*/ 48 h 540"/>
                  <a:gd name="T100" fmla="*/ 180 w 888"/>
                  <a:gd name="T101" fmla="*/ 102 h 540"/>
                  <a:gd name="T102" fmla="*/ 192 w 888"/>
                  <a:gd name="T103" fmla="*/ 24 h 540"/>
                  <a:gd name="T104" fmla="*/ 72 w 888"/>
                  <a:gd name="T105" fmla="*/ 6 h 540"/>
                  <a:gd name="T106" fmla="*/ 84 w 888"/>
                  <a:gd name="T107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888" h="540">
                    <a:moveTo>
                      <a:pt x="84" y="0"/>
                    </a:moveTo>
                    <a:lnTo>
                      <a:pt x="6" y="60"/>
                    </a:lnTo>
                    <a:lnTo>
                      <a:pt x="0" y="216"/>
                    </a:lnTo>
                    <a:lnTo>
                      <a:pt x="114" y="246"/>
                    </a:lnTo>
                    <a:lnTo>
                      <a:pt x="168" y="192"/>
                    </a:lnTo>
                    <a:lnTo>
                      <a:pt x="168" y="264"/>
                    </a:lnTo>
                    <a:lnTo>
                      <a:pt x="276" y="300"/>
                    </a:lnTo>
                    <a:lnTo>
                      <a:pt x="342" y="240"/>
                    </a:lnTo>
                    <a:lnTo>
                      <a:pt x="378" y="264"/>
                    </a:lnTo>
                    <a:lnTo>
                      <a:pt x="390" y="222"/>
                    </a:lnTo>
                    <a:lnTo>
                      <a:pt x="390" y="270"/>
                    </a:lnTo>
                    <a:lnTo>
                      <a:pt x="420" y="270"/>
                    </a:lnTo>
                    <a:lnTo>
                      <a:pt x="426" y="264"/>
                    </a:lnTo>
                    <a:lnTo>
                      <a:pt x="450" y="282"/>
                    </a:lnTo>
                    <a:lnTo>
                      <a:pt x="486" y="294"/>
                    </a:lnTo>
                    <a:lnTo>
                      <a:pt x="498" y="312"/>
                    </a:lnTo>
                    <a:lnTo>
                      <a:pt x="504" y="312"/>
                    </a:lnTo>
                    <a:lnTo>
                      <a:pt x="546" y="282"/>
                    </a:lnTo>
                    <a:lnTo>
                      <a:pt x="540" y="306"/>
                    </a:lnTo>
                    <a:lnTo>
                      <a:pt x="582" y="348"/>
                    </a:lnTo>
                    <a:lnTo>
                      <a:pt x="588" y="348"/>
                    </a:lnTo>
                    <a:lnTo>
                      <a:pt x="582" y="426"/>
                    </a:lnTo>
                    <a:lnTo>
                      <a:pt x="672" y="468"/>
                    </a:lnTo>
                    <a:lnTo>
                      <a:pt x="720" y="420"/>
                    </a:lnTo>
                    <a:lnTo>
                      <a:pt x="720" y="498"/>
                    </a:lnTo>
                    <a:lnTo>
                      <a:pt x="810" y="540"/>
                    </a:lnTo>
                    <a:lnTo>
                      <a:pt x="858" y="504"/>
                    </a:lnTo>
                    <a:lnTo>
                      <a:pt x="870" y="498"/>
                    </a:lnTo>
                    <a:lnTo>
                      <a:pt x="870" y="408"/>
                    </a:lnTo>
                    <a:lnTo>
                      <a:pt x="888" y="390"/>
                    </a:lnTo>
                    <a:lnTo>
                      <a:pt x="882" y="324"/>
                    </a:lnTo>
                    <a:lnTo>
                      <a:pt x="792" y="276"/>
                    </a:lnTo>
                    <a:lnTo>
                      <a:pt x="750" y="318"/>
                    </a:lnTo>
                    <a:lnTo>
                      <a:pt x="750" y="240"/>
                    </a:lnTo>
                    <a:lnTo>
                      <a:pt x="666" y="198"/>
                    </a:lnTo>
                    <a:lnTo>
                      <a:pt x="600" y="246"/>
                    </a:lnTo>
                    <a:lnTo>
                      <a:pt x="576" y="228"/>
                    </a:lnTo>
                    <a:lnTo>
                      <a:pt x="576" y="204"/>
                    </a:lnTo>
                    <a:lnTo>
                      <a:pt x="558" y="204"/>
                    </a:lnTo>
                    <a:lnTo>
                      <a:pt x="540" y="216"/>
                    </a:lnTo>
                    <a:lnTo>
                      <a:pt x="510" y="192"/>
                    </a:lnTo>
                    <a:lnTo>
                      <a:pt x="492" y="192"/>
                    </a:lnTo>
                    <a:lnTo>
                      <a:pt x="468" y="162"/>
                    </a:lnTo>
                    <a:lnTo>
                      <a:pt x="450" y="174"/>
                    </a:lnTo>
                    <a:lnTo>
                      <a:pt x="420" y="162"/>
                    </a:lnTo>
                    <a:lnTo>
                      <a:pt x="408" y="174"/>
                    </a:lnTo>
                    <a:lnTo>
                      <a:pt x="372" y="138"/>
                    </a:lnTo>
                    <a:lnTo>
                      <a:pt x="354" y="174"/>
                    </a:lnTo>
                    <a:lnTo>
                      <a:pt x="342" y="72"/>
                    </a:lnTo>
                    <a:lnTo>
                      <a:pt x="246" y="48"/>
                    </a:lnTo>
                    <a:lnTo>
                      <a:pt x="180" y="102"/>
                    </a:lnTo>
                    <a:lnTo>
                      <a:pt x="192" y="24"/>
                    </a:lnTo>
                    <a:lnTo>
                      <a:pt x="72" y="6"/>
                    </a:lnTo>
                    <a:lnTo>
                      <a:pt x="84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1" name="Freeform 9">
                <a:hlinkClick r:id="rId7"/>
              </p:cNvPr>
              <p:cNvSpPr>
                <a:spLocks/>
              </p:cNvSpPr>
              <p:nvPr/>
            </p:nvSpPr>
            <p:spPr bwMode="auto">
              <a:xfrm>
                <a:off x="2232" y="720"/>
                <a:ext cx="654" cy="372"/>
              </a:xfrm>
              <a:custGeom>
                <a:avLst/>
                <a:gdLst>
                  <a:gd name="T0" fmla="*/ 36 w 654"/>
                  <a:gd name="T1" fmla="*/ 0 h 372"/>
                  <a:gd name="T2" fmla="*/ 0 w 654"/>
                  <a:gd name="T3" fmla="*/ 78 h 372"/>
                  <a:gd name="T4" fmla="*/ 0 w 654"/>
                  <a:gd name="T5" fmla="*/ 96 h 372"/>
                  <a:gd name="T6" fmla="*/ 60 w 654"/>
                  <a:gd name="T7" fmla="*/ 126 h 372"/>
                  <a:gd name="T8" fmla="*/ 66 w 654"/>
                  <a:gd name="T9" fmla="*/ 120 h 372"/>
                  <a:gd name="T10" fmla="*/ 72 w 654"/>
                  <a:gd name="T11" fmla="*/ 120 h 372"/>
                  <a:gd name="T12" fmla="*/ 96 w 654"/>
                  <a:gd name="T13" fmla="*/ 144 h 372"/>
                  <a:gd name="T14" fmla="*/ 114 w 654"/>
                  <a:gd name="T15" fmla="*/ 132 h 372"/>
                  <a:gd name="T16" fmla="*/ 126 w 654"/>
                  <a:gd name="T17" fmla="*/ 150 h 372"/>
                  <a:gd name="T18" fmla="*/ 126 w 654"/>
                  <a:gd name="T19" fmla="*/ 156 h 372"/>
                  <a:gd name="T20" fmla="*/ 156 w 654"/>
                  <a:gd name="T21" fmla="*/ 150 h 372"/>
                  <a:gd name="T22" fmla="*/ 156 w 654"/>
                  <a:gd name="T23" fmla="*/ 162 h 372"/>
                  <a:gd name="T24" fmla="*/ 180 w 654"/>
                  <a:gd name="T25" fmla="*/ 168 h 372"/>
                  <a:gd name="T26" fmla="*/ 222 w 654"/>
                  <a:gd name="T27" fmla="*/ 186 h 372"/>
                  <a:gd name="T28" fmla="*/ 222 w 654"/>
                  <a:gd name="T29" fmla="*/ 198 h 372"/>
                  <a:gd name="T30" fmla="*/ 258 w 654"/>
                  <a:gd name="T31" fmla="*/ 204 h 372"/>
                  <a:gd name="T32" fmla="*/ 312 w 654"/>
                  <a:gd name="T33" fmla="*/ 240 h 372"/>
                  <a:gd name="T34" fmla="*/ 312 w 654"/>
                  <a:gd name="T35" fmla="*/ 258 h 372"/>
                  <a:gd name="T36" fmla="*/ 342 w 654"/>
                  <a:gd name="T37" fmla="*/ 258 h 372"/>
                  <a:gd name="T38" fmla="*/ 360 w 654"/>
                  <a:gd name="T39" fmla="*/ 276 h 372"/>
                  <a:gd name="T40" fmla="*/ 372 w 654"/>
                  <a:gd name="T41" fmla="*/ 294 h 372"/>
                  <a:gd name="T42" fmla="*/ 408 w 654"/>
                  <a:gd name="T43" fmla="*/ 306 h 372"/>
                  <a:gd name="T44" fmla="*/ 438 w 654"/>
                  <a:gd name="T45" fmla="*/ 306 h 372"/>
                  <a:gd name="T46" fmla="*/ 462 w 654"/>
                  <a:gd name="T47" fmla="*/ 324 h 372"/>
                  <a:gd name="T48" fmla="*/ 480 w 654"/>
                  <a:gd name="T49" fmla="*/ 336 h 372"/>
                  <a:gd name="T50" fmla="*/ 510 w 654"/>
                  <a:gd name="T51" fmla="*/ 342 h 372"/>
                  <a:gd name="T52" fmla="*/ 522 w 654"/>
                  <a:gd name="T53" fmla="*/ 324 h 372"/>
                  <a:gd name="T54" fmla="*/ 546 w 654"/>
                  <a:gd name="T55" fmla="*/ 354 h 372"/>
                  <a:gd name="T56" fmla="*/ 618 w 654"/>
                  <a:gd name="T57" fmla="*/ 372 h 372"/>
                  <a:gd name="T58" fmla="*/ 654 w 654"/>
                  <a:gd name="T59" fmla="*/ 282 h 372"/>
                  <a:gd name="T60" fmla="*/ 612 w 654"/>
                  <a:gd name="T61" fmla="*/ 252 h 372"/>
                  <a:gd name="T62" fmla="*/ 576 w 654"/>
                  <a:gd name="T63" fmla="*/ 240 h 372"/>
                  <a:gd name="T64" fmla="*/ 540 w 654"/>
                  <a:gd name="T65" fmla="*/ 240 h 372"/>
                  <a:gd name="T66" fmla="*/ 516 w 654"/>
                  <a:gd name="T67" fmla="*/ 222 h 372"/>
                  <a:gd name="T68" fmla="*/ 486 w 654"/>
                  <a:gd name="T69" fmla="*/ 216 h 372"/>
                  <a:gd name="T70" fmla="*/ 486 w 654"/>
                  <a:gd name="T71" fmla="*/ 204 h 372"/>
                  <a:gd name="T72" fmla="*/ 462 w 654"/>
                  <a:gd name="T73" fmla="*/ 204 h 372"/>
                  <a:gd name="T74" fmla="*/ 426 w 654"/>
                  <a:gd name="T75" fmla="*/ 192 h 372"/>
                  <a:gd name="T76" fmla="*/ 390 w 654"/>
                  <a:gd name="T77" fmla="*/ 174 h 372"/>
                  <a:gd name="T78" fmla="*/ 390 w 654"/>
                  <a:gd name="T79" fmla="*/ 156 h 372"/>
                  <a:gd name="T80" fmla="*/ 354 w 654"/>
                  <a:gd name="T81" fmla="*/ 162 h 372"/>
                  <a:gd name="T82" fmla="*/ 312 w 654"/>
                  <a:gd name="T83" fmla="*/ 120 h 372"/>
                  <a:gd name="T84" fmla="*/ 306 w 654"/>
                  <a:gd name="T85" fmla="*/ 102 h 372"/>
                  <a:gd name="T86" fmla="*/ 288 w 654"/>
                  <a:gd name="T87" fmla="*/ 96 h 372"/>
                  <a:gd name="T88" fmla="*/ 270 w 654"/>
                  <a:gd name="T89" fmla="*/ 108 h 372"/>
                  <a:gd name="T90" fmla="*/ 252 w 654"/>
                  <a:gd name="T91" fmla="*/ 84 h 372"/>
                  <a:gd name="T92" fmla="*/ 234 w 654"/>
                  <a:gd name="T93" fmla="*/ 84 h 372"/>
                  <a:gd name="T94" fmla="*/ 234 w 654"/>
                  <a:gd name="T95" fmla="*/ 60 h 372"/>
                  <a:gd name="T96" fmla="*/ 198 w 654"/>
                  <a:gd name="T97" fmla="*/ 54 h 372"/>
                  <a:gd name="T98" fmla="*/ 174 w 654"/>
                  <a:gd name="T99" fmla="*/ 48 h 372"/>
                  <a:gd name="T100" fmla="*/ 156 w 654"/>
                  <a:gd name="T101" fmla="*/ 36 h 372"/>
                  <a:gd name="T102" fmla="*/ 144 w 654"/>
                  <a:gd name="T103" fmla="*/ 42 h 372"/>
                  <a:gd name="T104" fmla="*/ 138 w 654"/>
                  <a:gd name="T105" fmla="*/ 30 h 372"/>
                  <a:gd name="T106" fmla="*/ 114 w 654"/>
                  <a:gd name="T107" fmla="*/ 18 h 372"/>
                  <a:gd name="T108" fmla="*/ 90 w 654"/>
                  <a:gd name="T109" fmla="*/ 30 h 372"/>
                  <a:gd name="T110" fmla="*/ 66 w 654"/>
                  <a:gd name="T111" fmla="*/ 0 h 372"/>
                  <a:gd name="T112" fmla="*/ 36 w 654"/>
                  <a:gd name="T113" fmla="*/ 0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654" h="372">
                    <a:moveTo>
                      <a:pt x="36" y="0"/>
                    </a:moveTo>
                    <a:lnTo>
                      <a:pt x="0" y="78"/>
                    </a:lnTo>
                    <a:lnTo>
                      <a:pt x="0" y="96"/>
                    </a:lnTo>
                    <a:lnTo>
                      <a:pt x="60" y="126"/>
                    </a:lnTo>
                    <a:lnTo>
                      <a:pt x="66" y="120"/>
                    </a:lnTo>
                    <a:lnTo>
                      <a:pt x="72" y="120"/>
                    </a:lnTo>
                    <a:lnTo>
                      <a:pt x="96" y="144"/>
                    </a:lnTo>
                    <a:lnTo>
                      <a:pt x="114" y="132"/>
                    </a:lnTo>
                    <a:lnTo>
                      <a:pt x="126" y="150"/>
                    </a:lnTo>
                    <a:lnTo>
                      <a:pt x="126" y="156"/>
                    </a:lnTo>
                    <a:lnTo>
                      <a:pt x="156" y="150"/>
                    </a:lnTo>
                    <a:lnTo>
                      <a:pt x="156" y="162"/>
                    </a:lnTo>
                    <a:lnTo>
                      <a:pt x="180" y="168"/>
                    </a:lnTo>
                    <a:lnTo>
                      <a:pt x="222" y="186"/>
                    </a:lnTo>
                    <a:lnTo>
                      <a:pt x="222" y="198"/>
                    </a:lnTo>
                    <a:lnTo>
                      <a:pt x="258" y="204"/>
                    </a:lnTo>
                    <a:lnTo>
                      <a:pt x="312" y="240"/>
                    </a:lnTo>
                    <a:lnTo>
                      <a:pt x="312" y="258"/>
                    </a:lnTo>
                    <a:lnTo>
                      <a:pt x="342" y="258"/>
                    </a:lnTo>
                    <a:lnTo>
                      <a:pt x="360" y="276"/>
                    </a:lnTo>
                    <a:lnTo>
                      <a:pt x="372" y="294"/>
                    </a:lnTo>
                    <a:lnTo>
                      <a:pt x="408" y="306"/>
                    </a:lnTo>
                    <a:lnTo>
                      <a:pt x="438" y="306"/>
                    </a:lnTo>
                    <a:lnTo>
                      <a:pt x="462" y="324"/>
                    </a:lnTo>
                    <a:lnTo>
                      <a:pt x="480" y="336"/>
                    </a:lnTo>
                    <a:lnTo>
                      <a:pt x="510" y="342"/>
                    </a:lnTo>
                    <a:lnTo>
                      <a:pt x="522" y="324"/>
                    </a:lnTo>
                    <a:lnTo>
                      <a:pt x="546" y="354"/>
                    </a:lnTo>
                    <a:lnTo>
                      <a:pt x="618" y="372"/>
                    </a:lnTo>
                    <a:lnTo>
                      <a:pt x="654" y="282"/>
                    </a:lnTo>
                    <a:lnTo>
                      <a:pt x="612" y="252"/>
                    </a:lnTo>
                    <a:lnTo>
                      <a:pt x="576" y="240"/>
                    </a:lnTo>
                    <a:lnTo>
                      <a:pt x="540" y="240"/>
                    </a:lnTo>
                    <a:lnTo>
                      <a:pt x="516" y="222"/>
                    </a:lnTo>
                    <a:lnTo>
                      <a:pt x="486" y="216"/>
                    </a:lnTo>
                    <a:lnTo>
                      <a:pt x="486" y="204"/>
                    </a:lnTo>
                    <a:lnTo>
                      <a:pt x="462" y="204"/>
                    </a:lnTo>
                    <a:lnTo>
                      <a:pt x="426" y="192"/>
                    </a:lnTo>
                    <a:lnTo>
                      <a:pt x="390" y="174"/>
                    </a:lnTo>
                    <a:lnTo>
                      <a:pt x="390" y="156"/>
                    </a:lnTo>
                    <a:lnTo>
                      <a:pt x="354" y="162"/>
                    </a:lnTo>
                    <a:lnTo>
                      <a:pt x="312" y="120"/>
                    </a:lnTo>
                    <a:lnTo>
                      <a:pt x="306" y="102"/>
                    </a:lnTo>
                    <a:lnTo>
                      <a:pt x="288" y="96"/>
                    </a:lnTo>
                    <a:lnTo>
                      <a:pt x="270" y="108"/>
                    </a:lnTo>
                    <a:lnTo>
                      <a:pt x="252" y="84"/>
                    </a:lnTo>
                    <a:lnTo>
                      <a:pt x="234" y="84"/>
                    </a:lnTo>
                    <a:lnTo>
                      <a:pt x="234" y="60"/>
                    </a:lnTo>
                    <a:lnTo>
                      <a:pt x="198" y="54"/>
                    </a:lnTo>
                    <a:lnTo>
                      <a:pt x="174" y="48"/>
                    </a:lnTo>
                    <a:lnTo>
                      <a:pt x="156" y="36"/>
                    </a:lnTo>
                    <a:lnTo>
                      <a:pt x="144" y="42"/>
                    </a:lnTo>
                    <a:lnTo>
                      <a:pt x="138" y="30"/>
                    </a:lnTo>
                    <a:lnTo>
                      <a:pt x="114" y="18"/>
                    </a:lnTo>
                    <a:lnTo>
                      <a:pt x="90" y="30"/>
                    </a:lnTo>
                    <a:lnTo>
                      <a:pt x="66" y="0"/>
                    </a:lnTo>
                    <a:lnTo>
                      <a:pt x="36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2" name="Freeform 8">
                <a:hlinkClick r:id="rId8"/>
              </p:cNvPr>
              <p:cNvSpPr>
                <a:spLocks/>
              </p:cNvSpPr>
              <p:nvPr/>
            </p:nvSpPr>
            <p:spPr bwMode="auto">
              <a:xfrm>
                <a:off x="1908" y="522"/>
                <a:ext cx="432" cy="342"/>
              </a:xfrm>
              <a:custGeom>
                <a:avLst/>
                <a:gdLst>
                  <a:gd name="T0" fmla="*/ 0 w 432"/>
                  <a:gd name="T1" fmla="*/ 198 h 342"/>
                  <a:gd name="T2" fmla="*/ 18 w 432"/>
                  <a:gd name="T3" fmla="*/ 252 h 342"/>
                  <a:gd name="T4" fmla="*/ 150 w 432"/>
                  <a:gd name="T5" fmla="*/ 282 h 342"/>
                  <a:gd name="T6" fmla="*/ 180 w 432"/>
                  <a:gd name="T7" fmla="*/ 282 h 342"/>
                  <a:gd name="T8" fmla="*/ 198 w 432"/>
                  <a:gd name="T9" fmla="*/ 306 h 342"/>
                  <a:gd name="T10" fmla="*/ 330 w 432"/>
                  <a:gd name="T11" fmla="*/ 342 h 342"/>
                  <a:gd name="T12" fmla="*/ 360 w 432"/>
                  <a:gd name="T13" fmla="*/ 318 h 342"/>
                  <a:gd name="T14" fmla="*/ 324 w 432"/>
                  <a:gd name="T15" fmla="*/ 294 h 342"/>
                  <a:gd name="T16" fmla="*/ 360 w 432"/>
                  <a:gd name="T17" fmla="*/ 198 h 342"/>
                  <a:gd name="T18" fmla="*/ 408 w 432"/>
                  <a:gd name="T19" fmla="*/ 222 h 342"/>
                  <a:gd name="T20" fmla="*/ 432 w 432"/>
                  <a:gd name="T21" fmla="*/ 168 h 342"/>
                  <a:gd name="T22" fmla="*/ 414 w 432"/>
                  <a:gd name="T23" fmla="*/ 90 h 342"/>
                  <a:gd name="T24" fmla="*/ 282 w 432"/>
                  <a:gd name="T25" fmla="*/ 48 h 342"/>
                  <a:gd name="T26" fmla="*/ 246 w 432"/>
                  <a:gd name="T27" fmla="*/ 66 h 342"/>
                  <a:gd name="T28" fmla="*/ 228 w 432"/>
                  <a:gd name="T29" fmla="*/ 36 h 342"/>
                  <a:gd name="T30" fmla="*/ 108 w 432"/>
                  <a:gd name="T31" fmla="*/ 0 h 342"/>
                  <a:gd name="T32" fmla="*/ 66 w 432"/>
                  <a:gd name="T33" fmla="*/ 36 h 342"/>
                  <a:gd name="T34" fmla="*/ 30 w 432"/>
                  <a:gd name="T35" fmla="*/ 108 h 342"/>
                  <a:gd name="T36" fmla="*/ 0 w 432"/>
                  <a:gd name="T37" fmla="*/ 198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2" h="342">
                    <a:moveTo>
                      <a:pt x="0" y="198"/>
                    </a:moveTo>
                    <a:lnTo>
                      <a:pt x="18" y="252"/>
                    </a:lnTo>
                    <a:lnTo>
                      <a:pt x="150" y="282"/>
                    </a:lnTo>
                    <a:lnTo>
                      <a:pt x="180" y="282"/>
                    </a:lnTo>
                    <a:lnTo>
                      <a:pt x="198" y="306"/>
                    </a:lnTo>
                    <a:lnTo>
                      <a:pt x="330" y="342"/>
                    </a:lnTo>
                    <a:lnTo>
                      <a:pt x="360" y="318"/>
                    </a:lnTo>
                    <a:lnTo>
                      <a:pt x="324" y="294"/>
                    </a:lnTo>
                    <a:lnTo>
                      <a:pt x="360" y="198"/>
                    </a:lnTo>
                    <a:lnTo>
                      <a:pt x="408" y="222"/>
                    </a:lnTo>
                    <a:lnTo>
                      <a:pt x="432" y="168"/>
                    </a:lnTo>
                    <a:lnTo>
                      <a:pt x="414" y="90"/>
                    </a:lnTo>
                    <a:lnTo>
                      <a:pt x="282" y="48"/>
                    </a:lnTo>
                    <a:lnTo>
                      <a:pt x="246" y="66"/>
                    </a:lnTo>
                    <a:lnTo>
                      <a:pt x="228" y="36"/>
                    </a:lnTo>
                    <a:lnTo>
                      <a:pt x="108" y="0"/>
                    </a:lnTo>
                    <a:lnTo>
                      <a:pt x="66" y="36"/>
                    </a:lnTo>
                    <a:lnTo>
                      <a:pt x="30" y="108"/>
                    </a:lnTo>
                    <a:lnTo>
                      <a:pt x="0" y="198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3" name="Freeform 7">
                <a:hlinkClick r:id="rId9"/>
              </p:cNvPr>
              <p:cNvSpPr>
                <a:spLocks/>
              </p:cNvSpPr>
              <p:nvPr/>
            </p:nvSpPr>
            <p:spPr bwMode="auto">
              <a:xfrm>
                <a:off x="456" y="186"/>
                <a:ext cx="1476" cy="552"/>
              </a:xfrm>
              <a:custGeom>
                <a:avLst/>
                <a:gdLst>
                  <a:gd name="T0" fmla="*/ 30 w 1476"/>
                  <a:gd name="T1" fmla="*/ 36 h 552"/>
                  <a:gd name="T2" fmla="*/ 0 w 1476"/>
                  <a:gd name="T3" fmla="*/ 108 h 552"/>
                  <a:gd name="T4" fmla="*/ 18 w 1476"/>
                  <a:gd name="T5" fmla="*/ 138 h 552"/>
                  <a:gd name="T6" fmla="*/ 18 w 1476"/>
                  <a:gd name="T7" fmla="*/ 132 h 552"/>
                  <a:gd name="T8" fmla="*/ 30 w 1476"/>
                  <a:gd name="T9" fmla="*/ 138 h 552"/>
                  <a:gd name="T10" fmla="*/ 30 w 1476"/>
                  <a:gd name="T11" fmla="*/ 174 h 552"/>
                  <a:gd name="T12" fmla="*/ 72 w 1476"/>
                  <a:gd name="T13" fmla="*/ 132 h 552"/>
                  <a:gd name="T14" fmla="*/ 90 w 1476"/>
                  <a:gd name="T15" fmla="*/ 132 h 552"/>
                  <a:gd name="T16" fmla="*/ 102 w 1476"/>
                  <a:gd name="T17" fmla="*/ 168 h 552"/>
                  <a:gd name="T18" fmla="*/ 108 w 1476"/>
                  <a:gd name="T19" fmla="*/ 150 h 552"/>
                  <a:gd name="T20" fmla="*/ 138 w 1476"/>
                  <a:gd name="T21" fmla="*/ 174 h 552"/>
                  <a:gd name="T22" fmla="*/ 222 w 1476"/>
                  <a:gd name="T23" fmla="*/ 192 h 552"/>
                  <a:gd name="T24" fmla="*/ 228 w 1476"/>
                  <a:gd name="T25" fmla="*/ 186 h 552"/>
                  <a:gd name="T26" fmla="*/ 264 w 1476"/>
                  <a:gd name="T27" fmla="*/ 210 h 552"/>
                  <a:gd name="T28" fmla="*/ 306 w 1476"/>
                  <a:gd name="T29" fmla="*/ 216 h 552"/>
                  <a:gd name="T30" fmla="*/ 330 w 1476"/>
                  <a:gd name="T31" fmla="*/ 258 h 552"/>
                  <a:gd name="T32" fmla="*/ 1008 w 1476"/>
                  <a:gd name="T33" fmla="*/ 456 h 552"/>
                  <a:gd name="T34" fmla="*/ 1038 w 1476"/>
                  <a:gd name="T35" fmla="*/ 426 h 552"/>
                  <a:gd name="T36" fmla="*/ 1074 w 1476"/>
                  <a:gd name="T37" fmla="*/ 462 h 552"/>
                  <a:gd name="T38" fmla="*/ 1104 w 1476"/>
                  <a:gd name="T39" fmla="*/ 426 h 552"/>
                  <a:gd name="T40" fmla="*/ 1128 w 1476"/>
                  <a:gd name="T41" fmla="*/ 426 h 552"/>
                  <a:gd name="T42" fmla="*/ 1128 w 1476"/>
                  <a:gd name="T43" fmla="*/ 450 h 552"/>
                  <a:gd name="T44" fmla="*/ 1152 w 1476"/>
                  <a:gd name="T45" fmla="*/ 450 h 552"/>
                  <a:gd name="T46" fmla="*/ 1170 w 1476"/>
                  <a:gd name="T47" fmla="*/ 474 h 552"/>
                  <a:gd name="T48" fmla="*/ 1464 w 1476"/>
                  <a:gd name="T49" fmla="*/ 552 h 552"/>
                  <a:gd name="T50" fmla="*/ 1452 w 1476"/>
                  <a:gd name="T51" fmla="*/ 522 h 552"/>
                  <a:gd name="T52" fmla="*/ 1476 w 1476"/>
                  <a:gd name="T53" fmla="*/ 438 h 552"/>
                  <a:gd name="T54" fmla="*/ 1164 w 1476"/>
                  <a:gd name="T55" fmla="*/ 348 h 552"/>
                  <a:gd name="T56" fmla="*/ 1146 w 1476"/>
                  <a:gd name="T57" fmla="*/ 390 h 552"/>
                  <a:gd name="T58" fmla="*/ 1134 w 1476"/>
                  <a:gd name="T59" fmla="*/ 348 h 552"/>
                  <a:gd name="T60" fmla="*/ 1110 w 1476"/>
                  <a:gd name="T61" fmla="*/ 372 h 552"/>
                  <a:gd name="T62" fmla="*/ 1110 w 1476"/>
                  <a:gd name="T63" fmla="*/ 330 h 552"/>
                  <a:gd name="T64" fmla="*/ 1092 w 1476"/>
                  <a:gd name="T65" fmla="*/ 330 h 552"/>
                  <a:gd name="T66" fmla="*/ 1110 w 1476"/>
                  <a:gd name="T67" fmla="*/ 282 h 552"/>
                  <a:gd name="T68" fmla="*/ 1098 w 1476"/>
                  <a:gd name="T69" fmla="*/ 210 h 552"/>
                  <a:gd name="T70" fmla="*/ 1068 w 1476"/>
                  <a:gd name="T71" fmla="*/ 198 h 552"/>
                  <a:gd name="T72" fmla="*/ 396 w 1476"/>
                  <a:gd name="T73" fmla="*/ 0 h 552"/>
                  <a:gd name="T74" fmla="*/ 330 w 1476"/>
                  <a:gd name="T75" fmla="*/ 108 h 552"/>
                  <a:gd name="T76" fmla="*/ 264 w 1476"/>
                  <a:gd name="T77" fmla="*/ 90 h 552"/>
                  <a:gd name="T78" fmla="*/ 246 w 1476"/>
                  <a:gd name="T79" fmla="*/ 96 h 552"/>
                  <a:gd name="T80" fmla="*/ 216 w 1476"/>
                  <a:gd name="T81" fmla="*/ 78 h 552"/>
                  <a:gd name="T82" fmla="*/ 132 w 1476"/>
                  <a:gd name="T83" fmla="*/ 60 h 552"/>
                  <a:gd name="T84" fmla="*/ 126 w 1476"/>
                  <a:gd name="T85" fmla="*/ 84 h 552"/>
                  <a:gd name="T86" fmla="*/ 108 w 1476"/>
                  <a:gd name="T87" fmla="*/ 102 h 552"/>
                  <a:gd name="T88" fmla="*/ 108 w 1476"/>
                  <a:gd name="T89" fmla="*/ 72 h 552"/>
                  <a:gd name="T90" fmla="*/ 84 w 1476"/>
                  <a:gd name="T91" fmla="*/ 72 h 552"/>
                  <a:gd name="T92" fmla="*/ 84 w 1476"/>
                  <a:gd name="T93" fmla="*/ 36 h 552"/>
                  <a:gd name="T94" fmla="*/ 60 w 1476"/>
                  <a:gd name="T95" fmla="*/ 42 h 552"/>
                  <a:gd name="T96" fmla="*/ 30 w 1476"/>
                  <a:gd name="T97" fmla="*/ 30 h 552"/>
                  <a:gd name="T98" fmla="*/ 30 w 1476"/>
                  <a:gd name="T99" fmla="*/ 36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76" h="552">
                    <a:moveTo>
                      <a:pt x="30" y="36"/>
                    </a:moveTo>
                    <a:lnTo>
                      <a:pt x="0" y="108"/>
                    </a:lnTo>
                    <a:lnTo>
                      <a:pt x="18" y="138"/>
                    </a:lnTo>
                    <a:lnTo>
                      <a:pt x="18" y="132"/>
                    </a:lnTo>
                    <a:lnTo>
                      <a:pt x="30" y="138"/>
                    </a:lnTo>
                    <a:lnTo>
                      <a:pt x="30" y="174"/>
                    </a:lnTo>
                    <a:lnTo>
                      <a:pt x="72" y="132"/>
                    </a:lnTo>
                    <a:lnTo>
                      <a:pt x="90" y="132"/>
                    </a:lnTo>
                    <a:lnTo>
                      <a:pt x="102" y="168"/>
                    </a:lnTo>
                    <a:lnTo>
                      <a:pt x="108" y="150"/>
                    </a:lnTo>
                    <a:lnTo>
                      <a:pt x="138" y="174"/>
                    </a:lnTo>
                    <a:lnTo>
                      <a:pt x="222" y="192"/>
                    </a:lnTo>
                    <a:lnTo>
                      <a:pt x="228" y="186"/>
                    </a:lnTo>
                    <a:lnTo>
                      <a:pt x="264" y="210"/>
                    </a:lnTo>
                    <a:lnTo>
                      <a:pt x="306" y="216"/>
                    </a:lnTo>
                    <a:lnTo>
                      <a:pt x="330" y="258"/>
                    </a:lnTo>
                    <a:lnTo>
                      <a:pt x="1008" y="456"/>
                    </a:lnTo>
                    <a:lnTo>
                      <a:pt x="1038" y="426"/>
                    </a:lnTo>
                    <a:lnTo>
                      <a:pt x="1074" y="462"/>
                    </a:lnTo>
                    <a:lnTo>
                      <a:pt x="1104" y="426"/>
                    </a:lnTo>
                    <a:lnTo>
                      <a:pt x="1128" y="426"/>
                    </a:lnTo>
                    <a:lnTo>
                      <a:pt x="1128" y="450"/>
                    </a:lnTo>
                    <a:lnTo>
                      <a:pt x="1152" y="450"/>
                    </a:lnTo>
                    <a:lnTo>
                      <a:pt x="1170" y="474"/>
                    </a:lnTo>
                    <a:lnTo>
                      <a:pt x="1464" y="552"/>
                    </a:lnTo>
                    <a:lnTo>
                      <a:pt x="1452" y="522"/>
                    </a:lnTo>
                    <a:lnTo>
                      <a:pt x="1476" y="438"/>
                    </a:lnTo>
                    <a:lnTo>
                      <a:pt x="1164" y="348"/>
                    </a:lnTo>
                    <a:lnTo>
                      <a:pt x="1146" y="390"/>
                    </a:lnTo>
                    <a:lnTo>
                      <a:pt x="1134" y="348"/>
                    </a:lnTo>
                    <a:lnTo>
                      <a:pt x="1110" y="372"/>
                    </a:lnTo>
                    <a:lnTo>
                      <a:pt x="1110" y="330"/>
                    </a:lnTo>
                    <a:lnTo>
                      <a:pt x="1092" y="330"/>
                    </a:lnTo>
                    <a:lnTo>
                      <a:pt x="1110" y="282"/>
                    </a:lnTo>
                    <a:lnTo>
                      <a:pt x="1098" y="210"/>
                    </a:lnTo>
                    <a:lnTo>
                      <a:pt x="1068" y="198"/>
                    </a:lnTo>
                    <a:lnTo>
                      <a:pt x="396" y="0"/>
                    </a:lnTo>
                    <a:lnTo>
                      <a:pt x="330" y="108"/>
                    </a:lnTo>
                    <a:lnTo>
                      <a:pt x="264" y="90"/>
                    </a:lnTo>
                    <a:lnTo>
                      <a:pt x="246" y="96"/>
                    </a:lnTo>
                    <a:lnTo>
                      <a:pt x="216" y="78"/>
                    </a:lnTo>
                    <a:lnTo>
                      <a:pt x="132" y="60"/>
                    </a:lnTo>
                    <a:lnTo>
                      <a:pt x="126" y="84"/>
                    </a:lnTo>
                    <a:lnTo>
                      <a:pt x="108" y="102"/>
                    </a:lnTo>
                    <a:lnTo>
                      <a:pt x="108" y="72"/>
                    </a:lnTo>
                    <a:lnTo>
                      <a:pt x="84" y="72"/>
                    </a:lnTo>
                    <a:lnTo>
                      <a:pt x="84" y="36"/>
                    </a:lnTo>
                    <a:lnTo>
                      <a:pt x="60" y="42"/>
                    </a:lnTo>
                    <a:lnTo>
                      <a:pt x="30" y="30"/>
                    </a:lnTo>
                    <a:lnTo>
                      <a:pt x="30" y="36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4" name="Freeform 6">
                <a:hlinkClick r:id="rId10"/>
              </p:cNvPr>
              <p:cNvSpPr>
                <a:spLocks/>
              </p:cNvSpPr>
              <p:nvPr/>
            </p:nvSpPr>
            <p:spPr bwMode="auto">
              <a:xfrm>
                <a:off x="54" y="12"/>
                <a:ext cx="498" cy="336"/>
              </a:xfrm>
              <a:custGeom>
                <a:avLst/>
                <a:gdLst>
                  <a:gd name="T0" fmla="*/ 462 w 498"/>
                  <a:gd name="T1" fmla="*/ 84 h 336"/>
                  <a:gd name="T2" fmla="*/ 168 w 498"/>
                  <a:gd name="T3" fmla="*/ 0 h 336"/>
                  <a:gd name="T4" fmla="*/ 114 w 498"/>
                  <a:gd name="T5" fmla="*/ 42 h 336"/>
                  <a:gd name="T6" fmla="*/ 72 w 498"/>
                  <a:gd name="T7" fmla="*/ 186 h 336"/>
                  <a:gd name="T8" fmla="*/ 78 w 498"/>
                  <a:gd name="T9" fmla="*/ 216 h 336"/>
                  <a:gd name="T10" fmla="*/ 0 w 498"/>
                  <a:gd name="T11" fmla="*/ 276 h 336"/>
                  <a:gd name="T12" fmla="*/ 6 w 498"/>
                  <a:gd name="T13" fmla="*/ 288 h 336"/>
                  <a:gd name="T14" fmla="*/ 84 w 498"/>
                  <a:gd name="T15" fmla="*/ 234 h 336"/>
                  <a:gd name="T16" fmla="*/ 114 w 498"/>
                  <a:gd name="T17" fmla="*/ 264 h 336"/>
                  <a:gd name="T18" fmla="*/ 390 w 498"/>
                  <a:gd name="T19" fmla="*/ 336 h 336"/>
                  <a:gd name="T20" fmla="*/ 414 w 498"/>
                  <a:gd name="T21" fmla="*/ 324 h 336"/>
                  <a:gd name="T22" fmla="*/ 390 w 498"/>
                  <a:gd name="T23" fmla="*/ 270 h 336"/>
                  <a:gd name="T24" fmla="*/ 438 w 498"/>
                  <a:gd name="T25" fmla="*/ 198 h 336"/>
                  <a:gd name="T26" fmla="*/ 462 w 498"/>
                  <a:gd name="T27" fmla="*/ 222 h 336"/>
                  <a:gd name="T28" fmla="*/ 486 w 498"/>
                  <a:gd name="T29" fmla="*/ 204 h 336"/>
                  <a:gd name="T30" fmla="*/ 498 w 498"/>
                  <a:gd name="T31" fmla="*/ 150 h 336"/>
                  <a:gd name="T32" fmla="*/ 474 w 498"/>
                  <a:gd name="T33" fmla="*/ 84 h 336"/>
                  <a:gd name="T34" fmla="*/ 462 w 498"/>
                  <a:gd name="T35" fmla="*/ 84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8" h="336">
                    <a:moveTo>
                      <a:pt x="462" y="84"/>
                    </a:moveTo>
                    <a:lnTo>
                      <a:pt x="168" y="0"/>
                    </a:lnTo>
                    <a:lnTo>
                      <a:pt x="114" y="42"/>
                    </a:lnTo>
                    <a:lnTo>
                      <a:pt x="72" y="186"/>
                    </a:lnTo>
                    <a:lnTo>
                      <a:pt x="78" y="216"/>
                    </a:lnTo>
                    <a:lnTo>
                      <a:pt x="0" y="276"/>
                    </a:lnTo>
                    <a:lnTo>
                      <a:pt x="6" y="288"/>
                    </a:lnTo>
                    <a:lnTo>
                      <a:pt x="84" y="234"/>
                    </a:lnTo>
                    <a:lnTo>
                      <a:pt x="114" y="264"/>
                    </a:lnTo>
                    <a:lnTo>
                      <a:pt x="390" y="336"/>
                    </a:lnTo>
                    <a:lnTo>
                      <a:pt x="414" y="324"/>
                    </a:lnTo>
                    <a:lnTo>
                      <a:pt x="390" y="270"/>
                    </a:lnTo>
                    <a:lnTo>
                      <a:pt x="438" y="198"/>
                    </a:lnTo>
                    <a:lnTo>
                      <a:pt x="462" y="222"/>
                    </a:lnTo>
                    <a:lnTo>
                      <a:pt x="486" y="204"/>
                    </a:lnTo>
                    <a:lnTo>
                      <a:pt x="498" y="150"/>
                    </a:lnTo>
                    <a:lnTo>
                      <a:pt x="474" y="84"/>
                    </a:lnTo>
                    <a:lnTo>
                      <a:pt x="462" y="84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3511777" y="4445227"/>
              <a:ext cx="3141005" cy="369332"/>
            </a:xfrm>
            <a:prstGeom prst="rect">
              <a:avLst/>
            </a:prstGeom>
            <a:solidFill>
              <a:srgbClr val="DDDDDD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2015/16 European XFEL ~ </a:t>
              </a:r>
              <a:r>
                <a:rPr lang="en-US" b="1" dirty="0" smtClean="0">
                  <a:solidFill>
                    <a:srgbClr val="0070C0"/>
                  </a:solidFill>
                </a:rPr>
                <a:t>250 crates</a:t>
              </a:r>
              <a:endParaRPr lang="de-DE" b="1" dirty="0">
                <a:solidFill>
                  <a:srgbClr val="0070C0"/>
                </a:solidFill>
              </a:endParaRPr>
            </a:p>
          </p:txBody>
        </p:sp>
      </p:grpSp>
      <p:pic>
        <p:nvPicPr>
          <p:cNvPr id="63" name="Picture 2" descr="N:\4all\public\MSK_Projekte\FLASH\ACC1p\Setup_Pictures\120112\IMG_0754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655" y="1955635"/>
            <a:ext cx="1099820" cy="52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2" descr="N:\4all\public\MSK_Projekte\FLASH\ACC1p\Setup_Pictures\120112\IMG_0754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247" y="2430666"/>
            <a:ext cx="391732" cy="18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2" descr="N:\4all\public\MSK_Projekte\FLASH\ACC1p\Setup_Pictures\120112\IMG_0754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998" y="3176815"/>
            <a:ext cx="660407" cy="315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2" descr="N:\4all\public\MSK_Projekte\FLASH\ACC1p\Setup_Pictures\120112\IMG_0754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804" y="2940092"/>
            <a:ext cx="260813" cy="124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4803830" y="1710846"/>
            <a:ext cx="10999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RF controls</a:t>
            </a:r>
            <a:endParaRPr lang="de-DE" sz="1400" dirty="0"/>
          </a:p>
        </p:txBody>
      </p:sp>
      <p:cxnSp>
        <p:nvCxnSpPr>
          <p:cNvPr id="47" name="Straight Arrow Connector 46"/>
          <p:cNvCxnSpPr/>
          <p:nvPr/>
        </p:nvCxnSpPr>
        <p:spPr bwMode="auto">
          <a:xfrm flipV="1">
            <a:off x="5428091" y="2524169"/>
            <a:ext cx="0" cy="20313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Content Placeholder 2"/>
          <p:cNvSpPr>
            <a:spLocks noGrp="1"/>
          </p:cNvSpPr>
          <p:nvPr>
            <p:ph idx="1"/>
          </p:nvPr>
        </p:nvSpPr>
        <p:spPr>
          <a:xfrm>
            <a:off x="251045" y="868587"/>
            <a:ext cx="8892956" cy="361127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 smtClean="0">
                <a:solidFill>
                  <a:schemeClr val="accent2"/>
                </a:solidFill>
              </a:rPr>
              <a:t>History of MicroTCA at DESY</a:t>
            </a:r>
            <a:endParaRPr lang="en-US" sz="1800" b="1" dirty="0">
              <a:solidFill>
                <a:schemeClr val="accent2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924661" y="4649367"/>
            <a:ext cx="2056973" cy="369332"/>
          </a:xfrm>
          <a:prstGeom prst="rect">
            <a:avLst/>
          </a:prstGeom>
          <a:solidFill>
            <a:srgbClr val="DDDDDD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2024 PETRAIV …</a:t>
            </a:r>
            <a:endParaRPr lang="de-DE" b="1" dirty="0">
              <a:solidFill>
                <a:srgbClr val="0070C0"/>
              </a:solidFill>
            </a:endParaRPr>
          </a:p>
        </p:txBody>
      </p:sp>
      <p:sp>
        <p:nvSpPr>
          <p:cNvPr id="4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1580" y="6580802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| </a:t>
            </a:r>
            <a:r>
              <a:rPr lang="en-US" dirty="0"/>
              <a:t>Application controlled by MicroTCA at DESY  </a:t>
            </a:r>
            <a:r>
              <a:rPr lang="en-US" dirty="0" smtClean="0"/>
              <a:t>| Holger </a:t>
            </a:r>
            <a:r>
              <a:rPr lang="en-US" dirty="0" err="1" smtClean="0"/>
              <a:t>Schlarb</a:t>
            </a:r>
            <a:r>
              <a:rPr lang="en-US" dirty="0" smtClean="0"/>
              <a:t> | MTCA/ATCA Workshop for Research and Industry | IHEP 23.06.2019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84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theme/theme1.xml><?xml version="1.0" encoding="utf-8"?>
<a:theme xmlns:a="http://schemas.openxmlformats.org/drawingml/2006/main" name="DESY_PowerPoint_16x9_en">
  <a:themeElements>
    <a:clrScheme name="DESY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="" xmlns:thm15="http://schemas.microsoft.com/office/thememl/2012/main" name="Präsentation10" id="{2B0CCFEF-3092-0942-8FFD-946A8089C971}" vid="{71341955-5B0B-6345-98C1-5CB085C5AEBD}"/>
    </a:ext>
  </a:extLst>
</a:theme>
</file>

<file path=ppt/theme/theme2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DESY_PowerPoint_16x9_en</Template>
  <TotalTime>0</TotalTime>
  <Words>2942</Words>
  <Application>Microsoft Office PowerPoint</Application>
  <PresentationFormat>Custom</PresentationFormat>
  <Paragraphs>611</Paragraphs>
  <Slides>37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DESY_PowerPoint_16x9_en</vt:lpstr>
      <vt:lpstr>Application controlled by MicroTCA at DESY</vt:lpstr>
      <vt:lpstr> DESY on a glance</vt:lpstr>
      <vt:lpstr>PowerPoint Presentation</vt:lpstr>
      <vt:lpstr>European EuXFEL </vt:lpstr>
      <vt:lpstr>FLASH = Free electron LASer at Hamurg</vt:lpstr>
      <vt:lpstr> Motivation &amp; History</vt:lpstr>
      <vt:lpstr>Main motivation …</vt:lpstr>
      <vt:lpstr>History of MicroTCA@DESY</vt:lpstr>
      <vt:lpstr>Start:  small …  medium …  large scale …</vt:lpstr>
      <vt:lpstr> MicroTCA@Accelerators</vt:lpstr>
      <vt:lpstr>European XFEL Linac</vt:lpstr>
      <vt:lpstr>European XFEL Linac</vt:lpstr>
      <vt:lpstr>Standard set of MicroTCA modules …</vt:lpstr>
      <vt:lpstr>Timing &amp; Clock systems</vt:lpstr>
      <vt:lpstr>Timing &amp; Clock systems</vt:lpstr>
      <vt:lpstr>Machine Protection System (MPS)</vt:lpstr>
      <vt:lpstr>Machine Protection System (MPS)</vt:lpstr>
      <vt:lpstr>Technical InterLock (TIL) for Power coupler &amp; Cavity </vt:lpstr>
      <vt:lpstr>Technical InterLock (TIL) for Power coupler &amp; Cavity </vt:lpstr>
      <vt:lpstr>PowerPoint Presentation</vt:lpstr>
      <vt:lpstr>Low Level RF System</vt:lpstr>
      <vt:lpstr>EuXFEL RF station</vt:lpstr>
      <vt:lpstr>LLRF for EuXFEL: crate occupation</vt:lpstr>
      <vt:lpstr>Diagnostics: Beam position monitor</vt:lpstr>
      <vt:lpstr>Diagnostics: Toroid readout system</vt:lpstr>
      <vt:lpstr>Beam Loss Monitors </vt:lpstr>
      <vt:lpstr>Special Diagnostics: THz spectrometer</vt:lpstr>
      <vt:lpstr>Special Diagnostics: EO Sampling/ XUV Spectrometer / …</vt:lpstr>
      <vt:lpstr>Femtosecond synchronization system</vt:lpstr>
      <vt:lpstr>Misc. MicroTCA Application</vt:lpstr>
      <vt:lpstr>XFEL Accelerator Controls </vt:lpstr>
      <vt:lpstr> Photon Science Diagnostics &amp; Experiments</vt:lpstr>
      <vt:lpstr>Photon diagnostics/Experiments EuXFEL</vt:lpstr>
      <vt:lpstr>Photon diagnostics XFEL</vt:lpstr>
      <vt:lpstr>Photon diagnostics/Experiments EuXFEL</vt:lpstr>
      <vt:lpstr>Photon diagnostics FLASH</vt:lpstr>
      <vt:lpstr>Thanks for your attention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Mueller, Jost</dc:creator>
  <cp:lastModifiedBy>Schlarb, Holger</cp:lastModifiedBy>
  <cp:revision>207</cp:revision>
  <cp:lastPrinted>2018-09-21T04:05:34Z</cp:lastPrinted>
  <dcterms:created xsi:type="dcterms:W3CDTF">2018-09-08T06:01:48Z</dcterms:created>
  <dcterms:modified xsi:type="dcterms:W3CDTF">2019-06-23T00:27:25Z</dcterms:modified>
</cp:coreProperties>
</file>