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88" r:id="rId4"/>
    <p:sldId id="289" r:id="rId5"/>
    <p:sldId id="259" r:id="rId6"/>
    <p:sldId id="258" r:id="rId7"/>
    <p:sldId id="260" r:id="rId8"/>
    <p:sldId id="261" r:id="rId9"/>
    <p:sldId id="293" r:id="rId10"/>
    <p:sldId id="294" r:id="rId11"/>
    <p:sldId id="296" r:id="rId12"/>
    <p:sldId id="295" r:id="rId13"/>
    <p:sldId id="268" r:id="rId14"/>
    <p:sldId id="287" r:id="rId15"/>
    <p:sldId id="262" r:id="rId16"/>
    <p:sldId id="263" r:id="rId17"/>
    <p:sldId id="283" r:id="rId18"/>
    <p:sldId id="282" r:id="rId19"/>
    <p:sldId id="266" r:id="rId20"/>
    <p:sldId id="285" r:id="rId21"/>
    <p:sldId id="269" r:id="rId22"/>
    <p:sldId id="273" r:id="rId23"/>
    <p:sldId id="274" r:id="rId24"/>
    <p:sldId id="271" r:id="rId25"/>
    <p:sldId id="284" r:id="rId26"/>
    <p:sldId id="277" r:id="rId27"/>
    <p:sldId id="276" r:id="rId28"/>
    <p:sldId id="290" r:id="rId29"/>
    <p:sldId id="280" r:id="rId30"/>
    <p:sldId id="297" r:id="rId31"/>
    <p:sldId id="275" r:id="rId32"/>
    <p:sldId id="291" r:id="rId33"/>
    <p:sldId id="279" r:id="rId34"/>
    <p:sldId id="286"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926"/>
    <a:srgbClr val="3A3AA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6785" autoAdjust="0"/>
  </p:normalViewPr>
  <p:slideViewPr>
    <p:cSldViewPr snapToGrid="0">
      <p:cViewPr>
        <p:scale>
          <a:sx n="125" d="100"/>
          <a:sy n="125" d="100"/>
        </p:scale>
        <p:origin x="1632" y="-4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3E97A-DF56-40A9-9348-AFA8161DDF0D}" type="datetimeFigureOut">
              <a:rPr lang="zh-CN" altLang="en-US" smtClean="0"/>
              <a:t>2019/6/23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879BA-FD01-4CCE-9384-D7685352CB3F}" type="slidenum">
              <a:rPr lang="zh-CN" altLang="en-US" smtClean="0"/>
              <a:t>‹#›</a:t>
            </a:fld>
            <a:endParaRPr lang="zh-CN" altLang="en-US"/>
          </a:p>
        </p:txBody>
      </p:sp>
    </p:spTree>
    <p:extLst>
      <p:ext uri="{BB962C8B-B14F-4D97-AF65-F5344CB8AC3E}">
        <p14:creationId xmlns:p14="http://schemas.microsoft.com/office/powerpoint/2010/main" val="1968938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6879BA-FD01-4CCE-9384-D7685352CB3F}" type="slidenum">
              <a:rPr lang="zh-CN" altLang="en-US" smtClean="0"/>
              <a:t>1</a:t>
            </a:fld>
            <a:endParaRPr lang="zh-CN" altLang="en-US"/>
          </a:p>
        </p:txBody>
      </p:sp>
    </p:spTree>
    <p:extLst>
      <p:ext uri="{BB962C8B-B14F-4D97-AF65-F5344CB8AC3E}">
        <p14:creationId xmlns:p14="http://schemas.microsoft.com/office/powerpoint/2010/main" val="152432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6879BA-FD01-4CCE-9384-D7685352CB3F}" type="slidenum">
              <a:rPr lang="zh-CN" altLang="en-US" smtClean="0"/>
              <a:t>7</a:t>
            </a:fld>
            <a:endParaRPr lang="zh-CN" altLang="en-US"/>
          </a:p>
        </p:txBody>
      </p:sp>
    </p:spTree>
    <p:extLst>
      <p:ext uri="{BB962C8B-B14F-4D97-AF65-F5344CB8AC3E}">
        <p14:creationId xmlns:p14="http://schemas.microsoft.com/office/powerpoint/2010/main" val="418988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6879BA-FD01-4CCE-9384-D7685352CB3F}" type="slidenum">
              <a:rPr lang="zh-CN" altLang="en-US" smtClean="0"/>
              <a:t>21</a:t>
            </a:fld>
            <a:endParaRPr lang="zh-CN" altLang="en-US"/>
          </a:p>
        </p:txBody>
      </p:sp>
    </p:spTree>
    <p:extLst>
      <p:ext uri="{BB962C8B-B14F-4D97-AF65-F5344CB8AC3E}">
        <p14:creationId xmlns:p14="http://schemas.microsoft.com/office/powerpoint/2010/main" val="1176987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725488" y="2492377"/>
            <a:ext cx="7772400" cy="109538"/>
          </a:xfrm>
          <a:custGeom>
            <a:avLst/>
            <a:gdLst>
              <a:gd name="T0" fmla="*/ 0 w 1000"/>
              <a:gd name="T1" fmla="*/ 0 h 1000"/>
              <a:gd name="T2" fmla="*/ 2147483647 w 1000"/>
              <a:gd name="T3" fmla="*/ 0 h 1000"/>
              <a:gd name="T4" fmla="*/ 2147483647 w 1000"/>
              <a:gd name="T5" fmla="*/ 11998573 h 1000"/>
              <a:gd name="T6" fmla="*/ 0 w 1000"/>
              <a:gd name="T7" fmla="*/ 119985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sz="1800"/>
          </a:p>
        </p:txBody>
      </p:sp>
      <p:pic>
        <p:nvPicPr>
          <p:cNvPr id="5" name="Picture 8" descr="top_bg"/>
          <p:cNvPicPr>
            <a:picLocks noChangeAspect="1" noChangeArrowheads="1"/>
          </p:cNvPicPr>
          <p:nvPr userDrawn="1"/>
        </p:nvPicPr>
        <p:blipFill>
          <a:blip r:embed="rId2">
            <a:extLst>
              <a:ext uri="{28A0092B-C50C-407E-A947-70E740481C1C}">
                <a14:useLocalDpi xmlns:a14="http://schemas.microsoft.com/office/drawing/2010/main" val="0"/>
              </a:ext>
            </a:extLst>
          </a:blip>
          <a:srcRect t="1491" b="37807"/>
          <a:stretch>
            <a:fillRect/>
          </a:stretch>
        </p:blipFill>
        <p:spPr bwMode="auto">
          <a:xfrm>
            <a:off x="0" y="2"/>
            <a:ext cx="9144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725488" y="1089027"/>
            <a:ext cx="7772400" cy="1371600"/>
          </a:xfrm>
        </p:spPr>
        <p:txBody>
          <a:bodyPr/>
          <a:lstStyle>
            <a:lvl1pPr>
              <a:defRPr sz="4000"/>
            </a:lvl1pPr>
          </a:lstStyle>
          <a:p>
            <a:endParaRPr lang="zh-CN" altLang="zh-CN" dirty="0"/>
          </a:p>
        </p:txBody>
      </p:sp>
      <p:sp>
        <p:nvSpPr>
          <p:cNvPr id="5123" name="Rectangle 3"/>
          <p:cNvSpPr>
            <a:spLocks noGrp="1" noChangeArrowheads="1"/>
          </p:cNvSpPr>
          <p:nvPr>
            <p:ph type="subTitle" idx="1"/>
          </p:nvPr>
        </p:nvSpPr>
        <p:spPr>
          <a:xfrm>
            <a:off x="1066800" y="3429000"/>
            <a:ext cx="7010400" cy="1600200"/>
          </a:xfrm>
        </p:spPr>
        <p:txBody>
          <a:bodyPr/>
          <a:lstStyle>
            <a:lvl1pPr marL="0" indent="0">
              <a:buFont typeface="Wingdings" pitchFamily="2" charset="2"/>
              <a:buNone/>
              <a:defRPr sz="2800"/>
            </a:lvl1pPr>
          </a:lstStyle>
          <a:p>
            <a:endParaRPr lang="zh-CN" altLang="zh-CN"/>
          </a:p>
        </p:txBody>
      </p:sp>
      <p:sp>
        <p:nvSpPr>
          <p:cNvPr id="6" name="Rectangle 4"/>
          <p:cNvSpPr>
            <a:spLocks noGrp="1" noChangeArrowheads="1"/>
          </p:cNvSpPr>
          <p:nvPr>
            <p:ph type="dt" sz="half" idx="10"/>
          </p:nvPr>
        </p:nvSpPr>
        <p:spPr>
          <a:xfrm>
            <a:off x="684212" y="6237288"/>
            <a:ext cx="2175365" cy="457200"/>
          </a:xfrm>
        </p:spPr>
        <p:txBody>
          <a:bodyPr/>
          <a:lstStyle>
            <a:lvl1pPr>
              <a:defRPr/>
            </a:lvl1pPr>
          </a:lstStyle>
          <a:p>
            <a:pPr>
              <a:defRPr/>
            </a:pPr>
            <a:r>
              <a:rPr lang="en-US" altLang="zh-CN" dirty="0"/>
              <a:t>MTCA/ATCA Workshop for Research and Industry</a:t>
            </a:r>
          </a:p>
          <a:p>
            <a:pPr>
              <a:defRPr/>
            </a:pPr>
            <a:endParaRPr lang="en-US" altLang="zh-CN" dirty="0"/>
          </a:p>
        </p:txBody>
      </p:sp>
      <p:sp>
        <p:nvSpPr>
          <p:cNvPr id="7" name="Rectangle 5"/>
          <p:cNvSpPr>
            <a:spLocks noGrp="1" noChangeArrowheads="1"/>
          </p:cNvSpPr>
          <p:nvPr>
            <p:ph type="ftr" sz="quarter" idx="11"/>
          </p:nvPr>
        </p:nvSpPr>
        <p:spPr>
          <a:xfrm>
            <a:off x="3304655" y="6246813"/>
            <a:ext cx="2895600" cy="457200"/>
          </a:xfrm>
        </p:spPr>
        <p:txBody>
          <a:bodyPr/>
          <a:lstStyle>
            <a:lvl1pPr>
              <a:defRPr/>
            </a:lvl1pPr>
          </a:lstStyle>
          <a:p>
            <a:pPr>
              <a:defRPr/>
            </a:pPr>
            <a:r>
              <a:rPr lang="en-US" altLang="zh-CN"/>
              <a:t>Institute of High Energy Physics, Chinese Academy of Sciences</a:t>
            </a:r>
          </a:p>
        </p:txBody>
      </p:sp>
      <p:sp>
        <p:nvSpPr>
          <p:cNvPr id="8" name="Rectangle 8"/>
          <p:cNvSpPr>
            <a:spLocks noGrp="1" noChangeArrowheads="1"/>
          </p:cNvSpPr>
          <p:nvPr>
            <p:ph type="sldNum" sz="quarter" idx="12"/>
          </p:nvPr>
        </p:nvSpPr>
        <p:spPr/>
        <p:txBody>
          <a:bodyPr/>
          <a:lstStyle>
            <a:lvl1pPr>
              <a:defRPr/>
            </a:lvl1pPr>
          </a:lstStyle>
          <a:p>
            <a:fld id="{12DE4AC1-EF28-4C15-90CD-F56FB394F2EF}" type="slidenum">
              <a:rPr lang="en-US" altLang="zh-CN"/>
              <a:pPr/>
              <a:t>‹#›</a:t>
            </a:fld>
            <a:endParaRPr lang="en-US" altLang="zh-CN"/>
          </a:p>
        </p:txBody>
      </p:sp>
    </p:spTree>
    <p:extLst>
      <p:ext uri="{BB962C8B-B14F-4D97-AF65-F5344CB8AC3E}">
        <p14:creationId xmlns:p14="http://schemas.microsoft.com/office/powerpoint/2010/main" val="57161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74675" y="897774"/>
            <a:ext cx="8001000" cy="623051"/>
          </a:xfrm>
        </p:spPr>
        <p:txBody>
          <a:body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B533FA21-EA0B-4BA0-BA24-C558B68B3CDE}" type="slidenum">
              <a:rPr lang="en-US" altLang="zh-CN"/>
              <a:pPr/>
              <a:t>‹#›</a:t>
            </a:fld>
            <a:endParaRPr lang="en-US" altLang="zh-CN"/>
          </a:p>
        </p:txBody>
      </p:sp>
    </p:spTree>
    <p:extLst>
      <p:ext uri="{BB962C8B-B14F-4D97-AF65-F5344CB8AC3E}">
        <p14:creationId xmlns:p14="http://schemas.microsoft.com/office/powerpoint/2010/main" val="150164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9" y="304800"/>
            <a:ext cx="2001837"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66739" y="304800"/>
            <a:ext cx="5854700" cy="5715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2C807653-1894-44FF-92E7-9C18BF7C1814}" type="slidenum">
              <a:rPr lang="en-US" altLang="zh-CN"/>
              <a:pPr/>
              <a:t>‹#›</a:t>
            </a:fld>
            <a:endParaRPr lang="en-US" altLang="zh-CN"/>
          </a:p>
        </p:txBody>
      </p:sp>
    </p:spTree>
    <p:extLst>
      <p:ext uri="{BB962C8B-B14F-4D97-AF65-F5344CB8AC3E}">
        <p14:creationId xmlns:p14="http://schemas.microsoft.com/office/powerpoint/2010/main" val="259972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1"/>
            <a:ext cx="8001000" cy="1216025"/>
          </a:xfrm>
        </p:spPr>
        <p:txBody>
          <a:bodyPr/>
          <a:lstStyle/>
          <a:p>
            <a:r>
              <a:rPr lang="zh-CN" altLang="en-US"/>
              <a:t>单击此处编辑母版标题样式</a:t>
            </a:r>
          </a:p>
        </p:txBody>
      </p:sp>
      <p:sp>
        <p:nvSpPr>
          <p:cNvPr id="3" name="表格占位符 2"/>
          <p:cNvSpPr>
            <a:spLocks noGrp="1"/>
          </p:cNvSpPr>
          <p:nvPr>
            <p:ph type="tbl" idx="1"/>
          </p:nvPr>
        </p:nvSpPr>
        <p:spPr>
          <a:xfrm>
            <a:off x="566738" y="1752600"/>
            <a:ext cx="8001000" cy="4267200"/>
          </a:xfrm>
        </p:spPr>
        <p:txBody>
          <a:bodyPr/>
          <a:lstStyle/>
          <a:p>
            <a:pPr lvl="0"/>
            <a:endParaRPr lang="zh-CN" altLang="en-US" noProof="0"/>
          </a:p>
        </p:txBody>
      </p:sp>
      <p:sp>
        <p:nvSpPr>
          <p:cNvPr id="4"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5"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485949E3-31B2-4007-AA40-79750399A435}" type="slidenum">
              <a:rPr lang="en-US" altLang="zh-CN"/>
              <a:pPr/>
              <a:t>‹#›</a:t>
            </a:fld>
            <a:endParaRPr lang="en-US" altLang="zh-CN"/>
          </a:p>
        </p:txBody>
      </p:sp>
    </p:spTree>
    <p:extLst>
      <p:ext uri="{BB962C8B-B14F-4D97-AF65-F5344CB8AC3E}">
        <p14:creationId xmlns:p14="http://schemas.microsoft.com/office/powerpoint/2010/main" val="60821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4675" y="838200"/>
            <a:ext cx="8001000" cy="682626"/>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5" name="Rectangle 7"/>
          <p:cNvSpPr>
            <a:spLocks noGrp="1" noChangeArrowheads="1"/>
          </p:cNvSpPr>
          <p:nvPr>
            <p:ph type="ftr" sz="quarter" idx="11"/>
          </p:nvPr>
        </p:nvSpPr>
        <p:spPr>
          <a:xfrm>
            <a:off x="3290079" y="6237288"/>
            <a:ext cx="2895600" cy="476250"/>
          </a:xfrm>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B7D5EC9C-3438-49CE-A34E-B7F8B089C93D}" type="slidenum">
              <a:rPr lang="en-US" altLang="zh-CN"/>
              <a:pPr/>
              <a:t>‹#›</a:t>
            </a:fld>
            <a:endParaRPr lang="en-US" altLang="zh-CN"/>
          </a:p>
        </p:txBody>
      </p:sp>
    </p:spTree>
    <p:extLst>
      <p:ext uri="{BB962C8B-B14F-4D97-AF65-F5344CB8AC3E}">
        <p14:creationId xmlns:p14="http://schemas.microsoft.com/office/powerpoint/2010/main" val="334800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5" name="Rectangle 7"/>
          <p:cNvSpPr>
            <a:spLocks noGrp="1" noChangeArrowheads="1"/>
          </p:cNvSpPr>
          <p:nvPr>
            <p:ph type="ftr" sz="quarter" idx="11"/>
          </p:nvPr>
        </p:nvSpPr>
        <p:spPr>
          <a:xfrm>
            <a:off x="3265144" y="6237288"/>
            <a:ext cx="2895600" cy="476250"/>
          </a:xfrm>
        </p:spPr>
        <p:txBody>
          <a:bodyPr/>
          <a:lstStyle>
            <a:lvl1pPr>
              <a:defRPr/>
            </a:lvl1pPr>
          </a:lstStyle>
          <a:p>
            <a:pPr>
              <a:defRPr/>
            </a:pPr>
            <a:r>
              <a:rPr lang="en-US" altLang="zh-CN"/>
              <a:t>Institute of High Energy Physics, Chinese Academy of Sciences</a:t>
            </a:r>
          </a:p>
        </p:txBody>
      </p:sp>
      <p:sp>
        <p:nvSpPr>
          <p:cNvPr id="6" name="Rectangle 8"/>
          <p:cNvSpPr>
            <a:spLocks noGrp="1" noChangeArrowheads="1"/>
          </p:cNvSpPr>
          <p:nvPr>
            <p:ph type="sldNum" sz="quarter" idx="12"/>
          </p:nvPr>
        </p:nvSpPr>
        <p:spPr/>
        <p:txBody>
          <a:bodyPr/>
          <a:lstStyle>
            <a:lvl1pPr>
              <a:defRPr/>
            </a:lvl1pPr>
          </a:lstStyle>
          <a:p>
            <a:fld id="{AA946270-E932-4B42-90F8-3D1DCDB406DD}" type="slidenum">
              <a:rPr lang="en-US" altLang="zh-CN"/>
              <a:pPr/>
              <a:t>‹#›</a:t>
            </a:fld>
            <a:endParaRPr lang="en-US" altLang="zh-CN"/>
          </a:p>
        </p:txBody>
      </p:sp>
    </p:spTree>
    <p:extLst>
      <p:ext uri="{BB962C8B-B14F-4D97-AF65-F5344CB8AC3E}">
        <p14:creationId xmlns:p14="http://schemas.microsoft.com/office/powerpoint/2010/main" val="286954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74675" y="838200"/>
            <a:ext cx="8001000" cy="682626"/>
          </a:xfrm>
        </p:spPr>
        <p:txBody>
          <a:bodyPr/>
          <a:lstStyle/>
          <a:p>
            <a:r>
              <a:rPr lang="zh-CN" altLang="en-US" dirty="0"/>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a:p>
            <a:pPr>
              <a:defRPr/>
            </a:pPr>
            <a:endParaRPr lang="en-US" altLang="zh-CN" dirty="0"/>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FEA7B45E-C11D-443D-A948-BD40A69A78E3}" type="slidenum">
              <a:rPr lang="en-US" altLang="zh-CN"/>
              <a:pPr/>
              <a:t>‹#›</a:t>
            </a:fld>
            <a:endParaRPr lang="en-US" altLang="zh-CN"/>
          </a:p>
        </p:txBody>
      </p:sp>
    </p:spTree>
    <p:extLst>
      <p:ext uri="{BB962C8B-B14F-4D97-AF65-F5344CB8AC3E}">
        <p14:creationId xmlns:p14="http://schemas.microsoft.com/office/powerpoint/2010/main" val="397466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847898"/>
            <a:ext cx="8229600" cy="639762"/>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a:p>
            <a:pPr>
              <a:defRPr/>
            </a:pPr>
            <a:endParaRPr lang="en-US" altLang="zh-CN" dirty="0"/>
          </a:p>
        </p:txBody>
      </p:sp>
      <p:sp>
        <p:nvSpPr>
          <p:cNvPr id="8"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9" name="Rectangle 8"/>
          <p:cNvSpPr>
            <a:spLocks noGrp="1" noChangeArrowheads="1"/>
          </p:cNvSpPr>
          <p:nvPr>
            <p:ph type="sldNum" sz="quarter" idx="12"/>
          </p:nvPr>
        </p:nvSpPr>
        <p:spPr/>
        <p:txBody>
          <a:bodyPr/>
          <a:lstStyle>
            <a:lvl1pPr>
              <a:defRPr/>
            </a:lvl1pPr>
          </a:lstStyle>
          <a:p>
            <a:fld id="{610D155C-7565-4C79-BB4E-485E6B60442D}" type="slidenum">
              <a:rPr lang="en-US" altLang="zh-CN"/>
              <a:pPr/>
              <a:t>‹#›</a:t>
            </a:fld>
            <a:endParaRPr lang="en-US" altLang="zh-CN"/>
          </a:p>
        </p:txBody>
      </p:sp>
    </p:spTree>
    <p:extLst>
      <p:ext uri="{BB962C8B-B14F-4D97-AF65-F5344CB8AC3E}">
        <p14:creationId xmlns:p14="http://schemas.microsoft.com/office/powerpoint/2010/main" val="258546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74675" y="856211"/>
            <a:ext cx="8001000" cy="664615"/>
          </a:xfrm>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4" name="Rectangle 7"/>
          <p:cNvSpPr>
            <a:spLocks noGrp="1" noChangeArrowheads="1"/>
          </p:cNvSpPr>
          <p:nvPr>
            <p:ph type="ftr" sz="quarter" idx="11"/>
          </p:nvPr>
        </p:nvSpPr>
        <p:spPr>
          <a:xfrm>
            <a:off x="3298392" y="6237288"/>
            <a:ext cx="2895600" cy="476250"/>
          </a:xfrm>
        </p:spPr>
        <p:txBody>
          <a:bodyPr/>
          <a:lstStyle>
            <a:lvl1pPr>
              <a:defRPr/>
            </a:lvl1pPr>
          </a:lstStyle>
          <a:p>
            <a:pPr>
              <a:defRPr/>
            </a:pPr>
            <a:r>
              <a:rPr lang="en-US" altLang="zh-CN"/>
              <a:t>Institute of High Energy Physics, Chinese Academy of Sciences</a:t>
            </a:r>
          </a:p>
        </p:txBody>
      </p:sp>
      <p:sp>
        <p:nvSpPr>
          <p:cNvPr id="5" name="Rectangle 8"/>
          <p:cNvSpPr>
            <a:spLocks noGrp="1" noChangeArrowheads="1"/>
          </p:cNvSpPr>
          <p:nvPr>
            <p:ph type="sldNum" sz="quarter" idx="12"/>
          </p:nvPr>
        </p:nvSpPr>
        <p:spPr/>
        <p:txBody>
          <a:bodyPr/>
          <a:lstStyle>
            <a:lvl1pPr>
              <a:defRPr/>
            </a:lvl1pPr>
          </a:lstStyle>
          <a:p>
            <a:fld id="{95D71772-B620-4C5B-A0B1-5CE7811DEAC7}" type="slidenum">
              <a:rPr lang="en-US" altLang="zh-CN"/>
              <a:pPr/>
              <a:t>‹#›</a:t>
            </a:fld>
            <a:endParaRPr lang="en-US" altLang="zh-CN"/>
          </a:p>
        </p:txBody>
      </p:sp>
    </p:spTree>
    <p:extLst>
      <p:ext uri="{BB962C8B-B14F-4D97-AF65-F5344CB8AC3E}">
        <p14:creationId xmlns:p14="http://schemas.microsoft.com/office/powerpoint/2010/main" val="280905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3"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4" name="Rectangle 8"/>
          <p:cNvSpPr>
            <a:spLocks noGrp="1" noChangeArrowheads="1"/>
          </p:cNvSpPr>
          <p:nvPr>
            <p:ph type="sldNum" sz="quarter" idx="12"/>
          </p:nvPr>
        </p:nvSpPr>
        <p:spPr/>
        <p:txBody>
          <a:bodyPr/>
          <a:lstStyle>
            <a:lvl1pPr>
              <a:defRPr/>
            </a:lvl1pPr>
          </a:lstStyle>
          <a:p>
            <a:fld id="{3E6AF1AC-CCD9-41F1-90B8-4C288F419183}" type="slidenum">
              <a:rPr lang="en-US" altLang="zh-CN"/>
              <a:pPr/>
              <a:t>‹#›</a:t>
            </a:fld>
            <a:endParaRPr lang="en-US" altLang="zh-CN"/>
          </a:p>
        </p:txBody>
      </p:sp>
    </p:spTree>
    <p:extLst>
      <p:ext uri="{BB962C8B-B14F-4D97-AF65-F5344CB8AC3E}">
        <p14:creationId xmlns:p14="http://schemas.microsoft.com/office/powerpoint/2010/main" val="48653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47F08E12-C1BB-44CE-ABE6-E8FFBFDFD341}" type="slidenum">
              <a:rPr lang="en-US" altLang="zh-CN"/>
              <a:pPr/>
              <a:t>‹#›</a:t>
            </a:fld>
            <a:endParaRPr lang="en-US" altLang="zh-CN"/>
          </a:p>
        </p:txBody>
      </p:sp>
    </p:spTree>
    <p:extLst>
      <p:ext uri="{BB962C8B-B14F-4D97-AF65-F5344CB8AC3E}">
        <p14:creationId xmlns:p14="http://schemas.microsoft.com/office/powerpoint/2010/main" val="113978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r>
              <a:rPr lang="en-US" altLang="zh-CN" dirty="0"/>
              <a:t>MTCA/ATCA Workshop for Research and Industry</a:t>
            </a:r>
          </a:p>
        </p:txBody>
      </p:sp>
      <p:sp>
        <p:nvSpPr>
          <p:cNvPr id="6" name="Rectangle 7"/>
          <p:cNvSpPr>
            <a:spLocks noGrp="1" noChangeArrowheads="1"/>
          </p:cNvSpPr>
          <p:nvPr>
            <p:ph type="ftr" sz="quarter" idx="11"/>
          </p:nvPr>
        </p:nvSpPr>
        <p:spPr/>
        <p:txBody>
          <a:bodyPr/>
          <a:lstStyle>
            <a:lvl1pPr>
              <a:defRPr/>
            </a:lvl1pPr>
          </a:lstStyle>
          <a:p>
            <a:pPr>
              <a:defRPr/>
            </a:pPr>
            <a:r>
              <a:rPr lang="en-US" altLang="zh-CN"/>
              <a:t>Institute of High Energy Physics, Chinese Academy of Sciences</a:t>
            </a:r>
          </a:p>
        </p:txBody>
      </p:sp>
      <p:sp>
        <p:nvSpPr>
          <p:cNvPr id="7" name="Rectangle 8"/>
          <p:cNvSpPr>
            <a:spLocks noGrp="1" noChangeArrowheads="1"/>
          </p:cNvSpPr>
          <p:nvPr>
            <p:ph type="sldNum" sz="quarter" idx="12"/>
          </p:nvPr>
        </p:nvSpPr>
        <p:spPr/>
        <p:txBody>
          <a:bodyPr/>
          <a:lstStyle>
            <a:lvl1pPr>
              <a:defRPr/>
            </a:lvl1pPr>
          </a:lstStyle>
          <a:p>
            <a:fld id="{07CF4A75-FEB5-49EA-ACDA-3B2600BAA05F}" type="slidenum">
              <a:rPr lang="en-US" altLang="zh-CN"/>
              <a:pPr/>
              <a:t>‹#›</a:t>
            </a:fld>
            <a:endParaRPr lang="en-US" altLang="zh-CN"/>
          </a:p>
        </p:txBody>
      </p:sp>
    </p:spTree>
    <p:extLst>
      <p:ext uri="{BB962C8B-B14F-4D97-AF65-F5344CB8AC3E}">
        <p14:creationId xmlns:p14="http://schemas.microsoft.com/office/powerpoint/2010/main" val="59266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1"/>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AutoShape 4"/>
          <p:cNvSpPr>
            <a:spLocks noChangeArrowheads="1"/>
          </p:cNvSpPr>
          <p:nvPr/>
        </p:nvSpPr>
        <p:spPr bwMode="auto">
          <a:xfrm>
            <a:off x="609601" y="1566865"/>
            <a:ext cx="7958138" cy="109537"/>
          </a:xfrm>
          <a:custGeom>
            <a:avLst/>
            <a:gdLst>
              <a:gd name="T0" fmla="*/ 0 w 1000"/>
              <a:gd name="T1" fmla="*/ 0 h 1000"/>
              <a:gd name="T2" fmla="*/ 2147483647 w 1000"/>
              <a:gd name="T3" fmla="*/ 0 h 1000"/>
              <a:gd name="T4" fmla="*/ 2147483647 w 1000"/>
              <a:gd name="T5" fmla="*/ 11998354 h 1000"/>
              <a:gd name="T6" fmla="*/ 0 w 1000"/>
              <a:gd name="T7" fmla="*/ 11998354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sz="1800"/>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sz="1800"/>
          </a:p>
        </p:txBody>
      </p:sp>
      <p:sp>
        <p:nvSpPr>
          <p:cNvPr id="4102" name="Rectangle 6"/>
          <p:cNvSpPr>
            <a:spLocks noGrp="1" noChangeArrowheads="1"/>
          </p:cNvSpPr>
          <p:nvPr>
            <p:ph type="dt" sz="half" idx="2"/>
          </p:nvPr>
        </p:nvSpPr>
        <p:spPr bwMode="auto">
          <a:xfrm>
            <a:off x="611189" y="6237288"/>
            <a:ext cx="22320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r>
              <a:rPr lang="en-US" altLang="zh-CN" dirty="0"/>
              <a:t>MTCA/ATCA Workshop for Research and Industry</a:t>
            </a:r>
          </a:p>
        </p:txBody>
      </p:sp>
      <p:sp>
        <p:nvSpPr>
          <p:cNvPr id="4103" name="Rectangle 7"/>
          <p:cNvSpPr>
            <a:spLocks noGrp="1" noChangeArrowheads="1"/>
          </p:cNvSpPr>
          <p:nvPr>
            <p:ph type="ftr" sz="quarter" idx="3"/>
          </p:nvPr>
        </p:nvSpPr>
        <p:spPr bwMode="auto">
          <a:xfrm>
            <a:off x="3132138" y="62372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Verdana" pitchFamily="34" charset="0"/>
              </a:defRPr>
            </a:lvl1pPr>
          </a:lstStyle>
          <a:p>
            <a:pPr>
              <a:defRPr/>
            </a:pPr>
            <a:r>
              <a:rPr lang="en-US" altLang="zh-CN"/>
              <a:t>Institute of High Energy Physics, Chinese Academy of Sciences</a:t>
            </a:r>
          </a:p>
        </p:txBody>
      </p:sp>
      <p:pic>
        <p:nvPicPr>
          <p:cNvPr id="1032" name="Picture 9" descr="top_bg"/>
          <p:cNvPicPr>
            <a:picLocks noChangeAspect="1" noChangeArrowheads="1"/>
          </p:cNvPicPr>
          <p:nvPr userDrawn="1"/>
        </p:nvPicPr>
        <p:blipFill>
          <a:blip r:embed="rId14">
            <a:extLst>
              <a:ext uri="{28A0092B-C50C-407E-A947-70E740481C1C}">
                <a14:useLocalDpi xmlns:a14="http://schemas.microsoft.com/office/drawing/2010/main" val="0"/>
              </a:ext>
            </a:extLst>
          </a:blip>
          <a:srcRect t="1491" b="37807"/>
          <a:stretch>
            <a:fillRect/>
          </a:stretch>
        </p:blipFill>
        <p:spPr bwMode="auto">
          <a:xfrm>
            <a:off x="0" y="2"/>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sldNum" sz="quarter" idx="4"/>
          </p:nvPr>
        </p:nvSpPr>
        <p:spPr bwMode="auto">
          <a:xfrm>
            <a:off x="6516688" y="6237288"/>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9F6AE450-427E-4B14-B7AC-60269219DDBA}" type="slidenum">
              <a:rPr lang="en-US" altLang="zh-CN"/>
              <a:pPr/>
              <a:t>‹#›</a:t>
            </a:fld>
            <a:endParaRPr lang="en-US" altLang="zh-CN"/>
          </a:p>
        </p:txBody>
      </p:sp>
    </p:spTree>
    <p:extLst>
      <p:ext uri="{BB962C8B-B14F-4D97-AF65-F5344CB8AC3E}">
        <p14:creationId xmlns:p14="http://schemas.microsoft.com/office/powerpoint/2010/main" val="423362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p:txStyles>
    <p:titleStyle>
      <a:lvl1pPr algn="l" rtl="0" eaLnBrk="0" fontAlgn="base" hangingPunct="0">
        <a:spcBef>
          <a:spcPct val="0"/>
        </a:spcBef>
        <a:spcAft>
          <a:spcPct val="0"/>
        </a:spcAft>
        <a:defRPr sz="3800">
          <a:solidFill>
            <a:schemeClr val="tx2"/>
          </a:solidFill>
          <a:latin typeface="Times New Roman" pitchFamily="18" charset="0"/>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宋体" charset="-122"/>
        </a:defRPr>
      </a:lvl2pPr>
      <a:lvl3pPr algn="l" rtl="0" eaLnBrk="0" fontAlgn="base" hangingPunct="0">
        <a:spcBef>
          <a:spcPct val="0"/>
        </a:spcBef>
        <a:spcAft>
          <a:spcPct val="0"/>
        </a:spcAft>
        <a:defRPr sz="3800">
          <a:solidFill>
            <a:schemeClr val="tx2"/>
          </a:solidFill>
          <a:latin typeface="Times New Roman" pitchFamily="18" charset="0"/>
          <a:ea typeface="宋体" charset="-122"/>
        </a:defRPr>
      </a:lvl3pPr>
      <a:lvl4pPr algn="l" rtl="0" eaLnBrk="0" fontAlgn="base" hangingPunct="0">
        <a:spcBef>
          <a:spcPct val="0"/>
        </a:spcBef>
        <a:spcAft>
          <a:spcPct val="0"/>
        </a:spcAft>
        <a:defRPr sz="3800">
          <a:solidFill>
            <a:schemeClr val="tx2"/>
          </a:solidFill>
          <a:latin typeface="Times New Roman" pitchFamily="18" charset="0"/>
          <a:ea typeface="宋体" charset="-122"/>
        </a:defRPr>
      </a:lvl4pPr>
      <a:lvl5pPr algn="l" rtl="0" eaLnBrk="0" fontAlgn="base" hangingPunct="0">
        <a:spcBef>
          <a:spcPct val="0"/>
        </a:spcBef>
        <a:spcAft>
          <a:spcPct val="0"/>
        </a:spcAft>
        <a:defRPr sz="3800">
          <a:solidFill>
            <a:schemeClr val="tx2"/>
          </a:solidFill>
          <a:latin typeface="Times New Roman" pitchFamily="18" charset="0"/>
          <a:ea typeface="宋体" charset="-122"/>
        </a:defRPr>
      </a:lvl5pPr>
      <a:lvl6pPr marL="457200" algn="l" rtl="0" fontAlgn="base">
        <a:spcBef>
          <a:spcPct val="0"/>
        </a:spcBef>
        <a:spcAft>
          <a:spcPct val="0"/>
        </a:spcAft>
        <a:defRPr sz="3800">
          <a:solidFill>
            <a:schemeClr val="tx2"/>
          </a:solidFill>
          <a:latin typeface="Verdana" pitchFamily="34" charset="0"/>
          <a:ea typeface="宋体" charset="-122"/>
        </a:defRPr>
      </a:lvl6pPr>
      <a:lvl7pPr marL="914400" algn="l" rtl="0" fontAlgn="base">
        <a:spcBef>
          <a:spcPct val="0"/>
        </a:spcBef>
        <a:spcAft>
          <a:spcPct val="0"/>
        </a:spcAft>
        <a:defRPr sz="3800">
          <a:solidFill>
            <a:schemeClr val="tx2"/>
          </a:solidFill>
          <a:latin typeface="Verdana" pitchFamily="34" charset="0"/>
          <a:ea typeface="宋体" charset="-122"/>
        </a:defRPr>
      </a:lvl7pPr>
      <a:lvl8pPr marL="1371600" algn="l" rtl="0" fontAlgn="base">
        <a:spcBef>
          <a:spcPct val="0"/>
        </a:spcBef>
        <a:spcAft>
          <a:spcPct val="0"/>
        </a:spcAft>
        <a:defRPr sz="3800">
          <a:solidFill>
            <a:schemeClr val="tx2"/>
          </a:solidFill>
          <a:latin typeface="Verdana" pitchFamily="34" charset="0"/>
          <a:ea typeface="宋体" charset="-122"/>
        </a:defRPr>
      </a:lvl8pPr>
      <a:lvl9pPr marL="1828800" algn="l" rtl="0" fontAlgn="base">
        <a:spcBef>
          <a:spcPct val="0"/>
        </a:spcBef>
        <a:spcAft>
          <a:spcPct val="0"/>
        </a:spcAft>
        <a:defRPr sz="3800">
          <a:solidFill>
            <a:schemeClr val="tx2"/>
          </a:solidFill>
          <a:latin typeface="Verdana" pitchFamily="34" charset="0"/>
          <a:ea typeface="宋体"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Times New Roman" pitchFamily="18" charset="0"/>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Times New Roman" pitchFamily="18" charset="0"/>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Times New Roman" pitchFamily="18" charset="0"/>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Times New Roman" pitchFamily="18" charset="0"/>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Times New Roman" pitchFamily="18" charset="0"/>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4C9CF-1439-41A2-8AD8-BF99B5F8C1A1}"/>
              </a:ext>
            </a:extLst>
          </p:cNvPr>
          <p:cNvSpPr>
            <a:spLocks noGrp="1"/>
          </p:cNvSpPr>
          <p:nvPr>
            <p:ph type="ctrTitle"/>
          </p:nvPr>
        </p:nvSpPr>
        <p:spPr/>
        <p:txBody>
          <a:bodyPr/>
          <a:lstStyle/>
          <a:p>
            <a:pPr algn="ctr"/>
            <a:r>
              <a:rPr lang="en-US" altLang="zh-CN" sz="3600" dirty="0"/>
              <a:t>Development and Application of </a:t>
            </a:r>
            <a:r>
              <a:rPr lang="en-US" altLang="zh-CN" sz="3600" dirty="0" err="1"/>
              <a:t>MicroTCA</a:t>
            </a:r>
            <a:r>
              <a:rPr lang="en-US" altLang="zh-CN" sz="3600" dirty="0"/>
              <a:t> Based LLRF System at IHEP</a:t>
            </a:r>
            <a:endParaRPr lang="zh-CN" altLang="en-US" sz="3600" dirty="0"/>
          </a:p>
        </p:txBody>
      </p:sp>
      <p:sp>
        <p:nvSpPr>
          <p:cNvPr id="3" name="副标题 2">
            <a:extLst>
              <a:ext uri="{FF2B5EF4-FFF2-40B4-BE49-F238E27FC236}">
                <a16:creationId xmlns:a16="http://schemas.microsoft.com/office/drawing/2014/main" id="{99A2DB9D-27BB-4081-BD30-5EC5F7CDB26A}"/>
              </a:ext>
            </a:extLst>
          </p:cNvPr>
          <p:cNvSpPr>
            <a:spLocks noGrp="1"/>
          </p:cNvSpPr>
          <p:nvPr>
            <p:ph type="subTitle" idx="1"/>
          </p:nvPr>
        </p:nvSpPr>
        <p:spPr/>
        <p:txBody>
          <a:bodyPr/>
          <a:lstStyle/>
          <a:p>
            <a:pPr algn="ctr"/>
            <a:r>
              <a:rPr lang="en-US" altLang="zh-CN" sz="2000" b="1" dirty="0"/>
              <a:t>Nan Gan (gann@ihep.ac.cn)</a:t>
            </a:r>
          </a:p>
          <a:p>
            <a:pPr algn="ctr"/>
            <a:r>
              <a:rPr lang="en-US" altLang="zh-CN" sz="2000" b="1" dirty="0"/>
              <a:t>On behalf of </a:t>
            </a:r>
            <a:r>
              <a:rPr lang="en-US" altLang="zh-CN" sz="2000" b="1" dirty="0" err="1"/>
              <a:t>Linac</a:t>
            </a:r>
            <a:r>
              <a:rPr lang="en-US" altLang="zh-CN" sz="2000" b="1" dirty="0"/>
              <a:t> team</a:t>
            </a:r>
          </a:p>
          <a:p>
            <a:pPr algn="ctr"/>
            <a:r>
              <a:rPr lang="en-US" altLang="zh-CN" sz="2000" b="1" dirty="0"/>
              <a:t>Institute of High Energy Physics, CAS</a:t>
            </a:r>
          </a:p>
          <a:p>
            <a:pPr algn="ctr"/>
            <a:r>
              <a:rPr lang="en-US" altLang="zh-CN" sz="2000" b="1" dirty="0"/>
              <a:t>23</a:t>
            </a:r>
            <a:r>
              <a:rPr lang="en-US" altLang="zh-CN" sz="2000" b="1" baseline="30000" dirty="0"/>
              <a:t>rd</a:t>
            </a:r>
            <a:r>
              <a:rPr lang="en-US" altLang="zh-CN" sz="2000" b="1" dirty="0"/>
              <a:t>, June, 2019</a:t>
            </a:r>
            <a:endParaRPr lang="zh-CN" altLang="en-US" sz="2000" b="1" dirty="0"/>
          </a:p>
          <a:p>
            <a:endParaRPr lang="zh-CN" altLang="en-US" dirty="0"/>
          </a:p>
        </p:txBody>
      </p:sp>
      <p:sp>
        <p:nvSpPr>
          <p:cNvPr id="4" name="日期占位符 3">
            <a:extLst>
              <a:ext uri="{FF2B5EF4-FFF2-40B4-BE49-F238E27FC236}">
                <a16:creationId xmlns:a16="http://schemas.microsoft.com/office/drawing/2014/main" id="{65EE2CA6-7CBA-4112-9514-91D7FA8FCA26}"/>
              </a:ext>
            </a:extLst>
          </p:cNvPr>
          <p:cNvSpPr>
            <a:spLocks noGrp="1"/>
          </p:cNvSpPr>
          <p:nvPr>
            <p:ph type="dt" sz="half" idx="10"/>
          </p:nvPr>
        </p:nvSpPr>
        <p:spPr/>
        <p:txBody>
          <a:bodyPr/>
          <a:lstStyle/>
          <a:p>
            <a:pPr>
              <a:defRPr/>
            </a:pPr>
            <a:r>
              <a:rPr lang="en-US" altLang="zh-CN" dirty="0"/>
              <a:t>MTCA/ATCA Workshop for Research and Industry</a:t>
            </a:r>
          </a:p>
          <a:p>
            <a:pPr>
              <a:defRPr/>
            </a:pPr>
            <a:endParaRPr lang="en-US" altLang="zh-CN" dirty="0"/>
          </a:p>
        </p:txBody>
      </p:sp>
      <p:sp>
        <p:nvSpPr>
          <p:cNvPr id="5" name="页脚占位符 4">
            <a:extLst>
              <a:ext uri="{FF2B5EF4-FFF2-40B4-BE49-F238E27FC236}">
                <a16:creationId xmlns:a16="http://schemas.microsoft.com/office/drawing/2014/main" id="{D555B084-25D8-4C9D-8077-9094BAB2F731}"/>
              </a:ext>
            </a:extLst>
          </p:cNvPr>
          <p:cNvSpPr>
            <a:spLocks noGrp="1"/>
          </p:cNvSpPr>
          <p:nvPr>
            <p:ph type="ftr" sz="quarter" idx="11"/>
          </p:nvPr>
        </p:nvSpPr>
        <p:spPr>
          <a:xfrm>
            <a:off x="3508842" y="6246813"/>
            <a:ext cx="2895600" cy="457200"/>
          </a:xfrm>
        </p:spPr>
        <p:txBody>
          <a:bodyPr/>
          <a:lstStyle/>
          <a:p>
            <a:pPr>
              <a:defRPr/>
            </a:pPr>
            <a:r>
              <a:rPr lang="en-US" altLang="zh-CN" dirty="0"/>
              <a:t>Institute of High Energy Physics, Chinese Academy of Sciences</a:t>
            </a:r>
          </a:p>
        </p:txBody>
      </p:sp>
      <p:sp>
        <p:nvSpPr>
          <p:cNvPr id="6" name="灯片编号占位符 5">
            <a:extLst>
              <a:ext uri="{FF2B5EF4-FFF2-40B4-BE49-F238E27FC236}">
                <a16:creationId xmlns:a16="http://schemas.microsoft.com/office/drawing/2014/main" id="{4940FD6B-CDAF-47B9-A8A3-3AAE941D2C39}"/>
              </a:ext>
            </a:extLst>
          </p:cNvPr>
          <p:cNvSpPr>
            <a:spLocks noGrp="1"/>
          </p:cNvSpPr>
          <p:nvPr>
            <p:ph type="sldNum" sz="quarter" idx="12"/>
          </p:nvPr>
        </p:nvSpPr>
        <p:spPr/>
        <p:txBody>
          <a:bodyPr/>
          <a:lstStyle/>
          <a:p>
            <a:fld id="{12DE4AC1-EF28-4C15-90CD-F56FB394F2EF}" type="slidenum">
              <a:rPr lang="en-US" altLang="zh-CN" smtClean="0"/>
              <a:pPr/>
              <a:t>1</a:t>
            </a:fld>
            <a:endParaRPr lang="en-US" altLang="zh-CN"/>
          </a:p>
        </p:txBody>
      </p:sp>
    </p:spTree>
    <p:extLst>
      <p:ext uri="{BB962C8B-B14F-4D97-AF65-F5344CB8AC3E}">
        <p14:creationId xmlns:p14="http://schemas.microsoft.com/office/powerpoint/2010/main" val="361045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10</a:t>
            </a:fld>
            <a:endParaRPr lang="en-US" altLang="zh-CN"/>
          </a:p>
        </p:txBody>
      </p:sp>
      <p:sp>
        <p:nvSpPr>
          <p:cNvPr id="11" name="矩形 10">
            <a:extLst>
              <a:ext uri="{FF2B5EF4-FFF2-40B4-BE49-F238E27FC236}">
                <a16:creationId xmlns:a16="http://schemas.microsoft.com/office/drawing/2014/main" id="{B431B569-39A5-42C3-ACFA-940D57485CB3}"/>
              </a:ext>
            </a:extLst>
          </p:cNvPr>
          <p:cNvSpPr/>
          <p:nvPr/>
        </p:nvSpPr>
        <p:spPr>
          <a:xfrm>
            <a:off x="574674" y="1715611"/>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Interlock system</a:t>
            </a:r>
            <a:endParaRPr lang="zh-CN" altLang="en-US" sz="2000" b="1" dirty="0">
              <a:solidFill>
                <a:srgbClr val="000099"/>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0E58ED68-7744-4ED2-B819-520B24949209}"/>
              </a:ext>
            </a:extLst>
          </p:cNvPr>
          <p:cNvSpPr/>
          <p:nvPr/>
        </p:nvSpPr>
        <p:spPr>
          <a:xfrm>
            <a:off x="5505450" y="1982827"/>
            <a:ext cx="3397250" cy="28007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A module has been developed to process both fast and slow interlocks to detect exception</a:t>
            </a:r>
          </a:p>
          <a:p>
            <a:pPr marL="285750" indent="-285750">
              <a:buFont typeface="Wingdings" panose="05000000000000000000" pitchFamily="2" charset="2"/>
              <a:buChar char="n"/>
            </a:pPr>
            <a:endParaRPr lang="en-US" altLang="zh-CN" sz="1600"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The vacuum of RF couplers or accelerate structure, LLRF loop status, ARC, temperature, water flow, tuner limiter, etc., are connected together with and logic to determine switch off RF signal and MPS statues</a:t>
            </a:r>
          </a:p>
        </p:txBody>
      </p:sp>
      <p:cxnSp>
        <p:nvCxnSpPr>
          <p:cNvPr id="10" name="直接箭头连接符 9">
            <a:extLst>
              <a:ext uri="{FF2B5EF4-FFF2-40B4-BE49-F238E27FC236}">
                <a16:creationId xmlns:a16="http://schemas.microsoft.com/office/drawing/2014/main" id="{BA5E5061-3948-41D5-8272-6E68190F7723}"/>
              </a:ext>
            </a:extLst>
          </p:cNvPr>
          <p:cNvCxnSpPr>
            <a:cxnSpLocks/>
            <a:stCxn id="2" idx="1"/>
          </p:cNvCxnSpPr>
          <p:nvPr/>
        </p:nvCxnSpPr>
        <p:spPr>
          <a:xfrm flipH="1" flipV="1">
            <a:off x="3781426" y="3019425"/>
            <a:ext cx="1724024" cy="363786"/>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6D675519-CF6B-4024-AFA9-535960326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25" y="2728299"/>
            <a:ext cx="5031599" cy="3046988"/>
          </a:xfrm>
          <a:prstGeom prst="rect">
            <a:avLst/>
          </a:prstGeom>
        </p:spPr>
      </p:pic>
    </p:spTree>
    <p:extLst>
      <p:ext uri="{BB962C8B-B14F-4D97-AF65-F5344CB8AC3E}">
        <p14:creationId xmlns:p14="http://schemas.microsoft.com/office/powerpoint/2010/main" val="197707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D675519-CF6B-4024-AFA9-535960326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14" y="2509839"/>
            <a:ext cx="5031599" cy="3046988"/>
          </a:xfrm>
          <a:prstGeom prst="rect">
            <a:avLst/>
          </a:prstGeom>
        </p:spPr>
      </p:pic>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11</a:t>
            </a:fld>
            <a:endParaRPr lang="en-US" altLang="zh-CN"/>
          </a:p>
        </p:txBody>
      </p:sp>
      <p:sp>
        <p:nvSpPr>
          <p:cNvPr id="11" name="矩形 10">
            <a:extLst>
              <a:ext uri="{FF2B5EF4-FFF2-40B4-BE49-F238E27FC236}">
                <a16:creationId xmlns:a16="http://schemas.microsoft.com/office/drawing/2014/main" id="{B431B569-39A5-42C3-ACFA-940D57485CB3}"/>
              </a:ext>
            </a:extLst>
          </p:cNvPr>
          <p:cNvSpPr/>
          <p:nvPr/>
        </p:nvSpPr>
        <p:spPr>
          <a:xfrm>
            <a:off x="574674" y="1715611"/>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RF signal distribution</a:t>
            </a:r>
            <a:endParaRPr lang="zh-CN" altLang="en-US" sz="2000" b="1" dirty="0">
              <a:solidFill>
                <a:srgbClr val="000099"/>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0E58ED68-7744-4ED2-B819-520B24949209}"/>
              </a:ext>
            </a:extLst>
          </p:cNvPr>
          <p:cNvSpPr/>
          <p:nvPr/>
        </p:nvSpPr>
        <p:spPr>
          <a:xfrm>
            <a:off x="5495925" y="3643037"/>
            <a:ext cx="3397250"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RF signal monitoring unit handles the driver signals, RF amplifier fwd. and rev. signals, coupler fwd. and rev. signals, cavity pickup signal</a:t>
            </a:r>
          </a:p>
        </p:txBody>
      </p:sp>
      <p:cxnSp>
        <p:nvCxnSpPr>
          <p:cNvPr id="10" name="直接箭头连接符 9">
            <a:extLst>
              <a:ext uri="{FF2B5EF4-FFF2-40B4-BE49-F238E27FC236}">
                <a16:creationId xmlns:a16="http://schemas.microsoft.com/office/drawing/2014/main" id="{BA5E5061-3948-41D5-8272-6E68190F7723}"/>
              </a:ext>
            </a:extLst>
          </p:cNvPr>
          <p:cNvCxnSpPr>
            <a:cxnSpLocks/>
            <a:stCxn id="2" idx="1"/>
          </p:cNvCxnSpPr>
          <p:nvPr/>
        </p:nvCxnSpPr>
        <p:spPr>
          <a:xfrm flipH="1">
            <a:off x="1676401" y="4304757"/>
            <a:ext cx="3819524" cy="419412"/>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3E6111EC-A640-4E14-AC41-9B661E90BBF1}"/>
              </a:ext>
            </a:extLst>
          </p:cNvPr>
          <p:cNvSpPr/>
          <p:nvPr/>
        </p:nvSpPr>
        <p:spPr>
          <a:xfrm>
            <a:off x="5495925" y="2376139"/>
            <a:ext cx="339725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Customized RF front-end in 19” chassis consists of up and down convertors, generate LO and clock signals</a:t>
            </a:r>
            <a:endParaRPr lang="zh-CN" altLang="en-US" sz="1600" dirty="0">
              <a:solidFill>
                <a:srgbClr val="000099"/>
              </a:solidFill>
              <a:latin typeface="Arial" panose="020B0604020202020204" pitchFamily="34" charset="0"/>
              <a:cs typeface="Arial" panose="020B0604020202020204" pitchFamily="34" charset="0"/>
            </a:endParaRPr>
          </a:p>
        </p:txBody>
      </p:sp>
      <p:cxnSp>
        <p:nvCxnSpPr>
          <p:cNvPr id="14" name="直接箭头连接符 13">
            <a:extLst>
              <a:ext uri="{FF2B5EF4-FFF2-40B4-BE49-F238E27FC236}">
                <a16:creationId xmlns:a16="http://schemas.microsoft.com/office/drawing/2014/main" id="{2AC0E13A-38F2-49A5-BF50-A2304AC032E8}"/>
              </a:ext>
            </a:extLst>
          </p:cNvPr>
          <p:cNvCxnSpPr>
            <a:cxnSpLocks/>
            <a:stCxn id="12" idx="1"/>
          </p:cNvCxnSpPr>
          <p:nvPr/>
        </p:nvCxnSpPr>
        <p:spPr>
          <a:xfrm flipH="1">
            <a:off x="1912620" y="2914748"/>
            <a:ext cx="3583305" cy="728289"/>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1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D675519-CF6B-4024-AFA9-535960326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14" y="2509839"/>
            <a:ext cx="5031599" cy="3046988"/>
          </a:xfrm>
          <a:prstGeom prst="rect">
            <a:avLst/>
          </a:prstGeom>
        </p:spPr>
      </p:pic>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12</a:t>
            </a:fld>
            <a:endParaRPr lang="en-US" altLang="zh-CN" dirty="0"/>
          </a:p>
        </p:txBody>
      </p:sp>
      <p:sp>
        <p:nvSpPr>
          <p:cNvPr id="11" name="矩形 10">
            <a:extLst>
              <a:ext uri="{FF2B5EF4-FFF2-40B4-BE49-F238E27FC236}">
                <a16:creationId xmlns:a16="http://schemas.microsoft.com/office/drawing/2014/main" id="{B431B569-39A5-42C3-ACFA-940D57485CB3}"/>
              </a:ext>
            </a:extLst>
          </p:cNvPr>
          <p:cNvSpPr/>
          <p:nvPr/>
        </p:nvSpPr>
        <p:spPr>
          <a:xfrm>
            <a:off x="574674" y="1715611"/>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Tuning system</a:t>
            </a:r>
            <a:endParaRPr lang="zh-CN" altLang="en-US" sz="2000" b="1" dirty="0">
              <a:solidFill>
                <a:srgbClr val="000099"/>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0E58ED68-7744-4ED2-B819-520B24949209}"/>
              </a:ext>
            </a:extLst>
          </p:cNvPr>
          <p:cNvSpPr/>
          <p:nvPr/>
        </p:nvSpPr>
        <p:spPr>
          <a:xfrm>
            <a:off x="5505450" y="2211427"/>
            <a:ext cx="3397250"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Servo motors used for </a:t>
            </a:r>
            <a:r>
              <a:rPr lang="en-US" altLang="zh-CN" sz="1600" dirty="0" err="1">
                <a:solidFill>
                  <a:srgbClr val="000099"/>
                </a:solidFill>
                <a:latin typeface="Arial" panose="020B0604020202020204" pitchFamily="34" charset="0"/>
                <a:cs typeface="Arial" panose="020B0604020202020204" pitchFamily="34" charset="0"/>
              </a:rPr>
              <a:t>bunchers</a:t>
            </a:r>
            <a:r>
              <a:rPr lang="en-US" altLang="zh-CN" sz="1600" dirty="0">
                <a:solidFill>
                  <a:srgbClr val="000099"/>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n"/>
            </a:pPr>
            <a:endParaRPr lang="en-US" altLang="zh-CN" sz="1600"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Stepper motor with piezo-actuators are used for spoke cavities</a:t>
            </a:r>
          </a:p>
          <a:p>
            <a:pPr marL="285750" indent="-285750">
              <a:buFont typeface="Wingdings" panose="05000000000000000000" pitchFamily="2" charset="2"/>
              <a:buChar char="n"/>
            </a:pPr>
            <a:endParaRPr lang="en-US" altLang="zh-CN" sz="1600"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Lorenz Force detuning can be compensated by adopting piezo properly</a:t>
            </a:r>
          </a:p>
        </p:txBody>
      </p:sp>
      <p:cxnSp>
        <p:nvCxnSpPr>
          <p:cNvPr id="10" name="直接箭头连接符 9">
            <a:extLst>
              <a:ext uri="{FF2B5EF4-FFF2-40B4-BE49-F238E27FC236}">
                <a16:creationId xmlns:a16="http://schemas.microsoft.com/office/drawing/2014/main" id="{BA5E5061-3948-41D5-8272-6E68190F7723}"/>
              </a:ext>
            </a:extLst>
          </p:cNvPr>
          <p:cNvCxnSpPr>
            <a:cxnSpLocks/>
            <a:stCxn id="2" idx="1"/>
          </p:cNvCxnSpPr>
          <p:nvPr/>
        </p:nvCxnSpPr>
        <p:spPr>
          <a:xfrm flipH="1">
            <a:off x="1727202" y="3365589"/>
            <a:ext cx="3778248" cy="1773089"/>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776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13</a:t>
            </a:fld>
            <a:endParaRPr lang="en-US" altLang="zh-CN"/>
          </a:p>
        </p:txBody>
      </p:sp>
      <p:pic>
        <p:nvPicPr>
          <p:cNvPr id="3" name="图片 2">
            <a:extLst>
              <a:ext uri="{FF2B5EF4-FFF2-40B4-BE49-F238E27FC236}">
                <a16:creationId xmlns:a16="http://schemas.microsoft.com/office/drawing/2014/main" id="{335E4F27-8FAA-45F9-A56D-CCF363C878C1}"/>
              </a:ext>
            </a:extLst>
          </p:cNvPr>
          <p:cNvPicPr>
            <a:picLocks noChangeAspect="1"/>
          </p:cNvPicPr>
          <p:nvPr/>
        </p:nvPicPr>
        <p:blipFill>
          <a:blip r:embed="rId2"/>
          <a:stretch>
            <a:fillRect/>
          </a:stretch>
        </p:blipFill>
        <p:spPr>
          <a:xfrm>
            <a:off x="6624523" y="4276242"/>
            <a:ext cx="1247000" cy="1870201"/>
          </a:xfrm>
          <a:prstGeom prst="rect">
            <a:avLst/>
          </a:prstGeom>
        </p:spPr>
      </p:pic>
      <p:pic>
        <p:nvPicPr>
          <p:cNvPr id="8" name="图片 7">
            <a:extLst>
              <a:ext uri="{FF2B5EF4-FFF2-40B4-BE49-F238E27FC236}">
                <a16:creationId xmlns:a16="http://schemas.microsoft.com/office/drawing/2014/main" id="{8134C635-4D5F-4DEF-BAB4-BC1279A3C317}"/>
              </a:ext>
            </a:extLst>
          </p:cNvPr>
          <p:cNvPicPr>
            <a:picLocks noChangeAspect="1"/>
          </p:cNvPicPr>
          <p:nvPr/>
        </p:nvPicPr>
        <p:blipFill>
          <a:blip r:embed="rId3"/>
          <a:stretch>
            <a:fillRect/>
          </a:stretch>
        </p:blipFill>
        <p:spPr>
          <a:xfrm>
            <a:off x="1199386" y="4492778"/>
            <a:ext cx="2014284" cy="1260394"/>
          </a:xfrm>
          <a:prstGeom prst="rect">
            <a:avLst/>
          </a:prstGeom>
        </p:spPr>
      </p:pic>
      <p:pic>
        <p:nvPicPr>
          <p:cNvPr id="11" name="图片 10">
            <a:extLst>
              <a:ext uri="{FF2B5EF4-FFF2-40B4-BE49-F238E27FC236}">
                <a16:creationId xmlns:a16="http://schemas.microsoft.com/office/drawing/2014/main" id="{9D739A86-3D29-4D7D-AC49-32F62C654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606" y="2023411"/>
            <a:ext cx="1199577" cy="1864546"/>
          </a:xfrm>
          <a:prstGeom prst="rect">
            <a:avLst/>
          </a:prstGeom>
        </p:spPr>
      </p:pic>
      <p:pic>
        <p:nvPicPr>
          <p:cNvPr id="9" name="图片 8">
            <a:extLst>
              <a:ext uri="{FF2B5EF4-FFF2-40B4-BE49-F238E27FC236}">
                <a16:creationId xmlns:a16="http://schemas.microsoft.com/office/drawing/2014/main" id="{7FF87CA7-B641-4EDC-A19C-95FD55879C51}"/>
              </a:ext>
            </a:extLst>
          </p:cNvPr>
          <p:cNvPicPr>
            <a:picLocks noChangeAspect="1"/>
          </p:cNvPicPr>
          <p:nvPr/>
        </p:nvPicPr>
        <p:blipFill rotWithShape="1">
          <a:blip r:embed="rId5">
            <a:extLst>
              <a:ext uri="{28A0092B-C50C-407E-A947-70E740481C1C}">
                <a14:useLocalDpi xmlns:a14="http://schemas.microsoft.com/office/drawing/2010/main" val="0"/>
              </a:ext>
            </a:extLst>
          </a:blip>
          <a:srcRect t="13417" b="13190"/>
          <a:stretch/>
        </p:blipFill>
        <p:spPr>
          <a:xfrm>
            <a:off x="3713482" y="3230427"/>
            <a:ext cx="2075242" cy="1914021"/>
          </a:xfrm>
          <a:prstGeom prst="rect">
            <a:avLst/>
          </a:prstGeom>
        </p:spPr>
      </p:pic>
      <p:pic>
        <p:nvPicPr>
          <p:cNvPr id="14" name="图片 13">
            <a:extLst>
              <a:ext uri="{FF2B5EF4-FFF2-40B4-BE49-F238E27FC236}">
                <a16:creationId xmlns:a16="http://schemas.microsoft.com/office/drawing/2014/main" id="{0C88D4EC-DF70-4206-A03F-868EB53A874D}"/>
              </a:ext>
            </a:extLst>
          </p:cNvPr>
          <p:cNvPicPr>
            <a:picLocks noChangeAspect="1"/>
          </p:cNvPicPr>
          <p:nvPr/>
        </p:nvPicPr>
        <p:blipFill rotWithShape="1">
          <a:blip r:embed="rId6">
            <a:extLst>
              <a:ext uri="{28A0092B-C50C-407E-A947-70E740481C1C}">
                <a14:useLocalDpi xmlns:a14="http://schemas.microsoft.com/office/drawing/2010/main" val="0"/>
              </a:ext>
            </a:extLst>
          </a:blip>
          <a:srcRect l="16405" t="9259" r="14187"/>
          <a:stretch/>
        </p:blipFill>
        <p:spPr>
          <a:xfrm>
            <a:off x="1260071" y="2791607"/>
            <a:ext cx="1953599" cy="1194926"/>
          </a:xfrm>
          <a:prstGeom prst="rect">
            <a:avLst/>
          </a:prstGeom>
        </p:spPr>
      </p:pic>
      <p:sp>
        <p:nvSpPr>
          <p:cNvPr id="15" name="文本框 14">
            <a:extLst>
              <a:ext uri="{FF2B5EF4-FFF2-40B4-BE49-F238E27FC236}">
                <a16:creationId xmlns:a16="http://schemas.microsoft.com/office/drawing/2014/main" id="{FECBEE1E-A447-490B-92A2-E0D0A50B53D5}"/>
              </a:ext>
            </a:extLst>
          </p:cNvPr>
          <p:cNvSpPr txBox="1"/>
          <p:nvPr/>
        </p:nvSpPr>
        <p:spPr>
          <a:xfrm>
            <a:off x="1599118" y="2450001"/>
            <a:ext cx="127550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NAT MCH</a:t>
            </a:r>
            <a:endParaRPr lang="zh-CN" altLang="en-US" dirty="0"/>
          </a:p>
        </p:txBody>
      </p:sp>
      <p:sp>
        <p:nvSpPr>
          <p:cNvPr id="16" name="文本框 15">
            <a:extLst>
              <a:ext uri="{FF2B5EF4-FFF2-40B4-BE49-F238E27FC236}">
                <a16:creationId xmlns:a16="http://schemas.microsoft.com/office/drawing/2014/main" id="{6B4A6144-9328-4E9C-BF04-04E8878A2240}"/>
              </a:ext>
            </a:extLst>
          </p:cNvPr>
          <p:cNvSpPr txBox="1"/>
          <p:nvPr/>
        </p:nvSpPr>
        <p:spPr>
          <a:xfrm>
            <a:off x="2392409" y="5546751"/>
            <a:ext cx="1614551"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Kontron CPU</a:t>
            </a:r>
            <a:endParaRPr lang="zh-CN" altLang="en-US" dirty="0"/>
          </a:p>
        </p:txBody>
      </p:sp>
      <p:sp>
        <p:nvSpPr>
          <p:cNvPr id="17" name="文本框 16">
            <a:extLst>
              <a:ext uri="{FF2B5EF4-FFF2-40B4-BE49-F238E27FC236}">
                <a16:creationId xmlns:a16="http://schemas.microsoft.com/office/drawing/2014/main" id="{D93F2C50-B72F-42B1-83DA-8817CE5512E4}"/>
              </a:ext>
            </a:extLst>
          </p:cNvPr>
          <p:cNvSpPr txBox="1"/>
          <p:nvPr/>
        </p:nvSpPr>
        <p:spPr>
          <a:xfrm>
            <a:off x="5083063" y="2464285"/>
            <a:ext cx="1614551"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SIS8300</a:t>
            </a:r>
            <a:endParaRPr lang="zh-CN" altLang="en-US" dirty="0"/>
          </a:p>
        </p:txBody>
      </p:sp>
      <p:sp>
        <p:nvSpPr>
          <p:cNvPr id="18" name="文本框 17">
            <a:extLst>
              <a:ext uri="{FF2B5EF4-FFF2-40B4-BE49-F238E27FC236}">
                <a16:creationId xmlns:a16="http://schemas.microsoft.com/office/drawing/2014/main" id="{EE7026C5-5A30-4CA0-AB94-837E9FCE7710}"/>
              </a:ext>
            </a:extLst>
          </p:cNvPr>
          <p:cNvSpPr txBox="1"/>
          <p:nvPr/>
        </p:nvSpPr>
        <p:spPr>
          <a:xfrm>
            <a:off x="5120059" y="5550809"/>
            <a:ext cx="1614551"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SIS8900</a:t>
            </a:r>
            <a:endParaRPr lang="zh-CN" altLang="en-US" dirty="0"/>
          </a:p>
        </p:txBody>
      </p:sp>
      <p:cxnSp>
        <p:nvCxnSpPr>
          <p:cNvPr id="12" name="直接箭头连接符 11">
            <a:extLst>
              <a:ext uri="{FF2B5EF4-FFF2-40B4-BE49-F238E27FC236}">
                <a16:creationId xmlns:a16="http://schemas.microsoft.com/office/drawing/2014/main" id="{D71C646E-B614-4252-9599-65A0ACB8E8EE}"/>
              </a:ext>
            </a:extLst>
          </p:cNvPr>
          <p:cNvCxnSpPr>
            <a:cxnSpLocks/>
          </p:cNvCxnSpPr>
          <p:nvPr/>
        </p:nvCxnSpPr>
        <p:spPr>
          <a:xfrm>
            <a:off x="2733675" y="3530985"/>
            <a:ext cx="838200" cy="12315"/>
          </a:xfrm>
          <a:prstGeom prst="straightConnector1">
            <a:avLst/>
          </a:prstGeom>
          <a:ln w="38100">
            <a:solidFill>
              <a:srgbClr val="FFC92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8FB3CE54-698E-41D3-B2A6-E0DD5B08A103}"/>
              </a:ext>
            </a:extLst>
          </p:cNvPr>
          <p:cNvCxnSpPr>
            <a:cxnSpLocks/>
          </p:cNvCxnSpPr>
          <p:nvPr/>
        </p:nvCxnSpPr>
        <p:spPr>
          <a:xfrm flipV="1">
            <a:off x="2628900" y="4136797"/>
            <a:ext cx="942975" cy="492353"/>
          </a:xfrm>
          <a:prstGeom prst="straightConnector1">
            <a:avLst/>
          </a:prstGeom>
          <a:ln w="38100">
            <a:solidFill>
              <a:srgbClr val="FFC92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4C188F18-DC70-4227-8DC3-D5037E48AE95}"/>
              </a:ext>
            </a:extLst>
          </p:cNvPr>
          <p:cNvCxnSpPr>
            <a:cxnSpLocks/>
          </p:cNvCxnSpPr>
          <p:nvPr/>
        </p:nvCxnSpPr>
        <p:spPr>
          <a:xfrm flipH="1" flipV="1">
            <a:off x="5934076" y="4136798"/>
            <a:ext cx="763538" cy="638318"/>
          </a:xfrm>
          <a:prstGeom prst="straightConnector1">
            <a:avLst/>
          </a:prstGeom>
          <a:ln w="38100">
            <a:solidFill>
              <a:srgbClr val="FFC92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D6B76638-C104-46EA-A648-448B77B573ED}"/>
              </a:ext>
            </a:extLst>
          </p:cNvPr>
          <p:cNvCxnSpPr>
            <a:cxnSpLocks/>
          </p:cNvCxnSpPr>
          <p:nvPr/>
        </p:nvCxnSpPr>
        <p:spPr>
          <a:xfrm flipH="1">
            <a:off x="5930331" y="3357564"/>
            <a:ext cx="767283" cy="321689"/>
          </a:xfrm>
          <a:prstGeom prst="straightConnector1">
            <a:avLst/>
          </a:prstGeom>
          <a:ln w="38100">
            <a:solidFill>
              <a:srgbClr val="FFC926"/>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B5FBF00F-12AB-45F8-A71D-FA567F599E40}"/>
              </a:ext>
            </a:extLst>
          </p:cNvPr>
          <p:cNvSpPr/>
          <p:nvPr/>
        </p:nvSpPr>
        <p:spPr>
          <a:xfrm>
            <a:off x="548843" y="1793323"/>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MTCA.4-based LLRF controller</a:t>
            </a:r>
            <a:endParaRPr lang="zh-CN" altLang="en-US" sz="20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95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14</a:t>
            </a:fld>
            <a:endParaRPr lang="en-US" altLang="zh-CN"/>
          </a:p>
        </p:txBody>
      </p:sp>
      <p:pic>
        <p:nvPicPr>
          <p:cNvPr id="9" name="图片 8">
            <a:extLst>
              <a:ext uri="{FF2B5EF4-FFF2-40B4-BE49-F238E27FC236}">
                <a16:creationId xmlns:a16="http://schemas.microsoft.com/office/drawing/2014/main" id="{8F301A82-FCF3-41DF-80C2-4092EF601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392" y="2150913"/>
            <a:ext cx="4865077" cy="3850876"/>
          </a:xfrm>
          <a:prstGeom prst="rect">
            <a:avLst/>
          </a:prstGeom>
        </p:spPr>
      </p:pic>
      <p:sp>
        <p:nvSpPr>
          <p:cNvPr id="8" name="文本框 7">
            <a:extLst>
              <a:ext uri="{FF2B5EF4-FFF2-40B4-BE49-F238E27FC236}">
                <a16:creationId xmlns:a16="http://schemas.microsoft.com/office/drawing/2014/main" id="{6CE01254-23C3-4BCE-BDCF-AC378EFBB4BC}"/>
              </a:ext>
            </a:extLst>
          </p:cNvPr>
          <p:cNvSpPr txBox="1"/>
          <p:nvPr/>
        </p:nvSpPr>
        <p:spPr>
          <a:xfrm>
            <a:off x="980531" y="2329013"/>
            <a:ext cx="1862683"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Power meters</a:t>
            </a:r>
            <a:endParaRPr lang="zh-CN" altLang="en-US" dirty="0"/>
          </a:p>
        </p:txBody>
      </p:sp>
      <p:sp>
        <p:nvSpPr>
          <p:cNvPr id="10" name="文本框 9">
            <a:extLst>
              <a:ext uri="{FF2B5EF4-FFF2-40B4-BE49-F238E27FC236}">
                <a16:creationId xmlns:a16="http://schemas.microsoft.com/office/drawing/2014/main" id="{B862FE1C-08CA-41ED-83B3-CFDA0453F241}"/>
              </a:ext>
            </a:extLst>
          </p:cNvPr>
          <p:cNvSpPr txBox="1"/>
          <p:nvPr/>
        </p:nvSpPr>
        <p:spPr>
          <a:xfrm>
            <a:off x="980530" y="2911459"/>
            <a:ext cx="186268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RF distribution</a:t>
            </a:r>
            <a:endParaRPr lang="zh-CN" altLang="en-US" dirty="0"/>
          </a:p>
        </p:txBody>
      </p:sp>
      <p:sp>
        <p:nvSpPr>
          <p:cNvPr id="11" name="文本框 10">
            <a:extLst>
              <a:ext uri="{FF2B5EF4-FFF2-40B4-BE49-F238E27FC236}">
                <a16:creationId xmlns:a16="http://schemas.microsoft.com/office/drawing/2014/main" id="{9D9209B2-5594-4A53-8BF1-FA57B8F96E7A}"/>
              </a:ext>
            </a:extLst>
          </p:cNvPr>
          <p:cNvSpPr txBox="1"/>
          <p:nvPr/>
        </p:nvSpPr>
        <p:spPr>
          <a:xfrm>
            <a:off x="980530" y="3493905"/>
            <a:ext cx="186268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RF front-end</a:t>
            </a:r>
            <a:endParaRPr lang="zh-CN" altLang="en-US" dirty="0"/>
          </a:p>
        </p:txBody>
      </p:sp>
      <p:sp>
        <p:nvSpPr>
          <p:cNvPr id="12" name="文本框 11">
            <a:extLst>
              <a:ext uri="{FF2B5EF4-FFF2-40B4-BE49-F238E27FC236}">
                <a16:creationId xmlns:a16="http://schemas.microsoft.com/office/drawing/2014/main" id="{F7D1D689-33D5-4F40-92CD-C4EDC56254EB}"/>
              </a:ext>
            </a:extLst>
          </p:cNvPr>
          <p:cNvSpPr txBox="1"/>
          <p:nvPr/>
        </p:nvSpPr>
        <p:spPr>
          <a:xfrm>
            <a:off x="980530" y="4076351"/>
            <a:ext cx="186268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RF switch</a:t>
            </a:r>
            <a:endParaRPr lang="zh-CN" altLang="en-US" dirty="0"/>
          </a:p>
        </p:txBody>
      </p:sp>
      <p:sp>
        <p:nvSpPr>
          <p:cNvPr id="13" name="文本框 12">
            <a:extLst>
              <a:ext uri="{FF2B5EF4-FFF2-40B4-BE49-F238E27FC236}">
                <a16:creationId xmlns:a16="http://schemas.microsoft.com/office/drawing/2014/main" id="{A52C59C5-6327-40BE-915E-A4FA2A3D8F6C}"/>
              </a:ext>
            </a:extLst>
          </p:cNvPr>
          <p:cNvSpPr txBox="1"/>
          <p:nvPr/>
        </p:nvSpPr>
        <p:spPr>
          <a:xfrm>
            <a:off x="980530" y="4658797"/>
            <a:ext cx="186268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MTCA crate</a:t>
            </a:r>
            <a:endParaRPr lang="zh-CN" altLang="en-US" dirty="0"/>
          </a:p>
        </p:txBody>
      </p:sp>
      <p:sp>
        <p:nvSpPr>
          <p:cNvPr id="14" name="文本框 13">
            <a:extLst>
              <a:ext uri="{FF2B5EF4-FFF2-40B4-BE49-F238E27FC236}">
                <a16:creationId xmlns:a16="http://schemas.microsoft.com/office/drawing/2014/main" id="{5BD1CDF2-5C6C-427D-8BA9-962D8823F553}"/>
              </a:ext>
            </a:extLst>
          </p:cNvPr>
          <p:cNvSpPr txBox="1"/>
          <p:nvPr/>
        </p:nvSpPr>
        <p:spPr>
          <a:xfrm>
            <a:off x="980530" y="5241242"/>
            <a:ext cx="1862684"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Oscilloscope </a:t>
            </a:r>
            <a:endParaRPr lang="zh-CN" altLang="en-US" dirty="0"/>
          </a:p>
        </p:txBody>
      </p:sp>
      <p:sp>
        <p:nvSpPr>
          <p:cNvPr id="2" name="矩形 1">
            <a:extLst>
              <a:ext uri="{FF2B5EF4-FFF2-40B4-BE49-F238E27FC236}">
                <a16:creationId xmlns:a16="http://schemas.microsoft.com/office/drawing/2014/main" id="{2F1E1A1E-FDEF-4265-A281-09F949F104DE}"/>
              </a:ext>
            </a:extLst>
          </p:cNvPr>
          <p:cNvSpPr/>
          <p:nvPr/>
        </p:nvSpPr>
        <p:spPr>
          <a:xfrm>
            <a:off x="611189" y="1778208"/>
            <a:ext cx="7964486"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LLRF Cabinet</a:t>
            </a:r>
            <a:endParaRPr lang="zh-CN" altLang="en-US" sz="20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895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15</a:t>
            </a:fld>
            <a:endParaRPr lang="en-US" altLang="zh-CN"/>
          </a:p>
        </p:txBody>
      </p:sp>
      <p:sp>
        <p:nvSpPr>
          <p:cNvPr id="18" name="矩形 17">
            <a:extLst>
              <a:ext uri="{FF2B5EF4-FFF2-40B4-BE49-F238E27FC236}">
                <a16:creationId xmlns:a16="http://schemas.microsoft.com/office/drawing/2014/main" id="{5EE5C5F8-E204-4D00-A490-0A541A9E05CE}"/>
              </a:ext>
            </a:extLst>
          </p:cNvPr>
          <p:cNvSpPr/>
          <p:nvPr/>
        </p:nvSpPr>
        <p:spPr>
          <a:xfrm>
            <a:off x="2138251" y="5671631"/>
            <a:ext cx="2377574" cy="369332"/>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50dB noise suppression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Rectangle 3">
            <a:extLst>
              <a:ext uri="{FF2B5EF4-FFF2-40B4-BE49-F238E27FC236}">
                <a16:creationId xmlns:a16="http://schemas.microsoft.com/office/drawing/2014/main" id="{9E0866F0-2F07-42A8-B505-E30588AB5E45}"/>
              </a:ext>
            </a:extLst>
          </p:cNvPr>
          <p:cNvSpPr txBox="1">
            <a:spLocks noChangeArrowheads="1"/>
          </p:cNvSpPr>
          <p:nvPr/>
        </p:nvSpPr>
        <p:spPr bwMode="auto">
          <a:xfrm>
            <a:off x="5822100" y="1817279"/>
            <a:ext cx="1681040" cy="342201"/>
          </a:xfrm>
          <a:prstGeom prst="rect">
            <a:avLst/>
          </a:prstGeom>
          <a:solidFill>
            <a:srgbClr val="FFC000">
              <a:alpha val="85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dirty="0">
                <a:cs typeface="Times New Roman" panose="02020603050405020304" pitchFamily="18" charset="0"/>
              </a:rPr>
              <a:t>Beam passing</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
        <p:nvSpPr>
          <p:cNvPr id="22" name="Rectangle 3">
            <a:extLst>
              <a:ext uri="{FF2B5EF4-FFF2-40B4-BE49-F238E27FC236}">
                <a16:creationId xmlns:a16="http://schemas.microsoft.com/office/drawing/2014/main" id="{4D67E461-71B0-4205-A129-D25F17CBE689}"/>
              </a:ext>
            </a:extLst>
          </p:cNvPr>
          <p:cNvSpPr txBox="1">
            <a:spLocks noChangeArrowheads="1"/>
          </p:cNvSpPr>
          <p:nvPr/>
        </p:nvSpPr>
        <p:spPr bwMode="auto">
          <a:xfrm>
            <a:off x="4669956" y="5671631"/>
            <a:ext cx="4015811" cy="369332"/>
          </a:xfrm>
          <a:prstGeom prst="rect">
            <a:avLst/>
          </a:prstGeom>
          <a:solidFill>
            <a:srgbClr val="FFC000">
              <a:alpha val="85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dirty="0">
                <a:cs typeface="Times New Roman" panose="02020603050405020304" pitchFamily="18" charset="0"/>
              </a:rPr>
              <a:t>Beam passing with feedforward control</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3CFCFBB7-1D23-47FA-A07E-57B3F3DCC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638" y="2133084"/>
            <a:ext cx="2290439" cy="1722268"/>
          </a:xfrm>
          <a:prstGeom prst="rect">
            <a:avLst/>
          </a:prstGeom>
        </p:spPr>
      </p:pic>
      <p:pic>
        <p:nvPicPr>
          <p:cNvPr id="12" name="图片 11">
            <a:extLst>
              <a:ext uri="{FF2B5EF4-FFF2-40B4-BE49-F238E27FC236}">
                <a16:creationId xmlns:a16="http://schemas.microsoft.com/office/drawing/2014/main" id="{F9890250-735B-40B5-8FA5-E94F9382D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38" y="3902762"/>
            <a:ext cx="2290439" cy="1722268"/>
          </a:xfrm>
          <a:prstGeom prst="rect">
            <a:avLst/>
          </a:prstGeom>
        </p:spPr>
      </p:pic>
      <p:pic>
        <p:nvPicPr>
          <p:cNvPr id="15" name="图片 14">
            <a:extLst>
              <a:ext uri="{FF2B5EF4-FFF2-40B4-BE49-F238E27FC236}">
                <a16:creationId xmlns:a16="http://schemas.microsoft.com/office/drawing/2014/main" id="{0C144EB9-AF33-4F63-B075-6657F884B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024" y="2186352"/>
            <a:ext cx="2739194" cy="1722268"/>
          </a:xfrm>
          <a:prstGeom prst="rect">
            <a:avLst/>
          </a:prstGeom>
        </p:spPr>
      </p:pic>
      <p:pic>
        <p:nvPicPr>
          <p:cNvPr id="17" name="图片 16">
            <a:extLst>
              <a:ext uri="{FF2B5EF4-FFF2-40B4-BE49-F238E27FC236}">
                <a16:creationId xmlns:a16="http://schemas.microsoft.com/office/drawing/2014/main" id="{C5D19B4E-E907-4BCF-8BC7-A6F6D91E9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024" y="3942913"/>
            <a:ext cx="2739192" cy="1722267"/>
          </a:xfrm>
          <a:prstGeom prst="rect">
            <a:avLst/>
          </a:prstGeom>
        </p:spPr>
      </p:pic>
      <p:sp>
        <p:nvSpPr>
          <p:cNvPr id="13" name="Rectangle 3">
            <a:extLst>
              <a:ext uri="{FF2B5EF4-FFF2-40B4-BE49-F238E27FC236}">
                <a16:creationId xmlns:a16="http://schemas.microsoft.com/office/drawing/2014/main" id="{63A1EF32-9282-470A-A36D-4195889BB9C0}"/>
              </a:ext>
            </a:extLst>
          </p:cNvPr>
          <p:cNvSpPr txBox="1">
            <a:spLocks noChangeArrowheads="1"/>
          </p:cNvSpPr>
          <p:nvPr/>
        </p:nvSpPr>
        <p:spPr bwMode="auto">
          <a:xfrm>
            <a:off x="457211" y="2922106"/>
            <a:ext cx="1681040" cy="342201"/>
          </a:xfrm>
          <a:prstGeom prst="rect">
            <a:avLst/>
          </a:prstGeom>
          <a:solidFill>
            <a:srgbClr val="FFC000">
              <a:alpha val="85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sz="1800" kern="0" dirty="0">
                <a:solidFill>
                  <a:srgbClr val="002060"/>
                </a:solidFill>
                <a:latin typeface="Times New Roman" panose="02020603050405020304" pitchFamily="18" charset="0"/>
                <a:cs typeface="Times New Roman" panose="02020603050405020304" pitchFamily="18" charset="0"/>
              </a:rPr>
              <a:t>Open loop</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
        <p:nvSpPr>
          <p:cNvPr id="14" name="Rectangle 3">
            <a:extLst>
              <a:ext uri="{FF2B5EF4-FFF2-40B4-BE49-F238E27FC236}">
                <a16:creationId xmlns:a16="http://schemas.microsoft.com/office/drawing/2014/main" id="{4D7E9C1F-9B0E-456B-A5F6-348E1D20EDED}"/>
              </a:ext>
            </a:extLst>
          </p:cNvPr>
          <p:cNvSpPr txBox="1">
            <a:spLocks noChangeArrowheads="1"/>
          </p:cNvSpPr>
          <p:nvPr/>
        </p:nvSpPr>
        <p:spPr bwMode="auto">
          <a:xfrm>
            <a:off x="464593" y="4690975"/>
            <a:ext cx="1681040" cy="342201"/>
          </a:xfrm>
          <a:prstGeom prst="rect">
            <a:avLst/>
          </a:prstGeom>
          <a:solidFill>
            <a:srgbClr val="FFC000">
              <a:alpha val="85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sz="1800" kern="0" dirty="0">
                <a:solidFill>
                  <a:srgbClr val="002060"/>
                </a:solidFill>
                <a:latin typeface="Times New Roman" panose="02020603050405020304" pitchFamily="18" charset="0"/>
                <a:cs typeface="Times New Roman" panose="02020603050405020304" pitchFamily="18" charset="0"/>
              </a:rPr>
              <a:t>Closed loop</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36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16</a:t>
            </a:fld>
            <a:endParaRPr lang="en-US" altLang="zh-CN"/>
          </a:p>
        </p:txBody>
      </p:sp>
      <p:pic>
        <p:nvPicPr>
          <p:cNvPr id="3" name="图片 2">
            <a:extLst>
              <a:ext uri="{FF2B5EF4-FFF2-40B4-BE49-F238E27FC236}">
                <a16:creationId xmlns:a16="http://schemas.microsoft.com/office/drawing/2014/main" id="{BB05DEAC-370C-4408-925C-933D37C28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06" y="3763290"/>
            <a:ext cx="2306648" cy="2238499"/>
          </a:xfrm>
          <a:prstGeom prst="rect">
            <a:avLst/>
          </a:prstGeom>
        </p:spPr>
      </p:pic>
      <p:sp>
        <p:nvSpPr>
          <p:cNvPr id="10" name="矩形 9">
            <a:extLst>
              <a:ext uri="{FF2B5EF4-FFF2-40B4-BE49-F238E27FC236}">
                <a16:creationId xmlns:a16="http://schemas.microsoft.com/office/drawing/2014/main" id="{76883E34-D84C-4389-880F-20D179F9DE34}"/>
              </a:ext>
            </a:extLst>
          </p:cNvPr>
          <p:cNvSpPr/>
          <p:nvPr/>
        </p:nvSpPr>
        <p:spPr>
          <a:xfrm>
            <a:off x="3603154" y="4275710"/>
            <a:ext cx="4972521" cy="1200329"/>
          </a:xfrm>
          <a:prstGeom prst="rect">
            <a:avLst/>
          </a:prstGeom>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Amplitude stability long-term with beam on : &lt; 0.1% (peak-to-peak); </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Phase stability long-term with beam on after optimization : &lt; 0.3</a:t>
            </a:r>
            <a:r>
              <a:rPr lang="en-US" altLang="zh-CN" dirty="0">
                <a:latin typeface="Arial" panose="020B0604020202020204" pitchFamily="34" charset="0"/>
                <a:ea typeface="宋体" panose="02010600030101010101" pitchFamily="2" charset="-122"/>
                <a:cs typeface="Arial" panose="020B0604020202020204" pitchFamily="34" charset="0"/>
              </a:rPr>
              <a:t>°(peak-to-peak); </a:t>
            </a:r>
          </a:p>
        </p:txBody>
      </p:sp>
      <p:graphicFrame>
        <p:nvGraphicFramePr>
          <p:cNvPr id="2" name="表格 1">
            <a:extLst>
              <a:ext uri="{FF2B5EF4-FFF2-40B4-BE49-F238E27FC236}">
                <a16:creationId xmlns:a16="http://schemas.microsoft.com/office/drawing/2014/main" id="{A7B26B14-757C-44CD-8CC1-286E0261A51D}"/>
              </a:ext>
            </a:extLst>
          </p:cNvPr>
          <p:cNvGraphicFramePr>
            <a:graphicFrameLocks noGrp="1"/>
          </p:cNvGraphicFramePr>
          <p:nvPr>
            <p:extLst>
              <p:ext uri="{D42A27DB-BD31-4B8C-83A1-F6EECF244321}">
                <p14:modId xmlns:p14="http://schemas.microsoft.com/office/powerpoint/2010/main" val="4106845367"/>
              </p:ext>
            </p:extLst>
          </p:nvPr>
        </p:nvGraphicFramePr>
        <p:xfrm>
          <a:off x="1542322" y="1811710"/>
          <a:ext cx="6326317" cy="1440000"/>
        </p:xfrm>
        <a:graphic>
          <a:graphicData uri="http://schemas.openxmlformats.org/drawingml/2006/table">
            <a:tbl>
              <a:tblPr firstRow="1" bandRow="1">
                <a:tableStyleId>{69CF1AB2-1976-4502-BF36-3FF5EA218861}</a:tableStyleId>
              </a:tblPr>
              <a:tblGrid>
                <a:gridCol w="1286317">
                  <a:extLst>
                    <a:ext uri="{9D8B030D-6E8A-4147-A177-3AD203B41FA5}">
                      <a16:colId xmlns:a16="http://schemas.microsoft.com/office/drawing/2014/main" val="693549770"/>
                    </a:ext>
                  </a:extLst>
                </a:gridCol>
                <a:gridCol w="720000">
                  <a:extLst>
                    <a:ext uri="{9D8B030D-6E8A-4147-A177-3AD203B41FA5}">
                      <a16:colId xmlns:a16="http://schemas.microsoft.com/office/drawing/2014/main" val="1431932541"/>
                    </a:ext>
                  </a:extLst>
                </a:gridCol>
                <a:gridCol w="720000">
                  <a:extLst>
                    <a:ext uri="{9D8B030D-6E8A-4147-A177-3AD203B41FA5}">
                      <a16:colId xmlns:a16="http://schemas.microsoft.com/office/drawing/2014/main" val="272242113"/>
                    </a:ext>
                  </a:extLst>
                </a:gridCol>
                <a:gridCol w="720000">
                  <a:extLst>
                    <a:ext uri="{9D8B030D-6E8A-4147-A177-3AD203B41FA5}">
                      <a16:colId xmlns:a16="http://schemas.microsoft.com/office/drawing/2014/main" val="2253689334"/>
                    </a:ext>
                  </a:extLst>
                </a:gridCol>
                <a:gridCol w="720000">
                  <a:extLst>
                    <a:ext uri="{9D8B030D-6E8A-4147-A177-3AD203B41FA5}">
                      <a16:colId xmlns:a16="http://schemas.microsoft.com/office/drawing/2014/main" val="3691407964"/>
                    </a:ext>
                  </a:extLst>
                </a:gridCol>
                <a:gridCol w="720000">
                  <a:extLst>
                    <a:ext uri="{9D8B030D-6E8A-4147-A177-3AD203B41FA5}">
                      <a16:colId xmlns:a16="http://schemas.microsoft.com/office/drawing/2014/main" val="446574526"/>
                    </a:ext>
                  </a:extLst>
                </a:gridCol>
                <a:gridCol w="720000">
                  <a:extLst>
                    <a:ext uri="{9D8B030D-6E8A-4147-A177-3AD203B41FA5}">
                      <a16:colId xmlns:a16="http://schemas.microsoft.com/office/drawing/2014/main" val="2861409973"/>
                    </a:ext>
                  </a:extLst>
                </a:gridCol>
                <a:gridCol w="720000">
                  <a:extLst>
                    <a:ext uri="{9D8B030D-6E8A-4147-A177-3AD203B41FA5}">
                      <a16:colId xmlns:a16="http://schemas.microsoft.com/office/drawing/2014/main" val="3143478289"/>
                    </a:ext>
                  </a:extLst>
                </a:gridCol>
              </a:tblGrid>
              <a:tr h="360000">
                <a:tc>
                  <a:txBody>
                    <a:bodyPr/>
                    <a:lstStyle/>
                    <a:p>
                      <a:pPr algn="ctr"/>
                      <a:r>
                        <a:rPr lang="en-US" altLang="zh-CN" sz="1600" b="0" dirty="0">
                          <a:latin typeface="Arial" panose="020B0604020202020204" pitchFamily="34" charset="0"/>
                          <a:cs typeface="Arial" panose="020B0604020202020204" pitchFamily="34" charset="0"/>
                        </a:rPr>
                        <a:t>Cav. #</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3</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4</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5</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6</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7</a:t>
                      </a:r>
                      <a:endParaRPr lang="zh-CN" altLang="en-US"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00503562"/>
                  </a:ext>
                </a:extLst>
              </a:tr>
              <a:tr h="360000">
                <a:tc>
                  <a:txBody>
                    <a:bodyPr/>
                    <a:lstStyle/>
                    <a:p>
                      <a:pPr algn="ctr"/>
                      <a:r>
                        <a:rPr lang="en-US" altLang="zh-CN" sz="1600" b="0" dirty="0">
                          <a:latin typeface="Arial" panose="020B0604020202020204" pitchFamily="34" charset="0"/>
                          <a:cs typeface="Arial" panose="020B0604020202020204" pitchFamily="34" charset="0"/>
                        </a:rPr>
                        <a:t>Ep(MV/m) </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17.1</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24.4</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29.1</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26.4</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30.6</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33.7</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26.3</a:t>
                      </a:r>
                      <a:endParaRPr lang="zh-CN" altLang="en-US"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8940348"/>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latin typeface="Arial" panose="020B0604020202020204" pitchFamily="34" charset="0"/>
                          <a:cs typeface="Arial" panose="020B0604020202020204" pitchFamily="34" charset="0"/>
                        </a:rPr>
                        <a:t>Cav. #</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8</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9</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10</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11</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12</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13</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14</a:t>
                      </a:r>
                      <a:endParaRPr lang="zh-CN" altLang="en-US"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55751028"/>
                  </a:ext>
                </a:extLst>
              </a:tr>
              <a:tr h="360000">
                <a:tc>
                  <a:txBody>
                    <a:bodyPr/>
                    <a:lstStyle/>
                    <a:p>
                      <a:pPr algn="ctr"/>
                      <a:r>
                        <a:rPr lang="en-US" altLang="zh-CN" sz="1600" b="0" dirty="0">
                          <a:latin typeface="Arial" panose="020B0604020202020204" pitchFamily="34" charset="0"/>
                          <a:cs typeface="Arial" panose="020B0604020202020204" pitchFamily="34" charset="0"/>
                        </a:rPr>
                        <a:t>Ep(MV/m) </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26.0</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26.0</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28.6</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27.8</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31.0</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30.7</a:t>
                      </a:r>
                      <a:endParaRPr lang="zh-CN" altLang="en-US" sz="1600" b="0" dirty="0">
                        <a:latin typeface="Arial" panose="020B0604020202020204" pitchFamily="34" charset="0"/>
                        <a:cs typeface="Arial" panose="020B0604020202020204" pitchFamily="34" charset="0"/>
                      </a:endParaRPr>
                    </a:p>
                  </a:txBody>
                  <a:tcPr anchor="ctr"/>
                </a:tc>
                <a:tc>
                  <a:txBody>
                    <a:bodyPr/>
                    <a:lstStyle/>
                    <a:p>
                      <a:pPr algn="ctr"/>
                      <a:r>
                        <a:rPr lang="en-US" altLang="zh-CN" sz="1600" b="0" dirty="0">
                          <a:latin typeface="Arial" panose="020B0604020202020204" pitchFamily="34" charset="0"/>
                          <a:cs typeface="Arial" panose="020B0604020202020204" pitchFamily="34" charset="0"/>
                        </a:rPr>
                        <a:t>19.2</a:t>
                      </a:r>
                      <a:endParaRPr lang="zh-CN" altLang="en-US" sz="16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8294871"/>
                  </a:ext>
                </a:extLst>
              </a:tr>
            </a:tbl>
          </a:graphicData>
        </a:graphic>
      </p:graphicFrame>
      <p:sp>
        <p:nvSpPr>
          <p:cNvPr id="12" name="Rectangle 3">
            <a:extLst>
              <a:ext uri="{FF2B5EF4-FFF2-40B4-BE49-F238E27FC236}">
                <a16:creationId xmlns:a16="http://schemas.microsoft.com/office/drawing/2014/main" id="{11DB33B9-1E8F-4FF7-9611-DA327633B81E}"/>
              </a:ext>
            </a:extLst>
          </p:cNvPr>
          <p:cNvSpPr txBox="1">
            <a:spLocks noChangeArrowheads="1"/>
          </p:cNvSpPr>
          <p:nvPr/>
        </p:nvSpPr>
        <p:spPr bwMode="auto">
          <a:xfrm>
            <a:off x="1769629" y="3309920"/>
            <a:ext cx="5953125" cy="315045"/>
          </a:xfrm>
          <a:prstGeom prst="rect">
            <a:avLst/>
          </a:prstGeom>
          <a:solidFill>
            <a:srgbClr val="FFC000">
              <a:alpha val="64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dirty="0">
                <a:cs typeface="Times New Roman" panose="02020603050405020304" pitchFamily="18" charset="0"/>
              </a:rPr>
              <a:t>Operating gradient of the SC cavities @ 10.67MeV</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044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17</a:t>
            </a:fld>
            <a:endParaRPr lang="en-US" altLang="zh-CN"/>
          </a:p>
        </p:txBody>
      </p:sp>
      <p:pic>
        <p:nvPicPr>
          <p:cNvPr id="8" name="图片 7">
            <a:extLst>
              <a:ext uri="{FF2B5EF4-FFF2-40B4-BE49-F238E27FC236}">
                <a16:creationId xmlns:a16="http://schemas.microsoft.com/office/drawing/2014/main" id="{139EF641-1A37-4911-A75A-EB850217F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2" y="2245352"/>
            <a:ext cx="3713914" cy="2089076"/>
          </a:xfrm>
          <a:prstGeom prst="rect">
            <a:avLst/>
          </a:prstGeom>
        </p:spPr>
      </p:pic>
      <p:sp>
        <p:nvSpPr>
          <p:cNvPr id="9" name="文本框 8">
            <a:extLst>
              <a:ext uri="{FF2B5EF4-FFF2-40B4-BE49-F238E27FC236}">
                <a16:creationId xmlns:a16="http://schemas.microsoft.com/office/drawing/2014/main" id="{D824FC33-6AB2-44BA-8C78-868191C0435B}"/>
              </a:ext>
            </a:extLst>
          </p:cNvPr>
          <p:cNvSpPr txBox="1"/>
          <p:nvPr/>
        </p:nvSpPr>
        <p:spPr>
          <a:xfrm>
            <a:off x="784600" y="4369804"/>
            <a:ext cx="3436938" cy="424890"/>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Multi-cavity conditioning interface</a:t>
            </a:r>
            <a:endParaRPr lang="zh-CN" altLang="en-US" dirty="0"/>
          </a:p>
        </p:txBody>
      </p:sp>
      <p:sp>
        <p:nvSpPr>
          <p:cNvPr id="3" name="矩形 2">
            <a:extLst>
              <a:ext uri="{FF2B5EF4-FFF2-40B4-BE49-F238E27FC236}">
                <a16:creationId xmlns:a16="http://schemas.microsoft.com/office/drawing/2014/main" id="{0823A173-5C91-47E7-840D-2A528CD3A0D7}"/>
              </a:ext>
            </a:extLst>
          </p:cNvPr>
          <p:cNvSpPr/>
          <p:nvPr/>
        </p:nvSpPr>
        <p:spPr>
          <a:xfrm>
            <a:off x="574675" y="1813232"/>
            <a:ext cx="1768433" cy="400110"/>
          </a:xfrm>
          <a:prstGeom prst="rect">
            <a:avLst/>
          </a:prstGeom>
        </p:spPr>
        <p:txBody>
          <a:bodyPr wrap="none">
            <a:spAutoFit/>
          </a:bodyPr>
          <a:lstStyle/>
          <a:p>
            <a:pPr marL="285750" indent="-285750">
              <a:buFont typeface="Wingdings" panose="05000000000000000000" pitchFamily="2" charset="2"/>
              <a:buChar char="n"/>
            </a:pPr>
            <a:r>
              <a:rPr lang="en-US" altLang="zh-CN" sz="2000" b="1" dirty="0">
                <a:solidFill>
                  <a:srgbClr val="3A3AA0"/>
                </a:solidFill>
                <a:latin typeface="Arial" panose="020B0604020202020204" pitchFamily="34" charset="0"/>
                <a:cs typeface="Arial" panose="020B0604020202020204" pitchFamily="34" charset="0"/>
              </a:rPr>
              <a:t>Interfaces:</a:t>
            </a:r>
          </a:p>
        </p:txBody>
      </p:sp>
      <p:pic>
        <p:nvPicPr>
          <p:cNvPr id="11" name="图片 10">
            <a:extLst>
              <a:ext uri="{FF2B5EF4-FFF2-40B4-BE49-F238E27FC236}">
                <a16:creationId xmlns:a16="http://schemas.microsoft.com/office/drawing/2014/main" id="{86363C8D-DF50-4538-A417-5008BB1B81D9}"/>
              </a:ext>
            </a:extLst>
          </p:cNvPr>
          <p:cNvPicPr>
            <a:picLocks noChangeAspect="1"/>
          </p:cNvPicPr>
          <p:nvPr/>
        </p:nvPicPr>
        <p:blipFill>
          <a:blip r:embed="rId3"/>
          <a:stretch>
            <a:fillRect/>
          </a:stretch>
        </p:blipFill>
        <p:spPr>
          <a:xfrm>
            <a:off x="5362688" y="2065090"/>
            <a:ext cx="3063260" cy="2189243"/>
          </a:xfrm>
          <a:prstGeom prst="rect">
            <a:avLst/>
          </a:prstGeom>
        </p:spPr>
      </p:pic>
      <p:pic>
        <p:nvPicPr>
          <p:cNvPr id="2" name="图片 1">
            <a:extLst>
              <a:ext uri="{FF2B5EF4-FFF2-40B4-BE49-F238E27FC236}">
                <a16:creationId xmlns:a16="http://schemas.microsoft.com/office/drawing/2014/main" id="{020907EC-A4FA-4B0E-B9D2-3EC6BCC687DC}"/>
              </a:ext>
            </a:extLst>
          </p:cNvPr>
          <p:cNvPicPr>
            <a:picLocks noChangeAspect="1"/>
          </p:cNvPicPr>
          <p:nvPr/>
        </p:nvPicPr>
        <p:blipFill>
          <a:blip r:embed="rId4"/>
          <a:stretch>
            <a:fillRect/>
          </a:stretch>
        </p:blipFill>
        <p:spPr>
          <a:xfrm>
            <a:off x="4220154" y="3945230"/>
            <a:ext cx="3436938" cy="1931026"/>
          </a:xfrm>
          <a:prstGeom prst="rect">
            <a:avLst/>
          </a:prstGeom>
        </p:spPr>
      </p:pic>
      <p:sp>
        <p:nvSpPr>
          <p:cNvPr id="10" name="文本框 9">
            <a:extLst>
              <a:ext uri="{FF2B5EF4-FFF2-40B4-BE49-F238E27FC236}">
                <a16:creationId xmlns:a16="http://schemas.microsoft.com/office/drawing/2014/main" id="{0FB0449A-675F-4FED-AF1F-A85913DCE4D6}"/>
              </a:ext>
            </a:extLst>
          </p:cNvPr>
          <p:cNvSpPr txBox="1"/>
          <p:nvPr/>
        </p:nvSpPr>
        <p:spPr>
          <a:xfrm>
            <a:off x="4073354" y="5758023"/>
            <a:ext cx="3623426" cy="376450"/>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SSA monitor and control interface</a:t>
            </a:r>
            <a:endParaRPr lang="zh-CN" altLang="en-US" dirty="0"/>
          </a:p>
        </p:txBody>
      </p:sp>
      <p:sp>
        <p:nvSpPr>
          <p:cNvPr id="12" name="文本框 11">
            <a:extLst>
              <a:ext uri="{FF2B5EF4-FFF2-40B4-BE49-F238E27FC236}">
                <a16:creationId xmlns:a16="http://schemas.microsoft.com/office/drawing/2014/main" id="{993DE144-ABF2-4AE7-8597-C47C6BC391BD}"/>
              </a:ext>
            </a:extLst>
          </p:cNvPr>
          <p:cNvSpPr txBox="1"/>
          <p:nvPr/>
        </p:nvSpPr>
        <p:spPr>
          <a:xfrm>
            <a:off x="5033830" y="1622484"/>
            <a:ext cx="3464058" cy="419891"/>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Tuner &amp; interlock control interface</a:t>
            </a:r>
            <a:endParaRPr lang="zh-CN" altLang="en-US" dirty="0"/>
          </a:p>
        </p:txBody>
      </p:sp>
    </p:spTree>
    <p:extLst>
      <p:ext uri="{BB962C8B-B14F-4D97-AF65-F5344CB8AC3E}">
        <p14:creationId xmlns:p14="http://schemas.microsoft.com/office/powerpoint/2010/main" val="180951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18</a:t>
            </a:fld>
            <a:endParaRPr lang="en-US" altLang="zh-CN"/>
          </a:p>
        </p:txBody>
      </p:sp>
      <p:pic>
        <p:nvPicPr>
          <p:cNvPr id="2" name="图片 1">
            <a:extLst>
              <a:ext uri="{FF2B5EF4-FFF2-40B4-BE49-F238E27FC236}">
                <a16:creationId xmlns:a16="http://schemas.microsoft.com/office/drawing/2014/main" id="{BA1812B5-487F-47EE-A358-8CABD08E3BEE}"/>
              </a:ext>
            </a:extLst>
          </p:cNvPr>
          <p:cNvPicPr>
            <a:picLocks noChangeAspect="1"/>
          </p:cNvPicPr>
          <p:nvPr/>
        </p:nvPicPr>
        <p:blipFill>
          <a:blip r:embed="rId2"/>
          <a:stretch>
            <a:fillRect/>
          </a:stretch>
        </p:blipFill>
        <p:spPr>
          <a:xfrm>
            <a:off x="2434602" y="2834247"/>
            <a:ext cx="5888863" cy="3167542"/>
          </a:xfrm>
          <a:prstGeom prst="rect">
            <a:avLst/>
          </a:prstGeom>
        </p:spPr>
      </p:pic>
      <p:pic>
        <p:nvPicPr>
          <p:cNvPr id="8" name="图片 7">
            <a:extLst>
              <a:ext uri="{FF2B5EF4-FFF2-40B4-BE49-F238E27FC236}">
                <a16:creationId xmlns:a16="http://schemas.microsoft.com/office/drawing/2014/main" id="{55649D31-21FE-460C-9EE8-FDEC87FA72F4}"/>
              </a:ext>
            </a:extLst>
          </p:cNvPr>
          <p:cNvPicPr>
            <a:picLocks noChangeAspect="1"/>
          </p:cNvPicPr>
          <p:nvPr/>
        </p:nvPicPr>
        <p:blipFill rotWithShape="1">
          <a:blip r:embed="rId3"/>
          <a:srcRect l="2105" t="-1" b="1489"/>
          <a:stretch/>
        </p:blipFill>
        <p:spPr>
          <a:xfrm>
            <a:off x="820535" y="3003823"/>
            <a:ext cx="1421598" cy="3004185"/>
          </a:xfrm>
          <a:prstGeom prst="rect">
            <a:avLst/>
          </a:prstGeom>
        </p:spPr>
      </p:pic>
      <p:sp>
        <p:nvSpPr>
          <p:cNvPr id="9" name="矩形 8">
            <a:extLst>
              <a:ext uri="{FF2B5EF4-FFF2-40B4-BE49-F238E27FC236}">
                <a16:creationId xmlns:a16="http://schemas.microsoft.com/office/drawing/2014/main" id="{F479C701-62D2-4C30-9BAC-83995018F1E5}"/>
              </a:ext>
            </a:extLst>
          </p:cNvPr>
          <p:cNvSpPr/>
          <p:nvPr/>
        </p:nvSpPr>
        <p:spPr>
          <a:xfrm>
            <a:off x="611189" y="1820437"/>
            <a:ext cx="7964486" cy="954107"/>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3A3AA0"/>
                </a:solidFill>
                <a:latin typeface="Arial" panose="020B0604020202020204" pitchFamily="34" charset="0"/>
                <a:cs typeface="Arial" panose="020B0604020202020204" pitchFamily="34" charset="0"/>
              </a:rPr>
              <a:t>Automation program:</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Auto conditioning of coupler and cavity</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Auto phase scan of </a:t>
            </a:r>
            <a:r>
              <a:rPr lang="en-US" altLang="zh-CN" dirty="0" err="1">
                <a:latin typeface="Arial" panose="020B0604020202020204" pitchFamily="34" charset="0"/>
                <a:cs typeface="Arial" panose="020B0604020202020204" pitchFamily="34" charset="0"/>
              </a:rPr>
              <a:t>bunchers</a:t>
            </a:r>
            <a:r>
              <a:rPr lang="en-US" altLang="zh-CN" dirty="0">
                <a:latin typeface="Arial" panose="020B0604020202020204" pitchFamily="34" charset="0"/>
                <a:cs typeface="Arial" panose="020B0604020202020204" pitchFamily="34" charset="0"/>
              </a:rPr>
              <a:t> and SC cavities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797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Main </a:t>
            </a:r>
            <a:r>
              <a:rPr lang="en-US" altLang="zh-CN" b="1" dirty="0" err="1">
                <a:solidFill>
                  <a:srgbClr val="3A3AA0"/>
                </a:solidFill>
              </a:rPr>
              <a:t>Linac</a:t>
            </a:r>
            <a:r>
              <a:rPr lang="en-US" altLang="zh-CN" b="1" dirty="0">
                <a:solidFill>
                  <a:srgbClr val="3A3AA0"/>
                </a:solidFill>
              </a:rPr>
              <a:t> - CM4</a:t>
            </a: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19</a:t>
            </a:fld>
            <a:endParaRPr lang="en-US" altLang="zh-CN"/>
          </a:p>
        </p:txBody>
      </p:sp>
      <p:sp>
        <p:nvSpPr>
          <p:cNvPr id="3" name="矩形 2">
            <a:extLst>
              <a:ext uri="{FF2B5EF4-FFF2-40B4-BE49-F238E27FC236}">
                <a16:creationId xmlns:a16="http://schemas.microsoft.com/office/drawing/2014/main" id="{8594D782-53C8-4712-9892-28C5A524D531}"/>
              </a:ext>
            </a:extLst>
          </p:cNvPr>
          <p:cNvSpPr/>
          <p:nvPr/>
        </p:nvSpPr>
        <p:spPr>
          <a:xfrm>
            <a:off x="611189" y="2036145"/>
            <a:ext cx="4572000" cy="1785104"/>
          </a:xfrm>
          <a:prstGeom prst="rect">
            <a:avLst/>
          </a:prstGeom>
        </p:spPr>
        <p:txBody>
          <a:bodyPr>
            <a:spAutoFit/>
          </a:bodyPr>
          <a:lstStyle/>
          <a:p>
            <a:pPr marL="285750" indent="-285750">
              <a:buFont typeface="Wingdings" panose="05000000000000000000" pitchFamily="2" charset="2"/>
              <a:buChar char="n"/>
            </a:pPr>
            <a:r>
              <a:rPr lang="en-US" altLang="zh-CN" sz="2000" b="1" dirty="0">
                <a:solidFill>
                  <a:srgbClr val="3A3AA0"/>
                </a:solidFill>
                <a:latin typeface="Arial" panose="020B0604020202020204" pitchFamily="34" charset="0"/>
                <a:cs typeface="Arial" panose="020B0604020202020204" pitchFamily="34" charset="0"/>
              </a:rPr>
              <a:t>SRF Cryomodules </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Frequency 325 MHz, 4 K </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Spoke β = 0.21, </a:t>
            </a:r>
            <a:r>
              <a:rPr lang="en-US" altLang="zh-CN" dirty="0" err="1">
                <a:latin typeface="Arial" panose="020B0604020202020204" pitchFamily="34" charset="0"/>
                <a:cs typeface="Arial" panose="020B0604020202020204" pitchFamily="34" charset="0"/>
              </a:rPr>
              <a:t>Epeak</a:t>
            </a:r>
            <a:r>
              <a:rPr lang="en-US" altLang="zh-CN" dirty="0">
                <a:latin typeface="Arial" panose="020B0604020202020204" pitchFamily="34" charset="0"/>
                <a:cs typeface="Arial" panose="020B0604020202020204" pitchFamily="34" charset="0"/>
              </a:rPr>
              <a:t> = 24/31 MV/m, </a:t>
            </a:r>
            <a:r>
              <a:rPr lang="en-US" altLang="zh-CN" dirty="0" err="1">
                <a:latin typeface="Arial" panose="020B0604020202020204" pitchFamily="34" charset="0"/>
                <a:cs typeface="Arial" panose="020B0604020202020204" pitchFamily="34" charset="0"/>
              </a:rPr>
              <a:t>Eacc</a:t>
            </a:r>
            <a:r>
              <a:rPr lang="en-US" altLang="zh-CN" dirty="0">
                <a:latin typeface="Arial" panose="020B0604020202020204" pitchFamily="34" charset="0"/>
                <a:cs typeface="Arial" panose="020B0604020202020204" pitchFamily="34" charset="0"/>
              </a:rPr>
              <a:t> =1.64 MV </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6 Spokes, 6 solenoids and 6 BPMs in one module </a:t>
            </a:r>
          </a:p>
        </p:txBody>
      </p:sp>
      <p:pic>
        <p:nvPicPr>
          <p:cNvPr id="9" name="图片 8">
            <a:extLst>
              <a:ext uri="{FF2B5EF4-FFF2-40B4-BE49-F238E27FC236}">
                <a16:creationId xmlns:a16="http://schemas.microsoft.com/office/drawing/2014/main" id="{5B26EE50-372F-4A8F-8682-5696CA9890D0}"/>
              </a:ext>
            </a:extLst>
          </p:cNvPr>
          <p:cNvPicPr>
            <a:picLocks noChangeAspect="1"/>
          </p:cNvPicPr>
          <p:nvPr/>
        </p:nvPicPr>
        <p:blipFill rotWithShape="1">
          <a:blip r:embed="rId2"/>
          <a:srcRect l="1283" b="3067"/>
          <a:stretch/>
        </p:blipFill>
        <p:spPr>
          <a:xfrm>
            <a:off x="5183189" y="1899635"/>
            <a:ext cx="3176325" cy="1750348"/>
          </a:xfrm>
          <a:prstGeom prst="rect">
            <a:avLst/>
          </a:prstGeom>
        </p:spPr>
      </p:pic>
      <p:pic>
        <p:nvPicPr>
          <p:cNvPr id="12" name="图片 11">
            <a:extLst>
              <a:ext uri="{FF2B5EF4-FFF2-40B4-BE49-F238E27FC236}">
                <a16:creationId xmlns:a16="http://schemas.microsoft.com/office/drawing/2014/main" id="{DD540C85-E286-44C0-8F7E-02E810AE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245" y="3879057"/>
            <a:ext cx="4018822" cy="2264412"/>
          </a:xfrm>
          <a:prstGeom prst="rect">
            <a:avLst/>
          </a:prstGeom>
        </p:spPr>
      </p:pic>
      <p:pic>
        <p:nvPicPr>
          <p:cNvPr id="2" name="图片 1">
            <a:extLst>
              <a:ext uri="{FF2B5EF4-FFF2-40B4-BE49-F238E27FC236}">
                <a16:creationId xmlns:a16="http://schemas.microsoft.com/office/drawing/2014/main" id="{D814919E-2691-4C25-9829-9EBF652F1AE0}"/>
              </a:ext>
            </a:extLst>
          </p:cNvPr>
          <p:cNvPicPr>
            <a:picLocks noChangeAspect="1"/>
          </p:cNvPicPr>
          <p:nvPr/>
        </p:nvPicPr>
        <p:blipFill>
          <a:blip r:embed="rId4"/>
          <a:stretch>
            <a:fillRect/>
          </a:stretch>
        </p:blipFill>
        <p:spPr>
          <a:xfrm>
            <a:off x="862293" y="3879057"/>
            <a:ext cx="3754438" cy="2264412"/>
          </a:xfrm>
          <a:prstGeom prst="rect">
            <a:avLst/>
          </a:prstGeom>
        </p:spPr>
      </p:pic>
    </p:spTree>
    <p:extLst>
      <p:ext uri="{BB962C8B-B14F-4D97-AF65-F5344CB8AC3E}">
        <p14:creationId xmlns:p14="http://schemas.microsoft.com/office/powerpoint/2010/main" val="128199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6CA585F-F0D2-4AC3-A966-9017C273FCA3}"/>
              </a:ext>
            </a:extLst>
          </p:cNvPr>
          <p:cNvSpPr>
            <a:spLocks noGrp="1"/>
          </p:cNvSpPr>
          <p:nvPr>
            <p:ph type="title"/>
          </p:nvPr>
        </p:nvSpPr>
        <p:spPr/>
        <p:txBody>
          <a:bodyPr/>
          <a:lstStyle/>
          <a:p>
            <a:r>
              <a:rPr lang="en-US" altLang="zh-CN" dirty="0">
                <a:solidFill>
                  <a:srgbClr val="CC0000"/>
                </a:solidFill>
              </a:rPr>
              <a:t>Outline</a:t>
            </a:r>
            <a:endParaRPr lang="zh-CN" altLang="en-US" dirty="0">
              <a:solidFill>
                <a:srgbClr val="CC0000"/>
              </a:solidFill>
            </a:endParaRPr>
          </a:p>
        </p:txBody>
      </p:sp>
      <p:sp>
        <p:nvSpPr>
          <p:cNvPr id="8" name="内容占位符 7">
            <a:extLst>
              <a:ext uri="{FF2B5EF4-FFF2-40B4-BE49-F238E27FC236}">
                <a16:creationId xmlns:a16="http://schemas.microsoft.com/office/drawing/2014/main" id="{8650F623-89FE-4C60-B6CD-97C496DBD5D9}"/>
              </a:ext>
            </a:extLst>
          </p:cNvPr>
          <p:cNvSpPr>
            <a:spLocks noGrp="1"/>
          </p:cNvSpPr>
          <p:nvPr>
            <p:ph idx="1"/>
          </p:nvPr>
        </p:nvSpPr>
        <p:spPr>
          <a:xfrm>
            <a:off x="571500" y="1752600"/>
            <a:ext cx="8001000" cy="4267200"/>
          </a:xfrm>
        </p:spPr>
        <p:txBody>
          <a:bodyPr/>
          <a:lstStyle/>
          <a:p>
            <a:r>
              <a:rPr lang="en-US" altLang="zh-CN" dirty="0"/>
              <a:t>LLRF History</a:t>
            </a:r>
          </a:p>
          <a:p>
            <a:r>
              <a:rPr lang="en-US" altLang="zh-CN" dirty="0"/>
              <a:t>MTCA Based LLRF Applications at IHEP</a:t>
            </a:r>
          </a:p>
          <a:p>
            <a:pPr>
              <a:buFont typeface="Wingdings" panose="05000000000000000000" pitchFamily="2" charset="2"/>
              <a:buChar char="l"/>
            </a:pPr>
            <a:r>
              <a:rPr lang="en-US" altLang="zh-CN" sz="2400" dirty="0"/>
              <a:t>ADS Injector I</a:t>
            </a:r>
          </a:p>
          <a:p>
            <a:pPr>
              <a:buFont typeface="Wingdings" panose="05000000000000000000" pitchFamily="2" charset="2"/>
              <a:buChar char="l"/>
            </a:pPr>
            <a:r>
              <a:rPr lang="en-US" altLang="zh-CN" sz="2400" dirty="0"/>
              <a:t>ADS Main </a:t>
            </a:r>
            <a:r>
              <a:rPr lang="en-US" altLang="zh-CN" sz="2400" dirty="0" err="1"/>
              <a:t>Linac</a:t>
            </a:r>
            <a:r>
              <a:rPr lang="en-US" altLang="zh-CN" sz="2400" dirty="0"/>
              <a:t> CM4</a:t>
            </a:r>
          </a:p>
          <a:p>
            <a:pPr>
              <a:buFont typeface="Wingdings" panose="05000000000000000000" pitchFamily="2" charset="2"/>
              <a:buChar char="l"/>
            </a:pPr>
            <a:r>
              <a:rPr lang="en-US" altLang="zh-CN" sz="2400" dirty="0"/>
              <a:t>BEPCII SHBs</a:t>
            </a:r>
          </a:p>
          <a:p>
            <a:pPr>
              <a:buFont typeface="Wingdings" panose="05000000000000000000" pitchFamily="2" charset="2"/>
              <a:buChar char="l"/>
            </a:pPr>
            <a:r>
              <a:rPr lang="en-US" altLang="zh-CN" sz="2400" dirty="0"/>
              <a:t>Other applications</a:t>
            </a:r>
          </a:p>
          <a:p>
            <a:r>
              <a:rPr lang="en-US" altLang="zh-CN" dirty="0"/>
              <a:t>Future Applications</a:t>
            </a:r>
          </a:p>
          <a:p>
            <a:r>
              <a:rPr lang="en-US" altLang="zh-CN" dirty="0"/>
              <a:t>Summary</a:t>
            </a:r>
            <a:endParaRPr lang="zh-CN" altLang="en-US" dirty="0"/>
          </a:p>
        </p:txBody>
      </p:sp>
      <p:sp>
        <p:nvSpPr>
          <p:cNvPr id="4" name="日期占位符 3">
            <a:extLst>
              <a:ext uri="{FF2B5EF4-FFF2-40B4-BE49-F238E27FC236}">
                <a16:creationId xmlns:a16="http://schemas.microsoft.com/office/drawing/2014/main" id="{B659E5F6-1AFD-4EE3-AFE3-EC0256D3F3AC}"/>
              </a:ext>
            </a:extLst>
          </p:cNvPr>
          <p:cNvSpPr>
            <a:spLocks noGrp="1"/>
          </p:cNvSpPr>
          <p:nvPr>
            <p:ph type="dt" sz="half" idx="10"/>
          </p:nvPr>
        </p:nvSpPr>
        <p:spPr/>
        <p:txBody>
          <a:bodyPr/>
          <a:lstStyle/>
          <a:p>
            <a:pPr>
              <a:defRPr/>
            </a:pPr>
            <a:r>
              <a:rPr lang="en-US" altLang="zh-CN" dirty="0"/>
              <a:t>MTCA/ATCA Workshop for Research and Industry</a:t>
            </a:r>
          </a:p>
        </p:txBody>
      </p:sp>
      <p:sp>
        <p:nvSpPr>
          <p:cNvPr id="5" name="页脚占位符 4">
            <a:extLst>
              <a:ext uri="{FF2B5EF4-FFF2-40B4-BE49-F238E27FC236}">
                <a16:creationId xmlns:a16="http://schemas.microsoft.com/office/drawing/2014/main" id="{8B8A7D16-67BC-40CB-9E98-7AED91D504A1}"/>
              </a:ext>
            </a:extLst>
          </p:cNvPr>
          <p:cNvSpPr>
            <a:spLocks noGrp="1"/>
          </p:cNvSpPr>
          <p:nvPr>
            <p:ph type="ftr" sz="quarter" idx="11"/>
          </p:nvPr>
        </p:nvSpPr>
        <p:spPr>
          <a:xfrm>
            <a:off x="3494266" y="6237288"/>
            <a:ext cx="2895600" cy="476250"/>
          </a:xfrm>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90F2DE3A-635A-47DA-AAA4-235E6506477E}"/>
              </a:ext>
            </a:extLst>
          </p:cNvPr>
          <p:cNvSpPr>
            <a:spLocks noGrp="1"/>
          </p:cNvSpPr>
          <p:nvPr>
            <p:ph type="sldNum" sz="quarter" idx="12"/>
          </p:nvPr>
        </p:nvSpPr>
        <p:spPr/>
        <p:txBody>
          <a:bodyPr/>
          <a:lstStyle/>
          <a:p>
            <a:fld id="{B7D5EC9C-3438-49CE-A34E-B7F8B089C93D}" type="slidenum">
              <a:rPr lang="en-US" altLang="zh-CN" smtClean="0"/>
              <a:pPr/>
              <a:t>2</a:t>
            </a:fld>
            <a:endParaRPr lang="en-US" altLang="zh-CN"/>
          </a:p>
        </p:txBody>
      </p:sp>
    </p:spTree>
    <p:extLst>
      <p:ext uri="{BB962C8B-B14F-4D97-AF65-F5344CB8AC3E}">
        <p14:creationId xmlns:p14="http://schemas.microsoft.com/office/powerpoint/2010/main" val="432260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Main </a:t>
            </a:r>
            <a:r>
              <a:rPr lang="en-US" altLang="zh-CN" b="1" dirty="0" err="1">
                <a:solidFill>
                  <a:srgbClr val="3A3AA0"/>
                </a:solidFill>
              </a:rPr>
              <a:t>Linac</a:t>
            </a:r>
            <a:r>
              <a:rPr lang="en-US" altLang="zh-CN" b="1" dirty="0">
                <a:solidFill>
                  <a:srgbClr val="3A3AA0"/>
                </a:solidFill>
              </a:rPr>
              <a:t> - CM4</a:t>
            </a: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20</a:t>
            </a:fld>
            <a:endParaRPr lang="en-US" altLang="zh-CN"/>
          </a:p>
        </p:txBody>
      </p:sp>
      <p:pic>
        <p:nvPicPr>
          <p:cNvPr id="8" name="图片 7">
            <a:extLst>
              <a:ext uri="{FF2B5EF4-FFF2-40B4-BE49-F238E27FC236}">
                <a16:creationId xmlns:a16="http://schemas.microsoft.com/office/drawing/2014/main" id="{FF359654-D480-4387-B98D-571E562E0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4990"/>
            <a:ext cx="3240088" cy="4327832"/>
          </a:xfrm>
          <a:prstGeom prst="rect">
            <a:avLst/>
          </a:prstGeom>
        </p:spPr>
      </p:pic>
      <p:sp>
        <p:nvSpPr>
          <p:cNvPr id="10" name="矩形 9">
            <a:extLst>
              <a:ext uri="{FF2B5EF4-FFF2-40B4-BE49-F238E27FC236}">
                <a16:creationId xmlns:a16="http://schemas.microsoft.com/office/drawing/2014/main" id="{CA464340-240E-46EE-8EF3-8B8DECFE35EB}"/>
              </a:ext>
            </a:extLst>
          </p:cNvPr>
          <p:cNvSpPr/>
          <p:nvPr/>
        </p:nvSpPr>
        <p:spPr>
          <a:xfrm>
            <a:off x="4230688" y="1824990"/>
            <a:ext cx="4572000" cy="1323439"/>
          </a:xfrm>
          <a:prstGeom prst="rect">
            <a:avLst/>
          </a:prstGeom>
        </p:spPr>
        <p:txBody>
          <a:bodyPr>
            <a:spAutoFit/>
          </a:bodyPr>
          <a:lstStyle/>
          <a:p>
            <a:pPr marL="285750" indent="-285750">
              <a:buFont typeface="Wingdings" panose="05000000000000000000" pitchFamily="2" charset="2"/>
              <a:buChar char="n"/>
            </a:pPr>
            <a:r>
              <a:rPr lang="en-US" altLang="zh-CN" sz="2000" dirty="0">
                <a:solidFill>
                  <a:srgbClr val="FF0000"/>
                </a:solidFill>
                <a:latin typeface="Arial" panose="020B0604020202020204" pitchFamily="34" charset="0"/>
                <a:cs typeface="Arial" panose="020B0604020202020204" pitchFamily="34" charset="0"/>
              </a:rPr>
              <a:t>First application of SIS8300L2 in IHEP</a:t>
            </a:r>
          </a:p>
          <a:p>
            <a:pPr marL="285750" indent="-285750">
              <a:buFont typeface="Wingdings" panose="05000000000000000000" pitchFamily="2" charset="2"/>
              <a:buChar char="n"/>
            </a:pPr>
            <a:r>
              <a:rPr lang="en-US" altLang="zh-CN" sz="2000" dirty="0">
                <a:solidFill>
                  <a:srgbClr val="FF0000"/>
                </a:solidFill>
                <a:latin typeface="Arial" panose="020B0604020202020204" pitchFamily="34" charset="0"/>
                <a:cs typeface="Arial" panose="020B0604020202020204" pitchFamily="34" charset="0"/>
              </a:rPr>
              <a:t>New firmware structure</a:t>
            </a:r>
          </a:p>
          <a:p>
            <a:pPr marL="285750" indent="-285750">
              <a:buFont typeface="Wingdings" panose="05000000000000000000" pitchFamily="2" charset="2"/>
              <a:buChar char="n"/>
            </a:pPr>
            <a:r>
              <a:rPr lang="en-US" altLang="zh-CN" sz="2000" dirty="0">
                <a:solidFill>
                  <a:srgbClr val="FF0000"/>
                </a:solidFill>
                <a:latin typeface="Arial" panose="020B0604020202020204" pitchFamily="34" charset="0"/>
                <a:cs typeface="Arial" panose="020B0604020202020204" pitchFamily="34" charset="0"/>
              </a:rPr>
              <a:t>More LLRF algorisms implemented</a:t>
            </a:r>
          </a:p>
        </p:txBody>
      </p:sp>
      <p:pic>
        <p:nvPicPr>
          <p:cNvPr id="14" name="图片 13">
            <a:extLst>
              <a:ext uri="{FF2B5EF4-FFF2-40B4-BE49-F238E27FC236}">
                <a16:creationId xmlns:a16="http://schemas.microsoft.com/office/drawing/2014/main" id="{5CCC78CD-13E9-4839-9A46-ECDA2ABFC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384" y="3452593"/>
            <a:ext cx="4531903" cy="2549196"/>
          </a:xfrm>
          <a:prstGeom prst="rect">
            <a:avLst/>
          </a:prstGeom>
        </p:spPr>
      </p:pic>
    </p:spTree>
    <p:extLst>
      <p:ext uri="{BB962C8B-B14F-4D97-AF65-F5344CB8AC3E}">
        <p14:creationId xmlns:p14="http://schemas.microsoft.com/office/powerpoint/2010/main" val="164371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Beam Commissioning</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21</a:t>
            </a:fld>
            <a:endParaRPr lang="en-US" altLang="zh-CN"/>
          </a:p>
        </p:txBody>
      </p:sp>
      <p:sp>
        <p:nvSpPr>
          <p:cNvPr id="9" name="矩形 8">
            <a:extLst>
              <a:ext uri="{FF2B5EF4-FFF2-40B4-BE49-F238E27FC236}">
                <a16:creationId xmlns:a16="http://schemas.microsoft.com/office/drawing/2014/main" id="{6EA0CF4C-CF9A-444E-B918-73AD5F4FF541}"/>
              </a:ext>
            </a:extLst>
          </p:cNvPr>
          <p:cNvSpPr/>
          <p:nvPr/>
        </p:nvSpPr>
        <p:spPr>
          <a:xfrm>
            <a:off x="435582" y="1979509"/>
            <a:ext cx="8361088" cy="3785652"/>
          </a:xfrm>
          <a:prstGeom prst="rect">
            <a:avLst/>
          </a:prstGeom>
        </p:spPr>
        <p:txBody>
          <a:bodyPr wrap="square">
            <a:spAutoFit/>
          </a:bodyPr>
          <a:lstStyle/>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Sep. 2014, The ECR </a:t>
            </a:r>
            <a:r>
              <a:rPr lang="en-US" altLang="zh-CN" sz="2000" dirty="0" err="1">
                <a:solidFill>
                  <a:srgbClr val="000000"/>
                </a:solidFill>
                <a:latin typeface="Arial" panose="020B0604020202020204" pitchFamily="34" charset="0"/>
                <a:cs typeface="Arial" panose="020B0604020202020204" pitchFamily="34" charset="0"/>
              </a:rPr>
              <a:t>Source+LEBT+RFQ</a:t>
            </a:r>
            <a:r>
              <a:rPr lang="en-US" altLang="zh-CN" sz="2000" dirty="0">
                <a:solidFill>
                  <a:srgbClr val="000000"/>
                </a:solidFill>
                <a:latin typeface="Arial" panose="020B0604020202020204" pitchFamily="34" charset="0"/>
                <a:cs typeface="Arial" panose="020B0604020202020204" pitchFamily="34" charset="0"/>
              </a:rPr>
              <a:t> has been commissioned with Max.90% duty factor beam;</a:t>
            </a:r>
          </a:p>
          <a:p>
            <a:pPr marL="285750" indent="-285750">
              <a:buFont typeface="Wingdings" panose="05000000000000000000" pitchFamily="2" charset="2"/>
              <a:buChar char="n"/>
            </a:pPr>
            <a:r>
              <a:rPr lang="en-US" altLang="zh-CN" sz="2000" b="1" dirty="0">
                <a:solidFill>
                  <a:srgbClr val="FF0000"/>
                </a:solidFill>
                <a:latin typeface="Arial" panose="020B0604020202020204" pitchFamily="34" charset="0"/>
                <a:cs typeface="Arial" panose="020B0604020202020204" pitchFamily="34" charset="0"/>
              </a:rPr>
              <a:t>Feb. 2015, </a:t>
            </a:r>
            <a:r>
              <a:rPr lang="en-US" altLang="zh-CN" sz="2000" b="1" dirty="0" err="1">
                <a:solidFill>
                  <a:srgbClr val="FF0000"/>
                </a:solidFill>
                <a:latin typeface="Arial" panose="020B0604020202020204" pitchFamily="34" charset="0"/>
                <a:cs typeface="Arial" panose="020B0604020202020204" pitchFamily="34" charset="0"/>
              </a:rPr>
              <a:t>MicroTCA</a:t>
            </a:r>
            <a:r>
              <a:rPr lang="en-US" altLang="zh-CN" sz="2000" b="1" dirty="0">
                <a:solidFill>
                  <a:srgbClr val="FF0000"/>
                </a:solidFill>
                <a:latin typeface="Arial" panose="020B0604020202020204" pitchFamily="34" charset="0"/>
                <a:cs typeface="Arial" panose="020B0604020202020204" pitchFamily="34" charset="0"/>
              </a:rPr>
              <a:t> based LLRF are implemented;</a:t>
            </a:r>
          </a:p>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Oct. 2015, The CM1 output reached </a:t>
            </a:r>
            <a:r>
              <a:rPr lang="en-US" altLang="zh-CN" sz="2000" dirty="0">
                <a:solidFill>
                  <a:srgbClr val="FF0000"/>
                </a:solidFill>
                <a:latin typeface="Arial" panose="020B0604020202020204" pitchFamily="34" charset="0"/>
                <a:cs typeface="Arial" panose="020B0604020202020204" pitchFamily="34" charset="0"/>
              </a:rPr>
              <a:t>6MeV/10mA/30us </a:t>
            </a:r>
            <a:r>
              <a:rPr lang="en-US" altLang="zh-CN" sz="2000" dirty="0">
                <a:solidFill>
                  <a:srgbClr val="000000"/>
                </a:solidFill>
                <a:latin typeface="Arial" panose="020B0604020202020204" pitchFamily="34" charset="0"/>
                <a:cs typeface="Arial" panose="020B0604020202020204" pitchFamily="34" charset="0"/>
              </a:rPr>
              <a:t>beam @2K;</a:t>
            </a:r>
          </a:p>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Jan. 2016, The CM1 output reached </a:t>
            </a:r>
            <a:r>
              <a:rPr lang="en-US" altLang="zh-CN" sz="2000" dirty="0">
                <a:solidFill>
                  <a:srgbClr val="FF0000"/>
                </a:solidFill>
                <a:latin typeface="Arial" panose="020B0604020202020204" pitchFamily="34" charset="0"/>
                <a:cs typeface="Arial" panose="020B0604020202020204" pitchFamily="34" charset="0"/>
              </a:rPr>
              <a:t>6MeV/10mA/1ms </a:t>
            </a:r>
            <a:r>
              <a:rPr lang="en-US" altLang="zh-CN" sz="2000" dirty="0">
                <a:solidFill>
                  <a:srgbClr val="000000"/>
                </a:solidFill>
                <a:latin typeface="Arial" panose="020B0604020202020204" pitchFamily="34" charset="0"/>
                <a:cs typeface="Arial" panose="020B0604020202020204" pitchFamily="34" charset="0"/>
              </a:rPr>
              <a:t>beam @2K;</a:t>
            </a:r>
          </a:p>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July 2016, The CM2 output reached </a:t>
            </a:r>
            <a:r>
              <a:rPr lang="en-US" altLang="zh-CN" sz="2000" dirty="0">
                <a:solidFill>
                  <a:srgbClr val="FF0000"/>
                </a:solidFill>
                <a:latin typeface="Arial" panose="020B0604020202020204" pitchFamily="34" charset="0"/>
                <a:cs typeface="Arial" panose="020B0604020202020204" pitchFamily="34" charset="0"/>
              </a:rPr>
              <a:t>10.1MeV/10.6 mA/20μs/20Hz </a:t>
            </a:r>
            <a:r>
              <a:rPr lang="en-US" altLang="zh-CN" sz="2000" dirty="0">
                <a:solidFill>
                  <a:srgbClr val="000000"/>
                </a:solidFill>
                <a:latin typeface="Arial" panose="020B0604020202020204" pitchFamily="34" charset="0"/>
                <a:cs typeface="Arial" panose="020B0604020202020204" pitchFamily="34" charset="0"/>
              </a:rPr>
              <a:t>beam@2K</a:t>
            </a:r>
            <a:r>
              <a:rPr lang="zh-CN" altLang="en-US" sz="2000" dirty="0">
                <a:solidFill>
                  <a:srgbClr val="000000"/>
                </a:solidFill>
                <a:latin typeface="Arial" panose="020B0604020202020204" pitchFamily="34" charset="0"/>
                <a:cs typeface="Arial" panose="020B0604020202020204" pitchFamily="34" charset="0"/>
              </a:rPr>
              <a:t>，</a:t>
            </a:r>
            <a:r>
              <a:rPr lang="en-US" altLang="zh-CN" sz="2000" dirty="0">
                <a:solidFill>
                  <a:srgbClr val="000000"/>
                </a:solidFill>
                <a:latin typeface="Arial" panose="020B0604020202020204" pitchFamily="34" charset="0"/>
                <a:cs typeface="Arial" panose="020B0604020202020204" pitchFamily="34" charset="0"/>
              </a:rPr>
              <a:t>transmission efficiency is 100%;</a:t>
            </a:r>
          </a:p>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Jan. 2017, The CM2 output reached </a:t>
            </a:r>
            <a:r>
              <a:rPr lang="en-US" altLang="zh-CN" sz="2000" dirty="0">
                <a:solidFill>
                  <a:srgbClr val="FF0000"/>
                </a:solidFill>
                <a:latin typeface="Arial" panose="020B0604020202020204" pitchFamily="34" charset="0"/>
                <a:cs typeface="Arial" panose="020B0604020202020204" pitchFamily="34" charset="0"/>
              </a:rPr>
              <a:t>10MeV/2.1mA CW </a:t>
            </a:r>
            <a:r>
              <a:rPr lang="en-US" altLang="zh-CN" sz="2000" dirty="0">
                <a:solidFill>
                  <a:srgbClr val="000000"/>
                </a:solidFill>
                <a:latin typeface="Arial" panose="020B0604020202020204" pitchFamily="34" charset="0"/>
                <a:cs typeface="Arial" panose="020B0604020202020204" pitchFamily="34" charset="0"/>
              </a:rPr>
              <a:t>beam @2K;</a:t>
            </a:r>
          </a:p>
          <a:p>
            <a:pPr marL="285750" indent="-285750">
              <a:buFont typeface="Wingdings" panose="05000000000000000000" pitchFamily="2" charset="2"/>
              <a:buChar char="n"/>
            </a:pPr>
            <a:r>
              <a:rPr lang="en-US" altLang="zh-CN" sz="2000" dirty="0">
                <a:solidFill>
                  <a:srgbClr val="FF0000"/>
                </a:solidFill>
                <a:latin typeface="Arial" panose="020B0604020202020204" pitchFamily="34" charset="0"/>
                <a:cs typeface="Arial" panose="020B0604020202020204" pitchFamily="34" charset="0"/>
              </a:rPr>
              <a:t>Apr. 2017, LLRF hardware/firmware upgraded and implemented on CM4;</a:t>
            </a:r>
          </a:p>
          <a:p>
            <a:pPr marL="285750" indent="-285750">
              <a:buFont typeface="Wingdings" panose="05000000000000000000" pitchFamily="2" charset="2"/>
              <a:buChar char="n"/>
            </a:pPr>
            <a:r>
              <a:rPr lang="en-US" altLang="zh-CN" sz="2000" dirty="0">
                <a:solidFill>
                  <a:srgbClr val="000000"/>
                </a:solidFill>
                <a:latin typeface="Arial" panose="020B0604020202020204" pitchFamily="34" charset="0"/>
                <a:cs typeface="Arial" panose="020B0604020202020204" pitchFamily="34" charset="0"/>
              </a:rPr>
              <a:t>June 2017, The CM4 output reached </a:t>
            </a:r>
            <a:r>
              <a:rPr lang="en-US" altLang="zh-CN" sz="2000" dirty="0">
                <a:solidFill>
                  <a:srgbClr val="FF0000"/>
                </a:solidFill>
                <a:latin typeface="Arial" panose="020B0604020202020204" pitchFamily="34" charset="0"/>
                <a:cs typeface="Arial" panose="020B0604020202020204" pitchFamily="34" charset="0"/>
              </a:rPr>
              <a:t>25.0MeV/0.17mA CW </a:t>
            </a:r>
            <a:r>
              <a:rPr lang="en-US" altLang="zh-CN" sz="2000" dirty="0">
                <a:solidFill>
                  <a:srgbClr val="000000"/>
                </a:solidFill>
                <a:latin typeface="Arial" panose="020B0604020202020204" pitchFamily="34" charset="0"/>
                <a:cs typeface="Arial" panose="020B0604020202020204" pitchFamily="34" charset="0"/>
              </a:rPr>
              <a:t>beam@4K;</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855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BEPCII SHBs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22</a:t>
            </a:fld>
            <a:endParaRPr lang="en-US" altLang="zh-CN"/>
          </a:p>
        </p:txBody>
      </p:sp>
      <p:pic>
        <p:nvPicPr>
          <p:cNvPr id="8" name="图片 7">
            <a:extLst>
              <a:ext uri="{FF2B5EF4-FFF2-40B4-BE49-F238E27FC236}">
                <a16:creationId xmlns:a16="http://schemas.microsoft.com/office/drawing/2014/main" id="{5C0CC59C-BBE4-43EF-85F9-27CFB3DB8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919" y="3681950"/>
            <a:ext cx="4727258" cy="2107041"/>
          </a:xfrm>
          <a:prstGeom prst="rect">
            <a:avLst/>
          </a:prstGeom>
        </p:spPr>
      </p:pic>
      <p:sp>
        <p:nvSpPr>
          <p:cNvPr id="9" name="文本框 8">
            <a:extLst>
              <a:ext uri="{FF2B5EF4-FFF2-40B4-BE49-F238E27FC236}">
                <a16:creationId xmlns:a16="http://schemas.microsoft.com/office/drawing/2014/main" id="{3313E13E-1C8B-4EA8-843E-418DC3C15B82}"/>
              </a:ext>
            </a:extLst>
          </p:cNvPr>
          <p:cNvSpPr txBox="1"/>
          <p:nvPr/>
        </p:nvSpPr>
        <p:spPr>
          <a:xfrm>
            <a:off x="6857406" y="3960620"/>
            <a:ext cx="784860"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BEPC</a:t>
            </a:r>
            <a:endParaRPr lang="zh-CN" altLang="en-US" dirty="0"/>
          </a:p>
        </p:txBody>
      </p:sp>
      <p:sp>
        <p:nvSpPr>
          <p:cNvPr id="10" name="文本框 9">
            <a:extLst>
              <a:ext uri="{FF2B5EF4-FFF2-40B4-BE49-F238E27FC236}">
                <a16:creationId xmlns:a16="http://schemas.microsoft.com/office/drawing/2014/main" id="{B1366748-9DB8-4B1A-BE4C-8B964E355C49}"/>
              </a:ext>
            </a:extLst>
          </p:cNvPr>
          <p:cNvSpPr txBox="1"/>
          <p:nvPr/>
        </p:nvSpPr>
        <p:spPr>
          <a:xfrm>
            <a:off x="6735486" y="5048655"/>
            <a:ext cx="1028700" cy="369332"/>
          </a:xfrm>
          <a:prstGeom prst="rect">
            <a:avLst/>
          </a:prstGeom>
          <a:solidFill>
            <a:srgbClr val="FFC000">
              <a:alpha val="85000"/>
            </a:srgbClr>
          </a:solidFill>
          <a:ln>
            <a:noFill/>
          </a:ln>
          <a:effectLst/>
        </p:spPr>
        <p:txBody>
          <a:bodyPr/>
          <a:lstStyle>
            <a:defPPr>
              <a:defRPr lang="zh-CN"/>
            </a:defPPr>
            <a:lvl1pPr indent="0" algn="ctr" fontAlgn="base">
              <a:spcBef>
                <a:spcPct val="0"/>
              </a:spcBef>
              <a:spcAft>
                <a:spcPct val="0"/>
              </a:spcAft>
              <a:buFont typeface="Wingdings" pitchFamily="2" charset="2"/>
              <a:buNone/>
              <a:defRPr>
                <a:latin typeface="Times New Roman" panose="02020603050405020304" pitchFamily="18" charset="0"/>
                <a:ea typeface="宋体" panose="02010600030101010101" pitchFamily="2" charset="-122"/>
                <a:cs typeface="Times New Roman" panose="02020603050405020304" pitchFamily="18"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BEPCII</a:t>
            </a:r>
            <a:endParaRPr lang="zh-CN" altLang="en-US" dirty="0"/>
          </a:p>
        </p:txBody>
      </p:sp>
      <p:sp>
        <p:nvSpPr>
          <p:cNvPr id="11" name="矩形 10">
            <a:extLst>
              <a:ext uri="{FF2B5EF4-FFF2-40B4-BE49-F238E27FC236}">
                <a16:creationId xmlns:a16="http://schemas.microsoft.com/office/drawing/2014/main" id="{C3781A65-F671-4B45-9510-78D78DEC9291}"/>
              </a:ext>
            </a:extLst>
          </p:cNvPr>
          <p:cNvSpPr/>
          <p:nvPr/>
        </p:nvSpPr>
        <p:spPr>
          <a:xfrm>
            <a:off x="557214" y="1756325"/>
            <a:ext cx="8018462" cy="1754326"/>
          </a:xfrm>
          <a:prstGeom prst="rect">
            <a:avLst/>
          </a:prstGeom>
        </p:spPr>
        <p:txBody>
          <a:bodyPr wrap="square">
            <a:spAutoFit/>
          </a:bodyPr>
          <a:lstStyle/>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BEPCII pre-injector consists of a thermionic gun followed by two sub-harmonic  </a:t>
            </a:r>
            <a:r>
              <a:rPr lang="en-US" altLang="zh-CN" dirty="0" err="1">
                <a:solidFill>
                  <a:srgbClr val="000099"/>
                </a:solidFill>
                <a:latin typeface="Arial" panose="020B0604020202020204" pitchFamily="34" charset="0"/>
                <a:cs typeface="Arial" panose="020B0604020202020204" pitchFamily="34" charset="0"/>
              </a:rPr>
              <a:t>bunchers</a:t>
            </a:r>
            <a:r>
              <a:rPr lang="en-US" altLang="zh-CN" dirty="0">
                <a:solidFill>
                  <a:srgbClr val="000099"/>
                </a:solidFill>
                <a:latin typeface="Arial" panose="020B0604020202020204" pitchFamily="34" charset="0"/>
                <a:cs typeface="Arial" panose="020B0604020202020204" pitchFamily="34" charset="0"/>
              </a:rPr>
              <a:t> (SHB),  a travelling wave pre-</a:t>
            </a:r>
            <a:r>
              <a:rPr lang="en-US" altLang="zh-CN" dirty="0" err="1">
                <a:solidFill>
                  <a:srgbClr val="000099"/>
                </a:solidFill>
                <a:latin typeface="Arial" panose="020B0604020202020204" pitchFamily="34" charset="0"/>
                <a:cs typeface="Arial" panose="020B0604020202020204" pitchFamily="34" charset="0"/>
              </a:rPr>
              <a:t>buncher</a:t>
            </a:r>
            <a:r>
              <a:rPr lang="en-US" altLang="zh-CN" dirty="0">
                <a:solidFill>
                  <a:srgbClr val="000099"/>
                </a:solidFill>
                <a:latin typeface="Arial" panose="020B0604020202020204" pitchFamily="34" charset="0"/>
                <a:cs typeface="Arial" panose="020B0604020202020204" pitchFamily="34" charset="0"/>
              </a:rPr>
              <a:t> and a travelling wave </a:t>
            </a:r>
            <a:r>
              <a:rPr lang="en-US" altLang="zh-CN" dirty="0" err="1">
                <a:solidFill>
                  <a:srgbClr val="000099"/>
                </a:solidFill>
                <a:latin typeface="Arial" panose="020B0604020202020204" pitchFamily="34" charset="0"/>
                <a:cs typeface="Arial" panose="020B0604020202020204" pitchFamily="34" charset="0"/>
              </a:rPr>
              <a:t>buncher</a:t>
            </a:r>
            <a:endParaRPr lang="en-US" altLang="zh-CN"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endParaRPr lang="en-US" altLang="zh-CN"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Pre-injector need providing a low emittance and high intensity electron beam for the positron beam production</a:t>
            </a:r>
          </a:p>
        </p:txBody>
      </p:sp>
      <p:sp>
        <p:nvSpPr>
          <p:cNvPr id="2" name="箭头: 下 1">
            <a:extLst>
              <a:ext uri="{FF2B5EF4-FFF2-40B4-BE49-F238E27FC236}">
                <a16:creationId xmlns:a16="http://schemas.microsoft.com/office/drawing/2014/main" id="{44AFE067-FD16-4672-8EE6-9D797AF0999A}"/>
              </a:ext>
            </a:extLst>
          </p:cNvPr>
          <p:cNvSpPr/>
          <p:nvPr/>
        </p:nvSpPr>
        <p:spPr>
          <a:xfrm>
            <a:off x="7179251" y="4387259"/>
            <a:ext cx="141169" cy="527236"/>
          </a:xfrm>
          <a:prstGeom prst="downArrow">
            <a:avLst/>
          </a:prstGeom>
          <a:solidFill>
            <a:srgbClr val="FFC000">
              <a:alpha val="85000"/>
            </a:srgbClr>
          </a:solidFill>
          <a:ln>
            <a:noFill/>
          </a:ln>
          <a:effectLst/>
        </p:spPr>
        <p:txBody>
          <a:bodyPr/>
          <a:lstStyle/>
          <a:p>
            <a:pPr algn="ctr" fontAlgn="base">
              <a:spcBef>
                <a:spcPct val="0"/>
              </a:spcBef>
              <a:spcAft>
                <a:spcPct val="0"/>
              </a:spcAft>
            </a:pPr>
            <a:endPar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00870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BEPCII SHBs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23</a:t>
            </a:fld>
            <a:endParaRPr lang="en-US" altLang="zh-CN"/>
          </a:p>
        </p:txBody>
      </p:sp>
      <p:pic>
        <p:nvPicPr>
          <p:cNvPr id="2" name="图片 1">
            <a:extLst>
              <a:ext uri="{FF2B5EF4-FFF2-40B4-BE49-F238E27FC236}">
                <a16:creationId xmlns:a16="http://schemas.microsoft.com/office/drawing/2014/main" id="{B475236C-98FB-4781-A68A-F2E286A3F66C}"/>
              </a:ext>
            </a:extLst>
          </p:cNvPr>
          <p:cNvPicPr>
            <a:picLocks noChangeAspect="1"/>
          </p:cNvPicPr>
          <p:nvPr/>
        </p:nvPicPr>
        <p:blipFill>
          <a:blip r:embed="rId2"/>
          <a:stretch>
            <a:fillRect/>
          </a:stretch>
        </p:blipFill>
        <p:spPr>
          <a:xfrm>
            <a:off x="7374559" y="1727180"/>
            <a:ext cx="854456" cy="1899337"/>
          </a:xfrm>
          <a:prstGeom prst="rect">
            <a:avLst/>
          </a:prstGeom>
        </p:spPr>
      </p:pic>
      <p:pic>
        <p:nvPicPr>
          <p:cNvPr id="8" name="图片 7">
            <a:extLst>
              <a:ext uri="{FF2B5EF4-FFF2-40B4-BE49-F238E27FC236}">
                <a16:creationId xmlns:a16="http://schemas.microsoft.com/office/drawing/2014/main" id="{A211F8F6-D730-4027-B22B-AC005CAF27E2}"/>
              </a:ext>
            </a:extLst>
          </p:cNvPr>
          <p:cNvPicPr>
            <a:picLocks noChangeAspect="1"/>
          </p:cNvPicPr>
          <p:nvPr/>
        </p:nvPicPr>
        <p:blipFill>
          <a:blip r:embed="rId3"/>
          <a:stretch>
            <a:fillRect/>
          </a:stretch>
        </p:blipFill>
        <p:spPr>
          <a:xfrm>
            <a:off x="7014707" y="3661309"/>
            <a:ext cx="1574161" cy="2151568"/>
          </a:xfrm>
          <a:prstGeom prst="rect">
            <a:avLst/>
          </a:prstGeom>
        </p:spPr>
      </p:pic>
      <p:graphicFrame>
        <p:nvGraphicFramePr>
          <p:cNvPr id="3" name="表格 2">
            <a:extLst>
              <a:ext uri="{FF2B5EF4-FFF2-40B4-BE49-F238E27FC236}">
                <a16:creationId xmlns:a16="http://schemas.microsoft.com/office/drawing/2014/main" id="{38C701D2-5692-4139-BDF0-7EC0559377E5}"/>
              </a:ext>
            </a:extLst>
          </p:cNvPr>
          <p:cNvGraphicFramePr>
            <a:graphicFrameLocks noGrp="1"/>
          </p:cNvGraphicFramePr>
          <p:nvPr>
            <p:extLst>
              <p:ext uri="{D42A27DB-BD31-4B8C-83A1-F6EECF244321}">
                <p14:modId xmlns:p14="http://schemas.microsoft.com/office/powerpoint/2010/main" val="4125965265"/>
              </p:ext>
            </p:extLst>
          </p:nvPr>
        </p:nvGraphicFramePr>
        <p:xfrm>
          <a:off x="611189" y="1945237"/>
          <a:ext cx="6300000" cy="3988567"/>
        </p:xfrm>
        <a:graphic>
          <a:graphicData uri="http://schemas.openxmlformats.org/drawingml/2006/table">
            <a:tbl>
              <a:tblPr firstRow="1" bandRow="1">
                <a:tableStyleId>{72833802-FEF1-4C79-8D5D-14CF1EAF98D9}</a:tableStyleId>
              </a:tblPr>
              <a:tblGrid>
                <a:gridCol w="1530257">
                  <a:extLst>
                    <a:ext uri="{9D8B030D-6E8A-4147-A177-3AD203B41FA5}">
                      <a16:colId xmlns:a16="http://schemas.microsoft.com/office/drawing/2014/main" val="3849955077"/>
                    </a:ext>
                  </a:extLst>
                </a:gridCol>
                <a:gridCol w="2354852">
                  <a:extLst>
                    <a:ext uri="{9D8B030D-6E8A-4147-A177-3AD203B41FA5}">
                      <a16:colId xmlns:a16="http://schemas.microsoft.com/office/drawing/2014/main" val="1870420575"/>
                    </a:ext>
                  </a:extLst>
                </a:gridCol>
                <a:gridCol w="1215654">
                  <a:extLst>
                    <a:ext uri="{9D8B030D-6E8A-4147-A177-3AD203B41FA5}">
                      <a16:colId xmlns:a16="http://schemas.microsoft.com/office/drawing/2014/main" val="2113376255"/>
                    </a:ext>
                  </a:extLst>
                </a:gridCol>
                <a:gridCol w="1199237">
                  <a:extLst>
                    <a:ext uri="{9D8B030D-6E8A-4147-A177-3AD203B41FA5}">
                      <a16:colId xmlns:a16="http://schemas.microsoft.com/office/drawing/2014/main" val="3517592600"/>
                    </a:ext>
                  </a:extLst>
                </a:gridCol>
              </a:tblGrid>
              <a:tr h="386826">
                <a:tc>
                  <a:txBody>
                    <a:bodyPr/>
                    <a:lstStyle/>
                    <a:p>
                      <a:pPr algn="ctr"/>
                      <a:r>
                        <a:rPr lang="en-US" altLang="zh-CN" sz="1400" dirty="0"/>
                        <a:t>Subsystem</a:t>
                      </a:r>
                      <a:endParaRPr lang="zh-CN" altLang="en-US" sz="14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1400" dirty="0"/>
                        <a:t>Parameters</a:t>
                      </a:r>
                      <a:endParaRPr lang="zh-CN" altLang="en-US" sz="14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1400" dirty="0"/>
                        <a:t>SHB1</a:t>
                      </a:r>
                      <a:endParaRPr lang="zh-CN" altLang="en-US" sz="14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1400" dirty="0"/>
                        <a:t>SHB2</a:t>
                      </a:r>
                      <a:endParaRPr lang="zh-CN" altLang="en-US" sz="14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841911"/>
                  </a:ext>
                </a:extLst>
              </a:tr>
              <a:tr h="551934">
                <a:tc rowSpan="3">
                  <a:txBody>
                    <a:bodyPr/>
                    <a:lstStyle/>
                    <a:p>
                      <a:pPr algn="ctr"/>
                      <a:r>
                        <a:rPr lang="en-US" altLang="zh-CN" sz="1400" dirty="0">
                          <a:latin typeface="Arial" panose="020B0604020202020204" pitchFamily="34" charset="0"/>
                          <a:cs typeface="Arial" panose="020B0604020202020204" pitchFamily="34" charset="0"/>
                        </a:rPr>
                        <a:t>Cavity</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RF Frequency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142.8 MHz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571.2 MHz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106367"/>
                  </a:ext>
                </a:extLst>
              </a:tr>
              <a:tr h="324667">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Q</a:t>
                      </a:r>
                      <a:r>
                        <a:rPr lang="en-US" altLang="zh-CN" sz="1400" baseline="-25000" dirty="0">
                          <a:latin typeface="Arial" panose="020B0604020202020204" pitchFamily="34" charset="0"/>
                          <a:cs typeface="Arial" panose="020B0604020202020204" pitchFamily="34" charset="0"/>
                        </a:rPr>
                        <a:t>L</a:t>
                      </a:r>
                      <a:endParaRPr lang="zh-CN" altLang="en-US" sz="1400" baseline="-25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4046</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5391</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832816"/>
                  </a:ext>
                </a:extLst>
              </a:tr>
              <a:tr h="324667">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Tuning range</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240 kHz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1.2 MHz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134156"/>
                  </a:ext>
                </a:extLst>
              </a:tr>
              <a:tr h="324667">
                <a:tc rowSpan="5">
                  <a:txBody>
                    <a:bodyPr/>
                    <a:lstStyle/>
                    <a:p>
                      <a:pPr algn="ctr"/>
                      <a:r>
                        <a:rPr lang="en-US" altLang="zh-CN" sz="1400" dirty="0">
                          <a:latin typeface="Arial" panose="020B0604020202020204" pitchFamily="34" charset="0"/>
                          <a:cs typeface="Arial" panose="020B0604020202020204" pitchFamily="34" charset="0"/>
                        </a:rPr>
                        <a:t>SSA</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Max Power</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20 kW</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10 kW</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5468070"/>
                  </a:ext>
                </a:extLst>
              </a:tr>
              <a:tr h="324667">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Pulse Width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70 us</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70 us</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5559418"/>
                  </a:ext>
                </a:extLst>
              </a:tr>
              <a:tr h="324667">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Power flatness</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2 %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 2 %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3563153"/>
                  </a:ext>
                </a:extLst>
              </a:tr>
              <a:tr h="388569">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Phase variation in pulse</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 deg</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 deg</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056632"/>
                  </a:ext>
                </a:extLst>
              </a:tr>
              <a:tr h="388569">
                <a:tc vMerge="1">
                  <a:txBody>
                    <a:bodyPr/>
                    <a:lstStyle/>
                    <a:p>
                      <a:pPr algn="ct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Repetition rate</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 – 50 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 – 50 Hz</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737822"/>
                  </a:ext>
                </a:extLst>
              </a:tr>
              <a:tr h="324667">
                <a:tc rowSpan="2">
                  <a:txBody>
                    <a:bodyPr/>
                    <a:lstStyle/>
                    <a:p>
                      <a:pPr algn="ctr"/>
                      <a:r>
                        <a:rPr lang="en-US" altLang="zh-CN" sz="1400" dirty="0">
                          <a:latin typeface="Arial" panose="020B0604020202020204" pitchFamily="34" charset="0"/>
                          <a:cs typeface="Arial" panose="020B0604020202020204" pitchFamily="34" charset="0"/>
                        </a:rPr>
                        <a:t>LLRF stability requirements</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Amplitude</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1.5 %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1.5 %</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232605"/>
                  </a:ext>
                </a:extLst>
              </a:tr>
              <a:tr h="324667">
                <a:tc vMerge="1">
                  <a:txBody>
                    <a:bodyPr/>
                    <a:lstStyle/>
                    <a:p>
                      <a:pPr algn="ctr"/>
                      <a:endParaRPr lang="zh-CN" altLang="en-US" dirty="0"/>
                    </a:p>
                  </a:txBody>
                  <a:tcPr anchor="ctr"/>
                </a:tc>
                <a:tc>
                  <a:txBody>
                    <a:bodyPr/>
                    <a:lstStyle/>
                    <a:p>
                      <a:pPr algn="ctr"/>
                      <a:r>
                        <a:rPr lang="en-US" altLang="zh-CN" sz="1400" dirty="0">
                          <a:latin typeface="Arial" panose="020B0604020202020204" pitchFamily="34" charset="0"/>
                          <a:cs typeface="Arial" panose="020B0604020202020204" pitchFamily="34" charset="0"/>
                        </a:rPr>
                        <a:t>Phase</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1.5 deg</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1.5 deg</a:t>
                      </a: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522226"/>
                  </a:ext>
                </a:extLst>
              </a:tr>
            </a:tbl>
          </a:graphicData>
        </a:graphic>
      </p:graphicFrame>
    </p:spTree>
    <p:extLst>
      <p:ext uri="{BB962C8B-B14F-4D97-AF65-F5344CB8AC3E}">
        <p14:creationId xmlns:p14="http://schemas.microsoft.com/office/powerpoint/2010/main" val="387749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BEPCII SHBs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24</a:t>
            </a:fld>
            <a:endParaRPr lang="en-US" altLang="zh-CN"/>
          </a:p>
        </p:txBody>
      </p:sp>
      <p:pic>
        <p:nvPicPr>
          <p:cNvPr id="9" name="Picture 2" descr="516059683078522141">
            <a:extLst>
              <a:ext uri="{FF2B5EF4-FFF2-40B4-BE49-F238E27FC236}">
                <a16:creationId xmlns:a16="http://schemas.microsoft.com/office/drawing/2014/main" id="{F03C8BDF-7E31-48C9-928B-90ED92707E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5610" y="1751802"/>
            <a:ext cx="1981199" cy="263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5BAEE996-D22F-413B-9294-E791799F8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051" y="4579282"/>
            <a:ext cx="1857523" cy="1345102"/>
          </a:xfrm>
          <a:prstGeom prst="rect">
            <a:avLst/>
          </a:prstGeom>
        </p:spPr>
      </p:pic>
      <p:pic>
        <p:nvPicPr>
          <p:cNvPr id="11" name="图片 10">
            <a:extLst>
              <a:ext uri="{FF2B5EF4-FFF2-40B4-BE49-F238E27FC236}">
                <a16:creationId xmlns:a16="http://schemas.microsoft.com/office/drawing/2014/main" id="{318EA262-F0AB-4973-85CA-7543B5E7C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99418" y="2010432"/>
            <a:ext cx="2637826" cy="2120567"/>
          </a:xfrm>
          <a:prstGeom prst="rect">
            <a:avLst/>
          </a:prstGeom>
        </p:spPr>
      </p:pic>
      <p:pic>
        <p:nvPicPr>
          <p:cNvPr id="13" name="图片 12">
            <a:extLst>
              <a:ext uri="{FF2B5EF4-FFF2-40B4-BE49-F238E27FC236}">
                <a16:creationId xmlns:a16="http://schemas.microsoft.com/office/drawing/2014/main" id="{CD288A23-E98D-42F8-8522-2AFB1399B62B}"/>
              </a:ext>
            </a:extLst>
          </p:cNvPr>
          <p:cNvPicPr>
            <a:picLocks noChangeAspect="1"/>
          </p:cNvPicPr>
          <p:nvPr/>
        </p:nvPicPr>
        <p:blipFill>
          <a:blip r:embed="rId5"/>
          <a:stretch>
            <a:fillRect/>
          </a:stretch>
        </p:blipFill>
        <p:spPr>
          <a:xfrm>
            <a:off x="5064987" y="4643046"/>
            <a:ext cx="1514568" cy="1281336"/>
          </a:xfrm>
          <a:prstGeom prst="rect">
            <a:avLst/>
          </a:prstGeom>
        </p:spPr>
      </p:pic>
      <p:sp>
        <p:nvSpPr>
          <p:cNvPr id="14" name="矩形 13">
            <a:extLst>
              <a:ext uri="{FF2B5EF4-FFF2-40B4-BE49-F238E27FC236}">
                <a16:creationId xmlns:a16="http://schemas.microsoft.com/office/drawing/2014/main" id="{10BD2B90-810D-4A7B-8366-892FBC1A767C}"/>
              </a:ext>
            </a:extLst>
          </p:cNvPr>
          <p:cNvSpPr/>
          <p:nvPr/>
        </p:nvSpPr>
        <p:spPr>
          <a:xfrm>
            <a:off x="528941" y="4927848"/>
            <a:ext cx="1810754" cy="646331"/>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“Pizza Box” architecture</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4C4D8711-24EF-44E6-9C84-B999AD89DE42}"/>
              </a:ext>
            </a:extLst>
          </p:cNvPr>
          <p:cNvSpPr/>
          <p:nvPr/>
        </p:nvSpPr>
        <p:spPr>
          <a:xfrm>
            <a:off x="6601911" y="4927847"/>
            <a:ext cx="1810754" cy="646331"/>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MicroTCA</a:t>
            </a:r>
            <a:r>
              <a:rPr lang="en-US" altLang="zh-CN" dirty="0">
                <a:latin typeface="Times New Roman" panose="02020603050405020304" pitchFamily="18" charset="0"/>
                <a:ea typeface="宋体" panose="02010600030101010101" pitchFamily="2" charset="-122"/>
                <a:cs typeface="Times New Roman" panose="02020603050405020304" pitchFamily="18" charset="0"/>
              </a:rPr>
              <a:t> architecture</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5C77250D-CDA7-4A88-9B37-4A918D7EE9F5}"/>
              </a:ext>
            </a:extLst>
          </p:cNvPr>
          <p:cNvCxnSpPr>
            <a:cxnSpLocks/>
          </p:cNvCxnSpPr>
          <p:nvPr/>
        </p:nvCxnSpPr>
        <p:spPr>
          <a:xfrm>
            <a:off x="2791947" y="3227770"/>
            <a:ext cx="498865" cy="135255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9" name="直接箭头连接符 18">
            <a:extLst>
              <a:ext uri="{FF2B5EF4-FFF2-40B4-BE49-F238E27FC236}">
                <a16:creationId xmlns:a16="http://schemas.microsoft.com/office/drawing/2014/main" id="{03D61A92-80B0-440A-92C9-FCB526BAA116}"/>
              </a:ext>
            </a:extLst>
          </p:cNvPr>
          <p:cNvCxnSpPr>
            <a:cxnSpLocks/>
          </p:cNvCxnSpPr>
          <p:nvPr/>
        </p:nvCxnSpPr>
        <p:spPr>
          <a:xfrm flipH="1">
            <a:off x="5822271" y="3227716"/>
            <a:ext cx="757284" cy="135156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3" name="箭头: 右 22">
            <a:extLst>
              <a:ext uri="{FF2B5EF4-FFF2-40B4-BE49-F238E27FC236}">
                <a16:creationId xmlns:a16="http://schemas.microsoft.com/office/drawing/2014/main" id="{D71AE4C3-0451-4F11-B799-684BDBDB0346}"/>
              </a:ext>
            </a:extLst>
          </p:cNvPr>
          <p:cNvSpPr/>
          <p:nvPr/>
        </p:nvSpPr>
        <p:spPr>
          <a:xfrm>
            <a:off x="3988908" y="3155950"/>
            <a:ext cx="1514568" cy="336550"/>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24" name="矩形 23">
            <a:extLst>
              <a:ext uri="{FF2B5EF4-FFF2-40B4-BE49-F238E27FC236}">
                <a16:creationId xmlns:a16="http://schemas.microsoft.com/office/drawing/2014/main" id="{35ED73F7-2FA9-4B21-BA98-978678209A07}"/>
              </a:ext>
            </a:extLst>
          </p:cNvPr>
          <p:cNvSpPr/>
          <p:nvPr/>
        </p:nvSpPr>
        <p:spPr>
          <a:xfrm>
            <a:off x="3691192" y="2786618"/>
            <a:ext cx="2018501" cy="369332"/>
          </a:xfrm>
          <a:prstGeom prst="rect">
            <a:avLst/>
          </a:prstGeom>
        </p:spPr>
        <p:txBody>
          <a:bodyPr wrap="none">
            <a:spAutoFit/>
          </a:bodyPr>
          <a:lstStyle/>
          <a:p>
            <a:pPr algn="ctr"/>
            <a:r>
              <a:rPr lang="en-US" altLang="zh-CN" dirty="0">
                <a:solidFill>
                  <a:srgbClr val="C00000"/>
                </a:solidFill>
                <a:latin typeface="Arial" panose="020B0604020202020204" pitchFamily="34" charset="0"/>
                <a:cs typeface="Arial" panose="020B0604020202020204" pitchFamily="34" charset="0"/>
              </a:rPr>
              <a:t>Upgraded in 2017</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089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BEPCII SHBs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25</a:t>
            </a:fld>
            <a:endParaRPr lang="en-US" altLang="zh-CN"/>
          </a:p>
        </p:txBody>
      </p:sp>
      <p:sp>
        <p:nvSpPr>
          <p:cNvPr id="2" name="矩形 1">
            <a:extLst>
              <a:ext uri="{FF2B5EF4-FFF2-40B4-BE49-F238E27FC236}">
                <a16:creationId xmlns:a16="http://schemas.microsoft.com/office/drawing/2014/main" id="{8E7E9BD1-3D2A-40E6-BE04-FEAB4AB40CD3}"/>
              </a:ext>
            </a:extLst>
          </p:cNvPr>
          <p:cNvSpPr/>
          <p:nvPr/>
        </p:nvSpPr>
        <p:spPr>
          <a:xfrm>
            <a:off x="574675" y="1886635"/>
            <a:ext cx="8001000" cy="1477328"/>
          </a:xfrm>
          <a:prstGeom prst="rect">
            <a:avLst/>
          </a:prstGeom>
        </p:spPr>
        <p:txBody>
          <a:bodyPr wrap="square">
            <a:spAutoFit/>
          </a:bodyPr>
          <a:lstStyle/>
          <a:p>
            <a:pPr marL="285750" indent="-285750">
              <a:buFont typeface="Arial" panose="020B0604020202020204" pitchFamily="34" charset="0"/>
              <a:buChar char="•"/>
            </a:pPr>
            <a:r>
              <a:rPr lang="en-US" altLang="zh-CN" dirty="0">
                <a:solidFill>
                  <a:srgbClr val="3A3AA0"/>
                </a:solidFill>
                <a:latin typeface="Arial" panose="020B0604020202020204" pitchFamily="34" charset="0"/>
                <a:cs typeface="Arial" panose="020B0604020202020204" pitchFamily="34" charset="0"/>
              </a:rPr>
              <a:t>2 SIS8300L2/SIS8900 boards for 2 Sub-harmonic </a:t>
            </a:r>
            <a:r>
              <a:rPr lang="en-US" altLang="zh-CN" dirty="0" err="1">
                <a:solidFill>
                  <a:srgbClr val="3A3AA0"/>
                </a:solidFill>
                <a:latin typeface="Arial" panose="020B0604020202020204" pitchFamily="34" charset="0"/>
                <a:cs typeface="Arial" panose="020B0604020202020204" pitchFamily="34" charset="0"/>
              </a:rPr>
              <a:t>bunchers</a:t>
            </a:r>
            <a:endParaRPr lang="en-US" altLang="zh-CN" dirty="0">
              <a:solidFill>
                <a:srgbClr val="3A3A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solidFill>
                  <a:srgbClr val="3A3AA0"/>
                </a:solidFill>
                <a:latin typeface="Arial" panose="020B0604020202020204" pitchFamily="34" charset="0"/>
                <a:cs typeface="Arial" panose="020B0604020202020204" pitchFamily="34" charset="0"/>
              </a:rPr>
              <a:t>Intra-pulse amplitude and phase feedback</a:t>
            </a:r>
          </a:p>
          <a:p>
            <a:pPr marL="285750" indent="-285750">
              <a:buFont typeface="Arial" panose="020B0604020202020204" pitchFamily="34" charset="0"/>
              <a:buChar char="•"/>
            </a:pPr>
            <a:r>
              <a:rPr lang="en-US" altLang="zh-CN" dirty="0">
                <a:solidFill>
                  <a:srgbClr val="3A3AA0"/>
                </a:solidFill>
                <a:latin typeface="Arial" panose="020B0604020202020204" pitchFamily="34" charset="0"/>
                <a:cs typeface="Arial" panose="020B0604020202020204" pitchFamily="34" charset="0"/>
              </a:rPr>
              <a:t>8192 points setpoint look-up table</a:t>
            </a:r>
          </a:p>
          <a:p>
            <a:pPr marL="285750" indent="-285750">
              <a:buFont typeface="Arial" panose="020B0604020202020204" pitchFamily="34" charset="0"/>
              <a:buChar char="•"/>
            </a:pPr>
            <a:r>
              <a:rPr lang="en-US" altLang="zh-CN" dirty="0">
                <a:solidFill>
                  <a:srgbClr val="3A3AA0"/>
                </a:solidFill>
                <a:latin typeface="Arial" panose="020B0604020202020204" pitchFamily="34" charset="0"/>
                <a:cs typeface="Arial" panose="020B0604020202020204" pitchFamily="34" charset="0"/>
              </a:rPr>
              <a:t>Auto switch parameters for E+/E- operating mode</a:t>
            </a:r>
          </a:p>
          <a:p>
            <a:pPr marL="285750" indent="-285750">
              <a:buFont typeface="Arial" panose="020B0604020202020204" pitchFamily="34" charset="0"/>
              <a:buChar char="•"/>
            </a:pPr>
            <a:r>
              <a:rPr lang="en-US" altLang="zh-CN" dirty="0">
                <a:solidFill>
                  <a:srgbClr val="3A3AA0"/>
                </a:solidFill>
                <a:latin typeface="Arial" panose="020B0604020202020204" pitchFamily="34" charset="0"/>
                <a:cs typeface="Arial" panose="020B0604020202020204" pitchFamily="34" charset="0"/>
              </a:rPr>
              <a:t>Amplitude stability &lt; 0.1% p-p, phase stability &lt; ±0.5°p-p </a:t>
            </a:r>
          </a:p>
        </p:txBody>
      </p:sp>
      <p:pic>
        <p:nvPicPr>
          <p:cNvPr id="3" name="图片 2">
            <a:extLst>
              <a:ext uri="{FF2B5EF4-FFF2-40B4-BE49-F238E27FC236}">
                <a16:creationId xmlns:a16="http://schemas.microsoft.com/office/drawing/2014/main" id="{1F4E98EB-2C3D-4207-B69B-03C29EC601D8}"/>
              </a:ext>
            </a:extLst>
          </p:cNvPr>
          <p:cNvPicPr>
            <a:picLocks noChangeAspect="1"/>
          </p:cNvPicPr>
          <p:nvPr/>
        </p:nvPicPr>
        <p:blipFill>
          <a:blip r:embed="rId2"/>
          <a:stretch>
            <a:fillRect/>
          </a:stretch>
        </p:blipFill>
        <p:spPr>
          <a:xfrm>
            <a:off x="792164" y="3637371"/>
            <a:ext cx="3340878" cy="2326508"/>
          </a:xfrm>
          <a:prstGeom prst="rect">
            <a:avLst/>
          </a:prstGeom>
        </p:spPr>
      </p:pic>
      <p:pic>
        <p:nvPicPr>
          <p:cNvPr id="8" name="图片 7">
            <a:extLst>
              <a:ext uri="{FF2B5EF4-FFF2-40B4-BE49-F238E27FC236}">
                <a16:creationId xmlns:a16="http://schemas.microsoft.com/office/drawing/2014/main" id="{0CFE9A26-53D2-43AD-AB48-AD5D579BB3DB}"/>
              </a:ext>
            </a:extLst>
          </p:cNvPr>
          <p:cNvPicPr>
            <a:picLocks noChangeAspect="1"/>
          </p:cNvPicPr>
          <p:nvPr/>
        </p:nvPicPr>
        <p:blipFill>
          <a:blip r:embed="rId3"/>
          <a:stretch>
            <a:fillRect/>
          </a:stretch>
        </p:blipFill>
        <p:spPr>
          <a:xfrm>
            <a:off x="4226567" y="3637371"/>
            <a:ext cx="4263477" cy="2326508"/>
          </a:xfrm>
          <a:prstGeom prst="rect">
            <a:avLst/>
          </a:prstGeom>
        </p:spPr>
      </p:pic>
    </p:spTree>
    <p:extLst>
      <p:ext uri="{BB962C8B-B14F-4D97-AF65-F5344CB8AC3E}">
        <p14:creationId xmlns:p14="http://schemas.microsoft.com/office/powerpoint/2010/main" val="226216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26</a:t>
            </a:fld>
            <a:endParaRPr lang="en-US" altLang="zh-CN"/>
          </a:p>
        </p:txBody>
      </p:sp>
      <p:pic>
        <p:nvPicPr>
          <p:cNvPr id="8" name="图片 7">
            <a:extLst>
              <a:ext uri="{FF2B5EF4-FFF2-40B4-BE49-F238E27FC236}">
                <a16:creationId xmlns:a16="http://schemas.microsoft.com/office/drawing/2014/main" id="{C25C1660-68F7-441A-8A1A-7F9313A94CED}"/>
              </a:ext>
            </a:extLst>
          </p:cNvPr>
          <p:cNvPicPr>
            <a:picLocks noChangeAspect="1"/>
          </p:cNvPicPr>
          <p:nvPr/>
        </p:nvPicPr>
        <p:blipFill>
          <a:blip r:embed="rId2"/>
          <a:stretch>
            <a:fillRect/>
          </a:stretch>
        </p:blipFill>
        <p:spPr>
          <a:xfrm>
            <a:off x="1141463" y="3308841"/>
            <a:ext cx="3949306" cy="2251641"/>
          </a:xfrm>
          <a:prstGeom prst="rect">
            <a:avLst/>
          </a:prstGeom>
        </p:spPr>
      </p:pic>
      <p:pic>
        <p:nvPicPr>
          <p:cNvPr id="9" name="图片 8">
            <a:extLst>
              <a:ext uri="{FF2B5EF4-FFF2-40B4-BE49-F238E27FC236}">
                <a16:creationId xmlns:a16="http://schemas.microsoft.com/office/drawing/2014/main" id="{37B75BDC-8F9D-4C0D-BCC9-6ADC6492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87134" y="3292005"/>
            <a:ext cx="3020814" cy="2473617"/>
          </a:xfrm>
          <a:prstGeom prst="rect">
            <a:avLst/>
          </a:prstGeom>
        </p:spPr>
      </p:pic>
      <p:sp>
        <p:nvSpPr>
          <p:cNvPr id="10" name="标题 6">
            <a:extLst>
              <a:ext uri="{FF2B5EF4-FFF2-40B4-BE49-F238E27FC236}">
                <a16:creationId xmlns:a16="http://schemas.microsoft.com/office/drawing/2014/main" id="{23C0FA05-617F-4761-87D3-B67C0F1D35F0}"/>
              </a:ext>
            </a:extLst>
          </p:cNvPr>
          <p:cNvSpPr txBox="1">
            <a:spLocks/>
          </p:cNvSpPr>
          <p:nvPr/>
        </p:nvSpPr>
        <p:spPr bwMode="auto">
          <a:xfrm>
            <a:off x="571500" y="1756325"/>
            <a:ext cx="8001000" cy="126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Times New Roman" pitchFamily="18" charset="0"/>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宋体" charset="-122"/>
              </a:defRPr>
            </a:lvl2pPr>
            <a:lvl3pPr algn="l" rtl="0" eaLnBrk="0" fontAlgn="base" hangingPunct="0">
              <a:spcBef>
                <a:spcPct val="0"/>
              </a:spcBef>
              <a:spcAft>
                <a:spcPct val="0"/>
              </a:spcAft>
              <a:defRPr sz="3800">
                <a:solidFill>
                  <a:schemeClr val="tx2"/>
                </a:solidFill>
                <a:latin typeface="Times New Roman" pitchFamily="18" charset="0"/>
                <a:ea typeface="宋体" charset="-122"/>
              </a:defRPr>
            </a:lvl3pPr>
            <a:lvl4pPr algn="l" rtl="0" eaLnBrk="0" fontAlgn="base" hangingPunct="0">
              <a:spcBef>
                <a:spcPct val="0"/>
              </a:spcBef>
              <a:spcAft>
                <a:spcPct val="0"/>
              </a:spcAft>
              <a:defRPr sz="3800">
                <a:solidFill>
                  <a:schemeClr val="tx2"/>
                </a:solidFill>
                <a:latin typeface="Times New Roman" pitchFamily="18" charset="0"/>
                <a:ea typeface="宋体" charset="-122"/>
              </a:defRPr>
            </a:lvl4pPr>
            <a:lvl5pPr algn="l" rtl="0" eaLnBrk="0" fontAlgn="base" hangingPunct="0">
              <a:spcBef>
                <a:spcPct val="0"/>
              </a:spcBef>
              <a:spcAft>
                <a:spcPct val="0"/>
              </a:spcAft>
              <a:defRPr sz="3800">
                <a:solidFill>
                  <a:schemeClr val="tx2"/>
                </a:solidFill>
                <a:latin typeface="Times New Roman" pitchFamily="18" charset="0"/>
                <a:ea typeface="宋体" charset="-122"/>
              </a:defRPr>
            </a:lvl5pPr>
            <a:lvl6pPr marL="457200" algn="l" rtl="0" fontAlgn="base">
              <a:spcBef>
                <a:spcPct val="0"/>
              </a:spcBef>
              <a:spcAft>
                <a:spcPct val="0"/>
              </a:spcAft>
              <a:defRPr sz="3800">
                <a:solidFill>
                  <a:schemeClr val="tx2"/>
                </a:solidFill>
                <a:latin typeface="Verdana" pitchFamily="34" charset="0"/>
                <a:ea typeface="宋体" charset="-122"/>
              </a:defRPr>
            </a:lvl6pPr>
            <a:lvl7pPr marL="914400" algn="l" rtl="0" fontAlgn="base">
              <a:spcBef>
                <a:spcPct val="0"/>
              </a:spcBef>
              <a:spcAft>
                <a:spcPct val="0"/>
              </a:spcAft>
              <a:defRPr sz="3800">
                <a:solidFill>
                  <a:schemeClr val="tx2"/>
                </a:solidFill>
                <a:latin typeface="Verdana" pitchFamily="34" charset="0"/>
                <a:ea typeface="宋体" charset="-122"/>
              </a:defRPr>
            </a:lvl7pPr>
            <a:lvl8pPr marL="1371600" algn="l" rtl="0" fontAlgn="base">
              <a:spcBef>
                <a:spcPct val="0"/>
              </a:spcBef>
              <a:spcAft>
                <a:spcPct val="0"/>
              </a:spcAft>
              <a:defRPr sz="3800">
                <a:solidFill>
                  <a:schemeClr val="tx2"/>
                </a:solidFill>
                <a:latin typeface="Verdana" pitchFamily="34" charset="0"/>
                <a:ea typeface="宋体" charset="-122"/>
              </a:defRPr>
            </a:lvl8pPr>
            <a:lvl9pPr marL="1828800" algn="l" rtl="0" fontAlgn="base">
              <a:spcBef>
                <a:spcPct val="0"/>
              </a:spcBef>
              <a:spcAft>
                <a:spcPct val="0"/>
              </a:spcAft>
              <a:defRPr sz="3800">
                <a:solidFill>
                  <a:schemeClr val="tx2"/>
                </a:solidFill>
                <a:latin typeface="Verdana" pitchFamily="34" charset="0"/>
                <a:ea typeface="宋体" charset="-122"/>
              </a:defRPr>
            </a:lvl9pPr>
          </a:lstStyle>
          <a:p>
            <a:pPr marL="285750" indent="-285750">
              <a:buFont typeface="Wingdings" panose="05000000000000000000" pitchFamily="2" charset="2"/>
              <a:buChar char="Ø"/>
            </a:pPr>
            <a:r>
              <a:rPr lang="en-US" altLang="zh-CN" sz="2000" b="1" kern="0" dirty="0">
                <a:solidFill>
                  <a:srgbClr val="3A3AA0"/>
                </a:solidFill>
              </a:rPr>
              <a:t>BEPCII high power RF test stand</a:t>
            </a:r>
          </a:p>
          <a:p>
            <a:pPr marL="285750" indent="-285750">
              <a:buFont typeface="Wingdings" panose="05000000000000000000" pitchFamily="2" charset="2"/>
              <a:buChar char="Ø"/>
            </a:pPr>
            <a:endParaRPr lang="en-US" altLang="zh-CN" sz="1800" b="1" kern="0" dirty="0">
              <a:solidFill>
                <a:srgbClr val="3A3AA0"/>
              </a:solidFill>
            </a:endParaRPr>
          </a:p>
          <a:p>
            <a:pPr marL="285750" indent="-285750">
              <a:buFont typeface="Arial" panose="020B0604020202020204" pitchFamily="34" charset="0"/>
              <a:buChar char="•"/>
            </a:pPr>
            <a:r>
              <a:rPr lang="en-US" altLang="zh-CN" sz="1800" kern="0" dirty="0">
                <a:solidFill>
                  <a:srgbClr val="3A3AA0"/>
                </a:solidFill>
                <a:latin typeface="Arial" panose="020B0604020202020204" pitchFamily="34" charset="0"/>
                <a:cs typeface="Arial" panose="020B0604020202020204" pitchFamily="34" charset="0"/>
              </a:rPr>
              <a:t>Multi-channel signal data acquisition: amplitude, phase, waveform</a:t>
            </a:r>
          </a:p>
          <a:p>
            <a:pPr marL="285750" indent="-285750">
              <a:buFont typeface="Arial" panose="020B0604020202020204" pitchFamily="34" charset="0"/>
              <a:buChar char="•"/>
            </a:pPr>
            <a:r>
              <a:rPr lang="en-US" altLang="zh-CN" sz="1800" kern="0" dirty="0">
                <a:solidFill>
                  <a:srgbClr val="3A3AA0"/>
                </a:solidFill>
                <a:latin typeface="Arial" panose="020B0604020202020204" pitchFamily="34" charset="0"/>
                <a:cs typeface="Arial" panose="020B0604020202020204" pitchFamily="34" charset="0"/>
              </a:rPr>
              <a:t>Realize auto conditioning and SWR protection</a:t>
            </a:r>
            <a:endParaRPr lang="zh-CN" altLang="en-US" sz="1800" kern="0" dirty="0">
              <a:solidFill>
                <a:srgbClr val="3A3AA0"/>
              </a:solidFill>
              <a:latin typeface="Arial" panose="020B0604020202020204" pitchFamily="34" charset="0"/>
              <a:cs typeface="Arial" panose="020B0604020202020204" pitchFamily="34" charset="0"/>
            </a:endParaRPr>
          </a:p>
        </p:txBody>
      </p:sp>
      <p:sp>
        <p:nvSpPr>
          <p:cNvPr id="11" name="标题 6">
            <a:extLst>
              <a:ext uri="{FF2B5EF4-FFF2-40B4-BE49-F238E27FC236}">
                <a16:creationId xmlns:a16="http://schemas.microsoft.com/office/drawing/2014/main" id="{8C49434D-75FF-455C-94A8-0B7180A025BB}"/>
              </a:ext>
            </a:extLst>
          </p:cNvPr>
          <p:cNvSpPr>
            <a:spLocks noGrp="1"/>
          </p:cNvSpPr>
          <p:nvPr>
            <p:ph type="title"/>
          </p:nvPr>
        </p:nvSpPr>
        <p:spPr>
          <a:xfrm>
            <a:off x="574675" y="856211"/>
            <a:ext cx="8001000" cy="664615"/>
          </a:xfrm>
        </p:spPr>
        <p:txBody>
          <a:bodyPr/>
          <a:lstStyle/>
          <a:p>
            <a:r>
              <a:rPr lang="en-US" altLang="zh-CN" sz="4000" b="1" dirty="0">
                <a:solidFill>
                  <a:srgbClr val="3A3AA0"/>
                </a:solidFill>
              </a:rPr>
              <a:t>Other applications</a:t>
            </a:r>
            <a:endParaRPr lang="zh-CN" altLang="en-US" sz="4000" b="1" dirty="0">
              <a:solidFill>
                <a:srgbClr val="3A3AA0"/>
              </a:solidFill>
            </a:endParaRPr>
          </a:p>
        </p:txBody>
      </p:sp>
      <p:sp>
        <p:nvSpPr>
          <p:cNvPr id="12" name="矩形 11">
            <a:extLst>
              <a:ext uri="{FF2B5EF4-FFF2-40B4-BE49-F238E27FC236}">
                <a16:creationId xmlns:a16="http://schemas.microsoft.com/office/drawing/2014/main" id="{52B4192B-02BE-46AF-B6FE-E76D8041C7AE}"/>
              </a:ext>
            </a:extLst>
          </p:cNvPr>
          <p:cNvSpPr/>
          <p:nvPr/>
        </p:nvSpPr>
        <p:spPr>
          <a:xfrm>
            <a:off x="1644504" y="5562899"/>
            <a:ext cx="2943225" cy="382171"/>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Multi-channel DAQ</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9474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sz="4000" b="1" dirty="0">
                <a:solidFill>
                  <a:srgbClr val="3A3AA0"/>
                </a:solidFill>
              </a:rPr>
              <a:t>Other applications</a:t>
            </a:r>
            <a:endParaRPr lang="zh-CN" altLang="en-US" sz="4000"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27</a:t>
            </a:fld>
            <a:endParaRPr lang="en-US" altLang="zh-CN"/>
          </a:p>
        </p:txBody>
      </p:sp>
      <p:pic>
        <p:nvPicPr>
          <p:cNvPr id="2" name="图片 1">
            <a:extLst>
              <a:ext uri="{FF2B5EF4-FFF2-40B4-BE49-F238E27FC236}">
                <a16:creationId xmlns:a16="http://schemas.microsoft.com/office/drawing/2014/main" id="{8C238C5F-4CE2-4890-BF6B-1AA687B7D65C}"/>
              </a:ext>
            </a:extLst>
          </p:cNvPr>
          <p:cNvPicPr>
            <a:picLocks noChangeAspect="1"/>
          </p:cNvPicPr>
          <p:nvPr/>
        </p:nvPicPr>
        <p:blipFill>
          <a:blip r:embed="rId2"/>
          <a:stretch>
            <a:fillRect/>
          </a:stretch>
        </p:blipFill>
        <p:spPr>
          <a:xfrm>
            <a:off x="698224" y="2684285"/>
            <a:ext cx="3906957" cy="1779490"/>
          </a:xfrm>
          <a:prstGeom prst="rect">
            <a:avLst/>
          </a:prstGeom>
        </p:spPr>
      </p:pic>
      <p:sp>
        <p:nvSpPr>
          <p:cNvPr id="3" name="矩形 2">
            <a:extLst>
              <a:ext uri="{FF2B5EF4-FFF2-40B4-BE49-F238E27FC236}">
                <a16:creationId xmlns:a16="http://schemas.microsoft.com/office/drawing/2014/main" id="{AB4473E8-F3A8-41CD-884E-224A2072266C}"/>
              </a:ext>
            </a:extLst>
          </p:cNvPr>
          <p:cNvSpPr/>
          <p:nvPr/>
        </p:nvSpPr>
        <p:spPr>
          <a:xfrm>
            <a:off x="5020688" y="1878035"/>
            <a:ext cx="3407965" cy="664615"/>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Femtosecond-level phase stabilized RF transmission system </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5B436E1E-1774-414C-BB51-3175EBABDE10}"/>
              </a:ext>
            </a:extLst>
          </p:cNvPr>
          <p:cNvSpPr/>
          <p:nvPr/>
        </p:nvSpPr>
        <p:spPr>
          <a:xfrm>
            <a:off x="1180089" y="2019258"/>
            <a:ext cx="2943225" cy="382171"/>
          </a:xfrm>
          <a:prstGeom prst="rect">
            <a:avLst/>
          </a:prstGeom>
          <a:solidFill>
            <a:srgbClr val="FFC000">
              <a:alpha val="85000"/>
            </a:srgbClr>
          </a:solidFill>
          <a:ln>
            <a:noFill/>
          </a:ln>
          <a:effectLst/>
        </p:spPr>
        <p:txBody>
          <a:bodyPr/>
          <a:lstStyle/>
          <a:p>
            <a:pPr algn="ctr" fontAlgn="base">
              <a:spcBef>
                <a:spcPct val="0"/>
              </a:spcBef>
              <a:spcAft>
                <a:spcPct val="0"/>
              </a:spcAft>
            </a:pPr>
            <a:r>
              <a:rPr lang="en-US" altLang="zh-CN" dirty="0">
                <a:latin typeface="Times New Roman" panose="02020603050405020304" pitchFamily="18" charset="0"/>
                <a:ea typeface="宋体" panose="02010600030101010101" pitchFamily="2" charset="-122"/>
                <a:cs typeface="Times New Roman" panose="02020603050405020304" pitchFamily="18" charset="0"/>
              </a:rPr>
              <a:t>DCTB 50MeV accelerator</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56E54B8D-83BF-4E14-9E02-967BA89B8A34}"/>
              </a:ext>
            </a:extLst>
          </p:cNvPr>
          <p:cNvPicPr>
            <a:picLocks noChangeAspect="1"/>
          </p:cNvPicPr>
          <p:nvPr/>
        </p:nvPicPr>
        <p:blipFill>
          <a:blip r:embed="rId3"/>
          <a:stretch>
            <a:fillRect/>
          </a:stretch>
        </p:blipFill>
        <p:spPr>
          <a:xfrm>
            <a:off x="5377138" y="2584033"/>
            <a:ext cx="2810944" cy="2108208"/>
          </a:xfrm>
          <a:prstGeom prst="rect">
            <a:avLst/>
          </a:prstGeom>
        </p:spPr>
      </p:pic>
      <p:sp>
        <p:nvSpPr>
          <p:cNvPr id="11" name="矩形 10">
            <a:extLst>
              <a:ext uri="{FF2B5EF4-FFF2-40B4-BE49-F238E27FC236}">
                <a16:creationId xmlns:a16="http://schemas.microsoft.com/office/drawing/2014/main" id="{A8EB2E9B-79F2-43E8-86F4-1C2A9D297918}"/>
              </a:ext>
            </a:extLst>
          </p:cNvPr>
          <p:cNvSpPr/>
          <p:nvPr/>
        </p:nvSpPr>
        <p:spPr>
          <a:xfrm>
            <a:off x="698224" y="4692241"/>
            <a:ext cx="4188978" cy="523220"/>
          </a:xfrm>
          <a:prstGeom prst="rect">
            <a:avLst/>
          </a:prstGeom>
        </p:spPr>
        <p:txBody>
          <a:bodyPr wrap="square">
            <a:spAutoFit/>
          </a:bodyPr>
          <a:lstStyle/>
          <a:p>
            <a:pPr marL="285750" indent="-285750">
              <a:buFont typeface="Arial" panose="020B0604020202020204" pitchFamily="34" charset="0"/>
              <a:buChar char="•"/>
            </a:pPr>
            <a:r>
              <a:rPr lang="en-US" altLang="zh-CN" sz="1400" kern="0" dirty="0">
                <a:solidFill>
                  <a:srgbClr val="3A3AA0"/>
                </a:solidFill>
                <a:latin typeface="Arial" panose="020B0604020202020204" pitchFamily="34" charset="0"/>
                <a:cs typeface="Arial" panose="020B0604020202020204" pitchFamily="34" charset="0"/>
              </a:rPr>
              <a:t>Amplitude and phase stability monitor</a:t>
            </a:r>
          </a:p>
          <a:p>
            <a:pPr marL="285750" indent="-285750">
              <a:buFont typeface="Arial" panose="020B0604020202020204" pitchFamily="34" charset="0"/>
              <a:buChar char="•"/>
            </a:pPr>
            <a:r>
              <a:rPr lang="en-US" altLang="zh-CN" sz="1400" kern="0" dirty="0">
                <a:solidFill>
                  <a:srgbClr val="3A3AA0"/>
                </a:solidFill>
                <a:latin typeface="Arial" panose="020B0604020202020204" pitchFamily="34" charset="0"/>
                <a:cs typeface="Arial" panose="020B0604020202020204" pitchFamily="34" charset="0"/>
              </a:rPr>
              <a:t>Klystron phasing</a:t>
            </a:r>
            <a:endParaRPr lang="zh-CN" altLang="en-US" sz="1400" kern="0" dirty="0">
              <a:solidFill>
                <a:srgbClr val="3A3AA0"/>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3136AB10-85EA-4A19-9EE5-D22A7760E884}"/>
              </a:ext>
            </a:extLst>
          </p:cNvPr>
          <p:cNvSpPr/>
          <p:nvPr/>
        </p:nvSpPr>
        <p:spPr>
          <a:xfrm>
            <a:off x="5116286" y="4733624"/>
            <a:ext cx="3459389" cy="307777"/>
          </a:xfrm>
          <a:prstGeom prst="rect">
            <a:avLst/>
          </a:prstGeom>
        </p:spPr>
        <p:txBody>
          <a:bodyPr wrap="square">
            <a:spAutoFit/>
          </a:bodyPr>
          <a:lstStyle/>
          <a:p>
            <a:pPr marL="285750" indent="-285750">
              <a:buFont typeface="Arial" panose="020B0604020202020204" pitchFamily="34" charset="0"/>
              <a:buChar char="•"/>
            </a:pPr>
            <a:r>
              <a:rPr lang="en-US" altLang="zh-CN" sz="1400" kern="0" dirty="0">
                <a:solidFill>
                  <a:srgbClr val="3A3AA0"/>
                </a:solidFill>
                <a:latin typeface="Arial" panose="020B0604020202020204" pitchFamily="34" charset="0"/>
                <a:cs typeface="Arial" panose="020B0604020202020204" pitchFamily="34" charset="0"/>
              </a:rPr>
              <a:t>High precision RF phase detection</a:t>
            </a:r>
          </a:p>
        </p:txBody>
      </p:sp>
      <p:sp>
        <p:nvSpPr>
          <p:cNvPr id="13" name="矩形 12">
            <a:extLst>
              <a:ext uri="{FF2B5EF4-FFF2-40B4-BE49-F238E27FC236}">
                <a16:creationId xmlns:a16="http://schemas.microsoft.com/office/drawing/2014/main" id="{01C442AB-93CC-4855-88D0-7A53B688B3D9}"/>
              </a:ext>
            </a:extLst>
          </p:cNvPr>
          <p:cNvSpPr/>
          <p:nvPr/>
        </p:nvSpPr>
        <p:spPr>
          <a:xfrm>
            <a:off x="5194073" y="5200762"/>
            <a:ext cx="3381602" cy="438582"/>
          </a:xfrm>
          <a:prstGeom prst="rect">
            <a:avLst/>
          </a:prstGeom>
        </p:spPr>
        <p:txBody>
          <a:bodyPr wrap="square">
            <a:spAutoFit/>
          </a:bodyPr>
          <a:lstStyle/>
          <a:p>
            <a:r>
              <a:rPr lang="en-US" altLang="zh-CN" sz="12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--&gt; </a:t>
            </a:r>
            <a:r>
              <a:rPr lang="en-US" altLang="zh-CN" sz="1000" dirty="0" err="1">
                <a:latin typeface="Arial" panose="020B0604020202020204" pitchFamily="34" charset="0"/>
                <a:cs typeface="Arial" panose="020B0604020202020204" pitchFamily="34" charset="0"/>
              </a:rPr>
              <a:t>Jiaji</a:t>
            </a:r>
            <a:r>
              <a:rPr lang="en-US" altLang="zh-CN" sz="1000" dirty="0">
                <a:latin typeface="Arial" panose="020B0604020202020204" pitchFamily="34" charset="0"/>
                <a:cs typeface="Arial" panose="020B0604020202020204" pitchFamily="34" charset="0"/>
              </a:rPr>
              <a:t> Liu, Phase Stable RF Transmission System Based On </a:t>
            </a:r>
            <a:r>
              <a:rPr lang="en-US" altLang="zh-CN" sz="1000" dirty="0" err="1">
                <a:latin typeface="Arial" panose="020B0604020202020204" pitchFamily="34" charset="0"/>
                <a:cs typeface="Arial" panose="020B0604020202020204" pitchFamily="34" charset="0"/>
              </a:rPr>
              <a:t>MicroTCA</a:t>
            </a:r>
            <a:endParaRPr lang="en-US" altLang="zh-C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830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6CA585F-F0D2-4AC3-A966-9017C273FCA3}"/>
              </a:ext>
            </a:extLst>
          </p:cNvPr>
          <p:cNvSpPr>
            <a:spLocks noGrp="1"/>
          </p:cNvSpPr>
          <p:nvPr>
            <p:ph type="title"/>
          </p:nvPr>
        </p:nvSpPr>
        <p:spPr/>
        <p:txBody>
          <a:bodyPr/>
          <a:lstStyle/>
          <a:p>
            <a:r>
              <a:rPr lang="en-US" altLang="zh-CN" dirty="0">
                <a:solidFill>
                  <a:srgbClr val="CC0000"/>
                </a:solidFill>
              </a:rPr>
              <a:t>Outline</a:t>
            </a:r>
            <a:endParaRPr lang="zh-CN" altLang="en-US" dirty="0">
              <a:solidFill>
                <a:srgbClr val="CC0000"/>
              </a:solidFill>
            </a:endParaRPr>
          </a:p>
        </p:txBody>
      </p:sp>
      <p:sp>
        <p:nvSpPr>
          <p:cNvPr id="8" name="内容占位符 7">
            <a:extLst>
              <a:ext uri="{FF2B5EF4-FFF2-40B4-BE49-F238E27FC236}">
                <a16:creationId xmlns:a16="http://schemas.microsoft.com/office/drawing/2014/main" id="{8650F623-89FE-4C60-B6CD-97C496DBD5D9}"/>
              </a:ext>
            </a:extLst>
          </p:cNvPr>
          <p:cNvSpPr>
            <a:spLocks noGrp="1"/>
          </p:cNvSpPr>
          <p:nvPr>
            <p:ph idx="1"/>
          </p:nvPr>
        </p:nvSpPr>
        <p:spPr>
          <a:xfrm>
            <a:off x="571500" y="1752600"/>
            <a:ext cx="8001000" cy="4267200"/>
          </a:xfrm>
        </p:spPr>
        <p:txBody>
          <a:bodyPr/>
          <a:lstStyle/>
          <a:p>
            <a:r>
              <a:rPr lang="en-US" altLang="zh-CN" dirty="0">
                <a:solidFill>
                  <a:schemeClr val="tx1">
                    <a:alpha val="15000"/>
                  </a:schemeClr>
                </a:solidFill>
              </a:rPr>
              <a:t>LLRF History</a:t>
            </a:r>
          </a:p>
          <a:p>
            <a:r>
              <a:rPr lang="en-US" altLang="zh-CN" dirty="0">
                <a:solidFill>
                  <a:schemeClr val="tx1">
                    <a:alpha val="15000"/>
                  </a:schemeClr>
                </a:solidFill>
              </a:rPr>
              <a:t>LLRF Applications of IHEP</a:t>
            </a:r>
          </a:p>
          <a:p>
            <a:pPr>
              <a:buFont typeface="Wingdings" panose="05000000000000000000" pitchFamily="2" charset="2"/>
              <a:buChar char="l"/>
            </a:pPr>
            <a:r>
              <a:rPr lang="en-US" altLang="zh-CN" sz="2400" dirty="0">
                <a:solidFill>
                  <a:schemeClr val="tx1">
                    <a:alpha val="15000"/>
                  </a:schemeClr>
                </a:solidFill>
              </a:rPr>
              <a:t>ADS Injector I</a:t>
            </a:r>
          </a:p>
          <a:p>
            <a:pPr>
              <a:buFont typeface="Wingdings" panose="05000000000000000000" pitchFamily="2" charset="2"/>
              <a:buChar char="l"/>
            </a:pPr>
            <a:r>
              <a:rPr lang="en-US" altLang="zh-CN" sz="2400" dirty="0">
                <a:solidFill>
                  <a:schemeClr val="tx1">
                    <a:alpha val="15000"/>
                  </a:schemeClr>
                </a:solidFill>
              </a:rPr>
              <a:t>ADS Main </a:t>
            </a:r>
            <a:r>
              <a:rPr lang="en-US" altLang="zh-CN" sz="2400" dirty="0" err="1">
                <a:solidFill>
                  <a:schemeClr val="tx1">
                    <a:alpha val="15000"/>
                  </a:schemeClr>
                </a:solidFill>
              </a:rPr>
              <a:t>Linac</a:t>
            </a:r>
            <a:r>
              <a:rPr lang="en-US" altLang="zh-CN" sz="2400" dirty="0">
                <a:solidFill>
                  <a:schemeClr val="tx1">
                    <a:alpha val="15000"/>
                  </a:schemeClr>
                </a:solidFill>
              </a:rPr>
              <a:t> CM4</a:t>
            </a:r>
          </a:p>
          <a:p>
            <a:pPr>
              <a:buFont typeface="Wingdings" panose="05000000000000000000" pitchFamily="2" charset="2"/>
              <a:buChar char="l"/>
            </a:pPr>
            <a:r>
              <a:rPr lang="en-US" altLang="zh-CN" sz="2400" dirty="0">
                <a:solidFill>
                  <a:schemeClr val="tx1">
                    <a:alpha val="15000"/>
                  </a:schemeClr>
                </a:solidFill>
              </a:rPr>
              <a:t>BEPCII SHBs</a:t>
            </a:r>
          </a:p>
          <a:p>
            <a:pPr>
              <a:buFont typeface="Wingdings" panose="05000000000000000000" pitchFamily="2" charset="2"/>
              <a:buChar char="l"/>
            </a:pPr>
            <a:r>
              <a:rPr lang="en-US" altLang="zh-CN" sz="2400" dirty="0">
                <a:solidFill>
                  <a:schemeClr val="tx1">
                    <a:alpha val="15000"/>
                  </a:schemeClr>
                </a:solidFill>
              </a:rPr>
              <a:t>Other applications</a:t>
            </a:r>
          </a:p>
          <a:p>
            <a:r>
              <a:rPr lang="en-US" altLang="zh-CN" dirty="0"/>
              <a:t>Future Applications</a:t>
            </a:r>
          </a:p>
          <a:p>
            <a:r>
              <a:rPr lang="en-US" altLang="zh-CN" dirty="0">
                <a:solidFill>
                  <a:schemeClr val="tx1">
                    <a:alpha val="15000"/>
                  </a:schemeClr>
                </a:solidFill>
              </a:rPr>
              <a:t>Summary</a:t>
            </a:r>
            <a:endParaRPr lang="zh-CN" altLang="en-US" dirty="0">
              <a:solidFill>
                <a:schemeClr val="tx1">
                  <a:alpha val="15000"/>
                </a:schemeClr>
              </a:solidFill>
            </a:endParaRPr>
          </a:p>
        </p:txBody>
      </p:sp>
      <p:sp>
        <p:nvSpPr>
          <p:cNvPr id="4" name="日期占位符 3">
            <a:extLst>
              <a:ext uri="{FF2B5EF4-FFF2-40B4-BE49-F238E27FC236}">
                <a16:creationId xmlns:a16="http://schemas.microsoft.com/office/drawing/2014/main" id="{B659E5F6-1AFD-4EE3-AFE3-EC0256D3F3AC}"/>
              </a:ext>
            </a:extLst>
          </p:cNvPr>
          <p:cNvSpPr>
            <a:spLocks noGrp="1"/>
          </p:cNvSpPr>
          <p:nvPr>
            <p:ph type="dt" sz="half" idx="10"/>
          </p:nvPr>
        </p:nvSpPr>
        <p:spPr/>
        <p:txBody>
          <a:bodyPr/>
          <a:lstStyle/>
          <a:p>
            <a:pPr>
              <a:defRPr/>
            </a:pPr>
            <a:r>
              <a:rPr lang="en-US" altLang="zh-CN" dirty="0"/>
              <a:t>MTCA/ATCA Workshop for Research and Industry</a:t>
            </a:r>
          </a:p>
        </p:txBody>
      </p:sp>
      <p:sp>
        <p:nvSpPr>
          <p:cNvPr id="5" name="页脚占位符 4">
            <a:extLst>
              <a:ext uri="{FF2B5EF4-FFF2-40B4-BE49-F238E27FC236}">
                <a16:creationId xmlns:a16="http://schemas.microsoft.com/office/drawing/2014/main" id="{8B8A7D16-67BC-40CB-9E98-7AED91D504A1}"/>
              </a:ext>
            </a:extLst>
          </p:cNvPr>
          <p:cNvSpPr>
            <a:spLocks noGrp="1"/>
          </p:cNvSpPr>
          <p:nvPr>
            <p:ph type="ftr" sz="quarter" idx="11"/>
          </p:nvPr>
        </p:nvSpPr>
        <p:spPr>
          <a:xfrm>
            <a:off x="3494266" y="6237288"/>
            <a:ext cx="2895600" cy="476250"/>
          </a:xfrm>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90F2DE3A-635A-47DA-AAA4-235E6506477E}"/>
              </a:ext>
            </a:extLst>
          </p:cNvPr>
          <p:cNvSpPr>
            <a:spLocks noGrp="1"/>
          </p:cNvSpPr>
          <p:nvPr>
            <p:ph type="sldNum" sz="quarter" idx="12"/>
          </p:nvPr>
        </p:nvSpPr>
        <p:spPr/>
        <p:txBody>
          <a:bodyPr/>
          <a:lstStyle/>
          <a:p>
            <a:fld id="{B7D5EC9C-3438-49CE-A34E-B7F8B089C93D}" type="slidenum">
              <a:rPr lang="en-US" altLang="zh-CN" smtClean="0"/>
              <a:pPr/>
              <a:t>28</a:t>
            </a:fld>
            <a:endParaRPr lang="en-US" altLang="zh-CN"/>
          </a:p>
        </p:txBody>
      </p:sp>
    </p:spTree>
    <p:extLst>
      <p:ext uri="{BB962C8B-B14F-4D97-AF65-F5344CB8AC3E}">
        <p14:creationId xmlns:p14="http://schemas.microsoft.com/office/powerpoint/2010/main" val="1506715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PAPS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29</a:t>
            </a:fld>
            <a:endParaRPr lang="en-US" altLang="zh-CN"/>
          </a:p>
        </p:txBody>
      </p:sp>
      <p:sp>
        <p:nvSpPr>
          <p:cNvPr id="2" name="矩形 1">
            <a:extLst>
              <a:ext uri="{FF2B5EF4-FFF2-40B4-BE49-F238E27FC236}">
                <a16:creationId xmlns:a16="http://schemas.microsoft.com/office/drawing/2014/main" id="{226590E6-D470-4E04-A1E3-D6F87A8A967F}"/>
              </a:ext>
            </a:extLst>
          </p:cNvPr>
          <p:cNvSpPr/>
          <p:nvPr/>
        </p:nvSpPr>
        <p:spPr>
          <a:xfrm>
            <a:off x="629465" y="2264939"/>
            <a:ext cx="4079695" cy="3754874"/>
          </a:xfrm>
          <a:prstGeom prst="rect">
            <a:avLst/>
          </a:prstGeom>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Project supported by Beijing Gov.</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Budget: 500M RMB</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Construction: 2017.5-2020.6</a:t>
            </a:r>
          </a:p>
          <a:p>
            <a:endParaRPr lang="en-US" altLang="zh-CN"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Consist of 7 systems:</a:t>
            </a:r>
          </a:p>
          <a:p>
            <a:endParaRPr lang="en-US" altLang="zh-CN"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SRF system</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Cryogenic system</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Magnet technology</a:t>
            </a:r>
          </a:p>
          <a:p>
            <a:pPr marL="285750" indent="-285750">
              <a:buFont typeface="Arial" panose="020B0604020202020204" pitchFamily="34" charset="0"/>
              <a:buChar char="•"/>
            </a:pPr>
            <a:r>
              <a:rPr lang="en-US" altLang="zh-CN" b="1" dirty="0">
                <a:solidFill>
                  <a:srgbClr val="000099"/>
                </a:solidFill>
                <a:latin typeface="Arial" panose="020B0604020202020204" pitchFamily="34" charset="0"/>
                <a:cs typeface="Arial" panose="020B0604020202020204" pitchFamily="34" charset="0"/>
              </a:rPr>
              <a:t>Beam test</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X-ray optics</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X-ray detection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X-ray application</a:t>
            </a:r>
            <a:endParaRPr lang="zh-CN" altLang="en-US"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55898DFE-5981-41AD-BB7A-D6FD45F2AD80}"/>
              </a:ext>
            </a:extLst>
          </p:cNvPr>
          <p:cNvPicPr>
            <a:picLocks noChangeAspect="1"/>
          </p:cNvPicPr>
          <p:nvPr/>
        </p:nvPicPr>
        <p:blipFill>
          <a:blip r:embed="rId2"/>
          <a:stretch>
            <a:fillRect/>
          </a:stretch>
        </p:blipFill>
        <p:spPr>
          <a:xfrm>
            <a:off x="5006340" y="3028520"/>
            <a:ext cx="3407728" cy="2103834"/>
          </a:xfrm>
          <a:prstGeom prst="rect">
            <a:avLst/>
          </a:prstGeom>
        </p:spPr>
      </p:pic>
      <p:sp>
        <p:nvSpPr>
          <p:cNvPr id="8" name="矩形 7">
            <a:extLst>
              <a:ext uri="{FF2B5EF4-FFF2-40B4-BE49-F238E27FC236}">
                <a16:creationId xmlns:a16="http://schemas.microsoft.com/office/drawing/2014/main" id="{70CC6763-5529-44DA-B7E6-8BD2EF06EB21}"/>
              </a:ext>
            </a:extLst>
          </p:cNvPr>
          <p:cNvSpPr/>
          <p:nvPr/>
        </p:nvSpPr>
        <p:spPr>
          <a:xfrm>
            <a:off x="574675" y="1788034"/>
            <a:ext cx="8001000" cy="461665"/>
          </a:xfrm>
          <a:prstGeom prst="rect">
            <a:avLst/>
          </a:prstGeom>
        </p:spPr>
        <p:txBody>
          <a:bodyPr wrap="square">
            <a:spAutoFit/>
          </a:bodyPr>
          <a:lstStyle/>
          <a:p>
            <a:r>
              <a:rPr lang="en-US" altLang="zh-CN" sz="2400" b="1" dirty="0">
                <a:solidFill>
                  <a:srgbClr val="000099"/>
                </a:solidFill>
                <a:latin typeface="Times New Roman" panose="02020603050405020304" pitchFamily="18" charset="0"/>
                <a:cs typeface="Times New Roman" panose="02020603050405020304" pitchFamily="18" charset="0"/>
              </a:rPr>
              <a:t>Platform of Advanced Photon Source Technology R&amp;D</a:t>
            </a:r>
            <a:endParaRPr lang="zh-CN" altLang="en-US" sz="2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02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a:t>
            </a:fld>
            <a:endParaRPr lang="en-US" altLang="zh-CN"/>
          </a:p>
        </p:txBody>
      </p:sp>
      <p:sp>
        <p:nvSpPr>
          <p:cNvPr id="8" name="矩形 7">
            <a:extLst>
              <a:ext uri="{FF2B5EF4-FFF2-40B4-BE49-F238E27FC236}">
                <a16:creationId xmlns:a16="http://schemas.microsoft.com/office/drawing/2014/main" id="{688C0D63-1498-458B-AD9D-8F5ADD6C92B1}"/>
              </a:ext>
            </a:extLst>
          </p:cNvPr>
          <p:cNvSpPr/>
          <p:nvPr/>
        </p:nvSpPr>
        <p:spPr>
          <a:xfrm>
            <a:off x="611189" y="871121"/>
            <a:ext cx="7886699" cy="677108"/>
          </a:xfrm>
          <a:prstGeom prst="rect">
            <a:avLst/>
          </a:prstGeom>
        </p:spPr>
        <p:txBody>
          <a:bodyPr wrap="square">
            <a:spAutoFit/>
          </a:bodyPr>
          <a:lstStyle/>
          <a:p>
            <a:r>
              <a:rPr lang="en-US" altLang="zh-CN" sz="3800" b="1" kern="0" dirty="0">
                <a:solidFill>
                  <a:srgbClr val="3A3AA0"/>
                </a:solidFill>
                <a:latin typeface="Times New Roman" pitchFamily="18" charset="0"/>
                <a:cs typeface="+mj-cs"/>
              </a:rPr>
              <a:t>LLRF History</a:t>
            </a:r>
            <a:endParaRPr lang="zh-CN" altLang="en-US" dirty="0"/>
          </a:p>
        </p:txBody>
      </p:sp>
      <p:sp>
        <p:nvSpPr>
          <p:cNvPr id="11" name="矩形 10">
            <a:extLst>
              <a:ext uri="{FF2B5EF4-FFF2-40B4-BE49-F238E27FC236}">
                <a16:creationId xmlns:a16="http://schemas.microsoft.com/office/drawing/2014/main" id="{CE9581AF-4034-415F-BEB8-65BA3E061B0F}"/>
              </a:ext>
            </a:extLst>
          </p:cNvPr>
          <p:cNvSpPr/>
          <p:nvPr/>
        </p:nvSpPr>
        <p:spPr>
          <a:xfrm>
            <a:off x="611188" y="1855227"/>
            <a:ext cx="7968790" cy="3785652"/>
          </a:xfrm>
          <a:prstGeom prst="rect">
            <a:avLst/>
          </a:prstGeom>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Before 2009, analog LLRF</a:t>
            </a:r>
          </a:p>
          <a:p>
            <a:endParaRPr lang="en-US" altLang="zh-CN"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2009 ~ 2012, digital LLRF</a:t>
            </a:r>
          </a:p>
          <a:p>
            <a:r>
              <a:rPr lang="en-US" altLang="zh-CN" sz="1600" dirty="0">
                <a:latin typeface="Arial" panose="020B0604020202020204" pitchFamily="34" charset="0"/>
                <a:cs typeface="Arial" panose="020B0604020202020204" pitchFamily="34" charset="0"/>
              </a:rPr>
              <a:t>Hardware from many vendors: Altera, NI, </a:t>
            </a:r>
            <a:r>
              <a:rPr lang="en-US" altLang="zh-CN" sz="1600" dirty="0" err="1">
                <a:latin typeface="Arial" panose="020B0604020202020204" pitchFamily="34" charset="0"/>
                <a:cs typeface="Arial" panose="020B0604020202020204" pitchFamily="34" charset="0"/>
              </a:rPr>
              <a:t>ADLink</a:t>
            </a:r>
            <a:r>
              <a:rPr lang="en-US" altLang="zh-CN" sz="1600" dirty="0">
                <a:latin typeface="Arial" panose="020B0604020202020204" pitchFamily="34" charset="0"/>
                <a:cs typeface="Arial" panose="020B0604020202020204" pitchFamily="34" charset="0"/>
              </a:rPr>
              <a:t>, GE ... or customized</a:t>
            </a: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Data bus: Ethernet, PCI ...</a:t>
            </a:r>
          </a:p>
          <a:p>
            <a:endParaRPr lang="en-US" altLang="zh-CN"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MicroTCA.4 adopted since 2013</a:t>
            </a:r>
          </a:p>
        </p:txBody>
      </p:sp>
      <p:pic>
        <p:nvPicPr>
          <p:cNvPr id="12" name="图片 11">
            <a:extLst>
              <a:ext uri="{FF2B5EF4-FFF2-40B4-BE49-F238E27FC236}">
                <a16:creationId xmlns:a16="http://schemas.microsoft.com/office/drawing/2014/main" id="{A5990BD8-7FA9-4C8B-B276-71EAC5F14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16" y="3195779"/>
            <a:ext cx="1603621" cy="1148427"/>
          </a:xfrm>
          <a:prstGeom prst="rect">
            <a:avLst/>
          </a:prstGeom>
        </p:spPr>
      </p:pic>
      <p:pic>
        <p:nvPicPr>
          <p:cNvPr id="9" name="图片 8">
            <a:extLst>
              <a:ext uri="{FF2B5EF4-FFF2-40B4-BE49-F238E27FC236}">
                <a16:creationId xmlns:a16="http://schemas.microsoft.com/office/drawing/2014/main" id="{E2442358-3DA0-483F-9C9E-132D8093045F}"/>
              </a:ext>
            </a:extLst>
          </p:cNvPr>
          <p:cNvPicPr>
            <a:picLocks noChangeAspect="1"/>
          </p:cNvPicPr>
          <p:nvPr/>
        </p:nvPicPr>
        <p:blipFill rotWithShape="1">
          <a:blip r:embed="rId3">
            <a:extLst>
              <a:ext uri="{28A0092B-C50C-407E-A947-70E740481C1C}">
                <a14:useLocalDpi xmlns:a14="http://schemas.microsoft.com/office/drawing/2010/main" val="0"/>
              </a:ext>
            </a:extLst>
          </a:blip>
          <a:srcRect t="2480" b="60400"/>
          <a:stretch/>
        </p:blipFill>
        <p:spPr>
          <a:xfrm>
            <a:off x="2427837" y="3252891"/>
            <a:ext cx="2240212" cy="1039458"/>
          </a:xfrm>
          <a:prstGeom prst="rect">
            <a:avLst/>
          </a:prstGeom>
        </p:spPr>
      </p:pic>
      <p:pic>
        <p:nvPicPr>
          <p:cNvPr id="13" name="图片 12">
            <a:extLst>
              <a:ext uri="{FF2B5EF4-FFF2-40B4-BE49-F238E27FC236}">
                <a16:creationId xmlns:a16="http://schemas.microsoft.com/office/drawing/2014/main" id="{C9D4FF86-2D93-4054-9237-E958C0806CF3}"/>
              </a:ext>
            </a:extLst>
          </p:cNvPr>
          <p:cNvPicPr>
            <a:picLocks noChangeAspect="1"/>
          </p:cNvPicPr>
          <p:nvPr/>
        </p:nvPicPr>
        <p:blipFill>
          <a:blip r:embed="rId4"/>
          <a:stretch>
            <a:fillRect/>
          </a:stretch>
        </p:blipFill>
        <p:spPr>
          <a:xfrm>
            <a:off x="4668049" y="3195779"/>
            <a:ext cx="1729368" cy="1148427"/>
          </a:xfrm>
          <a:prstGeom prst="rect">
            <a:avLst/>
          </a:prstGeom>
        </p:spPr>
      </p:pic>
      <p:pic>
        <p:nvPicPr>
          <p:cNvPr id="14" name="图片 13">
            <a:extLst>
              <a:ext uri="{FF2B5EF4-FFF2-40B4-BE49-F238E27FC236}">
                <a16:creationId xmlns:a16="http://schemas.microsoft.com/office/drawing/2014/main" id="{C67DB782-13B0-4FAF-8EA3-45CFECC52EE6}"/>
              </a:ext>
            </a:extLst>
          </p:cNvPr>
          <p:cNvPicPr>
            <a:picLocks noChangeAspect="1"/>
          </p:cNvPicPr>
          <p:nvPr/>
        </p:nvPicPr>
        <p:blipFill>
          <a:blip r:embed="rId5"/>
          <a:stretch>
            <a:fillRect/>
          </a:stretch>
        </p:blipFill>
        <p:spPr>
          <a:xfrm>
            <a:off x="6644972" y="3038755"/>
            <a:ext cx="1674812" cy="1305451"/>
          </a:xfrm>
          <a:prstGeom prst="rect">
            <a:avLst/>
          </a:prstGeom>
        </p:spPr>
      </p:pic>
      <p:sp>
        <p:nvSpPr>
          <p:cNvPr id="15" name="Rectangle 3">
            <a:extLst>
              <a:ext uri="{FF2B5EF4-FFF2-40B4-BE49-F238E27FC236}">
                <a16:creationId xmlns:a16="http://schemas.microsoft.com/office/drawing/2014/main" id="{2D7D708E-EDA8-4376-8848-4E9C1C213F2D}"/>
              </a:ext>
            </a:extLst>
          </p:cNvPr>
          <p:cNvSpPr txBox="1">
            <a:spLocks noChangeArrowheads="1"/>
          </p:cNvSpPr>
          <p:nvPr/>
        </p:nvSpPr>
        <p:spPr bwMode="auto">
          <a:xfrm>
            <a:off x="656435" y="4429162"/>
            <a:ext cx="1713386" cy="279998"/>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a:buFont typeface="Wingdings" pitchFamily="2" charset="2"/>
              <a:buNone/>
              <a:defRPr/>
            </a:pPr>
            <a:r>
              <a:rPr lang="en-US" altLang="zh-CN" sz="1200" kern="0" dirty="0">
                <a:solidFill>
                  <a:srgbClr val="002060"/>
                </a:solidFill>
                <a:latin typeface="Arial" panose="020B0604020202020204" pitchFamily="34" charset="0"/>
                <a:cs typeface="Arial" panose="020B0604020202020204" pitchFamily="34" charset="0"/>
              </a:rPr>
              <a:t>FPGA development kit</a:t>
            </a:r>
            <a:endParaRPr lang="zh-CN" altLang="en-US" sz="1200" kern="0" dirty="0">
              <a:solidFill>
                <a:srgbClr val="002060"/>
              </a:solidFill>
              <a:latin typeface="Arial" panose="020B0604020202020204" pitchFamily="34" charset="0"/>
              <a:cs typeface="Arial" panose="020B0604020202020204" pitchFamily="34" charset="0"/>
            </a:endParaRPr>
          </a:p>
        </p:txBody>
      </p:sp>
      <p:sp>
        <p:nvSpPr>
          <p:cNvPr id="16" name="Rectangle 3">
            <a:extLst>
              <a:ext uri="{FF2B5EF4-FFF2-40B4-BE49-F238E27FC236}">
                <a16:creationId xmlns:a16="http://schemas.microsoft.com/office/drawing/2014/main" id="{A63E2CCE-E629-4E9B-A3FF-625D0F21F0AC}"/>
              </a:ext>
            </a:extLst>
          </p:cNvPr>
          <p:cNvSpPr txBox="1">
            <a:spLocks noChangeArrowheads="1"/>
          </p:cNvSpPr>
          <p:nvPr/>
        </p:nvSpPr>
        <p:spPr bwMode="auto">
          <a:xfrm>
            <a:off x="2729868" y="4429162"/>
            <a:ext cx="1713386" cy="279998"/>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a:buFont typeface="Wingdings" pitchFamily="2" charset="2"/>
              <a:buNone/>
              <a:defRPr/>
            </a:pPr>
            <a:r>
              <a:rPr lang="en-US" altLang="zh-CN" sz="1200" kern="0" dirty="0">
                <a:solidFill>
                  <a:srgbClr val="002060"/>
                </a:solidFill>
                <a:latin typeface="Arial" panose="020B0604020202020204" pitchFamily="34" charset="0"/>
                <a:cs typeface="Arial" panose="020B0604020202020204" pitchFamily="34" charset="0"/>
              </a:rPr>
              <a:t>PXI crate</a:t>
            </a:r>
            <a:endParaRPr lang="zh-CN" altLang="en-US" sz="1200" kern="0" dirty="0">
              <a:solidFill>
                <a:srgbClr val="002060"/>
              </a:solidFill>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00CEDF89-FDC4-4399-9BF6-BE5E88E04930}"/>
              </a:ext>
            </a:extLst>
          </p:cNvPr>
          <p:cNvSpPr txBox="1">
            <a:spLocks noChangeArrowheads="1"/>
          </p:cNvSpPr>
          <p:nvPr/>
        </p:nvSpPr>
        <p:spPr bwMode="auto">
          <a:xfrm>
            <a:off x="4803302" y="4429162"/>
            <a:ext cx="1713386" cy="279998"/>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a:buFont typeface="Wingdings" pitchFamily="2" charset="2"/>
              <a:buNone/>
              <a:defRPr/>
            </a:pPr>
            <a:r>
              <a:rPr lang="en-US" altLang="zh-CN" sz="1200" kern="0" dirty="0">
                <a:solidFill>
                  <a:srgbClr val="002060"/>
                </a:solidFill>
                <a:latin typeface="Arial" panose="020B0604020202020204" pitchFamily="34" charset="0"/>
                <a:cs typeface="Arial" panose="020B0604020202020204" pitchFamily="34" charset="0"/>
              </a:rPr>
              <a:t>Multi-channel digitizer</a:t>
            </a:r>
            <a:endParaRPr lang="zh-CN" altLang="en-US" sz="1200" kern="0" dirty="0">
              <a:solidFill>
                <a:srgbClr val="002060"/>
              </a:solidFill>
              <a:latin typeface="Arial" panose="020B0604020202020204" pitchFamily="34" charset="0"/>
              <a:cs typeface="Arial" panose="020B0604020202020204" pitchFamily="34" charset="0"/>
            </a:endParaRPr>
          </a:p>
        </p:txBody>
      </p:sp>
      <p:sp>
        <p:nvSpPr>
          <p:cNvPr id="18" name="Rectangle 3">
            <a:extLst>
              <a:ext uri="{FF2B5EF4-FFF2-40B4-BE49-F238E27FC236}">
                <a16:creationId xmlns:a16="http://schemas.microsoft.com/office/drawing/2014/main" id="{59648708-BC10-4590-9791-BD7040F4EFBC}"/>
              </a:ext>
            </a:extLst>
          </p:cNvPr>
          <p:cNvSpPr txBox="1">
            <a:spLocks noChangeArrowheads="1"/>
          </p:cNvSpPr>
          <p:nvPr/>
        </p:nvSpPr>
        <p:spPr bwMode="auto">
          <a:xfrm>
            <a:off x="6784502" y="4429162"/>
            <a:ext cx="1713386" cy="279998"/>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ctr">
              <a:buNone/>
              <a:defRPr/>
            </a:pPr>
            <a:r>
              <a:rPr lang="en-US" altLang="zh-CN" sz="1200" dirty="0">
                <a:latin typeface="Arial" panose="020B0604020202020204" pitchFamily="34" charset="0"/>
                <a:cs typeface="Arial" panose="020B0604020202020204" pitchFamily="34" charset="0"/>
              </a:rPr>
              <a:t>PXI LLRF DSP board</a:t>
            </a:r>
            <a:endParaRPr lang="zh-CN" altLang="en-US" sz="1200" kern="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311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30</a:t>
            </a:fld>
            <a:endParaRPr lang="en-US" altLang="zh-CN"/>
          </a:p>
        </p:txBody>
      </p:sp>
      <p:sp>
        <p:nvSpPr>
          <p:cNvPr id="14" name="标题 6">
            <a:extLst>
              <a:ext uri="{FF2B5EF4-FFF2-40B4-BE49-F238E27FC236}">
                <a16:creationId xmlns:a16="http://schemas.microsoft.com/office/drawing/2014/main" id="{615BB67F-7EA6-4481-9648-1FA22694CD15}"/>
              </a:ext>
            </a:extLst>
          </p:cNvPr>
          <p:cNvSpPr>
            <a:spLocks noGrp="1"/>
          </p:cNvSpPr>
          <p:nvPr>
            <p:ph type="title"/>
          </p:nvPr>
        </p:nvSpPr>
        <p:spPr>
          <a:xfrm>
            <a:off x="574675" y="856211"/>
            <a:ext cx="8001000" cy="664615"/>
          </a:xfrm>
        </p:spPr>
        <p:txBody>
          <a:bodyPr/>
          <a:lstStyle/>
          <a:p>
            <a:r>
              <a:rPr lang="en-US" altLang="zh-CN" b="1" dirty="0">
                <a:solidFill>
                  <a:srgbClr val="3A3AA0"/>
                </a:solidFill>
              </a:rPr>
              <a:t>PAPS Beam Test System</a:t>
            </a:r>
            <a:endParaRPr lang="zh-CN" altLang="en-US" b="1" dirty="0">
              <a:solidFill>
                <a:srgbClr val="3A3AA0"/>
              </a:solidFill>
            </a:endParaRPr>
          </a:p>
        </p:txBody>
      </p:sp>
      <p:pic>
        <p:nvPicPr>
          <p:cNvPr id="15" name="图片 14">
            <a:extLst>
              <a:ext uri="{FF2B5EF4-FFF2-40B4-BE49-F238E27FC236}">
                <a16:creationId xmlns:a16="http://schemas.microsoft.com/office/drawing/2014/main" id="{0C62940F-CCCE-4A1A-9AB3-1650C9B10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89" y="3573764"/>
            <a:ext cx="3534683" cy="1877715"/>
          </a:xfrm>
          <a:prstGeom prst="rect">
            <a:avLst/>
          </a:prstGeom>
        </p:spPr>
      </p:pic>
      <p:sp>
        <p:nvSpPr>
          <p:cNvPr id="16" name="矩形 15">
            <a:extLst>
              <a:ext uri="{FF2B5EF4-FFF2-40B4-BE49-F238E27FC236}">
                <a16:creationId xmlns:a16="http://schemas.microsoft.com/office/drawing/2014/main" id="{6CA3E643-6684-4B70-88EA-5474913A56DB}"/>
              </a:ext>
            </a:extLst>
          </p:cNvPr>
          <p:cNvSpPr/>
          <p:nvPr/>
        </p:nvSpPr>
        <p:spPr>
          <a:xfrm>
            <a:off x="611189" y="1792145"/>
            <a:ext cx="8001000" cy="1200329"/>
          </a:xfrm>
          <a:prstGeom prst="rect">
            <a:avLst/>
          </a:prstGeom>
        </p:spPr>
        <p:txBody>
          <a:bodyPr wrap="square">
            <a:spAutoFit/>
          </a:bodyPr>
          <a:lstStyle/>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A photocathode DC-Gun, a 1.3GHz </a:t>
            </a:r>
            <a:r>
              <a:rPr lang="en-US" altLang="zh-CN" dirty="0" err="1">
                <a:solidFill>
                  <a:srgbClr val="000099"/>
                </a:solidFill>
                <a:latin typeface="Arial" panose="020B0604020202020204" pitchFamily="34" charset="0"/>
                <a:cs typeface="Arial" panose="020B0604020202020204" pitchFamily="34" charset="0"/>
              </a:rPr>
              <a:t>buncher</a:t>
            </a:r>
            <a:r>
              <a:rPr lang="en-US" altLang="zh-CN" dirty="0">
                <a:solidFill>
                  <a:srgbClr val="000099"/>
                </a:solidFill>
                <a:latin typeface="Arial" panose="020B0604020202020204" pitchFamily="34" charset="0"/>
                <a:cs typeface="Arial" panose="020B0604020202020204" pitchFamily="34" charset="0"/>
              </a:rPr>
              <a:t> and two 650MHz 2-cell SC cavities in one CM</a:t>
            </a:r>
          </a:p>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High requirement: amplitude 0.01% rms, phase 0.01 deg rms</a:t>
            </a:r>
          </a:p>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SIS8300L2/DWC8VM1 will be used</a:t>
            </a:r>
          </a:p>
        </p:txBody>
      </p:sp>
      <p:pic>
        <p:nvPicPr>
          <p:cNvPr id="17" name="图片 16">
            <a:extLst>
              <a:ext uri="{FF2B5EF4-FFF2-40B4-BE49-F238E27FC236}">
                <a16:creationId xmlns:a16="http://schemas.microsoft.com/office/drawing/2014/main" id="{8C211251-0004-4876-AC3B-840AA6231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053" y="3263793"/>
            <a:ext cx="3836078" cy="2497659"/>
          </a:xfrm>
          <a:prstGeom prst="rect">
            <a:avLst/>
          </a:prstGeom>
        </p:spPr>
      </p:pic>
      <p:pic>
        <p:nvPicPr>
          <p:cNvPr id="18" name="图片 17">
            <a:extLst>
              <a:ext uri="{FF2B5EF4-FFF2-40B4-BE49-F238E27FC236}">
                <a16:creationId xmlns:a16="http://schemas.microsoft.com/office/drawing/2014/main" id="{4532AC25-642B-44F7-998D-681FF4221B12}"/>
              </a:ext>
            </a:extLst>
          </p:cNvPr>
          <p:cNvPicPr>
            <a:picLocks noChangeAspect="1"/>
          </p:cNvPicPr>
          <p:nvPr/>
        </p:nvPicPr>
        <p:blipFill>
          <a:blip r:embed="rId4"/>
          <a:stretch>
            <a:fillRect/>
          </a:stretch>
        </p:blipFill>
        <p:spPr>
          <a:xfrm>
            <a:off x="7769851" y="4426519"/>
            <a:ext cx="915360" cy="1381090"/>
          </a:xfrm>
          <a:prstGeom prst="rect">
            <a:avLst/>
          </a:prstGeom>
        </p:spPr>
      </p:pic>
      <p:pic>
        <p:nvPicPr>
          <p:cNvPr id="19" name="图片 18">
            <a:extLst>
              <a:ext uri="{FF2B5EF4-FFF2-40B4-BE49-F238E27FC236}">
                <a16:creationId xmlns:a16="http://schemas.microsoft.com/office/drawing/2014/main" id="{CFA059B6-06C3-41FC-AF7E-2BFA78C63AFE}"/>
              </a:ext>
            </a:extLst>
          </p:cNvPr>
          <p:cNvPicPr>
            <a:picLocks noChangeAspect="1"/>
          </p:cNvPicPr>
          <p:nvPr/>
        </p:nvPicPr>
        <p:blipFill>
          <a:blip r:embed="rId5"/>
          <a:stretch>
            <a:fillRect/>
          </a:stretch>
        </p:blipFill>
        <p:spPr>
          <a:xfrm>
            <a:off x="7733337" y="2992474"/>
            <a:ext cx="915360" cy="1250051"/>
          </a:xfrm>
          <a:prstGeom prst="rect">
            <a:avLst/>
          </a:prstGeom>
        </p:spPr>
      </p:pic>
      <p:cxnSp>
        <p:nvCxnSpPr>
          <p:cNvPr id="20" name="直接箭头连接符 19">
            <a:extLst>
              <a:ext uri="{FF2B5EF4-FFF2-40B4-BE49-F238E27FC236}">
                <a16:creationId xmlns:a16="http://schemas.microsoft.com/office/drawing/2014/main" id="{2D16F5A5-5EA9-4F48-81C1-28C60FFADCA5}"/>
              </a:ext>
            </a:extLst>
          </p:cNvPr>
          <p:cNvCxnSpPr>
            <a:cxnSpLocks/>
            <a:stCxn id="19" idx="1"/>
          </p:cNvCxnSpPr>
          <p:nvPr/>
        </p:nvCxnSpPr>
        <p:spPr>
          <a:xfrm flipH="1">
            <a:off x="7149451" y="3617500"/>
            <a:ext cx="583886" cy="940765"/>
          </a:xfrm>
          <a:prstGeom prst="straightConnector1">
            <a:avLst/>
          </a:prstGeom>
          <a:noFill/>
          <a:ln w="50800" cap="flat" cmpd="sng" algn="ctr">
            <a:solidFill>
              <a:srgbClr val="92D050"/>
            </a:solidFill>
            <a:prstDash val="solid"/>
            <a:tailEnd type="triangle"/>
          </a:ln>
          <a:effectLst/>
        </p:spPr>
      </p:cxnSp>
      <p:cxnSp>
        <p:nvCxnSpPr>
          <p:cNvPr id="24" name="直接箭头连接符 23">
            <a:extLst>
              <a:ext uri="{FF2B5EF4-FFF2-40B4-BE49-F238E27FC236}">
                <a16:creationId xmlns:a16="http://schemas.microsoft.com/office/drawing/2014/main" id="{8EB223DE-0191-4D5C-B751-7F8CF16086D2}"/>
              </a:ext>
            </a:extLst>
          </p:cNvPr>
          <p:cNvCxnSpPr>
            <a:cxnSpLocks/>
            <a:stCxn id="18" idx="1"/>
          </p:cNvCxnSpPr>
          <p:nvPr/>
        </p:nvCxnSpPr>
        <p:spPr>
          <a:xfrm flipH="1">
            <a:off x="7149451" y="5117064"/>
            <a:ext cx="620400" cy="107461"/>
          </a:xfrm>
          <a:prstGeom prst="straightConnector1">
            <a:avLst/>
          </a:prstGeom>
          <a:noFill/>
          <a:ln w="50800" cap="flat" cmpd="sng" algn="ctr">
            <a:solidFill>
              <a:srgbClr val="0070C0"/>
            </a:solidFill>
            <a:prstDash val="solid"/>
            <a:tailEnd type="triangle"/>
          </a:ln>
          <a:effectLst/>
        </p:spPr>
      </p:cxnSp>
    </p:spTree>
    <p:extLst>
      <p:ext uri="{BB962C8B-B14F-4D97-AF65-F5344CB8AC3E}">
        <p14:creationId xmlns:p14="http://schemas.microsoft.com/office/powerpoint/2010/main" val="380755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HEPS </a:t>
            </a:r>
            <a:r>
              <a:rPr lang="en-US" altLang="zh-CN" b="1" dirty="0" err="1">
                <a:solidFill>
                  <a:srgbClr val="3A3AA0"/>
                </a:solidFill>
              </a:rPr>
              <a:t>Linac</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31</a:t>
            </a:fld>
            <a:endParaRPr lang="en-US" altLang="zh-CN"/>
          </a:p>
        </p:txBody>
      </p:sp>
      <p:sp>
        <p:nvSpPr>
          <p:cNvPr id="3" name="矩形 2">
            <a:extLst>
              <a:ext uri="{FF2B5EF4-FFF2-40B4-BE49-F238E27FC236}">
                <a16:creationId xmlns:a16="http://schemas.microsoft.com/office/drawing/2014/main" id="{C1DBACBF-A992-470A-81A8-A80374E15105}"/>
              </a:ext>
            </a:extLst>
          </p:cNvPr>
          <p:cNvSpPr/>
          <p:nvPr/>
        </p:nvSpPr>
        <p:spPr>
          <a:xfrm>
            <a:off x="611188" y="1819381"/>
            <a:ext cx="8000999" cy="1477328"/>
          </a:xfrm>
          <a:prstGeom prst="rect">
            <a:avLst/>
          </a:prstGeom>
        </p:spPr>
        <p:txBody>
          <a:bodyPr wrap="square">
            <a:spAutoFit/>
          </a:bodyPr>
          <a:lstStyle/>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The High Energy Photon Source (HEPS), a 6 GeV green-field diffraction limited storage ring light source, will be built in Beijing, China </a:t>
            </a:r>
          </a:p>
          <a:p>
            <a:pPr marL="285750" indent="-285750">
              <a:buFont typeface="Wingdings" panose="05000000000000000000" pitchFamily="2" charset="2"/>
              <a:buChar char="n"/>
            </a:pPr>
            <a:endParaRPr lang="en-US" altLang="zh-CN"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dirty="0">
                <a:solidFill>
                  <a:srgbClr val="000099"/>
                </a:solidFill>
                <a:latin typeface="Arial" panose="020B0604020202020204" pitchFamily="34" charset="0"/>
                <a:cs typeface="Arial" panose="020B0604020202020204" pitchFamily="34" charset="0"/>
              </a:rPr>
              <a:t>The light source consists of a 500 MeV </a:t>
            </a:r>
            <a:r>
              <a:rPr lang="en-US" altLang="zh-CN" dirty="0" err="1">
                <a:solidFill>
                  <a:srgbClr val="000099"/>
                </a:solidFill>
                <a:latin typeface="Arial" panose="020B0604020202020204" pitchFamily="34" charset="0"/>
                <a:cs typeface="Arial" panose="020B0604020202020204" pitchFamily="34" charset="0"/>
              </a:rPr>
              <a:t>Linac</a:t>
            </a:r>
            <a:r>
              <a:rPr lang="en-US" altLang="zh-CN" dirty="0">
                <a:solidFill>
                  <a:srgbClr val="000099"/>
                </a:solidFill>
                <a:latin typeface="Arial" panose="020B0604020202020204" pitchFamily="34" charset="0"/>
                <a:cs typeface="Arial" panose="020B0604020202020204" pitchFamily="34" charset="0"/>
              </a:rPr>
              <a:t>, a 0.5 - 6.0 GeV booster, a 6 GeV storage ring, and transport lines for connecting the accelerators</a:t>
            </a:r>
          </a:p>
        </p:txBody>
      </p:sp>
      <p:pic>
        <p:nvPicPr>
          <p:cNvPr id="11" name="图片 10">
            <a:extLst>
              <a:ext uri="{FF2B5EF4-FFF2-40B4-BE49-F238E27FC236}">
                <a16:creationId xmlns:a16="http://schemas.microsoft.com/office/drawing/2014/main" id="{56F66731-041A-4E0F-9DC2-73B4F990C27B}"/>
              </a:ext>
            </a:extLst>
          </p:cNvPr>
          <p:cNvPicPr>
            <a:picLocks noChangeAspect="1"/>
          </p:cNvPicPr>
          <p:nvPr/>
        </p:nvPicPr>
        <p:blipFill>
          <a:blip r:embed="rId2">
            <a:lum bright="-20000" contrast="40000"/>
          </a:blip>
          <a:stretch>
            <a:fillRect/>
          </a:stretch>
        </p:blipFill>
        <p:spPr>
          <a:xfrm>
            <a:off x="4317819" y="3775595"/>
            <a:ext cx="1876173" cy="1865887"/>
          </a:xfrm>
          <a:prstGeom prst="round2DiagRect">
            <a:avLst>
              <a:gd name="adj1" fmla="val 50000"/>
              <a:gd name="adj2" fmla="val 0"/>
            </a:avLst>
          </a:prstGeom>
        </p:spPr>
      </p:pic>
      <p:pic>
        <p:nvPicPr>
          <p:cNvPr id="12" name="图片 11">
            <a:extLst>
              <a:ext uri="{FF2B5EF4-FFF2-40B4-BE49-F238E27FC236}">
                <a16:creationId xmlns:a16="http://schemas.microsoft.com/office/drawing/2014/main" id="{E13E21AE-DAD7-4C71-A245-EC76C833E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134" y="4869179"/>
            <a:ext cx="2528453" cy="1207469"/>
          </a:xfrm>
          <a:prstGeom prst="rect">
            <a:avLst/>
          </a:prstGeom>
        </p:spPr>
      </p:pic>
      <p:cxnSp>
        <p:nvCxnSpPr>
          <p:cNvPr id="13" name="直接箭头连接符 12">
            <a:extLst>
              <a:ext uri="{FF2B5EF4-FFF2-40B4-BE49-F238E27FC236}">
                <a16:creationId xmlns:a16="http://schemas.microsoft.com/office/drawing/2014/main" id="{92F896A3-51AD-469E-A8F9-DD0305A995EE}"/>
              </a:ext>
            </a:extLst>
          </p:cNvPr>
          <p:cNvCxnSpPr>
            <a:cxnSpLocks/>
          </p:cNvCxnSpPr>
          <p:nvPr/>
        </p:nvCxnSpPr>
        <p:spPr>
          <a:xfrm flipH="1" flipV="1">
            <a:off x="4899660" y="5113020"/>
            <a:ext cx="1182475" cy="3598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91B54CD5-7F3E-408D-BE42-444B7359042F}"/>
              </a:ext>
            </a:extLst>
          </p:cNvPr>
          <p:cNvPicPr>
            <a:picLocks noChangeAspect="1"/>
          </p:cNvPicPr>
          <p:nvPr/>
        </p:nvPicPr>
        <p:blipFill>
          <a:blip r:embed="rId4"/>
          <a:stretch>
            <a:fillRect/>
          </a:stretch>
        </p:blipFill>
        <p:spPr>
          <a:xfrm>
            <a:off x="940386" y="3775595"/>
            <a:ext cx="3265576" cy="1864644"/>
          </a:xfrm>
          <a:prstGeom prst="rect">
            <a:avLst/>
          </a:prstGeom>
        </p:spPr>
      </p:pic>
    </p:spTree>
    <p:extLst>
      <p:ext uri="{BB962C8B-B14F-4D97-AF65-F5344CB8AC3E}">
        <p14:creationId xmlns:p14="http://schemas.microsoft.com/office/powerpoint/2010/main" val="2969786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HEPS </a:t>
            </a:r>
            <a:r>
              <a:rPr lang="en-US" altLang="zh-CN" b="1" dirty="0" err="1">
                <a:solidFill>
                  <a:srgbClr val="3A3AA0"/>
                </a:solidFill>
              </a:rPr>
              <a:t>Linac</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32</a:t>
            </a:fld>
            <a:endParaRPr lang="en-US" altLang="zh-CN"/>
          </a:p>
        </p:txBody>
      </p:sp>
      <p:graphicFrame>
        <p:nvGraphicFramePr>
          <p:cNvPr id="9" name="表格 8">
            <a:extLst>
              <a:ext uri="{FF2B5EF4-FFF2-40B4-BE49-F238E27FC236}">
                <a16:creationId xmlns:a16="http://schemas.microsoft.com/office/drawing/2014/main" id="{CF714A49-EA14-424B-BD65-72AA7119772F}"/>
              </a:ext>
            </a:extLst>
          </p:cNvPr>
          <p:cNvGraphicFramePr>
            <a:graphicFrameLocks noGrp="1"/>
          </p:cNvGraphicFramePr>
          <p:nvPr>
            <p:extLst>
              <p:ext uri="{D42A27DB-BD31-4B8C-83A1-F6EECF244321}">
                <p14:modId xmlns:p14="http://schemas.microsoft.com/office/powerpoint/2010/main" val="719487511"/>
              </p:ext>
            </p:extLst>
          </p:nvPr>
        </p:nvGraphicFramePr>
        <p:xfrm>
          <a:off x="976746" y="3857252"/>
          <a:ext cx="3595253" cy="2262930"/>
        </p:xfrm>
        <a:graphic>
          <a:graphicData uri="http://schemas.openxmlformats.org/drawingml/2006/table">
            <a:tbl>
              <a:tblPr firstRow="1" firstCol="1" bandRow="1"/>
              <a:tblGrid>
                <a:gridCol w="1638064">
                  <a:extLst>
                    <a:ext uri="{9D8B030D-6E8A-4147-A177-3AD203B41FA5}">
                      <a16:colId xmlns:a16="http://schemas.microsoft.com/office/drawing/2014/main" val="4157750978"/>
                    </a:ext>
                  </a:extLst>
                </a:gridCol>
                <a:gridCol w="953509">
                  <a:extLst>
                    <a:ext uri="{9D8B030D-6E8A-4147-A177-3AD203B41FA5}">
                      <a16:colId xmlns:a16="http://schemas.microsoft.com/office/drawing/2014/main" val="398642211"/>
                    </a:ext>
                  </a:extLst>
                </a:gridCol>
                <a:gridCol w="1003680">
                  <a:extLst>
                    <a:ext uri="{9D8B030D-6E8A-4147-A177-3AD203B41FA5}">
                      <a16:colId xmlns:a16="http://schemas.microsoft.com/office/drawing/2014/main" val="909534871"/>
                    </a:ext>
                  </a:extLst>
                </a:gridCol>
              </a:tblGrid>
              <a:tr h="195813">
                <a:tc>
                  <a:txBody>
                    <a:bodyPr/>
                    <a:lstStyle/>
                    <a:p>
                      <a:pPr algn="ctr">
                        <a:spcAft>
                          <a:spcPts val="0"/>
                        </a:spcAft>
                      </a:pPr>
                      <a:r>
                        <a:rPr lang="en-US" alt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Specification</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Unit</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833859"/>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RF frequency</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2998.8</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MHz</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378783"/>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Single bunch charge</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≥2.5</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nC</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828045"/>
                  </a:ext>
                </a:extLst>
              </a:tr>
              <a:tr h="27825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Width of macro-pulse (FWHM)</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ns</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225307"/>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Width of micro-pulse (RMS)</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ps</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224555"/>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Energy</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≥500</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MeV</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329264"/>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Relative energy spread</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819402"/>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energy stability</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981974"/>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Max repetition rate</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Hz</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821788"/>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Normalized emittance</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μm∙rad</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123714"/>
                  </a:ext>
                </a:extLst>
              </a:tr>
              <a:tr h="195813">
                <a:tc>
                  <a:txBody>
                    <a:bodyPr/>
                    <a:lstStyle/>
                    <a:p>
                      <a:pPr algn="ctr">
                        <a:spcAft>
                          <a:spcPts val="0"/>
                        </a:spcAft>
                      </a:pPr>
                      <a:r>
                        <a:rPr lang="en-US" altLang="zh-CN" sz="1000" b="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Beam timing jitter </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000" b="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000" b="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ps</a:t>
                      </a:r>
                      <a:endParaRPr lang="zh-CN" sz="10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416592"/>
                  </a:ext>
                </a:extLst>
              </a:tr>
            </a:tbl>
          </a:graphicData>
        </a:graphic>
      </p:graphicFrame>
      <p:pic>
        <p:nvPicPr>
          <p:cNvPr id="10" name="图片 9">
            <a:extLst>
              <a:ext uri="{FF2B5EF4-FFF2-40B4-BE49-F238E27FC236}">
                <a16:creationId xmlns:a16="http://schemas.microsoft.com/office/drawing/2014/main" id="{E8677BA7-6D11-463B-970F-0BC732B9B8CF}"/>
              </a:ext>
            </a:extLst>
          </p:cNvPr>
          <p:cNvPicPr>
            <a:picLocks noChangeAspect="1"/>
          </p:cNvPicPr>
          <p:nvPr/>
        </p:nvPicPr>
        <p:blipFill rotWithShape="1">
          <a:blip r:embed="rId2"/>
          <a:srcRect t="14692" r="1548"/>
          <a:stretch/>
        </p:blipFill>
        <p:spPr>
          <a:xfrm>
            <a:off x="949786" y="1765850"/>
            <a:ext cx="7244427" cy="1974297"/>
          </a:xfrm>
          <a:prstGeom prst="rect">
            <a:avLst/>
          </a:prstGeom>
        </p:spPr>
      </p:pic>
      <p:sp>
        <p:nvSpPr>
          <p:cNvPr id="2" name="矩形 1">
            <a:extLst>
              <a:ext uri="{FF2B5EF4-FFF2-40B4-BE49-F238E27FC236}">
                <a16:creationId xmlns:a16="http://schemas.microsoft.com/office/drawing/2014/main" id="{6674155E-C081-44AC-B85E-2B42A1F397FA}"/>
              </a:ext>
            </a:extLst>
          </p:cNvPr>
          <p:cNvSpPr/>
          <p:nvPr/>
        </p:nvSpPr>
        <p:spPr>
          <a:xfrm>
            <a:off x="4571999" y="3740146"/>
            <a:ext cx="4572000" cy="2308324"/>
          </a:xfrm>
          <a:prstGeom prst="rect">
            <a:avLst/>
          </a:prstGeom>
        </p:spPr>
        <p:txBody>
          <a:bodyPr>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LLRF Requirements</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Inter-pulse feedback, phase stability ±0.5º</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PSK with adjustable delay and width</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Feedforward</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Reference signal phase tracking</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IQ imbalance and offset compensation</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Measurement and calibrate RF loop</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SWR protection</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Klystron linearization</a:t>
            </a:r>
          </a:p>
        </p:txBody>
      </p:sp>
    </p:spTree>
    <p:extLst>
      <p:ext uri="{BB962C8B-B14F-4D97-AF65-F5344CB8AC3E}">
        <p14:creationId xmlns:p14="http://schemas.microsoft.com/office/powerpoint/2010/main" val="219781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B8B34D9-6F4A-4C39-917E-EFED190CE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099" y="1765397"/>
            <a:ext cx="5362376" cy="3653268"/>
          </a:xfrm>
          <a:prstGeom prst="rect">
            <a:avLst/>
          </a:prstGeom>
        </p:spPr>
      </p:pic>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HEPS </a:t>
            </a:r>
            <a:r>
              <a:rPr lang="en-US" altLang="zh-CN" b="1" dirty="0" err="1">
                <a:solidFill>
                  <a:srgbClr val="3A3AA0"/>
                </a:solidFill>
              </a:rPr>
              <a:t>Linac</a:t>
            </a:r>
            <a:r>
              <a:rPr lang="en-US" altLang="zh-CN" b="1" dirty="0">
                <a:solidFill>
                  <a:srgbClr val="3A3AA0"/>
                </a:solidFill>
              </a:rPr>
              <a:t> LLRF Systems</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33</a:t>
            </a:fld>
            <a:endParaRPr lang="en-US" altLang="zh-CN"/>
          </a:p>
        </p:txBody>
      </p:sp>
      <p:sp>
        <p:nvSpPr>
          <p:cNvPr id="23" name="矩形 22">
            <a:extLst>
              <a:ext uri="{FF2B5EF4-FFF2-40B4-BE49-F238E27FC236}">
                <a16:creationId xmlns:a16="http://schemas.microsoft.com/office/drawing/2014/main" id="{2E7D0544-C200-4DDF-99CD-AE2638B17458}"/>
              </a:ext>
            </a:extLst>
          </p:cNvPr>
          <p:cNvSpPr/>
          <p:nvPr/>
        </p:nvSpPr>
        <p:spPr>
          <a:xfrm>
            <a:off x="2743225" y="3265299"/>
            <a:ext cx="3456384" cy="792088"/>
          </a:xfrm>
          <a:prstGeom prst="rect">
            <a:avLst/>
          </a:prstGeom>
          <a:noFill/>
          <a:ln w="28575" cap="flat" cmpd="sng" algn="ctr">
            <a:solidFill>
              <a:srgbClr val="90BB23">
                <a:lumMod val="60000"/>
                <a:lumOff val="4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24" name="矩形 23">
            <a:extLst>
              <a:ext uri="{FF2B5EF4-FFF2-40B4-BE49-F238E27FC236}">
                <a16:creationId xmlns:a16="http://schemas.microsoft.com/office/drawing/2014/main" id="{8CC7AA5A-B912-495C-8528-8D7E5CBCB476}"/>
              </a:ext>
            </a:extLst>
          </p:cNvPr>
          <p:cNvSpPr/>
          <p:nvPr/>
        </p:nvSpPr>
        <p:spPr>
          <a:xfrm>
            <a:off x="2743225" y="4093391"/>
            <a:ext cx="3456384" cy="1332148"/>
          </a:xfrm>
          <a:prstGeom prst="rect">
            <a:avLst/>
          </a:prstGeom>
          <a:noFill/>
          <a:ln w="28575" cap="flat" cmpd="sng" algn="ctr">
            <a:solidFill>
              <a:srgbClr val="0070C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25" name="矩形 24">
            <a:extLst>
              <a:ext uri="{FF2B5EF4-FFF2-40B4-BE49-F238E27FC236}">
                <a16:creationId xmlns:a16="http://schemas.microsoft.com/office/drawing/2014/main" id="{3E29C21A-79FF-45C4-A919-05DB5741788F}"/>
              </a:ext>
            </a:extLst>
          </p:cNvPr>
          <p:cNvSpPr/>
          <p:nvPr/>
        </p:nvSpPr>
        <p:spPr>
          <a:xfrm>
            <a:off x="1883321" y="3265299"/>
            <a:ext cx="643880" cy="2160240"/>
          </a:xfrm>
          <a:prstGeom prst="rect">
            <a:avLst/>
          </a:prstGeom>
          <a:noFill/>
          <a:ln w="28575" cap="flat" cmpd="sng" algn="ctr">
            <a:solidFill>
              <a:srgbClr val="7030A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pic>
        <p:nvPicPr>
          <p:cNvPr id="26" name="图片 25">
            <a:extLst>
              <a:ext uri="{FF2B5EF4-FFF2-40B4-BE49-F238E27FC236}">
                <a16:creationId xmlns:a16="http://schemas.microsoft.com/office/drawing/2014/main" id="{F47A29F6-FBF9-40B8-AAE9-9E9493AADBC1}"/>
              </a:ext>
            </a:extLst>
          </p:cNvPr>
          <p:cNvPicPr>
            <a:picLocks noChangeAspect="1"/>
          </p:cNvPicPr>
          <p:nvPr/>
        </p:nvPicPr>
        <p:blipFill>
          <a:blip r:embed="rId3"/>
          <a:stretch>
            <a:fillRect/>
          </a:stretch>
        </p:blipFill>
        <p:spPr>
          <a:xfrm>
            <a:off x="7135713" y="3906299"/>
            <a:ext cx="1431766" cy="2160240"/>
          </a:xfrm>
          <a:prstGeom prst="rect">
            <a:avLst/>
          </a:prstGeom>
        </p:spPr>
      </p:pic>
      <p:pic>
        <p:nvPicPr>
          <p:cNvPr id="27" name="图片 26">
            <a:extLst>
              <a:ext uri="{FF2B5EF4-FFF2-40B4-BE49-F238E27FC236}">
                <a16:creationId xmlns:a16="http://schemas.microsoft.com/office/drawing/2014/main" id="{B500C560-A56F-4400-93D6-FC93DDC4E939}"/>
              </a:ext>
            </a:extLst>
          </p:cNvPr>
          <p:cNvPicPr>
            <a:picLocks noChangeAspect="1"/>
          </p:cNvPicPr>
          <p:nvPr/>
        </p:nvPicPr>
        <p:blipFill>
          <a:blip r:embed="rId4"/>
          <a:stretch>
            <a:fillRect/>
          </a:stretch>
        </p:blipFill>
        <p:spPr>
          <a:xfrm>
            <a:off x="7135713" y="1880078"/>
            <a:ext cx="1431766" cy="1955276"/>
          </a:xfrm>
          <a:prstGeom prst="rect">
            <a:avLst/>
          </a:prstGeom>
        </p:spPr>
      </p:pic>
      <p:cxnSp>
        <p:nvCxnSpPr>
          <p:cNvPr id="28" name="直接箭头连接符 27">
            <a:extLst>
              <a:ext uri="{FF2B5EF4-FFF2-40B4-BE49-F238E27FC236}">
                <a16:creationId xmlns:a16="http://schemas.microsoft.com/office/drawing/2014/main" id="{16A1F03D-0DE6-4DA9-84DB-4262EE823581}"/>
              </a:ext>
            </a:extLst>
          </p:cNvPr>
          <p:cNvCxnSpPr>
            <a:cxnSpLocks/>
          </p:cNvCxnSpPr>
          <p:nvPr/>
        </p:nvCxnSpPr>
        <p:spPr>
          <a:xfrm flipH="1">
            <a:off x="6199609" y="2641692"/>
            <a:ext cx="936104" cy="1048583"/>
          </a:xfrm>
          <a:prstGeom prst="straightConnector1">
            <a:avLst/>
          </a:prstGeom>
          <a:noFill/>
          <a:ln w="50800" cap="flat" cmpd="sng" algn="ctr">
            <a:solidFill>
              <a:srgbClr val="92D050"/>
            </a:solidFill>
            <a:prstDash val="solid"/>
            <a:tailEnd type="triangle"/>
          </a:ln>
          <a:effectLst/>
        </p:spPr>
      </p:cxnSp>
      <p:cxnSp>
        <p:nvCxnSpPr>
          <p:cNvPr id="29" name="直接箭头连接符 28">
            <a:extLst>
              <a:ext uri="{FF2B5EF4-FFF2-40B4-BE49-F238E27FC236}">
                <a16:creationId xmlns:a16="http://schemas.microsoft.com/office/drawing/2014/main" id="{59B01636-B8A4-45BC-A08A-DB7E3CCF9CC8}"/>
              </a:ext>
            </a:extLst>
          </p:cNvPr>
          <p:cNvCxnSpPr>
            <a:cxnSpLocks/>
            <a:stCxn id="26" idx="1"/>
            <a:endCxn id="24" idx="3"/>
          </p:cNvCxnSpPr>
          <p:nvPr/>
        </p:nvCxnSpPr>
        <p:spPr>
          <a:xfrm flipH="1" flipV="1">
            <a:off x="6199609" y="4759465"/>
            <a:ext cx="936104" cy="226954"/>
          </a:xfrm>
          <a:prstGeom prst="straightConnector1">
            <a:avLst/>
          </a:prstGeom>
          <a:noFill/>
          <a:ln w="50800" cap="flat" cmpd="sng" algn="ctr">
            <a:solidFill>
              <a:srgbClr val="0070C0"/>
            </a:solidFill>
            <a:prstDash val="solid"/>
            <a:tailEnd type="triangle"/>
          </a:ln>
          <a:effectLst/>
        </p:spPr>
      </p:cxnSp>
      <p:pic>
        <p:nvPicPr>
          <p:cNvPr id="30" name="图片 29">
            <a:extLst>
              <a:ext uri="{FF2B5EF4-FFF2-40B4-BE49-F238E27FC236}">
                <a16:creationId xmlns:a16="http://schemas.microsoft.com/office/drawing/2014/main" id="{F351F671-DF82-4A34-833A-A3749BCDF4C6}"/>
              </a:ext>
            </a:extLst>
          </p:cNvPr>
          <p:cNvPicPr>
            <a:picLocks noChangeAspect="1"/>
          </p:cNvPicPr>
          <p:nvPr/>
        </p:nvPicPr>
        <p:blipFill rotWithShape="1">
          <a:blip r:embed="rId5"/>
          <a:srcRect t="20528" b="26120"/>
          <a:stretch/>
        </p:blipFill>
        <p:spPr>
          <a:xfrm>
            <a:off x="288876" y="5590764"/>
            <a:ext cx="2454349" cy="524818"/>
          </a:xfrm>
          <a:prstGeom prst="rect">
            <a:avLst/>
          </a:prstGeom>
        </p:spPr>
      </p:pic>
      <p:cxnSp>
        <p:nvCxnSpPr>
          <p:cNvPr id="31" name="直接箭头连接符 30">
            <a:extLst>
              <a:ext uri="{FF2B5EF4-FFF2-40B4-BE49-F238E27FC236}">
                <a16:creationId xmlns:a16="http://schemas.microsoft.com/office/drawing/2014/main" id="{BE4138D4-8B50-4A31-89DF-6E211B53E171}"/>
              </a:ext>
            </a:extLst>
          </p:cNvPr>
          <p:cNvCxnSpPr>
            <a:cxnSpLocks/>
          </p:cNvCxnSpPr>
          <p:nvPr/>
        </p:nvCxnSpPr>
        <p:spPr>
          <a:xfrm flipV="1">
            <a:off x="1325526" y="4338084"/>
            <a:ext cx="557795" cy="1252681"/>
          </a:xfrm>
          <a:prstGeom prst="straightConnector1">
            <a:avLst/>
          </a:prstGeom>
          <a:noFill/>
          <a:ln w="50800" cap="flat" cmpd="sng" algn="ctr">
            <a:solidFill>
              <a:srgbClr val="7030A0"/>
            </a:solidFill>
            <a:prstDash val="solid"/>
            <a:tailEnd type="triangle"/>
          </a:ln>
          <a:effectLst/>
        </p:spPr>
      </p:cxnSp>
      <p:sp>
        <p:nvSpPr>
          <p:cNvPr id="32" name="文本框 31">
            <a:extLst>
              <a:ext uri="{FF2B5EF4-FFF2-40B4-BE49-F238E27FC236}">
                <a16:creationId xmlns:a16="http://schemas.microsoft.com/office/drawing/2014/main" id="{D862827B-D595-462B-857E-98E956649F65}"/>
              </a:ext>
            </a:extLst>
          </p:cNvPr>
          <p:cNvSpPr txBox="1"/>
          <p:nvPr/>
        </p:nvSpPr>
        <p:spPr>
          <a:xfrm>
            <a:off x="6734252" y="5728842"/>
            <a:ext cx="1546071" cy="369332"/>
          </a:xfrm>
          <a:prstGeom prst="rect">
            <a:avLst/>
          </a:prstGeom>
          <a:noFill/>
        </p:spPr>
        <p:txBody>
          <a:bodyPr wrap="square" rtlCol="0">
            <a:spAutoFit/>
          </a:bodyPr>
          <a:lstStyle/>
          <a:p>
            <a:r>
              <a:rPr lang="en-US" altLang="zh-CN" b="1" dirty="0">
                <a:solidFill>
                  <a:srgbClr val="C00000"/>
                </a:solidFill>
                <a:latin typeface="Calibri"/>
                <a:ea typeface="微软雅黑"/>
              </a:rPr>
              <a:t>AMC Digitizer</a:t>
            </a:r>
            <a:endParaRPr lang="zh-CN" altLang="en-US" b="1" dirty="0">
              <a:solidFill>
                <a:srgbClr val="C00000"/>
              </a:solidFill>
              <a:latin typeface="Calibri"/>
              <a:ea typeface="微软雅黑"/>
            </a:endParaRPr>
          </a:p>
        </p:txBody>
      </p:sp>
      <p:sp>
        <p:nvSpPr>
          <p:cNvPr id="33" name="文本框 32">
            <a:extLst>
              <a:ext uri="{FF2B5EF4-FFF2-40B4-BE49-F238E27FC236}">
                <a16:creationId xmlns:a16="http://schemas.microsoft.com/office/drawing/2014/main" id="{C001E65B-13A8-447B-93DD-FA251C880916}"/>
              </a:ext>
            </a:extLst>
          </p:cNvPr>
          <p:cNvSpPr txBox="1"/>
          <p:nvPr/>
        </p:nvSpPr>
        <p:spPr>
          <a:xfrm>
            <a:off x="7351737" y="1659940"/>
            <a:ext cx="1697413" cy="369332"/>
          </a:xfrm>
          <a:prstGeom prst="rect">
            <a:avLst/>
          </a:prstGeom>
          <a:noFill/>
        </p:spPr>
        <p:txBody>
          <a:bodyPr wrap="square" rtlCol="0">
            <a:spAutoFit/>
          </a:bodyPr>
          <a:lstStyle/>
          <a:p>
            <a:r>
              <a:rPr lang="en-US" altLang="zh-CN" b="1" dirty="0">
                <a:solidFill>
                  <a:srgbClr val="C00000"/>
                </a:solidFill>
                <a:latin typeface="Calibri"/>
                <a:ea typeface="微软雅黑"/>
              </a:rPr>
              <a:t>RTM Front-end</a:t>
            </a:r>
            <a:endParaRPr lang="zh-CN" altLang="en-US" b="1" dirty="0">
              <a:solidFill>
                <a:srgbClr val="C00000"/>
              </a:solidFill>
              <a:latin typeface="Calibri"/>
              <a:ea typeface="微软雅黑"/>
            </a:endParaRPr>
          </a:p>
        </p:txBody>
      </p:sp>
      <p:sp>
        <p:nvSpPr>
          <p:cNvPr id="34" name="文本框 33">
            <a:extLst>
              <a:ext uri="{FF2B5EF4-FFF2-40B4-BE49-F238E27FC236}">
                <a16:creationId xmlns:a16="http://schemas.microsoft.com/office/drawing/2014/main" id="{09072363-F513-44FC-BCBD-A9FEC3D1B60B}"/>
              </a:ext>
            </a:extLst>
          </p:cNvPr>
          <p:cNvSpPr txBox="1"/>
          <p:nvPr/>
        </p:nvSpPr>
        <p:spPr>
          <a:xfrm>
            <a:off x="223016" y="4772334"/>
            <a:ext cx="1330048" cy="646331"/>
          </a:xfrm>
          <a:prstGeom prst="rect">
            <a:avLst/>
          </a:prstGeom>
          <a:noFill/>
        </p:spPr>
        <p:txBody>
          <a:bodyPr wrap="square" rtlCol="0">
            <a:spAutoFit/>
          </a:bodyPr>
          <a:lstStyle/>
          <a:p>
            <a:pPr algn="ctr"/>
            <a:r>
              <a:rPr lang="en-US" altLang="zh-CN" b="1" dirty="0">
                <a:solidFill>
                  <a:srgbClr val="C00000"/>
                </a:solidFill>
                <a:latin typeface="Calibri"/>
                <a:ea typeface="微软雅黑"/>
              </a:rPr>
              <a:t>LO &amp; Clock</a:t>
            </a:r>
          </a:p>
          <a:p>
            <a:pPr algn="ctr"/>
            <a:r>
              <a:rPr lang="en-US" altLang="zh-CN" b="1" dirty="0">
                <a:solidFill>
                  <a:srgbClr val="C00000"/>
                </a:solidFill>
                <a:latin typeface="Calibri"/>
                <a:ea typeface="微软雅黑"/>
              </a:rPr>
              <a:t>Generator</a:t>
            </a:r>
            <a:endParaRPr lang="zh-CN" altLang="en-US" b="1" dirty="0">
              <a:solidFill>
                <a:srgbClr val="C00000"/>
              </a:solidFill>
              <a:latin typeface="Calibri"/>
              <a:ea typeface="微软雅黑"/>
            </a:endParaRPr>
          </a:p>
        </p:txBody>
      </p:sp>
    </p:spTree>
    <p:extLst>
      <p:ext uri="{BB962C8B-B14F-4D97-AF65-F5344CB8AC3E}">
        <p14:creationId xmlns:p14="http://schemas.microsoft.com/office/powerpoint/2010/main" val="783939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Summary</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34</a:t>
            </a:fld>
            <a:endParaRPr lang="en-US" altLang="zh-CN"/>
          </a:p>
        </p:txBody>
      </p:sp>
      <p:sp>
        <p:nvSpPr>
          <p:cNvPr id="2" name="矩形 1">
            <a:extLst>
              <a:ext uri="{FF2B5EF4-FFF2-40B4-BE49-F238E27FC236}">
                <a16:creationId xmlns:a16="http://schemas.microsoft.com/office/drawing/2014/main" id="{BF27EF96-AE70-4F19-9CF5-F4BECA10F2EE}"/>
              </a:ext>
            </a:extLst>
          </p:cNvPr>
          <p:cNvSpPr/>
          <p:nvPr/>
        </p:nvSpPr>
        <p:spPr>
          <a:xfrm>
            <a:off x="611189" y="2125669"/>
            <a:ext cx="7886699" cy="2554545"/>
          </a:xfrm>
          <a:prstGeom prst="rect">
            <a:avLst/>
          </a:prstGeom>
        </p:spPr>
        <p:txBody>
          <a:bodyPr wrap="square">
            <a:spAutoFit/>
          </a:bodyPr>
          <a:lstStyle/>
          <a:p>
            <a:pPr marL="342900" indent="-342900">
              <a:buFont typeface="Wingdings" panose="05000000000000000000" pitchFamily="2" charset="2"/>
              <a:buChar char="n"/>
            </a:pPr>
            <a:r>
              <a:rPr lang="en-US" altLang="zh-CN" sz="2000" dirty="0">
                <a:solidFill>
                  <a:srgbClr val="000099"/>
                </a:solidFill>
                <a:latin typeface="Arial" panose="020B0604020202020204" pitchFamily="34" charset="0"/>
                <a:cs typeface="Arial" panose="020B0604020202020204" pitchFamily="34" charset="0"/>
              </a:rPr>
              <a:t>MicroTCA.4 standard hardware platform has been successfully implemented in several projects during last five years</a:t>
            </a:r>
          </a:p>
          <a:p>
            <a:pPr marL="342900" indent="-342900">
              <a:buFont typeface="Wingdings" panose="05000000000000000000" pitchFamily="2" charset="2"/>
              <a:buChar char="n"/>
            </a:pPr>
            <a:endParaRPr lang="en-US" altLang="zh-CN" sz="2000" dirty="0">
              <a:solidFill>
                <a:srgbClr val="00009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n"/>
            </a:pPr>
            <a:r>
              <a:rPr lang="en-US" altLang="zh-CN" sz="2000" dirty="0">
                <a:solidFill>
                  <a:srgbClr val="000099"/>
                </a:solidFill>
                <a:latin typeface="Arial" panose="020B0604020202020204" pitchFamily="34" charset="0"/>
                <a:cs typeface="Arial" panose="020B0604020202020204" pitchFamily="34" charset="0"/>
              </a:rPr>
              <a:t>These </a:t>
            </a:r>
            <a:r>
              <a:rPr lang="en-US" altLang="zh-CN" sz="2000" dirty="0" err="1">
                <a:solidFill>
                  <a:srgbClr val="000099"/>
                </a:solidFill>
                <a:latin typeface="Arial" panose="020B0604020202020204" pitchFamily="34" charset="0"/>
                <a:cs typeface="Arial" panose="020B0604020202020204" pitchFamily="34" charset="0"/>
              </a:rPr>
              <a:t>MicroTCA</a:t>
            </a:r>
            <a:r>
              <a:rPr lang="en-US" altLang="zh-CN" sz="2000" dirty="0">
                <a:solidFill>
                  <a:srgbClr val="000099"/>
                </a:solidFill>
                <a:latin typeface="Arial" panose="020B0604020202020204" pitchFamily="34" charset="0"/>
                <a:cs typeface="Arial" panose="020B0604020202020204" pitchFamily="34" charset="0"/>
              </a:rPr>
              <a:t> based LLRF systems have good reliability and performance</a:t>
            </a:r>
          </a:p>
          <a:p>
            <a:pPr marL="342900" indent="-342900">
              <a:buFont typeface="Wingdings" panose="05000000000000000000" pitchFamily="2" charset="2"/>
              <a:buChar char="n"/>
            </a:pPr>
            <a:endParaRPr lang="en-US" altLang="zh-CN" sz="2000" dirty="0">
              <a:solidFill>
                <a:srgbClr val="00009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n"/>
            </a:pPr>
            <a:r>
              <a:rPr lang="en-US" altLang="zh-CN" sz="2000" dirty="0">
                <a:solidFill>
                  <a:srgbClr val="000099"/>
                </a:solidFill>
                <a:latin typeface="Arial" panose="020B0604020202020204" pitchFamily="34" charset="0"/>
                <a:cs typeface="Arial" panose="020B0604020202020204" pitchFamily="34" charset="0"/>
              </a:rPr>
              <a:t>MicroTCA.4 based LLRF system is proposed be used in future project</a:t>
            </a:r>
          </a:p>
        </p:txBody>
      </p:sp>
    </p:spTree>
    <p:extLst>
      <p:ext uri="{BB962C8B-B14F-4D97-AF65-F5344CB8AC3E}">
        <p14:creationId xmlns:p14="http://schemas.microsoft.com/office/powerpoint/2010/main" val="232478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6CA585F-F0D2-4AC3-A966-9017C273FCA3}"/>
              </a:ext>
            </a:extLst>
          </p:cNvPr>
          <p:cNvSpPr>
            <a:spLocks noGrp="1"/>
          </p:cNvSpPr>
          <p:nvPr>
            <p:ph type="title"/>
          </p:nvPr>
        </p:nvSpPr>
        <p:spPr/>
        <p:txBody>
          <a:bodyPr/>
          <a:lstStyle/>
          <a:p>
            <a:r>
              <a:rPr lang="en-US" altLang="zh-CN" dirty="0">
                <a:solidFill>
                  <a:srgbClr val="CC0000"/>
                </a:solidFill>
              </a:rPr>
              <a:t>Outline</a:t>
            </a:r>
            <a:endParaRPr lang="zh-CN" altLang="en-US" dirty="0">
              <a:solidFill>
                <a:srgbClr val="CC0000"/>
              </a:solidFill>
            </a:endParaRPr>
          </a:p>
        </p:txBody>
      </p:sp>
      <p:sp>
        <p:nvSpPr>
          <p:cNvPr id="8" name="内容占位符 7">
            <a:extLst>
              <a:ext uri="{FF2B5EF4-FFF2-40B4-BE49-F238E27FC236}">
                <a16:creationId xmlns:a16="http://schemas.microsoft.com/office/drawing/2014/main" id="{8650F623-89FE-4C60-B6CD-97C496DBD5D9}"/>
              </a:ext>
            </a:extLst>
          </p:cNvPr>
          <p:cNvSpPr>
            <a:spLocks noGrp="1"/>
          </p:cNvSpPr>
          <p:nvPr>
            <p:ph idx="1"/>
          </p:nvPr>
        </p:nvSpPr>
        <p:spPr>
          <a:xfrm>
            <a:off x="571500" y="1752600"/>
            <a:ext cx="8001000" cy="4267200"/>
          </a:xfrm>
        </p:spPr>
        <p:txBody>
          <a:bodyPr/>
          <a:lstStyle/>
          <a:p>
            <a:r>
              <a:rPr lang="en-US" altLang="zh-CN" dirty="0">
                <a:solidFill>
                  <a:schemeClr val="tx1">
                    <a:alpha val="15000"/>
                  </a:schemeClr>
                </a:solidFill>
              </a:rPr>
              <a:t>LLRF History</a:t>
            </a:r>
          </a:p>
          <a:p>
            <a:r>
              <a:rPr lang="en-US" altLang="zh-CN" dirty="0"/>
              <a:t>MTCA Based LLRF Applications at IHEP</a:t>
            </a:r>
          </a:p>
          <a:p>
            <a:pPr>
              <a:buFont typeface="Wingdings" panose="05000000000000000000" pitchFamily="2" charset="2"/>
              <a:buChar char="l"/>
            </a:pPr>
            <a:r>
              <a:rPr lang="en-US" altLang="zh-CN" sz="2400" dirty="0">
                <a:solidFill>
                  <a:schemeClr val="tx1">
                    <a:alpha val="15000"/>
                  </a:schemeClr>
                </a:solidFill>
              </a:rPr>
              <a:t>ADS Injector I</a:t>
            </a:r>
          </a:p>
          <a:p>
            <a:pPr>
              <a:buFont typeface="Wingdings" panose="05000000000000000000" pitchFamily="2" charset="2"/>
              <a:buChar char="l"/>
            </a:pPr>
            <a:r>
              <a:rPr lang="en-US" altLang="zh-CN" sz="2400" dirty="0">
                <a:solidFill>
                  <a:schemeClr val="tx1">
                    <a:alpha val="15000"/>
                  </a:schemeClr>
                </a:solidFill>
              </a:rPr>
              <a:t>ADS Main </a:t>
            </a:r>
            <a:r>
              <a:rPr lang="en-US" altLang="zh-CN" sz="2400" dirty="0" err="1">
                <a:solidFill>
                  <a:schemeClr val="tx1">
                    <a:alpha val="15000"/>
                  </a:schemeClr>
                </a:solidFill>
              </a:rPr>
              <a:t>Linac</a:t>
            </a:r>
            <a:r>
              <a:rPr lang="en-US" altLang="zh-CN" sz="2400" dirty="0">
                <a:solidFill>
                  <a:schemeClr val="tx1">
                    <a:alpha val="15000"/>
                  </a:schemeClr>
                </a:solidFill>
              </a:rPr>
              <a:t> CM4</a:t>
            </a:r>
          </a:p>
          <a:p>
            <a:pPr>
              <a:buFont typeface="Wingdings" panose="05000000000000000000" pitchFamily="2" charset="2"/>
              <a:buChar char="l"/>
            </a:pPr>
            <a:r>
              <a:rPr lang="en-US" altLang="zh-CN" sz="2400" dirty="0">
                <a:solidFill>
                  <a:schemeClr val="tx1">
                    <a:alpha val="15000"/>
                  </a:schemeClr>
                </a:solidFill>
              </a:rPr>
              <a:t>BEPCII SHBs</a:t>
            </a:r>
          </a:p>
          <a:p>
            <a:pPr>
              <a:buFont typeface="Wingdings" panose="05000000000000000000" pitchFamily="2" charset="2"/>
              <a:buChar char="l"/>
            </a:pPr>
            <a:r>
              <a:rPr lang="en-US" altLang="zh-CN" sz="2400" dirty="0">
                <a:solidFill>
                  <a:schemeClr val="tx1">
                    <a:alpha val="15000"/>
                  </a:schemeClr>
                </a:solidFill>
              </a:rPr>
              <a:t>Other applications</a:t>
            </a:r>
          </a:p>
          <a:p>
            <a:r>
              <a:rPr lang="en-US" altLang="zh-CN" dirty="0">
                <a:solidFill>
                  <a:schemeClr val="tx1">
                    <a:alpha val="15000"/>
                  </a:schemeClr>
                </a:solidFill>
              </a:rPr>
              <a:t>Future Applications</a:t>
            </a:r>
          </a:p>
          <a:p>
            <a:r>
              <a:rPr lang="en-US" altLang="zh-CN" dirty="0">
                <a:solidFill>
                  <a:schemeClr val="tx1">
                    <a:alpha val="15000"/>
                  </a:schemeClr>
                </a:solidFill>
              </a:rPr>
              <a:t>Summary</a:t>
            </a:r>
            <a:endParaRPr lang="zh-CN" altLang="en-US" dirty="0">
              <a:solidFill>
                <a:schemeClr val="tx1">
                  <a:alpha val="15000"/>
                </a:schemeClr>
              </a:solidFill>
            </a:endParaRPr>
          </a:p>
        </p:txBody>
      </p:sp>
      <p:sp>
        <p:nvSpPr>
          <p:cNvPr id="4" name="日期占位符 3">
            <a:extLst>
              <a:ext uri="{FF2B5EF4-FFF2-40B4-BE49-F238E27FC236}">
                <a16:creationId xmlns:a16="http://schemas.microsoft.com/office/drawing/2014/main" id="{B659E5F6-1AFD-4EE3-AFE3-EC0256D3F3AC}"/>
              </a:ext>
            </a:extLst>
          </p:cNvPr>
          <p:cNvSpPr>
            <a:spLocks noGrp="1"/>
          </p:cNvSpPr>
          <p:nvPr>
            <p:ph type="dt" sz="half" idx="10"/>
          </p:nvPr>
        </p:nvSpPr>
        <p:spPr/>
        <p:txBody>
          <a:bodyPr/>
          <a:lstStyle/>
          <a:p>
            <a:pPr>
              <a:defRPr/>
            </a:pPr>
            <a:r>
              <a:rPr lang="en-US" altLang="zh-CN" dirty="0"/>
              <a:t>MTCA/ATCA Workshop for Research and Industry</a:t>
            </a:r>
          </a:p>
        </p:txBody>
      </p:sp>
      <p:sp>
        <p:nvSpPr>
          <p:cNvPr id="5" name="页脚占位符 4">
            <a:extLst>
              <a:ext uri="{FF2B5EF4-FFF2-40B4-BE49-F238E27FC236}">
                <a16:creationId xmlns:a16="http://schemas.microsoft.com/office/drawing/2014/main" id="{8B8A7D16-67BC-40CB-9E98-7AED91D504A1}"/>
              </a:ext>
            </a:extLst>
          </p:cNvPr>
          <p:cNvSpPr>
            <a:spLocks noGrp="1"/>
          </p:cNvSpPr>
          <p:nvPr>
            <p:ph type="ftr" sz="quarter" idx="11"/>
          </p:nvPr>
        </p:nvSpPr>
        <p:spPr>
          <a:xfrm>
            <a:off x="3494266" y="6237288"/>
            <a:ext cx="2895600" cy="476250"/>
          </a:xfrm>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90F2DE3A-635A-47DA-AAA4-235E6506477E}"/>
              </a:ext>
            </a:extLst>
          </p:cNvPr>
          <p:cNvSpPr>
            <a:spLocks noGrp="1"/>
          </p:cNvSpPr>
          <p:nvPr>
            <p:ph type="sldNum" sz="quarter" idx="12"/>
          </p:nvPr>
        </p:nvSpPr>
        <p:spPr/>
        <p:txBody>
          <a:bodyPr/>
          <a:lstStyle/>
          <a:p>
            <a:fld id="{B7D5EC9C-3438-49CE-A34E-B7F8B089C93D}" type="slidenum">
              <a:rPr lang="en-US" altLang="zh-CN" smtClean="0"/>
              <a:pPr/>
              <a:t>4</a:t>
            </a:fld>
            <a:endParaRPr lang="en-US" altLang="zh-CN"/>
          </a:p>
        </p:txBody>
      </p:sp>
    </p:spTree>
    <p:extLst>
      <p:ext uri="{BB962C8B-B14F-4D97-AF65-F5344CB8AC3E}">
        <p14:creationId xmlns:p14="http://schemas.microsoft.com/office/powerpoint/2010/main" val="122963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5</a:t>
            </a:fld>
            <a:endParaRPr lang="en-US" altLang="zh-CN"/>
          </a:p>
        </p:txBody>
      </p:sp>
      <p:sp>
        <p:nvSpPr>
          <p:cNvPr id="8" name="矩形 7">
            <a:extLst>
              <a:ext uri="{FF2B5EF4-FFF2-40B4-BE49-F238E27FC236}">
                <a16:creationId xmlns:a16="http://schemas.microsoft.com/office/drawing/2014/main" id="{688C0D63-1498-458B-AD9D-8F5ADD6C92B1}"/>
              </a:ext>
            </a:extLst>
          </p:cNvPr>
          <p:cNvSpPr/>
          <p:nvPr/>
        </p:nvSpPr>
        <p:spPr>
          <a:xfrm>
            <a:off x="611189" y="871121"/>
            <a:ext cx="7886699" cy="677108"/>
          </a:xfrm>
          <a:prstGeom prst="rect">
            <a:avLst/>
          </a:prstGeom>
        </p:spPr>
        <p:txBody>
          <a:bodyPr wrap="square">
            <a:spAutoFit/>
          </a:bodyPr>
          <a:lstStyle/>
          <a:p>
            <a:r>
              <a:rPr lang="en-US" altLang="zh-CN" sz="3800" b="1" kern="0" dirty="0">
                <a:solidFill>
                  <a:srgbClr val="3A3AA0"/>
                </a:solidFill>
                <a:latin typeface="Times New Roman" pitchFamily="18" charset="0"/>
                <a:cs typeface="+mj-cs"/>
              </a:rPr>
              <a:t>C-ADS Project</a:t>
            </a:r>
            <a:endParaRPr lang="zh-CN" altLang="en-US" dirty="0"/>
          </a:p>
        </p:txBody>
      </p:sp>
      <p:pic>
        <p:nvPicPr>
          <p:cNvPr id="10" name="Picture 2" descr="Pan_fig4">
            <a:extLst>
              <a:ext uri="{FF2B5EF4-FFF2-40B4-BE49-F238E27FC236}">
                <a16:creationId xmlns:a16="http://schemas.microsoft.com/office/drawing/2014/main" id="{62FE9947-4050-4863-9B11-ED7FD5BEB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241" y="3178603"/>
            <a:ext cx="4999407" cy="2558343"/>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矩形 10">
            <a:extLst>
              <a:ext uri="{FF2B5EF4-FFF2-40B4-BE49-F238E27FC236}">
                <a16:creationId xmlns:a16="http://schemas.microsoft.com/office/drawing/2014/main" id="{CE9581AF-4034-415F-BEB8-65BA3E061B0F}"/>
              </a:ext>
            </a:extLst>
          </p:cNvPr>
          <p:cNvSpPr/>
          <p:nvPr/>
        </p:nvSpPr>
        <p:spPr>
          <a:xfrm>
            <a:off x="611188" y="1855227"/>
            <a:ext cx="7968790" cy="1477328"/>
          </a:xfrm>
          <a:prstGeom prst="rect">
            <a:avLst/>
          </a:prstGeom>
        </p:spPr>
        <p:txBody>
          <a:bodyPr wrap="square">
            <a:spAutoFit/>
          </a:bodyPr>
          <a:lstStyle/>
          <a:p>
            <a:pPr marL="285750" indent="-285750">
              <a:buFont typeface="Wingdings" panose="05000000000000000000" pitchFamily="2" charset="2"/>
              <a:buChar char="n"/>
            </a:pPr>
            <a:r>
              <a:rPr lang="en-US" altLang="zh-CN" dirty="0">
                <a:solidFill>
                  <a:srgbClr val="3A3AA0"/>
                </a:solidFill>
                <a:latin typeface="Arial" panose="020B0604020202020204" pitchFamily="34" charset="0"/>
                <a:cs typeface="Arial" panose="020B0604020202020204" pitchFamily="34" charset="0"/>
              </a:rPr>
              <a:t>Strategic project for nuclear transmutation of long-lived radio active waste</a:t>
            </a:r>
          </a:p>
          <a:p>
            <a:pPr marL="285750" indent="-285750">
              <a:buFont typeface="Wingdings" panose="05000000000000000000" pitchFamily="2" charset="2"/>
              <a:buChar char="n"/>
            </a:pPr>
            <a:endParaRPr lang="en-US" altLang="zh-CN" dirty="0">
              <a:solidFill>
                <a:srgbClr val="3A3AA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dirty="0">
                <a:solidFill>
                  <a:srgbClr val="3A3AA0"/>
                </a:solidFill>
                <a:latin typeface="Arial" panose="020B0604020202020204" pitchFamily="34" charset="0"/>
                <a:cs typeface="Arial" panose="020B0604020202020204" pitchFamily="34" charset="0"/>
              </a:rPr>
              <a:t>C-ADS accelerator started in 2011. IHEP (Institute of High Energy Physics, CAS) and IMP(Institute of Modern Physics, CAS) are responsible for this project</a:t>
            </a:r>
          </a:p>
        </p:txBody>
      </p:sp>
      <p:sp>
        <p:nvSpPr>
          <p:cNvPr id="2" name="矩形 1">
            <a:extLst>
              <a:ext uri="{FF2B5EF4-FFF2-40B4-BE49-F238E27FC236}">
                <a16:creationId xmlns:a16="http://schemas.microsoft.com/office/drawing/2014/main" id="{0B9F7B45-74E4-4610-8870-A77D23DF7A0A}"/>
              </a:ext>
            </a:extLst>
          </p:cNvPr>
          <p:cNvSpPr/>
          <p:nvPr/>
        </p:nvSpPr>
        <p:spPr>
          <a:xfrm>
            <a:off x="3523869" y="5747682"/>
            <a:ext cx="2378149" cy="307777"/>
          </a:xfrm>
          <a:prstGeom prst="rect">
            <a:avLst/>
          </a:prstGeom>
          <a:solidFill>
            <a:srgbClr val="FFC926"/>
          </a:solidFill>
        </p:spPr>
        <p:txBody>
          <a:bodyPr wrap="square">
            <a:spAutoFit/>
          </a:bodyPr>
          <a:lstStyle/>
          <a:p>
            <a:pPr algn="ctr"/>
            <a:r>
              <a:rPr lang="en-US" altLang="zh-CN" sz="1400" b="1" dirty="0">
                <a:latin typeface="Arial" panose="020B0604020202020204" pitchFamily="34" charset="0"/>
                <a:cs typeface="Arial" panose="020B0604020202020204" pitchFamily="34" charset="0"/>
              </a:rPr>
              <a:t>C-ADS Road Map </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51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Project</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6</a:t>
            </a:fld>
            <a:endParaRPr lang="en-US" altLang="zh-CN"/>
          </a:p>
        </p:txBody>
      </p:sp>
      <p:grpSp>
        <p:nvGrpSpPr>
          <p:cNvPr id="8" name="Group 119">
            <a:extLst>
              <a:ext uri="{FF2B5EF4-FFF2-40B4-BE49-F238E27FC236}">
                <a16:creationId xmlns:a16="http://schemas.microsoft.com/office/drawing/2014/main" id="{7E1DF633-9236-446D-9539-9F2CA6987F65}"/>
              </a:ext>
            </a:extLst>
          </p:cNvPr>
          <p:cNvGrpSpPr>
            <a:grpSpLocks/>
          </p:cNvGrpSpPr>
          <p:nvPr/>
        </p:nvGrpSpPr>
        <p:grpSpPr bwMode="auto">
          <a:xfrm>
            <a:off x="246855" y="4200683"/>
            <a:ext cx="8666165" cy="1390654"/>
            <a:chOff x="0" y="0"/>
            <a:chExt cx="8666697" cy="1391074"/>
          </a:xfrm>
        </p:grpSpPr>
        <p:grpSp>
          <p:nvGrpSpPr>
            <p:cNvPr id="9" name="Group 114">
              <a:extLst>
                <a:ext uri="{FF2B5EF4-FFF2-40B4-BE49-F238E27FC236}">
                  <a16:creationId xmlns:a16="http://schemas.microsoft.com/office/drawing/2014/main" id="{1DAA5C17-F808-44A6-9BC6-F63D418FE94D}"/>
                </a:ext>
              </a:extLst>
            </p:cNvPr>
            <p:cNvGrpSpPr>
              <a:grpSpLocks/>
            </p:cNvGrpSpPr>
            <p:nvPr/>
          </p:nvGrpSpPr>
          <p:grpSpPr bwMode="auto">
            <a:xfrm>
              <a:off x="0" y="61931"/>
              <a:ext cx="8666697" cy="1329143"/>
              <a:chOff x="0" y="0"/>
              <a:chExt cx="8666696" cy="1329142"/>
            </a:xfrm>
          </p:grpSpPr>
          <p:grpSp>
            <p:nvGrpSpPr>
              <p:cNvPr id="14" name="Group 108">
                <a:extLst>
                  <a:ext uri="{FF2B5EF4-FFF2-40B4-BE49-F238E27FC236}">
                    <a16:creationId xmlns:a16="http://schemas.microsoft.com/office/drawing/2014/main" id="{BF64122E-B6E0-412B-B73E-414EE1744493}"/>
                  </a:ext>
                </a:extLst>
              </p:cNvPr>
              <p:cNvGrpSpPr>
                <a:grpSpLocks/>
              </p:cNvGrpSpPr>
              <p:nvPr/>
            </p:nvGrpSpPr>
            <p:grpSpPr bwMode="auto">
              <a:xfrm>
                <a:off x="0" y="202087"/>
                <a:ext cx="6008475" cy="1127055"/>
                <a:chOff x="0" y="0"/>
                <a:chExt cx="6008474" cy="1127053"/>
              </a:xfrm>
            </p:grpSpPr>
            <p:pic>
              <p:nvPicPr>
                <p:cNvPr id="20" name="image7.png">
                  <a:extLst>
                    <a:ext uri="{FF2B5EF4-FFF2-40B4-BE49-F238E27FC236}">
                      <a16:creationId xmlns:a16="http://schemas.microsoft.com/office/drawing/2014/main" id="{5BF746A8-1AB6-4FD8-847F-CB42DCB37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 y="0"/>
                  <a:ext cx="5963914" cy="47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 name="image8.png">
                  <a:extLst>
                    <a:ext uri="{FF2B5EF4-FFF2-40B4-BE49-F238E27FC236}">
                      <a16:creationId xmlns:a16="http://schemas.microsoft.com/office/drawing/2014/main" id="{6C85914B-329E-4F20-ADEE-3D9306215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598" y="65911"/>
                  <a:ext cx="2517517" cy="54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 name="image9.jpg" descr="加速器总装配体1.JPG">
                  <a:extLst>
                    <a:ext uri="{FF2B5EF4-FFF2-40B4-BE49-F238E27FC236}">
                      <a16:creationId xmlns:a16="http://schemas.microsoft.com/office/drawing/2014/main" id="{02F6AA07-E37D-4166-9456-A7750BAE9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911"/>
                  <a:ext cx="1592216" cy="4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3" name="Group 107">
                  <a:extLst>
                    <a:ext uri="{FF2B5EF4-FFF2-40B4-BE49-F238E27FC236}">
                      <a16:creationId xmlns:a16="http://schemas.microsoft.com/office/drawing/2014/main" id="{506A9454-06E4-41B5-81C6-922C291708D2}"/>
                    </a:ext>
                  </a:extLst>
                </p:cNvPr>
                <p:cNvGrpSpPr>
                  <a:grpSpLocks/>
                </p:cNvGrpSpPr>
                <p:nvPr/>
              </p:nvGrpSpPr>
              <p:grpSpPr bwMode="auto">
                <a:xfrm>
                  <a:off x="133618" y="534053"/>
                  <a:ext cx="4461540" cy="593000"/>
                  <a:chOff x="0" y="0"/>
                  <a:chExt cx="4461540" cy="592999"/>
                </a:xfrm>
              </p:grpSpPr>
              <p:sp>
                <p:nvSpPr>
                  <p:cNvPr id="24" name="Shape 99">
                    <a:extLst>
                      <a:ext uri="{FF2B5EF4-FFF2-40B4-BE49-F238E27FC236}">
                        <a16:creationId xmlns:a16="http://schemas.microsoft.com/office/drawing/2014/main" id="{35657DE6-AC4D-4676-9263-99AD6D54DEC5}"/>
                      </a:ext>
                    </a:extLst>
                  </p:cNvPr>
                  <p:cNvSpPr>
                    <a:spLocks noChangeArrowheads="1"/>
                  </p:cNvSpPr>
                  <p:nvPr/>
                </p:nvSpPr>
                <p:spPr bwMode="auto">
                  <a:xfrm>
                    <a:off x="0" y="167314"/>
                    <a:ext cx="855710"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a:latin typeface="Arial Narrow" panose="020B0606020202030204" pitchFamily="34" charset="0"/>
                        <a:sym typeface="Arial Narrow" panose="020B0606020202030204" pitchFamily="34" charset="0"/>
                      </a:rPr>
                      <a:t>35 KeV</a:t>
                    </a:r>
                  </a:p>
                </p:txBody>
              </p:sp>
              <p:sp>
                <p:nvSpPr>
                  <p:cNvPr id="25" name="Shape 100">
                    <a:extLst>
                      <a:ext uri="{FF2B5EF4-FFF2-40B4-BE49-F238E27FC236}">
                        <a16:creationId xmlns:a16="http://schemas.microsoft.com/office/drawing/2014/main" id="{A46808E2-0592-46BB-A987-CA74BC254B8B}"/>
                      </a:ext>
                    </a:extLst>
                  </p:cNvPr>
                  <p:cNvSpPr>
                    <a:spLocks noChangeArrowheads="1"/>
                  </p:cNvSpPr>
                  <p:nvPr/>
                </p:nvSpPr>
                <p:spPr bwMode="auto">
                  <a:xfrm>
                    <a:off x="1247997" y="167314"/>
                    <a:ext cx="957484"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dirty="0">
                        <a:latin typeface="Arial Narrow" panose="020B0606020202030204" pitchFamily="34" charset="0"/>
                        <a:sym typeface="Arial Narrow" panose="020B0606020202030204" pitchFamily="34" charset="0"/>
                      </a:rPr>
                      <a:t>2.1 MeV</a:t>
                    </a:r>
                  </a:p>
                </p:txBody>
              </p:sp>
              <p:sp>
                <p:nvSpPr>
                  <p:cNvPr id="26" name="Shape 101">
                    <a:extLst>
                      <a:ext uri="{FF2B5EF4-FFF2-40B4-BE49-F238E27FC236}">
                        <a16:creationId xmlns:a16="http://schemas.microsoft.com/office/drawing/2014/main" id="{B8F7C31A-421E-4583-8D6D-E5C2F81E24FA}"/>
                      </a:ext>
                    </a:extLst>
                  </p:cNvPr>
                  <p:cNvSpPr>
                    <a:spLocks noChangeArrowheads="1"/>
                  </p:cNvSpPr>
                  <p:nvPr/>
                </p:nvSpPr>
                <p:spPr bwMode="auto">
                  <a:xfrm>
                    <a:off x="2524521" y="171358"/>
                    <a:ext cx="766352"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dirty="0">
                        <a:latin typeface="Arial Narrow" panose="020B0606020202030204" pitchFamily="34" charset="0"/>
                        <a:sym typeface="Arial Narrow" panose="020B0606020202030204" pitchFamily="34" charset="0"/>
                      </a:rPr>
                      <a:t>5 MeV</a:t>
                    </a:r>
                  </a:p>
                </p:txBody>
              </p:sp>
              <p:sp>
                <p:nvSpPr>
                  <p:cNvPr id="27" name="Shape 102">
                    <a:extLst>
                      <a:ext uri="{FF2B5EF4-FFF2-40B4-BE49-F238E27FC236}">
                        <a16:creationId xmlns:a16="http://schemas.microsoft.com/office/drawing/2014/main" id="{EFA14A51-D55E-4E6B-A4A2-901C4B227531}"/>
                      </a:ext>
                    </a:extLst>
                  </p:cNvPr>
                  <p:cNvSpPr>
                    <a:spLocks noChangeArrowheads="1"/>
                  </p:cNvSpPr>
                  <p:nvPr/>
                </p:nvSpPr>
                <p:spPr bwMode="auto">
                  <a:xfrm>
                    <a:off x="233816" y="1376"/>
                    <a:ext cx="93931" cy="16593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sp>
                <p:nvSpPr>
                  <p:cNvPr id="28" name="Shape 103">
                    <a:extLst>
                      <a:ext uri="{FF2B5EF4-FFF2-40B4-BE49-F238E27FC236}">
                        <a16:creationId xmlns:a16="http://schemas.microsoft.com/office/drawing/2014/main" id="{5BB0B81C-C128-4CCE-B823-D9C983163144}"/>
                      </a:ext>
                    </a:extLst>
                  </p:cNvPr>
                  <p:cNvSpPr>
                    <a:spLocks noChangeArrowheads="1"/>
                  </p:cNvSpPr>
                  <p:nvPr/>
                </p:nvSpPr>
                <p:spPr bwMode="auto">
                  <a:xfrm>
                    <a:off x="3567766" y="156781"/>
                    <a:ext cx="893774"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dirty="0">
                        <a:latin typeface="Arial Narrow" panose="020B0606020202030204" pitchFamily="34" charset="0"/>
                        <a:sym typeface="Arial Narrow" panose="020B0606020202030204" pitchFamily="34" charset="0"/>
                      </a:rPr>
                      <a:t>10 MeV</a:t>
                    </a:r>
                  </a:p>
                </p:txBody>
              </p:sp>
              <p:sp>
                <p:nvSpPr>
                  <p:cNvPr id="29" name="Shape 104">
                    <a:extLst>
                      <a:ext uri="{FF2B5EF4-FFF2-40B4-BE49-F238E27FC236}">
                        <a16:creationId xmlns:a16="http://schemas.microsoft.com/office/drawing/2014/main" id="{C95AA0DE-ACAD-4B48-AE84-AD3EEA272DE5}"/>
                      </a:ext>
                    </a:extLst>
                  </p:cNvPr>
                  <p:cNvSpPr>
                    <a:spLocks noChangeArrowheads="1"/>
                  </p:cNvSpPr>
                  <p:nvPr/>
                </p:nvSpPr>
                <p:spPr bwMode="auto">
                  <a:xfrm>
                    <a:off x="1413827" y="0"/>
                    <a:ext cx="93931" cy="16593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sp>
                <p:nvSpPr>
                  <p:cNvPr id="30" name="Shape 105">
                    <a:extLst>
                      <a:ext uri="{FF2B5EF4-FFF2-40B4-BE49-F238E27FC236}">
                        <a16:creationId xmlns:a16="http://schemas.microsoft.com/office/drawing/2014/main" id="{A08A201D-2FE6-47AF-8832-811E055EB217}"/>
                      </a:ext>
                    </a:extLst>
                  </p:cNvPr>
                  <p:cNvSpPr>
                    <a:spLocks noChangeArrowheads="1"/>
                  </p:cNvSpPr>
                  <p:nvPr/>
                </p:nvSpPr>
                <p:spPr bwMode="auto">
                  <a:xfrm>
                    <a:off x="2631415" y="1376"/>
                    <a:ext cx="93931" cy="16593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sp>
                <p:nvSpPr>
                  <p:cNvPr id="31" name="Shape 106">
                    <a:extLst>
                      <a:ext uri="{FF2B5EF4-FFF2-40B4-BE49-F238E27FC236}">
                        <a16:creationId xmlns:a16="http://schemas.microsoft.com/office/drawing/2014/main" id="{5CEEB5B9-51CE-4F1F-9BD7-D67925F7D9DF}"/>
                      </a:ext>
                    </a:extLst>
                  </p:cNvPr>
                  <p:cNvSpPr>
                    <a:spLocks noChangeArrowheads="1"/>
                  </p:cNvSpPr>
                  <p:nvPr/>
                </p:nvSpPr>
                <p:spPr bwMode="auto">
                  <a:xfrm>
                    <a:off x="3893732" y="0"/>
                    <a:ext cx="93931" cy="16593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grpSp>
          </p:grpSp>
          <p:pic>
            <p:nvPicPr>
              <p:cNvPr id="15" name="image10.png">
                <a:extLst>
                  <a:ext uri="{FF2B5EF4-FFF2-40B4-BE49-F238E27FC236}">
                    <a16:creationId xmlns:a16="http://schemas.microsoft.com/office/drawing/2014/main" id="{0D7AA05B-C15F-4A98-AE2F-53FFA9438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4533" y="0"/>
                <a:ext cx="4562163" cy="73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6" name="Shape 110">
                <a:extLst>
                  <a:ext uri="{FF2B5EF4-FFF2-40B4-BE49-F238E27FC236}">
                    <a16:creationId xmlns:a16="http://schemas.microsoft.com/office/drawing/2014/main" id="{6A1AA6C4-1D62-4B4E-9A6C-B8E986C0A7EF}"/>
                  </a:ext>
                </a:extLst>
              </p:cNvPr>
              <p:cNvSpPr>
                <a:spLocks noChangeArrowheads="1"/>
              </p:cNvSpPr>
              <p:nvPr/>
            </p:nvSpPr>
            <p:spPr bwMode="auto">
              <a:xfrm>
                <a:off x="5174307" y="892922"/>
                <a:ext cx="1282450"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a:latin typeface="Arial Narrow" panose="020B0606020202030204" pitchFamily="34" charset="0"/>
                    <a:sym typeface="Arial Narrow" panose="020B0606020202030204" pitchFamily="34" charset="0"/>
                  </a:rPr>
                  <a:t>15~17 MeV</a:t>
                </a:r>
              </a:p>
            </p:txBody>
          </p:sp>
          <p:sp>
            <p:nvSpPr>
              <p:cNvPr id="17" name="Shape 111">
                <a:extLst>
                  <a:ext uri="{FF2B5EF4-FFF2-40B4-BE49-F238E27FC236}">
                    <a16:creationId xmlns:a16="http://schemas.microsoft.com/office/drawing/2014/main" id="{14F49E98-5E32-449B-89FF-AE84719FE9B3}"/>
                  </a:ext>
                </a:extLst>
              </p:cNvPr>
              <p:cNvSpPr>
                <a:spLocks noChangeArrowheads="1"/>
              </p:cNvSpPr>
              <p:nvPr/>
            </p:nvSpPr>
            <p:spPr bwMode="auto">
              <a:xfrm>
                <a:off x="5716032" y="736140"/>
                <a:ext cx="93931" cy="16594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sp>
            <p:nvSpPr>
              <p:cNvPr id="18" name="Shape 112">
                <a:extLst>
                  <a:ext uri="{FF2B5EF4-FFF2-40B4-BE49-F238E27FC236}">
                    <a16:creationId xmlns:a16="http://schemas.microsoft.com/office/drawing/2014/main" id="{2C84A7D1-F3D4-48BA-B451-0007F9D7976B}"/>
                  </a:ext>
                </a:extLst>
              </p:cNvPr>
              <p:cNvSpPr>
                <a:spLocks noChangeArrowheads="1"/>
              </p:cNvSpPr>
              <p:nvPr/>
            </p:nvSpPr>
            <p:spPr bwMode="auto">
              <a:xfrm>
                <a:off x="7090103" y="898928"/>
                <a:ext cx="1282450" cy="4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sz="2200">
                    <a:latin typeface="Arial Narrow" panose="020B0606020202030204" pitchFamily="34" charset="0"/>
                    <a:sym typeface="Arial Narrow" panose="020B0606020202030204" pitchFamily="34" charset="0"/>
                  </a:rPr>
                  <a:t>20~25 MeV</a:t>
                </a:r>
              </a:p>
            </p:txBody>
          </p:sp>
          <p:sp>
            <p:nvSpPr>
              <p:cNvPr id="19" name="Shape 113">
                <a:extLst>
                  <a:ext uri="{FF2B5EF4-FFF2-40B4-BE49-F238E27FC236}">
                    <a16:creationId xmlns:a16="http://schemas.microsoft.com/office/drawing/2014/main" id="{C0987966-2B8C-4988-90CC-7E6DCE0267A1}"/>
                  </a:ext>
                </a:extLst>
              </p:cNvPr>
              <p:cNvSpPr>
                <a:spLocks noChangeArrowheads="1"/>
              </p:cNvSpPr>
              <p:nvPr/>
            </p:nvSpPr>
            <p:spPr bwMode="auto">
              <a:xfrm>
                <a:off x="7416069" y="742146"/>
                <a:ext cx="93931" cy="16594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6113"/>
                    </a:moveTo>
                    <a:lnTo>
                      <a:pt x="10800" y="0"/>
                    </a:lnTo>
                    <a:lnTo>
                      <a:pt x="21600" y="6113"/>
                    </a:lnTo>
                    <a:lnTo>
                      <a:pt x="16200" y="6113"/>
                    </a:lnTo>
                    <a:lnTo>
                      <a:pt x="16200" y="21600"/>
                    </a:lnTo>
                    <a:lnTo>
                      <a:pt x="5400" y="21600"/>
                    </a:lnTo>
                    <a:lnTo>
                      <a:pt x="5400" y="6113"/>
                    </a:lnTo>
                    <a:lnTo>
                      <a:pt x="0" y="6113"/>
                    </a:lnTo>
                    <a:close/>
                  </a:path>
                </a:pathLst>
              </a:custGeom>
              <a:noFill/>
              <a:ln w="9525">
                <a:solidFill>
                  <a:srgbClr val="000000"/>
                </a:solidFill>
                <a:bevel/>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endParaRPr lang="zh-CN" altLang="en-US"/>
              </a:p>
            </p:txBody>
          </p:sp>
        </p:grpSp>
        <p:sp>
          <p:nvSpPr>
            <p:cNvPr id="10" name="Shape 115">
              <a:extLst>
                <a:ext uri="{FF2B5EF4-FFF2-40B4-BE49-F238E27FC236}">
                  <a16:creationId xmlns:a16="http://schemas.microsoft.com/office/drawing/2014/main" id="{131AC025-7F20-49B7-A637-F4236DBA4E41}"/>
                </a:ext>
              </a:extLst>
            </p:cNvPr>
            <p:cNvSpPr>
              <a:spLocks noChangeArrowheads="1"/>
            </p:cNvSpPr>
            <p:nvPr/>
          </p:nvSpPr>
          <p:spPr bwMode="auto">
            <a:xfrm>
              <a:off x="1861939" y="0"/>
              <a:ext cx="864392"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a:latin typeface="Arial Narrow" panose="020B0606020202030204" pitchFamily="34" charset="0"/>
                  <a:sym typeface="Arial Narrow" panose="020B0606020202030204" pitchFamily="34" charset="0"/>
                </a:rPr>
                <a:t>HWR010</a:t>
              </a:r>
            </a:p>
          </p:txBody>
        </p:sp>
        <p:sp>
          <p:nvSpPr>
            <p:cNvPr id="11" name="Shape 116">
              <a:extLst>
                <a:ext uri="{FF2B5EF4-FFF2-40B4-BE49-F238E27FC236}">
                  <a16:creationId xmlns:a16="http://schemas.microsoft.com/office/drawing/2014/main" id="{A8E522ED-F94D-49DF-AA40-84D343811E84}"/>
                </a:ext>
              </a:extLst>
            </p:cNvPr>
            <p:cNvSpPr>
              <a:spLocks noChangeArrowheads="1"/>
            </p:cNvSpPr>
            <p:nvPr/>
          </p:nvSpPr>
          <p:spPr bwMode="auto">
            <a:xfrm>
              <a:off x="3069322" y="8787"/>
              <a:ext cx="864392"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dirty="0">
                  <a:latin typeface="Arial Narrow" panose="020B0606020202030204" pitchFamily="34" charset="0"/>
                  <a:sym typeface="Arial Narrow" panose="020B0606020202030204" pitchFamily="34" charset="0"/>
                </a:rPr>
                <a:t>HWR010</a:t>
              </a:r>
            </a:p>
          </p:txBody>
        </p:sp>
        <p:sp>
          <p:nvSpPr>
            <p:cNvPr id="12" name="Shape 117">
              <a:extLst>
                <a:ext uri="{FF2B5EF4-FFF2-40B4-BE49-F238E27FC236}">
                  <a16:creationId xmlns:a16="http://schemas.microsoft.com/office/drawing/2014/main" id="{B3AA61D0-80EE-4711-A48E-6D3175F06AA9}"/>
                </a:ext>
              </a:extLst>
            </p:cNvPr>
            <p:cNvSpPr>
              <a:spLocks noChangeArrowheads="1"/>
            </p:cNvSpPr>
            <p:nvPr/>
          </p:nvSpPr>
          <p:spPr bwMode="auto">
            <a:xfrm>
              <a:off x="4439959" y="25800"/>
              <a:ext cx="86022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dirty="0">
                  <a:latin typeface="Arial Narrow" panose="020B0606020202030204" pitchFamily="34" charset="0"/>
                  <a:sym typeface="Arial Narrow" panose="020B0606020202030204" pitchFamily="34" charset="0"/>
                </a:rPr>
                <a:t>HWR015</a:t>
              </a:r>
            </a:p>
          </p:txBody>
        </p:sp>
        <p:sp>
          <p:nvSpPr>
            <p:cNvPr id="13" name="Shape 118">
              <a:extLst>
                <a:ext uri="{FF2B5EF4-FFF2-40B4-BE49-F238E27FC236}">
                  <a16:creationId xmlns:a16="http://schemas.microsoft.com/office/drawing/2014/main" id="{7F0B6A93-EF45-4C57-B055-54C64D5B1270}"/>
                </a:ext>
              </a:extLst>
            </p:cNvPr>
            <p:cNvSpPr>
              <a:spLocks noChangeArrowheads="1"/>
            </p:cNvSpPr>
            <p:nvPr/>
          </p:nvSpPr>
          <p:spPr bwMode="auto">
            <a:xfrm>
              <a:off x="6262513" y="0"/>
              <a:ext cx="948443"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zh-CN" dirty="0">
                  <a:latin typeface="Arial Narrow" panose="020B0606020202030204" pitchFamily="34" charset="0"/>
                  <a:sym typeface="Arial Narrow" panose="020B0606020202030204" pitchFamily="34" charset="0"/>
                </a:rPr>
                <a:t>Spoke021</a:t>
              </a:r>
            </a:p>
          </p:txBody>
        </p:sp>
      </p:grpSp>
      <p:sp>
        <p:nvSpPr>
          <p:cNvPr id="33" name="Rectangle 3">
            <a:extLst>
              <a:ext uri="{FF2B5EF4-FFF2-40B4-BE49-F238E27FC236}">
                <a16:creationId xmlns:a16="http://schemas.microsoft.com/office/drawing/2014/main" id="{AFAA9ABE-A622-4FF2-8A5A-D84BEC1A6943}"/>
              </a:ext>
            </a:extLst>
          </p:cNvPr>
          <p:cNvSpPr txBox="1">
            <a:spLocks noChangeArrowheads="1"/>
          </p:cNvSpPr>
          <p:nvPr/>
        </p:nvSpPr>
        <p:spPr bwMode="auto">
          <a:xfrm>
            <a:off x="488654" y="3677719"/>
            <a:ext cx="4083346" cy="417054"/>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buFont typeface="Wingdings" pitchFamily="2" charset="2"/>
              <a:buNone/>
              <a:defRPr/>
            </a:pPr>
            <a:r>
              <a:rPr lang="en-US" altLang="zh-CN" sz="1800" dirty="0">
                <a:latin typeface="Times New Roman" panose="02020603050405020304" pitchFamily="18" charset="0"/>
                <a:cs typeface="Times New Roman" panose="02020603050405020304" pitchFamily="18" charset="0"/>
              </a:rPr>
              <a:t>Injector I (IHEP): 10MeV@10mA</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
        <p:nvSpPr>
          <p:cNvPr id="34" name="Rectangle 3">
            <a:extLst>
              <a:ext uri="{FF2B5EF4-FFF2-40B4-BE49-F238E27FC236}">
                <a16:creationId xmlns:a16="http://schemas.microsoft.com/office/drawing/2014/main" id="{75629366-6D78-4C39-B812-1E05847CC392}"/>
              </a:ext>
            </a:extLst>
          </p:cNvPr>
          <p:cNvSpPr txBox="1">
            <a:spLocks noChangeArrowheads="1"/>
          </p:cNvSpPr>
          <p:nvPr/>
        </p:nvSpPr>
        <p:spPr bwMode="auto">
          <a:xfrm>
            <a:off x="506214" y="5652701"/>
            <a:ext cx="8170242" cy="417054"/>
          </a:xfrm>
          <a:prstGeom prst="rect">
            <a:avLst/>
          </a:prstGeom>
          <a:solidFill>
            <a:srgbClr val="FFC000">
              <a:alpha val="64000"/>
            </a:srgbClr>
          </a:solidFill>
          <a:ln>
            <a:noFill/>
          </a:ln>
          <a:effectLst/>
        </p:spPr>
        <p:txBody>
          <a:bodyPr/>
          <a:lst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buNone/>
              <a:defRPr/>
            </a:pPr>
            <a:r>
              <a:rPr lang="en-US" altLang="zh-CN" sz="1800" dirty="0">
                <a:latin typeface="Times New Roman" panose="02020603050405020304" pitchFamily="18" charset="0"/>
                <a:cs typeface="Times New Roman" panose="02020603050405020304" pitchFamily="18" charset="0"/>
              </a:rPr>
              <a:t>Injector II (IMP):10MeV@10mA ; Main LINAC (IHEP and IMP): 25MeV@10mA</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
        <p:nvSpPr>
          <p:cNvPr id="35" name="Shape 123">
            <a:extLst>
              <a:ext uri="{FF2B5EF4-FFF2-40B4-BE49-F238E27FC236}">
                <a16:creationId xmlns:a16="http://schemas.microsoft.com/office/drawing/2014/main" id="{36BD906F-88CC-494C-8C05-263B186580D6}"/>
              </a:ext>
            </a:extLst>
          </p:cNvPr>
          <p:cNvSpPr/>
          <p:nvPr/>
        </p:nvSpPr>
        <p:spPr>
          <a:xfrm>
            <a:off x="6944312" y="3956088"/>
            <a:ext cx="265112" cy="302780"/>
          </a:xfrm>
          <a:custGeom>
            <a:avLst/>
            <a:gdLst/>
            <a:ahLst/>
            <a:cxnLst>
              <a:cxn ang="0">
                <a:pos x="wd2" y="hd2"/>
              </a:cxn>
              <a:cxn ang="5400000">
                <a:pos x="wd2" y="hd2"/>
              </a:cxn>
              <a:cxn ang="10800000">
                <a:pos x="wd2" y="hd2"/>
              </a:cxn>
              <a:cxn ang="16200000">
                <a:pos x="wd2" y="hd2"/>
              </a:cxn>
            </a:cxnLst>
            <a:rect l="0" t="0" r="r" b="b"/>
            <a:pathLst>
              <a:path w="21600" h="21600" extrusionOk="0">
                <a:moveTo>
                  <a:pt x="0" y="15656"/>
                </a:moveTo>
                <a:lnTo>
                  <a:pt x="5400" y="15656"/>
                </a:lnTo>
                <a:lnTo>
                  <a:pt x="5400" y="0"/>
                </a:lnTo>
                <a:lnTo>
                  <a:pt x="16200" y="0"/>
                </a:lnTo>
                <a:lnTo>
                  <a:pt x="16200" y="15656"/>
                </a:lnTo>
                <a:lnTo>
                  <a:pt x="21600" y="15656"/>
                </a:lnTo>
                <a:lnTo>
                  <a:pt x="10800" y="21600"/>
                </a:lnTo>
                <a:close/>
              </a:path>
            </a:pathLst>
          </a:custGeom>
          <a:solidFill>
            <a:srgbClr val="00B050"/>
          </a:solidFill>
          <a:ln>
            <a:solidFill>
              <a:srgbClr val="A9B5D1"/>
            </a:solidFill>
          </a:ln>
          <a:effectLst>
            <a:outerShdw blurRad="38100" dist="20000" dir="5400000" rotWithShape="0">
              <a:srgbClr val="000000">
                <a:alpha val="38000"/>
              </a:srgbClr>
            </a:outerShdw>
          </a:effectLst>
        </p:spPr>
        <p:txBody>
          <a:bodyPr lIns="0" tIns="0" rIns="0" bIns="0" anchor="ctr"/>
          <a:lstStyle/>
          <a:p>
            <a:pPr algn="just" eaLnBrk="1" hangingPunct="1">
              <a:defRPr sz="2400"/>
            </a:pPr>
            <a:endParaRPr sz="2400">
              <a:ea typeface="宋体" charset="-122"/>
            </a:endParaRPr>
          </a:p>
        </p:txBody>
      </p:sp>
      <p:sp>
        <p:nvSpPr>
          <p:cNvPr id="36" name="Shape 123">
            <a:extLst>
              <a:ext uri="{FF2B5EF4-FFF2-40B4-BE49-F238E27FC236}">
                <a16:creationId xmlns:a16="http://schemas.microsoft.com/office/drawing/2014/main" id="{CB946C61-1E1C-4FC0-9AF7-A5BEA8525A66}"/>
              </a:ext>
            </a:extLst>
          </p:cNvPr>
          <p:cNvSpPr/>
          <p:nvPr/>
        </p:nvSpPr>
        <p:spPr>
          <a:xfrm>
            <a:off x="5013532" y="4019729"/>
            <a:ext cx="265112" cy="235123"/>
          </a:xfrm>
          <a:custGeom>
            <a:avLst/>
            <a:gdLst/>
            <a:ahLst/>
            <a:cxnLst>
              <a:cxn ang="0">
                <a:pos x="wd2" y="hd2"/>
              </a:cxn>
              <a:cxn ang="5400000">
                <a:pos x="wd2" y="hd2"/>
              </a:cxn>
              <a:cxn ang="10800000">
                <a:pos x="wd2" y="hd2"/>
              </a:cxn>
              <a:cxn ang="16200000">
                <a:pos x="wd2" y="hd2"/>
              </a:cxn>
            </a:cxnLst>
            <a:rect l="0" t="0" r="r" b="b"/>
            <a:pathLst>
              <a:path w="21600" h="21600" extrusionOk="0">
                <a:moveTo>
                  <a:pt x="0" y="15656"/>
                </a:moveTo>
                <a:lnTo>
                  <a:pt x="5400" y="15656"/>
                </a:lnTo>
                <a:lnTo>
                  <a:pt x="5400" y="0"/>
                </a:lnTo>
                <a:lnTo>
                  <a:pt x="16200" y="0"/>
                </a:lnTo>
                <a:lnTo>
                  <a:pt x="16200" y="15656"/>
                </a:lnTo>
                <a:lnTo>
                  <a:pt x="21600" y="15656"/>
                </a:lnTo>
                <a:lnTo>
                  <a:pt x="10800" y="21600"/>
                </a:lnTo>
                <a:close/>
              </a:path>
            </a:pathLst>
          </a:custGeom>
          <a:solidFill>
            <a:srgbClr val="00B050"/>
          </a:solidFill>
          <a:ln>
            <a:solidFill>
              <a:srgbClr val="A9B5D1"/>
            </a:solidFill>
          </a:ln>
          <a:effectLst>
            <a:outerShdw blurRad="38100" dist="20000" dir="5400000" rotWithShape="0">
              <a:srgbClr val="000000">
                <a:alpha val="38000"/>
              </a:srgbClr>
            </a:outerShdw>
          </a:effectLst>
        </p:spPr>
        <p:txBody>
          <a:bodyPr lIns="0" tIns="0" rIns="0" bIns="0" anchor="ctr"/>
          <a:lstStyle/>
          <a:p>
            <a:pPr algn="just" eaLnBrk="1" hangingPunct="1">
              <a:defRPr sz="2400"/>
            </a:pPr>
            <a:endParaRPr sz="2400">
              <a:ea typeface="宋体" charset="-122"/>
            </a:endParaRPr>
          </a:p>
        </p:txBody>
      </p:sp>
      <p:sp>
        <p:nvSpPr>
          <p:cNvPr id="37" name="TextBox 6">
            <a:extLst>
              <a:ext uri="{FF2B5EF4-FFF2-40B4-BE49-F238E27FC236}">
                <a16:creationId xmlns:a16="http://schemas.microsoft.com/office/drawing/2014/main" id="{678F1AE7-BE62-4C99-9E3D-318D8E2F0071}"/>
              </a:ext>
            </a:extLst>
          </p:cNvPr>
          <p:cNvSpPr txBox="1">
            <a:spLocks noChangeArrowheads="1"/>
          </p:cNvSpPr>
          <p:nvPr/>
        </p:nvSpPr>
        <p:spPr bwMode="auto">
          <a:xfrm>
            <a:off x="6707509" y="3621318"/>
            <a:ext cx="749860" cy="369332"/>
          </a:xfrm>
          <a:prstGeom prst="rect">
            <a:avLst/>
          </a:prstGeom>
          <a:solidFill>
            <a:srgbClr val="00B0F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en-US" altLang="zh-CN" dirty="0">
                <a:latin typeface="Arial" panose="020B0604020202020204" pitchFamily="34" charset="0"/>
              </a:rPr>
              <a:t>IHEP</a:t>
            </a:r>
            <a:endParaRPr lang="zh-CN" altLang="en-US" dirty="0">
              <a:latin typeface="Arial" panose="020B0604020202020204" pitchFamily="34" charset="0"/>
            </a:endParaRPr>
          </a:p>
        </p:txBody>
      </p:sp>
      <p:sp>
        <p:nvSpPr>
          <p:cNvPr id="38" name="TextBox 6">
            <a:extLst>
              <a:ext uri="{FF2B5EF4-FFF2-40B4-BE49-F238E27FC236}">
                <a16:creationId xmlns:a16="http://schemas.microsoft.com/office/drawing/2014/main" id="{D6BD8835-6B2F-465A-B433-07F78678E16A}"/>
              </a:ext>
            </a:extLst>
          </p:cNvPr>
          <p:cNvSpPr txBox="1">
            <a:spLocks noChangeArrowheads="1"/>
          </p:cNvSpPr>
          <p:nvPr/>
        </p:nvSpPr>
        <p:spPr bwMode="auto">
          <a:xfrm>
            <a:off x="4855712" y="3657315"/>
            <a:ext cx="689902" cy="369332"/>
          </a:xfrm>
          <a:prstGeom prst="rect">
            <a:avLst/>
          </a:prstGeom>
          <a:solidFill>
            <a:srgbClr val="00B0F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en-US" altLang="zh-CN" dirty="0">
                <a:latin typeface="Arial" panose="020B0604020202020204" pitchFamily="34" charset="0"/>
              </a:rPr>
              <a:t>IMP</a:t>
            </a:r>
            <a:endParaRPr lang="zh-CN" altLang="en-US" dirty="0">
              <a:latin typeface="Arial" panose="020B0604020202020204" pitchFamily="34" charset="0"/>
            </a:endParaRPr>
          </a:p>
        </p:txBody>
      </p:sp>
      <p:grpSp>
        <p:nvGrpSpPr>
          <p:cNvPr id="3" name="组合 2">
            <a:extLst>
              <a:ext uri="{FF2B5EF4-FFF2-40B4-BE49-F238E27FC236}">
                <a16:creationId xmlns:a16="http://schemas.microsoft.com/office/drawing/2014/main" id="{CD9DA362-BD8D-4146-B334-F7BF0B283087}"/>
              </a:ext>
            </a:extLst>
          </p:cNvPr>
          <p:cNvGrpSpPr/>
          <p:nvPr/>
        </p:nvGrpSpPr>
        <p:grpSpPr>
          <a:xfrm>
            <a:off x="441477" y="1676680"/>
            <a:ext cx="7664964" cy="2096317"/>
            <a:chOff x="441477" y="1684300"/>
            <a:chExt cx="7664964" cy="2096317"/>
          </a:xfrm>
        </p:grpSpPr>
        <p:pic>
          <p:nvPicPr>
            <p:cNvPr id="32" name="Picture 3">
              <a:extLst>
                <a:ext uri="{FF2B5EF4-FFF2-40B4-BE49-F238E27FC236}">
                  <a16:creationId xmlns:a16="http://schemas.microsoft.com/office/drawing/2014/main" id="{5C0E5000-A77F-4852-BC9C-1B2BA2A1D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477" y="1684300"/>
              <a:ext cx="7664964" cy="209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a:extLst>
                <a:ext uri="{FF2B5EF4-FFF2-40B4-BE49-F238E27FC236}">
                  <a16:creationId xmlns:a16="http://schemas.microsoft.com/office/drawing/2014/main" id="{CF798B64-07BA-4F7F-B7F9-801B45C1CC7A}"/>
                </a:ext>
              </a:extLst>
            </p:cNvPr>
            <p:cNvSpPr txBox="1"/>
            <p:nvPr/>
          </p:nvSpPr>
          <p:spPr>
            <a:xfrm>
              <a:off x="1841999" y="1738999"/>
              <a:ext cx="4900564" cy="307777"/>
            </a:xfrm>
            <a:prstGeom prst="rect">
              <a:avLst/>
            </a:prstGeom>
            <a:solidFill>
              <a:schemeClr val="bg1"/>
            </a:solidFill>
          </p:spPr>
          <p:txBody>
            <a:bodyPr wrap="square" rtlCol="0">
              <a:spAutoFit/>
            </a:bodyPr>
            <a:lstStyle/>
            <a:p>
              <a:r>
                <a:rPr lang="en-US" altLang="zh-CN" sz="1400" b="1" dirty="0">
                  <a:latin typeface="Arial" panose="020B0604020202020204" pitchFamily="34" charset="0"/>
                  <a:cs typeface="Arial" panose="020B0604020202020204" pitchFamily="34" charset="0"/>
                </a:rPr>
                <a:t>ECR + 325MHz RFQ + </a:t>
              </a:r>
              <a:r>
                <a:rPr lang="en-US" altLang="zh-CN" sz="1400" b="1" dirty="0" err="1">
                  <a:latin typeface="Arial" panose="020B0604020202020204" pitchFamily="34" charset="0"/>
                  <a:cs typeface="Arial" panose="020B0604020202020204" pitchFamily="34" charset="0"/>
                </a:rPr>
                <a:t>Bunchers</a:t>
              </a:r>
              <a:r>
                <a:rPr lang="en-US" altLang="zh-CN" sz="1400" b="1" dirty="0">
                  <a:latin typeface="Arial" panose="020B0604020202020204" pitchFamily="34" charset="0"/>
                  <a:cs typeface="Arial" panose="020B0604020202020204" pitchFamily="34" charset="0"/>
                </a:rPr>
                <a:t> + Spoke012 CM1+CM2</a:t>
              </a:r>
              <a:endParaRPr lang="zh-CN" altLang="en-US" sz="1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438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7</a:t>
            </a:fld>
            <a:endParaRPr lang="en-US" altLang="zh-CN"/>
          </a:p>
        </p:txBody>
      </p:sp>
      <p:sp>
        <p:nvSpPr>
          <p:cNvPr id="2" name="矩形 1">
            <a:extLst>
              <a:ext uri="{FF2B5EF4-FFF2-40B4-BE49-F238E27FC236}">
                <a16:creationId xmlns:a16="http://schemas.microsoft.com/office/drawing/2014/main" id="{5EDE46A7-06F0-4CBA-A2FF-CEC05C3B1D49}"/>
              </a:ext>
            </a:extLst>
          </p:cNvPr>
          <p:cNvSpPr/>
          <p:nvPr/>
        </p:nvSpPr>
        <p:spPr>
          <a:xfrm>
            <a:off x="543306" y="1908252"/>
            <a:ext cx="4170832" cy="3939540"/>
          </a:xfrm>
          <a:prstGeom prst="rect">
            <a:avLst/>
          </a:prstGeom>
        </p:spPr>
        <p:txBody>
          <a:bodyPr wrap="square">
            <a:spAutoFit/>
          </a:bodyPr>
          <a:lstStyle/>
          <a:p>
            <a:pPr marL="285750" indent="-285750">
              <a:buFont typeface="Wingdings" panose="05000000000000000000" pitchFamily="2" charset="2"/>
              <a:buChar char="n"/>
            </a:pPr>
            <a:r>
              <a:rPr lang="en-US" altLang="zh-CN" dirty="0">
                <a:solidFill>
                  <a:srgbClr val="3A3AA0"/>
                </a:solidFill>
                <a:latin typeface="Arial" panose="020B0604020202020204" pitchFamily="34" charset="0"/>
                <a:cs typeface="Arial" panose="020B0604020202020204" pitchFamily="34" charset="0"/>
              </a:rPr>
              <a:t>RFQ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Frequency 325 MHz</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RF power 300 kW, 4-vane type, 4 couplers </a:t>
            </a:r>
          </a:p>
          <a:p>
            <a:endParaRPr lang="en-US" alt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dirty="0" err="1">
                <a:solidFill>
                  <a:srgbClr val="3A3AA0"/>
                </a:solidFill>
                <a:latin typeface="Arial" panose="020B0604020202020204" pitchFamily="34" charset="0"/>
                <a:cs typeface="Arial" panose="020B0604020202020204" pitchFamily="34" charset="0"/>
              </a:rPr>
              <a:t>Bunchers</a:t>
            </a:r>
            <a:endParaRPr lang="en-US" altLang="zh-CN" dirty="0">
              <a:solidFill>
                <a:srgbClr val="3A3A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Frequency 325 MHz</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RF power 6.3 kW, 4 couplers </a:t>
            </a:r>
          </a:p>
          <a:p>
            <a:endParaRPr lang="en-US" alt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dirty="0">
                <a:solidFill>
                  <a:srgbClr val="3A3AA0"/>
                </a:solidFill>
                <a:latin typeface="Arial" panose="020B0604020202020204" pitchFamily="34" charset="0"/>
                <a:cs typeface="Arial" panose="020B0604020202020204" pitchFamily="34" charset="0"/>
              </a:rPr>
              <a:t>SRF Cavities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Frequency 325 MHz, 2 K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Spoke β = 0.12, </a:t>
            </a:r>
            <a:r>
              <a:rPr lang="en-US" altLang="zh-CN" sz="1600" dirty="0" err="1">
                <a:latin typeface="Arial" panose="020B0604020202020204" pitchFamily="34" charset="0"/>
                <a:cs typeface="Arial" panose="020B0604020202020204" pitchFamily="34" charset="0"/>
              </a:rPr>
              <a:t>Epeak</a:t>
            </a:r>
            <a:r>
              <a:rPr lang="en-US" altLang="zh-CN" sz="1600" dirty="0">
                <a:latin typeface="Arial" panose="020B0604020202020204" pitchFamily="34" charset="0"/>
                <a:cs typeface="Arial" panose="020B0604020202020204" pitchFamily="34" charset="0"/>
              </a:rPr>
              <a:t> = 32.5 MV/m, </a:t>
            </a:r>
            <a:r>
              <a:rPr lang="en-US" altLang="zh-CN" sz="1600" dirty="0" err="1">
                <a:latin typeface="Arial" panose="020B0604020202020204" pitchFamily="34" charset="0"/>
                <a:cs typeface="Arial" panose="020B0604020202020204" pitchFamily="34" charset="0"/>
              </a:rPr>
              <a:t>Eacc</a:t>
            </a:r>
            <a:r>
              <a:rPr lang="en-US" altLang="zh-CN" sz="1600" dirty="0">
                <a:latin typeface="Arial" panose="020B0604020202020204" pitchFamily="34" charset="0"/>
                <a:cs typeface="Arial" panose="020B0604020202020204" pitchFamily="34" charset="0"/>
              </a:rPr>
              <a:t> = 0.82 MV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7 Spokes, 7 solenoids and 7 BPMs per module </a:t>
            </a:r>
          </a:p>
        </p:txBody>
      </p:sp>
      <p:pic>
        <p:nvPicPr>
          <p:cNvPr id="39" name="Picture 2" descr="C:\Users\hp\Downloads\IMG_20150401_093630.jpg">
            <a:extLst>
              <a:ext uri="{FF2B5EF4-FFF2-40B4-BE49-F238E27FC236}">
                <a16:creationId xmlns:a16="http://schemas.microsoft.com/office/drawing/2014/main" id="{EED02774-B090-4F54-9404-14378E57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596" y="4198187"/>
            <a:ext cx="2295618" cy="15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
            <a:extLst>
              <a:ext uri="{FF2B5EF4-FFF2-40B4-BE49-F238E27FC236}">
                <a16:creationId xmlns:a16="http://schemas.microsoft.com/office/drawing/2014/main" id="{498C769C-B805-48CA-9240-BD5E326805D4}"/>
              </a:ext>
            </a:extLst>
          </p:cNvPr>
          <p:cNvSpPr txBox="1">
            <a:spLocks noChangeArrowheads="1"/>
          </p:cNvSpPr>
          <p:nvPr/>
        </p:nvSpPr>
        <p:spPr bwMode="auto">
          <a:xfrm>
            <a:off x="3540385" y="5795172"/>
            <a:ext cx="4720038" cy="315045"/>
          </a:xfrm>
          <a:prstGeom prst="rect">
            <a:avLst/>
          </a:prstGeom>
          <a:solidFill>
            <a:srgbClr val="FFC000">
              <a:alpha val="64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buFont typeface="Wingdings" pitchFamily="2" charset="2"/>
              <a:buNone/>
              <a:defRPr/>
            </a:pPr>
            <a:r>
              <a:rPr lang="en-US" altLang="zh-CN" sz="1800" dirty="0">
                <a:latin typeface="Times New Roman" panose="02020603050405020304" pitchFamily="18" charset="0"/>
                <a:cs typeface="Times New Roman" panose="02020603050405020304" pitchFamily="18" charset="0"/>
              </a:rPr>
              <a:t>Cavity string: 7 cavities+7 solenoids+7 BPMs </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E55D7BD0-AD8C-4FC1-B53F-47082AA4BF1F}"/>
              </a:ext>
            </a:extLst>
          </p:cNvPr>
          <p:cNvPicPr>
            <a:picLocks noChangeAspect="1"/>
          </p:cNvPicPr>
          <p:nvPr/>
        </p:nvPicPr>
        <p:blipFill>
          <a:blip r:embed="rId4"/>
          <a:stretch>
            <a:fillRect/>
          </a:stretch>
        </p:blipFill>
        <p:spPr>
          <a:xfrm>
            <a:off x="7086670" y="2769833"/>
            <a:ext cx="1489005" cy="1793289"/>
          </a:xfrm>
          <a:prstGeom prst="rect">
            <a:avLst/>
          </a:prstGeom>
        </p:spPr>
      </p:pic>
      <p:pic>
        <p:nvPicPr>
          <p:cNvPr id="41" name="图片 40">
            <a:extLst>
              <a:ext uri="{FF2B5EF4-FFF2-40B4-BE49-F238E27FC236}">
                <a16:creationId xmlns:a16="http://schemas.microsoft.com/office/drawing/2014/main" id="{7D4A95E8-0268-472D-9FD3-292BE9679B60}"/>
              </a:ext>
            </a:extLst>
          </p:cNvPr>
          <p:cNvPicPr>
            <a:picLocks noChangeAspect="1"/>
          </p:cNvPicPr>
          <p:nvPr/>
        </p:nvPicPr>
        <p:blipFill>
          <a:blip r:embed="rId5"/>
          <a:stretch>
            <a:fillRect/>
          </a:stretch>
        </p:blipFill>
        <p:spPr>
          <a:xfrm>
            <a:off x="4849906" y="1754343"/>
            <a:ext cx="2100997" cy="1315737"/>
          </a:xfrm>
          <a:prstGeom prst="rect">
            <a:avLst/>
          </a:prstGeom>
        </p:spPr>
      </p:pic>
      <p:sp>
        <p:nvSpPr>
          <p:cNvPr id="11" name="Rectangle 3">
            <a:extLst>
              <a:ext uri="{FF2B5EF4-FFF2-40B4-BE49-F238E27FC236}">
                <a16:creationId xmlns:a16="http://schemas.microsoft.com/office/drawing/2014/main" id="{9ADA4C5B-D1F4-4D04-B32F-BD060C61F0F3}"/>
              </a:ext>
            </a:extLst>
          </p:cNvPr>
          <p:cNvSpPr txBox="1">
            <a:spLocks noChangeArrowheads="1"/>
          </p:cNvSpPr>
          <p:nvPr/>
        </p:nvSpPr>
        <p:spPr bwMode="auto">
          <a:xfrm>
            <a:off x="5521914" y="3109595"/>
            <a:ext cx="756979" cy="315045"/>
          </a:xfrm>
          <a:prstGeom prst="rect">
            <a:avLst/>
          </a:prstGeom>
          <a:solidFill>
            <a:srgbClr val="FFC000">
              <a:alpha val="64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sz="1800" dirty="0">
                <a:latin typeface="Times New Roman" panose="02020603050405020304" pitchFamily="18" charset="0"/>
                <a:cs typeface="Times New Roman" panose="02020603050405020304" pitchFamily="18" charset="0"/>
              </a:rPr>
              <a:t>RFQ</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
        <p:nvSpPr>
          <p:cNvPr id="12" name="Rectangle 3">
            <a:extLst>
              <a:ext uri="{FF2B5EF4-FFF2-40B4-BE49-F238E27FC236}">
                <a16:creationId xmlns:a16="http://schemas.microsoft.com/office/drawing/2014/main" id="{6E60B22D-BC14-4133-8257-D0AD951A9591}"/>
              </a:ext>
            </a:extLst>
          </p:cNvPr>
          <p:cNvSpPr txBox="1">
            <a:spLocks noChangeArrowheads="1"/>
          </p:cNvSpPr>
          <p:nvPr/>
        </p:nvSpPr>
        <p:spPr bwMode="auto">
          <a:xfrm>
            <a:off x="7291107" y="4593576"/>
            <a:ext cx="1080129" cy="315045"/>
          </a:xfrm>
          <a:prstGeom prst="rect">
            <a:avLst/>
          </a:prstGeom>
          <a:solidFill>
            <a:srgbClr val="FFC000">
              <a:alpha val="64000"/>
            </a:srgbClr>
          </a:solidFill>
          <a:ln>
            <a:noFill/>
          </a:ln>
          <a:effectLst/>
        </p:spPr>
        <p:txBody>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marL="0" indent="0" algn="ctr">
              <a:buFont typeface="Wingdings" pitchFamily="2" charset="2"/>
              <a:buNone/>
              <a:defRPr/>
            </a:pPr>
            <a:r>
              <a:rPr lang="en-US" altLang="zh-CN" sz="1800" kern="0" dirty="0" err="1">
                <a:solidFill>
                  <a:srgbClr val="002060"/>
                </a:solidFill>
                <a:latin typeface="Times New Roman" panose="02020603050405020304" pitchFamily="18" charset="0"/>
                <a:cs typeface="Times New Roman" panose="02020603050405020304" pitchFamily="18" charset="0"/>
              </a:rPr>
              <a:t>Buncher</a:t>
            </a:r>
            <a:endParaRPr lang="zh-CN" altLang="en-US" sz="1800"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76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8</a:t>
            </a:fld>
            <a:endParaRPr lang="en-US" altLang="zh-CN"/>
          </a:p>
        </p:txBody>
      </p:sp>
      <p:sp>
        <p:nvSpPr>
          <p:cNvPr id="11" name="矩形 10">
            <a:extLst>
              <a:ext uri="{FF2B5EF4-FFF2-40B4-BE49-F238E27FC236}">
                <a16:creationId xmlns:a16="http://schemas.microsoft.com/office/drawing/2014/main" id="{B431B569-39A5-42C3-ACFA-940D57485CB3}"/>
              </a:ext>
            </a:extLst>
          </p:cNvPr>
          <p:cNvSpPr/>
          <p:nvPr/>
        </p:nvSpPr>
        <p:spPr>
          <a:xfrm>
            <a:off x="574674" y="1715611"/>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LLRF system diagram</a:t>
            </a:r>
            <a:endParaRPr lang="zh-CN" altLang="en-US" sz="2000" b="1" dirty="0">
              <a:solidFill>
                <a:srgbClr val="000099"/>
              </a:solidFill>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21739203-A88E-4150-A3EC-51E3AF4E0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87" y="2279728"/>
            <a:ext cx="6194425" cy="3751161"/>
          </a:xfrm>
          <a:prstGeom prst="rect">
            <a:avLst/>
          </a:prstGeom>
        </p:spPr>
      </p:pic>
    </p:spTree>
    <p:extLst>
      <p:ext uri="{BB962C8B-B14F-4D97-AF65-F5344CB8AC3E}">
        <p14:creationId xmlns:p14="http://schemas.microsoft.com/office/powerpoint/2010/main" val="3889110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7858662-514D-4B85-8854-3E82B92E5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51" y="2546944"/>
            <a:ext cx="5031599" cy="3046988"/>
          </a:xfrm>
          <a:prstGeom prst="rect">
            <a:avLst/>
          </a:prstGeom>
        </p:spPr>
      </p:pic>
      <p:sp>
        <p:nvSpPr>
          <p:cNvPr id="7" name="标题 6">
            <a:extLst>
              <a:ext uri="{FF2B5EF4-FFF2-40B4-BE49-F238E27FC236}">
                <a16:creationId xmlns:a16="http://schemas.microsoft.com/office/drawing/2014/main" id="{70AB7BE7-72D2-4F38-9004-452481E9A0B4}"/>
              </a:ext>
            </a:extLst>
          </p:cNvPr>
          <p:cNvSpPr>
            <a:spLocks noGrp="1"/>
          </p:cNvSpPr>
          <p:nvPr>
            <p:ph type="title"/>
          </p:nvPr>
        </p:nvSpPr>
        <p:spPr/>
        <p:txBody>
          <a:bodyPr/>
          <a:lstStyle/>
          <a:p>
            <a:r>
              <a:rPr lang="en-US" altLang="zh-CN" b="1" dirty="0">
                <a:solidFill>
                  <a:srgbClr val="3A3AA0"/>
                </a:solidFill>
              </a:rPr>
              <a:t>C-ADS Injector I</a:t>
            </a:r>
            <a:endParaRPr lang="zh-CN" altLang="en-US" b="1" dirty="0">
              <a:solidFill>
                <a:srgbClr val="3A3AA0"/>
              </a:solidFill>
            </a:endParaRPr>
          </a:p>
        </p:txBody>
      </p:sp>
      <p:sp>
        <p:nvSpPr>
          <p:cNvPr id="4" name="日期占位符 3">
            <a:extLst>
              <a:ext uri="{FF2B5EF4-FFF2-40B4-BE49-F238E27FC236}">
                <a16:creationId xmlns:a16="http://schemas.microsoft.com/office/drawing/2014/main" id="{E6139FC9-6807-4C61-BF0D-0F93B519DC9A}"/>
              </a:ext>
            </a:extLst>
          </p:cNvPr>
          <p:cNvSpPr>
            <a:spLocks noGrp="1"/>
          </p:cNvSpPr>
          <p:nvPr>
            <p:ph type="dt" sz="half" idx="10"/>
          </p:nvPr>
        </p:nvSpPr>
        <p:spPr/>
        <p:txBody>
          <a:bodyPr/>
          <a:lstStyle/>
          <a:p>
            <a:pPr>
              <a:defRPr/>
            </a:pPr>
            <a:r>
              <a:rPr lang="en-US" altLang="zh-CN"/>
              <a:t>MTCA/ATCA Workshop for Research and Industry</a:t>
            </a:r>
            <a:endParaRPr lang="en-US" altLang="zh-CN" dirty="0"/>
          </a:p>
        </p:txBody>
      </p:sp>
      <p:sp>
        <p:nvSpPr>
          <p:cNvPr id="5" name="页脚占位符 4">
            <a:extLst>
              <a:ext uri="{FF2B5EF4-FFF2-40B4-BE49-F238E27FC236}">
                <a16:creationId xmlns:a16="http://schemas.microsoft.com/office/drawing/2014/main" id="{C1C56957-B0AC-40D9-AD84-750B02F0040A}"/>
              </a:ext>
            </a:extLst>
          </p:cNvPr>
          <p:cNvSpPr>
            <a:spLocks noGrp="1"/>
          </p:cNvSpPr>
          <p:nvPr>
            <p:ph type="ftr" sz="quarter" idx="11"/>
          </p:nvPr>
        </p:nvSpPr>
        <p:spPr/>
        <p:txBody>
          <a:bodyPr/>
          <a:lstStyle/>
          <a:p>
            <a:pPr>
              <a:defRPr/>
            </a:pPr>
            <a:r>
              <a:rPr lang="en-US" altLang="zh-CN"/>
              <a:t>Institute of High Energy Physics, Chinese Academy of Sciences</a:t>
            </a:r>
          </a:p>
        </p:txBody>
      </p:sp>
      <p:sp>
        <p:nvSpPr>
          <p:cNvPr id="6" name="灯片编号占位符 5">
            <a:extLst>
              <a:ext uri="{FF2B5EF4-FFF2-40B4-BE49-F238E27FC236}">
                <a16:creationId xmlns:a16="http://schemas.microsoft.com/office/drawing/2014/main" id="{A76F5F61-CF0C-46AE-91C9-B4E461E6A94C}"/>
              </a:ext>
            </a:extLst>
          </p:cNvPr>
          <p:cNvSpPr>
            <a:spLocks noGrp="1"/>
          </p:cNvSpPr>
          <p:nvPr>
            <p:ph type="sldNum" sz="quarter" idx="12"/>
          </p:nvPr>
        </p:nvSpPr>
        <p:spPr/>
        <p:txBody>
          <a:bodyPr/>
          <a:lstStyle/>
          <a:p>
            <a:fld id="{B7D5EC9C-3438-49CE-A34E-B7F8B089C93D}" type="slidenum">
              <a:rPr lang="en-US" altLang="zh-CN" smtClean="0"/>
              <a:pPr/>
              <a:t>9</a:t>
            </a:fld>
            <a:endParaRPr lang="en-US" altLang="zh-CN"/>
          </a:p>
        </p:txBody>
      </p:sp>
      <p:sp>
        <p:nvSpPr>
          <p:cNvPr id="11" name="矩形 10">
            <a:extLst>
              <a:ext uri="{FF2B5EF4-FFF2-40B4-BE49-F238E27FC236}">
                <a16:creationId xmlns:a16="http://schemas.microsoft.com/office/drawing/2014/main" id="{B431B569-39A5-42C3-ACFA-940D57485CB3}"/>
              </a:ext>
            </a:extLst>
          </p:cNvPr>
          <p:cNvSpPr/>
          <p:nvPr/>
        </p:nvSpPr>
        <p:spPr>
          <a:xfrm>
            <a:off x="574674" y="1715611"/>
            <a:ext cx="8000999" cy="400110"/>
          </a:xfrm>
          <a:prstGeom prst="rect">
            <a:avLst/>
          </a:prstGeom>
        </p:spPr>
        <p:txBody>
          <a:bodyPr wrap="square">
            <a:spAutoFit/>
          </a:bodyPr>
          <a:lstStyle/>
          <a:p>
            <a:pPr marL="285750" indent="-285750">
              <a:buFont typeface="Wingdings" panose="05000000000000000000" pitchFamily="2" charset="2"/>
              <a:buChar char="n"/>
            </a:pPr>
            <a:r>
              <a:rPr lang="en-US" altLang="zh-CN" sz="2000" b="1" dirty="0">
                <a:solidFill>
                  <a:srgbClr val="000099"/>
                </a:solidFill>
                <a:latin typeface="Arial" panose="020B0604020202020204" pitchFamily="34" charset="0"/>
                <a:cs typeface="Arial" panose="020B0604020202020204" pitchFamily="34" charset="0"/>
              </a:rPr>
              <a:t>Reference system</a:t>
            </a:r>
            <a:endParaRPr lang="zh-CN" altLang="en-US" sz="2000" b="1" dirty="0">
              <a:solidFill>
                <a:srgbClr val="000099"/>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0E58ED68-7744-4ED2-B819-520B24949209}"/>
              </a:ext>
            </a:extLst>
          </p:cNvPr>
          <p:cNvSpPr/>
          <p:nvPr/>
        </p:nvSpPr>
        <p:spPr>
          <a:xfrm>
            <a:off x="5505450" y="1982827"/>
            <a:ext cx="3397250" cy="32932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The 325 MHz RF reference system includes the MO. (Agilent E4438C) and reference distribution</a:t>
            </a:r>
          </a:p>
          <a:p>
            <a:pPr marL="285750" indent="-285750">
              <a:buFont typeface="Wingdings" panose="05000000000000000000" pitchFamily="2" charset="2"/>
              <a:buChar char="n"/>
            </a:pPr>
            <a:endParaRPr lang="en-US" altLang="zh-CN" sz="1600"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MO signal is divided into 32-ways for both RF sub-systems, beam instrumentation and timing system</a:t>
            </a:r>
          </a:p>
          <a:p>
            <a:pPr marL="285750" indent="-285750">
              <a:buFont typeface="Wingdings" panose="05000000000000000000" pitchFamily="2" charset="2"/>
              <a:buChar char="n"/>
            </a:pPr>
            <a:endParaRPr lang="en-US" altLang="zh-CN" sz="1600" dirty="0">
              <a:solidFill>
                <a:srgbClr val="0000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n"/>
            </a:pPr>
            <a:r>
              <a:rPr lang="en-US" altLang="zh-CN" sz="1600" dirty="0">
                <a:solidFill>
                  <a:srgbClr val="000099"/>
                </a:solidFill>
                <a:latin typeface="Arial" panose="020B0604020202020204" pitchFamily="34" charset="0"/>
                <a:cs typeface="Arial" panose="020B0604020202020204" pitchFamily="34" charset="0"/>
              </a:rPr>
              <a:t>Phase stabilized RF cable, temperature compensation and low noise amplifier are adopted</a:t>
            </a:r>
            <a:endParaRPr lang="zh-CN" altLang="en-US" sz="1600" dirty="0">
              <a:solidFill>
                <a:srgbClr val="000099"/>
              </a:solidFill>
              <a:latin typeface="Arial" panose="020B0604020202020204" pitchFamily="34" charset="0"/>
              <a:cs typeface="Arial" panose="020B0604020202020204" pitchFamily="34" charset="0"/>
            </a:endParaRPr>
          </a:p>
        </p:txBody>
      </p:sp>
      <p:cxnSp>
        <p:nvCxnSpPr>
          <p:cNvPr id="10" name="直接箭头连接符 9">
            <a:extLst>
              <a:ext uri="{FF2B5EF4-FFF2-40B4-BE49-F238E27FC236}">
                <a16:creationId xmlns:a16="http://schemas.microsoft.com/office/drawing/2014/main" id="{BA5E5061-3948-41D5-8272-6E68190F7723}"/>
              </a:ext>
            </a:extLst>
          </p:cNvPr>
          <p:cNvCxnSpPr>
            <a:cxnSpLocks/>
          </p:cNvCxnSpPr>
          <p:nvPr/>
        </p:nvCxnSpPr>
        <p:spPr>
          <a:xfrm flipH="1" flipV="1">
            <a:off x="1701800" y="2870199"/>
            <a:ext cx="3803650" cy="759232"/>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437531"/>
      </p:ext>
    </p:extLst>
  </p:cSld>
  <p:clrMapOvr>
    <a:masterClrMapping/>
  </p:clrMapOvr>
</p:sld>
</file>

<file path=ppt/theme/theme1.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4099</TotalTime>
  <Words>2086</Words>
  <Application>Microsoft Office PowerPoint</Application>
  <PresentationFormat>全屏显示(4:3)</PresentationFormat>
  <Paragraphs>446</Paragraphs>
  <Slides>34</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等线</vt:lpstr>
      <vt:lpstr>Arial</vt:lpstr>
      <vt:lpstr>Arial Narrow</vt:lpstr>
      <vt:lpstr>Calibri</vt:lpstr>
      <vt:lpstr>Times New Roman</vt:lpstr>
      <vt:lpstr>Verdana</vt:lpstr>
      <vt:lpstr>Wingdings</vt:lpstr>
      <vt:lpstr>1_Profile</vt:lpstr>
      <vt:lpstr>Development and Application of MicroTCA Based LLRF System at IHEP</vt:lpstr>
      <vt:lpstr>Outline</vt:lpstr>
      <vt:lpstr>PowerPoint 演示文稿</vt:lpstr>
      <vt:lpstr>Outline</vt:lpstr>
      <vt:lpstr>PowerPoint 演示文稿</vt:lpstr>
      <vt:lpstr>C-ADS Project</vt:lpstr>
      <vt:lpstr>C-ADS Injector I</vt:lpstr>
      <vt:lpstr>C-ADS Injector I</vt:lpstr>
      <vt:lpstr>C-ADS Injector I</vt:lpstr>
      <vt:lpstr>C-ADS Injector I</vt:lpstr>
      <vt:lpstr>C-ADS Injector I</vt:lpstr>
      <vt:lpstr>C-ADS Injector I</vt:lpstr>
      <vt:lpstr>C-ADS Injector I</vt:lpstr>
      <vt:lpstr>C-ADS Injector I</vt:lpstr>
      <vt:lpstr>C-ADS Injector I</vt:lpstr>
      <vt:lpstr>C-ADS Injector I</vt:lpstr>
      <vt:lpstr>C-ADS Injector I</vt:lpstr>
      <vt:lpstr>C-ADS Injector I</vt:lpstr>
      <vt:lpstr>C-ADS Main Linac - CM4</vt:lpstr>
      <vt:lpstr>C-ADS Main Linac - CM4</vt:lpstr>
      <vt:lpstr>Beam Commissioning</vt:lpstr>
      <vt:lpstr>BEPCII SHBs</vt:lpstr>
      <vt:lpstr>BEPCII SHBs</vt:lpstr>
      <vt:lpstr>BEPCII SHBs</vt:lpstr>
      <vt:lpstr>BEPCII SHBs</vt:lpstr>
      <vt:lpstr>Other applications</vt:lpstr>
      <vt:lpstr>Other applications</vt:lpstr>
      <vt:lpstr>Outline</vt:lpstr>
      <vt:lpstr>PAPS</vt:lpstr>
      <vt:lpstr>PAPS Beam Test System</vt:lpstr>
      <vt:lpstr>HEPS Linac</vt:lpstr>
      <vt:lpstr>HEPS Linac</vt:lpstr>
      <vt:lpstr>HEPS Linac LLRF Systems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gannan</dc:creator>
  <cp:lastModifiedBy>gannan</cp:lastModifiedBy>
  <cp:revision>624</cp:revision>
  <dcterms:created xsi:type="dcterms:W3CDTF">2019-06-14T01:19:27Z</dcterms:created>
  <dcterms:modified xsi:type="dcterms:W3CDTF">2019-06-23T02:58:31Z</dcterms:modified>
</cp:coreProperties>
</file>