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notesMasterIdLst>
    <p:notesMasterId r:id="rId47"/>
  </p:notesMasterIdLst>
  <p:sldIdLst>
    <p:sldId id="270" r:id="rId14"/>
    <p:sldId id="291" r:id="rId15"/>
    <p:sldId id="290" r:id="rId16"/>
    <p:sldId id="293" r:id="rId17"/>
    <p:sldId id="294" r:id="rId18"/>
    <p:sldId id="286" r:id="rId19"/>
    <p:sldId id="271" r:id="rId20"/>
    <p:sldId id="262" r:id="rId21"/>
    <p:sldId id="263" r:id="rId22"/>
    <p:sldId id="300" r:id="rId23"/>
    <p:sldId id="301" r:id="rId24"/>
    <p:sldId id="267" r:id="rId25"/>
    <p:sldId id="275" r:id="rId26"/>
    <p:sldId id="295" r:id="rId27"/>
    <p:sldId id="296" r:id="rId28"/>
    <p:sldId id="297" r:id="rId29"/>
    <p:sldId id="298" r:id="rId30"/>
    <p:sldId id="299" r:id="rId31"/>
    <p:sldId id="280" r:id="rId32"/>
    <p:sldId id="281" r:id="rId33"/>
    <p:sldId id="283" r:id="rId34"/>
    <p:sldId id="303" r:id="rId35"/>
    <p:sldId id="304" r:id="rId36"/>
    <p:sldId id="305" r:id="rId37"/>
    <p:sldId id="306" r:id="rId38"/>
    <p:sldId id="308" r:id="rId39"/>
    <p:sldId id="307" r:id="rId40"/>
    <p:sldId id="309" r:id="rId41"/>
    <p:sldId id="313" r:id="rId42"/>
    <p:sldId id="311" r:id="rId43"/>
    <p:sldId id="312" r:id="rId44"/>
    <p:sldId id="287" r:id="rId45"/>
    <p:sldId id="273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79" d="100"/>
          <a:sy n="79" d="100"/>
        </p:scale>
        <p:origin x="90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A9FEB-07AC-4552-869B-854A308675C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239A9-9ACF-43B4-BB08-C4D8B42F55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4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9pPr>
          </a:lstStyle>
          <a:p>
            <a:fld id="{50291AE9-DF95-4E80-B74C-D30C3FACCC53}" type="slidenum">
              <a:rPr kumimoji="0" lang="en-US" altLang="zh-CN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kumimoji="0" lang="en-US" altLang="zh-CN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defTabSz="457200" eaLnBrk="1" hangingPunct="1">
              <a:spcBef>
                <a:spcPct val="0"/>
              </a:spcBef>
            </a:pPr>
            <a:r>
              <a:rPr lang="zh-CN" altLang="en-US"/>
              <a:t>本页</a:t>
            </a:r>
            <a:r>
              <a:rPr lang="en-US" altLang="zh-CN"/>
              <a:t>PPT</a:t>
            </a:r>
            <a:r>
              <a:rPr lang="zh-CN" altLang="en-US"/>
              <a:t>用来介绍各个阶段</a:t>
            </a:r>
            <a:r>
              <a:rPr lang="en-US" altLang="zh-CN"/>
              <a:t>HLS</a:t>
            </a:r>
            <a:r>
              <a:rPr lang="zh-CN" altLang="en-US"/>
              <a:t>的项目情况，以及现在</a:t>
            </a:r>
            <a:r>
              <a:rPr lang="en-US" altLang="zh-CN"/>
              <a:t>HLSII</a:t>
            </a:r>
            <a:r>
              <a:rPr lang="zh-CN" altLang="en-US"/>
              <a:t>所具有的参数；</a:t>
            </a:r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3263" indent="-271463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81088" indent="-215900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12888" indent="-215900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46275" indent="-215900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034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06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178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750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297342-B1A6-483E-BEBB-04FE6953788F}" type="slidenum">
              <a:rPr kumimoji="0" lang="en-US" altLang="zh-CN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kumimoji="0"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0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9pPr>
          </a:lstStyle>
          <a:p>
            <a:fld id="{50291AE9-DF95-4E80-B74C-D30C3FACCC53}" type="slidenum">
              <a:rPr kumimoji="0" lang="en-US" altLang="zh-CN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kumimoji="0" lang="en-US" altLang="zh-CN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defTabSz="457200" eaLnBrk="1" hangingPunct="1">
              <a:spcBef>
                <a:spcPct val="0"/>
              </a:spcBef>
            </a:pPr>
            <a:r>
              <a:rPr lang="zh-CN" altLang="en-US"/>
              <a:t>本页</a:t>
            </a:r>
            <a:r>
              <a:rPr lang="en-US" altLang="zh-CN"/>
              <a:t>PPT</a:t>
            </a:r>
            <a:r>
              <a:rPr lang="zh-CN" altLang="en-US"/>
              <a:t>用来介绍各个阶段</a:t>
            </a:r>
            <a:r>
              <a:rPr lang="en-US" altLang="zh-CN"/>
              <a:t>HLS</a:t>
            </a:r>
            <a:r>
              <a:rPr lang="zh-CN" altLang="en-US"/>
              <a:t>的项目情况，以及现在</a:t>
            </a:r>
            <a:r>
              <a:rPr lang="en-US" altLang="zh-CN"/>
              <a:t>HLSII</a:t>
            </a:r>
            <a:r>
              <a:rPr lang="zh-CN" altLang="en-US"/>
              <a:t>所具有的参数；</a:t>
            </a:r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3263" indent="-271463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81088" indent="-215900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12888" indent="-215900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46275" indent="-215900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034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06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178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750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297342-B1A6-483E-BEBB-04FE6953788F}" type="slidenum">
              <a:rPr kumimoji="0" lang="en-US" altLang="zh-CN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kumimoji="0"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5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rgbClr val="000066"/>
                </a:solidFill>
                <a:latin typeface="Haettenschweiler" panose="020B0706040902060204" pitchFamily="34" charset="0"/>
                <a:ea typeface="宋体" panose="02010600030101010101" pitchFamily="2" charset="-122"/>
              </a:defRPr>
            </a:lvl9pPr>
          </a:lstStyle>
          <a:p>
            <a:fld id="{50291AE9-DF95-4E80-B74C-D30C3FACCC53}" type="slidenum">
              <a:rPr kumimoji="0" lang="en-US" altLang="zh-CN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kumimoji="0" lang="en-US" altLang="zh-CN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 defTabSz="457200" eaLnBrk="1" hangingPunct="1">
              <a:spcBef>
                <a:spcPct val="0"/>
              </a:spcBef>
            </a:pPr>
            <a:r>
              <a:rPr lang="zh-CN" altLang="en-US"/>
              <a:t>本页</a:t>
            </a:r>
            <a:r>
              <a:rPr lang="en-US" altLang="zh-CN"/>
              <a:t>PPT</a:t>
            </a:r>
            <a:r>
              <a:rPr lang="zh-CN" altLang="en-US"/>
              <a:t>用来介绍各个阶段</a:t>
            </a:r>
            <a:r>
              <a:rPr lang="en-US" altLang="zh-CN"/>
              <a:t>HLS</a:t>
            </a:r>
            <a:r>
              <a:rPr lang="zh-CN" altLang="en-US"/>
              <a:t>的项目情况，以及现在</a:t>
            </a:r>
            <a:r>
              <a:rPr lang="en-US" altLang="zh-CN"/>
              <a:t>HLSII</a:t>
            </a:r>
            <a:r>
              <a:rPr lang="zh-CN" altLang="en-US"/>
              <a:t>所具有的参数；</a:t>
            </a:r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03263" indent="-271463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81088" indent="-215900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512888" indent="-215900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46275" indent="-215900" defTabSz="4302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4034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606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3178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75075" indent="-215900" defTabSz="430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297342-B1A6-483E-BEBB-04FE6953788F}" type="slidenum">
              <a:rPr kumimoji="0" lang="en-US" altLang="zh-CN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3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A265B-8967-4E0C-8E7B-87783AF26AF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35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17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9220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A5FF-3CA1-4A5F-B4CA-958A0452F33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C4D9-49EF-4521-B991-B8A26460EA09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40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90475-CC86-480A-9057-89DF6BE08A2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6E08-5E74-4C66-AB83-0D01B05EE29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380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E7EDD-80E9-4068-865B-A316D0CD7D4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ACB8-BC63-4D2D-9ECC-0C7A7DA9D6CD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335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B9C7D-BFF2-4916-B8D8-42FB90D6A16E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036B-C7F6-4E8E-A3BC-3170E3B4DB7E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380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6E927-F1D8-4DBF-8578-6A0651FE3D2E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E77E-0D96-4F47-BD0B-C3C7869430A0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667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E9736-B3FD-4104-8788-A9F680013D0A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88A93-A3BE-493F-B96D-6FCA09365B11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031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13D5-F436-418D-847F-331E06C94001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A66A-2C5E-44AD-BCBB-CBEF3656680E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945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31DE-B891-4FF4-ACCF-5C1D4C679EC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3154F-B151-4283-AB45-E40ED0442140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1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7492-C0A0-45AF-B23E-ADD3B6134B64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302A-8E88-4DD7-A13F-1786EE5F865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124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9E94-6623-4EF0-B728-3A5F6CBE4DD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6A952-E223-4CC2-AF37-476BAB50176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6"/>
            <a:ext cx="2057400" cy="58975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6"/>
            <a:ext cx="6019800" cy="58975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736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BEE3C-2000-4244-A4A5-9B6B8FF4D16F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9DC08-97A2-40BF-9CF5-539F9BDBC3D0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91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03DDE-938D-4C44-93C2-5C36FF058E0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4478-99C6-47EA-B9C5-78AF01CE82F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070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FE3C-B383-4405-AC15-55CDE7EF78B8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CEC6-19AA-408E-A3FE-4DF4DB0DD2FA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513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8686-C25C-476C-A892-5B5CE6FCD1E1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0B03E-910D-40F9-9541-AD4C0884CE2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846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B976-963C-4B58-ABC1-638E91827B44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CAC35-1797-43C6-986B-19852EA86104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357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CDE5-11B7-4222-83FC-B5C14E06A083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272C-DFA3-4221-91AA-3F5BD046AA3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053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27DAC-BC1C-4ACD-B364-C4DC3D898404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1966D-523A-430A-A324-2FE516946661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48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5A73-CD82-4C7B-9BF4-F779056B73F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7F8F5-7D95-419A-A015-6172A9F9EF84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541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0CA6E-F1EA-461D-8FA2-EBF406D1A721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AF9E-CEEA-489C-BFC4-5C0D2E2C8BE4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551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5FDEB-1568-45AF-92B1-8AB49E385292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7FA4-D133-4EEA-A1E8-B1916A17E347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B9341-BBDA-4332-9540-F59C11872B25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B356-FCCB-4C6C-910C-B44A49BB8269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1636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49AE-B94E-44AE-B947-5BBF96D8B9E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45FD7-57B6-4E50-9E08-C4CA0ACA1947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45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9DC7A-DF9B-4322-A825-D8BA6B92167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F1BDA-EE70-4EB0-8E1C-3FD669C64606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62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AC765-2419-4704-A158-2D75A6480D7B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51039-517C-46ED-B259-E14B6E0BCC24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89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D11E-77EF-497C-9EFB-68FC365BE28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A3F-45DC-40F7-A5A0-363DA76C2C83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542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E8E7E-D704-4765-AC8C-B08BB57295CB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0A7F-C026-46B1-86D4-DE30B6C4D17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16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54AB-5341-4598-AEE1-54A9D2C378B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ED323-062F-440A-8CF2-018748213DA0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B8B3-4EAC-4253-AFD1-235D279346B8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8846-BA48-4078-ABDB-ED01BDEA073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4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AFD58-15EB-4F10-B7EC-E7C458C0AD71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907C-D499-43D1-8F00-99273B43FA3D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67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6DDA9-86FC-4E9C-9B49-58FFC100825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B1F4-E6BC-4943-9FF8-B5A149EA824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972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DE42-6C9C-4DFD-B2F4-850E74DC2B0D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C4A6-825B-4ECC-B937-497DC2612A69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74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393" y="1175657"/>
            <a:ext cx="8458200" cy="493939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996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7D21D-80A0-481A-98E2-539FC88AA227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600"/>
            <a:ext cx="2895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87725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0010-F9F6-49B6-AAD1-115AE73D5E2B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7575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10DC-1AD5-4D8D-88F0-547D20A89921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443F-BE83-430A-83A3-2802BF467EC8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687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CC45-E1E9-4308-ACD2-FCD1858BB50E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DDB00-9F0F-499D-B626-BBEBAA50680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786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6263A-CDCF-4124-BB05-6EA879ADBBEE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1BD6-662B-420F-8FFA-7C37B864DC88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233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DA310-D4A0-4608-98F1-CA4222BDD5D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D40E-7050-4AF6-B1D2-E5E65288F1A8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451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44AAE-ED67-44BE-ABC5-AB33EEF9714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8EF8F-02D0-4E59-B834-A570301D563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170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A016B-DDB9-4223-936A-51E738814902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92C94-4C15-418E-837C-FE25A2297B8E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97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5019E-6214-4B26-B097-8899CF2E1791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F61D1-9DBA-46B0-82CE-F508A8430AD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396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F4E0-E666-4320-96A9-75D71B3DF5D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3D50-F53D-459B-B90A-1C7D9545C1EC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874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5B81D-CA3E-479A-9F29-5126DFFDC0EA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84837-23D0-465C-9A73-DFC53791AF0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231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EF5CA-47E5-42BB-A987-920F698A62CD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312A-4199-4913-A436-225A6329390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0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CE1B-8387-4D1A-9D49-254F0FD19AF4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4A1DA-DCFF-4230-940F-210134471F5D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9248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10B9D-DF69-4460-A2A2-0139204B604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F3A25-80D6-4DAE-A7A9-7CCB112B28C3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386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E219A-57CF-434B-91B3-0E0EC4FA2C7F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6CA2-72AA-4895-B2DC-84D2A86827E7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240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FC007-858B-44F4-A33F-32C25D574983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526B-7E7A-4A16-BC6C-7131B7C98878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245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C617-67D8-49BC-A220-1007C3AE532D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9F25-8B82-44F9-8910-5BED511F71D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4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6348-7D99-4656-9E39-D160E9840CD8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9088-387C-4C1B-BBF3-E1FB887FC7CC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16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8657-95F2-442A-9A0E-32E1E819ADA3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F4C3-97F1-47C4-BCCB-70BE99339370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273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D4EC3-DED7-422E-B997-22AEA326C13E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09E74-AB64-4890-90EC-437F930429A6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666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7DC5-19BB-4BB8-B986-DD19E72B62D5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1F8B-EB19-4889-BD1E-15B2E68AC6B7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64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BECAD-FB1D-49F9-883E-10094E95EA7F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1DBF-55C7-4011-8A3D-42B389DFC73A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98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06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61F4C-DA01-4A0E-8F18-4E3B0C93AB58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93D7-EDD3-4972-8573-6FAEEC3E392B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4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B302B-404B-4D26-9BD2-51442C25EF69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23BED-B019-47EF-B29D-8570B9C6577B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172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6"/>
            <a:ext cx="2057400" cy="58975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6"/>
            <a:ext cx="6019800" cy="58975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6AAD-3E20-41A5-83DF-6138A37FC963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B43D-9193-48CF-BBD0-6C77B9ABF097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264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A49E-7935-4EC5-86DF-37BB1AC30EBE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6B70-8186-4BC2-9427-FA91CE65F30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15612-2320-47F4-90B8-F8AAFF59694E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DC30-FCE5-4151-A20C-0D0E260A20D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29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2081D-B455-419A-B09E-56B1CE8CFA64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B76C9-00CE-4699-A18A-1848747BA4E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1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4E41B-30E1-4CB6-8EB6-2B5C97A5BB9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C173-28D2-4021-8589-4BA7704F4AAE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97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AFEBB-D717-4D4A-A593-8AB7C5FA4EBB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67A3-A58A-4828-9E7E-612D0260AFDA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9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7312-B56B-4A73-B5D3-4A1A64480640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DA81-7759-4253-B852-9B1848FD3B5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31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962A9-D92F-44B4-9B91-3F6873E02450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38E9-2ABD-4DAA-A8DA-EFE80F6B0C4A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496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1FFCD-A917-4D54-9B63-675DAC1CEDE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1552-E486-4764-A7CF-A22695487E2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9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1EA2-D345-4F59-8947-F779B89BE4A0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6EED-9A5D-4ACE-B25A-6FFA7F951438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90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041A7-D262-41B6-AEA8-3D95F70569C3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29C5-E236-4D14-97B2-037365922DF3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3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174D-7750-4B13-AB15-78C55967F3A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06CFB-4035-4B5A-A52B-4C3522CB0DC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32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112F-1F35-455A-A210-C2CB1D60BB7D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0DDC-A8DB-471F-BE5A-209FA74050D0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38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3AE2-354A-4187-8A1C-F3FAAB00C9A3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75F3-B27F-4786-ACCD-3C822123554C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80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58F5-E0A0-443F-A6CE-1A319A745624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FA3B8-2BA0-414E-903B-9EED68C3029A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52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2AD1-44B3-46C9-8BD4-AEF0221E1E5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945F-6FCB-4511-B8A0-200D58EB8B66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82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C58A-53DA-43E8-B160-56D9F8DBDCE8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DF49-A81C-4992-8308-E033AAB4DDA9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62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9D8E-4F02-47F6-9924-0CD2768982FA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8EAE-710F-4878-8483-FAA768023CE8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5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89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9DBB-E6FC-4268-B0B6-9A041D21489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85409-4393-4284-9D71-433FF3CAB3E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38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809CD-5E55-4657-BB2E-A12B281B5CF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AE8A9-66F4-4607-B3D0-09F955C3437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1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BC1F-7B41-4CC9-9EF1-5F353D4F399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501E-637B-4D4D-8067-874446FAE829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7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0D541-00A0-4B21-952C-AA5658B5686D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ED5C-E808-45C8-9379-FB7E4CDCBA1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90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8336A-0579-444A-9829-20F0084224DF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8A96-60BA-462D-9036-2D3A2C21E1B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24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211E-4521-40C8-8B12-66AA0BBA470D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11AB-2250-4AE5-A718-3FFEBD4A738D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55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1ECEB-8382-48D6-8D82-3FDB8568C710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E4173-8E68-456F-8AA8-9854DB83E5BC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14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390B-CE51-42F7-BBCF-2B67237E6E0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640B-2A0F-4D28-9153-5CD0A5DEF40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7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12C1F-3C7D-4825-B0AA-E1AC171A8EB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42511-37EA-4879-948E-D25E3A200F8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16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96A80-ECEE-495D-ADE7-0C97EFE044B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867D-DEC0-487D-9225-7DFEA9CC02E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3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90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260C-1321-4DEC-AA21-88E4D51D7E2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31EC-3CEA-4702-A29F-5C20923AEF83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63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DD1D-322D-4470-B760-B40295F78E6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372C-FF8B-46D7-8490-CF49F48C088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6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506EC-3D58-41EA-A002-A9090F936420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6CF8-4EF8-4CC3-BA07-42131EC90FBD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32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6864F-3E48-498D-8444-7223F7390F1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FFE5-B280-4099-8F40-D41B4179C6D3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48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AD24-EF85-4E3D-AABF-4E56A9C88AF8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687DB-F368-4837-AB17-D7E574FB477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32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527B-D7BA-4680-B32A-DF1A1B08363E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7500-A2C5-471B-9CE0-F5922881FEDE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8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B38B3-C2C2-40CE-98E6-9E4C352E0233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CF472-320D-4926-8F9A-67C0A68AD161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36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10C0-9E52-4330-8ED4-A129F63B1F58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CE81-2846-4B4B-A9F5-5A244D71334A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856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F1318-997B-440C-A5EE-7E8325C27C9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0776-8BDF-4DEC-BA56-2C506DE77BB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38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892D-37D6-4D7B-853C-607752F94C3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7EFD9-EC28-4169-8933-09DE67A8BEA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3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033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3D66-5172-468E-8D3C-E7E9E4CB85C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CEA6A-3278-4061-B7D3-54D25D31BE81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506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3CC17-7BF2-43D4-B8BB-D1B692D27CD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E9A1-3E61-4DD7-B049-FEFF96832C90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19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3FD0-1224-4375-8240-25ACA82B6CF8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DBAC1-11DE-4EA0-AEA6-41214B020A9A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91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597A3-078A-427C-8EFD-CEED374BF554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4E5A-AED6-4983-8C91-D1F8F4F7BE8E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4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8D43-96EC-4099-82AD-7D42709FFF32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F0E8B-FF49-466A-A9A6-C091EEBC374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32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E0E0-69C4-4184-AB17-AA2E7E49447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888ED-84EE-4CB3-8948-D457E773A6EA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78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232F-EEFB-4732-9D96-B9933396DDA3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E57A2-1975-4D1F-89EE-ECCFFC6EDD3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103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D58F-AA16-4DDC-86FC-0D58751EDB0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1FE95-6BE0-48CE-B110-37FD3ABF68C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47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EB7F8-5BD7-423D-8227-DFB51BB6317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F3F3-55B2-4604-90D6-494729C754F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68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5165-9416-468E-B5E2-1EA3D2FB2B6D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BB58-792B-4A64-9F61-5926165B4503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6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2341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20C31-AEBB-4AB7-928B-DEC56BFD876F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4EFF2-1CF7-4DF7-978D-842AC61F588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72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7D06-0836-4E6A-A0A8-3ABD7E29B270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E924-2C14-4834-B9AD-9806E0257B4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76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BBA1-685C-448F-9034-19FE5E0C4CD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0AAA0-4EC9-41F2-AFB7-CD54ABB670E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865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E280-574C-42D9-8CA6-1EE943D4B60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DD101-B3DD-4E0C-83D4-9A444BBD8142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69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311EE-8088-4C8B-8863-D41655DC495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8DBE8-40BE-4C65-B604-8ACE8AD9294D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15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39EC7-95C1-4AC5-A1A3-2D27556F8E2A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A675-02C7-4896-B935-F37747057ED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72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5B66B-9C02-459B-843C-BAED8CFD810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599C0-ABE6-4A87-B1B2-F7BC9B4DD316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93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F3DF0-192C-4FEB-8958-47663D0F628F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31A22-74EE-45A0-AB28-CB71ABB8314D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78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ABDB-5252-4836-9700-A3281DE536B1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A0C4-FE99-43F1-81BB-8A40BD552E6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37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3EABE-519A-4B24-B8F4-088B6A6E29FB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0291-E781-43ED-9409-47A1E0ACB344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4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4397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E450-F73B-4F5E-86FD-CFA0A179C0E2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D42A-B160-42C7-BF61-DA7708268FA4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6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2BF4-B8C2-47F6-9EE4-E98CDC77FF0E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AB29-63A9-42EC-BC0D-C91A2412A0E9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25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F7E29-A04D-4F01-B2CD-17E75C6F705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19F68-492C-4308-9858-D0456150493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418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1AF4F-D9E5-4048-A7B3-D0884405F9C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10389-02BF-4592-B04E-56CCC046D63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012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6E999-046F-4997-A2E8-6D033AF0F6DE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191E-60EF-4E44-BC97-C21A3F43596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598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0492-6698-42EB-BB77-86204A771F54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C8D22-C456-487F-8175-7AC4FE269E8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03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3869-B7F0-46B8-A1E2-6D422CEE173F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5A0E-D9B7-465E-A082-F6033059773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915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3807-8E7A-405A-957A-30462821F672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A0EE1-1DB6-4568-8477-9FEE2FEAE80F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65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7097-AB2F-41CC-94EC-FDAAF7FD9C5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5D23-9E1C-4C65-B731-64FDCEC194D4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017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22A4D-51AB-4928-AAA4-6DE4C589D22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CB936-34F8-44DF-9630-71FF4A8EC4C3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1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776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D4C1F-8ADC-4DDD-9193-B009ECC6BDA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C301-9BC3-4B07-96FB-FA406BD423D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155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0052-CCF6-437D-8D46-B2DE4C4BC812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12BCC-F606-4D81-8656-4CF4426723D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373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D0D6B-5682-4091-AD8D-AAD00B8C9F3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A2D69-4EB3-4B9C-AA31-02A6D8421A0D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402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9DD4-CA14-4E14-8CEA-905692C4FD0D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10EF7-FB7D-4DD5-BB13-30724471E3D4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42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4B4A-9B3D-49EA-B086-D8CBF39E8AE3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34FC-ACE0-411C-820B-76C926E8A5C0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39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29E6-8169-45FA-8E42-9CA19BD815C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F84F2-B01F-4D03-A79D-289185E0D26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493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D2E6-65BA-4126-94FC-866427F26E79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C0AB-ED2D-482D-9347-171EE57376C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1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zh-CN" altLang="en-US" noProof="0">
                <a:sym typeface="Calibri" panose="020F0502020204030204" pitchFamily="34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4BF10-D412-4B76-B5BD-7B1C95CF9424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C0E6-30B2-47AC-AA48-C8F5DE660978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81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0D170-539B-4F5B-8B0B-DC56F884131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F00D-E364-4423-9368-165D3EBBB92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30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14C65-3B83-400D-9081-E6A7FCC91DA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D2B6-7FAF-435A-ACD8-C00F4C92D396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1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iki\Desktop\NSRL.jpgNSR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3"/>
            <a:ext cx="71643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50" baseline="0"/>
            </a:lvl1pPr>
          </a:lstStyle>
          <a:p>
            <a:fld id="{9E401842-F711-4693-926D-677A8DF10D3F}" type="datetimeFigureOut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050" baseline="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050" baseline="0"/>
            </a:lvl1pPr>
          </a:lstStyle>
          <a:p>
            <a:fld id="{E295D9B6-5039-4EEA-B16B-B2C7BA9716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1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025C2E-25CD-45FE-B69A-B00CE39927BF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0203E2-0A8D-46E3-BE16-3F29E799982C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6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4B9F1E-88A3-4437-9B61-5125549003B6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D3EA39-10FA-447B-B086-67A20B205A6E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4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C28510-F7E3-4255-B3E2-4CC48166BCD4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24D2AF-5EB7-4BE6-8434-6CFA546FDB4E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A652B3-0334-429F-AE06-4E79D20BA35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2D0A36-31C6-42A1-88DA-748AF9E92720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ki\Desktop\ustc2_副本副本.jpgustc2_副本副本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08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3"/>
            <a:ext cx="71643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50" baseline="0"/>
            </a:lvl1pPr>
          </a:lstStyle>
          <a:p>
            <a:pPr>
              <a:defRPr/>
            </a:pPr>
            <a:fld id="{CB89F4A5-4E34-4AA8-BFBB-5DB7396111D2}" type="datetime1">
              <a:rPr lang="zh-CN" altLang="en-US" smtClean="0"/>
              <a:t>2019/6/24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050" baseline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050" baseline="0"/>
            </a:lvl1pPr>
          </a:lstStyle>
          <a:p>
            <a:pPr>
              <a:defRPr/>
            </a:pPr>
            <a:fld id="{54E11443-DB60-4492-B010-0791FA4FBBE6}" type="slidenum">
              <a:rPr 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12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892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783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675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566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900" baseline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8A3E89-2FC0-44C2-85B3-3153C60D48E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900" baseline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900" baseline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ED5F6A-6B1B-4C4F-81BE-271A5AE71795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F05750-2471-4626-95B4-C7CBF117D17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F75DB6-1AE3-45E7-A94C-631FC320F0E6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6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603A97-BB9A-474C-B2FE-AE2CCA4CD355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5FEFA9-FC3B-438F-B46B-E019AD9E69CA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5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8E33B5-0FE2-4CCC-A811-1A421B470E18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717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697154-CBEC-4072-88CC-DBD15F6987D0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E3D5EE-5FA7-4CA3-80B0-40C6CCA62DD7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19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90816D-6C56-4C25-BE2F-2EB682EE7A6B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0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F571DC-A06B-4C6C-B99F-7A1A4E1F99D3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922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AAAAA1-28B3-4D1C-9ACF-820FBB7F3386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EB1E47-5EA1-459D-93A6-85616E73B2CC}" type="datetime1">
              <a:rPr lang="zh-CN" altLang="en-US" smtClean="0"/>
              <a:t>2019/6/24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024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B24F50-14FB-4173-A3F4-5AB31F505906}" type="slidenum">
              <a:rPr lang="zh-CN" altLang="en-US"/>
              <a:pPr>
                <a:defRPr/>
              </a:pPr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0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marL="685783" indent="-685783"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685783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028675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566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714457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057348" indent="-685783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2425" y="2045367"/>
            <a:ext cx="8401050" cy="1175837"/>
          </a:xfrm>
        </p:spPr>
        <p:txBody>
          <a:bodyPr/>
          <a:lstStyle/>
          <a:p>
            <a:r>
              <a:rPr lang="en-US" altLang="zh-CN" sz="3600" dirty="0"/>
              <a:t>Status of the HLS-II Control System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4146" y="3511421"/>
            <a:ext cx="6858000" cy="1098679"/>
          </a:xfrm>
        </p:spPr>
        <p:txBody>
          <a:bodyPr/>
          <a:lstStyle/>
          <a:p>
            <a:r>
              <a:rPr lang="en-US" altLang="zh-CN" sz="2800" dirty="0" err="1">
                <a:solidFill>
                  <a:schemeClr val="bg1"/>
                </a:solidFill>
              </a:rPr>
              <a:t>Gongfa</a:t>
            </a:r>
            <a:r>
              <a:rPr lang="en-US" altLang="zh-CN" sz="2800" dirty="0">
                <a:solidFill>
                  <a:schemeClr val="bg1"/>
                </a:solidFill>
              </a:rPr>
              <a:t> Liu</a:t>
            </a:r>
          </a:p>
          <a:p>
            <a:fld id="{3980EB47-C41F-48E0-AC77-FEFB59F1999A}" type="datetime3">
              <a:rPr lang="en-US" altLang="zh-CN" sz="2800" smtClean="0">
                <a:solidFill>
                  <a:schemeClr val="bg1"/>
                </a:solidFill>
              </a:rPr>
              <a:t>24 June 2019</a:t>
            </a:fld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FF6457-2B09-4ACE-AAFF-2EF51D78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7727"/>
            <a:ext cx="9135529" cy="16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Timing System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050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89547" y="1227221"/>
            <a:ext cx="7351295" cy="546233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Hardware</a:t>
            </a:r>
          </a:p>
          <a:p>
            <a:pPr lvl="1"/>
            <a:r>
              <a:rPr lang="en-US" altLang="zh-CN" sz="2000" dirty="0" err="1"/>
              <a:t>cPCI</a:t>
            </a:r>
            <a:r>
              <a:rPr lang="en-US" altLang="zh-CN" sz="2000" dirty="0"/>
              <a:t> controller: 5</a:t>
            </a:r>
          </a:p>
          <a:p>
            <a:pPr lvl="1"/>
            <a:r>
              <a:rPr lang="en-US" altLang="zh-CN" sz="2000" dirty="0"/>
              <a:t>MRF </a:t>
            </a:r>
            <a:r>
              <a:rPr lang="en-US" altLang="zh-CN" sz="2000" dirty="0" err="1"/>
              <a:t>cPCI</a:t>
            </a:r>
            <a:r>
              <a:rPr lang="en-US" altLang="zh-CN" sz="2000" dirty="0"/>
              <a:t> modules</a:t>
            </a:r>
          </a:p>
          <a:p>
            <a:pPr lvl="2"/>
            <a:r>
              <a:rPr lang="en-US" altLang="zh-CN" sz="1800" dirty="0"/>
              <a:t>EVG300: 1</a:t>
            </a:r>
          </a:p>
          <a:p>
            <a:pPr lvl="2"/>
            <a:r>
              <a:rPr lang="en-US" altLang="zh-CN" sz="1800" dirty="0"/>
              <a:t>Fanout12: 1</a:t>
            </a:r>
          </a:p>
          <a:p>
            <a:pPr lvl="2"/>
            <a:r>
              <a:rPr lang="en-US" altLang="zh-CN" sz="1800" dirty="0"/>
              <a:t>EVR300: 8</a:t>
            </a:r>
          </a:p>
          <a:p>
            <a:pPr lvl="2"/>
            <a:r>
              <a:rPr lang="en-US" altLang="zh-CN" sz="1800" dirty="0"/>
              <a:t>EVRTG300: 4</a:t>
            </a:r>
          </a:p>
          <a:p>
            <a:r>
              <a:rPr lang="en-US" altLang="zh-CN" sz="2400" dirty="0"/>
              <a:t>Software</a:t>
            </a:r>
          </a:p>
          <a:p>
            <a:pPr lvl="1"/>
            <a:r>
              <a:rPr lang="en-US" altLang="zh-CN" sz="2000" dirty="0"/>
              <a:t>OS: CentOS 6</a:t>
            </a:r>
          </a:p>
          <a:p>
            <a:pPr lvl="1"/>
            <a:r>
              <a:rPr lang="en-US" altLang="zh-CN" sz="2000" dirty="0"/>
              <a:t>IOC Device/Driver Support</a:t>
            </a:r>
          </a:p>
          <a:p>
            <a:pPr lvl="2"/>
            <a:r>
              <a:rPr lang="en-US" altLang="zh-CN" sz="1800" dirty="0"/>
              <a:t>General record type: </a:t>
            </a:r>
            <a:r>
              <a:rPr lang="it-IT" altLang="zh-CN" sz="1800" dirty="0"/>
              <a:t>ai, ao, bi, bo, mbbi and mbbo</a:t>
            </a:r>
            <a:endParaRPr lang="en-US" altLang="zh-CN" sz="1800" dirty="0"/>
          </a:p>
          <a:p>
            <a:pPr lvl="2"/>
            <a:r>
              <a:rPr lang="en-US" altLang="zh-CN" sz="1800" dirty="0"/>
              <a:t>Developed by ourselves</a:t>
            </a:r>
          </a:p>
          <a:p>
            <a:r>
              <a:rPr lang="en-US" altLang="zh-CN" sz="2400" dirty="0"/>
              <a:t>Performance</a:t>
            </a:r>
          </a:p>
          <a:p>
            <a:pPr lvl="1"/>
            <a:r>
              <a:rPr lang="en-US" altLang="zh-CN" sz="2000" dirty="0"/>
              <a:t>Jitter:  180ps (peak to peak), 27ps (</a:t>
            </a:r>
            <a:r>
              <a:rPr lang="en-US" altLang="zh-CN" sz="2000" dirty="0" err="1"/>
              <a:t>stdev</a:t>
            </a:r>
            <a:r>
              <a:rPr lang="en-US" altLang="zh-CN" sz="2000" dirty="0"/>
              <a:t>), within 24h</a:t>
            </a:r>
          </a:p>
        </p:txBody>
      </p:sp>
    </p:spTree>
    <p:extLst>
      <p:ext uri="{BB962C8B-B14F-4D97-AF65-F5344CB8AC3E}">
        <p14:creationId xmlns:p14="http://schemas.microsoft.com/office/powerpoint/2010/main" val="260576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Layout of Timing System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05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50502"/>
              </p:ext>
            </p:extLst>
          </p:nvPr>
        </p:nvGraphicFramePr>
        <p:xfrm>
          <a:off x="530943" y="1614947"/>
          <a:ext cx="8213496" cy="459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Visio" r:id="rId3" imgW="6134179" imgH="3124170" progId="Visio.Drawing.15">
                  <p:embed/>
                </p:oleObj>
              </mc:Choice>
              <mc:Fallback>
                <p:oleObj name="Visio" r:id="rId3" imgW="6134179" imgH="312417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43" y="1614947"/>
                        <a:ext cx="8213496" cy="4594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84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HLA(High Level Application)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050" dirty="0"/>
          </a:p>
        </p:txBody>
      </p:sp>
      <p:pic>
        <p:nvPicPr>
          <p:cNvPr id="13722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1" y="1208958"/>
            <a:ext cx="6840510" cy="29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21895" y="4131472"/>
            <a:ext cx="79649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Feature</a:t>
            </a:r>
          </a:p>
          <a:p>
            <a:pPr lvl="1">
              <a:spcBef>
                <a:spcPct val="0"/>
              </a:spcBef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Physics Quantities Based Control</a:t>
            </a:r>
          </a:p>
          <a:p>
            <a:pPr lvl="1">
              <a:spcBef>
                <a:spcPct val="0"/>
              </a:spcBef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A </a:t>
            </a:r>
            <a:r>
              <a:rPr lang="en-US" altLang="zh-CN" sz="2000" dirty="0" err="1">
                <a:latin typeface="Arial" panose="020B0604020202020204" pitchFamily="34" charset="0"/>
                <a:ea typeface="宋体" panose="02010600030101010101" pitchFamily="2" charset="-122"/>
              </a:rPr>
              <a:t>softIOC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is used for the  conversion between Engineering Quantities and Physics Quantities 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155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Conversion Diagram</a:t>
            </a:r>
            <a:endParaRPr lang="zh-CN" altLang="en-US" sz="3600" dirty="0"/>
          </a:p>
        </p:txBody>
      </p:sp>
      <p:sp>
        <p:nvSpPr>
          <p:cNvPr id="138243" name="幻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B6A750-F1C0-442C-B215-24E6555C5D25}" type="slidenum">
              <a:rPr lang="en-US" altLang="zh-CN" sz="2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2000">
              <a:solidFill>
                <a:schemeClr val="bg1"/>
              </a:solidFill>
            </a:endParaRPr>
          </a:p>
        </p:txBody>
      </p:sp>
      <p:pic>
        <p:nvPicPr>
          <p:cNvPr id="13824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49" y="1137649"/>
            <a:ext cx="5431089" cy="5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586605" y="641374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A3157A8-BEA9-434B-8E82-767AB71A4969}" type="slidenum">
              <a:rPr lang="en-US" altLang="zh-CN" smtClean="0"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0824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Archiver System</a:t>
            </a:r>
            <a:endParaRPr lang="zh-CN" altLang="en-US" sz="3600" dirty="0"/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586605" y="641374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A3157A8-BEA9-434B-8E82-767AB71A4969}" type="slidenum">
              <a:rPr lang="en-US" altLang="zh-CN" smtClean="0"/>
              <a:t>14</a:t>
            </a:fld>
            <a:endParaRPr lang="en-US" altLang="zh-CN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67393" y="1175657"/>
            <a:ext cx="8458200" cy="5444084"/>
          </a:xfrm>
        </p:spPr>
        <p:txBody>
          <a:bodyPr/>
          <a:lstStyle/>
          <a:p>
            <a:r>
              <a:rPr lang="en-US" altLang="zh-CN" sz="2400" dirty="0"/>
              <a:t>Data Archiver</a:t>
            </a:r>
          </a:p>
          <a:p>
            <a:pPr lvl="1"/>
            <a:r>
              <a:rPr lang="en-US" altLang="zh-CN" sz="2000" dirty="0"/>
              <a:t>RDB Channel Archiver: Oracle</a:t>
            </a:r>
          </a:p>
          <a:p>
            <a:pPr lvl="1"/>
            <a:r>
              <a:rPr lang="en-US" altLang="zh-CN" sz="2000" dirty="0"/>
              <a:t>Python Scripts: SQLite</a:t>
            </a:r>
            <a:r>
              <a:rPr lang="zh-CN" altLang="en-US" sz="2000" dirty="0"/>
              <a:t>，</a:t>
            </a:r>
            <a:r>
              <a:rPr lang="en-US" altLang="zh-CN" sz="2000"/>
              <a:t>Data </a:t>
            </a:r>
            <a:r>
              <a:rPr lang="en-US" altLang="zh-CN" sz="2000" dirty="0"/>
              <a:t>file</a:t>
            </a:r>
          </a:p>
          <a:p>
            <a:pPr lvl="1"/>
            <a:r>
              <a:rPr lang="en-US" altLang="zh-CN" sz="2000" dirty="0"/>
              <a:t>Java Channel Access: IOC</a:t>
            </a:r>
          </a:p>
          <a:p>
            <a:r>
              <a:rPr lang="en-US" altLang="zh-CN" sz="2400" dirty="0"/>
              <a:t>Data Retrieval</a:t>
            </a:r>
          </a:p>
          <a:p>
            <a:pPr lvl="1"/>
            <a:r>
              <a:rPr lang="en-US" altLang="zh-CN" sz="2000" dirty="0"/>
              <a:t>Front end: Vue.js</a:t>
            </a:r>
          </a:p>
          <a:p>
            <a:pPr lvl="1"/>
            <a:r>
              <a:rPr lang="en-US" altLang="zh-CN" sz="2000" dirty="0"/>
              <a:t>Back end: Spring Boot</a:t>
            </a:r>
          </a:p>
          <a:p>
            <a:pPr lvl="1"/>
            <a:r>
              <a:rPr lang="en-US" altLang="zh-CN" sz="2000" dirty="0"/>
              <a:t>Web server: Nginx</a:t>
            </a:r>
          </a:p>
          <a:p>
            <a:pPr lvl="1"/>
            <a:r>
              <a:rPr lang="en-US" altLang="zh-CN" sz="2000" dirty="0"/>
              <a:t>Functions</a:t>
            </a:r>
          </a:p>
          <a:p>
            <a:pPr lvl="2"/>
            <a:r>
              <a:rPr lang="en-US" altLang="zh-CN" sz="1800" dirty="0"/>
              <a:t>Operation status </a:t>
            </a:r>
          </a:p>
          <a:p>
            <a:pPr lvl="2"/>
            <a:r>
              <a:rPr lang="en-US" altLang="zh-CN" sz="1800" dirty="0"/>
              <a:t>Historical data query: customized, free </a:t>
            </a:r>
          </a:p>
          <a:p>
            <a:pPr lvl="2"/>
            <a:r>
              <a:rPr lang="en-US" altLang="zh-CN" sz="1800" dirty="0"/>
              <a:t>Data analysis</a:t>
            </a:r>
          </a:p>
          <a:p>
            <a:pPr lvl="2"/>
            <a:r>
              <a:rPr lang="en-US" altLang="zh-CN" sz="1800" dirty="0"/>
              <a:t>Radiation dose monitor</a:t>
            </a:r>
          </a:p>
          <a:p>
            <a:pPr lvl="2"/>
            <a:r>
              <a:rPr lang="en-US" altLang="zh-CN" sz="1800" dirty="0"/>
              <a:t>PSS (Personnel Safety System) access information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741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Structure of Archiver System</a:t>
            </a:r>
            <a:endParaRPr lang="zh-CN" altLang="en-US" sz="3600" dirty="0"/>
          </a:p>
        </p:txBody>
      </p:sp>
      <p:sp>
        <p:nvSpPr>
          <p:cNvPr id="138243" name="幻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B6A750-F1C0-442C-B215-24E6555C5D25}" type="slidenum">
              <a:rPr lang="en-US" altLang="zh-CN" sz="20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2000">
              <a:solidFill>
                <a:schemeClr val="bg1"/>
              </a:solidFill>
            </a:endParaRPr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586605" y="641374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A3157A8-BEA9-434B-8E82-767AB71A4969}" type="slidenum">
              <a:rPr lang="en-US" altLang="zh-CN" smtClean="0"/>
              <a:t>15</a:t>
            </a:fld>
            <a:endParaRPr lang="en-US" altLang="zh-CN" dirty="0"/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23" y="1334673"/>
            <a:ext cx="5559675" cy="5079075"/>
          </a:xfrm>
        </p:spPr>
      </p:pic>
    </p:spTree>
    <p:extLst>
      <p:ext uri="{BB962C8B-B14F-4D97-AF65-F5344CB8AC3E}">
        <p14:creationId xmlns:p14="http://schemas.microsoft.com/office/powerpoint/2010/main" val="111577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Operation Status </a:t>
            </a:r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586605" y="641374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A3157A8-BEA9-434B-8E82-767AB71A4969}" type="slidenum">
              <a:rPr lang="en-US" altLang="zh-CN" smtClean="0"/>
              <a:t>16</a:t>
            </a:fld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0" y="1408828"/>
            <a:ext cx="8863106" cy="40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4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标题 1"/>
          <p:cNvSpPr>
            <a:spLocks noGrp="1"/>
          </p:cNvSpPr>
          <p:nvPr>
            <p:ph type="title"/>
          </p:nvPr>
        </p:nvSpPr>
        <p:spPr>
          <a:xfrm>
            <a:off x="990600" y="228603"/>
            <a:ext cx="7676882" cy="563563"/>
          </a:xfrm>
        </p:spPr>
        <p:txBody>
          <a:bodyPr/>
          <a:lstStyle/>
          <a:p>
            <a:r>
              <a:rPr lang="en-US" altLang="zh-CN" sz="3600" dirty="0"/>
              <a:t>Data Query: Customized</a:t>
            </a:r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586605" y="641374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A3157A8-BEA9-434B-8E82-767AB71A4969}" type="slidenum">
              <a:rPr lang="en-US" altLang="zh-CN" smtClean="0"/>
              <a:t>17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9" y="1316425"/>
            <a:ext cx="8806677" cy="416909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5527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标题 1"/>
          <p:cNvSpPr>
            <a:spLocks noGrp="1"/>
          </p:cNvSpPr>
          <p:nvPr>
            <p:ph type="title"/>
          </p:nvPr>
        </p:nvSpPr>
        <p:spPr>
          <a:xfrm>
            <a:off x="990600" y="228603"/>
            <a:ext cx="7676882" cy="563563"/>
          </a:xfrm>
        </p:spPr>
        <p:txBody>
          <a:bodyPr/>
          <a:lstStyle/>
          <a:p>
            <a:r>
              <a:rPr lang="en-US" altLang="zh-CN" sz="3600" dirty="0"/>
              <a:t>Data Query: Free</a:t>
            </a:r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586605" y="641374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A3157A8-BEA9-434B-8E82-767AB71A4969}" type="slidenum">
              <a:rPr lang="en-US" altLang="zh-CN" smtClean="0"/>
              <a:t>18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48" y="1623050"/>
            <a:ext cx="8730369" cy="38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3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3"/>
            <a:ext cx="8198476" cy="563563"/>
          </a:xfrm>
        </p:spPr>
        <p:txBody>
          <a:bodyPr/>
          <a:lstStyle/>
          <a:p>
            <a:r>
              <a:rPr lang="en-US" altLang="zh-CN" sz="3200" dirty="0"/>
              <a:t>Alarm System Based</a:t>
            </a:r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</a:rPr>
              <a:t> Phoebus/Alarms</a:t>
            </a:r>
            <a:endParaRPr lang="zh-CN" altLang="en-US" sz="3200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endParaRPr lang="zh-CN" altLang="en-US" b="1" dirty="0"/>
          </a:p>
          <a:p>
            <a:pPr marL="0" indent="0" eaLnBrk="1" hangingPunct="1">
              <a:buNone/>
            </a:pPr>
            <a:endParaRPr lang="en-US" altLang="zh-CN" b="1" dirty="0"/>
          </a:p>
        </p:txBody>
      </p:sp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B602C4-D0A2-4261-BE1A-913924CC7913}" type="slidenum">
              <a:rPr lang="en-US" altLang="zh-CN" sz="1050" smtClean="0">
                <a:solidFill>
                  <a:srgbClr val="2B2B83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CN" sz="1050" dirty="0">
              <a:solidFill>
                <a:srgbClr val="2B2B8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60" y="1410236"/>
            <a:ext cx="7475767" cy="46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"/>
    </mc:Choice>
    <mc:Fallback xmlns="">
      <p:transition spd="slow" advTm="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000" dirty="0"/>
              <a:t>Outline</a:t>
            </a:r>
            <a:endParaRPr kumimoji="0" lang="zh-CN" altLang="en-US" sz="4000" dirty="0"/>
          </a:p>
        </p:txBody>
      </p:sp>
      <p:sp>
        <p:nvSpPr>
          <p:cNvPr id="126979" name="内容占位符 2"/>
          <p:cNvSpPr>
            <a:spLocks noGrp="1"/>
          </p:cNvSpPr>
          <p:nvPr>
            <p:ph idx="1"/>
          </p:nvPr>
        </p:nvSpPr>
        <p:spPr>
          <a:xfrm>
            <a:off x="372979" y="1155032"/>
            <a:ext cx="8422105" cy="5426242"/>
          </a:xfrm>
        </p:spPr>
        <p:txBody>
          <a:bodyPr/>
          <a:lstStyle/>
          <a:p>
            <a:r>
              <a:rPr lang="en-US" altLang="zh-CN" sz="2400" dirty="0"/>
              <a:t>Introduction to Hefei Light Source</a:t>
            </a:r>
          </a:p>
          <a:p>
            <a:r>
              <a:rPr lang="en-US" altLang="zh-CN" sz="2400" dirty="0"/>
              <a:t>Overview of Control System</a:t>
            </a:r>
          </a:p>
          <a:p>
            <a:r>
              <a:rPr lang="en-US" altLang="zh-CN" sz="2400" dirty="0"/>
              <a:t>Development of Personnel Safety System </a:t>
            </a:r>
          </a:p>
          <a:p>
            <a:r>
              <a:rPr lang="en-US" altLang="zh-CN" sz="2400" dirty="0"/>
              <a:t>Plan for Post-Mortem System</a:t>
            </a:r>
          </a:p>
          <a:p>
            <a:r>
              <a:rPr lang="en-US" altLang="zh-CN" sz="2400" dirty="0"/>
              <a:t>Summary</a:t>
            </a:r>
          </a:p>
          <a:p>
            <a:endParaRPr lang="en-US" altLang="zh-CN" sz="2400" dirty="0"/>
          </a:p>
        </p:txBody>
      </p:sp>
      <p:sp>
        <p:nvSpPr>
          <p:cNvPr id="125956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D55F4-7DB8-485E-B1C4-98CCA174DFE0}" type="slidenum">
              <a:rPr lang="en-US" altLang="zh-CN" sz="15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500">
              <a:solidFill>
                <a:schemeClr val="bg1"/>
              </a:solidFill>
            </a:endParaRPr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661484" y="6343149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AEEC9AE-C384-4585-AA83-6634DB3773E2}" type="slidenum">
              <a:rPr 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67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921580" cy="563563"/>
          </a:xfrm>
        </p:spPr>
        <p:txBody>
          <a:bodyPr/>
          <a:lstStyle/>
          <a:p>
            <a:r>
              <a:rPr lang="en-US" altLang="zh-CN" sz="3200" dirty="0"/>
              <a:t>Web Based GUI of Alarm System</a:t>
            </a:r>
            <a:endParaRPr lang="zh-CN" altLang="en-US" sz="3200" dirty="0"/>
          </a:p>
        </p:txBody>
      </p:sp>
      <p:sp>
        <p:nvSpPr>
          <p:cNvPr id="1945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28960C-8028-4961-8152-9BF0B0EDD219}" type="slidenum">
              <a:rPr lang="en-US" altLang="zh-CN" sz="1050" smtClean="0">
                <a:solidFill>
                  <a:srgbClr val="2B2B83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CN" sz="1050" dirty="0">
              <a:solidFill>
                <a:srgbClr val="2B2B8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1233731"/>
            <a:ext cx="8525814" cy="4247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0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"/>
    </mc:Choice>
    <mc:Fallback xmlns="">
      <p:transition spd="slow" advTm="36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50392"/>
            <a:ext cx="8088188" cy="563563"/>
          </a:xfrm>
        </p:spPr>
        <p:txBody>
          <a:bodyPr/>
          <a:lstStyle/>
          <a:p>
            <a:r>
              <a:rPr lang="en-US" altLang="zh-CN" sz="2800" dirty="0"/>
              <a:t>Alarm Messages Distributed by SMS&amp; WeChat</a:t>
            </a:r>
            <a:endParaRPr lang="zh-CN" altLang="en-US" sz="2800" dirty="0"/>
          </a:p>
        </p:txBody>
      </p:sp>
      <p:sp>
        <p:nvSpPr>
          <p:cNvPr id="1945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28960C-8028-4961-8152-9BF0B0EDD219}" type="slidenum">
              <a:rPr lang="en-US" altLang="zh-CN" sz="1050" smtClean="0">
                <a:solidFill>
                  <a:srgbClr val="2B2B83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CN" sz="1400" dirty="0">
              <a:solidFill>
                <a:srgbClr val="2B2B8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072" y="3082302"/>
            <a:ext cx="723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SMS:           Failure Message                          Recovery Message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65" y="1224839"/>
            <a:ext cx="2132937" cy="18180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312" y="1193681"/>
            <a:ext cx="2189899" cy="18803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79" y="3741315"/>
            <a:ext cx="1917431" cy="23784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828" y="3750046"/>
            <a:ext cx="1908622" cy="237849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2806" y="6235465"/>
            <a:ext cx="723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WeChat:      Failure Message                          Recovery Message</a:t>
            </a:r>
          </a:p>
        </p:txBody>
      </p:sp>
    </p:spTree>
    <p:extLst>
      <p:ext uri="{BB962C8B-B14F-4D97-AF65-F5344CB8AC3E}">
        <p14:creationId xmlns:p14="http://schemas.microsoft.com/office/powerpoint/2010/main" val="35952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"/>
    </mc:Choice>
    <mc:Fallback xmlns="">
      <p:transition spd="slow" advTm="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Personnel Safety System (PSS)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050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89547" y="1227221"/>
            <a:ext cx="8032859" cy="546233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Upgrade Background</a:t>
            </a:r>
          </a:p>
          <a:p>
            <a:pPr lvl="1"/>
            <a:r>
              <a:rPr lang="en-US" altLang="zh-CN" sz="2000" dirty="0"/>
              <a:t>The existing system is based </a:t>
            </a:r>
            <a:r>
              <a:rPr lang="en-US" altLang="zh-CN" sz="2000" dirty="0" err="1"/>
              <a:t>SiPASS</a:t>
            </a:r>
            <a:r>
              <a:rPr lang="en-US" altLang="zh-CN" sz="2000" dirty="0"/>
              <a:t>, turn-key mode</a:t>
            </a:r>
          </a:p>
          <a:p>
            <a:pPr lvl="2"/>
            <a:r>
              <a:rPr lang="en-US" altLang="zh-CN" sz="1800" dirty="0"/>
              <a:t>Not easy to  maintain</a:t>
            </a:r>
          </a:p>
          <a:p>
            <a:pPr lvl="2"/>
            <a:r>
              <a:rPr lang="en-US" altLang="zh-CN" sz="1800" dirty="0"/>
              <a:t>Can not share info</a:t>
            </a:r>
          </a:p>
          <a:p>
            <a:pPr lvl="1"/>
            <a:r>
              <a:rPr lang="en-US" altLang="zh-CN" sz="2000" dirty="0"/>
              <a:t>Add the function of personnel management</a:t>
            </a:r>
          </a:p>
          <a:p>
            <a:r>
              <a:rPr lang="en-US" altLang="zh-CN" sz="2400" dirty="0"/>
              <a:t>Development</a:t>
            </a:r>
          </a:p>
          <a:p>
            <a:pPr lvl="1"/>
            <a:r>
              <a:rPr lang="en-US" altLang="zh-CN" sz="2000" dirty="0"/>
              <a:t>Hardware</a:t>
            </a:r>
          </a:p>
          <a:p>
            <a:pPr lvl="2"/>
            <a:r>
              <a:rPr lang="en-US" altLang="zh-CN" sz="1800" dirty="0"/>
              <a:t>Redundant PLC: Siemens S7-412-5H</a:t>
            </a:r>
          </a:p>
          <a:p>
            <a:pPr lvl="2"/>
            <a:r>
              <a:rPr lang="en-US" altLang="zh-CN" sz="1800" dirty="0"/>
              <a:t>PROFINET</a:t>
            </a:r>
          </a:p>
          <a:p>
            <a:pPr lvl="1"/>
            <a:r>
              <a:rPr lang="en-US" altLang="zh-CN" sz="2000" dirty="0"/>
              <a:t>Software</a:t>
            </a:r>
          </a:p>
          <a:p>
            <a:pPr lvl="2"/>
            <a:r>
              <a:rPr lang="en-US" altLang="zh-CN" sz="1800" dirty="0"/>
              <a:t>EPICS</a:t>
            </a:r>
          </a:p>
          <a:p>
            <a:pPr lvl="2"/>
            <a:r>
              <a:rPr lang="en-US" altLang="zh-CN" sz="1600" dirty="0"/>
              <a:t>IOC Driver for </a:t>
            </a:r>
            <a:r>
              <a:rPr lang="en-US" altLang="zh-CN" sz="1800" dirty="0"/>
              <a:t>Redundant PLC</a:t>
            </a:r>
          </a:p>
          <a:p>
            <a:r>
              <a:rPr lang="en-US" altLang="zh-CN" sz="2400" dirty="0"/>
              <a:t>Offline Test</a:t>
            </a:r>
            <a:r>
              <a:rPr lang="zh-CN" altLang="en-US" sz="2400" dirty="0"/>
              <a:t>：</a:t>
            </a:r>
            <a:r>
              <a:rPr lang="en-US" altLang="zh-CN" sz="2400" dirty="0"/>
              <a:t>has worked well since Mar. 2019</a:t>
            </a:r>
          </a:p>
          <a:p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 installed in Aug. 2019</a:t>
            </a:r>
            <a:endParaRPr lang="en-US" altLang="zh-CN" sz="2200" dirty="0"/>
          </a:p>
          <a:p>
            <a:pPr lvl="1"/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37536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System Architecture of PSS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CN" sz="1050" dirty="0"/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F9BA041-7987-4E28-9860-936418BC7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36" y="1407171"/>
            <a:ext cx="2837187" cy="5222226"/>
          </a:xfrm>
        </p:spPr>
        <p:txBody>
          <a:bodyPr/>
          <a:lstStyle/>
          <a:p>
            <a:r>
              <a:rPr lang="en-US" altLang="zh-CN" sz="2000" dirty="0"/>
              <a:t>EPICS IOC/OPI</a:t>
            </a:r>
          </a:p>
          <a:p>
            <a:r>
              <a:rPr lang="en-US" altLang="zh-CN" sz="2000" dirty="0"/>
              <a:t>Redundant PLC</a:t>
            </a:r>
          </a:p>
          <a:p>
            <a:r>
              <a:rPr lang="en-US" altLang="zh-CN" sz="2000" dirty="0"/>
              <a:t>Front Device</a:t>
            </a:r>
          </a:p>
          <a:p>
            <a:pPr lvl="1"/>
            <a:r>
              <a:rPr lang="en-US" altLang="zh-CN" dirty="0"/>
              <a:t>IO Station</a:t>
            </a:r>
            <a:r>
              <a:rPr lang="zh-CN" altLang="en-US" dirty="0"/>
              <a:t>：</a:t>
            </a:r>
            <a:r>
              <a:rPr lang="en-US" altLang="zh-CN" dirty="0"/>
              <a:t>14</a:t>
            </a:r>
          </a:p>
          <a:p>
            <a:pPr lvl="1"/>
            <a:r>
              <a:rPr lang="en-US" altLang="zh-CN" dirty="0"/>
              <a:t>Door: 14</a:t>
            </a:r>
          </a:p>
          <a:p>
            <a:pPr lvl="1"/>
            <a:r>
              <a:rPr lang="en-US" altLang="zh-CN" dirty="0"/>
              <a:t>Input Signal: 149</a:t>
            </a:r>
          </a:p>
          <a:p>
            <a:pPr lvl="1"/>
            <a:r>
              <a:rPr lang="en-US" altLang="zh-CN" dirty="0"/>
              <a:t>Output Signal: 46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C04E63-2DD9-494E-825C-06B38BBC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359" y="1165500"/>
            <a:ext cx="5649776" cy="52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2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Photo of PSS Test Platform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CN" sz="105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BFA36B-0470-4C31-8B1B-E5D2297B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202" y="1104401"/>
            <a:ext cx="9144000" cy="5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53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Control Panel of PSS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CN" sz="10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0C5C72-5B72-4568-BD92-8345FABAE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1" y="1268760"/>
            <a:ext cx="8260904" cy="49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15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Control Panel of PSS: </a:t>
            </a:r>
            <a:r>
              <a:rPr lang="en-US" altLang="zh-CN" sz="3600" dirty="0" err="1"/>
              <a:t>Linac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05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EE6F40-43CB-4A44-BC3B-8C3D659637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4" y="1196752"/>
            <a:ext cx="8280920" cy="53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42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Control Panel of PSS: Ring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CN" sz="105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5888AB-C6A9-4DA6-8AB7-37C3E671F1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4" y="1700808"/>
            <a:ext cx="86409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2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>
          <a:xfrm>
            <a:off x="990600" y="228603"/>
            <a:ext cx="7541654" cy="563563"/>
          </a:xfrm>
        </p:spPr>
        <p:txBody>
          <a:bodyPr/>
          <a:lstStyle/>
          <a:p>
            <a:r>
              <a:rPr lang="en-US" altLang="zh-CN" sz="3200" dirty="0"/>
              <a:t>Info Screen of PSS Beside the Door</a:t>
            </a:r>
            <a:endParaRPr lang="zh-CN" altLang="en-US" sz="32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CN" sz="105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37608F3-C5F6-4950-A55B-BCBA75215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5672"/>
            <a:ext cx="3283160" cy="552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09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Access Information of PSS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CN" sz="105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4" y="1227749"/>
            <a:ext cx="8236039" cy="47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5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295A7-4196-4C44-BE6B-1F542F21B2C2}" type="slidenum">
              <a:rPr lang="en-US" altLang="zh-CN">
                <a:latin typeface="+mn-lt"/>
              </a:rPr>
              <a:pPr>
                <a:defRPr/>
              </a:pPr>
              <a:t>3</a:t>
            </a:fld>
            <a:endParaRPr lang="en-US" altLang="zh-CN" dirty="0">
              <a:latin typeface="+mn-lt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>
          <a:xfrm>
            <a:off x="888091" y="74064"/>
            <a:ext cx="7543800" cy="914400"/>
          </a:xfrm>
        </p:spPr>
        <p:txBody>
          <a:bodyPr lIns="91435" tIns="45717" rIns="91435" bIns="45717"/>
          <a:lstStyle/>
          <a:p>
            <a:pPr algn="ctr" eaLnBrk="1" hangingPunct="1"/>
            <a:r>
              <a:rPr lang="en-US" altLang="zh-CN" sz="3600" dirty="0"/>
              <a:t>History of Hefei Light Source</a:t>
            </a:r>
          </a:p>
        </p:txBody>
      </p:sp>
      <p:pic>
        <p:nvPicPr>
          <p:cNvPr id="50180" name="Picture 3" descr="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831466"/>
            <a:ext cx="2238390" cy="1503104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-36512" y="5396248"/>
            <a:ext cx="2515695" cy="12622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rgbClr val="7A9999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5613"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5613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5613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5613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5613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rgbClr val="660066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Phase I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chemeClr val="hlin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</a:t>
            </a:r>
            <a:r>
              <a:rPr kumimoji="0"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1984-1991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200MeV/800MeV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5 beam lines/end stations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78" y="3149245"/>
            <a:ext cx="2425404" cy="1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78778" y="4795841"/>
            <a:ext cx="2930525" cy="1168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5613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5613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5613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5613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rgbClr val="660066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Phase II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1998-2004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dirty="0">
                <a:solidFill>
                  <a:srgbClr val="0000FF"/>
                </a:solidFill>
              </a:rPr>
              <a:t>  </a:t>
            </a:r>
            <a:r>
              <a:rPr kumimoji="0" lang="en-US" altLang="zh-CN" sz="1600" b="1" dirty="0">
                <a:solidFill>
                  <a:srgbClr val="0000FF"/>
                </a:solidFill>
              </a:rPr>
              <a:t>200MeV/800MeV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rgbClr val="0000FF"/>
                </a:solidFill>
              </a:rPr>
              <a:t>  15 beam lines/end stations</a:t>
            </a:r>
            <a:endParaRPr kumimoji="0" lang="en-US" altLang="zh-CN" sz="1600" b="1" dirty="0">
              <a:solidFill>
                <a:srgbClr val="0000CC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366599" name="AutoShape 7"/>
          <p:cNvSpPr>
            <a:spLocks noChangeArrowheads="1"/>
          </p:cNvSpPr>
          <p:nvPr/>
        </p:nvSpPr>
        <p:spPr bwMode="auto">
          <a:xfrm flipV="1">
            <a:off x="1966945" y="3070008"/>
            <a:ext cx="455297" cy="712351"/>
          </a:xfrm>
          <a:prstGeom prst="curvedRightArrow">
            <a:avLst>
              <a:gd name="adj1" fmla="val 32941"/>
              <a:gd name="adj2" fmla="val 65882"/>
              <a:gd name="adj3" fmla="val 33333"/>
            </a:avLst>
          </a:prstGeom>
          <a:solidFill>
            <a:srgbClr val="0000FF">
              <a:alpha val="61960"/>
            </a:srgbClr>
          </a:solidFill>
          <a:ln>
            <a:noFill/>
          </a:ln>
          <a:effectLst>
            <a:prstShdw prst="shdw17" dist="17961" dir="2700000">
              <a:srgbClr val="0000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000">
              <a:solidFill>
                <a:srgbClr val="000066"/>
              </a:solidFill>
              <a:latin typeface="Haettenschweiler" panose="020B0706040902060204" pitchFamily="34" charset="0"/>
            </a:endParaRPr>
          </a:p>
        </p:txBody>
      </p:sp>
      <p:sp>
        <p:nvSpPr>
          <p:cNvPr id="366600" name="AutoShape 8"/>
          <p:cNvSpPr>
            <a:spLocks noChangeArrowheads="1"/>
          </p:cNvSpPr>
          <p:nvPr/>
        </p:nvSpPr>
        <p:spPr bwMode="auto">
          <a:xfrm>
            <a:off x="85074" y="2225402"/>
            <a:ext cx="2943225" cy="666750"/>
          </a:xfrm>
          <a:prstGeom prst="wedgeRectCallout">
            <a:avLst>
              <a:gd name="adj1" fmla="val 10182"/>
              <a:gd name="adj2" fmla="val 105005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>
            <a:lvl1pPr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613" indent="1588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2813" indent="1588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0013" indent="1588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7213" indent="1588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dirty="0">
                <a:solidFill>
                  <a:srgbClr val="0000FF"/>
                </a:solidFill>
              </a:rPr>
              <a:t>More reliable/available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dirty="0">
                <a:solidFill>
                  <a:srgbClr val="0000FF"/>
                </a:solidFill>
              </a:rPr>
              <a:t>More beam lines/end stations</a:t>
            </a:r>
          </a:p>
        </p:txBody>
      </p:sp>
      <p:sp>
        <p:nvSpPr>
          <p:cNvPr id="50190" name="Rectangle 7"/>
          <p:cNvSpPr>
            <a:spLocks noChangeArrowheads="1"/>
          </p:cNvSpPr>
          <p:nvPr/>
        </p:nvSpPr>
        <p:spPr bwMode="auto">
          <a:xfrm>
            <a:off x="5117390" y="4223215"/>
            <a:ext cx="2930525" cy="142192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9999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5613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5613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5613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5613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rgbClr val="660066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Upgrade Project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2009-2014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dirty="0">
                <a:solidFill>
                  <a:schemeClr val="accent2"/>
                </a:solidFill>
              </a:rPr>
              <a:t>  8</a:t>
            </a:r>
            <a:r>
              <a:rPr kumimoji="0" lang="en-US" altLang="zh-CN" sz="1600" b="1" dirty="0">
                <a:solidFill>
                  <a:schemeClr val="accent2"/>
                </a:solidFill>
              </a:rPr>
              <a:t>00MeV/800MeV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chemeClr val="accent2"/>
                </a:solidFill>
              </a:rPr>
              <a:t>  10 beam lines/end stations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b="1" dirty="0">
                <a:solidFill>
                  <a:schemeClr val="accent2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   HLS-II</a:t>
            </a:r>
          </a:p>
        </p:txBody>
      </p:sp>
      <p:sp>
        <p:nvSpPr>
          <p:cNvPr id="366604" name="AutoShape 12"/>
          <p:cNvSpPr>
            <a:spLocks noChangeArrowheads="1"/>
          </p:cNvSpPr>
          <p:nvPr/>
        </p:nvSpPr>
        <p:spPr bwMode="auto">
          <a:xfrm flipV="1">
            <a:off x="4679725" y="2408569"/>
            <a:ext cx="457399" cy="733252"/>
          </a:xfrm>
          <a:prstGeom prst="curvedRightArrow">
            <a:avLst>
              <a:gd name="adj1" fmla="val 32941"/>
              <a:gd name="adj2" fmla="val 65882"/>
              <a:gd name="adj3" fmla="val 63892"/>
            </a:avLst>
          </a:prstGeom>
          <a:solidFill>
            <a:srgbClr val="800000">
              <a:alpha val="61960"/>
            </a:srgbClr>
          </a:solidFill>
          <a:ln>
            <a:noFill/>
          </a:ln>
          <a:effectLst>
            <a:prstShdw prst="shdw17" dist="17961" dir="2700000">
              <a:srgbClr val="4D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000">
              <a:solidFill>
                <a:srgbClr val="000066"/>
              </a:solidFill>
              <a:latin typeface="Haettenschweiler" panose="020B0706040902060204" pitchFamily="34" charset="0"/>
            </a:endParaRPr>
          </a:p>
        </p:txBody>
      </p:sp>
      <p:sp>
        <p:nvSpPr>
          <p:cNvPr id="366605" name="AutoShape 13"/>
          <p:cNvSpPr>
            <a:spLocks noChangeArrowheads="1"/>
          </p:cNvSpPr>
          <p:nvPr/>
        </p:nvSpPr>
        <p:spPr bwMode="auto">
          <a:xfrm>
            <a:off x="3190533" y="1411888"/>
            <a:ext cx="2506377" cy="819150"/>
          </a:xfrm>
          <a:prstGeom prst="wedgeRectCallout">
            <a:avLst>
              <a:gd name="adj1" fmla="val 7907"/>
              <a:gd name="adj2" fmla="val 91035"/>
            </a:avLst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prstShdw prst="shdw17" dist="17961" dir="2700000">
              <a:srgbClr val="4D0000"/>
            </a:prstShdw>
          </a:effectLst>
        </p:spPr>
        <p:txBody>
          <a:bodyPr/>
          <a:lstStyle>
            <a:lvl1pPr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613" indent="1588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2813" indent="1588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0013" indent="1588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7213" indent="1588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dirty="0">
                <a:solidFill>
                  <a:schemeClr val="accent2"/>
                </a:solidFill>
              </a:rPr>
              <a:t>Full energy injection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800" dirty="0">
                <a:solidFill>
                  <a:schemeClr val="accent2"/>
                </a:solidFill>
              </a:rPr>
              <a:t>Lower emittance</a:t>
            </a:r>
            <a:endParaRPr kumimoji="0" lang="en-US" altLang="zh-CN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dirty="0">
                <a:solidFill>
                  <a:schemeClr val="accent2"/>
                </a:solidFill>
              </a:rPr>
              <a:t>More insertion devices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08" y="2491455"/>
            <a:ext cx="2608824" cy="1736393"/>
          </a:xfrm>
          <a:prstGeom prst="rect">
            <a:avLst/>
          </a:prstGeom>
        </p:spPr>
      </p:pic>
      <p:sp>
        <p:nvSpPr>
          <p:cNvPr id="15" name="AutoShape 12"/>
          <p:cNvSpPr>
            <a:spLocks noChangeArrowheads="1"/>
          </p:cNvSpPr>
          <p:nvPr/>
        </p:nvSpPr>
        <p:spPr bwMode="auto">
          <a:xfrm flipV="1">
            <a:off x="7406212" y="1842074"/>
            <a:ext cx="457399" cy="678122"/>
          </a:xfrm>
          <a:prstGeom prst="curvedRightArrow">
            <a:avLst>
              <a:gd name="adj1" fmla="val 32941"/>
              <a:gd name="adj2" fmla="val 65882"/>
              <a:gd name="adj3" fmla="val 58139"/>
            </a:avLst>
          </a:prstGeom>
          <a:solidFill>
            <a:srgbClr val="FF0000">
              <a:alpha val="62000"/>
            </a:srgbClr>
          </a:solidFill>
          <a:ln>
            <a:noFill/>
          </a:ln>
          <a:effectLst>
            <a:prstShdw prst="shdw17" dist="17961" dir="2700000">
              <a:srgbClr val="4D0000"/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CN" altLang="en-US" sz="2000">
              <a:solidFill>
                <a:srgbClr val="000066"/>
              </a:solidFill>
              <a:latin typeface="Haettenschweiler" panose="020B0706040902060204" pitchFamily="34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5859144" y="1119840"/>
            <a:ext cx="3032650" cy="590858"/>
          </a:xfrm>
          <a:prstGeom prst="wedgeRectCallout">
            <a:avLst>
              <a:gd name="adj1" fmla="val 1910"/>
              <a:gd name="adj2" fmla="val 102001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4D0000"/>
            </a:prstShdw>
          </a:effectLst>
        </p:spPr>
        <p:txBody>
          <a:bodyPr/>
          <a:lstStyle>
            <a:lvl1pPr>
              <a:spcBef>
                <a:spcPct val="20000"/>
              </a:spcBef>
              <a:buClr>
                <a:srgbClr val="002346"/>
              </a:buClr>
              <a:buChar char="•"/>
              <a:defRPr kumimoji="1" sz="3200">
                <a:solidFill>
                  <a:srgbClr val="1D1D57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5613" indent="1588">
              <a:spcBef>
                <a:spcPct val="20000"/>
              </a:spcBef>
              <a:buClr>
                <a:srgbClr val="1C3870"/>
              </a:buClr>
              <a:buChar char="•"/>
              <a:defRPr kumimoji="1" sz="28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2813" indent="1588">
              <a:spcBef>
                <a:spcPct val="20000"/>
              </a:spcBef>
              <a:buClr>
                <a:srgbClr val="0064C8"/>
              </a:buClr>
              <a:buChar char="•"/>
              <a:defRPr kumimoji="1" sz="24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0013" indent="1588">
              <a:spcBef>
                <a:spcPct val="20000"/>
              </a:spcBef>
              <a:buClr>
                <a:srgbClr val="078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7213" indent="1588">
              <a:spcBef>
                <a:spcPct val="20000"/>
              </a:spcBef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C3FF"/>
              </a:buClr>
              <a:buChar char="•"/>
              <a:defRPr kumimoji="1" sz="2000">
                <a:solidFill>
                  <a:srgbClr val="1D1D57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zh-CN" sz="1600" dirty="0">
                <a:solidFill>
                  <a:srgbClr val="FF0000"/>
                </a:solidFill>
              </a:rPr>
              <a:t>HALS</a:t>
            </a:r>
            <a:r>
              <a:rPr kumimoji="0" lang="zh-CN" altLang="en-US" sz="1600" dirty="0">
                <a:solidFill>
                  <a:srgbClr val="FF0000"/>
                </a:solidFill>
              </a:rPr>
              <a:t>？</a:t>
            </a:r>
            <a:endParaRPr kumimoji="0" lang="en-US" altLang="zh-CN" sz="16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kumimoji="0" lang="en-US" altLang="zh-CN" sz="1600" dirty="0">
                <a:solidFill>
                  <a:srgbClr val="FF0000"/>
                </a:solidFill>
              </a:rPr>
              <a:t>(Hefei Advanced Light Source) </a:t>
            </a:r>
          </a:p>
        </p:txBody>
      </p:sp>
    </p:spTree>
    <p:extLst>
      <p:ext uri="{BB962C8B-B14F-4D97-AF65-F5344CB8AC3E}">
        <p14:creationId xmlns:p14="http://schemas.microsoft.com/office/powerpoint/2010/main" val="142215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6599" grpId="0" animBg="1"/>
      <p:bldP spid="366600" grpId="0" animBg="1"/>
      <p:bldP spid="50190" grpId="0"/>
      <p:bldP spid="366604" grpId="0" animBg="1"/>
      <p:bldP spid="366605" grpId="0" animBg="1"/>
      <p:bldP spid="1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Post-Mortem System</a:t>
            </a:r>
            <a:r>
              <a:rPr lang="zh-CN" altLang="en-US" sz="3600" dirty="0"/>
              <a:t>（</a:t>
            </a:r>
            <a:r>
              <a:rPr lang="en-US" altLang="zh-CN" sz="3600" dirty="0"/>
              <a:t>PM</a:t>
            </a:r>
            <a:r>
              <a:rPr lang="zh-CN" altLang="en-US" sz="3600" dirty="0"/>
              <a:t>）</a:t>
            </a:r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CN" sz="1050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89547" y="1227221"/>
            <a:ext cx="8387028" cy="546233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Important tool to analyze the cause of beam trip</a:t>
            </a:r>
          </a:p>
          <a:p>
            <a:r>
              <a:rPr lang="en-US" altLang="zh-CN" sz="2400" dirty="0"/>
              <a:t>PM Components</a:t>
            </a:r>
          </a:p>
          <a:p>
            <a:pPr lvl="1"/>
            <a:r>
              <a:rPr lang="en-US" altLang="zh-CN" sz="2100" dirty="0"/>
              <a:t>Generation and distribution of the trigger signal</a:t>
            </a:r>
          </a:p>
          <a:p>
            <a:pPr lvl="1"/>
            <a:r>
              <a:rPr lang="en-US" altLang="zh-CN" sz="2100" dirty="0"/>
              <a:t>Storage of relevant signals</a:t>
            </a:r>
          </a:p>
          <a:p>
            <a:pPr lvl="2"/>
            <a:r>
              <a:rPr lang="en-US" altLang="zh-CN" sz="1800" dirty="0"/>
              <a:t>RF, BPM, PS, etc.</a:t>
            </a:r>
          </a:p>
          <a:p>
            <a:pPr lvl="1"/>
            <a:r>
              <a:rPr lang="en-US" altLang="zh-CN" sz="2000" dirty="0"/>
              <a:t>Data Recorder</a:t>
            </a:r>
          </a:p>
          <a:p>
            <a:pPr lvl="2"/>
            <a:r>
              <a:rPr lang="en-US" altLang="zh-CN" sz="1800" dirty="0"/>
              <a:t>BPM platform, Oscilloscope, Data Recorder, etc.</a:t>
            </a:r>
          </a:p>
          <a:p>
            <a:r>
              <a:rPr lang="en-US" altLang="zh-CN" sz="2400" dirty="0"/>
              <a:t>Our Plan</a:t>
            </a:r>
          </a:p>
          <a:p>
            <a:pPr lvl="1"/>
            <a:r>
              <a:rPr lang="en-US" altLang="zh-CN" sz="2100" dirty="0"/>
              <a:t>YOKOGAWA DL850E </a:t>
            </a:r>
            <a:r>
              <a:rPr lang="en-US" altLang="zh-CN" sz="2100" dirty="0" err="1"/>
              <a:t>ScopeCorder</a:t>
            </a:r>
            <a:endParaRPr lang="en-US" altLang="zh-CN" sz="2100" dirty="0"/>
          </a:p>
          <a:p>
            <a:pPr lvl="1"/>
            <a:r>
              <a:rPr lang="en-US" altLang="zh-CN" sz="2100" dirty="0"/>
              <a:t>Update the timing system to distribute the trigger signal </a:t>
            </a:r>
          </a:p>
          <a:p>
            <a:pPr lvl="1"/>
            <a:r>
              <a:rPr lang="en-US" altLang="zh-CN" sz="2100" dirty="0"/>
              <a:t>… 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713036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Architecture of PM</a:t>
            </a:r>
            <a:endParaRPr lang="zh-CN" altLang="en-US" sz="3600" dirty="0"/>
          </a:p>
        </p:txBody>
      </p:sp>
      <p:sp>
        <p:nvSpPr>
          <p:cNvPr id="137219" name="幻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6C006C-1EC8-4E64-95A4-B97F73B03E5B}" type="slidenum">
              <a:rPr lang="en-US" altLang="zh-CN" sz="105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CN" sz="1050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80706" y="4091011"/>
            <a:ext cx="5364050" cy="2105696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YOKOGAWA DL850E </a:t>
            </a:r>
            <a:r>
              <a:rPr lang="en-US" altLang="zh-CN" sz="2400" dirty="0" err="1"/>
              <a:t>ScopeCorder</a:t>
            </a:r>
            <a:endParaRPr lang="en-US" altLang="zh-CN" sz="2400" dirty="0"/>
          </a:p>
          <a:p>
            <a:pPr lvl="1"/>
            <a:r>
              <a:rPr lang="en-US" altLang="zh-CN" sz="2000" dirty="0"/>
              <a:t>8 input module slots</a:t>
            </a:r>
          </a:p>
          <a:p>
            <a:pPr lvl="1"/>
            <a:r>
              <a:rPr lang="en-US" altLang="zh-CN" sz="2000" dirty="0"/>
              <a:t>Up to 128 channels</a:t>
            </a:r>
          </a:p>
          <a:p>
            <a:pPr lvl="1"/>
            <a:r>
              <a:rPr lang="en-US" altLang="zh-CN" sz="2000" dirty="0"/>
              <a:t>Up to 100 MS/s sampling rate</a:t>
            </a:r>
          </a:p>
          <a:p>
            <a:pPr lvl="1"/>
            <a:r>
              <a:rPr lang="en-US" altLang="zh-CN" sz="2000" dirty="0"/>
              <a:t>Up to 16-bit analog resolution</a:t>
            </a:r>
          </a:p>
          <a:p>
            <a:pPr lvl="1"/>
            <a:endParaRPr lang="en-US" altLang="zh-CN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8D3E21-81C1-4A84-9008-12F87459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49" y="4063016"/>
            <a:ext cx="3073457" cy="2161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50" y="1296879"/>
            <a:ext cx="7967153" cy="24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7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Summary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6442" y="1175657"/>
            <a:ext cx="8649982" cy="5440296"/>
          </a:xfrm>
        </p:spPr>
        <p:txBody>
          <a:bodyPr/>
          <a:lstStyle/>
          <a:p>
            <a:r>
              <a:rPr lang="en-US" altLang="zh-CN" sz="2400" dirty="0"/>
              <a:t>The control system has been put into operation since 2015</a:t>
            </a:r>
          </a:p>
          <a:p>
            <a:pPr lvl="1"/>
            <a:r>
              <a:rPr lang="en-US" altLang="zh-CN" sz="2000" dirty="0"/>
              <a:t>Failure Time: 2.5 Hours totally  </a:t>
            </a:r>
          </a:p>
          <a:p>
            <a:pPr lvl="1"/>
            <a:r>
              <a:rPr lang="en-US" altLang="zh-CN" sz="2000" dirty="0"/>
              <a:t>Stable and Reliable</a:t>
            </a:r>
          </a:p>
          <a:p>
            <a:r>
              <a:rPr lang="en-US" altLang="zh-CN" sz="2400" dirty="0"/>
              <a:t>Use virtualization technology to build the server system</a:t>
            </a:r>
          </a:p>
          <a:p>
            <a:r>
              <a:rPr lang="en-US" altLang="zh-CN" sz="2400" dirty="0"/>
              <a:t>Try to use the software existing in the EPICS community as much as possible</a:t>
            </a:r>
          </a:p>
          <a:p>
            <a:r>
              <a:rPr lang="en-US" altLang="zh-CN" sz="2400" dirty="0"/>
              <a:t>Make development based on the existing software, e.g. the timing system, the alarm system, etc.</a:t>
            </a:r>
          </a:p>
          <a:p>
            <a:r>
              <a:rPr lang="en-US" altLang="zh-CN" sz="2400" dirty="0"/>
              <a:t>Minimize the kinds of hardware and software</a:t>
            </a:r>
          </a:p>
          <a:p>
            <a:r>
              <a:rPr lang="en-US" altLang="zh-CN" sz="2400" dirty="0"/>
              <a:t>Develop the new PSS with EPICS, redundant PLC and PROFINET</a:t>
            </a:r>
          </a:p>
          <a:p>
            <a:r>
              <a:rPr lang="en-US" altLang="zh-CN" sz="2400" dirty="0"/>
              <a:t>Plan to set up the post-mortem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90010-F9F6-49B6-AAD1-115AE73D5E2B}" type="slidenum">
              <a:rPr 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90010-F9F6-49B6-AAD1-115AE73D5E2B}" type="slidenum">
              <a:rPr lang="en-US" smtClean="0"/>
              <a:pPr>
                <a:defRPr/>
              </a:pPr>
              <a:t>33</a:t>
            </a:fld>
            <a:endParaRPr lang="zh-CN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03350" y="2565400"/>
            <a:ext cx="7169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zh-CN" sz="7200" b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rPr>
              <a:t>Thank You</a:t>
            </a:r>
            <a:r>
              <a:rPr lang="zh-CN" altLang="en-US" sz="7200" b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隶书" panose="02010509060101010101" pitchFamily="49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68774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295A7-4196-4C44-BE6B-1F542F21B2C2}" type="slidenum">
              <a:rPr lang="en-US" altLang="zh-CN">
                <a:latin typeface="+mn-lt"/>
              </a:rPr>
              <a:pPr>
                <a:defRPr/>
              </a:pPr>
              <a:t>4</a:t>
            </a:fld>
            <a:endParaRPr lang="en-US" altLang="zh-CN" dirty="0">
              <a:latin typeface="+mn-lt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>
          <a:xfrm>
            <a:off x="888091" y="74064"/>
            <a:ext cx="7543800" cy="914400"/>
          </a:xfrm>
        </p:spPr>
        <p:txBody>
          <a:bodyPr lIns="91435" tIns="45717" rIns="91435" bIns="45717"/>
          <a:lstStyle/>
          <a:p>
            <a:pPr algn="ctr" eaLnBrk="1" hangingPunct="1"/>
            <a:r>
              <a:rPr lang="en-US" altLang="zh-CN" sz="3600" dirty="0"/>
              <a:t>HLS-II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12" y="3433557"/>
            <a:ext cx="6003452" cy="3360092"/>
          </a:xfrm>
          <a:prstGeom prst="rect">
            <a:avLst/>
          </a:prstGeom>
        </p:spPr>
      </p:pic>
      <p:sp>
        <p:nvSpPr>
          <p:cNvPr id="18" name="内容占位符 2"/>
          <p:cNvSpPr txBox="1">
            <a:spLocks/>
          </p:cNvSpPr>
          <p:nvPr/>
        </p:nvSpPr>
        <p:spPr>
          <a:xfrm>
            <a:off x="326930" y="1154844"/>
            <a:ext cx="8422105" cy="2206351"/>
          </a:xfrm>
          <a:prstGeom prst="rect">
            <a:avLst/>
          </a:prstGeom>
        </p:spPr>
        <p:txBody>
          <a:bodyPr/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VUV and soft X-ray synchrotron radiation facility</a:t>
            </a:r>
          </a:p>
          <a:p>
            <a:r>
              <a:rPr lang="en-US" altLang="zh-CN" dirty="0"/>
              <a:t>0.8GeV, 66m, 38nm⋅rad, 360mA, top-off</a:t>
            </a:r>
          </a:p>
          <a:p>
            <a:r>
              <a:rPr lang="en-US" altLang="zh-CN" dirty="0"/>
              <a:t>5 IDs, 10 beam lines/end stations</a:t>
            </a:r>
          </a:p>
          <a:p>
            <a:r>
              <a:rPr lang="en-US" altLang="zh-CN" dirty="0"/>
              <a:t>Open since 2015, research projects &gt;1200</a:t>
            </a:r>
          </a:p>
          <a:p>
            <a:r>
              <a:rPr lang="en-US" altLang="zh-CN" dirty="0"/>
              <a:t>Availability: &gt;99% since 2016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811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96829" y="6381750"/>
            <a:ext cx="2133600" cy="476250"/>
          </a:xfrm>
        </p:spPr>
        <p:txBody>
          <a:bodyPr/>
          <a:lstStyle/>
          <a:p>
            <a:pPr>
              <a:defRPr/>
            </a:pPr>
            <a:fld id="{CDC295A7-4196-4C44-BE6B-1F542F21B2C2}" type="slidenum">
              <a:rPr lang="en-US" altLang="zh-CN">
                <a:latin typeface="+mn-lt"/>
              </a:rPr>
              <a:pPr>
                <a:defRPr/>
              </a:pPr>
              <a:t>5</a:t>
            </a:fld>
            <a:endParaRPr lang="en-US" altLang="zh-CN" dirty="0">
              <a:latin typeface="+mn-lt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>
          <a:xfrm>
            <a:off x="888091" y="74064"/>
            <a:ext cx="7543800" cy="914400"/>
          </a:xfrm>
        </p:spPr>
        <p:txBody>
          <a:bodyPr lIns="91435" tIns="45717" rIns="91435" bIns="45717"/>
          <a:lstStyle/>
          <a:p>
            <a:pPr algn="ctr" eaLnBrk="1" hangingPunct="1"/>
            <a:r>
              <a:rPr lang="en-US" altLang="zh-CN" sz="3600" dirty="0"/>
              <a:t>HALS</a:t>
            </a:r>
            <a:r>
              <a:rPr lang="en-US" altLang="zh-CN" sz="4000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61" y="4121726"/>
            <a:ext cx="4703568" cy="2361624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264695" y="1233785"/>
            <a:ext cx="8734580" cy="2649816"/>
          </a:xfrm>
          <a:prstGeom prst="rect">
            <a:avLst/>
          </a:prstGeom>
        </p:spPr>
        <p:txBody>
          <a:bodyPr/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u="sng" dirty="0"/>
              <a:t>H</a:t>
            </a:r>
            <a:r>
              <a:rPr lang="en-US" altLang="zh-CN" dirty="0"/>
              <a:t>efei </a:t>
            </a:r>
            <a:r>
              <a:rPr lang="en-US" altLang="zh-CN" u="sng" dirty="0"/>
              <a:t>A</a:t>
            </a:r>
            <a:r>
              <a:rPr lang="en-US" altLang="zh-CN" dirty="0"/>
              <a:t>dvanced </a:t>
            </a:r>
            <a:r>
              <a:rPr lang="en-US" altLang="zh-CN" u="sng" dirty="0"/>
              <a:t>L</a:t>
            </a:r>
            <a:r>
              <a:rPr lang="en-US" altLang="zh-CN" dirty="0"/>
              <a:t>ight </a:t>
            </a:r>
            <a:r>
              <a:rPr lang="en-US" altLang="zh-CN" u="sng" dirty="0"/>
              <a:t>S</a:t>
            </a:r>
            <a:r>
              <a:rPr lang="en-US" altLang="zh-CN" dirty="0"/>
              <a:t>ource</a:t>
            </a:r>
          </a:p>
          <a:p>
            <a:r>
              <a:rPr lang="en-US" altLang="zh-CN" dirty="0"/>
              <a:t>Project under proposal</a:t>
            </a:r>
          </a:p>
          <a:p>
            <a:r>
              <a:rPr lang="en-US" altLang="zh-CN" dirty="0"/>
              <a:t>Preliminary R&amp;D is undergoing, supported by the Chinese Academy of Sciences and local government</a:t>
            </a:r>
          </a:p>
          <a:p>
            <a:r>
              <a:rPr lang="en-US" altLang="zh-CN" dirty="0"/>
              <a:t>Soft X-ray diffraction limited storage ring (DLSR) light Source</a:t>
            </a:r>
          </a:p>
          <a:p>
            <a:r>
              <a:rPr lang="en-US" altLang="zh-CN" dirty="0"/>
              <a:t>2.4GeV, 672m, 32cells,7BA, 23pm⋅rad, 300mA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2690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228603"/>
            <a:ext cx="7786352" cy="563563"/>
          </a:xfrm>
        </p:spPr>
        <p:txBody>
          <a:bodyPr/>
          <a:lstStyle/>
          <a:p>
            <a:r>
              <a:rPr lang="en-US" altLang="zh-CN" sz="3200" dirty="0"/>
              <a:t>Hardware Structure of Control System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90010-F9F6-49B6-AAD1-115AE73D5E2B}" type="slidenum">
              <a:rPr lang="en-US" smtClean="0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5" y="1566050"/>
            <a:ext cx="8714208" cy="46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3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3600" dirty="0"/>
              <a:t>Hardware Components</a:t>
            </a:r>
            <a:endParaRPr kumimoji="0" lang="zh-CN" altLang="en-US" sz="3600" dirty="0"/>
          </a:p>
        </p:txBody>
      </p:sp>
      <p:sp>
        <p:nvSpPr>
          <p:cNvPr id="126979" name="内容占位符 2"/>
          <p:cNvSpPr>
            <a:spLocks noGrp="1"/>
          </p:cNvSpPr>
          <p:nvPr>
            <p:ph idx="1"/>
          </p:nvPr>
        </p:nvSpPr>
        <p:spPr>
          <a:xfrm>
            <a:off x="372979" y="1155032"/>
            <a:ext cx="8422105" cy="5426242"/>
          </a:xfrm>
        </p:spPr>
        <p:txBody>
          <a:bodyPr/>
          <a:lstStyle/>
          <a:p>
            <a:r>
              <a:rPr lang="en-US" altLang="zh-CN" sz="2400" dirty="0"/>
              <a:t>Server Platform: VMware vSphere</a:t>
            </a:r>
          </a:p>
          <a:p>
            <a:pPr lvl="1"/>
            <a:r>
              <a:rPr lang="en-US" altLang="zh-CN" sz="2000" dirty="0"/>
              <a:t>Physical Machine: 4 DELL PowerEdge R710 </a:t>
            </a:r>
          </a:p>
          <a:p>
            <a:pPr lvl="1"/>
            <a:r>
              <a:rPr lang="en-US" altLang="zh-CN" sz="2000" dirty="0"/>
              <a:t>Virtual Machine: &gt; 40, test and development platform, file server, database server, web server,</a:t>
            </a:r>
            <a:r>
              <a:rPr lang="zh-CN" altLang="en-US" sz="2000" dirty="0"/>
              <a:t> </a:t>
            </a:r>
            <a:r>
              <a:rPr lang="en-US" altLang="zh-CN" sz="2000" dirty="0" err="1"/>
              <a:t>softIOC</a:t>
            </a:r>
            <a:endParaRPr lang="en-US" altLang="zh-CN" sz="2000" dirty="0"/>
          </a:p>
          <a:p>
            <a:pPr lvl="1"/>
            <a:r>
              <a:rPr lang="en-US" altLang="zh-CN" dirty="0"/>
              <a:t>Storage: iSCSI SAN, RAID</a:t>
            </a:r>
          </a:p>
          <a:p>
            <a:r>
              <a:rPr lang="en-US" altLang="zh-CN" sz="2400" dirty="0"/>
              <a:t>OPI: 5 Linux/PC + 1 virtual server,</a:t>
            </a:r>
            <a:r>
              <a:rPr lang="zh-CN" altLang="en-US" sz="2400" dirty="0"/>
              <a:t> </a:t>
            </a:r>
            <a:r>
              <a:rPr lang="en-US" altLang="zh-CN" sz="2400" dirty="0"/>
              <a:t>NIS</a:t>
            </a:r>
          </a:p>
          <a:p>
            <a:r>
              <a:rPr lang="en-US" altLang="zh-CN" sz="2400" dirty="0"/>
              <a:t>Screen Wall: 3*4  55″ LED screen</a:t>
            </a:r>
          </a:p>
          <a:p>
            <a:r>
              <a:rPr lang="en-US" altLang="zh-CN" sz="2400" dirty="0"/>
              <a:t>Front end controller</a:t>
            </a:r>
          </a:p>
          <a:p>
            <a:pPr lvl="1"/>
            <a:r>
              <a:rPr lang="en-US" altLang="zh-CN" sz="2000" dirty="0" err="1"/>
              <a:t>cPCI</a:t>
            </a:r>
            <a:r>
              <a:rPr lang="en-US" altLang="zh-CN" sz="2000" dirty="0"/>
              <a:t>: </a:t>
            </a:r>
            <a:r>
              <a:rPr lang="zh-CN" altLang="zh-CN" sz="2000" dirty="0"/>
              <a:t>5</a:t>
            </a:r>
            <a:r>
              <a:rPr lang="en-US" altLang="zh-CN" sz="2000" dirty="0"/>
              <a:t>, timing system</a:t>
            </a:r>
          </a:p>
          <a:p>
            <a:pPr lvl="1"/>
            <a:r>
              <a:rPr lang="en-US" altLang="zh-CN" sz="2000" dirty="0"/>
              <a:t>PLC: 8, IDs, vacuum valve etc.</a:t>
            </a:r>
          </a:p>
          <a:p>
            <a:pPr lvl="1"/>
            <a:r>
              <a:rPr lang="en-US" altLang="zh-CN" sz="2000" dirty="0"/>
              <a:t>NI </a:t>
            </a:r>
            <a:r>
              <a:rPr lang="en-US" altLang="zh-CN" sz="2000" dirty="0" err="1"/>
              <a:t>cRIO</a:t>
            </a:r>
            <a:r>
              <a:rPr lang="en-US" altLang="zh-CN" sz="2000" dirty="0"/>
              <a:t> 9073: 20, temperature monitor</a:t>
            </a:r>
          </a:p>
        </p:txBody>
      </p:sp>
      <p:sp>
        <p:nvSpPr>
          <p:cNvPr id="125956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4D55F4-7DB8-485E-B1C4-98CCA174DFE0}" type="slidenum">
              <a:rPr lang="en-US" altLang="zh-CN" sz="15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CN" sz="1500">
              <a:solidFill>
                <a:schemeClr val="bg1"/>
              </a:solidFill>
            </a:endParaRPr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661484" y="6343149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3073B7-B4C9-476E-8E2C-71BE22FA0175}" type="slidenum">
              <a:rPr 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009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zh-CN" sz="3600" dirty="0"/>
              <a:t>Central Control Room</a:t>
            </a:r>
            <a:endParaRPr kumimoji="0" lang="zh-CN" altLang="en-US" sz="3600" dirty="0"/>
          </a:p>
        </p:txBody>
      </p:sp>
      <p:pic>
        <p:nvPicPr>
          <p:cNvPr id="130051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3664" y="1409384"/>
            <a:ext cx="6638259" cy="4978341"/>
          </a:xfrm>
        </p:spPr>
      </p:pic>
      <p:sp>
        <p:nvSpPr>
          <p:cNvPr id="13005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8A2633-E92C-49E1-89DE-2A3B58E4F20A}" type="slidenum">
              <a:rPr lang="en-US" altLang="zh-CN" sz="15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500">
              <a:solidFill>
                <a:schemeClr val="bg1"/>
              </a:solidFill>
            </a:endParaRPr>
          </a:p>
        </p:txBody>
      </p:sp>
      <p:sp>
        <p:nvSpPr>
          <p:cNvPr id="5" name="灯片编号占位符 3"/>
          <p:cNvSpPr txBox="1">
            <a:spLocks/>
          </p:cNvSpPr>
          <p:nvPr/>
        </p:nvSpPr>
        <p:spPr bwMode="auto">
          <a:xfrm>
            <a:off x="6723529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buFont typeface="Arial" panose="020B0604020202020204" pitchFamily="34" charset="0"/>
              <a:buNone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FE9B76D-E1D0-4A22-9A8B-983373792BD8}" type="slidenum">
              <a:rPr 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513447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z="4000" dirty="0"/>
              <a:t>Software Design</a:t>
            </a:r>
            <a:endParaRPr kumimoji="0" lang="zh-CN" altLang="en-US" sz="4000" dirty="0"/>
          </a:p>
        </p:txBody>
      </p:sp>
      <p:sp>
        <p:nvSpPr>
          <p:cNvPr id="132099" name="内容占位符 2"/>
          <p:cNvSpPr>
            <a:spLocks noGrp="1"/>
          </p:cNvSpPr>
          <p:nvPr>
            <p:ph idx="1"/>
          </p:nvPr>
        </p:nvSpPr>
        <p:spPr>
          <a:xfrm>
            <a:off x="589547" y="1227221"/>
            <a:ext cx="7351295" cy="5462337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Development tools: EPICS</a:t>
            </a:r>
          </a:p>
          <a:p>
            <a:pPr lvl="1"/>
            <a:r>
              <a:rPr lang="en-US" altLang="zh-CN" dirty="0"/>
              <a:t>base</a:t>
            </a:r>
            <a:r>
              <a:rPr lang="zh-CN" altLang="en-US" dirty="0"/>
              <a:t>：</a:t>
            </a:r>
            <a:r>
              <a:rPr lang="en-US" altLang="zh-CN" dirty="0"/>
              <a:t>R3.14.12.2</a:t>
            </a:r>
          </a:p>
          <a:p>
            <a:pPr lvl="1"/>
            <a:r>
              <a:rPr lang="en-US" altLang="zh-CN" dirty="0"/>
              <a:t>modules</a:t>
            </a:r>
            <a:r>
              <a:rPr lang="zh-CN" altLang="en-US" dirty="0"/>
              <a:t>：</a:t>
            </a:r>
            <a:r>
              <a:rPr lang="en-US" altLang="zh-CN" dirty="0"/>
              <a:t>seq-2.1.6, asyn4-18, streamDevice-2-5, s7plc</a:t>
            </a:r>
            <a:r>
              <a:rPr lang="zh-CN" altLang="en-US" dirty="0"/>
              <a:t>、</a:t>
            </a:r>
            <a:r>
              <a:rPr lang="en-US" altLang="zh-CN" dirty="0"/>
              <a:t>tds3000-2.4, iocStats-R3-1-9, autosave-4-7</a:t>
            </a:r>
          </a:p>
          <a:p>
            <a:pPr lvl="1"/>
            <a:r>
              <a:rPr lang="en-US" altLang="zh-CN" dirty="0"/>
              <a:t>Extensions</a:t>
            </a:r>
            <a:r>
              <a:rPr lang="zh-CN" altLang="en-US" dirty="0"/>
              <a:t>：</a:t>
            </a:r>
            <a:r>
              <a:rPr lang="en-US" altLang="zh-CN" dirty="0"/>
              <a:t>edm-1-12-75, SNS_CSS_3.1.4, pyepics-3.2.0, </a:t>
            </a:r>
            <a:r>
              <a:rPr lang="en-US" altLang="zh-CN" dirty="0" err="1"/>
              <a:t>procServ</a:t>
            </a:r>
            <a:r>
              <a:rPr lang="zh-CN" altLang="zh-CN" dirty="0"/>
              <a:t>   </a:t>
            </a:r>
            <a:endParaRPr lang="en-US" altLang="zh-CN" dirty="0"/>
          </a:p>
          <a:p>
            <a:r>
              <a:rPr lang="en-US" altLang="zh-CN" sz="2000" dirty="0"/>
              <a:t>Operating system</a:t>
            </a:r>
          </a:p>
          <a:p>
            <a:pPr lvl="1"/>
            <a:r>
              <a:rPr lang="en-US" altLang="zh-CN" dirty="0"/>
              <a:t>Server/OPI</a:t>
            </a:r>
            <a:r>
              <a:rPr lang="zh-CN" altLang="en-US" dirty="0"/>
              <a:t>：</a:t>
            </a:r>
            <a:r>
              <a:rPr lang="en-US" altLang="zh-CN" dirty="0"/>
              <a:t>CentOS 6</a:t>
            </a:r>
          </a:p>
          <a:p>
            <a:pPr lvl="1"/>
            <a:r>
              <a:rPr lang="en-US" altLang="zh-CN" dirty="0" err="1"/>
              <a:t>SoftIOC</a:t>
            </a:r>
            <a:r>
              <a:rPr lang="zh-CN" altLang="zh-CN" dirty="0"/>
              <a:t>：</a:t>
            </a:r>
            <a:r>
              <a:rPr lang="en-US" altLang="zh-CN" dirty="0"/>
              <a:t>CentOS 6</a:t>
            </a:r>
          </a:p>
          <a:p>
            <a:pPr lvl="1"/>
            <a:r>
              <a:rPr lang="en-US" altLang="zh-CN" dirty="0"/>
              <a:t>NI </a:t>
            </a:r>
            <a:r>
              <a:rPr lang="en-US" altLang="zh-CN" dirty="0" err="1"/>
              <a:t>cRIO</a:t>
            </a:r>
            <a:r>
              <a:rPr lang="en-US" altLang="zh-CN" dirty="0"/>
              <a:t> 9073: </a:t>
            </a:r>
            <a:r>
              <a:rPr lang="en-US" altLang="zh-CN" dirty="0" err="1"/>
              <a:t>vxWorks</a:t>
            </a:r>
            <a:endParaRPr lang="en-US" altLang="zh-CN" sz="2000" dirty="0"/>
          </a:p>
          <a:p>
            <a:r>
              <a:rPr lang="en-US" altLang="zh-CN" sz="2000" dirty="0"/>
              <a:t>IOC</a:t>
            </a:r>
            <a:r>
              <a:rPr lang="zh-CN" altLang="en-US" sz="2000" dirty="0"/>
              <a:t>：～</a:t>
            </a:r>
            <a:r>
              <a:rPr lang="en-US" altLang="zh-CN" sz="2000" dirty="0"/>
              <a:t>15,000 records</a:t>
            </a:r>
          </a:p>
          <a:p>
            <a:r>
              <a:rPr lang="en-US" altLang="zh-CN" sz="2000" dirty="0"/>
              <a:t>Database</a:t>
            </a:r>
          </a:p>
          <a:p>
            <a:pPr lvl="1"/>
            <a:r>
              <a:rPr lang="en-US" altLang="zh-CN" dirty="0"/>
              <a:t>RDB Channel Archiver</a:t>
            </a:r>
            <a:r>
              <a:rPr lang="zh-CN" altLang="en-US" dirty="0"/>
              <a:t>＋</a:t>
            </a:r>
            <a:r>
              <a:rPr lang="en-US" altLang="zh-CN" dirty="0"/>
              <a:t> Oracle</a:t>
            </a:r>
            <a:r>
              <a:rPr lang="zh-CN" altLang="en-US" dirty="0"/>
              <a:t>＋</a:t>
            </a:r>
            <a:r>
              <a:rPr lang="en-US" altLang="zh-CN" dirty="0"/>
              <a:t>JSP</a:t>
            </a:r>
          </a:p>
          <a:p>
            <a:pPr lvl="1"/>
            <a:r>
              <a:rPr lang="en-US" altLang="zh-CN" dirty="0"/>
              <a:t>History data:</a:t>
            </a:r>
            <a:r>
              <a:rPr lang="zh-CN" altLang="en-US" dirty="0"/>
              <a:t>～</a:t>
            </a:r>
            <a:r>
              <a:rPr lang="en-US" altLang="zh-CN" dirty="0"/>
              <a:t>15GB/week</a:t>
            </a:r>
          </a:p>
          <a:p>
            <a:r>
              <a:rPr lang="en-US" altLang="zh-CN" sz="2000" dirty="0"/>
              <a:t>Programming  Language</a:t>
            </a:r>
            <a:endParaRPr lang="zh-CN" altLang="en-US" sz="2000" dirty="0"/>
          </a:p>
          <a:p>
            <a:pPr lvl="1"/>
            <a:r>
              <a:rPr lang="en-US" altLang="zh-CN" dirty="0"/>
              <a:t>C/C++, Java, MATLAB, Python, LabVIEW</a:t>
            </a:r>
          </a:p>
        </p:txBody>
      </p:sp>
      <p:sp>
        <p:nvSpPr>
          <p:cNvPr id="131076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1pPr>
            <a:lvl2pPr marL="557199" indent="-214308">
              <a:spcBef>
                <a:spcPct val="20000"/>
              </a:spcBef>
              <a:buChar char="–"/>
              <a:defRPr kumimoji="1" sz="18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2pPr>
            <a:lvl3pPr marL="857228" indent="-171446">
              <a:spcBef>
                <a:spcPct val="20000"/>
              </a:spcBef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3pPr>
            <a:lvl4pPr marL="1200120" indent="-171446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4pPr>
            <a:lvl5pPr marL="1543012" indent="-171446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方正大黑简体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5EB7D-47E7-49EF-B8C6-B42CB0088656}" type="slidenum">
              <a:rPr lang="en-US" altLang="zh-CN" sz="105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500" dirty="0"/>
          </a:p>
        </p:txBody>
      </p:sp>
    </p:spTree>
    <p:extLst>
      <p:ext uri="{BB962C8B-B14F-4D97-AF65-F5344CB8AC3E}">
        <p14:creationId xmlns:p14="http://schemas.microsoft.com/office/powerpoint/2010/main" val="3490904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默认设计模板_2">
  <a:themeElements>
    <a:clrScheme name="1_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_2">
      <a:majorFont>
        <a:latin typeface="Arial"/>
        <a:ea typeface="微软雅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Office 主题">
  <a:themeElements>
    <a:clrScheme name="1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Office 主题">
  <a:themeElements>
    <a:clrScheme name="1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Office 主题">
  <a:themeElements>
    <a:clrScheme name="1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9_Office 主题">
  <a:themeElements>
    <a:clrScheme name="1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XFEL定时与同步技术调研报告</Template>
  <TotalTime>0</TotalTime>
  <Words>990</Words>
  <Application>Microsoft Office PowerPoint</Application>
  <PresentationFormat>全屏显示(4:3)</PresentationFormat>
  <Paragraphs>220</Paragraphs>
  <Slides>33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Haettenschweiler</vt:lpstr>
      <vt:lpstr>Arial</vt:lpstr>
      <vt:lpstr>Calibri</vt:lpstr>
      <vt:lpstr>Times New Roman</vt:lpstr>
      <vt:lpstr>1_默认设计模板_2</vt:lpstr>
      <vt:lpstr>默认设计模板_2</vt:lpstr>
      <vt:lpstr>8_Office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16_Office 主题</vt:lpstr>
      <vt:lpstr>17_Office 主题</vt:lpstr>
      <vt:lpstr>18_Office 主题</vt:lpstr>
      <vt:lpstr>19_Office 主题</vt:lpstr>
      <vt:lpstr>Visio</vt:lpstr>
      <vt:lpstr>Status of the HLS-II Control System</vt:lpstr>
      <vt:lpstr>Outline</vt:lpstr>
      <vt:lpstr>History of Hefei Light Source</vt:lpstr>
      <vt:lpstr>HLS-II </vt:lpstr>
      <vt:lpstr>HALS </vt:lpstr>
      <vt:lpstr>Hardware Structure of Control System</vt:lpstr>
      <vt:lpstr>Hardware Components</vt:lpstr>
      <vt:lpstr>Central Control Room</vt:lpstr>
      <vt:lpstr>Software Design</vt:lpstr>
      <vt:lpstr>Timing System</vt:lpstr>
      <vt:lpstr>Layout of Timing System</vt:lpstr>
      <vt:lpstr>HLA(High Level Application)</vt:lpstr>
      <vt:lpstr>Conversion Diagram</vt:lpstr>
      <vt:lpstr>Archiver System</vt:lpstr>
      <vt:lpstr>Structure of Archiver System</vt:lpstr>
      <vt:lpstr>Operation Status </vt:lpstr>
      <vt:lpstr>Data Query: Customized</vt:lpstr>
      <vt:lpstr>Data Query: Free</vt:lpstr>
      <vt:lpstr>Alarm System Based Phoebus/Alarms</vt:lpstr>
      <vt:lpstr>Web Based GUI of Alarm System</vt:lpstr>
      <vt:lpstr>Alarm Messages Distributed by SMS&amp; WeChat</vt:lpstr>
      <vt:lpstr>Personnel Safety System (PSS)</vt:lpstr>
      <vt:lpstr>System Architecture of PSS</vt:lpstr>
      <vt:lpstr>Photo of PSS Test Platform</vt:lpstr>
      <vt:lpstr>Control Panel of PSS</vt:lpstr>
      <vt:lpstr>Control Panel of PSS: Linac</vt:lpstr>
      <vt:lpstr>Control Panel of PSS: Ring</vt:lpstr>
      <vt:lpstr>Info Screen of PSS Beside the Door</vt:lpstr>
      <vt:lpstr>Access Information of PSS</vt:lpstr>
      <vt:lpstr>Post-Mortem System（PM）</vt:lpstr>
      <vt:lpstr>Architecture of PM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HLSII控制系统的硬件结构</dc:title>
  <dc:creator>win8 win8</dc:creator>
  <cp:lastModifiedBy>zhaist</cp:lastModifiedBy>
  <cp:revision>199</cp:revision>
  <dcterms:created xsi:type="dcterms:W3CDTF">2015-03-24T09:28:29Z</dcterms:created>
  <dcterms:modified xsi:type="dcterms:W3CDTF">2019-06-24T08:30:31Z</dcterms:modified>
</cp:coreProperties>
</file>