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7"/>
  </p:notesMasterIdLst>
  <p:handoutMasterIdLst>
    <p:handoutMasterId r:id="rId28"/>
  </p:handoutMasterIdLst>
  <p:sldIdLst>
    <p:sldId id="334" r:id="rId2"/>
    <p:sldId id="386" r:id="rId3"/>
    <p:sldId id="387" r:id="rId4"/>
    <p:sldId id="349" r:id="rId5"/>
    <p:sldId id="346" r:id="rId6"/>
    <p:sldId id="383" r:id="rId7"/>
    <p:sldId id="380" r:id="rId8"/>
    <p:sldId id="415" r:id="rId9"/>
    <p:sldId id="411" r:id="rId10"/>
    <p:sldId id="412" r:id="rId11"/>
    <p:sldId id="413" r:id="rId12"/>
    <p:sldId id="427" r:id="rId13"/>
    <p:sldId id="400" r:id="rId14"/>
    <p:sldId id="401" r:id="rId15"/>
    <p:sldId id="425" r:id="rId16"/>
    <p:sldId id="402" r:id="rId17"/>
    <p:sldId id="428" r:id="rId18"/>
    <p:sldId id="429" r:id="rId19"/>
    <p:sldId id="405" r:id="rId20"/>
    <p:sldId id="407" r:id="rId21"/>
    <p:sldId id="408" r:id="rId22"/>
    <p:sldId id="409" r:id="rId23"/>
    <p:sldId id="431" r:id="rId24"/>
    <p:sldId id="426" r:id="rId25"/>
    <p:sldId id="377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1" autoAdjust="0"/>
    <p:restoredTop sz="94505" autoAdjust="0"/>
  </p:normalViewPr>
  <p:slideViewPr>
    <p:cSldViewPr>
      <p:cViewPr varScale="1">
        <p:scale>
          <a:sx n="152" d="100"/>
          <a:sy n="152" d="100"/>
        </p:scale>
        <p:origin x="190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F412-9B39-E14E-A982-EFFC18C6BA63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CD1D2-52FF-AE4F-8497-20AF440A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2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2019-06-20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BFCCA-9580-5046-A917-FFA69C1EEE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6/20/2019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36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042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A6BFCCA-9580-5046-A917-FFA69C1EEE1C}" type="datetime1">
              <a:rPr lang="en-US" smtClean="0"/>
              <a:t>6/20/2019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930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20/06/2019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6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20/06/2019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pos="47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20/06/2019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20/06/2019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7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0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0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1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31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416595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7596336" y="256034"/>
            <a:ext cx="1513752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6646"/>
            <a:ext cx="7139136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1000"/>
            <a:ext cx="82296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53337"/>
            <a:ext cx="2895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7780"/>
            <a:ext cx="7139136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54618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20/06/2019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1399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8" r:id="rId6"/>
    <p:sldLayoutId id="2147483721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hyperlink" Target="http://www.ioxos.ch/images/pdf/01_datasheet/ADC_3110_DS_A1.pdf" TargetMode="External"/><Relationship Id="rId18" Type="http://schemas.openxmlformats.org/officeDocument/2006/relationships/image" Target="../media/image57.png"/><Relationship Id="rId3" Type="http://schemas.openxmlformats.org/officeDocument/2006/relationships/hyperlink" Target="https://en.wikipedia.org/wiki/FPGA_Mezzanine_Card" TargetMode="External"/><Relationship Id="rId7" Type="http://schemas.openxmlformats.org/officeDocument/2006/relationships/hyperlink" Target="http://www.ioxos.ch/" TargetMode="External"/><Relationship Id="rId12" Type="http://schemas.openxmlformats.org/officeDocument/2006/relationships/hyperlink" Target="http://www.d-tacq.com/acq400ds/acq420fmc-product-specification.pdf" TargetMode="External"/><Relationship Id="rId17" Type="http://schemas.openxmlformats.org/officeDocument/2006/relationships/image" Target="../media/image56.png"/><Relationship Id="rId2" Type="http://schemas.openxmlformats.org/officeDocument/2006/relationships/hyperlink" Target="https://en.wikipedia.org/wiki/Advanced_Mezzanine_Card" TargetMode="External"/><Relationship Id="rId16" Type="http://schemas.openxmlformats.org/officeDocument/2006/relationships/hyperlink" Target="http://www.ioxos.ch/images/pdf/01_datasheet/DAC_3113_DS_A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cmg.org/openstandards/microtca/" TargetMode="External"/><Relationship Id="rId11" Type="http://schemas.openxmlformats.org/officeDocument/2006/relationships/hyperlink" Target="http://www.ioxos.ch/images/pdf/01_datasheet/IFC_1410_SDS_A0.pdf" TargetMode="External"/><Relationship Id="rId5" Type="http://schemas.openxmlformats.org/officeDocument/2006/relationships/hyperlink" Target="https://www.psi.ch/" TargetMode="External"/><Relationship Id="rId15" Type="http://schemas.openxmlformats.org/officeDocument/2006/relationships/hyperlink" Target="http://www.ioxos.ch/images/pdf/01_datasheet/ADC_3117_SDS_A0.pdf" TargetMode="External"/><Relationship Id="rId10" Type="http://schemas.openxmlformats.org/officeDocument/2006/relationships/image" Target="../media/image55.jpeg"/><Relationship Id="rId19" Type="http://schemas.openxmlformats.org/officeDocument/2006/relationships/image" Target="../media/image58.png"/><Relationship Id="rId4" Type="http://schemas.openxmlformats.org/officeDocument/2006/relationships/hyperlink" Target="https://en.wikipedia.org/wiki/Board_support_package" TargetMode="External"/><Relationship Id="rId9" Type="http://schemas.openxmlformats.org/officeDocument/2006/relationships/image" Target="../media/image54.jpeg"/><Relationship Id="rId14" Type="http://schemas.openxmlformats.org/officeDocument/2006/relationships/hyperlink" Target="http://www.ioxos.ch/images/pdf/01_datasheet/ADC_3112_DS_A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0297798/21308.51166.56576.40744/valid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5693675"/>
            <a:ext cx="9144000" cy="1083854"/>
          </a:xfrm>
          <a:prstGeom prst="rect">
            <a:avLst/>
          </a:prstGeom>
          <a:solidFill>
            <a:srgbClr val="1394CA"/>
          </a:solidFill>
          <a:ln>
            <a:solidFill>
              <a:srgbClr val="1394CA"/>
            </a:solidFill>
          </a:ln>
        </p:spPr>
        <p:txBody>
          <a:bodyPr wrap="square" lIns="84035" tIns="42021" rIns="84035" bIns="42021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MicroTCA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deployment at the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European Spallation Source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Henrik Carling - </a:t>
            </a:r>
            <a:r>
              <a:rPr kumimoji="0" lang="en-US" sz="1846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</a:t>
            </a:r>
            <a:r>
              <a:rPr lang="en-US" sz="1846" i="1" dirty="0" smtClean="0">
                <a:solidFill>
                  <a:srgbClr val="FFFFFF"/>
                </a:solidFill>
                <a:latin typeface="Calibri"/>
                <a:cs typeface="Calibri"/>
              </a:rPr>
              <a:t>d of integrated control systems division</a:t>
            </a:r>
            <a:endParaRPr kumimoji="0" lang="en-US" sz="1846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46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2019-06</a:t>
            </a:r>
            <a:endParaRPr kumimoji="0" lang="en-GB" sz="147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0" y="543927"/>
            <a:ext cx="1616629" cy="798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CD966-4DE9-3E4A-A2F8-6A11695CB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6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ESS/ICS challenges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384176"/>
            <a:ext cx="8507288" cy="5357192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The ESS control </a:t>
            </a:r>
            <a:r>
              <a:rPr lang="en-GB" sz="2400" dirty="0">
                <a:solidFill>
                  <a:schemeClr val="tx1"/>
                </a:solidFill>
              </a:rPr>
              <a:t>system complexity is very </a:t>
            </a:r>
            <a:r>
              <a:rPr lang="en-GB" sz="2400" dirty="0" smtClean="0">
                <a:solidFill>
                  <a:schemeClr val="tx1"/>
                </a:solidFill>
              </a:rPr>
              <a:t>high</a:t>
            </a: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About 1 600 000 “process values”</a:t>
            </a:r>
          </a:p>
          <a:p>
            <a:pPr lvl="1"/>
            <a:r>
              <a:rPr lang="en-US" sz="1800" dirty="0"/>
              <a:t>Ambitious approach to automation of control system configuration</a:t>
            </a:r>
          </a:p>
          <a:p>
            <a:pPr lvl="1"/>
            <a:endParaRPr lang="en-GB" sz="1800" dirty="0" smtClean="0">
              <a:solidFill>
                <a:schemeClr val="tx1"/>
              </a:solidFill>
            </a:endParaRPr>
          </a:p>
          <a:p>
            <a:r>
              <a:rPr lang="en-GB" sz="2400" dirty="0" smtClean="0">
                <a:solidFill>
                  <a:schemeClr val="tx1"/>
                </a:solidFill>
              </a:rPr>
              <a:t>Facility </a:t>
            </a:r>
            <a:r>
              <a:rPr lang="en-GB" sz="2400" dirty="0">
                <a:solidFill>
                  <a:schemeClr val="tx1"/>
                </a:solidFill>
              </a:rPr>
              <a:t>availability goals are very </a:t>
            </a:r>
            <a:r>
              <a:rPr lang="en-GB" sz="2400" dirty="0" smtClean="0">
                <a:solidFill>
                  <a:schemeClr val="tx1"/>
                </a:solidFill>
              </a:rPr>
              <a:t>high</a:t>
            </a:r>
          </a:p>
          <a:p>
            <a:pPr lvl="1"/>
            <a:r>
              <a:rPr lang="en-GB" sz="1800" dirty="0" smtClean="0">
                <a:solidFill>
                  <a:schemeClr val="tx1"/>
                </a:solidFill>
              </a:rPr>
              <a:t>ICS </a:t>
            </a:r>
            <a:r>
              <a:rPr lang="en-GB" sz="1800" dirty="0">
                <a:solidFill>
                  <a:schemeClr val="tx1"/>
                </a:solidFill>
              </a:rPr>
              <a:t>plays a key role </a:t>
            </a:r>
            <a:r>
              <a:rPr lang="en-GB" sz="1800" dirty="0" smtClean="0">
                <a:solidFill>
                  <a:schemeClr val="tx1"/>
                </a:solidFill>
              </a:rPr>
              <a:t>for the availability of the facility - 95% availability</a:t>
            </a:r>
          </a:p>
          <a:p>
            <a:pPr lvl="1"/>
            <a:r>
              <a:rPr lang="en-US" sz="1800" dirty="0" smtClean="0"/>
              <a:t>High performance and availability </a:t>
            </a:r>
            <a:r>
              <a:rPr lang="en-US" sz="1800" dirty="0"/>
              <a:t>requirements </a:t>
            </a:r>
            <a:r>
              <a:rPr lang="en-US" sz="1800" dirty="0" smtClean="0"/>
              <a:t>on equipment used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400" dirty="0"/>
              <a:t>Some new approaches will be implemented at ESS/ICS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Full scale deployment of EPICS </a:t>
            </a:r>
            <a:r>
              <a:rPr lang="en-US" sz="1800" dirty="0" smtClean="0">
                <a:solidFill>
                  <a:schemeClr val="tx1"/>
                </a:solidFill>
              </a:rPr>
              <a:t>7</a:t>
            </a:r>
          </a:p>
          <a:p>
            <a:pPr lvl="2"/>
            <a:r>
              <a:rPr lang="en-US" sz="1400" dirty="0" smtClean="0"/>
              <a:t>ESS is committed to contributing to the EPICS community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Full scale deployment of </a:t>
            </a:r>
            <a:r>
              <a:rPr lang="en-US" sz="1800" dirty="0" smtClean="0">
                <a:solidFill>
                  <a:schemeClr val="tx1"/>
                </a:solidFill>
              </a:rPr>
              <a:t>MicroTCA.4</a:t>
            </a:r>
          </a:p>
          <a:p>
            <a:pPr lvl="2"/>
            <a:r>
              <a:rPr lang="en-US" sz="1400" dirty="0" smtClean="0"/>
              <a:t>ESS is involved in a public procurement for innovation initiative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Machine learning/Artificial intelligence assisted control system</a:t>
            </a:r>
          </a:p>
          <a:p>
            <a:pPr lvl="2"/>
            <a:r>
              <a:rPr lang="en-US" sz="1400" dirty="0" smtClean="0"/>
              <a:t>Project started to explore how machine learning technologies can be applied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581127"/>
            <a:ext cx="1616224" cy="86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sis-pro.com/wp-content/uploads/2015/08/MicroTCA_Logo_Final_version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45224"/>
            <a:ext cx="1616224" cy="5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ensorf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41640"/>
            <a:ext cx="799728" cy="79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8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ICS Project scope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874343"/>
            <a:ext cx="5328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01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Management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03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Software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04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Hardware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05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Machine protection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06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Equipment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07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Control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08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Physics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09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Personnel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10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Integration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Accelerator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11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Integration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12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Integration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Instruments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13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Integration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Conventional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package 14 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Test Stands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package 20	Installation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10" y="1498677"/>
            <a:ext cx="1838450" cy="12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68960"/>
            <a:ext cx="1838450" cy="122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57" y="4691349"/>
            <a:ext cx="1844535" cy="103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98" y="5569564"/>
            <a:ext cx="1844535" cy="6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8075" y="2617747"/>
            <a:ext cx="15329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Software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8551" y="4201924"/>
            <a:ext cx="1794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Electronics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8874" y="5643362"/>
            <a:ext cx="22410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1880" y="6146140"/>
            <a:ext cx="30875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Safety &amp; protection</a:t>
            </a:r>
            <a:endParaRPr kumimoji="0" lang="en-US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26819" y="2343518"/>
            <a:ext cx="2431114" cy="85753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15816" y="2564904"/>
            <a:ext cx="3042117" cy="116209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14243" y="2630333"/>
            <a:ext cx="3478037" cy="561062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67944" y="2910864"/>
            <a:ext cx="3024336" cy="44612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05492" y="3492595"/>
            <a:ext cx="1610724" cy="130455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76415" y="4869160"/>
            <a:ext cx="3303042" cy="774202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067944" y="2996952"/>
            <a:ext cx="967724" cy="2520280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211960" y="4144874"/>
            <a:ext cx="693532" cy="137235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esuitetools.com/sites/default/files/integration_0_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96" y="3541149"/>
            <a:ext cx="3272880" cy="14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V="1">
            <a:off x="4478903" y="4201924"/>
            <a:ext cx="449033" cy="116765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995936" y="4463534"/>
            <a:ext cx="1224136" cy="79977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558726" y="4653136"/>
            <a:ext cx="877370" cy="177918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353261" y="4691349"/>
            <a:ext cx="702049" cy="393835"/>
          </a:xfrm>
          <a:prstGeom prst="straightConnector1">
            <a:avLst/>
          </a:prstGeom>
          <a:ln w="508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9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 system layers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894379"/>
            <a:ext cx="8496944" cy="963621"/>
          </a:xfrm>
        </p:spPr>
        <p:txBody>
          <a:bodyPr/>
          <a:lstStyle/>
          <a:p>
            <a:r>
              <a:rPr lang="en-GB" dirty="0" smtClean="0"/>
              <a:t>Complex, multi-layered control system based on EPICS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0540"/>
            <a:ext cx="8964488" cy="430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8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sv-SE" dirty="0" smtClean="0"/>
              <a:t>MicroTCA at ESS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743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/>
              <a:t>Three layers of hardware at ICS</a:t>
            </a:r>
            <a:endParaRPr lang="sv-S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423317"/>
            <a:ext cx="4608512" cy="4958011"/>
          </a:xfrm>
        </p:spPr>
        <p:txBody>
          <a:bodyPr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ICS has adopted a three </a:t>
            </a:r>
            <a:r>
              <a:rPr lang="en-US" sz="1400" b="1" dirty="0">
                <a:solidFill>
                  <a:schemeClr val="tx1"/>
                </a:solidFill>
              </a:rPr>
              <a:t>layer </a:t>
            </a:r>
            <a:r>
              <a:rPr lang="en-US" sz="1400" b="1" dirty="0" smtClean="0">
                <a:solidFill>
                  <a:schemeClr val="tx1"/>
                </a:solidFill>
              </a:rPr>
              <a:t>strategy for implementing the control system based on signal speed</a:t>
            </a:r>
            <a:endParaRPr lang="en-US" sz="1400" b="1" dirty="0">
              <a:solidFill>
                <a:schemeClr val="tx1"/>
              </a:solidFill>
            </a:endParaRP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Platforms based on </a:t>
            </a:r>
            <a:r>
              <a:rPr lang="en-US" sz="1400" dirty="0" err="1" smtClean="0">
                <a:solidFill>
                  <a:schemeClr val="tx1"/>
                </a:solidFill>
              </a:rPr>
              <a:t>MicroTCA</a:t>
            </a:r>
            <a:r>
              <a:rPr lang="en-US" sz="1400" dirty="0" smtClean="0">
                <a:solidFill>
                  <a:schemeClr val="tx1"/>
                </a:solidFill>
              </a:rPr>
              <a:t> for </a:t>
            </a:r>
            <a:r>
              <a:rPr lang="en-US" sz="1400" dirty="0">
                <a:solidFill>
                  <a:schemeClr val="tx1"/>
                </a:solidFill>
              </a:rPr>
              <a:t>applications </a:t>
            </a:r>
            <a:r>
              <a:rPr lang="en-US" sz="1400" dirty="0" smtClean="0">
                <a:solidFill>
                  <a:schemeClr val="tx1"/>
                </a:solidFill>
              </a:rPr>
              <a:t>with data acquisition exceeding 100 kHz</a:t>
            </a: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The CPU will run EPICS and the FPGA will have a complete application development environment</a:t>
            </a:r>
          </a:p>
          <a:p>
            <a:pPr marL="361950" lvl="1" indent="-180975"/>
            <a:endParaRPr lang="en-US" sz="1400" dirty="0">
              <a:solidFill>
                <a:schemeClr val="tx1"/>
              </a:solidFill>
            </a:endParaRP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For slower signals, </a:t>
            </a:r>
            <a:r>
              <a:rPr lang="en-US" sz="1400" dirty="0" err="1">
                <a:solidFill>
                  <a:schemeClr val="tx1"/>
                </a:solidFill>
              </a:rPr>
              <a:t>E</a:t>
            </a:r>
            <a:r>
              <a:rPr lang="en-US" sz="1400" dirty="0" err="1" smtClean="0">
                <a:solidFill>
                  <a:schemeClr val="tx1"/>
                </a:solidFill>
              </a:rPr>
              <a:t>therCAT</a:t>
            </a:r>
            <a:r>
              <a:rPr lang="en-US" sz="1400" dirty="0" smtClean="0">
                <a:solidFill>
                  <a:schemeClr val="tx1"/>
                </a:solidFill>
              </a:rPr>
              <a:t> will be used as a real-time fieldbus with good price/performance ratio</a:t>
            </a: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Synchronization and event information are key for applications where a full custom platform solution would be too costly</a:t>
            </a:r>
          </a:p>
          <a:p>
            <a:pPr marL="361950" lvl="2" indent="-180975"/>
            <a:endParaRPr lang="en-US" sz="1400" dirty="0">
              <a:solidFill>
                <a:schemeClr val="tx1"/>
              </a:solidFill>
            </a:endParaRP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Low speed signals are handled with commercially available PLC systems from Siemens</a:t>
            </a: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This is a cost-effective solution that addresses ESS reliability and maintainability requirements</a:t>
            </a:r>
          </a:p>
          <a:p>
            <a:pPr marL="361950" lvl="1" indent="-180975"/>
            <a:r>
              <a:rPr lang="en-US" sz="1400" dirty="0" smtClean="0">
                <a:solidFill>
                  <a:schemeClr val="tx1"/>
                </a:solidFill>
              </a:rPr>
              <a:t>The PLC:s will be connected to EPICS for further integration into the control system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Up-Down Arrow 4"/>
          <p:cNvSpPr/>
          <p:nvPr/>
        </p:nvSpPr>
        <p:spPr>
          <a:xfrm>
            <a:off x="899592" y="1916832"/>
            <a:ext cx="216024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Up-Down Arrow 8"/>
          <p:cNvSpPr/>
          <p:nvPr/>
        </p:nvSpPr>
        <p:spPr>
          <a:xfrm>
            <a:off x="899592" y="2492896"/>
            <a:ext cx="216024" cy="144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Up-Down Arrow 9"/>
          <p:cNvSpPr/>
          <p:nvPr/>
        </p:nvSpPr>
        <p:spPr>
          <a:xfrm>
            <a:off x="899592" y="3950664"/>
            <a:ext cx="216024" cy="24306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Up Arrow 11"/>
          <p:cNvSpPr/>
          <p:nvPr/>
        </p:nvSpPr>
        <p:spPr>
          <a:xfrm>
            <a:off x="467544" y="1772816"/>
            <a:ext cx="216024" cy="46085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179512" y="1556792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Signal speed</a:t>
            </a:r>
            <a:endParaRPr lang="sv-SE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39662" y="3817640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10 Hz</a:t>
            </a:r>
            <a:endParaRPr lang="sv-SE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111670" y="4941168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 Hz</a:t>
            </a:r>
            <a:endParaRPr lang="sv-SE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41235" y="615049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0.1 Hz</a:t>
            </a:r>
            <a:endParaRPr lang="sv-SE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39662" y="327017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100 Hz</a:t>
            </a:r>
            <a:endParaRPr lang="sv-SE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75666" y="2838128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 kHz</a:t>
            </a:r>
            <a:endParaRPr lang="sv-SE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41235" y="255009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10 kHz</a:t>
            </a:r>
            <a:endParaRPr lang="sv-SE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36004" y="2334072"/>
            <a:ext cx="575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100 kHz</a:t>
            </a:r>
            <a:endParaRPr lang="sv-SE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58212" y="2132856"/>
            <a:ext cx="499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 MHz</a:t>
            </a:r>
            <a:endParaRPr lang="sv-SE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41234" y="1916832"/>
            <a:ext cx="642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10 MHz</a:t>
            </a:r>
            <a:endParaRPr lang="sv-SE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1151620" y="3859328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EtherCAT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23569" y="6150496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Industrial automation (PLC)</a:t>
            </a:r>
            <a:endParaRPr lang="sv-SE" sz="900" dirty="0"/>
          </a:p>
        </p:txBody>
      </p:sp>
      <p:sp>
        <p:nvSpPr>
          <p:cNvPr id="30" name="Rounded Rectangular Callout 29"/>
          <p:cNvSpPr/>
          <p:nvPr/>
        </p:nvSpPr>
        <p:spPr>
          <a:xfrm>
            <a:off x="2915816" y="3324550"/>
            <a:ext cx="1656184" cy="1252228"/>
          </a:xfrm>
          <a:prstGeom prst="wedgeRoundRectCallout">
            <a:avLst>
              <a:gd name="adj1" fmla="val -105357"/>
              <a:gd name="adj2" fmla="val 5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sv-SE" sz="1000" dirty="0" smtClean="0"/>
              <a:t>EtherCAT I/O modules that are connected to commercial or open-source EtherCAT master controllers which are in turn connected to the EPICS based control system</a:t>
            </a:r>
            <a:endParaRPr lang="sv-SE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4797152"/>
            <a:ext cx="1639348" cy="11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74" y="3049355"/>
            <a:ext cx="1608825" cy="87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ular Callout 30"/>
          <p:cNvSpPr/>
          <p:nvPr/>
        </p:nvSpPr>
        <p:spPr>
          <a:xfrm>
            <a:off x="2915816" y="4893941"/>
            <a:ext cx="1656184" cy="1199355"/>
          </a:xfrm>
          <a:prstGeom prst="wedgeRoundRectCallout">
            <a:avLst>
              <a:gd name="adj1" fmla="val -93924"/>
              <a:gd name="adj2" fmla="val 523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sv-SE" sz="1000" dirty="0" smtClean="0"/>
              <a:t>Slower signals are handled by industrial automation (PLC) for reliability and cost reasons. The standardized platform for ESS applications comes from Siemens</a:t>
            </a:r>
            <a:endParaRPr lang="sv-SE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4" y="1427583"/>
            <a:ext cx="1392802" cy="1452949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2915816" y="1484784"/>
            <a:ext cx="1656184" cy="936104"/>
          </a:xfrm>
          <a:prstGeom prst="wedgeRoundRectCallout">
            <a:avLst>
              <a:gd name="adj1" fmla="val -74669"/>
              <a:gd name="adj2" fmla="val 188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sv-SE" sz="1000" dirty="0" err="1" smtClean="0"/>
              <a:t>MicroTCA</a:t>
            </a:r>
            <a:r>
              <a:rPr lang="sv-SE" sz="1000" dirty="0" smtClean="0"/>
              <a:t> boards with a </a:t>
            </a:r>
            <a:r>
              <a:rPr lang="sv-SE" sz="1000" dirty="0" err="1" smtClean="0"/>
              <a:t>powerful</a:t>
            </a:r>
            <a:r>
              <a:rPr lang="sv-SE" sz="1000" dirty="0" smtClean="0"/>
              <a:t> FPGA. A FPGA framework constitutes the development environment. The CPU runs EPICS</a:t>
            </a:r>
            <a:endParaRPr lang="sv-SE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15616" y="2897048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dirty="0" smtClean="0"/>
              <a:t>Digital controls  platform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35388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6584"/>
          </a:xfrm>
        </p:spPr>
        <p:txBody>
          <a:bodyPr>
            <a:normAutofit/>
          </a:bodyPr>
          <a:lstStyle/>
          <a:p>
            <a:r>
              <a:rPr lang="sv-SE" sz="2400" dirty="0" smtClean="0"/>
              <a:t>ESS is investing significantly in MicroTCA technology </a:t>
            </a:r>
          </a:p>
          <a:p>
            <a:r>
              <a:rPr lang="sv-SE" sz="2400" dirty="0" smtClean="0"/>
              <a:t>ESS will be around for many years to come</a:t>
            </a:r>
          </a:p>
          <a:p>
            <a:r>
              <a:rPr lang="sv-SE" sz="2400" dirty="0" smtClean="0"/>
              <a:t>MicroTCA is a hardware platform generating a lot of interest</a:t>
            </a:r>
          </a:p>
          <a:p>
            <a:endParaRPr lang="sv-SE" sz="2400" dirty="0" smtClean="0"/>
          </a:p>
          <a:p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52938">
            <a:off x="4218081" y="3311855"/>
            <a:ext cx="3547991" cy="264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ESS </a:t>
            </a:r>
            <a:r>
              <a:rPr lang="sv-SE" dirty="0" err="1" smtClean="0"/>
              <a:t>driving</a:t>
            </a:r>
            <a:r>
              <a:rPr lang="sv-SE" dirty="0" smtClean="0"/>
              <a:t> </a:t>
            </a:r>
            <a:r>
              <a:rPr lang="sv-SE" dirty="0" err="1" smtClean="0"/>
              <a:t>technology</a:t>
            </a:r>
            <a:r>
              <a:rPr lang="sv-SE" dirty="0" smtClean="0"/>
              <a:t> - </a:t>
            </a:r>
            <a:r>
              <a:rPr lang="sv-SE" dirty="0" err="1" smtClean="0"/>
              <a:t>MicroTCA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6" name="Picture 4" descr="http://asis-pro.com/wp-content/uploads/2015/08/MicroTCA_Logo_Final_version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00808"/>
            <a:ext cx="2051720" cy="7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81528">
            <a:off x="340939" y="3147637"/>
            <a:ext cx="3385388" cy="2546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7420">
            <a:off x="1870834" y="3170235"/>
            <a:ext cx="3474443" cy="2612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28857">
            <a:off x="5696180" y="3993946"/>
            <a:ext cx="3071761" cy="22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Why MicroTCA.4?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5"/>
            <a:ext cx="8507288" cy="5308699"/>
          </a:xfrm>
        </p:spPr>
        <p:txBody>
          <a:bodyPr>
            <a:noAutofit/>
          </a:bodyPr>
          <a:lstStyle/>
          <a:p>
            <a:r>
              <a:rPr lang="en-US" sz="1600" dirty="0" err="1"/>
              <a:t>MicroTCA</a:t>
            </a:r>
            <a:r>
              <a:rPr lang="en-US" sz="1600" dirty="0"/>
              <a:t>® is a modular, open standard for building high </a:t>
            </a:r>
            <a:r>
              <a:rPr lang="en-US" sz="1600" dirty="0" smtClean="0"/>
              <a:t>performance </a:t>
            </a:r>
            <a:r>
              <a:rPr lang="en-US" sz="1600" dirty="0"/>
              <a:t>switched fabric computer systems in a small form factor. </a:t>
            </a:r>
            <a:r>
              <a:rPr lang="en-US" sz="1600" dirty="0" smtClean="0"/>
              <a:t>The standard is built on  </a:t>
            </a:r>
            <a:r>
              <a:rPr lang="en-US" sz="1600" dirty="0"/>
              <a:t>Advanced Mezzanine Cards </a:t>
            </a:r>
            <a:r>
              <a:rPr lang="en-US" sz="1600" dirty="0" smtClean="0"/>
              <a:t>which </a:t>
            </a:r>
            <a:r>
              <a:rPr lang="en-US" sz="1600" dirty="0"/>
              <a:t>provide processing and I/O functions. </a:t>
            </a:r>
            <a:r>
              <a:rPr lang="en-US" sz="1600" dirty="0" smtClean="0"/>
              <a:t>Hundreds </a:t>
            </a:r>
            <a:r>
              <a:rPr lang="en-US" sz="1600" dirty="0"/>
              <a:t>of different AMC’s are commercially available.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err="1" smtClean="0"/>
              <a:t>MicroTCA</a:t>
            </a:r>
            <a:r>
              <a:rPr lang="en-US" sz="1600" dirty="0" smtClean="0"/>
              <a:t> has its background in smaller </a:t>
            </a:r>
            <a:r>
              <a:rPr lang="en-US" sz="1600" dirty="0"/>
              <a:t>telecom systems </a:t>
            </a:r>
            <a:r>
              <a:rPr lang="en-US" sz="1600" dirty="0" smtClean="0"/>
              <a:t>but </a:t>
            </a:r>
            <a:r>
              <a:rPr lang="en-US" sz="1600" dirty="0"/>
              <a:t>has moved into  </a:t>
            </a:r>
            <a:br>
              <a:rPr lang="en-US" sz="1600" dirty="0"/>
            </a:br>
            <a:r>
              <a:rPr lang="en-US" sz="1600" dirty="0" smtClean="0"/>
              <a:t>many </a:t>
            </a:r>
            <a:r>
              <a:rPr lang="en-US" sz="1600" dirty="0"/>
              <a:t>non-telecom applications, with standardized, ruggedized versions becoming popular in mobile, military, telemetry, data acquisition, and avionics applications.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Because of its modularity and flexibility, </a:t>
            </a:r>
            <a:r>
              <a:rPr lang="en-US" sz="1600" dirty="0" err="1" smtClean="0"/>
              <a:t>MicroTCA</a:t>
            </a:r>
            <a:r>
              <a:rPr lang="en-US" sz="1600" dirty="0" smtClean="0"/>
              <a:t> is well-suited </a:t>
            </a:r>
            <a:r>
              <a:rPr lang="en-US" sz="1600" dirty="0"/>
              <a:t>for a wide range of applications, including industrial control and automation, test &amp; measurement, mobile and fixed mil/aero, avionics, traffic control and transportation, </a:t>
            </a:r>
            <a:r>
              <a:rPr lang="en-US" sz="1600" dirty="0" smtClean="0"/>
              <a:t>telecom and more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Key </a:t>
            </a:r>
            <a:r>
              <a:rPr lang="en-US" sz="1600" dirty="0"/>
              <a:t>Benefits and Features</a:t>
            </a:r>
          </a:p>
          <a:p>
            <a:pPr lvl="1"/>
            <a:r>
              <a:rPr lang="en-US" sz="1600" dirty="0"/>
              <a:t>Provides computer architecture consistent with Modular Open Systems Approach </a:t>
            </a:r>
            <a:r>
              <a:rPr lang="en-US" sz="1600" dirty="0" smtClean="0"/>
              <a:t>principles </a:t>
            </a:r>
            <a:r>
              <a:rPr lang="en-US" sz="1600" dirty="0"/>
              <a:t>for reduced life cycle costs</a:t>
            </a:r>
          </a:p>
          <a:p>
            <a:pPr lvl="1"/>
            <a:r>
              <a:rPr lang="en-US" sz="1600" dirty="0"/>
              <a:t>Defines fully redundant and non-redundant system configurations including power budgeting and hot-swap</a:t>
            </a:r>
          </a:p>
          <a:p>
            <a:pPr lvl="1"/>
            <a:r>
              <a:rPr lang="en-US" sz="1600" dirty="0"/>
              <a:t>Defines complete component and system management that allow failure detection and </a:t>
            </a:r>
            <a:r>
              <a:rPr lang="en-US" sz="1600" dirty="0" smtClean="0"/>
              <a:t>isolation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pic>
        <p:nvPicPr>
          <p:cNvPr id="1028" name="Picture 4" descr="http://asis-pro.com/wp-content/uploads/2015/08/MicroTCA_Logo_Final_version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61" y="2132856"/>
            <a:ext cx="1979712" cy="725718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standardized </a:t>
            </a:r>
            <a:r>
              <a:rPr lang="en-GB" dirty="0" err="1" smtClean="0"/>
              <a:t>MicroTCA</a:t>
            </a:r>
            <a:r>
              <a:rPr lang="en-GB" dirty="0" smtClean="0"/>
              <a:t> products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9461"/>
            <a:ext cx="3237741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In order to create a cost-efficient development and deployment, ICS has created a standardized product portfolio for </a:t>
            </a:r>
            <a:r>
              <a:rPr lang="en-GB" dirty="0" err="1" smtClean="0"/>
              <a:t>MicroTCA</a:t>
            </a:r>
            <a:r>
              <a:rPr lang="en-GB" dirty="0" smtClean="0"/>
              <a:t> products</a:t>
            </a:r>
          </a:p>
          <a:p>
            <a:endParaRPr lang="en-GB" dirty="0" smtClean="0"/>
          </a:p>
          <a:p>
            <a:r>
              <a:rPr lang="en-GB" dirty="0" smtClean="0"/>
              <a:t>For high-volume products, framework contracts have been created</a:t>
            </a:r>
          </a:p>
          <a:p>
            <a:endParaRPr lang="en-GB" dirty="0"/>
          </a:p>
          <a:p>
            <a:r>
              <a:rPr lang="en-GB" dirty="0" smtClean="0"/>
              <a:t>All ESS </a:t>
            </a:r>
            <a:r>
              <a:rPr lang="en-GB" dirty="0" err="1" smtClean="0"/>
              <a:t>MicroTCA</a:t>
            </a:r>
            <a:r>
              <a:rPr lang="en-GB" dirty="0" smtClean="0"/>
              <a:t> users, including in-kind partners, use the same product portfolio to minimize maintenance and delivery issues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413" y="1451806"/>
            <a:ext cx="5772587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Range of standardized </a:t>
            </a:r>
            <a:r>
              <a:rPr lang="en-GB" dirty="0" err="1" smtClean="0"/>
              <a:t>MicroTCA</a:t>
            </a:r>
            <a:r>
              <a:rPr lang="en-GB" dirty="0" smtClean="0"/>
              <a:t> products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 ESS/ICS standard product portfolio</a:t>
            </a:r>
            <a:br>
              <a:rPr lang="en-GB" dirty="0" smtClean="0"/>
            </a:br>
            <a:r>
              <a:rPr lang="en-GB" dirty="0" smtClean="0"/>
              <a:t>contains a range of equipment including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Chassis</a:t>
            </a:r>
            <a:endParaRPr lang="en-GB" dirty="0"/>
          </a:p>
          <a:p>
            <a:pPr lvl="2"/>
            <a:r>
              <a:rPr lang="en-GB" dirty="0"/>
              <a:t>Chassis replacement </a:t>
            </a:r>
            <a:r>
              <a:rPr lang="en-GB" dirty="0" smtClean="0"/>
              <a:t>parts</a:t>
            </a:r>
            <a:endParaRPr lang="en-GB" dirty="0"/>
          </a:p>
          <a:p>
            <a:pPr lvl="1"/>
            <a:r>
              <a:rPr lang="en-GB" dirty="0"/>
              <a:t>Power Modules</a:t>
            </a:r>
          </a:p>
          <a:p>
            <a:pPr lvl="1"/>
            <a:r>
              <a:rPr lang="en-GB" dirty="0"/>
              <a:t>MCH (PCI-express/Multi </a:t>
            </a:r>
            <a:r>
              <a:rPr lang="en-GB" dirty="0" err="1"/>
              <a:t>GbE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Advanced Mezzanine Cards</a:t>
            </a:r>
          </a:p>
          <a:p>
            <a:pPr lvl="2"/>
            <a:r>
              <a:rPr lang="en-GB" dirty="0"/>
              <a:t>CPU</a:t>
            </a:r>
          </a:p>
          <a:p>
            <a:pPr lvl="2"/>
            <a:r>
              <a:rPr lang="en-GB" dirty="0"/>
              <a:t>FMC Carrier</a:t>
            </a:r>
          </a:p>
          <a:p>
            <a:pPr lvl="2"/>
            <a:r>
              <a:rPr lang="en-GB" dirty="0"/>
              <a:t>DAQ</a:t>
            </a:r>
          </a:p>
          <a:p>
            <a:pPr lvl="2"/>
            <a:r>
              <a:rPr lang="en-GB" dirty="0"/>
              <a:t>Timing System</a:t>
            </a:r>
          </a:p>
          <a:p>
            <a:pPr lvl="2"/>
            <a:r>
              <a:rPr lang="en-GB" dirty="0"/>
              <a:t>Other AMCs</a:t>
            </a:r>
          </a:p>
          <a:p>
            <a:pPr lvl="1"/>
            <a:r>
              <a:rPr lang="en-GB" dirty="0"/>
              <a:t>Rear Transition Modules </a:t>
            </a:r>
          </a:p>
          <a:p>
            <a:pPr lvl="2"/>
            <a:r>
              <a:rPr lang="en-GB" dirty="0"/>
              <a:t>CPU</a:t>
            </a:r>
          </a:p>
          <a:p>
            <a:pPr lvl="2"/>
            <a:r>
              <a:rPr lang="en-GB" dirty="0"/>
              <a:t>DAQ signal conditioning </a:t>
            </a:r>
          </a:p>
          <a:p>
            <a:pPr lvl="2"/>
            <a:r>
              <a:rPr lang="en-GB" dirty="0"/>
              <a:t>Other RTMs</a:t>
            </a:r>
          </a:p>
          <a:p>
            <a:pPr lvl="1"/>
            <a:r>
              <a:rPr lang="en-GB" dirty="0"/>
              <a:t>FPGA Mezzanine Cards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98811"/>
            <a:ext cx="3666667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3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188640"/>
            <a:ext cx="7596336" cy="1143000"/>
          </a:xfrm>
        </p:spPr>
        <p:txBody>
          <a:bodyPr>
            <a:normAutofit/>
          </a:bodyPr>
          <a:lstStyle/>
          <a:p>
            <a:r>
              <a:rPr lang="sv-SE" sz="2800" dirty="0" err="1" smtClean="0"/>
              <a:t>Example</a:t>
            </a:r>
            <a:r>
              <a:rPr lang="sv-SE" sz="2800" dirty="0" smtClean="0"/>
              <a:t>:</a:t>
            </a:r>
            <a:br>
              <a:rPr lang="sv-SE" sz="2800" dirty="0" smtClean="0"/>
            </a:br>
            <a:r>
              <a:rPr lang="sv-SE" sz="2800" dirty="0" smtClean="0"/>
              <a:t>ESS standard high-performance controls platform</a:t>
            </a:r>
            <a:endParaRPr lang="sv-S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3" y="1454895"/>
            <a:ext cx="5616625" cy="5214465"/>
          </a:xfrm>
        </p:spPr>
        <p:txBody>
          <a:bodyPr>
            <a:normAutofit/>
          </a:bodyPr>
          <a:lstStyle/>
          <a:p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first production-level results from an in-kind collaboration between Paul Scherrer Institute (PSI), Switzerland  and ESS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being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deployed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at ESS</a:t>
            </a:r>
          </a:p>
          <a:p>
            <a:endParaRPr lang="sv-S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This Swiss in-kind project is delivering the bulk of the ESS standard high-performance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controls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platform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as an in-kind </a:t>
            </a:r>
            <a:r>
              <a:rPr lang="sv-S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contribution</a:t>
            </a:r>
            <a:endParaRPr lang="sv-S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sv-S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ESS standard high-performance controls platform consists of a MicroTCA based AMC [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link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capable of carrying versatile FMC [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link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modules for high flexibility in control system applications</a:t>
            </a:r>
          </a:p>
          <a:p>
            <a:endParaRPr lang="sv-SE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AMC - IFC1410 - has been developed in a collaboration of PSI, ESS and an industrial partner. The board comes with a full-featured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FPGA design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kit called TOSCA</a:t>
            </a:r>
            <a:r>
              <a:rPr lang="sv-SE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sv-S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IFC1410 is equipped with an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NXP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QorIQ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T2081 processor providing quad-core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capability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 to 1.8 GHz with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moderate power consumption at ~14 W/1.4 GHz. The IFC1410 also has an on-board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Xilinx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Kintex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UltraScale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FPGA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 comes with a FPGA design kit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that enables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straightforward integration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FMC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modules and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 of firmware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applications </a:t>
            </a:r>
          </a:p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Linux BSP [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link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adapted for EPICS applications on the AMC has been delivered by PSI that will be used at ESS for the distributed, state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art control systems developed by ICS</a:t>
            </a:r>
          </a:p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 information about PSI [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link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], </a:t>
            </a:r>
            <a:r>
              <a:rPr lang="en-US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MicroTCA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[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6"/>
              </a:rPr>
              <a:t>link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 or the IFC1410 [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7"/>
              </a:rPr>
              <a:t>link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]</a:t>
            </a:r>
            <a:endParaRPr lang="sv-S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80112" y="1443964"/>
            <a:ext cx="1857537" cy="5381379"/>
            <a:chOff x="7286462" y="1443964"/>
            <a:chExt cx="1857537" cy="53813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462" y="3212977"/>
              <a:ext cx="1857537" cy="12480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463" y="1443964"/>
              <a:ext cx="1857536" cy="17690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463" y="4464681"/>
              <a:ext cx="1851500" cy="23606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380312" y="1443964"/>
            <a:ext cx="18002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smtClean="0"/>
              <a:t>Seen on these pictures are</a:t>
            </a:r>
          </a:p>
          <a:p>
            <a:endParaRPr lang="sv-SE" sz="800" b="1" dirty="0"/>
          </a:p>
          <a:p>
            <a:r>
              <a:rPr lang="sv-SE" sz="800" b="1" dirty="0" smtClean="0"/>
              <a:t>IFC1410</a:t>
            </a:r>
            <a:r>
              <a:rPr lang="sv-SE" sz="800" dirty="0" smtClean="0"/>
              <a:t> </a:t>
            </a:r>
            <a:r>
              <a:rPr lang="sv-SE" sz="700" dirty="0" smtClean="0"/>
              <a:t>[</a:t>
            </a:r>
            <a:r>
              <a:rPr lang="sv-SE" sz="700" dirty="0" smtClean="0">
                <a:hlinkClick r:id="rId11"/>
              </a:rPr>
              <a:t>link</a:t>
            </a:r>
            <a:r>
              <a:rPr lang="sv-SE" sz="700" dirty="0" smtClean="0"/>
              <a:t>] Intelligent </a:t>
            </a:r>
            <a:r>
              <a:rPr lang="sv-SE" sz="700" dirty="0"/>
              <a:t>FMC Carrier AMC</a:t>
            </a:r>
          </a:p>
          <a:p>
            <a:r>
              <a:rPr lang="sv-SE" sz="700" dirty="0"/>
              <a:t>NXP QorIQ </a:t>
            </a:r>
            <a:r>
              <a:rPr lang="sv-SE" sz="700" dirty="0" smtClean="0"/>
              <a:t>T20811.8 </a:t>
            </a:r>
            <a:r>
              <a:rPr lang="sv-SE" sz="700" dirty="0"/>
              <a:t>GHz with AltiVec</a:t>
            </a:r>
          </a:p>
          <a:p>
            <a:r>
              <a:rPr lang="sv-SE" sz="700" dirty="0"/>
              <a:t>Xilinx Kintex UltraScale </a:t>
            </a:r>
            <a:r>
              <a:rPr lang="sv-SE" sz="700" dirty="0" smtClean="0"/>
              <a:t>FPGA</a:t>
            </a:r>
            <a:endParaRPr lang="sv-SE" sz="700" dirty="0"/>
          </a:p>
          <a:p>
            <a:r>
              <a:rPr lang="sv-SE" sz="700" dirty="0" smtClean="0"/>
              <a:t>Dual </a:t>
            </a:r>
            <a:r>
              <a:rPr lang="sv-SE" sz="700" dirty="0"/>
              <a:t>HPC VITA 57.1 FMC slots</a:t>
            </a:r>
          </a:p>
          <a:p>
            <a:r>
              <a:rPr lang="sv-SE" sz="700" dirty="0"/>
              <a:t>DESY D1.4-compliant RTM </a:t>
            </a:r>
            <a:r>
              <a:rPr lang="sv-SE" sz="700" dirty="0" smtClean="0"/>
              <a:t>interface</a:t>
            </a:r>
          </a:p>
          <a:p>
            <a:endParaRPr lang="sv-SE" sz="700" dirty="0" smtClean="0"/>
          </a:p>
          <a:p>
            <a:r>
              <a:rPr lang="sv-SE" sz="800" b="1" dirty="0" smtClean="0"/>
              <a:t>ACQ420 </a:t>
            </a:r>
            <a:r>
              <a:rPr lang="sv-SE" sz="800" dirty="0" smtClean="0"/>
              <a:t>[</a:t>
            </a:r>
            <a:r>
              <a:rPr lang="sv-SE" sz="800" dirty="0" smtClean="0">
                <a:hlinkClick r:id="rId12"/>
              </a:rPr>
              <a:t>link</a:t>
            </a:r>
            <a:r>
              <a:rPr lang="sv-SE" sz="800" dirty="0" smtClean="0"/>
              <a:t>]</a:t>
            </a:r>
            <a:endParaRPr lang="sv-SE" sz="800" dirty="0"/>
          </a:p>
          <a:p>
            <a:r>
              <a:rPr lang="sv-SE" sz="700" dirty="0" smtClean="0"/>
              <a:t>4 Channels ADC 16 bit at 1 MS/s</a:t>
            </a:r>
          </a:p>
          <a:p>
            <a:r>
              <a:rPr lang="sv-SE" sz="700" dirty="0" smtClean="0"/>
              <a:t>DC coupled differential inputs</a:t>
            </a:r>
          </a:p>
          <a:p>
            <a:r>
              <a:rPr lang="sv-SE" sz="700" dirty="0" smtClean="0"/>
              <a:t>Clock input</a:t>
            </a:r>
            <a:endParaRPr lang="sv-SE" sz="700" dirty="0"/>
          </a:p>
          <a:p>
            <a:endParaRPr lang="sv-SE" sz="700" dirty="0"/>
          </a:p>
          <a:p>
            <a:r>
              <a:rPr lang="sv-SE" sz="800" b="1" dirty="0"/>
              <a:t>ADC3110</a:t>
            </a:r>
            <a:r>
              <a:rPr lang="sv-SE" sz="700" dirty="0"/>
              <a:t> and </a:t>
            </a:r>
            <a:r>
              <a:rPr lang="sv-SE" sz="800" b="1" dirty="0" smtClean="0"/>
              <a:t>ADC3111 </a:t>
            </a:r>
            <a:r>
              <a:rPr lang="sv-SE" sz="800" dirty="0" smtClean="0"/>
              <a:t>[</a:t>
            </a:r>
            <a:r>
              <a:rPr lang="sv-SE" sz="800" dirty="0" smtClean="0">
                <a:hlinkClick r:id="rId13"/>
              </a:rPr>
              <a:t>link</a:t>
            </a:r>
            <a:r>
              <a:rPr lang="sv-SE" sz="800" dirty="0" smtClean="0"/>
              <a:t>]</a:t>
            </a:r>
            <a:endParaRPr lang="sv-SE" sz="700" dirty="0"/>
          </a:p>
          <a:p>
            <a:r>
              <a:rPr lang="sv-SE" sz="700" dirty="0"/>
              <a:t>8 channels ADC </a:t>
            </a:r>
            <a:r>
              <a:rPr lang="sv-SE" sz="700" dirty="0" smtClean="0"/>
              <a:t>16 bit at 250 MS/s</a:t>
            </a:r>
            <a:endParaRPr lang="sv-SE" sz="700" dirty="0"/>
          </a:p>
          <a:p>
            <a:r>
              <a:rPr lang="sv-SE" sz="700" dirty="0"/>
              <a:t>AC or DC coupling inputs</a:t>
            </a:r>
          </a:p>
          <a:p>
            <a:r>
              <a:rPr lang="sv-SE" sz="700" dirty="0"/>
              <a:t>Clock &amp; user-defined inputs</a:t>
            </a:r>
          </a:p>
          <a:p>
            <a:endParaRPr lang="sv-SE" sz="700" dirty="0"/>
          </a:p>
          <a:p>
            <a:r>
              <a:rPr lang="sv-SE" sz="800" b="1" dirty="0" smtClean="0"/>
              <a:t>ADC3112 </a:t>
            </a:r>
            <a:r>
              <a:rPr lang="sv-SE" sz="800" dirty="0" smtClean="0"/>
              <a:t>[</a:t>
            </a:r>
            <a:r>
              <a:rPr lang="sv-SE" sz="800" dirty="0" smtClean="0">
                <a:hlinkClick r:id="rId14"/>
              </a:rPr>
              <a:t>link</a:t>
            </a:r>
            <a:r>
              <a:rPr lang="sv-SE" sz="800" dirty="0" smtClean="0"/>
              <a:t>]</a:t>
            </a:r>
            <a:endParaRPr lang="sv-SE" sz="800" dirty="0"/>
          </a:p>
          <a:p>
            <a:r>
              <a:rPr lang="sv-SE" sz="700" dirty="0"/>
              <a:t>4 channels ADC </a:t>
            </a:r>
            <a:r>
              <a:rPr lang="sv-SE" sz="700" dirty="0" smtClean="0"/>
              <a:t>12 bit at 1 GS/s </a:t>
            </a:r>
            <a:r>
              <a:rPr lang="sv-SE" sz="700" dirty="0"/>
              <a:t>or</a:t>
            </a:r>
          </a:p>
          <a:p>
            <a:r>
              <a:rPr lang="sv-SE" sz="700" dirty="0"/>
              <a:t>2 channels ADC </a:t>
            </a:r>
            <a:r>
              <a:rPr lang="sv-SE" sz="700" dirty="0" smtClean="0"/>
              <a:t>12 bit at 2 GS/s</a:t>
            </a:r>
            <a:endParaRPr lang="sv-SE" sz="700" dirty="0"/>
          </a:p>
          <a:p>
            <a:r>
              <a:rPr lang="sv-SE" sz="700" dirty="0"/>
              <a:t>DC coupling </a:t>
            </a:r>
            <a:r>
              <a:rPr lang="sv-SE" sz="700" dirty="0" smtClean="0"/>
              <a:t>inputs </a:t>
            </a:r>
            <a:endParaRPr lang="sv-SE" sz="700" dirty="0"/>
          </a:p>
          <a:p>
            <a:r>
              <a:rPr lang="sv-SE" sz="700" dirty="0"/>
              <a:t>Clock &amp; user-defined inputs</a:t>
            </a:r>
          </a:p>
          <a:p>
            <a:endParaRPr lang="sv-SE" sz="700" dirty="0"/>
          </a:p>
          <a:p>
            <a:r>
              <a:rPr lang="sv-SE" sz="800" b="1" dirty="0" smtClean="0"/>
              <a:t>ADC3117 </a:t>
            </a:r>
            <a:r>
              <a:rPr lang="sv-SE" sz="800" dirty="0" smtClean="0"/>
              <a:t>[</a:t>
            </a:r>
            <a:r>
              <a:rPr lang="sv-SE" sz="800" dirty="0" smtClean="0">
                <a:hlinkClick r:id="rId15"/>
              </a:rPr>
              <a:t>link</a:t>
            </a:r>
            <a:r>
              <a:rPr lang="sv-SE" sz="800" dirty="0" smtClean="0"/>
              <a:t>]</a:t>
            </a:r>
            <a:endParaRPr lang="sv-SE" sz="800" dirty="0"/>
          </a:p>
          <a:p>
            <a:r>
              <a:rPr lang="sv-SE" sz="700" dirty="0"/>
              <a:t>20 channels ADC 16 bit at 5 MS/s</a:t>
            </a:r>
          </a:p>
          <a:p>
            <a:r>
              <a:rPr lang="sv-SE" sz="700" dirty="0"/>
              <a:t>2   channels DAC 16 bit at 1 MS/s</a:t>
            </a:r>
          </a:p>
          <a:p>
            <a:r>
              <a:rPr lang="sv-SE" sz="700" dirty="0"/>
              <a:t>Single ended or differential inputs</a:t>
            </a:r>
          </a:p>
          <a:p>
            <a:r>
              <a:rPr lang="sv-SE" sz="700" dirty="0"/>
              <a:t>Clock &amp; user-defined inputs</a:t>
            </a:r>
          </a:p>
          <a:p>
            <a:endParaRPr lang="sv-SE" sz="800" b="1" dirty="0" smtClean="0"/>
          </a:p>
          <a:p>
            <a:r>
              <a:rPr lang="sv-SE" sz="800" b="1" dirty="0" smtClean="0"/>
              <a:t>DAC3113 </a:t>
            </a:r>
            <a:r>
              <a:rPr lang="sv-SE" sz="800" dirty="0" smtClean="0"/>
              <a:t>[</a:t>
            </a:r>
            <a:r>
              <a:rPr lang="sv-SE" sz="800" dirty="0" smtClean="0">
                <a:hlinkClick r:id="rId16"/>
              </a:rPr>
              <a:t>link</a:t>
            </a:r>
            <a:r>
              <a:rPr lang="sv-SE" sz="800" dirty="0" smtClean="0"/>
              <a:t>]</a:t>
            </a:r>
            <a:endParaRPr lang="sv-SE" sz="800" dirty="0"/>
          </a:p>
          <a:p>
            <a:r>
              <a:rPr lang="sv-SE" sz="700" dirty="0"/>
              <a:t>Dual channel ADC </a:t>
            </a:r>
            <a:r>
              <a:rPr lang="sv-SE" sz="700" dirty="0" smtClean="0"/>
              <a:t>16 bit at </a:t>
            </a:r>
            <a:r>
              <a:rPr lang="sv-SE" sz="700" dirty="0"/>
              <a:t>250 </a:t>
            </a:r>
            <a:r>
              <a:rPr lang="sv-SE" sz="700" dirty="0" smtClean="0"/>
              <a:t>MS/s</a:t>
            </a:r>
            <a:endParaRPr lang="sv-SE" sz="700" dirty="0"/>
          </a:p>
          <a:p>
            <a:r>
              <a:rPr lang="sv-SE" sz="700" dirty="0"/>
              <a:t>Dual channel DAC </a:t>
            </a:r>
            <a:r>
              <a:rPr lang="sv-SE" sz="700" dirty="0" smtClean="0"/>
              <a:t>16 bit at </a:t>
            </a:r>
            <a:r>
              <a:rPr lang="sv-SE" sz="700" dirty="0"/>
              <a:t>250 </a:t>
            </a:r>
            <a:r>
              <a:rPr lang="sv-SE" sz="700" dirty="0" smtClean="0"/>
              <a:t>MS/s</a:t>
            </a:r>
            <a:endParaRPr lang="sv-SE" sz="700" dirty="0"/>
          </a:p>
          <a:p>
            <a:r>
              <a:rPr lang="sv-SE" sz="700" dirty="0"/>
              <a:t>DC coupling</a:t>
            </a:r>
          </a:p>
          <a:p>
            <a:r>
              <a:rPr lang="sv-SE" sz="700" dirty="0"/>
              <a:t>Clock &amp; user-defined </a:t>
            </a:r>
            <a:r>
              <a:rPr lang="sv-SE" sz="700" dirty="0" smtClean="0"/>
              <a:t>inputs</a:t>
            </a:r>
          </a:p>
          <a:p>
            <a:endParaRPr lang="sv-SE" sz="800" b="1" dirty="0" smtClean="0"/>
          </a:p>
          <a:p>
            <a:r>
              <a:rPr lang="sv-SE" sz="800" b="1" dirty="0" smtClean="0"/>
              <a:t>TOSCA </a:t>
            </a:r>
            <a:r>
              <a:rPr lang="sv-SE" sz="800" b="1" dirty="0"/>
              <a:t>FPGA Design Kit</a:t>
            </a:r>
          </a:p>
          <a:p>
            <a:r>
              <a:rPr lang="sv-SE" sz="700" dirty="0" smtClean="0"/>
              <a:t>Firmware </a:t>
            </a:r>
            <a:r>
              <a:rPr lang="sv-SE" sz="700" dirty="0"/>
              <a:t>Design Kit </a:t>
            </a:r>
            <a:r>
              <a:rPr lang="sv-SE" sz="700" dirty="0" smtClean="0"/>
              <a:t>for Kintex UltraScale</a:t>
            </a:r>
            <a:endParaRPr lang="sv-SE" sz="700" dirty="0"/>
          </a:p>
          <a:p>
            <a:r>
              <a:rPr lang="sv-SE" sz="700" dirty="0" smtClean="0"/>
              <a:t>Up </a:t>
            </a:r>
            <a:r>
              <a:rPr lang="sv-SE" sz="700" dirty="0"/>
              <a:t>to three PCI Express </a:t>
            </a:r>
            <a:r>
              <a:rPr lang="sv-SE" sz="700" dirty="0" smtClean="0"/>
              <a:t>GEN3 blocks</a:t>
            </a:r>
            <a:endParaRPr lang="sv-SE" sz="700" dirty="0"/>
          </a:p>
          <a:p>
            <a:r>
              <a:rPr lang="sv-SE" sz="700" dirty="0"/>
              <a:t>VHDL source code fully available</a:t>
            </a:r>
          </a:p>
          <a:p>
            <a:r>
              <a:rPr lang="sv-SE" sz="700" dirty="0" smtClean="0"/>
              <a:t>Faster development </a:t>
            </a:r>
            <a:r>
              <a:rPr lang="sv-SE" sz="700" dirty="0"/>
              <a:t>time </a:t>
            </a:r>
            <a:r>
              <a:rPr lang="sv-SE" sz="700" dirty="0" smtClean="0"/>
              <a:t>through:</a:t>
            </a:r>
            <a:endParaRPr lang="sv-SE" sz="700" dirty="0"/>
          </a:p>
          <a:p>
            <a:r>
              <a:rPr lang="sv-SE" sz="700" dirty="0" smtClean="0"/>
              <a:t> * User application focus</a:t>
            </a:r>
            <a:endParaRPr lang="sv-SE" sz="700" dirty="0"/>
          </a:p>
          <a:p>
            <a:r>
              <a:rPr lang="sv-SE" sz="700" dirty="0" smtClean="0"/>
              <a:t> * Access </a:t>
            </a:r>
            <a:r>
              <a:rPr lang="sv-SE" sz="700" dirty="0"/>
              <a:t>to </a:t>
            </a:r>
            <a:r>
              <a:rPr lang="sv-SE" sz="700" dirty="0" smtClean="0"/>
              <a:t>industrial IP core library</a:t>
            </a:r>
            <a:endParaRPr lang="sv-SE" sz="700" dirty="0"/>
          </a:p>
          <a:p>
            <a:r>
              <a:rPr lang="sv-SE" sz="700" dirty="0" smtClean="0"/>
              <a:t> * User </a:t>
            </a:r>
            <a:r>
              <a:rPr lang="sv-SE" sz="700" dirty="0"/>
              <a:t>Area </a:t>
            </a:r>
            <a:r>
              <a:rPr lang="sv-SE" sz="700" dirty="0" smtClean="0"/>
              <a:t>dedicated simulation</a:t>
            </a:r>
            <a:endParaRPr lang="sv-SE" sz="700" dirty="0"/>
          </a:p>
          <a:p>
            <a:r>
              <a:rPr lang="sv-SE" sz="700" dirty="0" smtClean="0"/>
              <a:t> * Including </a:t>
            </a:r>
            <a:r>
              <a:rPr lang="sv-SE" sz="700" dirty="0"/>
              <a:t>reference designs</a:t>
            </a:r>
          </a:p>
          <a:p>
            <a:r>
              <a:rPr lang="sv-SE" sz="700" dirty="0" smtClean="0"/>
              <a:t> * High integration with EPICS systems</a:t>
            </a:r>
            <a:endParaRPr lang="sv-SE" sz="7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76" y="6650646"/>
            <a:ext cx="307949" cy="162729"/>
          </a:xfrm>
          <a:prstGeom prst="rect">
            <a:avLst/>
          </a:prstGeom>
        </p:spPr>
      </p:pic>
      <p:pic>
        <p:nvPicPr>
          <p:cNvPr id="1026" name="Picture 2" descr="Image result for Paul Scherrer institute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080" y="6621844"/>
            <a:ext cx="578402" cy="2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IOxOS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75" y="6614611"/>
            <a:ext cx="433785" cy="1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9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- production of neutrons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17680" y="2187071"/>
            <a:ext cx="2531074" cy="369138"/>
          </a:xfrm>
          <a:prstGeom prst="rect">
            <a:avLst/>
          </a:prstGeom>
          <a:noFill/>
        </p:spPr>
        <p:txBody>
          <a:bodyPr wrap="none" lIns="91248" tIns="45624" rIns="91248" bIns="45624" rtlCol="0">
            <a:spAutoFit/>
          </a:bodyPr>
          <a:lstStyle/>
          <a:p>
            <a:pPr defTabSz="456233"/>
            <a:r>
              <a:rPr lang="en-US" dirty="0">
                <a:solidFill>
                  <a:srgbClr val="FF0000"/>
                </a:solidFill>
                <a:latin typeface="Calibri"/>
              </a:rPr>
              <a:t>2-3 neutrons per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2102" y="6048412"/>
            <a:ext cx="2568521" cy="369138"/>
          </a:xfrm>
          <a:prstGeom prst="rect">
            <a:avLst/>
          </a:prstGeom>
          <a:noFill/>
        </p:spPr>
        <p:txBody>
          <a:bodyPr wrap="none" lIns="91248" tIns="45624" rIns="91248" bIns="45624" rtlCol="0">
            <a:spAutoFit/>
          </a:bodyPr>
          <a:lstStyle/>
          <a:p>
            <a:pPr defTabSz="456233"/>
            <a:r>
              <a:rPr lang="en-US" dirty="0" smtClean="0">
                <a:solidFill>
                  <a:srgbClr val="FF0000"/>
                </a:solidFill>
                <a:latin typeface="Calibri"/>
              </a:rPr>
              <a:t>&gt;30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neutrons per process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3804672"/>
            <a:ext cx="2710873" cy="2729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17" y="1513336"/>
            <a:ext cx="2837463" cy="2209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81" y="1513340"/>
            <a:ext cx="2939589" cy="18897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17680" y="1540934"/>
            <a:ext cx="1908646" cy="646137"/>
          </a:xfrm>
          <a:prstGeom prst="rect">
            <a:avLst/>
          </a:prstGeom>
          <a:noFill/>
        </p:spPr>
        <p:txBody>
          <a:bodyPr wrap="none" lIns="91248" tIns="45624" rIns="91248" bIns="45624" rtlCol="0">
            <a:spAutoFit/>
          </a:bodyPr>
          <a:lstStyle/>
          <a:p>
            <a:pPr defTabSz="456233"/>
            <a:r>
              <a:rPr lang="en-US" dirty="0">
                <a:solidFill>
                  <a:prstClr val="black"/>
                </a:solidFill>
                <a:latin typeface="Calibri"/>
              </a:rPr>
              <a:t>Fission of uranium </a:t>
            </a:r>
          </a:p>
          <a:p>
            <a:pPr defTabSz="456233"/>
            <a:r>
              <a:rPr lang="en-US" dirty="0">
                <a:solidFill>
                  <a:prstClr val="black"/>
                </a:solidFill>
                <a:latin typeface="Calibri"/>
              </a:rPr>
              <a:t>in nuclear reactor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7538" y="5375830"/>
            <a:ext cx="2485952" cy="646137"/>
          </a:xfrm>
          <a:prstGeom prst="rect">
            <a:avLst/>
          </a:prstGeom>
          <a:noFill/>
        </p:spPr>
        <p:txBody>
          <a:bodyPr wrap="none" lIns="91248" tIns="45624" rIns="91248" bIns="45624" rtlCol="0">
            <a:spAutoFit/>
          </a:bodyPr>
          <a:lstStyle/>
          <a:p>
            <a:pPr defTabSz="456233"/>
            <a:r>
              <a:rPr lang="en-US" dirty="0">
                <a:solidFill>
                  <a:prstClr val="black"/>
                </a:solidFill>
                <a:latin typeface="Calibri"/>
              </a:rPr>
              <a:t>Spallation on target </a:t>
            </a:r>
          </a:p>
          <a:p>
            <a:pPr defTabSz="456233"/>
            <a:r>
              <a:rPr lang="en-US" dirty="0">
                <a:solidFill>
                  <a:prstClr val="black"/>
                </a:solidFill>
                <a:latin typeface="Calibri"/>
              </a:rPr>
              <a:t>using proton accelerator </a:t>
            </a:r>
          </a:p>
        </p:txBody>
      </p:sp>
      <p:pic>
        <p:nvPicPr>
          <p:cNvPr id="15" name="Picture 14" descr="Big bird Final new_sm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6868" r="12900" b="13429"/>
          <a:stretch/>
        </p:blipFill>
        <p:spPr>
          <a:xfrm>
            <a:off x="303428" y="5099901"/>
            <a:ext cx="3413993" cy="1633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738" y="3898502"/>
            <a:ext cx="5898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Spallation</a:t>
            </a:r>
            <a:r>
              <a:rPr lang="en-GB" dirty="0"/>
              <a:t> is a process in which fragments of material (spall) are ejected from a body due to impact or stress. In the context of impact mechanics it describes ejection or vaporization of material from a target during impact by a projectile.</a:t>
            </a:r>
          </a:p>
        </p:txBody>
      </p:sp>
    </p:spTree>
    <p:extLst>
      <p:ext uri="{BB962C8B-B14F-4D97-AF65-F5344CB8AC3E}">
        <p14:creationId xmlns:p14="http://schemas.microsoft.com/office/powerpoint/2010/main" val="21746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Scope of MicroTCA hosted systems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021288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In total ~791 devices hosted in MicroTCA based systems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40" y="1453596"/>
            <a:ext cx="6696744" cy="46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5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69878"/>
            <a:ext cx="9145004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786" y="2270873"/>
            <a:ext cx="396259" cy="269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508" y="2649105"/>
            <a:ext cx="376660" cy="266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256" y="3421707"/>
            <a:ext cx="435653" cy="28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498" y="5710780"/>
            <a:ext cx="454895" cy="310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85460-E8BC-3146-8081-8772C417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Example</a:t>
            </a:r>
            <a:r>
              <a:rPr lang="sv-SE" dirty="0" smtClean="0"/>
              <a:t>:</a:t>
            </a:r>
            <a:br>
              <a:rPr lang="sv-SE" dirty="0" smtClean="0"/>
            </a:br>
            <a:r>
              <a:rPr lang="sv-SE" dirty="0" err="1" smtClean="0"/>
              <a:t>Beam</a:t>
            </a:r>
            <a:r>
              <a:rPr lang="sv-SE" dirty="0" smtClean="0"/>
              <a:t> </a:t>
            </a:r>
            <a:r>
              <a:rPr lang="sv-SE" dirty="0" err="1" smtClean="0"/>
              <a:t>diagnostics</a:t>
            </a:r>
            <a:r>
              <a:rPr lang="sv-SE" dirty="0" smtClean="0"/>
              <a:t> systems</a:t>
            </a:r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5F106-DDBA-2D48-A5F4-78DD668F4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634" y="6502892"/>
            <a:ext cx="454895" cy="310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5312D-7775-5044-A156-BDE6FF83A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63" y="1889449"/>
            <a:ext cx="392769" cy="2434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39583-BF5D-5640-A3CA-A0F94871F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352" y="3505043"/>
            <a:ext cx="342072" cy="2119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261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D6083-E1AF-7C47-958E-A9B7C3DB0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3" y="3315163"/>
            <a:ext cx="8943714" cy="70315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A3441-6570-7645-B3AD-B2272FAB283A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3" y="4199442"/>
            <a:ext cx="9032357" cy="11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59A82-1081-7E43-B8EE-D05368B3F23C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3" y="5733551"/>
            <a:ext cx="8943714" cy="79179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1DE003-960A-4E4E-B184-DF79AD9EF780}"/>
              </a:ext>
            </a:extLst>
          </p:cNvPr>
          <p:cNvSpPr txBox="1">
            <a:spLocks/>
          </p:cNvSpPr>
          <p:nvPr/>
        </p:nvSpPr>
        <p:spPr>
          <a:xfrm>
            <a:off x="2501611" y="1606315"/>
            <a:ext cx="6341381" cy="13180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1" dirty="0"/>
              <a:t>22</a:t>
            </a:r>
            <a:r>
              <a:rPr lang="sv-SE" sz="1800" dirty="0"/>
              <a:t> </a:t>
            </a:r>
            <a:r>
              <a:rPr lang="sv-SE" sz="1800" dirty="0" err="1"/>
              <a:t>types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beam</a:t>
            </a:r>
            <a:r>
              <a:rPr lang="sv-SE" sz="1800" dirty="0"/>
              <a:t> </a:t>
            </a:r>
            <a:r>
              <a:rPr lang="sv-SE" sz="1800" dirty="0" err="1"/>
              <a:t>diagnostic</a:t>
            </a:r>
            <a:r>
              <a:rPr lang="sv-SE" sz="1800" dirty="0"/>
              <a:t> systems</a:t>
            </a:r>
          </a:p>
          <a:p>
            <a:r>
              <a:rPr lang="sv-SE" sz="1800" b="1" dirty="0"/>
              <a:t>466</a:t>
            </a:r>
            <a:r>
              <a:rPr lang="sv-SE" sz="1800" dirty="0"/>
              <a:t> </a:t>
            </a:r>
            <a:r>
              <a:rPr lang="sv-SE" sz="1800" dirty="0" err="1"/>
              <a:t>diagnostic</a:t>
            </a:r>
            <a:r>
              <a:rPr lang="sv-SE" sz="1800" dirty="0"/>
              <a:t> systems </a:t>
            </a:r>
            <a:r>
              <a:rPr lang="sv-SE" sz="1800" dirty="0" err="1"/>
              <a:t>with</a:t>
            </a:r>
            <a:r>
              <a:rPr lang="sv-SE" sz="1800" dirty="0"/>
              <a:t> ~µs </a:t>
            </a:r>
            <a:r>
              <a:rPr lang="sv-SE" sz="1800" dirty="0" err="1"/>
              <a:t>protection</a:t>
            </a:r>
            <a:r>
              <a:rPr lang="sv-SE" sz="1800" dirty="0"/>
              <a:t> </a:t>
            </a:r>
            <a:r>
              <a:rPr lang="sv-SE" sz="1800" dirty="0" err="1"/>
              <a:t>capability</a:t>
            </a:r>
            <a:endParaRPr lang="sv-SE" sz="1800" dirty="0"/>
          </a:p>
          <a:p>
            <a:r>
              <a:rPr lang="sv-SE" sz="1800" b="1" dirty="0"/>
              <a:t>&gt;10000 </a:t>
            </a:r>
            <a:r>
              <a:rPr lang="sv-SE" sz="1800" dirty="0" err="1"/>
              <a:t>tracked</a:t>
            </a:r>
            <a:r>
              <a:rPr lang="sv-SE" sz="1800" dirty="0"/>
              <a:t> assets</a:t>
            </a:r>
          </a:p>
          <a:p>
            <a:r>
              <a:rPr lang="sv-SE" sz="1800" b="1" dirty="0"/>
              <a:t>~ 50 </a:t>
            </a:r>
            <a:r>
              <a:rPr lang="sv-SE" sz="1800" dirty="0" err="1"/>
              <a:t>equipment</a:t>
            </a:r>
            <a:r>
              <a:rPr lang="sv-SE" sz="1800" dirty="0"/>
              <a:t> racks in </a:t>
            </a:r>
            <a:r>
              <a:rPr lang="sv-SE" sz="1800" dirty="0" err="1"/>
              <a:t>gallery</a:t>
            </a:r>
            <a:endParaRPr lang="sv-SE" sz="1800" dirty="0"/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2A5DF-7366-F447-AC6A-2DD0170415CE}"/>
              </a:ext>
            </a:extLst>
          </p:cNvPr>
          <p:cNvSpPr txBox="1"/>
          <p:nvPr/>
        </p:nvSpPr>
        <p:spPr>
          <a:xfrm>
            <a:off x="315520" y="3051475"/>
            <a:ext cx="8527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Tunnel: </a:t>
            </a:r>
            <a:r>
              <a:rPr lang="sv-SE" sz="16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514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diagnostic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systems in the </a:t>
            </a:r>
            <a:r>
              <a:rPr lang="sv-S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baselined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lattice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and </a:t>
            </a:r>
            <a:r>
              <a:rPr lang="sv-S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shown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in </a:t>
            </a:r>
            <a:r>
              <a:rPr lang="sv-SE" sz="16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synoptic</a:t>
            </a:r>
            <a:r>
              <a:rPr lang="sv-SE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display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AD3B4-4CFF-9149-9FB7-759F4B898B57}"/>
              </a:ext>
            </a:extLst>
          </p:cNvPr>
          <p:cNvSpPr txBox="1"/>
          <p:nvPr/>
        </p:nvSpPr>
        <p:spPr>
          <a:xfrm>
            <a:off x="315520" y="3884005"/>
            <a:ext cx="777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Stubs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  <a:r>
              <a:rPr lang="sv-SE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1740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long-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haul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cable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runs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(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ion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chamber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BLM 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cables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highlighted</a:t>
            </a:r>
            <a:r>
              <a:rPr lang="sv-SE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625DD1-C2B0-C440-A2F0-7782DDF1CD21}"/>
              </a:ext>
            </a:extLst>
          </p:cNvPr>
          <p:cNvSpPr/>
          <p:nvPr/>
        </p:nvSpPr>
        <p:spPr>
          <a:xfrm>
            <a:off x="315520" y="5371867"/>
            <a:ext cx="8828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Gallery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: </a:t>
            </a:r>
            <a:r>
              <a:rPr lang="sv-SE" sz="1600" b="1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2260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named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devices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(rack-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mounted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electronic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devices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for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ion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chamber</a:t>
            </a:r>
            <a:r>
              <a:rPr lang="sv-SE" sz="1600" dirty="0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BLM </a:t>
            </a:r>
            <a:r>
              <a:rPr lang="sv-SE" sz="1600" dirty="0" err="1">
                <a:solidFill>
                  <a:prstClr val="black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highlighted</a:t>
            </a:r>
            <a:endParaRPr lang="sv-SE" sz="1600" dirty="0">
              <a:solidFill>
                <a:prstClr val="black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E468B9-6743-4642-AF2D-46163030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 of </a:t>
            </a:r>
            <a:r>
              <a:rPr lang="en-US" dirty="0" smtClean="0"/>
              <a:t>beam diagnostics 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MicroTCA</a:t>
            </a:r>
            <a:r>
              <a:rPr lang="en-GB" dirty="0" smtClean="0"/>
              <a:t> system production 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MicroTCA</a:t>
            </a:r>
            <a:r>
              <a:rPr lang="en-GB" dirty="0" smtClean="0"/>
              <a:t> system production line has been set up in the ICS laboratory at ESS to assemble, configure and test </a:t>
            </a:r>
            <a:r>
              <a:rPr lang="en-GB" dirty="0" err="1" smtClean="0"/>
              <a:t>MicroTCA</a:t>
            </a:r>
            <a:r>
              <a:rPr lang="en-GB" dirty="0" smtClean="0"/>
              <a:t> systems before deployment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" y="2996951"/>
            <a:ext cx="9143282" cy="3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1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More</a:t>
            </a:r>
            <a:r>
              <a:rPr lang="sv-SE" dirty="0" smtClean="0"/>
              <a:t> information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" y="1466854"/>
            <a:ext cx="9036496" cy="433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A89FA0-E947-6545-B644-D3F1056E0648}"/>
              </a:ext>
            </a:extLst>
          </p:cNvPr>
          <p:cNvSpPr txBox="1">
            <a:spLocks/>
          </p:cNvSpPr>
          <p:nvPr/>
        </p:nvSpPr>
        <p:spPr>
          <a:xfrm>
            <a:off x="179512" y="5875843"/>
            <a:ext cx="8229600" cy="845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ICS overview document available [</a:t>
            </a:r>
            <a:r>
              <a:rPr lang="en-US" dirty="0" smtClean="0">
                <a:hlinkClick r:id="rId3"/>
              </a:rPr>
              <a:t>link</a:t>
            </a:r>
            <a:r>
              <a:rPr lang="en-US" dirty="0" smtClean="0"/>
              <a:t>]</a:t>
            </a:r>
          </a:p>
          <a:p>
            <a:r>
              <a:rPr lang="en-US" dirty="0" smtClean="0"/>
              <a:t>ICS weekly reports (130+ recipients)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Thank you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Questions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4"/>
            <a:ext cx="3121472" cy="34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8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ESS will be the world brightest neutron source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8" y="1460822"/>
            <a:ext cx="7920990" cy="52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6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15"/>
            <a:ext cx="9144000" cy="6853385"/>
          </a:xfrm>
          <a:prstGeom prst="rect">
            <a:avLst/>
          </a:prstGeom>
        </p:spPr>
      </p:pic>
      <p:pic>
        <p:nvPicPr>
          <p:cNvPr id="6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45214"/>
            <a:ext cx="1440160" cy="8676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6345" y="4614"/>
            <a:ext cx="7309410" cy="141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85" b="1" smtClean="0"/>
              <a:t>Journey to deliver the world’s leading facility for research using neutrons</a:t>
            </a:r>
            <a:endParaRPr lang="en-US" sz="2585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67544" y="1335312"/>
            <a:ext cx="8136904" cy="5003619"/>
            <a:chOff x="223586" y="1601792"/>
            <a:chExt cx="9472614" cy="4957421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2" idx="2"/>
            </p:cNvCxnSpPr>
            <p:nvPr/>
          </p:nvCxnSpPr>
          <p:spPr bwMode="auto">
            <a:xfrm>
              <a:off x="4006705" y="3824130"/>
              <a:ext cx="240645" cy="5684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2014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3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2009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Decision to Site ESS in Lund</a:t>
              </a:r>
            </a:p>
          </p:txBody>
        </p:sp>
        <p:grpSp>
          <p:nvGrpSpPr>
            <p:cNvPr id="14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24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al 54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51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0" name="Straight Connector 29"/>
              <p:cNvCxnSpPr>
                <a:endCxn id="31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+mj-lt"/>
                  <a:cs typeface="Calibri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5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42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Oval 39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+mj-lt"/>
                    <a:cs typeface="Calibri"/>
                  </a:endParaRPr>
                </a:p>
              </p:txBody>
            </p:sp>
          </p:grpSp>
        </p:grpSp>
        <p:sp>
          <p:nvSpPr>
            <p:cNvPr id="15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2025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Construction Phase Complete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2003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European Design of ESS Completed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2012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ESS Design Update Phase Complete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2022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Machine Ready for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1</a:t>
              </a:r>
              <a:r>
                <a:rPr lang="en-US" sz="1108" b="1" baseline="30000" dirty="0">
                  <a:solidFill>
                    <a:prstClr val="black"/>
                  </a:solidFill>
                  <a:latin typeface="+mj-lt"/>
                  <a:cs typeface="Calibri"/>
                </a:rPr>
                <a:t>st</a:t>
              </a:r>
              <a:r>
                <a:rPr lang="en-US" sz="1108" b="1" dirty="0">
                  <a:solidFill>
                    <a:prstClr val="black"/>
                  </a:solidFill>
                  <a:latin typeface="+mj-lt"/>
                  <a:cs typeface="Calibri"/>
                </a:rPr>
                <a:t> Beam on Target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+mj-lt"/>
                  <a:cs typeface="Calibri"/>
                </a:rPr>
                <a:t>2023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ESS Starts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+mj-lt"/>
                  <a:cs typeface="Calibri"/>
                </a:rPr>
                <a:t>User Program</a:t>
              </a:r>
            </a:p>
          </p:txBody>
        </p:sp>
      </p:grpSp>
      <p:sp>
        <p:nvSpPr>
          <p:cNvPr id="56" name="Rounded Rectangular Callout 55"/>
          <p:cNvSpPr/>
          <p:nvPr/>
        </p:nvSpPr>
        <p:spPr>
          <a:xfrm>
            <a:off x="4663554" y="2022224"/>
            <a:ext cx="1348606" cy="463533"/>
          </a:xfrm>
          <a:prstGeom prst="wedgeRoundRectCallout">
            <a:avLst>
              <a:gd name="adj1" fmla="val -43918"/>
              <a:gd name="adj2" fmla="val 314138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0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769"/>
            <a:ext cx="7139136" cy="1308589"/>
          </a:xfrm>
        </p:spPr>
        <p:txBody>
          <a:bodyPr>
            <a:normAutofit/>
          </a:bodyPr>
          <a:lstStyle/>
          <a:p>
            <a:pPr lvl="0"/>
            <a:r>
              <a:rPr lang="en-US" sz="3323" dirty="0"/>
              <a:t>ESS </a:t>
            </a:r>
            <a:r>
              <a:rPr lang="en-US" sz="3323" dirty="0" smtClean="0"/>
              <a:t>construction is 56% </a:t>
            </a:r>
            <a:r>
              <a:rPr lang="en-US" sz="3323" dirty="0"/>
              <a:t>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19" y="1543622"/>
            <a:ext cx="8686800" cy="2245418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2019 </a:t>
            </a:r>
            <a:r>
              <a:rPr lang="en-US" dirty="0"/>
              <a:t>is the peak of construction activity</a:t>
            </a:r>
          </a:p>
          <a:p>
            <a:pPr lvl="0"/>
            <a:r>
              <a:rPr lang="en-US" dirty="0" smtClean="0"/>
              <a:t>In-kind </a:t>
            </a:r>
            <a:r>
              <a:rPr lang="en-US" dirty="0"/>
              <a:t>deliveries of high tech equipment arriving</a:t>
            </a:r>
          </a:p>
          <a:p>
            <a:pPr lvl="0"/>
            <a:r>
              <a:rPr lang="en-US" dirty="0" smtClean="0"/>
              <a:t>Accelerator part of the facility to be ready in 2020/2021</a:t>
            </a:r>
          </a:p>
          <a:p>
            <a:pPr lvl="0"/>
            <a:r>
              <a:rPr lang="en-US" dirty="0" smtClean="0"/>
              <a:t>Target part to be ready in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2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201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3895606"/>
            <a:ext cx="3541343" cy="2656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48" y="3895606"/>
            <a:ext cx="3541342" cy="26560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9551" r="15350" b="27950"/>
          <a:stretch/>
        </p:blipFill>
        <p:spPr>
          <a:xfrm>
            <a:off x="5148064" y="3881210"/>
            <a:ext cx="3995936" cy="26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5FBA-945E-DB45-B57E-7C1C497D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- A facility under construction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171B1C-E7E6-4A47-99CA-4C4DA0994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019645" cy="3024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57040-5209-2546-9B3D-D5E382C4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E9B44-39FE-7A41-A0FF-FEE1398B5B5C}"/>
              </a:ext>
            </a:extLst>
          </p:cNvPr>
          <p:cNvSpPr txBox="1"/>
          <p:nvPr/>
        </p:nvSpPr>
        <p:spPr>
          <a:xfrm>
            <a:off x="118749" y="6481362"/>
            <a:ext cx="4712238" cy="7026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pPr algn="l"/>
            <a:r>
              <a:rPr lang="en-GB" sz="1500" dirty="0" smtClean="0"/>
              <a:t>Klystrons, magnets and equipment racks</a:t>
            </a:r>
            <a:endParaRPr lang="en-GB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0F20CE-784C-F048-B107-2D687BF7B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9" y="1448780"/>
            <a:ext cx="5072261" cy="2304256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C54C53F-9F87-A047-A654-9963C7DCE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11" y="4437112"/>
            <a:ext cx="5051242" cy="2038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9ECA4-DC1C-CB46-BAA3-FFC1D194D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45" y="3647601"/>
            <a:ext cx="4135805" cy="3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9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6478-B1FE-9D4E-B161-F301B174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Commissioning the first </a:t>
            </a:r>
            <a:r>
              <a:rPr lang="en-GB" dirty="0"/>
              <a:t>parts of the accelerator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27A87-53D0-3541-8721-9CEE10DD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B35CF-90B5-ED47-A218-6976764FD4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C4718-0A8A-6443-B070-1F4CA1EAB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136"/>
            <a:ext cx="4803637" cy="2533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5CAB9-D6D4-B745-B46D-653F069F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57" y="1395704"/>
            <a:ext cx="4343243" cy="325743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50B850B-8285-C04D-93AB-D5750EC78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755" y="5096036"/>
            <a:ext cx="4135668" cy="52907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Ion </a:t>
            </a:r>
            <a:r>
              <a:rPr lang="en-GB" sz="1800" dirty="0" smtClean="0"/>
              <a:t>source and low energy beam transport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531D30-77D7-D149-815A-E9B7139770B2}"/>
              </a:ext>
            </a:extLst>
          </p:cNvPr>
          <p:cNvSpPr txBox="1"/>
          <p:nvPr/>
        </p:nvSpPr>
        <p:spPr>
          <a:xfrm>
            <a:off x="492335" y="6533102"/>
            <a:ext cx="3569568" cy="649796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/>
          <a:p>
            <a:pPr algn="l"/>
            <a:r>
              <a:rPr lang="en-GB" sz="1500" dirty="0" smtClean="0"/>
              <a:t>First beam in temporary control room</a:t>
            </a:r>
            <a:endParaRPr lang="en-GB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22699" b="8001"/>
          <a:stretch/>
        </p:blipFill>
        <p:spPr>
          <a:xfrm>
            <a:off x="0" y="3508767"/>
            <a:ext cx="4800757" cy="30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Control system installations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15" name="Picture 14" descr="IMG_28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67" y="5229200"/>
            <a:ext cx="1221600" cy="16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85600"/>
            <a:ext cx="3857067" cy="167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64" y="3825001"/>
            <a:ext cx="1799175" cy="1404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412776"/>
            <a:ext cx="1331640" cy="24137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459" y="3817237"/>
            <a:ext cx="3088360" cy="1351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8" y="3832369"/>
            <a:ext cx="1947562" cy="13359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72" y="1435530"/>
            <a:ext cx="1794730" cy="23909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45" y="1428784"/>
            <a:ext cx="1823282" cy="13479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5F826-1CFB-8D46-89F8-EB82404978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36" y="2776723"/>
            <a:ext cx="1811191" cy="10497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39" y="3809721"/>
            <a:ext cx="2300061" cy="1419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67" y="5258118"/>
            <a:ext cx="2312915" cy="1599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446681" y="5221252"/>
            <a:ext cx="1599881" cy="16736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46" y="1446555"/>
            <a:ext cx="2124075" cy="2349528"/>
          </a:xfrm>
          <a:prstGeom prst="rect">
            <a:avLst/>
          </a:prstGeom>
        </p:spPr>
      </p:pic>
      <p:pic>
        <p:nvPicPr>
          <p:cNvPr id="18" name="Picture 3" descr="C:\work\temp\Weeklies\w1750\IFC1410_FMC_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3" y="1414623"/>
            <a:ext cx="2479569" cy="23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0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ESS integrated control system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35038"/>
            <a:ext cx="8856984" cy="5257800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sv-SE" sz="1800" dirty="0" smtClean="0">
                <a:solidFill>
                  <a:schemeClr val="tx1"/>
                </a:solidFill>
              </a:rPr>
              <a:t>The ESS facility is a large and complex machine with very much and diverse equipment that needs to work in synchronization  and with well-known configurations</a:t>
            </a:r>
          </a:p>
          <a:p>
            <a:pPr>
              <a:spcBef>
                <a:spcPts val="200"/>
              </a:spcBef>
            </a:pPr>
            <a:endParaRPr lang="sv-SE" sz="1800" dirty="0" smtClean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800" dirty="0"/>
              <a:t>The Integrated Control System Division (ICS division) is responsible for the control systems within the ESS facility including controls for </a:t>
            </a:r>
            <a:endParaRPr lang="en-US" sz="1800" dirty="0" smtClean="0"/>
          </a:p>
          <a:p>
            <a:pPr lvl="1">
              <a:spcBef>
                <a:spcPts val="200"/>
              </a:spcBef>
            </a:pPr>
            <a:r>
              <a:rPr lang="en-US" sz="1600" b="1" dirty="0" smtClean="0"/>
              <a:t>Accelerator</a:t>
            </a:r>
          </a:p>
          <a:p>
            <a:pPr lvl="1">
              <a:spcBef>
                <a:spcPts val="200"/>
              </a:spcBef>
            </a:pPr>
            <a:r>
              <a:rPr lang="en-US" sz="1600" b="1" dirty="0" smtClean="0"/>
              <a:t>Target</a:t>
            </a:r>
          </a:p>
          <a:p>
            <a:pPr lvl="1">
              <a:spcBef>
                <a:spcPts val="200"/>
              </a:spcBef>
            </a:pPr>
            <a:r>
              <a:rPr lang="en-US" sz="1600" b="1" dirty="0" smtClean="0"/>
              <a:t>Neutron Scattering </a:t>
            </a:r>
            <a:r>
              <a:rPr lang="en-US" sz="1600" b="1" dirty="0"/>
              <a:t>S</a:t>
            </a:r>
            <a:r>
              <a:rPr lang="en-US" sz="1600" b="1" dirty="0" smtClean="0"/>
              <a:t>ystems</a:t>
            </a:r>
          </a:p>
          <a:p>
            <a:pPr lvl="1">
              <a:spcBef>
                <a:spcPts val="200"/>
              </a:spcBef>
            </a:pPr>
            <a:r>
              <a:rPr lang="en-US" sz="1600" b="1" dirty="0" smtClean="0"/>
              <a:t>Conventional Facilities</a:t>
            </a:r>
            <a:endParaRPr lang="en-US" sz="1600" dirty="0" smtClean="0"/>
          </a:p>
          <a:p>
            <a:pPr>
              <a:spcBef>
                <a:spcPts val="200"/>
              </a:spcBef>
            </a:pP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 smtClean="0"/>
              <a:t>In addition, ICS will implement</a:t>
            </a:r>
          </a:p>
          <a:p>
            <a:pPr lvl="1">
              <a:spcBef>
                <a:spcPts val="200"/>
              </a:spcBef>
            </a:pPr>
            <a:r>
              <a:rPr lang="en-US" sz="1600" b="1" dirty="0"/>
              <a:t>Machine  Protection System </a:t>
            </a:r>
          </a:p>
          <a:p>
            <a:pPr lvl="1">
              <a:spcBef>
                <a:spcPts val="200"/>
              </a:spcBef>
            </a:pPr>
            <a:r>
              <a:rPr lang="en-US" sz="1600" b="1" dirty="0"/>
              <a:t>Personnel Safety System</a:t>
            </a:r>
          </a:p>
          <a:p>
            <a:pPr lvl="1">
              <a:spcBef>
                <a:spcPts val="200"/>
              </a:spcBef>
            </a:pPr>
            <a:endParaRPr lang="sv-SE" sz="1400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sv-SE" sz="1800" dirty="0" smtClean="0">
                <a:solidFill>
                  <a:schemeClr val="tx1"/>
                </a:solidFill>
              </a:rPr>
              <a:t>To build a distributed control</a:t>
            </a:r>
            <a:br>
              <a:rPr lang="sv-SE" sz="1800" dirty="0" smtClean="0">
                <a:solidFill>
                  <a:schemeClr val="tx1"/>
                </a:solidFill>
              </a:rPr>
            </a:br>
            <a:r>
              <a:rPr lang="sv-SE" sz="1800" dirty="0" smtClean="0">
                <a:solidFill>
                  <a:schemeClr val="tx1"/>
                </a:solidFill>
              </a:rPr>
              <a:t>system of this size is a major </a:t>
            </a:r>
            <a:br>
              <a:rPr lang="sv-SE" sz="1800" dirty="0" smtClean="0">
                <a:solidFill>
                  <a:schemeClr val="tx1"/>
                </a:solidFill>
              </a:rPr>
            </a:br>
            <a:r>
              <a:rPr lang="sv-SE" sz="1800" dirty="0" smtClean="0">
                <a:solidFill>
                  <a:schemeClr val="tx1"/>
                </a:solidFill>
              </a:rPr>
              <a:t>undertaking</a:t>
            </a:r>
            <a:endParaRPr lang="sv-SE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3104084"/>
            <a:ext cx="5364088" cy="37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0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3713</TotalTime>
  <Words>1402</Words>
  <Application>Microsoft Office PowerPoint</Application>
  <PresentationFormat>On-screen Show (4:3)</PresentationFormat>
  <Paragraphs>268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Gill Sans Light</vt:lpstr>
      <vt:lpstr>1_Office Theme</vt:lpstr>
      <vt:lpstr>PowerPoint Presentation</vt:lpstr>
      <vt:lpstr>ESS - production of neutrons</vt:lpstr>
      <vt:lpstr>ESS will be the world brightest neutron source</vt:lpstr>
      <vt:lpstr>PowerPoint Presentation</vt:lpstr>
      <vt:lpstr>ESS construction is 56% complete</vt:lpstr>
      <vt:lpstr>ESS - A facility under construction</vt:lpstr>
      <vt:lpstr>Commissioning the first parts of the accelerator </vt:lpstr>
      <vt:lpstr>Control system installations</vt:lpstr>
      <vt:lpstr>The ESS integrated control system</vt:lpstr>
      <vt:lpstr>ESS/ICS challenges</vt:lpstr>
      <vt:lpstr>ICS Project scope</vt:lpstr>
      <vt:lpstr>Control system layers</vt:lpstr>
      <vt:lpstr>PowerPoint Presentation</vt:lpstr>
      <vt:lpstr>Three layers of hardware at ICS</vt:lpstr>
      <vt:lpstr>ESS driving technology - MicroTCA</vt:lpstr>
      <vt:lpstr>Why MicroTCA.4?</vt:lpstr>
      <vt:lpstr>ESS standardized MicroTCA products</vt:lpstr>
      <vt:lpstr>Range of standardized MicroTCA products</vt:lpstr>
      <vt:lpstr>Example: ESS standard high-performance controls platform</vt:lpstr>
      <vt:lpstr>Scope of MicroTCA hosted systems</vt:lpstr>
      <vt:lpstr>Example: Beam diagnostics systems</vt:lpstr>
      <vt:lpstr>Scale of beam diagnostics scope</vt:lpstr>
      <vt:lpstr>MicroTCA system production line</vt:lpstr>
      <vt:lpstr>More information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MicroTCA deployment at the European Spallation Source</dc:title>
  <dc:creator>Microsoft Office User;Henrik.Carling@esss.se</dc:creator>
  <cp:lastModifiedBy>Henrik Carling</cp:lastModifiedBy>
  <cp:revision>134</cp:revision>
  <cp:lastPrinted>2018-04-13T06:09:56Z</cp:lastPrinted>
  <dcterms:created xsi:type="dcterms:W3CDTF">2017-08-15T13:16:57Z</dcterms:created>
  <dcterms:modified xsi:type="dcterms:W3CDTF">2019-06-20T06:13:09Z</dcterms:modified>
</cp:coreProperties>
</file>