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1.jpg" ContentType="image/png"/>
  <Override PartName="/ppt/media/image25.jpg" ContentType="image/png"/>
  <Override PartName="/ppt/media/image29.jpg" ContentType="image/png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529" r:id="rId3"/>
    <p:sldId id="530" r:id="rId4"/>
    <p:sldId id="531" r:id="rId5"/>
    <p:sldId id="533" r:id="rId6"/>
    <p:sldId id="570" r:id="rId7"/>
    <p:sldId id="538" r:id="rId8"/>
    <p:sldId id="546" r:id="rId9"/>
    <p:sldId id="552" r:id="rId10"/>
    <p:sldId id="571" r:id="rId11"/>
    <p:sldId id="547" r:id="rId12"/>
    <p:sldId id="548" r:id="rId13"/>
    <p:sldId id="549" r:id="rId14"/>
    <p:sldId id="564" r:id="rId15"/>
    <p:sldId id="572" r:id="rId16"/>
    <p:sldId id="567" r:id="rId17"/>
    <p:sldId id="560" r:id="rId18"/>
    <p:sldId id="491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B91"/>
    <a:srgbClr val="92D050"/>
    <a:srgbClr val="1B0C64"/>
    <a:srgbClr val="071F65"/>
    <a:srgbClr val="4FD1CE"/>
    <a:srgbClr val="0000FF"/>
    <a:srgbClr val="C0C5CE"/>
    <a:srgbClr val="BDD3FF"/>
    <a:srgbClr val="BDDFE1"/>
    <a:srgbClr val="8D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 autoAdjust="0"/>
    <p:restoredTop sz="84448" autoAdjust="0"/>
  </p:normalViewPr>
  <p:slideViewPr>
    <p:cSldViewPr snapToGrid="0">
      <p:cViewPr varScale="1">
        <p:scale>
          <a:sx n="78" d="100"/>
          <a:sy n="78" d="100"/>
        </p:scale>
        <p:origin x="4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xuzh\&#25925;&#38556;&#32479;&#35745;&#19982;&#20449;&#21495;&#35266;&#27979;&#21407;&#29702;\&#35835;&#20986;&#31995;&#32479;&#25925;&#38556;&#32479;&#35745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679BA"/>
            </a:solidFill>
          </c:spPr>
          <c:invertIfNegative val="0"/>
          <c:cat>
            <c:strRef>
              <c:f>Sheet3!$A$1:$E$1</c:f>
              <c:strCache>
                <c:ptCount val="5"/>
                <c:pt idx="0">
                  <c:v>LRBTCT</c:v>
                </c:pt>
                <c:pt idx="1">
                  <c:v>R2BLM</c:v>
                </c:pt>
                <c:pt idx="2">
                  <c:v>R4BLM</c:v>
                </c:pt>
                <c:pt idx="3">
                  <c:v>RTBLM</c:v>
                </c:pt>
                <c:pt idx="4">
                  <c:v>TargetMWS</c:v>
                </c:pt>
              </c:strCache>
            </c:strRef>
          </c:cat>
          <c:val>
            <c:numRef>
              <c:f>Sheet3!$A$2:$E$2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479712"/>
        <c:axId val="370480096"/>
      </c:barChart>
      <c:catAx>
        <c:axId val="37047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zh-CN"/>
          </a:p>
        </c:txPr>
        <c:crossAx val="370480096"/>
        <c:crosses val="autoZero"/>
        <c:auto val="1"/>
        <c:lblAlgn val="ctr"/>
        <c:lblOffset val="100"/>
        <c:noMultiLvlLbl val="0"/>
      </c:catAx>
      <c:valAx>
        <c:axId val="370480096"/>
        <c:scaling>
          <c:orientation val="minMax"/>
          <c:max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zh-CN"/>
          </a:p>
        </c:txPr>
        <c:crossAx val="37047971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91A-493D-4F77-BB59-AF9323853594}" type="datetimeFigureOut">
              <a:rPr lang="zh-CN" altLang="en-US" smtClean="0"/>
              <a:t>2019-6-18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92B7-0882-48A0-95C5-39A8371B4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2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9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58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t>2019-6-18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95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62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t>2019-6-18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9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8581878" y="6534676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r" defTabSz="914400" rtl="0" eaLnBrk="1" latinLnBrk="0" hangingPunct="1"/>
              <a:t>‹#›</a:t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73" r:id="rId4"/>
    <p:sldLayoutId id="214748366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9"/>
            <a:ext cx="9144000" cy="2444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073194"/>
            <a:ext cx="9154741" cy="3151989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5709" y="3931523"/>
            <a:ext cx="8412582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Jilei Sun</a:t>
            </a:r>
          </a:p>
          <a:p>
            <a:pPr algn="ctr">
              <a:lnSpc>
                <a:spcPct val="125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 behalf of BI group of CSNS, IHEP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2721069"/>
            <a:ext cx="9144000" cy="98324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0" dirty="0" smtClean="0">
                <a:solidFill>
                  <a:schemeClr val="bg1"/>
                </a:solidFill>
              </a:rPr>
              <a:t>Beam Instrumentation System of CSNS</a:t>
            </a:r>
            <a:endParaRPr lang="zh-CN" alt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00" y="239797"/>
            <a:ext cx="1512300" cy="81484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741" y="5754787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MTCA/ATCA Workshop for Research and </a:t>
            </a:r>
            <a:r>
              <a:rPr lang="en-US" altLang="zh-CN" sz="2400" b="1" dirty="0" smtClean="0"/>
              <a:t>Industry, Beijing, CHINA</a:t>
            </a:r>
          </a:p>
          <a:p>
            <a:pPr algn="ctr"/>
            <a:r>
              <a:rPr lang="en-US" altLang="zh-CN" sz="2400" b="1" dirty="0" smtClean="0"/>
              <a:t>June 23-25, 2019</a:t>
            </a:r>
          </a:p>
        </p:txBody>
      </p:sp>
    </p:spTree>
    <p:extLst>
      <p:ext uri="{BB962C8B-B14F-4D97-AF65-F5344CB8AC3E}">
        <p14:creationId xmlns:p14="http://schemas.microsoft.com/office/powerpoint/2010/main" val="6627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Two short pulses, 100 ns each</a:t>
            </a:r>
          </a:p>
          <a:p>
            <a:r>
              <a:rPr lang="en-US" altLang="zh-CN" dirty="0"/>
              <a:t> NI PXIe-5160 </a:t>
            </a:r>
            <a:r>
              <a:rPr lang="en-US" altLang="zh-CN" dirty="0" smtClean="0"/>
              <a:t>oscilloscope card</a:t>
            </a: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1.25 GS/s</a:t>
            </a: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MHz band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bits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RTBT - CT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/>
          <a:stretch/>
        </p:blipFill>
        <p:spPr>
          <a:xfrm>
            <a:off x="2916194" y="3231481"/>
            <a:ext cx="5696465" cy="332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2980" y="905696"/>
            <a:ext cx="7886700" cy="27519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smtClean="0"/>
              <a:t>LINAC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Strip-line type 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324 MHz RF pulse</a:t>
            </a:r>
          </a:p>
          <a:p>
            <a:pPr lvl="1"/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Spark HL, 14 bit</a:t>
            </a:r>
          </a:p>
          <a:p>
            <a:pPr lvl="1"/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Bergoz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</a:rPr>
              <a:t>Beam Position Monitor, BPM</a:t>
            </a:r>
            <a:endParaRPr lang="zh-CN" altLang="en-US" dirty="0"/>
          </a:p>
        </p:txBody>
      </p:sp>
      <p:sp>
        <p:nvSpPr>
          <p:cNvPr id="24" name="内容占位符 1"/>
          <p:cNvSpPr txBox="1">
            <a:spLocks/>
          </p:cNvSpPr>
          <p:nvPr/>
        </p:nvSpPr>
        <p:spPr>
          <a:xfrm>
            <a:off x="392980" y="3125021"/>
            <a:ext cx="7886700" cy="376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rgbClr val="071F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 RCS 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Shoe-box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MHz ~ 2 MHz cycling frequency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Self-developed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TBT or COD mode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RTBT</a:t>
            </a:r>
            <a:endParaRPr lang="en-US" altLang="zh-CN" dirty="0" smtClean="0"/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Shoe-box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Spark HL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47" y="1029278"/>
            <a:ext cx="2757712" cy="18358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242" y="4703882"/>
            <a:ext cx="2034887" cy="21541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88" y="854636"/>
            <a:ext cx="2072125" cy="214043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/>
          <a:srcRect b="12265"/>
          <a:stretch/>
        </p:blipFill>
        <p:spPr>
          <a:xfrm>
            <a:off x="6381899" y="3305700"/>
            <a:ext cx="2232248" cy="33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Beam Loss Monitor, </a:t>
            </a:r>
            <a:r>
              <a:rPr lang="en-US" altLang="zh-CN" dirty="0" smtClean="0">
                <a:latin typeface="Times New Roman" panose="02020603050405020304" pitchFamily="18" charset="0"/>
              </a:rPr>
              <a:t>BLM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92980" y="1030373"/>
            <a:ext cx="8170252" cy="5506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rgbClr val="071F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 156 ion chamber type BLM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end electronics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 PXIe-6358 waveform acquisition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 PXI-8430 RS232 for HV control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 PXI-6713 for threshold configuration for FMPS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15 plastic scintillator + PMT as FBLM</a:t>
            </a:r>
          </a:p>
          <a:p>
            <a:pPr lvl="1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BLM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MHz bandwidth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MHz / 14 bit</a:t>
            </a:r>
          </a:p>
          <a:p>
            <a:pPr lvl="1"/>
            <a:endParaRPr lang="en-US" altLang="zh-CN" dirty="0" smtClean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254137" y="1178654"/>
            <a:ext cx="3600398" cy="174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71" y="3783548"/>
            <a:ext cx="33337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9" y="3691136"/>
            <a:ext cx="2238226" cy="2408471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2980" y="1010208"/>
            <a:ext cx="7886700" cy="5190795"/>
          </a:xfrm>
        </p:spPr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dirty="0" smtClean="0"/>
              <a:t>20 wire scanners at LINAC&amp;RTBT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 smtClean="0"/>
              <a:t>7 multi-wire at the injection &amp; dump 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Stepper motor driven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 PXI-7330/7358 motor control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 PXIe-6358 do the DAQ after front end</a:t>
            </a:r>
          </a:p>
          <a:p>
            <a:pPr lvl="1"/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Beam Profile Monitor, Wire </a:t>
            </a:r>
            <a:r>
              <a:rPr lang="en-US" altLang="zh-CN" dirty="0" smtClean="0">
                <a:latin typeface="Times New Roman" panose="02020603050405020304" pitchFamily="18" charset="0"/>
              </a:rPr>
              <a:t>Scanner</a:t>
            </a:r>
            <a:endParaRPr lang="zh-CN" altLang="en-US" dirty="0"/>
          </a:p>
        </p:txBody>
      </p:sp>
      <p:pic>
        <p:nvPicPr>
          <p:cNvPr id="12" name="Picture 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56" y="3743371"/>
            <a:ext cx="3071999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06" y="3743371"/>
            <a:ext cx="3072000" cy="2304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3124" y="6201003"/>
            <a:ext cx="176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 Scanner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39536" y="6201003"/>
            <a:ext cx="176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Multi-Wire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85948" y="6201003"/>
            <a:ext cx="276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end Electronics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16547" y="979835"/>
            <a:ext cx="8120825" cy="5190795"/>
          </a:xfrm>
        </p:spPr>
        <p:txBody>
          <a:bodyPr/>
          <a:lstStyle/>
          <a:p>
            <a:r>
              <a:rPr lang="en-US" altLang="zh-CN" dirty="0" smtClean="0"/>
              <a:t> Ionization Profile </a:t>
            </a:r>
            <a:r>
              <a:rPr lang="en-US" altLang="zh-CN" dirty="0" smtClean="0"/>
              <a:t>Monitor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channel signals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 bit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20~100 MHz sampling rate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size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100 MB / channel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Profile Monitor @RCS - IPM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06" y="3128971"/>
            <a:ext cx="3766685" cy="33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94126" y="157371"/>
            <a:ext cx="7859456" cy="582619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Summary of the DAQ requirement </a:t>
            </a:r>
            <a:endParaRPr lang="zh-CN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446926"/>
              </p:ext>
            </p:extLst>
          </p:nvPr>
        </p:nvGraphicFramePr>
        <p:xfrm>
          <a:off x="294126" y="1037967"/>
          <a:ext cx="8615096" cy="544191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232018"/>
                <a:gridCol w="2455009"/>
                <a:gridCol w="1787102"/>
                <a:gridCol w="1895411"/>
                <a:gridCol w="1245556"/>
              </a:tblGrid>
              <a:tr h="906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Signal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channels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Sampling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50~500 </a:t>
                      </a:r>
                      <a:r>
                        <a:rPr lang="el-GR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 25 Hz</a:t>
                      </a:r>
                    </a:p>
                    <a:p>
                      <a:pPr algn="r" fontAlgn="b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500~100 ns, 25Hz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 </a:t>
                      </a:r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MHz@LINAC</a:t>
                      </a:r>
                      <a:endParaRPr lang="en-US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kHz@RCS</a:t>
                      </a:r>
                      <a:endParaRPr lang="en-US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 </a:t>
                      </a:r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GHz@RTBT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bit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</a:p>
                    <a:p>
                      <a:pPr algn="r" fontAlgn="b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1~2 MHz</a:t>
                      </a:r>
                    </a:p>
                    <a:p>
                      <a:pPr algn="r" fontAlgn="b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ns, 25Hz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100*4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</a:t>
                      </a:r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MHz@LINAC</a:t>
                      </a:r>
                      <a:endParaRPr lang="en-US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MHz@RCS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125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MHz@RTBT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≥14 bit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50~500 </a:t>
                      </a:r>
                      <a:r>
                        <a:rPr lang="el-GR" altLang="zh-CN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zh-CN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 25 Hz</a:t>
                      </a:r>
                    </a:p>
                    <a:p>
                      <a:pPr algn="r" fontAlgn="b"/>
                      <a:r>
                        <a:rPr lang="en-US" altLang="zh-CN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500~100 ns, 25Hz</a:t>
                      </a:r>
                      <a:endParaRPr lang="en-US" altLang="zh-CN" sz="1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156+15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</a:t>
                      </a:r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kHz@LINAC</a:t>
                      </a:r>
                      <a:endParaRPr lang="en-US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kHz@RCS</a:t>
                      </a:r>
                      <a:endParaRPr lang="en-US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kHz@RTBT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bit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el-GR" altLang="zh-CN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 1Hz</a:t>
                      </a:r>
                    </a:p>
                    <a:p>
                      <a:pPr algn="r" fontAlgn="b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500~100 ns, 25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~400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MHz@LINAC</a:t>
                      </a:r>
                      <a:endParaRPr lang="en-US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≥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MHz@RCS</a:t>
                      </a:r>
                      <a:endParaRPr lang="en-US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Hz@RTBT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bit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324 MHz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 MHz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 bit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3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1780" y="893336"/>
            <a:ext cx="7886700" cy="59646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 17 PXI Windows host computers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6 times OS failures in last one year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NI real time OS</a:t>
            </a:r>
            <a:r>
              <a:rPr lang="en-US" altLang="zh-CN" dirty="0"/>
              <a:t>: Phar Lap </a:t>
            </a:r>
            <a:r>
              <a:rPr lang="en-US" altLang="zh-CN" dirty="0" smtClean="0"/>
              <a:t>ETS</a:t>
            </a:r>
          </a:p>
          <a:p>
            <a:pPr lvl="1"/>
            <a:r>
              <a:rPr lang="en-US" altLang="zh-CN" dirty="0" smtClean="0"/>
              <a:t>I/O control</a:t>
            </a:r>
          </a:p>
          <a:p>
            <a:pPr lvl="1"/>
            <a:r>
              <a:rPr lang="en-US" altLang="zh-CN" dirty="0" smtClean="0"/>
              <a:t>Data storage</a:t>
            </a:r>
          </a:p>
          <a:p>
            <a:pPr lvl="1"/>
            <a:r>
              <a:rPr lang="en-US" altLang="zh-CN" dirty="0" smtClean="0"/>
              <a:t>EPICS configuration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Shortage of current system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315772937"/>
              </p:ext>
            </p:extLst>
          </p:nvPr>
        </p:nvGraphicFramePr>
        <p:xfrm>
          <a:off x="1085238" y="1981211"/>
          <a:ext cx="6919784" cy="301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69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CSNS running @50 kW stably, opening to users already. The goal is have ~80 kW, by the end of this year.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DAQ system of our </a:t>
            </a:r>
            <a:r>
              <a:rPr lang="en-US" altLang="zh-CN" dirty="0" smtClean="0"/>
              <a:t>beam instrumentation </a:t>
            </a:r>
            <a:r>
              <a:rPr lang="en-US" altLang="zh-CN" dirty="0" smtClean="0"/>
              <a:t>nearly all based on NI PXI/PXIe platform. Performance acceptable, and we </a:t>
            </a:r>
            <a:r>
              <a:rPr lang="en-US" altLang="zh-CN" dirty="0" smtClean="0"/>
              <a:t>are keep improving and </a:t>
            </a:r>
            <a:r>
              <a:rPr lang="en-US" altLang="zh-CN" dirty="0" smtClean="0"/>
              <a:t>updating on software.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PXI based EST real time OS is under developing.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19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69551" y="2743922"/>
            <a:ext cx="6983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>
                <a:latin typeface="华文新魏"/>
                <a:ea typeface="华文新魏"/>
                <a:cs typeface="华文新魏"/>
              </a:rPr>
              <a:t>Thanks for your attention</a:t>
            </a:r>
            <a:r>
              <a:rPr kumimoji="1" lang="zh-CN" altLang="en-US" sz="4400" dirty="0" smtClean="0">
                <a:latin typeface="华文新魏"/>
                <a:ea typeface="华文新魏"/>
                <a:cs typeface="华文新魏"/>
              </a:rPr>
              <a:t>！</a:t>
            </a:r>
            <a:endParaRPr kumimoji="1" lang="zh-CN" altLang="en-US" sz="4400" dirty="0">
              <a:latin typeface="华文新魏"/>
              <a:ea typeface="华文新魏"/>
              <a:cs typeface="华文新魏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15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Overview of CSNS project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Introduction of BI system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Current Monitor, BCM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Position Monitor, BPM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Monitor, BLM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Profile Monitor, Wire Scanner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Current data acquisition strategy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73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" y="1237139"/>
            <a:ext cx="9040223" cy="5085124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Overview of CSNS </a:t>
            </a:r>
            <a:r>
              <a:rPr lang="en-US" altLang="zh-CN" dirty="0" smtClean="0"/>
              <a:t>project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30195" y="2261169"/>
            <a:ext cx="233542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LINAC service building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736301" y="1891837"/>
            <a:ext cx="20594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RCS service building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359474" y="3784106"/>
            <a:ext cx="11821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Target hall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2001795" y="2686426"/>
            <a:ext cx="568411" cy="297934"/>
          </a:xfrm>
          <a:prstGeom prst="straightConnector1">
            <a:avLst/>
          </a:pr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753403" y="2370157"/>
            <a:ext cx="133767" cy="396791"/>
          </a:xfrm>
          <a:prstGeom prst="straightConnector1">
            <a:avLst/>
          </a:pr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4322708" y="3475024"/>
            <a:ext cx="413593" cy="304677"/>
          </a:xfrm>
          <a:prstGeom prst="straightConnector1">
            <a:avLst/>
          </a:pr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8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1939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Layout of CSNS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92980" y="1186249"/>
            <a:ext cx="2187146" cy="41875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50 </a:t>
            </a:r>
            <a:r>
              <a:rPr lang="en-US" altLang="zh-CN" dirty="0" err="1"/>
              <a:t>keV</a:t>
            </a:r>
            <a:r>
              <a:rPr lang="en-US" altLang="zh-CN" dirty="0"/>
              <a:t> H</a:t>
            </a:r>
            <a:r>
              <a:rPr lang="en-US" altLang="zh-CN" baseline="30000" dirty="0"/>
              <a:t>-</a:t>
            </a:r>
            <a:r>
              <a:rPr lang="en-US" altLang="zh-CN" dirty="0"/>
              <a:t> Ion source 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2811160" y="1186248"/>
            <a:ext cx="1309817" cy="41875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 MeV RFQ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4883354" y="1186248"/>
            <a:ext cx="1468018" cy="41875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80 MeV DTL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7352270" y="3410465"/>
            <a:ext cx="1013255" cy="10893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smtClean="0"/>
              <a:t>1.6 GeV </a:t>
            </a:r>
          </a:p>
          <a:p>
            <a:r>
              <a:rPr lang="en-US" altLang="zh-CN" dirty="0" smtClean="0"/>
              <a:t>25 Hz </a:t>
            </a:r>
          </a:p>
          <a:p>
            <a:r>
              <a:rPr lang="en-US" altLang="zh-CN" dirty="0" smtClean="0"/>
              <a:t>RCS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244040" y="5796080"/>
            <a:ext cx="3231294" cy="613574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Target station and instruments</a:t>
            </a:r>
          </a:p>
          <a:p>
            <a:pPr algn="ctr"/>
            <a:r>
              <a:rPr lang="en-US" altLang="zh-CN" dirty="0" smtClean="0"/>
              <a:t>Peak beam power: 100 kW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88" y="2093879"/>
            <a:ext cx="2891492" cy="19698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2622" y="2322243"/>
            <a:ext cx="133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~ 500 </a:t>
            </a:r>
            <a:r>
              <a:rPr lang="el-GR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25 Hz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622" y="3337336"/>
            <a:ext cx="184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MHz 50% chopping rate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228" y="2692164"/>
            <a:ext cx="1460325" cy="154589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065154" y="4053389"/>
            <a:ext cx="174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ns </a:t>
            </a:r>
            <a:r>
              <a:rPr lang="en-US" altLang="zh-CN" b="1" dirty="0" smtClean="0">
                <a:cs typeface="Times New Roman" panose="02020603050405020304" pitchFamily="18" charset="0"/>
              </a:rPr>
              <a:t>-&gt;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ns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694984" y="3103529"/>
            <a:ext cx="365342" cy="25852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450930" y="3078815"/>
            <a:ext cx="357101" cy="25852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1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instrumentation system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95" y="1099090"/>
            <a:ext cx="8114210" cy="52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Acquisition Strategy</a:t>
            </a:r>
            <a:endParaRPr lang="zh-CN" altLang="en-US" dirty="0"/>
          </a:p>
        </p:txBody>
      </p:sp>
      <p:pic>
        <p:nvPicPr>
          <p:cNvPr id="4" name="Picture 4" descr="LRB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36" y="2462537"/>
            <a:ext cx="2165920" cy="8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QQ图片20150507162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56" y="2681973"/>
            <a:ext cx="992371" cy="5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QQ图片201505251022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65" y="2641150"/>
            <a:ext cx="901237" cy="72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r="872" b="2751"/>
          <a:stretch/>
        </p:blipFill>
        <p:spPr>
          <a:xfrm>
            <a:off x="3111848" y="3425776"/>
            <a:ext cx="2675244" cy="1860960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80" y="4237672"/>
            <a:ext cx="1948238" cy="259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文本框 22"/>
          <p:cNvSpPr txBox="1"/>
          <p:nvPr/>
        </p:nvSpPr>
        <p:spPr>
          <a:xfrm>
            <a:off x="3783925" y="5822840"/>
            <a:ext cx="1413070" cy="461665"/>
          </a:xfrm>
          <a:prstGeom prst="rect">
            <a:avLst/>
          </a:prstGeom>
          <a:solidFill>
            <a:srgbClr val="6F7B9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Detectors</a:t>
            </a:r>
            <a:endParaRPr lang="zh-CN" altLang="en-US" sz="24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464890" y="3773509"/>
            <a:ext cx="2512813" cy="400110"/>
          </a:xfrm>
          <a:prstGeom prst="rect">
            <a:avLst/>
          </a:prstGeom>
          <a:solidFill>
            <a:srgbClr val="00B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Front end electronics</a:t>
            </a:r>
            <a:endParaRPr lang="zh-CN" altLang="en-US" sz="2000" b="1" dirty="0"/>
          </a:p>
        </p:txBody>
      </p:sp>
      <p:pic>
        <p:nvPicPr>
          <p:cNvPr id="3074" name="Picture 2" descr="https://timgsa.baidu.com/timg?image&amp;quality=80&amp;size=b9999_10000&amp;sec=1536993692749&amp;di=86f759392ad1aadddc9a49e4282d647f&amp;imgtype=0&amp;src=http%3A%2F%2Fimgsrc.baidu.com%2Fimage%2Fc0%253Dshijue1%252C0%252C0%252C294%252C40%2Fsign%3D7d3dc57b73310a55d029d6b7df2c29dc%2Fb219ebc4b74543a9082da54414178a82b901140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b="14773"/>
          <a:stretch/>
        </p:blipFill>
        <p:spPr bwMode="auto">
          <a:xfrm>
            <a:off x="3660189" y="830350"/>
            <a:ext cx="2421755" cy="139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392980" y="1011799"/>
            <a:ext cx="3558746" cy="46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altLang="zh-CN" sz="2400" b="1" dirty="0" smtClean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en-US" altLang="zh-CN" sz="2400" b="1" dirty="0">
              <a:solidFill>
                <a:srgbClr val="071F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79566" y="2402372"/>
            <a:ext cx="2565579" cy="1261884"/>
          </a:xfrm>
          <a:prstGeom prst="rect">
            <a:avLst/>
          </a:prstGeom>
          <a:solidFill>
            <a:srgbClr val="7030A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altLang="zh-CN" sz="1900" b="1" dirty="0" smtClean="0"/>
              <a:t>NI – PXIe cards</a:t>
            </a:r>
          </a:p>
          <a:p>
            <a:r>
              <a:rPr lang="en-US" altLang="zh-CN" sz="1900" b="1" dirty="0" smtClean="0"/>
              <a:t>AD/DA/DIO</a:t>
            </a:r>
          </a:p>
          <a:p>
            <a:r>
              <a:rPr lang="en-US" altLang="zh-CN" sz="1900" b="1" dirty="0" smtClean="0"/>
              <a:t>Oscilloscope </a:t>
            </a:r>
            <a:r>
              <a:rPr lang="en-US" altLang="zh-CN" sz="1900" b="1" dirty="0"/>
              <a:t>card</a:t>
            </a:r>
            <a:endParaRPr lang="en-US" altLang="zh-CN" sz="1900" b="1" dirty="0" smtClean="0"/>
          </a:p>
          <a:p>
            <a:r>
              <a:rPr lang="en-US" altLang="zh-CN" sz="1900" b="1" dirty="0" smtClean="0"/>
              <a:t>LabVIEW EPICS release</a:t>
            </a:r>
            <a:endParaRPr lang="zh-CN" altLang="en-US" sz="19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6081943" y="1296300"/>
            <a:ext cx="1047905" cy="400110"/>
          </a:xfrm>
          <a:prstGeom prst="rect">
            <a:avLst/>
          </a:prstGeom>
          <a:solidFill>
            <a:srgbClr val="0070C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CSS OPI</a:t>
            </a:r>
            <a:endParaRPr lang="zh-CN" altLang="en-US" sz="2000" b="1" dirty="0"/>
          </a:p>
        </p:txBody>
      </p:sp>
      <p:pic>
        <p:nvPicPr>
          <p:cNvPr id="17" name="内容占位符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1" y="4481157"/>
            <a:ext cx="2862632" cy="21469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153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2980" y="950513"/>
            <a:ext cx="7886700" cy="519079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Current </a:t>
            </a:r>
            <a:r>
              <a:rPr lang="en-US" altLang="zh-CN" dirty="0" smtClean="0"/>
              <a:t>Monitor</a:t>
            </a:r>
            <a:r>
              <a:rPr lang="en-US" altLang="zh-CN" dirty="0"/>
              <a:t> </a:t>
            </a:r>
            <a:r>
              <a:rPr lang="en-US" altLang="zh-CN" dirty="0" smtClean="0"/>
              <a:t>@LINAC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CTs in total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from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Bergoz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ring from domestic company</a:t>
            </a:r>
          </a:p>
          <a:p>
            <a:r>
              <a:rPr lang="en-US" altLang="zh-CN" dirty="0">
                <a:latin typeface="Candara" panose="020E0502030303020204" pitchFamily="34" charset="0"/>
              </a:rPr>
              <a:t> </a:t>
            </a:r>
            <a:r>
              <a:rPr lang="en-US" altLang="zh-CN" dirty="0"/>
              <a:t>Current Monitor </a:t>
            </a:r>
            <a:r>
              <a:rPr lang="en-US" altLang="zh-CN" dirty="0" smtClean="0"/>
              <a:t>@RCS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different types 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DCCT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Commercial product from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Bergoz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SCT/MCT: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developed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</a:p>
          <a:p>
            <a:r>
              <a:rPr lang="en-US" altLang="zh-CN" dirty="0" smtClean="0"/>
              <a:t> Current </a:t>
            </a:r>
            <a:r>
              <a:rPr lang="en-US" altLang="zh-CN" dirty="0"/>
              <a:t>Monitor @</a:t>
            </a:r>
            <a:r>
              <a:rPr lang="en-US" altLang="zh-CN" dirty="0" smtClean="0"/>
              <a:t>RTBT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CTs (1 ICT + 3 FCT)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ring from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Bergoz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dirty="0" smtClean="0">
              <a:latin typeface="Candara" panose="020E0502030303020204" pitchFamily="34" charset="0"/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Monitor</a:t>
            </a:r>
            <a:endParaRPr lang="zh-CN" altLang="en-US" dirty="0"/>
          </a:p>
        </p:txBody>
      </p:sp>
      <p:pic>
        <p:nvPicPr>
          <p:cNvPr id="17" name="Picture 8" descr="F:\Beam\Accelerator\CSNS\束测系统\3 DTL CT\科烨加工\IMG_20150804_1109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" b="25110"/>
          <a:stretch/>
        </p:blipFill>
        <p:spPr bwMode="auto">
          <a:xfrm>
            <a:off x="5410741" y="883082"/>
            <a:ext cx="1953208" cy="187036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893059"/>
            <a:ext cx="1885950" cy="1876425"/>
          </a:xfrm>
          <a:prstGeom prst="ellipse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2" r="38371"/>
          <a:stretch/>
        </p:blipFill>
        <p:spPr bwMode="auto">
          <a:xfrm>
            <a:off x="5844067" y="3329014"/>
            <a:ext cx="303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4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4" y="1469275"/>
            <a:ext cx="8487647" cy="4177763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2626" y="869128"/>
            <a:ext cx="7886700" cy="705344"/>
          </a:xfrm>
        </p:spPr>
        <p:txBody>
          <a:bodyPr/>
          <a:lstStyle/>
          <a:p>
            <a:r>
              <a:rPr lang="en-US" altLang="zh-CN" dirty="0" smtClean="0">
                <a:latin typeface="Candara" panose="020E0502030303020204" pitchFamily="34" charset="0"/>
              </a:rPr>
              <a:t> Beam </a:t>
            </a:r>
            <a:r>
              <a:rPr lang="en-US" altLang="zh-CN" dirty="0">
                <a:latin typeface="Candara" panose="020E0502030303020204" pitchFamily="34" charset="0"/>
              </a:rPr>
              <a:t>Current = [Sum(Valid) – Sum(Background)] / </a:t>
            </a:r>
            <a:r>
              <a:rPr lang="en-US" altLang="zh-CN" dirty="0" smtClean="0">
                <a:latin typeface="Candara" panose="020E0502030303020204" pitchFamily="34" charset="0"/>
              </a:rPr>
              <a:t>n</a:t>
            </a:r>
          </a:p>
          <a:p>
            <a:endParaRPr lang="en-US" altLang="zh-CN" dirty="0">
              <a:latin typeface="Candara" panose="020E0502030303020204" pitchFamily="34" charset="0"/>
            </a:endParaRPr>
          </a:p>
          <a:p>
            <a:endParaRPr lang="en-US" altLang="zh-CN" dirty="0" smtClean="0">
              <a:latin typeface="Candara" panose="020E0502030303020204" pitchFamily="34" charset="0"/>
            </a:endParaRPr>
          </a:p>
          <a:p>
            <a:endParaRPr lang="en-US" altLang="zh-CN" dirty="0">
              <a:latin typeface="Candara" panose="020E0502030303020204" pitchFamily="34" charset="0"/>
            </a:endParaRPr>
          </a:p>
          <a:p>
            <a:endParaRPr lang="en-US" altLang="zh-CN" dirty="0" smtClean="0">
              <a:latin typeface="Candara" panose="020E0502030303020204" pitchFamily="34" charset="0"/>
            </a:endParaRPr>
          </a:p>
          <a:p>
            <a:endParaRPr lang="en-US" altLang="zh-CN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zh-CN" altLang="en-US" dirty="0">
              <a:latin typeface="Candara" panose="020E0502030303020204" pitchFamily="34" charset="0"/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Beam Current </a:t>
            </a:r>
            <a:r>
              <a:rPr lang="en-US" altLang="zh-CN" dirty="0" smtClean="0"/>
              <a:t>Monitor @LINAC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695068" y="1572585"/>
            <a:ext cx="0" cy="209752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343140" y="1572585"/>
            <a:ext cx="0" cy="209752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99233" y="1604112"/>
            <a:ext cx="0" cy="2097524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647305" y="1604112"/>
            <a:ext cx="0" cy="2097524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974988" y="2445213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279153" y="331354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2343140" y="2454733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647305" y="331354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874560" y="2229189"/>
                <a:ext cx="2837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60" y="2229189"/>
                <a:ext cx="28373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4178725" y="3097522"/>
                <a:ext cx="2837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25" y="3097522"/>
                <a:ext cx="28373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766" r="-10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362974" y="2569976"/>
            <a:ext cx="130690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latin typeface="Candara" panose="020E0502030303020204" pitchFamily="34" charset="0"/>
              </a:rPr>
              <a:t>Valid count</a:t>
            </a:r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79153" y="2454733"/>
            <a:ext cx="198504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latin typeface="Candara" panose="020E0502030303020204" pitchFamily="34" charset="0"/>
              </a:rPr>
              <a:t>Background count</a:t>
            </a:r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20" name="内容占位符 1"/>
          <p:cNvSpPr txBox="1">
            <a:spLocks/>
          </p:cNvSpPr>
          <p:nvPr/>
        </p:nvSpPr>
        <p:spPr>
          <a:xfrm>
            <a:off x="432608" y="5733535"/>
            <a:ext cx="8410948" cy="9950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rgbClr val="071F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Candara" panose="020E0502030303020204" pitchFamily="34" charset="0"/>
              </a:rPr>
              <a:t> </a:t>
            </a:r>
            <a:r>
              <a:rPr lang="en-US" altLang="zh-CN" dirty="0" smtClean="0"/>
              <a:t>MACRO pulse measurement, up to 500 </a:t>
            </a:r>
            <a:r>
              <a:rPr lang="el-GR" altLang="zh-CN" dirty="0" smtClean="0"/>
              <a:t>μ</a:t>
            </a:r>
            <a:r>
              <a:rPr lang="en-US" altLang="zh-CN" dirty="0" smtClean="0"/>
              <a:t>s</a:t>
            </a:r>
          </a:p>
          <a:p>
            <a:r>
              <a:rPr lang="en-US" altLang="zh-CN" dirty="0" smtClean="0"/>
              <a:t>Front end electronics + NI PXIe-6358 (16 bit, 1.25 MS/s)</a:t>
            </a:r>
            <a:endParaRPr lang="en-US" altLang="zh-CN" dirty="0" smtClean="0"/>
          </a:p>
          <a:p>
            <a:endParaRPr lang="en-US" altLang="zh-CN" dirty="0" smtClean="0">
              <a:latin typeface="Candara" panose="020E0502030303020204" pitchFamily="34" charset="0"/>
            </a:endParaRPr>
          </a:p>
          <a:p>
            <a:endParaRPr lang="en-US" altLang="zh-CN" dirty="0" smtClean="0">
              <a:latin typeface="Candara" panose="020E0502030303020204" pitchFamily="34" charset="0"/>
            </a:endParaRPr>
          </a:p>
          <a:p>
            <a:endParaRPr lang="en-US" altLang="zh-CN" dirty="0" smtClean="0">
              <a:latin typeface="Candara" panose="020E0502030303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 smtClean="0">
              <a:latin typeface="Candara" panose="020E0502030303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35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a typeface="黑体" pitchFamily="2" charset="-122"/>
              </a:rPr>
              <a:t>RCS </a:t>
            </a:r>
            <a:r>
              <a:rPr lang="en-US" altLang="zh-CN" dirty="0">
                <a:ea typeface="黑体" pitchFamily="2" charset="-122"/>
              </a:rPr>
              <a:t>– </a:t>
            </a:r>
            <a:r>
              <a:rPr lang="en-US" altLang="zh-CN" dirty="0" smtClean="0">
                <a:ea typeface="黑体" pitchFamily="2" charset="-122"/>
              </a:rPr>
              <a:t>DCCT / </a:t>
            </a:r>
            <a:r>
              <a:rPr lang="en-US" altLang="zh-CN" dirty="0" smtClean="0">
                <a:ea typeface="黑体" pitchFamily="2" charset="-122"/>
              </a:rPr>
              <a:t>SCT / MCT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92980" y="1001158"/>
            <a:ext cx="7511752" cy="125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rgbClr val="071F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Candara" panose="020E0502030303020204" pitchFamily="34" charset="0"/>
              </a:rPr>
              <a:t> DCCT: Commercial </a:t>
            </a:r>
            <a:r>
              <a:rPr lang="en-US" altLang="zh-CN" dirty="0" smtClean="0">
                <a:latin typeface="Candara" panose="020E0502030303020204" pitchFamily="34" charset="0"/>
              </a:rPr>
              <a:t>electronics </a:t>
            </a:r>
            <a:r>
              <a:rPr lang="en-US" altLang="zh-CN" dirty="0" smtClean="0">
                <a:latin typeface="Candara" panose="020E0502030303020204" pitchFamily="34" charset="0"/>
              </a:rPr>
              <a:t>from </a:t>
            </a:r>
            <a:r>
              <a:rPr lang="en-US" altLang="zh-CN" dirty="0" err="1" smtClean="0">
                <a:latin typeface="Candara" panose="020E0502030303020204" pitchFamily="34" charset="0"/>
              </a:rPr>
              <a:t>Bergoz</a:t>
            </a:r>
            <a:endParaRPr lang="en-US" altLang="zh-CN" dirty="0" smtClean="0">
              <a:latin typeface="Candara" panose="020E0502030303020204" pitchFamily="34" charset="0"/>
            </a:endParaRPr>
          </a:p>
          <a:p>
            <a:r>
              <a:rPr lang="en-US" altLang="zh-CN" dirty="0">
                <a:latin typeface="Candara" panose="020E0502030303020204" pitchFamily="34" charset="0"/>
              </a:rPr>
              <a:t> </a:t>
            </a:r>
            <a:r>
              <a:rPr lang="en-US" altLang="zh-CN" dirty="0" smtClean="0">
                <a:latin typeface="Candara" panose="020E0502030303020204" pitchFamily="34" charset="0"/>
              </a:rPr>
              <a:t>SCT/MCT: </a:t>
            </a:r>
            <a:r>
              <a:rPr lang="en-US" altLang="zh-CN" dirty="0">
                <a:latin typeface="Candara" panose="020E0502030303020204" pitchFamily="34" charset="0"/>
              </a:rPr>
              <a:t>Self developed </a:t>
            </a:r>
            <a:r>
              <a:rPr lang="en-US" altLang="zh-CN" dirty="0" smtClean="0">
                <a:latin typeface="Candara" panose="020E0502030303020204" pitchFamily="34" charset="0"/>
              </a:rPr>
              <a:t>electronics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047"/>
            <a:ext cx="9144000" cy="42584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78475" y="4868561"/>
            <a:ext cx="1334530" cy="753763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979773" y="4992130"/>
            <a:ext cx="1124465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200 mA</a:t>
            </a:r>
          </a:p>
          <a:p>
            <a:r>
              <a:rPr lang="en-US" altLang="zh-CN" sz="2000" b="1" dirty="0" smtClean="0"/>
              <a:t>    2  A</a:t>
            </a:r>
          </a:p>
          <a:p>
            <a:r>
              <a:rPr lang="en-US" altLang="zh-CN" sz="2000" b="1" dirty="0" smtClean="0"/>
              <a:t>  20  A</a:t>
            </a:r>
            <a:endParaRPr lang="zh-CN" altLang="en-US" sz="2000" b="1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6549081" y="1272746"/>
            <a:ext cx="531341" cy="25949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5993027" y="1594022"/>
            <a:ext cx="1087395" cy="27184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216346" y="1272746"/>
            <a:ext cx="1767016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 PXIe-6358 100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26056</TotalTime>
  <Words>691</Words>
  <Application>Microsoft Office PowerPoint</Application>
  <PresentationFormat>全屏显示(4:3)</PresentationFormat>
  <Paragraphs>187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黑体</vt:lpstr>
      <vt:lpstr>华文楷体</vt:lpstr>
      <vt:lpstr>华文新魏</vt:lpstr>
      <vt:lpstr>宋体</vt:lpstr>
      <vt:lpstr>Arial</vt:lpstr>
      <vt:lpstr>Arial Black</vt:lpstr>
      <vt:lpstr>Calibri</vt:lpstr>
      <vt:lpstr>Cambria Math</vt:lpstr>
      <vt:lpstr>Candara</vt:lpstr>
      <vt:lpstr>Times New Roman</vt:lpstr>
      <vt:lpstr>Wingdings</vt:lpstr>
      <vt:lpstr>Office 主题</vt:lpstr>
      <vt:lpstr>Beam Instrumentation System of CSNS</vt:lpstr>
      <vt:lpstr>Outline</vt:lpstr>
      <vt:lpstr>Overview of CSNS project</vt:lpstr>
      <vt:lpstr>Layout of CSNS</vt:lpstr>
      <vt:lpstr>Beam instrumentation system</vt:lpstr>
      <vt:lpstr>Data Acquisition Strategy</vt:lpstr>
      <vt:lpstr>Current Monitor</vt:lpstr>
      <vt:lpstr>Beam Current Monitor @LINAC</vt:lpstr>
      <vt:lpstr>RCS – DCCT / SCT / MCT</vt:lpstr>
      <vt:lpstr>RTBT - CT</vt:lpstr>
      <vt:lpstr>Beam Position Monitor, BPM</vt:lpstr>
      <vt:lpstr>Beam Loss Monitor, BLM</vt:lpstr>
      <vt:lpstr>Beam Profile Monitor, Wire Scanner</vt:lpstr>
      <vt:lpstr>Profile Monitor @RCS - IPM</vt:lpstr>
      <vt:lpstr>Summary of the DAQ requirement </vt:lpstr>
      <vt:lpstr>Shortage of current system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IHEP</dc:title>
  <dc:creator>王晨芳</dc:creator>
  <cp:lastModifiedBy>Sun Jilei</cp:lastModifiedBy>
  <cp:revision>935</cp:revision>
  <dcterms:created xsi:type="dcterms:W3CDTF">2018-05-04T02:09:20Z</dcterms:created>
  <dcterms:modified xsi:type="dcterms:W3CDTF">2019-06-19T03:40:39Z</dcterms:modified>
</cp:coreProperties>
</file>