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364" r:id="rId6"/>
    <p:sldId id="1140" r:id="rId7"/>
    <p:sldId id="595" r:id="rId8"/>
    <p:sldId id="596" r:id="rId9"/>
    <p:sldId id="1141" r:id="rId10"/>
    <p:sldId id="1144" r:id="rId11"/>
    <p:sldId id="1145" r:id="rId12"/>
    <p:sldId id="1146" r:id="rId13"/>
    <p:sldId id="1150" r:id="rId14"/>
    <p:sldId id="1151" r:id="rId15"/>
    <p:sldId id="1147" r:id="rId16"/>
    <p:sldId id="1152" r:id="rId17"/>
    <p:sldId id="1148" r:id="rId18"/>
    <p:sldId id="1153" r:id="rId19"/>
    <p:sldId id="45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FFFF"/>
    <a:srgbClr val="EEEEEE"/>
    <a:srgbClr val="F8F8F8"/>
    <a:srgbClr val="D13B3B"/>
    <a:srgbClr val="F6D8D8"/>
    <a:srgbClr val="EDB638"/>
    <a:srgbClr val="FF791E"/>
    <a:srgbClr val="545657"/>
    <a:srgbClr val="E97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 autoAdjust="0"/>
    <p:restoredTop sz="95210" autoAdjust="0"/>
  </p:normalViewPr>
  <p:slideViewPr>
    <p:cSldViewPr snapToGrid="0" snapToObjects="1">
      <p:cViewPr varScale="1">
        <p:scale>
          <a:sx n="111" d="100"/>
          <a:sy n="111" d="100"/>
        </p:scale>
        <p:origin x="1674" y="102"/>
      </p:cViewPr>
      <p:guideLst>
        <p:guide orient="horz" pos="912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7B84E-E29E-4E9F-8EC4-F0FB55F2E732}" type="datetimeFigureOut">
              <a:rPr lang="en-GB" smtClean="0"/>
              <a:t>18/06/2019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DA03-DF80-4579-B771-6341D7A4BED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1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7E555-9380-714B-AEA7-F0DFB67531BD}" type="datetimeFigureOut">
              <a:t>18.06.2019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37E3-D61C-4C4B-8AD2-D70E789ECEC8}" type="slidenum"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5000" b="0" i="0" baseline="0" dirty="0">
              <a:latin typeface="Roboto Light"/>
              <a:sym typeface="Roboto Ligh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1516"/>
            <a:ext cx="9144000" cy="19764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353396"/>
            <a:ext cx="7772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2983375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917" y="5340096"/>
            <a:ext cx="1492165" cy="96911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58750" y="646545"/>
            <a:ext cx="8818995" cy="3417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>
          <a:xfrm>
            <a:off x="0" y="6436687"/>
            <a:ext cx="9144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5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201929" y="223878"/>
            <a:ext cx="871347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884" y="6512530"/>
            <a:ext cx="402905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8163" y="6452267"/>
            <a:ext cx="473357" cy="365125"/>
          </a:xfrm>
        </p:spPr>
        <p:txBody>
          <a:bodyPr/>
          <a:lstStyle>
            <a:lvl1pPr algn="ctr">
              <a:defRPr sz="800" b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6453201"/>
            <a:ext cx="3741738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9521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5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i="0" baseline="0" dirty="0">
              <a:latin typeface="Roboto" panose="02000000000000000000"/>
              <a:sym typeface="Roboto" panose="0200000000000000000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36687"/>
            <a:ext cx="9144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E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201929" y="223878"/>
            <a:ext cx="871347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884" y="6512530"/>
            <a:ext cx="402905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8163" y="6452267"/>
            <a:ext cx="473357" cy="365125"/>
          </a:xfrm>
        </p:spPr>
        <p:txBody>
          <a:bodyPr/>
          <a:lstStyle>
            <a:lvl1pPr algn="ctr">
              <a:defRPr sz="8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6453201"/>
            <a:ext cx="3741738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1930" y="1012825"/>
            <a:ext cx="8713470" cy="4545013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3838">
              <a:buClr>
                <a:schemeClr val="bg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0563" indent="-233363">
              <a:buClr>
                <a:schemeClr val="bg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5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b="1" i="0" baseline="0" dirty="0">
              <a:latin typeface="Roboto" panose="02000000000000000000"/>
              <a:sym typeface="Roboto" panose="0200000000000000000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36687"/>
            <a:ext cx="9144000" cy="438090"/>
          </a:xfrm>
          <a:prstGeom prst="rect">
            <a:avLst/>
          </a:prstGeom>
          <a:solidFill>
            <a:srgbClr val="04020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5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884" y="6512530"/>
            <a:ext cx="402905" cy="263583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58163" y="6452267"/>
            <a:ext cx="473357" cy="365125"/>
          </a:xfrm>
        </p:spPr>
        <p:txBody>
          <a:bodyPr/>
          <a:lstStyle>
            <a:lvl1pPr algn="ctr">
              <a:defRPr sz="8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6453201"/>
            <a:ext cx="3741738" cy="390713"/>
          </a:xfrm>
          <a:prstGeom prst="rect">
            <a:avLst/>
          </a:prstGeom>
        </p:spPr>
        <p:txBody>
          <a:bodyPr/>
          <a:lstStyle>
            <a:lvl1pPr>
              <a:defRPr sz="700" b="0">
                <a:solidFill>
                  <a:srgbClr val="EEEE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MTCA WS 2018</a:t>
            </a:r>
            <a:endParaRPr lang="en-US" dirty="0"/>
          </a:p>
        </p:txBody>
      </p:sp>
      <p:sp>
        <p:nvSpPr>
          <p:cNvPr id="25" name="Title 5"/>
          <p:cNvSpPr>
            <a:spLocks noGrp="1"/>
          </p:cNvSpPr>
          <p:nvPr>
            <p:ph type="title" hasCustomPrompt="1"/>
          </p:nvPr>
        </p:nvSpPr>
        <p:spPr>
          <a:xfrm>
            <a:off x="201929" y="223878"/>
            <a:ext cx="8713471" cy="633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u="non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01930" y="1012825"/>
            <a:ext cx="8713470" cy="4545013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3838">
              <a:buClr>
                <a:schemeClr val="bg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90563" indent="-233363">
              <a:buClr>
                <a:schemeClr val="bg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200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68881"/>
            <a:ext cx="9143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11D98-4445-4C47-A85D-5A394C3BF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69078"/>
            <a:ext cx="9144000" cy="1981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675" y="1270275"/>
            <a:ext cx="1588310" cy="1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68881"/>
            <a:ext cx="9143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11D98-4445-4C47-A85D-5A394C3BF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69078"/>
            <a:ext cx="91440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675" y="1270275"/>
            <a:ext cx="1588310" cy="1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lti-lin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68881"/>
            <a:ext cx="9143999" cy="2911042"/>
          </a:xfrm>
        </p:spPr>
        <p:txBody>
          <a:bodyPr>
            <a:no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2400" b="1" i="0">
                <a:solidFill>
                  <a:schemeClr val="bg2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Multi-line Divider Slide Titles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1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675" y="1270275"/>
            <a:ext cx="1588310" cy="1031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29EDB-BE3D-9747-86E4-4A9551FB3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7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 dirty="0">
              <a:solidFill>
                <a:srgbClr val="EEEEEE"/>
              </a:solidFill>
              <a:latin typeface="Roboto Light"/>
              <a:sym typeface="Roboto Ligh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1516"/>
            <a:ext cx="9144000" cy="197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917" y="5340096"/>
            <a:ext cx="1492165" cy="9691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396"/>
            <a:ext cx="77724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012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665949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6823" y="6419909"/>
            <a:ext cx="473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D5A7C607-FE79-0944-B598-516BC06870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1929" y="822960"/>
            <a:ext cx="8714232" cy="0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915" r:id="rId2"/>
    <p:sldLayoutId id="2147483913" r:id="rId3"/>
    <p:sldLayoutId id="2147483914" r:id="rId4"/>
    <p:sldLayoutId id="2147483694" r:id="rId5"/>
    <p:sldLayoutId id="2147483907" r:id="rId6"/>
    <p:sldLayoutId id="2147483912" r:id="rId7"/>
    <p:sldLayoutId id="214748374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dirty="0">
          <a:solidFill>
            <a:schemeClr val="tx2"/>
          </a:solidFill>
          <a:latin typeface="Roboto" charset="0"/>
          <a:ea typeface="Roboto" charset="0"/>
          <a:cs typeface="Robot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1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Tx/>
        <a:buChar char="‒"/>
        <a:defRPr lang="en-US" sz="14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png"/><Relationship Id="rId11" Type="http://schemas.openxmlformats.org/officeDocument/2006/relationships/image" Target="../media/image15.jpeg"/><Relationship Id="rId5" Type="http://schemas.openxmlformats.org/officeDocument/2006/relationships/image" Target="../media/image1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12" Type="http://schemas.openxmlformats.org/officeDocument/2006/relationships/image" Target="../media/image28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png"/><Relationship Id="rId11" Type="http://schemas.openxmlformats.org/officeDocument/2006/relationships/image" Target="../media/image27.jpeg"/><Relationship Id="rId5" Type="http://schemas.openxmlformats.org/officeDocument/2006/relationships/image" Target="../media/image11.emf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1.emf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jpeg"/><Relationship Id="rId11" Type="http://schemas.openxmlformats.org/officeDocument/2006/relationships/image" Target="../media/image21.png"/><Relationship Id="rId5" Type="http://schemas.openxmlformats.org/officeDocument/2006/relationships/image" Target="../media/image11.e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6377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2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Cabinet to Crate Cooling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Cooling strategies </a:t>
            </a:r>
            <a:endParaRPr lang="en-US" dirty="0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143000" y="5289950"/>
            <a:ext cx="24765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Ralf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Waldt/Christian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Ganninger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/>
              </a:rPr>
              <a:t>June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 panose="020F0502020204030204"/>
              </a:rPr>
              <a:t>MTCA Workshop </a:t>
            </a:r>
            <a:r>
              <a:rPr lang="en-US" sz="1400" dirty="0" smtClean="0">
                <a:solidFill>
                  <a:srgbClr val="FFFFFF"/>
                </a:solidFill>
                <a:latin typeface="Calibri" panose="020F0502020204030204"/>
              </a:rPr>
              <a:t>2019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1930" y="857819"/>
            <a:ext cx="4523979" cy="517974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Cabinet </a:t>
            </a:r>
            <a:r>
              <a:rPr lang="en-US" sz="1800" dirty="0"/>
              <a:t>configuration only with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crates right-to-left air </a:t>
            </a:r>
            <a:r>
              <a:rPr lang="en-US" sz="1800" dirty="0"/>
              <a:t>flow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/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3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 configuration </a:t>
            </a:r>
            <a:r>
              <a:rPr lang="en-US" dirty="0"/>
              <a:t>vs cabinet cooling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805636" y="858888"/>
            <a:ext cx="4980224" cy="535813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Cabinet cooling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/>
              <a:t>Best solutions</a:t>
            </a:r>
            <a:br>
              <a:rPr lang="en-US" sz="1400" dirty="0" smtClean="0"/>
            </a:br>
            <a:r>
              <a:rPr lang="en-US" sz="1200" b="0" dirty="0"/>
              <a:t>Raised top cover    </a:t>
            </a:r>
            <a:r>
              <a:rPr lang="en-US" sz="1200" b="0" dirty="0" smtClean="0"/>
              <a:t>              Climatic </a:t>
            </a:r>
            <a:r>
              <a:rPr lang="en-US" sz="1200" b="0" dirty="0"/>
              <a:t>equipment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with </a:t>
            </a:r>
            <a:r>
              <a:rPr lang="en-US" sz="1200" b="0" dirty="0" smtClean="0"/>
              <a:t>fans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High cooling efficiency due to low air resistance.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Easy </a:t>
            </a:r>
            <a:r>
              <a:rPr lang="en-US" sz="1200" dirty="0"/>
              <a:t>to separate the </a:t>
            </a:r>
            <a:r>
              <a:rPr lang="en-US" sz="1200" dirty="0" smtClean="0"/>
              <a:t>cold </a:t>
            </a:r>
            <a:r>
              <a:rPr lang="en-US" sz="1200" dirty="0"/>
              <a:t>and the warm air </a:t>
            </a:r>
            <a:r>
              <a:rPr lang="en-US" sz="1200" dirty="0" smtClean="0"/>
              <a:t>area with air baffles beside the 19” frame.</a:t>
            </a:r>
            <a:endParaRPr lang="en-US" sz="12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/>
              <a:t>Further solutions but with lower efficiency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Air/water heat exchanger </a:t>
            </a:r>
            <a:r>
              <a:rPr lang="en-US" sz="1200" b="0" dirty="0" smtClean="0"/>
              <a:t>	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	</a:t>
            </a:r>
            <a:r>
              <a:rPr lang="en-US" sz="1200" b="0" dirty="0" smtClean="0"/>
              <a:t>	  </a:t>
            </a:r>
            <a:r>
              <a:rPr lang="en-US" sz="1200" dirty="0"/>
              <a:t>	</a:t>
            </a:r>
            <a:r>
              <a:rPr lang="en-US" sz="1200" dirty="0" smtClean="0"/>
              <a:t>	 	</a:t>
            </a:r>
            <a:r>
              <a:rPr lang="en-US" sz="1200" dirty="0"/>
              <a:t>	</a:t>
            </a:r>
            <a:r>
              <a:rPr lang="en-US" sz="1200" dirty="0" smtClean="0"/>
              <a:t>             	</a:t>
            </a:r>
            <a:endParaRPr lang="en-US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038" y="4995832"/>
            <a:ext cx="641767" cy="1303131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718732" y="2172722"/>
            <a:ext cx="1355765" cy="1241186"/>
            <a:chOff x="3708594" y="4761668"/>
            <a:chExt cx="1355765" cy="1241186"/>
          </a:xfrm>
        </p:grpSpPr>
        <p:pic>
          <p:nvPicPr>
            <p:cNvPr id="16" name="Picture 6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445" y="4762258"/>
              <a:ext cx="467914" cy="82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44086" y="4761668"/>
              <a:ext cx="653572" cy="1241186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3708594" y="4762258"/>
              <a:ext cx="887851" cy="4987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Gerade Verbindung mit Pfeil 18"/>
            <p:cNvCxnSpPr>
              <a:stCxn id="18" idx="6"/>
            </p:cNvCxnSpPr>
            <p:nvPr/>
          </p:nvCxnSpPr>
          <p:spPr>
            <a:xfrm>
              <a:off x="4596445" y="5011654"/>
              <a:ext cx="135492" cy="1634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748" y="1828559"/>
            <a:ext cx="780054" cy="151510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5313" y="4956822"/>
            <a:ext cx="530957" cy="1342141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493181" y="2422709"/>
            <a:ext cx="2521624" cy="1406908"/>
            <a:chOff x="4292440" y="2829474"/>
            <a:chExt cx="2031612" cy="1238596"/>
          </a:xfrm>
        </p:grpSpPr>
        <p:sp>
          <p:nvSpPr>
            <p:cNvPr id="26" name="Pfeil nach rechts 25"/>
            <p:cNvSpPr/>
            <p:nvPr/>
          </p:nvSpPr>
          <p:spPr bwMode="auto">
            <a:xfrm rot="10800000">
              <a:off x="4292440" y="3172599"/>
              <a:ext cx="441456" cy="4973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7" name="Picture 5" descr="K:\Public\CAD-Daten-Web\Foto\08_Systeme\MTCA\AMC_MicroTCA\MicroTCA 3HE\3HE mit Splitting Kits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463" y="2829474"/>
              <a:ext cx="1702796" cy="12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Pfeil nach rechts 27"/>
            <p:cNvSpPr/>
            <p:nvPr/>
          </p:nvSpPr>
          <p:spPr bwMode="auto">
            <a:xfrm rot="10800000">
              <a:off x="5882596" y="3358867"/>
              <a:ext cx="441456" cy="497305"/>
            </a:xfrm>
            <a:prstGeom prst="right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93181" y="3126163"/>
            <a:ext cx="2521624" cy="1406908"/>
            <a:chOff x="4292440" y="2829474"/>
            <a:chExt cx="2031612" cy="1238596"/>
          </a:xfrm>
        </p:grpSpPr>
        <p:sp>
          <p:nvSpPr>
            <p:cNvPr id="30" name="Pfeil nach rechts 29"/>
            <p:cNvSpPr/>
            <p:nvPr/>
          </p:nvSpPr>
          <p:spPr bwMode="auto">
            <a:xfrm rot="10800000">
              <a:off x="4292440" y="3172599"/>
              <a:ext cx="441456" cy="4973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1" name="Picture 5" descr="K:\Public\CAD-Daten-Web\Foto\08_Systeme\MTCA\AMC_MicroTCA\MicroTCA 3HE\3HE mit Splitting Kits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463" y="2829474"/>
              <a:ext cx="1702796" cy="12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Pfeil nach rechts 31"/>
            <p:cNvSpPr/>
            <p:nvPr/>
          </p:nvSpPr>
          <p:spPr bwMode="auto">
            <a:xfrm rot="10800000">
              <a:off x="5882596" y="3358867"/>
              <a:ext cx="441456" cy="497305"/>
            </a:xfrm>
            <a:prstGeom prst="right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493181" y="3829617"/>
            <a:ext cx="2521624" cy="1406908"/>
            <a:chOff x="4292440" y="2829474"/>
            <a:chExt cx="2031612" cy="1238596"/>
          </a:xfrm>
        </p:grpSpPr>
        <p:sp>
          <p:nvSpPr>
            <p:cNvPr id="34" name="Pfeil nach rechts 33"/>
            <p:cNvSpPr/>
            <p:nvPr/>
          </p:nvSpPr>
          <p:spPr bwMode="auto">
            <a:xfrm rot="10800000">
              <a:off x="4292440" y="3172599"/>
              <a:ext cx="441456" cy="4973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5" name="Picture 5" descr="K:\Public\CAD-Daten-Web\Foto\08_Systeme\MTCA\AMC_MicroTCA\MicroTCA 3HE\3HE mit Splitting Kits.jpg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463" y="2829474"/>
              <a:ext cx="1702796" cy="12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Pfeil nach rechts 35"/>
            <p:cNvSpPr/>
            <p:nvPr/>
          </p:nvSpPr>
          <p:spPr bwMode="auto">
            <a:xfrm rot="10800000">
              <a:off x="5882596" y="3358867"/>
              <a:ext cx="441456" cy="497305"/>
            </a:xfrm>
            <a:prstGeom prst="right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5798744" y="4969046"/>
            <a:ext cx="298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defRPr/>
            </a:pPr>
            <a:r>
              <a:rPr lang="en-US" sz="12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Additional bypasses for air flow </a:t>
            </a:r>
          </a:p>
          <a:p>
            <a:pPr>
              <a:buClr>
                <a:schemeClr val="bg2"/>
              </a:buClr>
              <a:defRPr/>
            </a:pPr>
            <a:r>
              <a:rPr lang="en-US" sz="1200" b="1" dirty="0" smtClean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necessary </a:t>
            </a:r>
            <a:r>
              <a:rPr lang="en-US" sz="12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are reducing the </a:t>
            </a:r>
            <a:r>
              <a:rPr lang="en-US" sz="1200" b="1" dirty="0" smtClean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efficiency</a:t>
            </a:r>
            <a:endParaRPr lang="en-US" sz="1200" b="1" dirty="0"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>
              <a:buClr>
                <a:schemeClr val="bg2"/>
              </a:buClr>
              <a:defRPr/>
            </a:pPr>
            <a:r>
              <a:rPr lang="en-US" sz="1200" b="1" dirty="0" smtClean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-&gt; </a:t>
            </a:r>
            <a:r>
              <a:rPr lang="en-US" sz="12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Higher input power required</a:t>
            </a:r>
          </a:p>
          <a:p>
            <a:pPr>
              <a:buClr>
                <a:schemeClr val="bg2"/>
              </a:buClr>
              <a:defRPr/>
            </a:pPr>
            <a:r>
              <a:rPr lang="en-US" sz="1200" b="1" dirty="0" smtClean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-&gt; </a:t>
            </a:r>
            <a:r>
              <a:rPr lang="en-US" sz="12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Higher noise level</a:t>
            </a:r>
            <a:endParaRPr lang="de-DE" sz="1200" b="1" dirty="0"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1931" y="857819"/>
            <a:ext cx="3347028" cy="51797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smtClean="0"/>
              <a:t>Cabinet </a:t>
            </a:r>
            <a:r>
              <a:rPr lang="en-US" sz="1800" dirty="0"/>
              <a:t>configuration </a:t>
            </a:r>
            <a:r>
              <a:rPr lang="en-US" sz="1800" dirty="0" smtClean="0"/>
              <a:t>with different cooling concepts of the crate are the worst case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/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48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 configuration </a:t>
            </a:r>
            <a:r>
              <a:rPr lang="en-US" dirty="0"/>
              <a:t>vs cabinet cooling</a:t>
            </a:r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624833" y="854367"/>
            <a:ext cx="3735634" cy="535813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Cabinet cooling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>
              <a:spcBef>
                <a:spcPts val="0"/>
              </a:spcBef>
              <a:defRPr/>
            </a:pPr>
            <a:r>
              <a:rPr lang="en-US" sz="1400" dirty="0" smtClean="0"/>
              <a:t>High efforts to separate the cold </a:t>
            </a:r>
            <a:r>
              <a:rPr lang="en-US" sz="1400" dirty="0" smtClean="0"/>
              <a:t>and the </a:t>
            </a:r>
            <a:r>
              <a:rPr lang="en-US" sz="1400" dirty="0" smtClean="0"/>
              <a:t>warm </a:t>
            </a:r>
            <a:r>
              <a:rPr lang="en-US" sz="1400" dirty="0" smtClean="0"/>
              <a:t>air </a:t>
            </a:r>
            <a:endParaRPr lang="en-US" sz="1400" dirty="0" smtClean="0"/>
          </a:p>
          <a:p>
            <a:pPr>
              <a:spcBef>
                <a:spcPts val="0"/>
              </a:spcBef>
              <a:defRPr/>
            </a:pPr>
            <a:r>
              <a:rPr lang="en-US" sz="1400" dirty="0" smtClean="0"/>
              <a:t>Additional bypasses for air flow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/>
              <a:t>     </a:t>
            </a:r>
            <a:r>
              <a:rPr lang="en-US" sz="1400" dirty="0" smtClean="0"/>
              <a:t>necessary. They are reducing </a:t>
            </a:r>
            <a:r>
              <a:rPr lang="en-US" sz="1400" dirty="0"/>
              <a:t>the </a:t>
            </a:r>
            <a:r>
              <a:rPr lang="en-US" sz="1400" dirty="0" smtClean="0"/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 smtClean="0"/>
              <a:t>efficiency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400" dirty="0" smtClean="0"/>
              <a:t>-&gt; Higher input power required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400" dirty="0" smtClean="0"/>
              <a:t>-&gt; Higher noise level</a:t>
            </a:r>
            <a:r>
              <a:rPr lang="en-US" sz="1200" dirty="0" smtClean="0"/>
              <a:t>	 </a:t>
            </a:r>
            <a:br>
              <a:rPr lang="en-US" sz="1200" dirty="0" smtClean="0"/>
            </a:br>
            <a:r>
              <a:rPr lang="en-US" sz="1200" dirty="0" smtClean="0"/>
              <a:t>-&gt;  </a:t>
            </a:r>
            <a:r>
              <a:rPr lang="en-US" sz="1400" dirty="0"/>
              <a:t>Lower assembly space due to 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   additional air guiding </a:t>
            </a:r>
            <a:r>
              <a:rPr lang="en-US" sz="1400" dirty="0"/>
              <a:t>components	</a:t>
            </a:r>
            <a:endParaRPr lang="en-US" sz="14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400" dirty="0" smtClean="0"/>
              <a:t>Workaround </a:t>
            </a:r>
            <a:r>
              <a:rPr lang="en-US" sz="1400" dirty="0"/>
              <a:t>	</a:t>
            </a:r>
            <a:r>
              <a:rPr lang="en-US" sz="1200" dirty="0" smtClean="0"/>
              <a:t>             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2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 smtClean="0"/>
              <a:t>    	</a:t>
            </a:r>
            <a:endParaRPr lang="en-US" sz="12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5" y="2049872"/>
            <a:ext cx="1262981" cy="10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1268119" y="3412931"/>
            <a:ext cx="1266891" cy="1469438"/>
            <a:chOff x="5871620" y="956368"/>
            <a:chExt cx="1246104" cy="1295651"/>
          </a:xfrm>
        </p:grpSpPr>
        <p:sp>
          <p:nvSpPr>
            <p:cNvPr id="32" name="Pfeil nach oben 31"/>
            <p:cNvSpPr/>
            <p:nvPr/>
          </p:nvSpPr>
          <p:spPr bwMode="auto">
            <a:xfrm>
              <a:off x="6385388" y="1887062"/>
              <a:ext cx="325600" cy="364957"/>
            </a:xfrm>
            <a:prstGeom prst="up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Right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33" name="Picture 2" descr="Image for MicroTCA.4 system, 7 / 9 U, 84 HP, for 12 double full-size AdvancedMC modules from Schroff | Europe, Middle East, Africa and India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1" b="14644"/>
            <a:stretch/>
          </p:blipFill>
          <p:spPr bwMode="auto">
            <a:xfrm>
              <a:off x="5871620" y="1110714"/>
              <a:ext cx="1246104" cy="92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Pfeil nach oben 33"/>
            <p:cNvSpPr/>
            <p:nvPr/>
          </p:nvSpPr>
          <p:spPr bwMode="auto">
            <a:xfrm>
              <a:off x="6385388" y="956368"/>
              <a:ext cx="325600" cy="29504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Right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35" name="Grafik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9801" y="1972307"/>
            <a:ext cx="1392366" cy="1233555"/>
          </a:xfrm>
          <a:prstGeom prst="rect">
            <a:avLst/>
          </a:prstGeom>
        </p:spPr>
      </p:pic>
      <p:sp>
        <p:nvSpPr>
          <p:cNvPr id="36" name="Pfeil nach oben 35"/>
          <p:cNvSpPr/>
          <p:nvPr/>
        </p:nvSpPr>
        <p:spPr bwMode="auto">
          <a:xfrm>
            <a:off x="762361" y="2936585"/>
            <a:ext cx="271772" cy="369125"/>
          </a:xfrm>
          <a:prstGeom prst="upArrow">
            <a:avLst/>
          </a:prstGeom>
          <a:solidFill>
            <a:srgbClr val="57BCEF"/>
          </a:solidFill>
          <a:ln>
            <a:noFill/>
          </a:ln>
          <a:effectLst/>
          <a:scene3d>
            <a:camera prst="isometricOffAxis2Right">
              <a:rot lat="1080000" lon="17759998" rev="18900000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Pfeil nach oben 36"/>
          <p:cNvSpPr/>
          <p:nvPr/>
        </p:nvSpPr>
        <p:spPr bwMode="auto">
          <a:xfrm rot="14709426">
            <a:off x="2140826" y="2139588"/>
            <a:ext cx="201552" cy="399021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isometricOffAxis2Right">
              <a:rot lat="2509704" lon="19006500" rev="505822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450509" y="4722944"/>
            <a:ext cx="2756534" cy="1314620"/>
            <a:chOff x="4292440" y="2829474"/>
            <a:chExt cx="2031612" cy="1238596"/>
          </a:xfrm>
        </p:grpSpPr>
        <p:sp>
          <p:nvSpPr>
            <p:cNvPr id="39" name="Pfeil nach rechts 38"/>
            <p:cNvSpPr/>
            <p:nvPr/>
          </p:nvSpPr>
          <p:spPr bwMode="auto">
            <a:xfrm rot="10800000">
              <a:off x="4292440" y="3172599"/>
              <a:ext cx="441456" cy="4973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0" name="Picture 5" descr="K:\Public\CAD-Daten-Web\Foto\08_Systeme\MTCA\AMC_MicroTCA\MicroTCA 3HE\3HE mit Splitting Kits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463" y="2829474"/>
              <a:ext cx="1702796" cy="12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Pfeil nach rechts 40"/>
            <p:cNvSpPr/>
            <p:nvPr/>
          </p:nvSpPr>
          <p:spPr bwMode="auto">
            <a:xfrm rot="10800000">
              <a:off x="5882596" y="3358867"/>
              <a:ext cx="441456" cy="497305"/>
            </a:xfrm>
            <a:prstGeom prst="right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2" name="Picture 3" descr="C:\Users\E1124700\Desktop\CG\10139-992_MS Gd Int\SDC1862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5725"/>
          <a:stretch/>
        </p:blipFill>
        <p:spPr bwMode="auto">
          <a:xfrm rot="5400000">
            <a:off x="5717903" y="4969930"/>
            <a:ext cx="1557734" cy="12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E1124700\Desktop\CG\10139-992_MS Gd Int\SDC18626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13652" r="13119"/>
          <a:stretch/>
        </p:blipFill>
        <p:spPr bwMode="auto">
          <a:xfrm>
            <a:off x="3653362" y="4809867"/>
            <a:ext cx="2134519" cy="15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K:\Public\Marketing_Communication\Aktuelle_Zeichnungen_im_web\0110900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5" b="32938"/>
          <a:stretch/>
        </p:blipFill>
        <p:spPr bwMode="auto">
          <a:xfrm>
            <a:off x="4247867" y="3620242"/>
            <a:ext cx="2248904" cy="7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0467" y="2076745"/>
            <a:ext cx="1565585" cy="3511989"/>
          </a:xfrm>
          <a:prstGeom prst="rect">
            <a:avLst/>
          </a:prstGeom>
        </p:spPr>
      </p:pic>
      <p:cxnSp>
        <p:nvCxnSpPr>
          <p:cNvPr id="48" name="Gerade Verbindung mit Pfeil 47"/>
          <p:cNvCxnSpPr/>
          <p:nvPr/>
        </p:nvCxnSpPr>
        <p:spPr>
          <a:xfrm>
            <a:off x="6292158" y="4037846"/>
            <a:ext cx="1174771" cy="65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6292158" y="4103499"/>
            <a:ext cx="1174771" cy="432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7115574" y="4970352"/>
            <a:ext cx="351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53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37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Addional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MTCA WS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1930" y="1012825"/>
            <a:ext cx="8713470" cy="2753417"/>
          </a:xfrm>
        </p:spPr>
        <p:txBody>
          <a:bodyPr/>
          <a:lstStyle/>
          <a:p>
            <a:r>
              <a:rPr lang="en-US" dirty="0" smtClean="0"/>
              <a:t>Air </a:t>
            </a:r>
            <a:r>
              <a:rPr lang="en-US" dirty="0" smtClean="0"/>
              <a:t>filters providing </a:t>
            </a:r>
            <a:r>
              <a:rPr lang="en-US" dirty="0" smtClean="0"/>
              <a:t>an air resistance and reducing the air volume</a:t>
            </a:r>
          </a:p>
          <a:p>
            <a:r>
              <a:rPr lang="en-US" dirty="0" smtClean="0"/>
              <a:t>Infrastructure (installation site): </a:t>
            </a:r>
            <a:br>
              <a:rPr lang="en-US" dirty="0" smtClean="0"/>
            </a:br>
            <a:r>
              <a:rPr lang="en-US" dirty="0" smtClean="0"/>
              <a:t>What cooling solution are fitting to the installation site in view of space, temperature, humidity, etc.</a:t>
            </a:r>
            <a:br>
              <a:rPr lang="en-US" dirty="0" smtClean="0"/>
            </a:br>
            <a:r>
              <a:rPr lang="en-US" dirty="0" smtClean="0"/>
              <a:t>Is water connection available?</a:t>
            </a:r>
          </a:p>
          <a:p>
            <a:r>
              <a:rPr lang="en-US" dirty="0" smtClean="0"/>
              <a:t>Redundancy: Power, cooling, etc.</a:t>
            </a:r>
          </a:p>
          <a:p>
            <a:r>
              <a:rPr lang="en-US" dirty="0" smtClean="0"/>
              <a:t>Emergency concepts: Door opening, alternative cooling concept, shutters,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Simulation 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201930" y="1012825"/>
            <a:ext cx="8713470" cy="503489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Thermal </a:t>
            </a:r>
            <a:r>
              <a:rPr lang="en-GB" dirty="0" smtClean="0"/>
              <a:t>simulation</a:t>
            </a:r>
            <a:r>
              <a:rPr lang="de-DE" dirty="0" smtClean="0"/>
              <a:t> will </a:t>
            </a:r>
            <a:r>
              <a:rPr lang="en-GB" dirty="0" smtClean="0"/>
              <a:t>provide</a:t>
            </a:r>
            <a:r>
              <a:rPr lang="de-DE" dirty="0" smtClean="0"/>
              <a:t> proper </a:t>
            </a:r>
            <a:r>
              <a:rPr lang="en-GB" dirty="0" smtClean="0"/>
              <a:t>support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designing</a:t>
            </a:r>
            <a:r>
              <a:rPr lang="de-DE" dirty="0" smtClean="0"/>
              <a:t> </a:t>
            </a:r>
            <a:r>
              <a:rPr lang="en-GB" dirty="0" smtClean="0"/>
              <a:t>the</a:t>
            </a:r>
            <a:r>
              <a:rPr lang="de-DE" dirty="0" smtClean="0"/>
              <a:t> optimal </a:t>
            </a:r>
            <a:r>
              <a:rPr lang="en-GB" dirty="0" smtClean="0"/>
              <a:t>cooling</a:t>
            </a:r>
            <a:r>
              <a:rPr lang="de-DE" dirty="0" smtClean="0"/>
              <a:t> </a:t>
            </a:r>
            <a:r>
              <a:rPr lang="en-GB" dirty="0" smtClean="0"/>
              <a:t>concept</a:t>
            </a:r>
            <a:r>
              <a:rPr lang="de-DE" dirty="0" smtClean="0"/>
              <a:t> </a:t>
            </a:r>
            <a:r>
              <a:rPr lang="en-GB" dirty="0" smtClean="0"/>
              <a:t>especially</a:t>
            </a:r>
            <a:r>
              <a:rPr lang="de-DE" dirty="0" smtClean="0"/>
              <a:t> </a:t>
            </a:r>
            <a:r>
              <a:rPr lang="en-GB" dirty="0" smtClean="0"/>
              <a:t>for</a:t>
            </a:r>
            <a:r>
              <a:rPr lang="de-DE" dirty="0" smtClean="0"/>
              <a:t> </a:t>
            </a:r>
            <a:r>
              <a:rPr lang="en-GB" dirty="0" smtClean="0"/>
              <a:t>critical</a:t>
            </a:r>
            <a:r>
              <a:rPr lang="de-DE" dirty="0" smtClean="0"/>
              <a:t> </a:t>
            </a:r>
            <a:r>
              <a:rPr lang="en-GB" dirty="0" smtClean="0"/>
              <a:t>applications.</a:t>
            </a:r>
          </a:p>
          <a:p>
            <a:pPr marL="0" indent="0">
              <a:buNone/>
            </a:pPr>
            <a:r>
              <a:rPr lang="en-GB" dirty="0" smtClean="0"/>
              <a:t>Simulation </a:t>
            </a:r>
            <a:r>
              <a:rPr lang="en-GB" dirty="0" err="1" smtClean="0"/>
              <a:t>critireas</a:t>
            </a:r>
            <a:r>
              <a:rPr lang="en-GB" dirty="0" smtClean="0"/>
              <a:t>:</a:t>
            </a:r>
          </a:p>
          <a:p>
            <a:r>
              <a:rPr lang="en-GB" dirty="0" smtClean="0"/>
              <a:t>Air flow</a:t>
            </a:r>
          </a:p>
          <a:p>
            <a:r>
              <a:rPr lang="en-GB" dirty="0" smtClean="0"/>
              <a:t>Velocity</a:t>
            </a:r>
          </a:p>
          <a:p>
            <a:r>
              <a:rPr lang="en-GB" dirty="0" smtClean="0"/>
              <a:t>Pressure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 smtClean="0"/>
          </a:p>
          <a:p>
            <a:pPr marL="233362" lvl="1" indent="0">
              <a:buNone/>
            </a:pPr>
            <a:r>
              <a:rPr lang="en-GB" dirty="0"/>
              <a:t>	</a:t>
            </a:r>
            <a:r>
              <a:rPr lang="en-GB" dirty="0" smtClean="0"/>
              <a:t>			</a:t>
            </a:r>
          </a:p>
          <a:p>
            <a:pPr marL="233362" lvl="1" indent="0">
              <a:buNone/>
            </a:pPr>
            <a:r>
              <a:rPr lang="en-GB" dirty="0"/>
              <a:t>	</a:t>
            </a:r>
            <a:r>
              <a:rPr lang="en-GB" dirty="0" smtClean="0"/>
              <a:t>			The results of the thermal simulation </a:t>
            </a:r>
            <a:r>
              <a:rPr lang="en-GB" dirty="0" smtClean="0"/>
              <a:t>are the </a:t>
            </a:r>
            <a:r>
              <a:rPr lang="en-GB" dirty="0" smtClean="0"/>
              <a:t>platform for </a:t>
            </a:r>
          </a:p>
          <a:p>
            <a:pPr marL="233362" lvl="1" indent="0">
              <a:buNone/>
            </a:pPr>
            <a:r>
              <a:rPr lang="en-GB" dirty="0"/>
              <a:t>	</a:t>
            </a:r>
            <a:r>
              <a:rPr lang="en-GB" dirty="0" smtClean="0"/>
              <a:t>			further decisions.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38" y="2873961"/>
            <a:ext cx="1838508" cy="30890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46" y="1878080"/>
            <a:ext cx="2298490" cy="32280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872" y="2729511"/>
            <a:ext cx="3215528" cy="20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53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0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MTCA WS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01930" y="1013988"/>
            <a:ext cx="5931015" cy="5359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  <a:p>
            <a:r>
              <a:rPr lang="en-US" dirty="0" smtClean="0"/>
              <a:t>Cooling </a:t>
            </a:r>
            <a:r>
              <a:rPr lang="en-US" dirty="0"/>
              <a:t>concepts of all integrated </a:t>
            </a:r>
            <a:r>
              <a:rPr lang="en-US" dirty="0" smtClean="0"/>
              <a:t>crates</a:t>
            </a:r>
          </a:p>
          <a:p>
            <a:r>
              <a:rPr lang="en-US" dirty="0" smtClean="0"/>
              <a:t>Total heat dissipation of all integrated crates		</a:t>
            </a:r>
          </a:p>
          <a:p>
            <a:r>
              <a:rPr lang="en-US" dirty="0" smtClean="0"/>
              <a:t>Max. acceptable temperature increase </a:t>
            </a:r>
          </a:p>
          <a:p>
            <a:r>
              <a:rPr lang="en-US" dirty="0" smtClean="0"/>
              <a:t>Environmental conditions</a:t>
            </a:r>
            <a:br>
              <a:rPr lang="en-US" dirty="0" smtClean="0"/>
            </a:br>
            <a:r>
              <a:rPr lang="en-US" dirty="0" smtClean="0"/>
              <a:t>(temperature, dust, IP protection, etc.)</a:t>
            </a:r>
          </a:p>
          <a:p>
            <a:r>
              <a:rPr lang="en-US" dirty="0" smtClean="0"/>
              <a:t>Infrastructure (installation site)			</a:t>
            </a:r>
          </a:p>
          <a:p>
            <a:r>
              <a:rPr lang="en-US" dirty="0" smtClean="0"/>
              <a:t>Noise requirements</a:t>
            </a:r>
          </a:p>
          <a:p>
            <a:r>
              <a:rPr lang="en-US" dirty="0" smtClean="0"/>
              <a:t>Redundancy</a:t>
            </a:r>
          </a:p>
          <a:p>
            <a:r>
              <a:rPr lang="en-US" dirty="0" smtClean="0"/>
              <a:t>Emergency concepts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Geschweifte Klammer rechts 1"/>
          <p:cNvSpPr/>
          <p:nvPr/>
        </p:nvSpPr>
        <p:spPr>
          <a:xfrm>
            <a:off x="5051835" y="1575304"/>
            <a:ext cx="398352" cy="1276538"/>
          </a:xfrm>
          <a:prstGeom prst="rightBrac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/>
          <p:cNvSpPr/>
          <p:nvPr/>
        </p:nvSpPr>
        <p:spPr>
          <a:xfrm>
            <a:off x="5051835" y="2968029"/>
            <a:ext cx="398352" cy="1495330"/>
          </a:xfrm>
          <a:prstGeom prst="rightBrac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/>
          <p:cNvSpPr/>
          <p:nvPr/>
        </p:nvSpPr>
        <p:spPr>
          <a:xfrm>
            <a:off x="5051835" y="4617269"/>
            <a:ext cx="398352" cy="832918"/>
          </a:xfrm>
          <a:prstGeom prst="rightBrace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812325" y="1032094"/>
            <a:ext cx="3021594" cy="5341546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 smtClean="0"/>
              <a:t>    </a:t>
            </a:r>
            <a:r>
              <a:rPr lang="de-DE" dirty="0" err="1" smtClean="0"/>
              <a:t>Cabinet</a:t>
            </a:r>
            <a:r>
              <a:rPr lang="de-DE" dirty="0" smtClean="0"/>
              <a:t> (</a:t>
            </a:r>
            <a:r>
              <a:rPr lang="de-DE" dirty="0" err="1" smtClean="0"/>
              <a:t>enclosure</a:t>
            </a:r>
            <a:r>
              <a:rPr lang="de-DE" dirty="0" smtClean="0"/>
              <a:t>)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+  Cooling </a:t>
            </a:r>
            <a:r>
              <a:rPr lang="de-DE" dirty="0" err="1" smtClean="0"/>
              <a:t>requirements</a:t>
            </a:r>
            <a:r>
              <a:rPr lang="de-DE" dirty="0" smtClean="0"/>
              <a:t>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	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+ Environmental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dirty="0" smtClean="0"/>
              <a:t>+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de-DE" dirty="0" smtClean="0"/>
              <a:t>= Cooling </a:t>
            </a:r>
            <a:r>
              <a:rPr lang="de-DE" dirty="0" err="1" smtClean="0"/>
              <a:t>solution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87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1673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6" name="think-cell Slide" r:id="rId5" imgW="663" imgH="664" progId="TCLayout.ActiveDocument.1">
                  <p:embed/>
                </p:oleObj>
              </mc:Choice>
              <mc:Fallback>
                <p:oleObj name="think-cell Slide" r:id="rId5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dirty="0">
              <a:latin typeface="Roboto Light"/>
              <a:sym typeface="Roboto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6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639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54767"/>
              </p:ext>
            </p:extLst>
          </p:nvPr>
        </p:nvGraphicFramePr>
        <p:xfrm>
          <a:off x="283411" y="843392"/>
          <a:ext cx="8713470" cy="5610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470">
                  <a:extLst>
                    <a:ext uri="{9D8B030D-6E8A-4147-A177-3AD203B41FA5}">
                      <a16:colId xmlns:a16="http://schemas.microsoft.com/office/drawing/2014/main" val="325145042"/>
                    </a:ext>
                  </a:extLst>
                </a:gridCol>
              </a:tblGrid>
              <a:tr h="994461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 the cooling concept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719298"/>
                  </a:ext>
                </a:extLst>
              </a:tr>
              <a:tr h="103701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Calculation of the total heat dissipation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Cooling solutions on crate level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38716"/>
                  </a:ext>
                </a:extLst>
              </a:tr>
              <a:tr h="65184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solutions on cabinet level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1390"/>
                  </a:ext>
                </a:extLst>
              </a:tr>
              <a:tr h="53415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Crate configuration vs cabinet cooling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24403"/>
                  </a:ext>
                </a:extLst>
              </a:tr>
              <a:tr h="53415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considerations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6529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simulation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741998"/>
                  </a:ext>
                </a:extLst>
              </a:tr>
              <a:tr h="561315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14846"/>
                  </a:ext>
                </a:extLst>
              </a:tr>
              <a:tr h="422259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20414"/>
                  </a:ext>
                </a:extLst>
              </a:tr>
              <a:tr h="422259">
                <a:tc>
                  <a:txBody>
                    <a:bodyPr/>
                    <a:lstStyle/>
                    <a:p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7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53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8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 smtClean="0"/>
              <a:t>the cooling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MTCA WS 2018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planning of a cabinet cooling concept </a:t>
            </a:r>
            <a:r>
              <a:rPr lang="en-US" dirty="0"/>
              <a:t>requires to </a:t>
            </a:r>
            <a:r>
              <a:rPr lang="en-US" dirty="0" smtClean="0"/>
              <a:t>consider </a:t>
            </a:r>
            <a:r>
              <a:rPr lang="en-US" dirty="0" smtClean="0"/>
              <a:t>different </a:t>
            </a:r>
            <a:r>
              <a:rPr lang="en-US" dirty="0" smtClean="0"/>
              <a:t>topics</a:t>
            </a:r>
            <a:r>
              <a:rPr lang="en-US" dirty="0" smtClean="0"/>
              <a:t> to find the optimal </a:t>
            </a:r>
            <a:r>
              <a:rPr lang="en-US" dirty="0" smtClean="0"/>
              <a:t>cooling concept </a:t>
            </a:r>
          </a:p>
          <a:p>
            <a:r>
              <a:rPr lang="en-US" dirty="0"/>
              <a:t>Cooling concepts of all integrated </a:t>
            </a:r>
            <a:r>
              <a:rPr lang="en-US" dirty="0" smtClean="0"/>
              <a:t>crates</a:t>
            </a:r>
          </a:p>
          <a:p>
            <a:r>
              <a:rPr lang="en-US" dirty="0" smtClean="0"/>
              <a:t>Total heat dissipation of all integrated crates</a:t>
            </a:r>
          </a:p>
          <a:p>
            <a:r>
              <a:rPr lang="en-US" dirty="0" smtClean="0"/>
              <a:t>Max. acceptable temperature increase </a:t>
            </a:r>
          </a:p>
          <a:p>
            <a:r>
              <a:rPr lang="en-US" dirty="0" smtClean="0"/>
              <a:t>Environmental conditions (temperature, dust, IP protection, etc.)</a:t>
            </a:r>
          </a:p>
          <a:p>
            <a:r>
              <a:rPr lang="en-US" dirty="0" smtClean="0"/>
              <a:t>Infrastructure (installation site)</a:t>
            </a:r>
          </a:p>
          <a:p>
            <a:r>
              <a:rPr lang="en-US" dirty="0" smtClean="0"/>
              <a:t>Noise requirements</a:t>
            </a:r>
          </a:p>
          <a:p>
            <a:r>
              <a:rPr lang="en-US" dirty="0" smtClean="0"/>
              <a:t>Redundancy</a:t>
            </a:r>
          </a:p>
          <a:p>
            <a:r>
              <a:rPr lang="en-US" dirty="0" smtClean="0"/>
              <a:t>Emergency concepts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8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total heat dissipation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1685" y="1012825"/>
            <a:ext cx="5950497" cy="5179745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1400" cap="all" dirty="0" smtClean="0">
                <a:solidFill>
                  <a:srgbClr val="002060"/>
                </a:solidFill>
              </a:rPr>
              <a:t>Example:</a:t>
            </a:r>
          </a:p>
          <a:p>
            <a:pPr marL="0" lvl="0" indent="0">
              <a:buNone/>
              <a:defRPr/>
            </a:pPr>
            <a:r>
              <a:rPr lang="en-US" sz="2000" cap="all" dirty="0" smtClean="0">
                <a:solidFill>
                  <a:srgbClr val="002060"/>
                </a:solidFill>
              </a:rPr>
              <a:t>Power </a:t>
            </a:r>
            <a:r>
              <a:rPr lang="en-US" sz="2000" cap="all" dirty="0">
                <a:solidFill>
                  <a:srgbClr val="002060"/>
                </a:solidFill>
              </a:rPr>
              <a:t>losses in </a:t>
            </a:r>
            <a:r>
              <a:rPr lang="en-US" sz="2000" cap="all" dirty="0" smtClean="0">
                <a:solidFill>
                  <a:srgbClr val="002060"/>
                </a:solidFill>
              </a:rPr>
              <a:t>a </a:t>
            </a:r>
            <a:r>
              <a:rPr lang="en-US" sz="2000" cap="all" dirty="0">
                <a:solidFill>
                  <a:srgbClr val="002060"/>
                </a:solidFill>
              </a:rPr>
              <a:t>MTCA.4.1 </a:t>
            </a:r>
            <a:r>
              <a:rPr lang="en-US" sz="2000" cap="all" dirty="0" smtClean="0">
                <a:solidFill>
                  <a:srgbClr val="002060"/>
                </a:solidFill>
              </a:rPr>
              <a:t>CRATE</a:t>
            </a:r>
            <a:r>
              <a:rPr lang="en-US" sz="1400" cap="all" dirty="0" smtClean="0">
                <a:solidFill>
                  <a:srgbClr val="002060"/>
                </a:solidFill>
              </a:rPr>
              <a:t/>
            </a:r>
            <a:br>
              <a:rPr lang="en-US" sz="1400" cap="all" dirty="0" smtClean="0">
                <a:solidFill>
                  <a:srgbClr val="002060"/>
                </a:solidFill>
              </a:rPr>
            </a:br>
            <a:endParaRPr lang="en-US" sz="1400" cap="all" dirty="0">
              <a:solidFill>
                <a:srgbClr val="002060"/>
              </a:solidFill>
            </a:endParaRPr>
          </a:p>
          <a:p>
            <a:pPr marL="51911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12x &gt;80 </a:t>
            </a:r>
            <a:r>
              <a:rPr lang="en-US" dirty="0"/>
              <a:t>W per AMC / RTM slot -&gt; </a:t>
            </a:r>
            <a:r>
              <a:rPr lang="en-US" dirty="0" smtClean="0"/>
              <a:t>~ </a:t>
            </a:r>
            <a:r>
              <a:rPr lang="en-US" dirty="0" smtClean="0"/>
              <a:t>1000 W </a:t>
            </a:r>
            <a:r>
              <a:rPr lang="en-US" dirty="0"/>
              <a:t>heat dissipation</a:t>
            </a:r>
          </a:p>
          <a:p>
            <a:pPr marL="51911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2x MCH + RTM -&gt; 160 W</a:t>
            </a:r>
          </a:p>
          <a:p>
            <a:pPr marL="51911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2x Cooling units -&gt; 160 W</a:t>
            </a:r>
          </a:p>
          <a:p>
            <a:pPr marL="519113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Power modules (88% efficiency) ~ </a:t>
            </a:r>
            <a:r>
              <a:rPr lang="en-US" dirty="0" smtClean="0"/>
              <a:t>150 </a:t>
            </a:r>
            <a:r>
              <a:rPr lang="en-US" dirty="0"/>
              <a:t>W heat dissipation</a:t>
            </a:r>
          </a:p>
          <a:p>
            <a:pPr marL="0" lvl="0" indent="0">
              <a:buNone/>
              <a:defRPr/>
            </a:pPr>
            <a:r>
              <a:rPr lang="en-US" sz="1800" dirty="0" smtClean="0"/>
              <a:t>=&gt; Crate </a:t>
            </a:r>
            <a:r>
              <a:rPr lang="en-US" sz="1800" dirty="0"/>
              <a:t>heat dissipation &gt; </a:t>
            </a:r>
            <a:r>
              <a:rPr lang="en-US" sz="1800" dirty="0" smtClean="0"/>
              <a:t>1.5 </a:t>
            </a:r>
            <a:r>
              <a:rPr lang="en-US" sz="1800" dirty="0" smtClean="0"/>
              <a:t>kW</a:t>
            </a:r>
            <a:br>
              <a:rPr lang="en-US" sz="1800" dirty="0" smtClean="0"/>
            </a:br>
            <a:endParaRPr lang="en-US" sz="1800" dirty="0"/>
          </a:p>
          <a:p>
            <a:pPr marL="0" indent="0">
              <a:buNone/>
              <a:defRPr/>
            </a:pPr>
            <a:r>
              <a:rPr lang="en-US" sz="2000" cap="all" dirty="0">
                <a:solidFill>
                  <a:srgbClr val="002060"/>
                </a:solidFill>
              </a:rPr>
              <a:t>POWER LOSSES IN THE WHOLE </a:t>
            </a:r>
            <a:r>
              <a:rPr lang="en-US" sz="2000" cap="all" dirty="0" smtClean="0">
                <a:solidFill>
                  <a:srgbClr val="002060"/>
                </a:solidFill>
              </a:rPr>
              <a:t>CABINET</a:t>
            </a:r>
            <a:br>
              <a:rPr lang="en-US" sz="2000" cap="all" dirty="0" smtClean="0">
                <a:solidFill>
                  <a:srgbClr val="002060"/>
                </a:solidFill>
              </a:rPr>
            </a:br>
            <a:r>
              <a:rPr lang="en-US" sz="2000" cap="all" dirty="0" smtClean="0">
                <a:solidFill>
                  <a:srgbClr val="002060"/>
                </a:solidFill>
              </a:rPr>
              <a:t/>
            </a:r>
            <a:br>
              <a:rPr lang="en-US" sz="2000" cap="all" dirty="0" smtClean="0">
                <a:solidFill>
                  <a:srgbClr val="002060"/>
                </a:solidFill>
              </a:rPr>
            </a:br>
            <a:r>
              <a:rPr lang="en-US" sz="1600" dirty="0" smtClean="0"/>
              <a:t>3 </a:t>
            </a:r>
            <a:r>
              <a:rPr lang="en-US" sz="1600" dirty="0"/>
              <a:t>MTCA Crates + other Electronics</a:t>
            </a:r>
          </a:p>
          <a:p>
            <a:pPr marL="0" indent="0">
              <a:buNone/>
              <a:defRPr/>
            </a:pPr>
            <a:r>
              <a:rPr lang="en-US" sz="1800" dirty="0" smtClean="0"/>
              <a:t>=&gt; Cabinet </a:t>
            </a:r>
            <a:r>
              <a:rPr lang="en-US" sz="1800" dirty="0"/>
              <a:t>heat dissipation </a:t>
            </a:r>
            <a:r>
              <a:rPr lang="en-US" sz="1800" dirty="0" smtClean="0"/>
              <a:t>5 </a:t>
            </a:r>
            <a:r>
              <a:rPr lang="en-US" sz="1800" dirty="0"/>
              <a:t>to </a:t>
            </a:r>
            <a:r>
              <a:rPr lang="en-US" sz="1800" dirty="0" smtClean="0"/>
              <a:t>10 </a:t>
            </a:r>
            <a:r>
              <a:rPr lang="en-US" sz="1800" dirty="0"/>
              <a:t>kW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82" y="1648413"/>
            <a:ext cx="2823218" cy="230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5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solutions on crate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1686" y="1012825"/>
            <a:ext cx="4375994" cy="5179745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1800" dirty="0" smtClean="0"/>
              <a:t>Common cooling concepts for crates</a:t>
            </a:r>
          </a:p>
          <a:p>
            <a:pPr>
              <a:defRPr/>
            </a:pPr>
            <a:r>
              <a:rPr lang="en-US" sz="1800" dirty="0" smtClean="0"/>
              <a:t>Front-to rear air flow</a:t>
            </a:r>
          </a:p>
          <a:p>
            <a:pPr marL="0" lv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/>
              <a:t>Bottom-to-top cooling air flow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smtClean="0"/>
              <a:t>Right-to-left </a:t>
            </a:r>
            <a:r>
              <a:rPr lang="en-US" sz="1800" dirty="0"/>
              <a:t>air flow</a:t>
            </a:r>
          </a:p>
          <a:p>
            <a:pPr marL="0" lvl="0" indent="0">
              <a:buNone/>
              <a:defRPr/>
            </a:pP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20" y="1057243"/>
            <a:ext cx="1985506" cy="16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5412173" y="2926845"/>
            <a:ext cx="2545823" cy="2767785"/>
            <a:chOff x="5871620" y="956368"/>
            <a:chExt cx="1246104" cy="1295651"/>
          </a:xfrm>
        </p:grpSpPr>
        <p:sp>
          <p:nvSpPr>
            <p:cNvPr id="10" name="Pfeil nach oben 9"/>
            <p:cNvSpPr/>
            <p:nvPr/>
          </p:nvSpPr>
          <p:spPr bwMode="auto">
            <a:xfrm>
              <a:off x="6385388" y="1887062"/>
              <a:ext cx="325600" cy="364957"/>
            </a:xfrm>
            <a:prstGeom prst="up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Right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1" name="Picture 2" descr="Image for MicroTCA.4 system, 7 / 9 U, 84 HP, for 12 double full-size AdvancedMC modules from Schroff | Europe, Middle East, Africa and India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1" b="14644"/>
            <a:stretch/>
          </p:blipFill>
          <p:spPr bwMode="auto">
            <a:xfrm>
              <a:off x="5871620" y="1110714"/>
              <a:ext cx="1246104" cy="92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feil nach oben 11"/>
            <p:cNvSpPr/>
            <p:nvPr/>
          </p:nvSpPr>
          <p:spPr bwMode="auto">
            <a:xfrm>
              <a:off x="6385388" y="956368"/>
              <a:ext cx="325600" cy="29504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Right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026" y="987599"/>
            <a:ext cx="2188909" cy="1939246"/>
          </a:xfrm>
          <a:prstGeom prst="rect">
            <a:avLst/>
          </a:prstGeom>
        </p:spPr>
      </p:pic>
      <p:sp>
        <p:nvSpPr>
          <p:cNvPr id="14" name="Pfeil nach oben 13"/>
          <p:cNvSpPr/>
          <p:nvPr/>
        </p:nvSpPr>
        <p:spPr bwMode="auto">
          <a:xfrm>
            <a:off x="5163971" y="2474790"/>
            <a:ext cx="469255" cy="580293"/>
          </a:xfrm>
          <a:prstGeom prst="upArrow">
            <a:avLst/>
          </a:prstGeom>
          <a:solidFill>
            <a:srgbClr val="57BCEF"/>
          </a:solidFill>
          <a:ln>
            <a:noFill/>
          </a:ln>
          <a:effectLst/>
          <a:scene3d>
            <a:camera prst="isometricOffAxis2Right">
              <a:rot lat="1080000" lon="17759998" rev="18900000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Pfeil nach oben 14"/>
          <p:cNvSpPr/>
          <p:nvPr/>
        </p:nvSpPr>
        <p:spPr bwMode="auto">
          <a:xfrm rot="14709426">
            <a:off x="7210852" y="1168664"/>
            <a:ext cx="316855" cy="688971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scene3d>
            <a:camera prst="isometricOffAxis2Right">
              <a:rot lat="2509704" lon="19006500" rev="505822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4C4C4C"/>
              </a:solidFill>
              <a:effectLst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2756781" y="4725909"/>
            <a:ext cx="3521797" cy="1937441"/>
            <a:chOff x="4292440" y="2829474"/>
            <a:chExt cx="2031612" cy="1238596"/>
          </a:xfrm>
        </p:grpSpPr>
        <p:sp>
          <p:nvSpPr>
            <p:cNvPr id="17" name="Pfeil nach rechts 16"/>
            <p:cNvSpPr/>
            <p:nvPr/>
          </p:nvSpPr>
          <p:spPr bwMode="auto">
            <a:xfrm rot="10800000">
              <a:off x="4292440" y="3172599"/>
              <a:ext cx="441456" cy="4973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5" descr="K:\Public\CAD-Daten-Web\Foto\08_Systeme\MTCA\AMC_MicroTCA\MicroTCA 3HE\3HE mit Splitting Kits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463" y="2829474"/>
              <a:ext cx="1702796" cy="1238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Pfeil nach rechts 18"/>
            <p:cNvSpPr/>
            <p:nvPr/>
          </p:nvSpPr>
          <p:spPr bwMode="auto">
            <a:xfrm rot="10800000">
              <a:off x="5882596" y="3358867"/>
              <a:ext cx="441456" cy="497305"/>
            </a:xfrm>
            <a:prstGeom prst="right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3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73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concepts on </a:t>
            </a:r>
            <a:r>
              <a:rPr lang="en-US" dirty="0" smtClean="0"/>
              <a:t>cabinet level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80" y="923925"/>
            <a:ext cx="8444620" cy="55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96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concepts on </a:t>
            </a:r>
            <a:r>
              <a:rPr lang="en-US" dirty="0" smtClean="0"/>
              <a:t>cabinet level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29" y="945499"/>
            <a:ext cx="8821998" cy="52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41686" y="1012825"/>
            <a:ext cx="3401614" cy="517974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Cabinet configuration only with crates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front-to rear air flow          </a:t>
            </a:r>
          </a:p>
          <a:p>
            <a:pPr marL="0" lv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 smtClean="0"/>
          </a:p>
          <a:p>
            <a:pPr marL="0" lv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/>
          </a:p>
        </p:txBody>
      </p:sp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36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25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 configuration vs cabinet cooling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87910" y="2628612"/>
            <a:ext cx="1585990" cy="2476207"/>
            <a:chOff x="202993" y="1937811"/>
            <a:chExt cx="1585990" cy="2476207"/>
          </a:xfrm>
        </p:grpSpPr>
        <p:pic>
          <p:nvPicPr>
            <p:cNvPr id="20" name="Picture 4" descr="Image for MicroTCA.4 system, 9 U, 84 HP, for 12 double mid‐size AdvancedMC modules from Schroff | Europe, Middle East, Africa and Indi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32" y="3384377"/>
              <a:ext cx="974491" cy="978078"/>
            </a:xfrm>
            <a:prstGeom prst="rect">
              <a:avLst/>
            </a:prstGeom>
            <a:noFill/>
            <a:scene3d>
              <a:camera prst="orthographicFront">
                <a:rot lat="0" lon="1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Pfeil nach oben 16"/>
            <p:cNvSpPr/>
            <p:nvPr/>
          </p:nvSpPr>
          <p:spPr bwMode="auto">
            <a:xfrm rot="3342312">
              <a:off x="1452663" y="3388020"/>
              <a:ext cx="264065" cy="29489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Right">
                <a:rot lat="1063042" lon="18390199" rev="193753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Pfeil nach oben 17"/>
            <p:cNvSpPr/>
            <p:nvPr/>
          </p:nvSpPr>
          <p:spPr bwMode="auto">
            <a:xfrm rot="3736142">
              <a:off x="320343" y="4119605"/>
              <a:ext cx="230129" cy="358697"/>
            </a:xfrm>
            <a:prstGeom prst="up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RightUp">
                <a:rot lat="2063564" lon="19628865" rev="415949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9" name="Picture 4" descr="Image for MicroTCA.4 system, 9 U, 84 HP, for 12 double mid‐size AdvancedMC modules from Schroff | Europe, Middle East, Africa and Indi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13" y="2657113"/>
              <a:ext cx="974491" cy="978078"/>
            </a:xfrm>
            <a:prstGeom prst="rect">
              <a:avLst/>
            </a:prstGeom>
            <a:noFill/>
            <a:scene3d>
              <a:camera prst="orthographicFront">
                <a:rot lat="0" lon="12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for MicroTCA.4 system, 9 U, 84 HP, for 12 double mid‐size AdvancedMC modules from Schroff | Europe, Middle East, Africa and Indi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13" y="1937811"/>
              <a:ext cx="974491" cy="978079"/>
            </a:xfrm>
            <a:prstGeom prst="rect">
              <a:avLst/>
            </a:prstGeom>
            <a:noFill/>
            <a:scene3d>
              <a:camera prst="orthographicFront">
                <a:rot lat="600000" lon="21599992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Pfeil nach oben 22"/>
            <p:cNvSpPr/>
            <p:nvPr/>
          </p:nvSpPr>
          <p:spPr bwMode="auto">
            <a:xfrm rot="3736142">
              <a:off x="267277" y="2663067"/>
              <a:ext cx="230129" cy="358697"/>
            </a:xfrm>
            <a:prstGeom prst="up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RightUp">
                <a:rot lat="2063564" lon="19628865" rev="415949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Pfeil nach oben 23"/>
            <p:cNvSpPr/>
            <p:nvPr/>
          </p:nvSpPr>
          <p:spPr bwMode="auto">
            <a:xfrm rot="3342312">
              <a:off x="1509501" y="2688111"/>
              <a:ext cx="264065" cy="29489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Right">
                <a:rot lat="1063042" lon="18390199" rev="193753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Pfeil nach oben 24"/>
            <p:cNvSpPr/>
            <p:nvPr/>
          </p:nvSpPr>
          <p:spPr bwMode="auto">
            <a:xfrm rot="3342312">
              <a:off x="1509501" y="1952713"/>
              <a:ext cx="264065" cy="294899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isometricOffAxis2Right">
                <a:rot lat="1063042" lon="18390199" rev="193753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Pfeil nach oben 25"/>
            <p:cNvSpPr/>
            <p:nvPr/>
          </p:nvSpPr>
          <p:spPr bwMode="auto">
            <a:xfrm rot="3736142">
              <a:off x="268119" y="3349265"/>
              <a:ext cx="230129" cy="358697"/>
            </a:xfrm>
            <a:prstGeom prst="upArrow">
              <a:avLst/>
            </a:prstGeom>
            <a:solidFill>
              <a:srgbClr val="57BCEF"/>
            </a:solidFill>
            <a:ln>
              <a:noFill/>
            </a:ln>
            <a:effectLst/>
            <a:scene3d>
              <a:camera prst="isometricRightUp">
                <a:rot lat="2063564" lon="19628865" rev="415949"/>
              </a:camera>
              <a:lightRig rig="threePt" dir="t"/>
            </a:scene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dirty="0">
                <a:ln>
                  <a:noFill/>
                </a:ln>
                <a:solidFill>
                  <a:srgbClr val="4C4C4C"/>
                </a:solidFill>
                <a:effectLst/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" name="Text Placeholder 5"/>
          <p:cNvSpPr txBox="1">
            <a:spLocks/>
          </p:cNvSpPr>
          <p:nvPr/>
        </p:nvSpPr>
        <p:spPr>
          <a:xfrm>
            <a:off x="3805636" y="996950"/>
            <a:ext cx="4980224" cy="535813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Cabinet cooling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400" dirty="0" smtClean="0"/>
              <a:t>Best solutions</a:t>
            </a:r>
            <a:br>
              <a:rPr lang="en-US" sz="1400" dirty="0" smtClean="0"/>
            </a:br>
            <a:r>
              <a:rPr lang="en-US" sz="1200" b="0" dirty="0" smtClean="0"/>
              <a:t>Perforated doors         Rear </a:t>
            </a:r>
            <a:r>
              <a:rPr lang="en-US" sz="1200" b="0" dirty="0"/>
              <a:t>door </a:t>
            </a:r>
            <a:r>
              <a:rPr lang="en-US" sz="1200" b="0" dirty="0" smtClean="0"/>
              <a:t>cooler         Air/water </a:t>
            </a:r>
            <a:r>
              <a:rPr lang="en-US" sz="1200" b="0" dirty="0"/>
              <a:t>heat </a:t>
            </a:r>
            <a:r>
              <a:rPr lang="en-US" sz="1200" b="0" dirty="0" smtClean="0"/>
              <a:t>exchanger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200" b="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High cooling efficiency due to low air resistance.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Easy </a:t>
            </a:r>
            <a:r>
              <a:rPr lang="en-US" sz="1200" dirty="0"/>
              <a:t>to separate the </a:t>
            </a:r>
            <a:r>
              <a:rPr lang="en-US" sz="1200" dirty="0" smtClean="0"/>
              <a:t>cold </a:t>
            </a:r>
            <a:r>
              <a:rPr lang="en-US" sz="1200" dirty="0"/>
              <a:t>and the warm air </a:t>
            </a:r>
            <a:r>
              <a:rPr lang="en-US" sz="1200" dirty="0" smtClean="0"/>
              <a:t>area with air baffles beside the 19” frame.</a:t>
            </a:r>
            <a:endParaRPr lang="en-US" sz="12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/>
              <a:t>Further solutions but with lower efficiency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b="0" dirty="0"/>
              <a:t>Raised top </a:t>
            </a:r>
            <a:r>
              <a:rPr lang="en-US" sz="1200" b="0" dirty="0" smtClean="0"/>
              <a:t>cover    Climatic equipment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b="0" dirty="0" smtClean="0"/>
              <a:t>with fans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b="0" dirty="0"/>
              <a:t>	</a:t>
            </a:r>
            <a:r>
              <a:rPr lang="en-US" sz="1200" b="0" dirty="0" smtClean="0"/>
              <a:t>	             </a:t>
            </a:r>
            <a:r>
              <a:rPr lang="en-US" sz="1200" dirty="0" smtClean="0"/>
              <a:t>Additional </a:t>
            </a:r>
            <a:r>
              <a:rPr lang="en-US" sz="1200" dirty="0" smtClean="0"/>
              <a:t>bypasses </a:t>
            </a:r>
            <a:r>
              <a:rPr lang="en-US" sz="1200" dirty="0"/>
              <a:t>for air flow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	 </a:t>
            </a:r>
            <a:r>
              <a:rPr lang="en-US" sz="1200" dirty="0" smtClean="0"/>
              <a:t>            necessary. They are reducing </a:t>
            </a:r>
            <a:r>
              <a:rPr lang="en-US" sz="1200" dirty="0"/>
              <a:t>the </a:t>
            </a:r>
            <a:r>
              <a:rPr lang="en-US" sz="1200" dirty="0" smtClean="0"/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efficiency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</a:t>
            </a:r>
            <a:r>
              <a:rPr lang="en-US" sz="1200" dirty="0" smtClean="0"/>
              <a:t>	             -&gt; Higher input power required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</a:t>
            </a:r>
            <a:r>
              <a:rPr lang="en-US" sz="1200" dirty="0" smtClean="0"/>
              <a:t>	             -&gt; Higher noise level	 	</a:t>
            </a:r>
            <a:r>
              <a:rPr lang="en-US" sz="1200" dirty="0"/>
              <a:t>	</a:t>
            </a:r>
            <a:r>
              <a:rPr lang="en-US" sz="1200" dirty="0" smtClean="0"/>
              <a:t>             	</a:t>
            </a:r>
            <a:endParaRPr lang="en-US" sz="1200" dirty="0"/>
          </a:p>
        </p:txBody>
      </p:sp>
      <p:pic>
        <p:nvPicPr>
          <p:cNvPr id="28" name="Picture 6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08" y="1947929"/>
            <a:ext cx="722312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6" y="2062229"/>
            <a:ext cx="909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512" y="1992061"/>
            <a:ext cx="530957" cy="1342141"/>
          </a:xfrm>
          <a:prstGeom prst="rect">
            <a:avLst/>
          </a:prstGeom>
        </p:spPr>
      </p:pic>
      <p:grpSp>
        <p:nvGrpSpPr>
          <p:cNvPr id="45" name="Gruppieren 44"/>
          <p:cNvGrpSpPr/>
          <p:nvPr/>
        </p:nvGrpSpPr>
        <p:grpSpPr>
          <a:xfrm>
            <a:off x="3708594" y="4761668"/>
            <a:ext cx="1355765" cy="1241186"/>
            <a:chOff x="3708594" y="4761668"/>
            <a:chExt cx="1355765" cy="1241186"/>
          </a:xfrm>
        </p:grpSpPr>
        <p:pic>
          <p:nvPicPr>
            <p:cNvPr id="34" name="Picture 6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445" y="4762258"/>
              <a:ext cx="467914" cy="82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44086" y="4761668"/>
              <a:ext cx="653572" cy="1241186"/>
            </a:xfrm>
            <a:prstGeom prst="rect">
              <a:avLst/>
            </a:prstGeom>
          </p:spPr>
        </p:pic>
        <p:sp>
          <p:nvSpPr>
            <p:cNvPr id="36" name="Ellipse 35"/>
            <p:cNvSpPr/>
            <p:nvPr/>
          </p:nvSpPr>
          <p:spPr>
            <a:xfrm>
              <a:off x="3708594" y="4762258"/>
              <a:ext cx="887851" cy="4987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Gerade Verbindung mit Pfeil 37"/>
            <p:cNvCxnSpPr>
              <a:stCxn id="36" idx="6"/>
            </p:cNvCxnSpPr>
            <p:nvPr/>
          </p:nvCxnSpPr>
          <p:spPr>
            <a:xfrm>
              <a:off x="4596445" y="5011654"/>
              <a:ext cx="135492" cy="1634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fik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0600" y="4568647"/>
            <a:ext cx="712968" cy="13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67"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C607-FE79-0944-B598-516BC06870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 configuration </a:t>
            </a:r>
            <a:r>
              <a:rPr lang="en-US" dirty="0"/>
              <a:t>vs cabinet cooling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261920" y="2172722"/>
            <a:ext cx="1182516" cy="3232197"/>
            <a:chOff x="6431449" y="3159550"/>
            <a:chExt cx="1037235" cy="2761571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431449" y="3159550"/>
              <a:ext cx="1016020" cy="2761571"/>
              <a:chOff x="5871620" y="-1078733"/>
              <a:chExt cx="1246104" cy="3278642"/>
            </a:xfrm>
          </p:grpSpPr>
          <p:sp>
            <p:nvSpPr>
              <p:cNvPr id="8" name="Pfeil nach oben 7"/>
              <p:cNvSpPr/>
              <p:nvPr/>
            </p:nvSpPr>
            <p:spPr bwMode="auto">
              <a:xfrm>
                <a:off x="6192911" y="-1078733"/>
                <a:ext cx="583283" cy="3278642"/>
              </a:xfrm>
              <a:prstGeom prst="upArrow">
                <a:avLst/>
              </a:prstGeom>
              <a:gradFill>
                <a:gsLst>
                  <a:gs pos="0">
                    <a:srgbClr val="D60000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dirty="0">
                  <a:ln>
                    <a:noFill/>
                  </a:ln>
                  <a:solidFill>
                    <a:srgbClr val="4C4C4C"/>
                  </a:solidFill>
                  <a:effectLst/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9" name="Picture 2" descr="Image for MicroTCA.4 system, 7 / 9 U, 84 HP, for 12 double full-size AdvancedMC modules from Schroff | Europe, Middle East, Africa and India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81" b="14644"/>
              <a:stretch/>
            </p:blipFill>
            <p:spPr bwMode="auto">
              <a:xfrm>
                <a:off x="5871620" y="1171507"/>
                <a:ext cx="1246104" cy="925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Image for MicroTCA.4 system, 7 / 9 U, 84 HP, for 12 double full-size AdvancedMC modules from Schroff | Europe, Middle East, Africa and India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1" b="14644"/>
            <a:stretch/>
          </p:blipFill>
          <p:spPr bwMode="auto">
            <a:xfrm>
              <a:off x="6452664" y="3439649"/>
              <a:ext cx="1016020" cy="77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for MicroTCA.4 system, 7 / 9 U, 84 HP, for 12 double full-size AdvancedMC modules from Schroff | Europe, Middle East, Africa and India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1" b="14644"/>
            <a:stretch/>
          </p:blipFill>
          <p:spPr bwMode="auto">
            <a:xfrm>
              <a:off x="6431449" y="4219227"/>
              <a:ext cx="1016020" cy="77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1930" y="857819"/>
            <a:ext cx="4523979" cy="517974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Cabinet </a:t>
            </a:r>
            <a:r>
              <a:rPr lang="en-US" sz="1800" dirty="0"/>
              <a:t>configuration only with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1800" dirty="0" smtClean="0"/>
              <a:t>crates bottom-to-top air </a:t>
            </a:r>
            <a:r>
              <a:rPr lang="en-US" sz="1800" dirty="0"/>
              <a:t>flow</a:t>
            </a:r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endParaRPr lang="en-US" sz="1800" dirty="0"/>
          </a:p>
          <a:p>
            <a:pPr marL="0" lvl="0" indent="0">
              <a:buNone/>
              <a:defRPr/>
            </a:pPr>
            <a:endParaRPr lang="en-US" sz="1800" dirty="0"/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805636" y="858888"/>
            <a:ext cx="4980224" cy="535813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lang="en-US" sz="1600" b="1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4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2pPr>
            <a:lvl3pPr marL="690563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Char char="‒"/>
              <a:defRPr lang="en-US" sz="1200" b="0" i="0" kern="120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Cabinet cooling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 smtClean="0"/>
              <a:t>Best solutions</a:t>
            </a:r>
            <a:br>
              <a:rPr lang="en-US" sz="1400" dirty="0" smtClean="0"/>
            </a:br>
            <a:r>
              <a:rPr lang="en-US" sz="1200" b="0" dirty="0"/>
              <a:t>Raised top cover    </a:t>
            </a:r>
            <a:r>
              <a:rPr lang="en-US" sz="1200" b="0" dirty="0" smtClean="0"/>
              <a:t>  Air/water </a:t>
            </a:r>
            <a:r>
              <a:rPr lang="en-US" sz="1200" b="0" dirty="0"/>
              <a:t>heat </a:t>
            </a:r>
            <a:r>
              <a:rPr lang="en-US" sz="1200" b="0" dirty="0" smtClean="0"/>
              <a:t>exchanger     Climatic </a:t>
            </a:r>
            <a:r>
              <a:rPr lang="en-US" sz="1200" b="0" dirty="0"/>
              <a:t>equipment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with </a:t>
            </a:r>
            <a:r>
              <a:rPr lang="en-US" sz="1200" b="0" dirty="0" smtClean="0"/>
              <a:t>fans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High cooling efficiency due to low air resistance.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Easy </a:t>
            </a:r>
            <a:r>
              <a:rPr lang="en-US" sz="1200" dirty="0"/>
              <a:t>to separate the </a:t>
            </a:r>
            <a:r>
              <a:rPr lang="en-US" sz="1200" dirty="0" smtClean="0"/>
              <a:t>cold </a:t>
            </a:r>
            <a:r>
              <a:rPr lang="en-US" sz="1200" dirty="0"/>
              <a:t>and the warm air </a:t>
            </a:r>
            <a:r>
              <a:rPr lang="en-US" sz="1200" dirty="0" smtClean="0"/>
              <a:t>area with air baffles beside the 19” frame.</a:t>
            </a:r>
            <a:endParaRPr lang="en-US" sz="12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dirty="0"/>
              <a:t>Further solutions but with lower efficiency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Air/water heat exchanger </a:t>
            </a:r>
            <a:r>
              <a:rPr lang="en-US" sz="1200" b="0" dirty="0" smtClean="0"/>
              <a:t>	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0" dirty="0"/>
              <a:t>	</a:t>
            </a:r>
            <a:r>
              <a:rPr lang="en-US" sz="1200" b="0" dirty="0" smtClean="0"/>
              <a:t>	  </a:t>
            </a:r>
            <a:r>
              <a:rPr lang="en-US" sz="1200" dirty="0" smtClean="0"/>
              <a:t>Additional </a:t>
            </a:r>
            <a:r>
              <a:rPr lang="en-US" sz="1200" dirty="0"/>
              <a:t>bypasses for air flow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	</a:t>
            </a:r>
            <a:r>
              <a:rPr lang="en-US" sz="1200" dirty="0" smtClean="0"/>
              <a:t>  necessary </a:t>
            </a:r>
            <a:r>
              <a:rPr lang="en-US" sz="1200" dirty="0"/>
              <a:t>are reducing </a:t>
            </a:r>
            <a:r>
              <a:rPr lang="en-US" sz="1200" dirty="0" smtClean="0"/>
              <a:t>the efficiency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</a:t>
            </a:r>
            <a:r>
              <a:rPr lang="en-US" sz="1200" dirty="0" smtClean="0"/>
              <a:t>	  -&gt; Higher input power required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1200" dirty="0"/>
              <a:t>	</a:t>
            </a:r>
            <a:r>
              <a:rPr lang="en-US" sz="1200" dirty="0" smtClean="0"/>
              <a:t>	 	</a:t>
            </a:r>
            <a:r>
              <a:rPr lang="en-US" sz="1200" dirty="0"/>
              <a:t>	</a:t>
            </a:r>
            <a:r>
              <a:rPr lang="en-US" sz="1200" dirty="0" smtClean="0"/>
              <a:t>             	</a:t>
            </a:r>
            <a:endParaRPr lang="en-US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914" y="1857435"/>
            <a:ext cx="845560" cy="1716939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3718732" y="2172722"/>
            <a:ext cx="1355765" cy="1241186"/>
            <a:chOff x="3708594" y="4761668"/>
            <a:chExt cx="1355765" cy="1241186"/>
          </a:xfrm>
        </p:grpSpPr>
        <p:pic>
          <p:nvPicPr>
            <p:cNvPr id="16" name="Picture 6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6445" y="4762258"/>
              <a:ext cx="467914" cy="826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4086" y="4761668"/>
              <a:ext cx="653572" cy="1241186"/>
            </a:xfrm>
            <a:prstGeom prst="rect">
              <a:avLst/>
            </a:prstGeom>
          </p:spPr>
        </p:pic>
        <p:sp>
          <p:nvSpPr>
            <p:cNvPr id="18" name="Ellipse 17"/>
            <p:cNvSpPr/>
            <p:nvPr/>
          </p:nvSpPr>
          <p:spPr>
            <a:xfrm>
              <a:off x="3708594" y="4762258"/>
              <a:ext cx="887851" cy="4987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Gerade Verbindung mit Pfeil 18"/>
            <p:cNvCxnSpPr>
              <a:stCxn id="18" idx="6"/>
            </p:cNvCxnSpPr>
            <p:nvPr/>
          </p:nvCxnSpPr>
          <p:spPr>
            <a:xfrm>
              <a:off x="4596445" y="5011654"/>
              <a:ext cx="135492" cy="1634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1073" y="1857435"/>
            <a:ext cx="780054" cy="151510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0563" y="4956822"/>
            <a:ext cx="530957" cy="13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36307119301933488131E+00&quot;&gt;&lt;m_msothmcolidx val=&quot;0&quot;/&gt;&lt;m_rgb r=&quot;F5&quot; g=&quot;E9&quot; b=&quot;CC&quot;/&gt;&lt;m_nBrightness tagver0=&quot;26206&quot; tagname0=&quot;m_nBrightnessUNRECOGNIZED&quot; val=&quot;0&quot;/&gt;&lt;/elem&gt;&lt;elem m_fUsage=&quot;2.95811394226064994228E+00&quot;&gt;&lt;m_msothmcolidx val=&quot;0&quot;/&gt;&lt;m_rgb r=&quot;FF&quot; g=&quot;BD&quot; b=&quot;66&quot;/&gt;&lt;m_nBrightness tagver0=&quot;26206&quot; tagname0=&quot;m_nBrightnessUNRECOGNIZED&quot; val=&quot;0&quot;/&gt;&lt;/elem&gt;&lt;elem m_fUsage=&quot;2.21837769900000036927E+00&quot;&gt;&lt;m_msothmcolidx val=&quot;0&quot;/&gt;&lt;m_rgb r=&quot;AB&quot; g=&quot;83&quot; b=&quot;22&quot;/&gt;&lt;m_nBrightness tagver0=&quot;26206&quot; tagname0=&quot;m_nBrightnessUNRECOGNIZED&quot; val=&quot;0&quot;/&gt;&lt;/elem&gt;&lt;elem m_fUsage=&quot;9.61971159048068291675E-01&quot;&gt;&lt;m_msothmcolidx val=&quot;0&quot;/&gt;&lt;m_rgb r=&quot;B5&quot; g=&quot;7E&quot; b=&quot;57&quot;/&gt;&lt;m_nBrightness tagver0=&quot;26206&quot; tagname0=&quot;m_nBrightnessUNRECOGNIZED&quot; val=&quot;0&quot;/&gt;&lt;/elem&gt;&lt;elem m_fUsage=&quot;1.16945582195002853454E-01&quot;&gt;&lt;m_msothmcolidx val=&quot;0&quot;/&gt;&lt;m_rgb r=&quot;FF&quot; g=&quot;C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MFKs4QSC2sw.JxhLvJ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l9zTx_SmWKB4UV1Gtr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8z45WRHus01avGh.Xl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mzQpC5QESzsLGOuTQi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Rn675mQZqF4c20EbbA1Q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4C4D4E"/>
      </a:dk1>
      <a:lt1>
        <a:srgbClr val="000000"/>
      </a:lt1>
      <a:dk2>
        <a:srgbClr val="EEAF00"/>
      </a:dk2>
      <a:lt2>
        <a:srgbClr val="C4262E"/>
      </a:lt2>
      <a:accent1>
        <a:srgbClr val="FF6219"/>
      </a:accent1>
      <a:accent2>
        <a:srgbClr val="772432"/>
      </a:accent2>
      <a:accent3>
        <a:srgbClr val="3D843C"/>
      </a:accent3>
      <a:accent4>
        <a:srgbClr val="002060"/>
      </a:accent4>
      <a:accent5>
        <a:srgbClr val="FFFFFF"/>
      </a:accent5>
      <a:accent6>
        <a:srgbClr val="000000"/>
      </a:accent6>
      <a:hlink>
        <a:srgbClr val="C4262E"/>
      </a:hlink>
      <a:folHlink>
        <a:srgbClr val="FF621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err="1" smtClean="0">
            <a:solidFill>
              <a:schemeClr val="accent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28600" indent="-228600">
          <a:spcBef>
            <a:spcPts val="600"/>
          </a:spcBef>
          <a:buClr>
            <a:schemeClr val="bg2"/>
          </a:buClr>
          <a:buFont typeface="Wingdings" panose="05000000000000000000" pitchFamily="2" charset="2"/>
          <a:buChar char="Ø"/>
          <a:defRPr sz="1600" dirty="0" smtClean="0">
            <a:solidFill>
              <a:schemeClr val="tx1">
                <a:lumMod val="50000"/>
              </a:schemeClr>
            </a:solidFill>
            <a:latin typeface="Roboto" panose="0200000000000000000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98DFA5FBB374C949E7B092D5D08B6" ma:contentTypeVersion="13" ma:contentTypeDescription="Create a new document." ma:contentTypeScope="" ma:versionID="6f4b5ca0dd6e59aabe39af7f07e9ee3a">
  <xsd:schema xmlns:xsd="http://www.w3.org/2001/XMLSchema" xmlns:xs="http://www.w3.org/2001/XMLSchema" xmlns:p="http://schemas.microsoft.com/office/2006/metadata/properties" xmlns:ns2="221a5fe6-9f9e-4112-a11c-c38fa3c459ab" xmlns:ns3="8048508f-8987-4b5e-9e5f-1c8d42749c1f" targetNamespace="http://schemas.microsoft.com/office/2006/metadata/properties" ma:root="true" ma:fieldsID="457fe401ba72dc89e376a4269e8383ef" ns2:_="" ns3:_="">
    <xsd:import namespace="221a5fe6-9f9e-4112-a11c-c38fa3c459ab"/>
    <xsd:import namespace="8048508f-8987-4b5e-9e5f-1c8d42749c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Functional_x0020_Group" minOccurs="0"/>
                <xsd:element ref="ns2:Category" minOccurs="0"/>
                <xsd:element ref="ns2:Sub_x0020_Category" minOccurs="0"/>
                <xsd:element ref="ns2:Linked_x0020_Document_x0020_ID" minOccurs="0"/>
                <xsd:element ref="ns3:_dlc_DocId" minOccurs="0"/>
                <xsd:element ref="ns3:_dlc_DocIdUrl" minOccurs="0"/>
                <xsd:element ref="ns3:_dlc_DocIdPersistId" minOccurs="0"/>
                <xsd:element ref="ns2:Published_x0020_Version" minOccurs="0"/>
                <xsd:element ref="ns2:Published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a5fe6-9f9e-4112-a11c-c38fa3c459ab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Functional_x0020_Group" ma:index="3" nillable="true" ma:displayName="Functional Group" ma:format="Dropdown" ma:internalName="Functional_x0020_Group">
      <xsd:simpleType>
        <xsd:restriction base="dms:Choice">
          <xsd:enumeration value="Audit"/>
          <xsd:enumeration value="Communications"/>
          <xsd:enumeration value="Commercial Services"/>
          <xsd:enumeration value="Customer Care"/>
          <xsd:enumeration value="Engineering"/>
          <xsd:enumeration value="Environmental, Health and Safety"/>
          <xsd:enumeration value="Executive"/>
          <xsd:enumeration value="Finance"/>
          <xsd:enumeration value="Human Resources"/>
          <xsd:enumeration value="Information Technology"/>
          <xsd:enumeration value="Legal"/>
          <xsd:enumeration value="Marketing"/>
          <xsd:enumeration value="M&amp;A"/>
          <xsd:enumeration value="Operations"/>
          <xsd:enumeration value="Quality"/>
          <xsd:enumeration value="Rapid Growth Process"/>
          <xsd:enumeration value="Real Estate"/>
          <xsd:enumeration value="Risk Management"/>
          <xsd:enumeration value="Sales"/>
          <xsd:enumeration value="Strategic Planning"/>
          <xsd:enumeration value="Supply"/>
          <xsd:enumeration value="Tax"/>
          <xsd:enumeration value="Trade Associations"/>
          <xsd:enumeration value="Trade Compliance"/>
          <xsd:enumeration value="Treasury"/>
        </xsd:restriction>
      </xsd:simpleType>
    </xsd:element>
    <xsd:element name="Category" ma:index="4" nillable="true" ma:displayName="Category" ma:default="Category 1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tegory 1"/>
                    <xsd:enumeration value="Category 2"/>
                    <xsd:enumeration value="Category 3"/>
                  </xsd:restriction>
                </xsd:simpleType>
              </xsd:element>
            </xsd:sequence>
          </xsd:extension>
        </xsd:complexContent>
      </xsd:complexType>
    </xsd:element>
    <xsd:element name="Sub_x0020_Category" ma:index="5" nillable="true" ma:displayName="Sub Category" ma:default="Sub Category 1" ma:internalName="Sub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ub Category 1"/>
                    <xsd:enumeration value="Sub Category 2"/>
                    <xsd:enumeration value="Sub Category 3"/>
                  </xsd:restriction>
                </xsd:simpleType>
              </xsd:element>
            </xsd:sequence>
          </xsd:extension>
        </xsd:complexContent>
      </xsd:complexType>
    </xsd:element>
    <xsd:element name="Linked_x0020_Document_x0020_ID" ma:index="6" nillable="true" ma:displayName="Linked Document ID" ma:hidden="true" ma:internalName="Linked_x0020_Document_x0020_ID" ma:readOnly="false">
      <xsd:simpleType>
        <xsd:restriction base="dms:Text">
          <xsd:maxLength value="255"/>
        </xsd:restriction>
      </xsd:simpleType>
    </xsd:element>
    <xsd:element name="Published_x0020_Version" ma:index="15" nillable="true" ma:displayName="Published Version" ma:hidden="true" ma:internalName="Published_x0020_Version" ma:readOnly="false">
      <xsd:simpleType>
        <xsd:restriction base="dms:Text">
          <xsd:maxLength value="255"/>
        </xsd:restriction>
      </xsd:simpleType>
    </xsd:element>
    <xsd:element name="Published_x0020_Date" ma:index="16" nillable="true" ma:displayName="Published Date" ma:format="DateOnly" ma:hidden="true" ma:internalName="Published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8508f-8987-4b5e-9e5f-1c8d42749c1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048508f-8987-4b5e-9e5f-1c8d42749c1f">COMM1-11-1517</_dlc_DocId>
    <_dlc_DocIdUrl xmlns="8048508f-8987-4b5e-9e5f-1c8d42749c1f">
      <Url>https://teams.nvent.com/sites/communications1/myPentairCont/_layouts/15/DocIdRedir.aspx?ID=COMM1-11-1517</Url>
      <Description>COMM1-11-1517</Description>
    </_dlc_DocIdUrl>
    <Category xmlns="221a5fe6-9f9e-4112-a11c-c38fa3c459ab"/>
    <Sub_x0020_Category xmlns="221a5fe6-9f9e-4112-a11c-c38fa3c459ab"/>
    <Published_x0020_Date xmlns="221a5fe6-9f9e-4112-a11c-c38fa3c459ab">2018-06-06T05:00:00+00:00</Published_x0020_Date>
    <Published_x0020_Version xmlns="221a5fe6-9f9e-4112-a11c-c38fa3c459ab">1.0</Published_x0020_Version>
    <Description0 xmlns="221a5fe6-9f9e-4112-a11c-c38fa3c459ab" xsi:nil="true"/>
    <Functional_x0020_Group xmlns="221a5fe6-9f9e-4112-a11c-c38fa3c459ab" xsi:nil="true"/>
    <Linked_x0020_Document_x0020_ID xmlns="221a5fe6-9f9e-4112-a11c-c38fa3c459ab">COMM1-15-379</Linked_x0020_Document_x0020_ID>
  </documentManagement>
</p:properties>
</file>

<file path=customXml/itemProps1.xml><?xml version="1.0" encoding="utf-8"?>
<ds:datastoreItem xmlns:ds="http://schemas.openxmlformats.org/officeDocument/2006/customXml" ds:itemID="{3A66AF9A-1895-4CDC-B516-802526EF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3006A-3259-4834-8136-B8C4DF98F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a5fe6-9f9e-4112-a11c-c38fa3c459ab"/>
    <ds:schemaRef ds:uri="8048508f-8987-4b5e-9e5f-1c8d42749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716335-ADC2-4116-BC88-0BB5BF2958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9408270-2588-4C47-A27C-3EE0AD0EC8EF}">
  <ds:schemaRefs>
    <ds:schemaRef ds:uri="http://purl.org/dc/elements/1.1/"/>
    <ds:schemaRef ds:uri="221a5fe6-9f9e-4112-a11c-c38fa3c459a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8048508f-8987-4b5e-9e5f-1c8d42749c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Bildschirmpräsentation (4:3)</PresentationFormat>
  <Paragraphs>210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Roboto</vt:lpstr>
      <vt:lpstr>Roboto Light</vt:lpstr>
      <vt:lpstr>Wingdings</vt:lpstr>
      <vt:lpstr>Office Theme</vt:lpstr>
      <vt:lpstr>think-cell Slide</vt:lpstr>
      <vt:lpstr>Adapting  Cabinet to Crate Cooling</vt:lpstr>
      <vt:lpstr>PowerPoint-Präsentation</vt:lpstr>
      <vt:lpstr>Planning the cooling concept</vt:lpstr>
      <vt:lpstr>Calculation of total heat dissipation</vt:lpstr>
      <vt:lpstr>Cooling solutions on crate level</vt:lpstr>
      <vt:lpstr>Cooling concepts on cabinet level</vt:lpstr>
      <vt:lpstr>Cooling concepts on cabinet level</vt:lpstr>
      <vt:lpstr>Crate configuration vs cabinet cooling</vt:lpstr>
      <vt:lpstr>Crate configuration vs cabinet cooling</vt:lpstr>
      <vt:lpstr>Crate configuration vs cabinet cooling</vt:lpstr>
      <vt:lpstr>Crate configuration vs cabinet cooling</vt:lpstr>
      <vt:lpstr>Addional considerations</vt:lpstr>
      <vt:lpstr>Thermal Simulation </vt:lpstr>
      <vt:lpstr>Conclusion</vt:lpstr>
      <vt:lpstr>Thank you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 Barker</dc:creator>
  <cp:lastModifiedBy>Ganninger, Christian</cp:lastModifiedBy>
  <cp:revision>503</cp:revision>
  <dcterms:created xsi:type="dcterms:W3CDTF">2017-09-21T20:51:41Z</dcterms:created>
  <dcterms:modified xsi:type="dcterms:W3CDTF">2019-06-18T09:48:16Z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0x01010058C98DFA5FBB374C949E7B092D5D08B6</vt:lpwstr>
  </property>
  <property fmtid="{D5CDD505-2E9C-101B-9397-08002B2CF9AE}" pid="3" name="_dlc_DocIdItemGuid">
    <vt:lpwstr>671047ee-b5d0-4b7a-a987-e34816e067e0</vt:lpwstr>
  </property>
  <property fmtid="{D5CDD505-2E9C-101B-9397-08002B2CF9AE}" pid="4" name="WorkflowChangePath">
    <vt:lpwstr>95c753f0-8d2c-4952-9286-be509eadb32c,3;</vt:lpwstr>
  </property>
  <property fmtid="{D5CDD505-2E9C-101B-9397-08002B2CF9AE}" pid="5" name="PublishUnpublish">
    <vt:lpwstr>Publish</vt:lpwstr>
  </property>
  <property fmtid="{D5CDD505-2E9C-101B-9397-08002B2CF9AE}" pid="6" name="Order">
    <vt:r8>37900</vt:r8>
  </property>
  <property fmtid="{D5CDD505-2E9C-101B-9397-08002B2CF9AE}" pid="7" name="Published URL">
    <vt:lpwstr/>
  </property>
  <property fmtid="{D5CDD505-2E9C-101B-9397-08002B2CF9AE}" pid="8" name="xd_ProgID">
    <vt:lpwstr/>
  </property>
  <property fmtid="{D5CDD505-2E9C-101B-9397-08002B2CF9AE}" pid="9" name="TemplateUrl">
    <vt:lpwstr/>
  </property>
</Properties>
</file>