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57" r:id="rId3"/>
    <p:sldId id="272" r:id="rId4"/>
    <p:sldId id="281" r:id="rId5"/>
    <p:sldId id="271" r:id="rId6"/>
    <p:sldId id="273" r:id="rId7"/>
    <p:sldId id="279" r:id="rId8"/>
    <p:sldId id="282" r:id="rId9"/>
    <p:sldId id="300" r:id="rId10"/>
    <p:sldId id="283" r:id="rId11"/>
    <p:sldId id="284" r:id="rId12"/>
    <p:sldId id="297" r:id="rId13"/>
    <p:sldId id="285" r:id="rId14"/>
    <p:sldId id="301" r:id="rId15"/>
    <p:sldId id="302" r:id="rId16"/>
    <p:sldId id="286" r:id="rId17"/>
    <p:sldId id="303" r:id="rId18"/>
    <p:sldId id="304" r:id="rId19"/>
    <p:sldId id="308" r:id="rId20"/>
    <p:sldId id="310" r:id="rId21"/>
    <p:sldId id="309" r:id="rId22"/>
    <p:sldId id="313" r:id="rId23"/>
    <p:sldId id="306" r:id="rId24"/>
    <p:sldId id="314" r:id="rId25"/>
    <p:sldId id="315" r:id="rId26"/>
    <p:sldId id="316" r:id="rId27"/>
    <p:sldId id="307" r:id="rId28"/>
    <p:sldId id="318" r:id="rId29"/>
    <p:sldId id="319" r:id="rId30"/>
    <p:sldId id="320" r:id="rId31"/>
    <p:sldId id="290" r:id="rId32"/>
    <p:sldId id="291" r:id="rId33"/>
    <p:sldId id="296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366" autoAdjust="0"/>
  </p:normalViewPr>
  <p:slideViewPr>
    <p:cSldViewPr snapToGrid="0">
      <p:cViewPr varScale="1">
        <p:scale>
          <a:sx n="80" d="100"/>
          <a:sy n="80" d="100"/>
        </p:scale>
        <p:origin x="60" y="285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8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0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11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2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70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3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5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5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4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2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5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Software architecture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Requirements verification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processes are executed iteratively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n-US" sz="1800" dirty="0" smtClean="0"/>
              <a:t>Function partition to hardware/firmware software</a:t>
            </a:r>
          </a:p>
          <a:p>
            <a:r>
              <a:rPr lang="en-US" sz="1800" dirty="0" smtClean="0"/>
              <a:t>Determine platforms (MTCA)</a:t>
            </a:r>
          </a:p>
          <a:p>
            <a:r>
              <a:rPr lang="en-US" sz="1800" dirty="0" smtClean="0"/>
              <a:t>Hardware architecture design – how to determine the boards needed – modulator; determine what board to buy and what to make yourself – collaborate with external company for </a:t>
            </a:r>
            <a:r>
              <a:rPr lang="de-DE" altLang="zh-CN" sz="1800" dirty="0" err="1" smtClean="0"/>
              <a:t>board</a:t>
            </a:r>
            <a:r>
              <a:rPr lang="de-DE" altLang="zh-CN" sz="1800" dirty="0" smtClean="0"/>
              <a:t> design </a:t>
            </a:r>
            <a:r>
              <a:rPr lang="de-DE" altLang="zh-CN" sz="1800" dirty="0" err="1" smtClean="0"/>
              <a:t>is</a:t>
            </a:r>
            <a:r>
              <a:rPr lang="de-DE" altLang="zh-CN" sz="1800" dirty="0" smtClean="0"/>
              <a:t> a </a:t>
            </a:r>
            <a:r>
              <a:rPr lang="de-DE" altLang="zh-CN" sz="1800" dirty="0" err="1" smtClean="0"/>
              <a:t>good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choise</a:t>
            </a:r>
            <a:r>
              <a:rPr lang="de-DE" altLang="zh-CN" sz="1800" dirty="0" smtClean="0"/>
              <a:t> – modular design – </a:t>
            </a:r>
            <a:r>
              <a:rPr lang="de-DE" altLang="zh-CN" sz="1800" dirty="0" err="1" smtClean="0"/>
              <a:t>commercially</a:t>
            </a:r>
            <a:r>
              <a:rPr lang="de-DE" altLang="zh-CN" sz="1800" dirty="0" smtClean="0"/>
              <a:t> </a:t>
            </a:r>
            <a:r>
              <a:rPr lang="de-DE" altLang="zh-CN" sz="1800" dirty="0" err="1" smtClean="0"/>
              <a:t>availability</a:t>
            </a:r>
            <a:endParaRPr lang="en-US" sz="1800" dirty="0" smtClean="0"/>
          </a:p>
          <a:p>
            <a:r>
              <a:rPr lang="en-US" sz="1800" dirty="0" smtClean="0"/>
              <a:t>Firmware/software architecture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0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5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5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7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9" y="1909346"/>
            <a:ext cx="9604311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9" y="5432564"/>
            <a:ext cx="960431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7" y="489862"/>
            <a:ext cx="1687287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62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939296"/>
            <a:ext cx="10974593" cy="5071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502" b="27417"/>
          <a:stretch/>
        </p:blipFill>
        <p:spPr>
          <a:xfrm>
            <a:off x="609600" y="168893"/>
            <a:ext cx="1226659" cy="6053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6259" y="168893"/>
            <a:ext cx="9601200" cy="5526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1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201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5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5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93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93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2" y="-195943"/>
            <a:ext cx="12192003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9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289679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1" y="6289679"/>
            <a:ext cx="965947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3" y="6289679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79384" algn="l" defTabSz="91437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79384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79384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7965" indent="0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systems-engine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941" y="3550199"/>
            <a:ext cx="9322440" cy="752859"/>
          </a:xfrm>
        </p:spPr>
        <p:txBody>
          <a:bodyPr>
            <a:normAutofit/>
          </a:bodyPr>
          <a:lstStyle/>
          <a:p>
            <a:r>
              <a:rPr lang="de-DE" altLang="zh-CN" sz="3200" dirty="0"/>
              <a:t>Systems </a:t>
            </a:r>
            <a:r>
              <a:rPr lang="de-DE" altLang="zh-CN" sz="3200" dirty="0" smtClean="0"/>
              <a:t>E</a:t>
            </a:r>
            <a:r>
              <a:rPr lang="en-US" altLang="zh-CN" sz="3200" dirty="0" err="1" smtClean="0"/>
              <a:t>ngineering</a:t>
            </a:r>
            <a:r>
              <a:rPr lang="en-US" altLang="zh-CN" sz="3200" dirty="0" smtClean="0"/>
              <a:t> (for </a:t>
            </a:r>
            <a:r>
              <a:rPr lang="en-US" altLang="zh-CN" sz="3200" dirty="0" err="1" smtClean="0"/>
              <a:t>MicroTCA</a:t>
            </a:r>
            <a:r>
              <a:rPr lang="en-US" altLang="zh-CN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373" y="5382077"/>
            <a:ext cx="9918713" cy="1015976"/>
          </a:xfrm>
        </p:spPr>
        <p:txBody>
          <a:bodyPr>
            <a:noAutofit/>
          </a:bodyPr>
          <a:lstStyle/>
          <a:p>
            <a:r>
              <a:rPr lang="en-US" sz="2200" dirty="0" smtClean="0"/>
              <a:t>Zheqiao Geng</a:t>
            </a:r>
          </a:p>
          <a:p>
            <a:endParaRPr lang="en-US" sz="2200" dirty="0"/>
          </a:p>
          <a:p>
            <a:r>
              <a:rPr lang="en-US" sz="2200" i="1" dirty="0"/>
              <a:t>MTCA/ATCA Workshop for Research and </a:t>
            </a:r>
            <a:r>
              <a:rPr lang="en-US" sz="2200" i="1" dirty="0"/>
              <a:t>Industry</a:t>
            </a:r>
          </a:p>
          <a:p>
            <a:r>
              <a:rPr lang="en-US" sz="2200" i="1" dirty="0"/>
              <a:t>23-25 June, IHEP, Beijing, China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346" y="124255"/>
            <a:ext cx="7322053" cy="602255"/>
          </a:xfrm>
        </p:spPr>
        <p:txBody>
          <a:bodyPr/>
          <a:lstStyle/>
          <a:p>
            <a:r>
              <a:rPr lang="en-US" dirty="0" smtClean="0"/>
              <a:t>System Boundary </a:t>
            </a:r>
            <a:r>
              <a:rPr lang="de-DE" altLang="zh-CN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774854"/>
            <a:ext cx="5772150" cy="53284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Define what are included in the system, what are not.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Source of info: Design report (e.g. CDR) of the machine; discussions with concerned persons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The output of this step includes: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A list of persons who are interested in your system (e.g. machine physicist, project manager, users, responsible of other systems interacting with your system) - stakeholders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They will tell their expectations to your system and review the system design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A list of external systems interacting with you system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The interfaces to these external systems should be defined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9050" y="5778186"/>
            <a:ext cx="5003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Context diagram of the system of Amplifier Controller.</a:t>
            </a:r>
            <a:endParaRPr lang="de-CH" sz="1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40" y="682926"/>
            <a:ext cx="4892209" cy="51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2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346" y="132297"/>
            <a:ext cx="7322053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Collection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815252"/>
            <a:ext cx="6286501" cy="54045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Define </a:t>
            </a:r>
            <a:r>
              <a:rPr lang="en-US" dirty="0" smtClean="0"/>
              <a:t>user </a:t>
            </a:r>
            <a:r>
              <a:rPr lang="en-US" dirty="0"/>
              <a:t>requirements: desired functions and performance, interfaces to external systems, constrains to system design (e.g. </a:t>
            </a:r>
            <a:r>
              <a:rPr lang="en-US" dirty="0"/>
              <a:t>existing hardware, standards).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Source of info: Design report (e.g. CDR) of the machine; </a:t>
            </a:r>
            <a:r>
              <a:rPr lang="en-US" dirty="0">
                <a:solidFill>
                  <a:srgbClr val="0070C0"/>
                </a:solidFill>
              </a:rPr>
              <a:t>stakeholders; experiences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Methods to collect requirements: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Read existing machine document, find out </a:t>
            </a:r>
            <a:r>
              <a:rPr lang="en-US" dirty="0" smtClean="0"/>
              <a:t>the related </a:t>
            </a:r>
            <a:r>
              <a:rPr lang="en-US" dirty="0"/>
              <a:t>overall operation procedures and </a:t>
            </a:r>
            <a:r>
              <a:rPr lang="en-US" dirty="0" smtClean="0"/>
              <a:t>scenarios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Discuss with stakeholders to collect expectations on the system. Make a questionnaire or interview if needed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Refer </a:t>
            </a:r>
            <a:r>
              <a:rPr lang="en-US" dirty="0"/>
              <a:t>to existing systems (works well for systems in a research labs) in other places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Analysis: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Categorizing, removing redundancy, resolving conflicts in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507" y="734552"/>
            <a:ext cx="4567093" cy="4965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1507" y="5699634"/>
            <a:ext cx="415434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Describing the requirements in clear text (e.g. </a:t>
            </a:r>
            <a:r>
              <a:rPr lang="en-US" sz="1400" i="1" dirty="0"/>
              <a:t>The user should be able to scan the amplifier output power between 0 and 1 kW with a adjustable ramping speed below 100 W/s</a:t>
            </a:r>
            <a:r>
              <a:rPr lang="en-US" sz="1400" dirty="0"/>
              <a:t>.)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44307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346" y="118683"/>
            <a:ext cx="7322053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Cases Identification and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4843" y="774855"/>
            <a:ext cx="4043363" cy="2537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/>
              <a:t>A use case of the system shows how the system is used - interaction with other systems for all top-level machine operation procedures.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Source of info: Design report (e.g. CDR) of the machine; collected user requirements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/>
              <a:t>Use case offers more info for a functional requirements and helps to define machine interfaces.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71" y="882568"/>
            <a:ext cx="3943151" cy="5086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807" y="3219451"/>
            <a:ext cx="3962399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Use case1: Reflection power interlock</a:t>
            </a:r>
          </a:p>
          <a:p>
            <a:r>
              <a:rPr lang="en-US" sz="1400" b="1" i="1" dirty="0">
                <a:solidFill>
                  <a:schemeClr val="accent6"/>
                </a:solidFill>
              </a:rPr>
              <a:t>Actors</a:t>
            </a:r>
            <a:r>
              <a:rPr lang="en-US" sz="1400" i="1" dirty="0">
                <a:solidFill>
                  <a:schemeClr val="accent6"/>
                </a:solidFill>
              </a:rPr>
              <a:t>: </a:t>
            </a:r>
            <a:r>
              <a:rPr lang="en-US" sz="1400" i="1" dirty="0"/>
              <a:t>Timer, Operator, Amplifier</a:t>
            </a:r>
          </a:p>
          <a:p>
            <a:r>
              <a:rPr lang="en-US" sz="1400" b="1" i="1" dirty="0">
                <a:solidFill>
                  <a:schemeClr val="accent6"/>
                </a:solidFill>
              </a:rPr>
              <a:t>Pre-condition</a:t>
            </a:r>
            <a:r>
              <a:rPr lang="en-US" sz="1400" i="1" dirty="0">
                <a:solidFill>
                  <a:schemeClr val="accent6"/>
                </a:solidFill>
              </a:rPr>
              <a:t>: </a:t>
            </a:r>
            <a:r>
              <a:rPr lang="en-US" sz="1400" i="1" dirty="0"/>
              <a:t>power mea. calibrated</a:t>
            </a:r>
          </a:p>
          <a:p>
            <a:r>
              <a:rPr lang="en-US" sz="1400" b="1" i="1" dirty="0">
                <a:solidFill>
                  <a:schemeClr val="accent6"/>
                </a:solidFill>
              </a:rPr>
              <a:t>Basic path</a:t>
            </a:r>
            <a:r>
              <a:rPr lang="en-US" sz="1400" i="1" dirty="0">
                <a:solidFill>
                  <a:schemeClr val="accent6"/>
                </a:solidFill>
              </a:rPr>
              <a:t>:</a:t>
            </a:r>
          </a:p>
          <a:p>
            <a:r>
              <a:rPr lang="en-US" sz="1400" i="1" dirty="0"/>
              <a:t>  1. A timer starts this use case</a:t>
            </a:r>
          </a:p>
          <a:p>
            <a:r>
              <a:rPr lang="en-US" sz="1400" i="1" dirty="0"/>
              <a:t>  2. The A.C. measures reflection power</a:t>
            </a:r>
          </a:p>
          <a:p>
            <a:r>
              <a:rPr lang="en-US" sz="1400" i="1" dirty="0"/>
              <a:t>  3. The A.C. compares the reflection power with threshold (100 W)</a:t>
            </a:r>
          </a:p>
          <a:p>
            <a:r>
              <a:rPr lang="en-US" sz="1400" i="1" dirty="0"/>
              <a:t>  4. The A.C. stops the Amplifier output</a:t>
            </a:r>
          </a:p>
          <a:p>
            <a:r>
              <a:rPr lang="en-US" sz="1400" i="1" dirty="0"/>
              <a:t>  5. The A.C. displays sys. status to operator</a:t>
            </a:r>
          </a:p>
          <a:p>
            <a:r>
              <a:rPr lang="en-US" sz="1400" b="1" i="1" dirty="0">
                <a:solidFill>
                  <a:schemeClr val="accent6"/>
                </a:solidFill>
              </a:rPr>
              <a:t>Alternative path</a:t>
            </a:r>
            <a:r>
              <a:rPr lang="en-US" sz="1400" i="1" dirty="0">
                <a:solidFill>
                  <a:schemeClr val="accent6"/>
                </a:solidFill>
              </a:rPr>
              <a:t>:</a:t>
            </a:r>
          </a:p>
          <a:p>
            <a:r>
              <a:rPr lang="en-US" sz="1400" b="1" i="1" dirty="0" smtClean="0">
                <a:solidFill>
                  <a:schemeClr val="accent6"/>
                </a:solidFill>
              </a:rPr>
              <a:t>Performance </a:t>
            </a:r>
            <a:r>
              <a:rPr lang="en-US" sz="1400" b="1" i="1" dirty="0">
                <a:solidFill>
                  <a:schemeClr val="accent6"/>
                </a:solidFill>
              </a:rPr>
              <a:t>requirements</a:t>
            </a:r>
            <a:r>
              <a:rPr lang="en-US" sz="1400" i="1" dirty="0">
                <a:solidFill>
                  <a:schemeClr val="accent6"/>
                </a:solidFill>
              </a:rPr>
              <a:t>: </a:t>
            </a:r>
            <a:endParaRPr lang="de-CH" sz="1400" i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07" y="6173562"/>
            <a:ext cx="308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A.C. = Amplifier Controller</a:t>
            </a:r>
            <a:endParaRPr lang="de-CH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260" y="1044198"/>
            <a:ext cx="4632743" cy="47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346" y="172600"/>
            <a:ext cx="7322053" cy="602255"/>
          </a:xfrm>
        </p:spPr>
        <p:txBody>
          <a:bodyPr/>
          <a:lstStyle/>
          <a:p>
            <a:r>
              <a:rPr lang="en-US" dirty="0" smtClean="0"/>
              <a:t>Function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3" y="774855"/>
            <a:ext cx="3384551" cy="53147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Go through all user requirements and use cases, find out the functions that the system should provide. Breakdown into smaller pieces – logical architecture.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Abstraction level: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Procedure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Sub-procedure1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Sub-procedure2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…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Element function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1" y="774855"/>
            <a:ext cx="8479460" cy="602135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934442" y="4711328"/>
            <a:ext cx="2483827" cy="1378323"/>
          </a:xfrm>
          <a:prstGeom prst="cloudCallout">
            <a:avLst>
              <a:gd name="adj1" fmla="val -66849"/>
              <a:gd name="adj2" fmla="val -747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Selected level of abstraction as a basis for design.</a:t>
            </a:r>
            <a:endParaRPr lang="de-CH" sz="16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347" y="2924735"/>
            <a:ext cx="8142194" cy="14321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684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94" y="138977"/>
            <a:ext cx="7322053" cy="602255"/>
          </a:xfrm>
        </p:spPr>
        <p:txBody>
          <a:bodyPr/>
          <a:lstStyle/>
          <a:p>
            <a:r>
              <a:rPr lang="en-US" dirty="0" smtClean="0"/>
              <a:t>Function </a:t>
            </a:r>
            <a:r>
              <a:rPr lang="en-US" dirty="0" smtClean="0"/>
              <a:t>Analysis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25" y="771671"/>
            <a:ext cx="3390900" cy="511794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Define the function, performance and interface for each function block: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Revisit all use cases and make a second run of use case description taking into account interactions between function blocks – go from black box to inside the system!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3" y="774855"/>
            <a:ext cx="8174527" cy="53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2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774855"/>
            <a:ext cx="6343276" cy="592490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2" y="4100197"/>
            <a:ext cx="7528457" cy="2678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46" y="117623"/>
            <a:ext cx="7322053" cy="602255"/>
          </a:xfrm>
        </p:spPr>
        <p:txBody>
          <a:bodyPr/>
          <a:lstStyle/>
          <a:p>
            <a:r>
              <a:rPr lang="en-US" dirty="0" smtClean="0"/>
              <a:t>Function </a:t>
            </a:r>
            <a:r>
              <a:rPr lang="en-US" dirty="0" smtClean="0"/>
              <a:t>Analysis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010024"/>
            <a:ext cx="3390900" cy="51113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Derive performance requirements for each function block from top-level performance requirements.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9897035" y="948019"/>
            <a:ext cx="2427194" cy="2239684"/>
          </a:xfrm>
          <a:prstGeom prst="cloudCallout">
            <a:avLst>
              <a:gd name="adj1" fmla="val -43840"/>
              <a:gd name="adj2" fmla="val 968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A model is usually needed to breakdown performance requirements.</a:t>
            </a:r>
            <a:endParaRPr lang="de-CH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3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96" y="172603"/>
            <a:ext cx="8869357" cy="602255"/>
          </a:xfrm>
        </p:spPr>
        <p:txBody>
          <a:bodyPr>
            <a:normAutofit/>
          </a:bodyPr>
          <a:lstStyle/>
          <a:p>
            <a:r>
              <a:rPr lang="en-US" dirty="0" smtClean="0"/>
              <a:t>Hardware, Firmware </a:t>
            </a:r>
            <a:r>
              <a:rPr lang="en-US" dirty="0" smtClean="0"/>
              <a:t>and S</a:t>
            </a:r>
            <a:r>
              <a:rPr lang="en-US" dirty="0" smtClean="0"/>
              <a:t>oftware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939297"/>
            <a:ext cx="4419599" cy="52456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After defining the specification of the function blocks (functions, </a:t>
            </a:r>
            <a:r>
              <a:rPr lang="en-US" sz="2200" dirty="0" smtClean="0"/>
              <a:t>performance </a:t>
            </a:r>
            <a:r>
              <a:rPr lang="en-US" sz="2200" dirty="0"/>
              <a:t>and </a:t>
            </a:r>
            <a:r>
              <a:rPr lang="en-US" sz="2200" dirty="0" smtClean="0"/>
              <a:t>interfaces), </a:t>
            </a:r>
            <a:r>
              <a:rPr lang="en-US" sz="2200" dirty="0"/>
              <a:t>the function blocks can be further partitioned into hardware, firmware and software.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Here </a:t>
            </a:r>
            <a:r>
              <a:rPr lang="en-US" sz="2200" dirty="0"/>
              <a:t>is already some design decision being made. </a:t>
            </a:r>
            <a:r>
              <a:rPr lang="en-US" sz="2200" dirty="0" smtClean="0"/>
              <a:t>Implementing the functions in </a:t>
            </a:r>
            <a:r>
              <a:rPr lang="en-US" sz="2200" dirty="0"/>
              <a:t>hardware, firmware or software depends on the requirements (speed, upgradeability, etc.), technical difficulties and cost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774858"/>
            <a:ext cx="6598401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996" y="172603"/>
            <a:ext cx="7322053" cy="602255"/>
          </a:xfrm>
        </p:spPr>
        <p:txBody>
          <a:bodyPr/>
          <a:lstStyle/>
          <a:p>
            <a:r>
              <a:rPr lang="en-US" dirty="0" smtClean="0"/>
              <a:t>Hardware Platform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39297"/>
            <a:ext cx="3648075" cy="524560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/>
              <a:t>Strongly depends on requirements and personal preference, for example: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High voltage, large current – custom chassis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Intensive IO – PLC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Real-time systems – </a:t>
            </a:r>
            <a:r>
              <a:rPr lang="en-US" sz="2400" dirty="0" err="1"/>
              <a:t>MicroTCA</a:t>
            </a:r>
            <a:r>
              <a:rPr lang="en-US" sz="2400" dirty="0"/>
              <a:t>, CPCI serial or VME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8" y="939296"/>
            <a:ext cx="3362325" cy="2041848"/>
          </a:xfrm>
          <a:prstGeom prst="rect">
            <a:avLst/>
          </a:prstGeom>
        </p:spPr>
      </p:pic>
      <p:pic>
        <p:nvPicPr>
          <p:cNvPr id="2050" name="Picture 2" descr="https://timgsa.baidu.com/timg?image&amp;quality=80&amp;size=b9999_10000&amp;sec=1561264310614&amp;di=96ba4acf5d358435ac4ef8f1530d09ba&amp;imgtype=0&amp;src=http%3A%2F%2Fimg1.app17.com%2Fproducts%2Fbig%2F20110110%2F2011010810571416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36" y="681039"/>
            <a:ext cx="3768725" cy="23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61264557783&amp;di=75b77744c124ffea3505e0d78f9d0306&amp;imgtype=0&amp;src=http%3A%2F%2Fimg.frbiz.com%2Fpic%2Fz2434f33-600x600-0%2Frackmount_chass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8" y="2816446"/>
            <a:ext cx="3540125" cy="33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85" y="3029215"/>
            <a:ext cx="3856115" cy="28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96" y="172603"/>
            <a:ext cx="10226763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 Architecture Design – identified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11" y="774857"/>
            <a:ext cx="7421593" cy="59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499" y="172603"/>
            <a:ext cx="10189109" cy="602255"/>
          </a:xfrm>
        </p:spPr>
        <p:txBody>
          <a:bodyPr>
            <a:noAutofit/>
          </a:bodyPr>
          <a:lstStyle/>
          <a:p>
            <a:r>
              <a:rPr lang="en-US" sz="2500" dirty="0" smtClean="0"/>
              <a:t>Hardware Architecture Design – specify functions and interfaces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939297"/>
            <a:ext cx="11220449" cy="6482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Go through all requirements and use cases, find out the interconnections of hardware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2" y="1751940"/>
            <a:ext cx="9478726" cy="492452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9708173" y="1813963"/>
            <a:ext cx="2483827" cy="2197102"/>
          </a:xfrm>
          <a:prstGeom prst="cloudCallout">
            <a:avLst>
              <a:gd name="adj1" fmla="val -61706"/>
              <a:gd name="adj2" fmla="val 601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Part of hardware interconnection for use case “Reflection power interlock”</a:t>
            </a:r>
            <a:endParaRPr lang="de-CH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4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46" y="172603"/>
            <a:ext cx="7322053" cy="60225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Overview </a:t>
            </a:r>
          </a:p>
          <a:p>
            <a:r>
              <a:rPr lang="en-US" sz="2400" dirty="0"/>
              <a:t>Introduction to </a:t>
            </a:r>
            <a:r>
              <a:rPr lang="de-DE" altLang="zh-CN" sz="2400" dirty="0" smtClean="0"/>
              <a:t>S</a:t>
            </a:r>
            <a:r>
              <a:rPr lang="en-US" sz="2400" dirty="0" err="1" smtClean="0"/>
              <a:t>ystems</a:t>
            </a:r>
            <a:r>
              <a:rPr lang="en-US" sz="2400" dirty="0" smtClean="0"/>
              <a:t> Engineering</a:t>
            </a:r>
            <a:endParaRPr lang="en-US" sz="2400" dirty="0"/>
          </a:p>
          <a:p>
            <a:r>
              <a:rPr lang="en-US" sz="2400" dirty="0" smtClean="0"/>
              <a:t>Some Tips </a:t>
            </a:r>
            <a:r>
              <a:rPr lang="en-US" sz="2400" dirty="0"/>
              <a:t>in </a:t>
            </a:r>
            <a:r>
              <a:rPr lang="en-US" sz="2400" dirty="0" smtClean="0"/>
              <a:t>Systems </a:t>
            </a:r>
            <a:r>
              <a:rPr lang="en-US" sz="2400" dirty="0"/>
              <a:t>Design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172603"/>
            <a:ext cx="10174567" cy="602255"/>
          </a:xfrm>
        </p:spPr>
        <p:txBody>
          <a:bodyPr>
            <a:noAutofit/>
          </a:bodyPr>
          <a:lstStyle/>
          <a:p>
            <a:r>
              <a:rPr lang="en-US" sz="2500" dirty="0" smtClean="0"/>
              <a:t>Allocate Performance Requirements to HW/FW/SW Components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939296"/>
            <a:ext cx="2877296" cy="45661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Breakdown from function block performance requirements, define performance requirements for each hardware, firmware and software component.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66" y="774858"/>
            <a:ext cx="8778351" cy="60831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646" y="172603"/>
            <a:ext cx="9898804" cy="602255"/>
          </a:xfrm>
        </p:spPr>
        <p:txBody>
          <a:bodyPr>
            <a:normAutofit/>
          </a:bodyPr>
          <a:lstStyle/>
          <a:p>
            <a:r>
              <a:rPr lang="en-US" dirty="0" smtClean="0"/>
              <a:t>Hardware Architecture Design – define assembles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41" y="842181"/>
            <a:ext cx="2527299" cy="56699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A </a:t>
            </a:r>
            <a:r>
              <a:rPr lang="en-US" sz="1600" dirty="0"/>
              <a:t>hardware assemble can be a board, a chassis or other group of hardware components usually treated as a whole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When mapping HW components into </a:t>
            </a:r>
            <a:r>
              <a:rPr lang="en-US" sz="1600" dirty="0" err="1"/>
              <a:t>MicroTCA</a:t>
            </a:r>
            <a:r>
              <a:rPr lang="en-US" sz="1600" dirty="0"/>
              <a:t> boards: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Minimize the types of boards – reuse the AMC and attach different RTM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Standardize firmware (e.g. platform related registers) and software (e.g. </a:t>
            </a:r>
            <a:r>
              <a:rPr lang="en-US" sz="1400" dirty="0"/>
              <a:t>kernel driver, device driver</a:t>
            </a:r>
            <a:r>
              <a:rPr lang="en-US" sz="14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To buy and to develop in house?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40" y="774857"/>
            <a:ext cx="9705137" cy="59285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681" y="776467"/>
            <a:ext cx="6600090" cy="5983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2" y="1761985"/>
            <a:ext cx="8161616" cy="512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46" y="172603"/>
            <a:ext cx="10065772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 Architecture Design – define 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66" y="939297"/>
            <a:ext cx="3483536" cy="27818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 subsystem is a set of closely coupled assembles (e.g. chassis installed in the same location for distributed system). Here we define subsystems mostly referring to the hardware.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72328" y="3714749"/>
            <a:ext cx="3565435" cy="3143251"/>
          </a:xfrm>
          <a:prstGeom prst="cloudCallout">
            <a:avLst>
              <a:gd name="adj1" fmla="val 75332"/>
              <a:gd name="adj2" fmla="val -10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For large scale systems, the system can be also firstly divided into subsystems. </a:t>
            </a:r>
            <a:r>
              <a:rPr lang="en-US" sz="1400" dirty="0">
                <a:solidFill>
                  <a:srgbClr val="C00000"/>
                </a:solidFill>
              </a:rPr>
              <a:t>We </a:t>
            </a:r>
            <a:r>
              <a:rPr lang="en-US" sz="1400" dirty="0" smtClean="0">
                <a:solidFill>
                  <a:srgbClr val="C00000"/>
                </a:solidFill>
              </a:rPr>
              <a:t>firstly </a:t>
            </a:r>
            <a:r>
              <a:rPr lang="en-US" sz="1400" dirty="0">
                <a:solidFill>
                  <a:srgbClr val="C00000"/>
                </a:solidFill>
              </a:rPr>
              <a:t>specify the subsystem </a:t>
            </a:r>
            <a:r>
              <a:rPr lang="en-US" sz="1400" dirty="0" smtClean="0">
                <a:solidFill>
                  <a:srgbClr val="C00000"/>
                </a:solidFill>
              </a:rPr>
              <a:t>functions, </a:t>
            </a:r>
            <a:r>
              <a:rPr lang="en-US" sz="1400" dirty="0">
                <a:solidFill>
                  <a:srgbClr val="C00000"/>
                </a:solidFill>
              </a:rPr>
              <a:t>performance and </a:t>
            </a:r>
            <a:r>
              <a:rPr lang="en-US" sz="1400" dirty="0" smtClean="0">
                <a:solidFill>
                  <a:srgbClr val="C00000"/>
                </a:solidFill>
              </a:rPr>
              <a:t>interfaces </a:t>
            </a:r>
            <a:r>
              <a:rPr lang="en-US" sz="1400" dirty="0">
                <a:solidFill>
                  <a:srgbClr val="C00000"/>
                </a:solidFill>
              </a:rPr>
              <a:t>and </a:t>
            </a:r>
            <a:r>
              <a:rPr lang="en-US" sz="1400" dirty="0" smtClean="0">
                <a:solidFill>
                  <a:srgbClr val="C00000"/>
                </a:solidFill>
              </a:rPr>
              <a:t>then design </a:t>
            </a:r>
            <a:r>
              <a:rPr lang="en-US" sz="1400" dirty="0">
                <a:solidFill>
                  <a:srgbClr val="C00000"/>
                </a:solidFill>
              </a:rPr>
              <a:t>each subsystem following the method </a:t>
            </a:r>
            <a:r>
              <a:rPr lang="en-US" sz="1400" dirty="0" smtClean="0">
                <a:solidFill>
                  <a:srgbClr val="C00000"/>
                </a:solidFill>
              </a:rPr>
              <a:t>in this talk.</a:t>
            </a:r>
            <a:endParaRPr lang="de-CH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46" y="172603"/>
            <a:ext cx="10336954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Firmware Architecture Design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identified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9" y="774857"/>
            <a:ext cx="7995397" cy="59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172603"/>
            <a:ext cx="10194738" cy="60225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Firmware Architecture Design</a:t>
            </a:r>
            <a:r>
              <a:rPr lang="en-US" sz="2500" dirty="0"/>
              <a:t> – specify functions and interfaces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71" y="932574"/>
            <a:ext cx="2879653" cy="52456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Go through all requirements and use cases, find out the interconnections of firmware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24" y="932574"/>
            <a:ext cx="9115225" cy="500737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145936" y="3840343"/>
            <a:ext cx="2517332" cy="2495551"/>
          </a:xfrm>
          <a:prstGeom prst="cloudCallout">
            <a:avLst>
              <a:gd name="adj1" fmla="val -80416"/>
              <a:gd name="adj2" fmla="val -467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Part of </a:t>
            </a:r>
            <a:r>
              <a:rPr lang="en-US" sz="1600" dirty="0" smtClean="0">
                <a:solidFill>
                  <a:srgbClr val="C00000"/>
                </a:solidFill>
              </a:rPr>
              <a:t>firmware </a:t>
            </a:r>
            <a:r>
              <a:rPr lang="en-US" sz="1600" dirty="0">
                <a:solidFill>
                  <a:srgbClr val="C00000"/>
                </a:solidFill>
              </a:rPr>
              <a:t>interconnection for use case “Reflection power interlock”</a:t>
            </a:r>
            <a:endParaRPr lang="de-CH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72603"/>
            <a:ext cx="9512300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Firmware Architecture Design</a:t>
            </a:r>
            <a:r>
              <a:rPr lang="en-US" dirty="0"/>
              <a:t> – define assembles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939297"/>
            <a:ext cx="3046133" cy="28326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A firmware assemble can be a firmware package for an FPGA or a group of firmware components treated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736" y="774857"/>
            <a:ext cx="7189317" cy="598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2603"/>
            <a:ext cx="9749046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Firmware Architecture Design – allocation to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824137"/>
            <a:ext cx="11391898" cy="5021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Allocate the firmware assembles into hardware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559" y="1326290"/>
            <a:ext cx="6832662" cy="47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72603"/>
            <a:ext cx="9899650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Architecture Design – identified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49" y="840567"/>
            <a:ext cx="6076203" cy="59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172603"/>
            <a:ext cx="10039350" cy="60225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Software Architecture Design – specify functions and interfaces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774858"/>
            <a:ext cx="11290298" cy="7815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Revisit all use cases and make a </a:t>
            </a:r>
            <a:r>
              <a:rPr lang="en-US" dirty="0" smtClean="0"/>
              <a:t>third </a:t>
            </a:r>
            <a:r>
              <a:rPr lang="en-US" dirty="0"/>
              <a:t>run of use case description taking into account interactions between </a:t>
            </a:r>
            <a:r>
              <a:rPr lang="en-US" dirty="0" smtClean="0"/>
              <a:t>software (or firmware if the firmware is intelligent)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96" y="1556411"/>
            <a:ext cx="10315480" cy="5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72603"/>
            <a:ext cx="9061450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Architecture Design</a:t>
            </a:r>
            <a:r>
              <a:rPr lang="en-US" dirty="0"/>
              <a:t> – define assembles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55" y="830113"/>
            <a:ext cx="11461748" cy="4831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 software assemble can be a software process in a CPU (e.g. an soft EPICS IOC)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09" y="1254172"/>
            <a:ext cx="7289620" cy="56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35" y="5605887"/>
            <a:ext cx="3221312" cy="518847"/>
          </a:xfrm>
        </p:spPr>
        <p:txBody>
          <a:bodyPr>
            <a:no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172603"/>
            <a:ext cx="10261600" cy="602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Architecture Design</a:t>
            </a:r>
            <a:r>
              <a:rPr lang="en-US" dirty="0"/>
              <a:t> – </a:t>
            </a:r>
            <a:r>
              <a:rPr lang="en-US" dirty="0" smtClean="0"/>
              <a:t>allocation to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2" y="827791"/>
            <a:ext cx="11391898" cy="5021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Allocate the software assembles into hardware components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2" y="1329944"/>
            <a:ext cx="10890892" cy="3578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7100" y="5219700"/>
            <a:ext cx="1049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For software design, there are rich methodologies available in the domain of “Software Engineering”.</a:t>
            </a:r>
            <a:endParaRPr lang="de-CH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4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81" y="5623069"/>
            <a:ext cx="7591607" cy="518847"/>
          </a:xfrm>
        </p:spPr>
        <p:txBody>
          <a:bodyPr>
            <a:noAutofit/>
          </a:bodyPr>
          <a:lstStyle/>
          <a:p>
            <a:r>
              <a:rPr lang="en-US" dirty="0" smtClean="0"/>
              <a:t>Some Tips </a:t>
            </a:r>
            <a:r>
              <a:rPr lang="en-US" dirty="0"/>
              <a:t>in </a:t>
            </a:r>
            <a:r>
              <a:rPr lang="en-US" dirty="0"/>
              <a:t>System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72603"/>
            <a:ext cx="8357949" cy="602255"/>
          </a:xfrm>
        </p:spPr>
        <p:txBody>
          <a:bodyPr/>
          <a:lstStyle/>
          <a:p>
            <a:r>
              <a:rPr lang="de-DE" altLang="zh-CN" dirty="0" smtClean="0"/>
              <a:t>(</a:t>
            </a:r>
            <a:r>
              <a:rPr lang="de-DE" altLang="zh-CN" dirty="0" err="1" smtClean="0"/>
              <a:t>Negotiable</a:t>
            </a:r>
            <a:r>
              <a:rPr lang="de-DE" altLang="zh-CN" dirty="0"/>
              <a:t>) </a:t>
            </a:r>
            <a:r>
              <a:rPr lang="de-DE" altLang="zh-CN" dirty="0" err="1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Documentation </a:t>
            </a:r>
            <a:r>
              <a:rPr lang="en-US" sz="2400" dirty="0" smtClean="0"/>
              <a:t>!!!</a:t>
            </a:r>
            <a:endParaRPr lang="en-US" sz="2400" dirty="0" smtClean="0"/>
          </a:p>
          <a:p>
            <a:r>
              <a:rPr lang="en-US" sz="2400" dirty="0" smtClean="0"/>
              <a:t>Standardization (</a:t>
            </a:r>
            <a:r>
              <a:rPr lang="en-US" sz="2400" i="1" dirty="0" smtClean="0">
                <a:solidFill>
                  <a:srgbClr val="C00000"/>
                </a:solidFill>
              </a:rPr>
              <a:t>hardware, especially for firmware and software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Modulator </a:t>
            </a:r>
            <a:r>
              <a:rPr lang="en-US" sz="2400" dirty="0" smtClean="0"/>
              <a:t>design</a:t>
            </a:r>
            <a:endParaRPr lang="en-US" sz="2400" dirty="0" smtClean="0"/>
          </a:p>
          <a:p>
            <a:r>
              <a:rPr lang="en-US" sz="2400" dirty="0" smtClean="0"/>
              <a:t>Commercially availability (</a:t>
            </a:r>
            <a:r>
              <a:rPr lang="en-US" sz="2400" i="1" dirty="0" smtClean="0">
                <a:solidFill>
                  <a:srgbClr val="C00000"/>
                </a:solidFill>
              </a:rPr>
              <a:t>especially for parts with general functions – FPGA, CPU, ADC …)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Keep it </a:t>
            </a:r>
            <a:r>
              <a:rPr lang="en-US" sz="2400" dirty="0" smtClean="0"/>
              <a:t>simple (</a:t>
            </a:r>
            <a:r>
              <a:rPr lang="en-US" sz="2400" i="1" dirty="0" smtClean="0">
                <a:solidFill>
                  <a:srgbClr val="C00000"/>
                </a:solidFill>
              </a:rPr>
              <a:t>if a simple solution works well, do not complicate it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Loose </a:t>
            </a:r>
            <a:r>
              <a:rPr lang="en-US" sz="2400" dirty="0" smtClean="0"/>
              <a:t>coupling (</a:t>
            </a:r>
            <a:r>
              <a:rPr lang="en-US" sz="2400" i="1" dirty="0" smtClean="0">
                <a:solidFill>
                  <a:srgbClr val="C00000"/>
                </a:solidFill>
              </a:rPr>
              <a:t>one part fail, other parts still can function generally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Diagnostics (</a:t>
            </a:r>
            <a:r>
              <a:rPr lang="en-US" sz="2400" i="1" dirty="0" smtClean="0">
                <a:solidFill>
                  <a:srgbClr val="C00000"/>
                </a:solidFill>
              </a:rPr>
              <a:t>add enough measurements, you will benefit when doing trouble shooting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Simulation (</a:t>
            </a:r>
            <a:r>
              <a:rPr lang="en-US" sz="2400" i="1" dirty="0" smtClean="0">
                <a:solidFill>
                  <a:srgbClr val="C00000"/>
                </a:solidFill>
              </a:rPr>
              <a:t>when you have a feedback, do the full feedback control simulation homework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72603"/>
            <a:ext cx="8345249" cy="602255"/>
          </a:xfrm>
        </p:spPr>
        <p:txBody>
          <a:bodyPr/>
          <a:lstStyle/>
          <a:p>
            <a:r>
              <a:rPr lang="de-DE" altLang="zh-CN" dirty="0" err="1" smtClean="0"/>
              <a:t>Documentation</a:t>
            </a:r>
            <a:r>
              <a:rPr lang="de-DE" altLang="zh-CN" dirty="0" smtClean="0"/>
              <a:t> </a:t>
            </a:r>
            <a:r>
              <a:rPr lang="de-DE" altLang="zh-CN" dirty="0" err="1" smtClean="0"/>
              <a:t>with</a:t>
            </a:r>
            <a:r>
              <a:rPr lang="de-DE" altLang="zh-CN" dirty="0" smtClean="0"/>
              <a:t> Text </a:t>
            </a:r>
            <a:r>
              <a:rPr lang="de-DE" altLang="zh-CN" dirty="0" err="1" smtClean="0"/>
              <a:t>or</a:t>
            </a:r>
            <a:r>
              <a:rPr lang="de-DE" altLang="zh-CN" dirty="0" smtClean="0"/>
              <a:t> Diagramm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939296"/>
            <a:ext cx="10974593" cy="349151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Documentation is necessary for a successful system design. Document </a:t>
            </a:r>
            <a:r>
              <a:rPr lang="en-US" sz="2400" dirty="0" smtClean="0"/>
              <a:t>any ideas, requirements, design, constraints, conflicts and all issues in a trackable document (e.g. version control). </a:t>
            </a:r>
          </a:p>
          <a:p>
            <a:r>
              <a:rPr lang="en-US" sz="2400" dirty="0" smtClean="0"/>
              <a:t>Documentation is so important that even a simple text based description is helpful. </a:t>
            </a:r>
          </a:p>
          <a:p>
            <a:r>
              <a:rPr lang="en-US" sz="2400" dirty="0" smtClean="0"/>
              <a:t>Of course, diagrams helps a lot to understand: simple diagram (e.g. </a:t>
            </a:r>
            <a:r>
              <a:rPr lang="en-US" sz="2400" dirty="0" smtClean="0"/>
              <a:t>MS Visio) or complex formal models – UML/</a:t>
            </a:r>
            <a:r>
              <a:rPr lang="en-US" sz="2400" dirty="0" err="1" smtClean="0"/>
              <a:t>SysML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Usually a combination of text and diagram based documentation is a trade-off: this helps to document all information without blowing up the complexity of diagrams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4912" y="4780429"/>
            <a:ext cx="1032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Anyway, make documentations, regardless any format!</a:t>
            </a:r>
            <a:endParaRPr lang="de-CH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4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32" r="24015"/>
          <a:stretch/>
        </p:blipFill>
        <p:spPr>
          <a:xfrm>
            <a:off x="2873483" y="1739898"/>
            <a:ext cx="3002635" cy="3195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8446" y="2716838"/>
            <a:ext cx="406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865853"/>
            <a:ext cx="10960100" cy="5292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“System” is an open concept standing for a collection of entities (hardware, </a:t>
            </a:r>
            <a:r>
              <a:rPr lang="en-US" sz="2200" dirty="0" smtClean="0">
                <a:latin typeface="+mj-lt"/>
                <a:cs typeface="Calibri" panose="020F0502020204030204" pitchFamily="34" charset="0"/>
              </a:rPr>
              <a:t>software and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human) performing a certain functions.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“Systems Engineering” tries to define a systematic approach to enable the realization of successful systems. It focuses on the user requirements, follows a systematic method to define the system architecture, implements the system components aiming for a successful system in early stage of the project.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991" t="19031" r="29668" b="10854"/>
          <a:stretch/>
        </p:blipFill>
        <p:spPr>
          <a:xfrm>
            <a:off x="4296041" y="1724031"/>
            <a:ext cx="1674564" cy="1586429"/>
          </a:xfrm>
          <a:prstGeom prst="rect">
            <a:avLst/>
          </a:prstGeom>
        </p:spPr>
      </p:pic>
      <p:pic>
        <p:nvPicPr>
          <p:cNvPr id="1030" name="Picture 6" descr="HUAWEI P30 Pro  (6.47&quot;, 128 GB, 40 MP, Amber Sunris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75" y="1779113"/>
            <a:ext cx="1476260" cy="1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S8300 pho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0664">
            <a:off x="7392219" y="1566508"/>
            <a:ext cx="1072484" cy="16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296" y="171075"/>
            <a:ext cx="7322053" cy="602255"/>
          </a:xfrm>
        </p:spPr>
        <p:txBody>
          <a:bodyPr/>
          <a:lstStyle/>
          <a:p>
            <a:r>
              <a:rPr lang="en-US" dirty="0" smtClean="0"/>
              <a:t>System and Systems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pic>
        <p:nvPicPr>
          <p:cNvPr id="1034" name="Picture 10" descr="Bildergebnis fÃ¼r figure spi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314" y="2018950"/>
            <a:ext cx="1259231" cy="9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imgsa.baidu.com/timg?image&amp;quality=80&amp;size=b9999_10000&amp;sec=1561225952718&amp;di=847226f442bbb881811a46827881bce0&amp;imgtype=0&amp;src=http%3A%2F%2Fimages.freeimages.com%2Fimages%2Fpremium%2Fsmall-comps%2F6005%2F6005937-airplane-clipping-path-with-x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90" y="1781966"/>
            <a:ext cx="2406807" cy="15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3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346" y="115453"/>
            <a:ext cx="7322053" cy="602255"/>
          </a:xfrm>
        </p:spPr>
        <p:txBody>
          <a:bodyPr/>
          <a:lstStyle/>
          <a:p>
            <a:r>
              <a:rPr lang="en-US" dirty="0" smtClean="0"/>
              <a:t>Questions for System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Where to start if </a:t>
            </a:r>
            <a:r>
              <a:rPr lang="en-US" sz="2200" dirty="0" smtClean="0">
                <a:latin typeface="+mj-lt"/>
                <a:cs typeface="Calibri" panose="020F0502020204030204" pitchFamily="34" charset="0"/>
              </a:rPr>
              <a:t>you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are asked to design a fresh system?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Which procedure to follow to reach a system design from the user requirements?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How </a:t>
            </a:r>
            <a:r>
              <a:rPr lang="en-US" sz="2200" dirty="0" smtClean="0">
                <a:latin typeface="+mj-lt"/>
                <a:cs typeface="Calibri" panose="020F0502020204030204" pitchFamily="34" charset="0"/>
              </a:rPr>
              <a:t>to make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the system provides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complete and correct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functions with desired performance?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How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to design a system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to be successful </a:t>
            </a:r>
            <a:r>
              <a:rPr lang="en-US" sz="2200" dirty="0">
                <a:latin typeface="+mj-lt"/>
                <a:cs typeface="Calibri" panose="020F0502020204030204" pitchFamily="34" charset="0"/>
              </a:rPr>
              <a:t>at the first switch-on without redesigning the core components?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How to … </a:t>
            </a: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2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dirty="0"/>
              <a:t>Systems engineering helps to answer these questions…but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systems engineering methodology is general and flexible, you need to select only necessary process steps which fit to your system, and fit to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996" y="153553"/>
            <a:ext cx="7322053" cy="602255"/>
          </a:xfrm>
        </p:spPr>
        <p:txBody>
          <a:bodyPr/>
          <a:lstStyle/>
          <a:p>
            <a:r>
              <a:rPr lang="en-US" dirty="0" smtClean="0"/>
              <a:t>Destination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System designer and integrator</a:t>
            </a:r>
          </a:p>
          <a:p>
            <a:r>
              <a:rPr lang="en-US" sz="2200" dirty="0"/>
              <a:t>Persons who </a:t>
            </a:r>
            <a:r>
              <a:rPr lang="en-US" sz="2200" dirty="0" smtClean="0"/>
              <a:t>wants </a:t>
            </a:r>
            <a:r>
              <a:rPr lang="en-US" sz="2200" dirty="0"/>
              <a:t>to design any components </a:t>
            </a:r>
            <a:r>
              <a:rPr lang="en-US" sz="2200" dirty="0" smtClean="0"/>
              <a:t>(hardware, firmware or software) </a:t>
            </a:r>
            <a:r>
              <a:rPr lang="en-US" sz="2200" dirty="0"/>
              <a:t>in a systematic way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Reading materials</a:t>
            </a:r>
          </a:p>
          <a:p>
            <a:pPr lvl="1"/>
            <a:r>
              <a:rPr lang="en-US" sz="2200" dirty="0"/>
              <a:t>Cathleen </a:t>
            </a:r>
            <a:r>
              <a:rPr lang="en-US" sz="2200" dirty="0" err="1"/>
              <a:t>Shamieh</a:t>
            </a:r>
            <a:r>
              <a:rPr lang="en-US" sz="2200" dirty="0"/>
              <a:t>, Systems Engineering for Dummies</a:t>
            </a:r>
            <a:endParaRPr lang="de-CH" sz="2200" dirty="0">
              <a:hlinkClick r:id="rId3"/>
            </a:endParaRPr>
          </a:p>
          <a:p>
            <a:pPr lvl="1"/>
            <a:r>
              <a:rPr lang="en-US" sz="2200" dirty="0"/>
              <a:t>Tim </a:t>
            </a:r>
            <a:r>
              <a:rPr lang="en-US" sz="2200" dirty="0" err="1"/>
              <a:t>Weilkiens</a:t>
            </a:r>
            <a:r>
              <a:rPr lang="en-US" sz="2200" dirty="0"/>
              <a:t>, System Engineering with </a:t>
            </a:r>
            <a:r>
              <a:rPr lang="en-US" sz="2200" dirty="0" err="1"/>
              <a:t>SysML</a:t>
            </a:r>
            <a:r>
              <a:rPr lang="en-US" sz="2200" dirty="0"/>
              <a:t>/UML </a:t>
            </a:r>
          </a:p>
          <a:p>
            <a:pPr lvl="1"/>
            <a:r>
              <a:rPr lang="de-CH" sz="2200" dirty="0" smtClean="0">
                <a:hlinkClick r:id="rId3"/>
              </a:rPr>
              <a:t>https</a:t>
            </a:r>
            <a:r>
              <a:rPr lang="de-CH" sz="2200" dirty="0">
                <a:hlinkClick r:id="rId3"/>
              </a:rPr>
              <a:t>://</a:t>
            </a:r>
            <a:r>
              <a:rPr lang="de-CH" sz="2200" dirty="0" smtClean="0">
                <a:hlinkClick r:id="rId3"/>
              </a:rPr>
              <a:t>www.incose.org/systems-engineering</a:t>
            </a:r>
            <a:endParaRPr lang="de-CH" sz="2200" dirty="0" smtClean="0"/>
          </a:p>
          <a:p>
            <a:pPr lvl="1"/>
            <a:r>
              <a:rPr lang="en-US" sz="2200" dirty="0" smtClean="0"/>
              <a:t>INCOSE Systems Engineering Handbook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98" y="5578993"/>
            <a:ext cx="7672289" cy="518847"/>
          </a:xfrm>
        </p:spPr>
        <p:txBody>
          <a:bodyPr>
            <a:noAutofit/>
          </a:bodyPr>
          <a:lstStyle/>
          <a:p>
            <a:r>
              <a:rPr lang="en-US" dirty="0"/>
              <a:t>Introduction to </a:t>
            </a:r>
            <a:r>
              <a:rPr lang="en-US" dirty="0"/>
              <a:t>Systems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15" y="161585"/>
            <a:ext cx="7322053" cy="602255"/>
          </a:xfrm>
        </p:spPr>
        <p:txBody>
          <a:bodyPr/>
          <a:lstStyle/>
          <a:p>
            <a:r>
              <a:rPr lang="en-US" dirty="0"/>
              <a:t>Systems Engineering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70337"/>
            <a:ext cx="5328771" cy="51406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Processes covered in the talk: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System boundary definition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Requirements collection and analysis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Use cases identification and description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Function analysis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Hardware/firmware/software partition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Hardware architecture design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Firmware architecture design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Software architecture design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latin typeface="+mj-lt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processes are executed iteratively </a:t>
            </a:r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5313" y="6289679"/>
            <a:ext cx="91888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125" y="763840"/>
            <a:ext cx="5722071" cy="427276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33873" y="4936197"/>
            <a:ext cx="5964446" cy="1211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i="1" dirty="0">
                <a:latin typeface="+mj-lt"/>
                <a:cs typeface="Calibri" panose="020F0502020204030204" pitchFamily="34" charset="0"/>
              </a:rPr>
              <a:t>V-model of systems engineering processes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latin typeface="+mj-lt"/>
                <a:cs typeface="Calibri" panose="020F0502020204030204" pitchFamily="34" charset="0"/>
              </a:rPr>
              <a:t>System analysis and design: top-to-down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latin typeface="+mj-lt"/>
                <a:cs typeface="Calibri" panose="020F0502020204030204" pitchFamily="34" charset="0"/>
              </a:rPr>
              <a:t>System verification and integration: bottom-to-up</a:t>
            </a:r>
          </a:p>
        </p:txBody>
      </p:sp>
    </p:spTree>
    <p:extLst>
      <p:ext uri="{BB962C8B-B14F-4D97-AF65-F5344CB8AC3E}">
        <p14:creationId xmlns:p14="http://schemas.microsoft.com/office/powerpoint/2010/main" val="135767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346" y="147203"/>
            <a:ext cx="7322053" cy="602255"/>
          </a:xfrm>
        </p:spPr>
        <p:txBody>
          <a:bodyPr/>
          <a:lstStyle/>
          <a:p>
            <a:r>
              <a:rPr lang="en-US" dirty="0" smtClean="0"/>
              <a:t>Example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3537705"/>
            <a:ext cx="11040495" cy="25836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dirty="0">
                <a:latin typeface="+mj-lt"/>
                <a:cs typeface="Calibri" panose="020F0502020204030204" pitchFamily="34" charset="0"/>
              </a:rPr>
              <a:t>A control system to scan the output power of an RF amplifier.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Calibri" panose="020F0502020204030204" pitchFamily="34" charset="0"/>
              </a:rPr>
              <a:t>Power scan range 0 ~ 1000 W, </a:t>
            </a:r>
            <a:r>
              <a:rPr lang="en-US" dirty="0"/>
              <a:t>ramping speed below 100 </a:t>
            </a:r>
            <a:r>
              <a:rPr lang="en-US" dirty="0"/>
              <a:t>W/s.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Calibri" panose="020F0502020204030204" pitchFamily="34" charset="0"/>
              </a:rPr>
              <a:t>Error of amplifier output power should be within +- 10 W.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Calibri" panose="020F0502020204030204" pitchFamily="34" charset="0"/>
              </a:rPr>
              <a:t>Provide reflection power protection (reflection power &lt; 100 W) and the interlock response time &lt; 10 us.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Calibri" panose="020F0502020204030204" pitchFamily="34" charset="0"/>
              </a:rPr>
              <a:t>Remote monitoring and control.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Calibri" panose="020F0502020204030204" pitchFamily="34" charset="0"/>
              </a:rPr>
              <a:t>Amplifier is digitally controllable with Ethernet: adjust or stop drive power.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209" y="676125"/>
            <a:ext cx="5405769" cy="2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2853</Words>
  <Application>Microsoft Office PowerPoint</Application>
  <PresentationFormat>Widescreen</PresentationFormat>
  <Paragraphs>389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幼圆</vt:lpstr>
      <vt:lpstr>Arial</vt:lpstr>
      <vt:lpstr>Calibri</vt:lpstr>
      <vt:lpstr>Diamond Grid 16x9</vt:lpstr>
      <vt:lpstr>Systems Engineering (for MicroTCA)</vt:lpstr>
      <vt:lpstr>Outline</vt:lpstr>
      <vt:lpstr>Overview</vt:lpstr>
      <vt:lpstr>System and Systems Engineering</vt:lpstr>
      <vt:lpstr>Questions for System Designers</vt:lpstr>
      <vt:lpstr>Destination Audience</vt:lpstr>
      <vt:lpstr>Introduction to Systems Engineering</vt:lpstr>
      <vt:lpstr>Systems Engineering Processes</vt:lpstr>
      <vt:lpstr>Example System</vt:lpstr>
      <vt:lpstr>System Boundary Definition</vt:lpstr>
      <vt:lpstr>Requirements Collection and Analysis</vt:lpstr>
      <vt:lpstr>Use Cases Identification and Description</vt:lpstr>
      <vt:lpstr>Function Analysis</vt:lpstr>
      <vt:lpstr>Function Analysis (cont.)</vt:lpstr>
      <vt:lpstr>Function Analysis (cont.)</vt:lpstr>
      <vt:lpstr>Hardware, Firmware and Software Partition</vt:lpstr>
      <vt:lpstr>Hardware Platform Selection</vt:lpstr>
      <vt:lpstr>Hardware Architecture Design – identified components</vt:lpstr>
      <vt:lpstr>Hardware Architecture Design – specify functions and interfaces</vt:lpstr>
      <vt:lpstr>Allocate Performance Requirements to HW/FW/SW Components</vt:lpstr>
      <vt:lpstr>Hardware Architecture Design – define assembles</vt:lpstr>
      <vt:lpstr>Hardware Architecture Design – define subsystems</vt:lpstr>
      <vt:lpstr>Firmware Architecture Design – identified components</vt:lpstr>
      <vt:lpstr>Firmware Architecture Design – specify functions and interfaces</vt:lpstr>
      <vt:lpstr>Firmware Architecture Design – define assembles</vt:lpstr>
      <vt:lpstr>Firmware Architecture Design – allocation to hardware</vt:lpstr>
      <vt:lpstr>Software Architecture Design – identified components</vt:lpstr>
      <vt:lpstr>Software Architecture Design – specify functions and interfaces</vt:lpstr>
      <vt:lpstr>Software Architecture Design – define assembles</vt:lpstr>
      <vt:lpstr>Software Architecture Design – allocation to hardware</vt:lpstr>
      <vt:lpstr>Some Tips in System Design</vt:lpstr>
      <vt:lpstr>(Negotiable) Tips</vt:lpstr>
      <vt:lpstr>Documentation with Text or Diagramm</vt:lpstr>
      <vt:lpstr>PowerPoint Presentation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Engineering for MicroTCA</dc:title>
  <dc:creator>Geng Zheqiao</dc:creator>
  <cp:lastModifiedBy>Geng Zheqiao</cp:lastModifiedBy>
  <cp:revision>214</cp:revision>
  <dcterms:created xsi:type="dcterms:W3CDTF">2019-06-17T14:42:22Z</dcterms:created>
  <dcterms:modified xsi:type="dcterms:W3CDTF">2019-06-23T16:44:20Z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