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20" r:id="rId2"/>
    <p:sldMasterId id="2147483744" r:id="rId3"/>
  </p:sldMasterIdLst>
  <p:notesMasterIdLst>
    <p:notesMasterId r:id="rId20"/>
  </p:notesMasterIdLst>
  <p:sldIdLst>
    <p:sldId id="334" r:id="rId4"/>
    <p:sldId id="322" r:id="rId5"/>
    <p:sldId id="337" r:id="rId6"/>
    <p:sldId id="268" r:id="rId7"/>
    <p:sldId id="321" r:id="rId8"/>
    <p:sldId id="323" r:id="rId9"/>
    <p:sldId id="324" r:id="rId10"/>
    <p:sldId id="335" r:id="rId11"/>
    <p:sldId id="325" r:id="rId12"/>
    <p:sldId id="326" r:id="rId13"/>
    <p:sldId id="327" r:id="rId14"/>
    <p:sldId id="329" r:id="rId15"/>
    <p:sldId id="330" r:id="rId16"/>
    <p:sldId id="331" r:id="rId17"/>
    <p:sldId id="336" r:id="rId18"/>
    <p:sldId id="33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1601" autoAdjust="0"/>
  </p:normalViewPr>
  <p:slideViewPr>
    <p:cSldViewPr snapToGrid="0">
      <p:cViewPr varScale="1">
        <p:scale>
          <a:sx n="63" d="100"/>
          <a:sy n="63" d="100"/>
        </p:scale>
        <p:origin x="14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C580D-9545-4E7C-8ABE-C731B6CCFBAA}" type="datetimeFigureOut">
              <a:rPr lang="zh-CN" altLang="en-US" smtClean="0"/>
              <a:t>2019/5/30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DCE8C-39B4-47AA-A178-5C67BC4658EB}" type="slidenum">
              <a:rPr lang="zh-CN" altLang="en-US" smtClean="0"/>
              <a:t>‹#›</a:t>
            </a:fld>
            <a:endParaRPr lang="zh-CN" altLang="en-US"/>
          </a:p>
        </p:txBody>
      </p:sp>
    </p:spTree>
    <p:extLst>
      <p:ext uri="{BB962C8B-B14F-4D97-AF65-F5344CB8AC3E}">
        <p14:creationId xmlns:p14="http://schemas.microsoft.com/office/powerpoint/2010/main" val="3101952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D8CDCE8C-39B4-47AA-A178-5C67BC4658EB}" type="slidenum">
              <a:rPr lang="zh-CN" altLang="en-US" smtClean="0"/>
              <a:t>1</a:t>
            </a:fld>
            <a:endParaRPr lang="zh-CN" altLang="en-US"/>
          </a:p>
        </p:txBody>
      </p:sp>
    </p:spTree>
    <p:extLst>
      <p:ext uri="{BB962C8B-B14F-4D97-AF65-F5344CB8AC3E}">
        <p14:creationId xmlns:p14="http://schemas.microsoft.com/office/powerpoint/2010/main" val="2653246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强调为什么用</a:t>
            </a:r>
            <a:r>
              <a:rPr lang="en-US" altLang="zh-CN" dirty="0"/>
              <a:t>TT</a:t>
            </a:r>
            <a:r>
              <a:rPr lang="zh-CN" altLang="en-US" dirty="0"/>
              <a:t>，</a:t>
            </a:r>
            <a:r>
              <a:rPr lang="en-US" altLang="zh-CN" dirty="0"/>
              <a:t>WP</a:t>
            </a:r>
            <a:r>
              <a:rPr lang="zh-CN" altLang="en-US" dirty="0"/>
              <a:t>。图放大</a:t>
            </a:r>
          </a:p>
        </p:txBody>
      </p:sp>
      <p:sp>
        <p:nvSpPr>
          <p:cNvPr id="4" name="灯片编号占位符 3"/>
          <p:cNvSpPr>
            <a:spLocks noGrp="1"/>
          </p:cNvSpPr>
          <p:nvPr>
            <p:ph type="sldNum" sz="quarter" idx="5"/>
          </p:nvPr>
        </p:nvSpPr>
        <p:spPr/>
        <p:txBody>
          <a:bodyPr/>
          <a:lstStyle/>
          <a:p>
            <a:fld id="{D8CDCE8C-39B4-47AA-A178-5C67BC4658EB}" type="slidenum">
              <a:rPr lang="zh-CN" altLang="en-US" smtClean="0"/>
              <a:t>10</a:t>
            </a:fld>
            <a:endParaRPr lang="zh-CN" altLang="en-US"/>
          </a:p>
        </p:txBody>
      </p:sp>
    </p:spTree>
    <p:extLst>
      <p:ext uri="{BB962C8B-B14F-4D97-AF65-F5344CB8AC3E}">
        <p14:creationId xmlns:p14="http://schemas.microsoft.com/office/powerpoint/2010/main" val="2869415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After choose the better TT reconstruction events, generate 20K events in 200Gev.</a:t>
            </a:r>
            <a:endParaRPr lang="zh-CN" altLang="en-US" dirty="0"/>
          </a:p>
        </p:txBody>
      </p:sp>
      <p:sp>
        <p:nvSpPr>
          <p:cNvPr id="4" name="灯片编号占位符 3"/>
          <p:cNvSpPr>
            <a:spLocks noGrp="1"/>
          </p:cNvSpPr>
          <p:nvPr>
            <p:ph type="sldNum" sz="quarter" idx="5"/>
          </p:nvPr>
        </p:nvSpPr>
        <p:spPr/>
        <p:txBody>
          <a:bodyPr/>
          <a:lstStyle/>
          <a:p>
            <a:fld id="{D8CDCE8C-39B4-47AA-A178-5C67BC4658EB}" type="slidenum">
              <a:rPr lang="zh-CN" altLang="en-US" smtClean="0"/>
              <a:t>12</a:t>
            </a:fld>
            <a:endParaRPr lang="zh-CN" altLang="en-US"/>
          </a:p>
        </p:txBody>
      </p:sp>
    </p:spTree>
    <p:extLst>
      <p:ext uri="{BB962C8B-B14F-4D97-AF65-F5344CB8AC3E}">
        <p14:creationId xmlns:p14="http://schemas.microsoft.com/office/powerpoint/2010/main" val="2120684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solving the problem of insufficient sample space, improve a method of rotating events. To verify the feasibility of the rotation method, divide 20K train set into 10K train set inject points phi in[180,360],</a:t>
            </a:r>
            <a:endParaRPr lang="zh-CN" altLang="en-US" dirty="0"/>
          </a:p>
        </p:txBody>
      </p:sp>
      <p:sp>
        <p:nvSpPr>
          <p:cNvPr id="4" name="灯片编号占位符 3"/>
          <p:cNvSpPr>
            <a:spLocks noGrp="1"/>
          </p:cNvSpPr>
          <p:nvPr>
            <p:ph type="sldNum" sz="quarter" idx="5"/>
          </p:nvPr>
        </p:nvSpPr>
        <p:spPr/>
        <p:txBody>
          <a:bodyPr/>
          <a:lstStyle/>
          <a:p>
            <a:fld id="{D8CDCE8C-39B4-47AA-A178-5C67BC4658EB}" type="slidenum">
              <a:rPr lang="zh-CN" altLang="en-US" smtClean="0"/>
              <a:t>14</a:t>
            </a:fld>
            <a:endParaRPr lang="zh-CN" altLang="en-US"/>
          </a:p>
        </p:txBody>
      </p:sp>
    </p:spTree>
    <p:extLst>
      <p:ext uri="{BB962C8B-B14F-4D97-AF65-F5344CB8AC3E}">
        <p14:creationId xmlns:p14="http://schemas.microsoft.com/office/powerpoint/2010/main" val="3741008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verifying  that the rotation may be useful, further apply rotation.</a:t>
            </a:r>
            <a:endParaRPr lang="zh-CN" altLang="en-US" dirty="0"/>
          </a:p>
        </p:txBody>
      </p:sp>
      <p:sp>
        <p:nvSpPr>
          <p:cNvPr id="4" name="灯片编号占位符 3"/>
          <p:cNvSpPr>
            <a:spLocks noGrp="1"/>
          </p:cNvSpPr>
          <p:nvPr>
            <p:ph type="sldNum" sz="quarter" idx="5"/>
          </p:nvPr>
        </p:nvSpPr>
        <p:spPr/>
        <p:txBody>
          <a:bodyPr/>
          <a:lstStyle/>
          <a:p>
            <a:fld id="{D8CDCE8C-39B4-47AA-A178-5C67BC4658EB}" type="slidenum">
              <a:rPr lang="zh-CN" altLang="en-US" smtClean="0"/>
              <a:t>15</a:t>
            </a:fld>
            <a:endParaRPr lang="zh-CN" altLang="en-US"/>
          </a:p>
        </p:txBody>
      </p:sp>
    </p:spTree>
    <p:extLst>
      <p:ext uri="{BB962C8B-B14F-4D97-AF65-F5344CB8AC3E}">
        <p14:creationId xmlns:p14="http://schemas.microsoft.com/office/powerpoint/2010/main" val="2378175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性能提高多少，时间信息</a:t>
            </a:r>
            <a:endParaRPr lang="en-US" altLang="zh-CN" dirty="0"/>
          </a:p>
          <a:p>
            <a:r>
              <a:rPr lang="zh-CN" altLang="en-US" dirty="0"/>
              <a:t>列出问题，</a:t>
            </a:r>
            <a:r>
              <a:rPr lang="en-US" altLang="zh-CN" dirty="0"/>
              <a:t>idea</a:t>
            </a:r>
            <a:r>
              <a:rPr lang="zh-CN" altLang="en-US" dirty="0"/>
              <a:t>，简要</a:t>
            </a:r>
          </a:p>
        </p:txBody>
      </p:sp>
      <p:sp>
        <p:nvSpPr>
          <p:cNvPr id="4" name="灯片编号占位符 3"/>
          <p:cNvSpPr>
            <a:spLocks noGrp="1"/>
          </p:cNvSpPr>
          <p:nvPr>
            <p:ph type="sldNum" sz="quarter" idx="10"/>
          </p:nvPr>
        </p:nvSpPr>
        <p:spPr/>
        <p:txBody>
          <a:bodyPr/>
          <a:lstStyle/>
          <a:p>
            <a:fld id="{D8CDCE8C-39B4-47AA-A178-5C67BC4658EB}" type="slidenum">
              <a:rPr lang="zh-CN" altLang="en-US" smtClean="0"/>
              <a:t>16</a:t>
            </a:fld>
            <a:endParaRPr lang="zh-CN" altLang="en-US"/>
          </a:p>
        </p:txBody>
      </p:sp>
    </p:spTree>
    <p:extLst>
      <p:ext uri="{BB962C8B-B14F-4D97-AF65-F5344CB8AC3E}">
        <p14:creationId xmlns:p14="http://schemas.microsoft.com/office/powerpoint/2010/main" val="361610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introduction =&gt; Introduction</a:t>
            </a:r>
            <a:endParaRPr lang="zh-CN" altLang="en-US" dirty="0"/>
          </a:p>
        </p:txBody>
      </p:sp>
      <p:sp>
        <p:nvSpPr>
          <p:cNvPr id="4" name="灯片编号占位符 3"/>
          <p:cNvSpPr>
            <a:spLocks noGrp="1"/>
          </p:cNvSpPr>
          <p:nvPr>
            <p:ph type="sldNum" sz="quarter" idx="5"/>
          </p:nvPr>
        </p:nvSpPr>
        <p:spPr/>
        <p:txBody>
          <a:bodyPr/>
          <a:lstStyle/>
          <a:p>
            <a:fld id="{D8CDCE8C-39B4-47AA-A178-5C67BC4658EB}" type="slidenum">
              <a:rPr lang="zh-CN" altLang="en-US" smtClean="0"/>
              <a:t>2</a:t>
            </a:fld>
            <a:endParaRPr lang="zh-CN" altLang="en-US"/>
          </a:p>
        </p:txBody>
      </p:sp>
    </p:spTree>
    <p:extLst>
      <p:ext uri="{BB962C8B-B14F-4D97-AF65-F5344CB8AC3E}">
        <p14:creationId xmlns:p14="http://schemas.microsoft.com/office/powerpoint/2010/main" val="75965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加入</a:t>
            </a:r>
            <a:r>
              <a:rPr lang="en-US" altLang="zh-CN" dirty="0" smtClean="0"/>
              <a:t>WP</a:t>
            </a:r>
            <a:r>
              <a:rPr lang="zh-CN" altLang="en-US" dirty="0" smtClean="0"/>
              <a:t>和</a:t>
            </a:r>
            <a:r>
              <a:rPr lang="en-US" altLang="zh-CN" dirty="0" smtClean="0"/>
              <a:t>TT</a:t>
            </a:r>
            <a:r>
              <a:rPr lang="zh-CN" altLang="en-US" dirty="0" smtClean="0"/>
              <a:t>的介绍</a:t>
            </a:r>
            <a:endParaRPr lang="zh-CN" altLang="en-US" dirty="0"/>
          </a:p>
        </p:txBody>
      </p:sp>
      <p:sp>
        <p:nvSpPr>
          <p:cNvPr id="4" name="灯片编号占位符 3"/>
          <p:cNvSpPr>
            <a:spLocks noGrp="1"/>
          </p:cNvSpPr>
          <p:nvPr>
            <p:ph type="sldNum" sz="quarter" idx="10"/>
          </p:nvPr>
        </p:nvSpPr>
        <p:spPr/>
        <p:txBody>
          <a:bodyPr/>
          <a:lstStyle/>
          <a:p>
            <a:fld id="{D8CDCE8C-39B4-47AA-A178-5C67BC4658EB}" type="slidenum">
              <a:rPr lang="zh-CN" altLang="en-US" smtClean="0"/>
              <a:t>3</a:t>
            </a:fld>
            <a:endParaRPr lang="zh-CN" altLang="en-US"/>
          </a:p>
        </p:txBody>
      </p:sp>
    </p:spTree>
    <p:extLst>
      <p:ext uri="{BB962C8B-B14F-4D97-AF65-F5344CB8AC3E}">
        <p14:creationId xmlns:p14="http://schemas.microsoft.com/office/powerpoint/2010/main" val="3955738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传统的重建方法，例如依赖最快光模型的重建方法，</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Motivation </a:t>
            </a:r>
            <a:r>
              <a:rPr lang="zh-CN" altLang="en-US" dirty="0"/>
              <a:t>不需要考虑光学，</a:t>
            </a:r>
            <a:r>
              <a:rPr lang="en-US" altLang="zh-CN" dirty="0"/>
              <a:t>CNN</a:t>
            </a:r>
            <a:r>
              <a:rPr lang="zh-CN" altLang="en-US" dirty="0"/>
              <a:t>的优势</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Classic </a:t>
            </a:r>
          </a:p>
        </p:txBody>
      </p:sp>
      <p:sp>
        <p:nvSpPr>
          <p:cNvPr id="4" name="灯片编号占位符 3"/>
          <p:cNvSpPr>
            <a:spLocks noGrp="1"/>
          </p:cNvSpPr>
          <p:nvPr>
            <p:ph type="sldNum" sz="quarter" idx="5"/>
          </p:nvPr>
        </p:nvSpPr>
        <p:spPr/>
        <p:txBody>
          <a:bodyPr/>
          <a:lstStyle/>
          <a:p>
            <a:fld id="{D8CDCE8C-39B4-47AA-A178-5C67BC4658EB}" type="slidenum">
              <a:rPr lang="zh-CN" altLang="en-US" smtClean="0"/>
              <a:t>4</a:t>
            </a:fld>
            <a:endParaRPr lang="zh-CN" altLang="en-US"/>
          </a:p>
        </p:txBody>
      </p:sp>
    </p:spTree>
    <p:extLst>
      <p:ext uri="{BB962C8B-B14F-4D97-AF65-F5344CB8AC3E}">
        <p14:creationId xmlns:p14="http://schemas.microsoft.com/office/powerpoint/2010/main" val="2839695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With </a:t>
            </a:r>
            <a:r>
              <a:rPr lang="en-US" altLang="zh-CN" sz="1200" dirty="0"/>
              <a:t>Deep learning has been wildly used in HEP ,</a:t>
            </a:r>
            <a:r>
              <a:rPr lang="en-US" altLang="zh-CN" dirty="0"/>
              <a:t> </a:t>
            </a:r>
            <a:r>
              <a:rPr lang="en-US" altLang="zh-CN" sz="1200" dirty="0"/>
              <a:t>try to apply convolutional neural networks (CNNs) to solve the muon reconstruction problem.</a:t>
            </a:r>
          </a:p>
          <a:p>
            <a:pPr marL="230400" lvl="1" indent="-230400" algn="just">
              <a:spcBef>
                <a:spcPts val="0"/>
              </a:spcBef>
              <a:defRPr/>
            </a:pPr>
            <a:r>
              <a:rPr lang="en-US" altLang="zh-CN" sz="2400" dirty="0"/>
              <a:t>Input is the </a:t>
            </a:r>
            <a:r>
              <a:rPr lang="en-US" altLang="zh-CN" sz="2400" dirty="0" err="1"/>
              <a:t>nPE</a:t>
            </a:r>
            <a:r>
              <a:rPr lang="en-US" altLang="zh-CN" sz="2400" dirty="0"/>
              <a:t> (Q) and First Hit Time (T) in </a:t>
            </a:r>
          </a:p>
          <a:p>
            <a:pPr marL="230400" lvl="1" indent="0" algn="just">
              <a:spcBef>
                <a:spcPts val="0"/>
              </a:spcBef>
              <a:buNone/>
              <a:defRPr/>
            </a:pPr>
            <a:r>
              <a:rPr lang="en-US" altLang="zh-CN" sz="2400" dirty="0"/>
              <a:t>each PMT. Project the data into 2D plots.</a:t>
            </a:r>
          </a:p>
          <a:p>
            <a:pPr marL="230400" lvl="1" indent="-230400" algn="just">
              <a:spcBef>
                <a:spcPts val="0"/>
              </a:spcBef>
              <a:defRPr/>
            </a:pPr>
            <a:r>
              <a:rPr lang="en-US" altLang="zh-CN" sz="2400" dirty="0"/>
              <a:t>Output is the track of injecting point</a:t>
            </a:r>
          </a:p>
          <a:p>
            <a:pPr marL="230400" lvl="1" indent="0" algn="just">
              <a:spcBef>
                <a:spcPts val="0"/>
              </a:spcBef>
              <a:buNone/>
              <a:defRPr/>
            </a:pPr>
            <a:r>
              <a:rPr lang="en-US" altLang="zh-CN" sz="2400" dirty="0"/>
              <a:t>(</a:t>
            </a:r>
            <a:r>
              <a:rPr lang="en-US" altLang="zh-CN" sz="2400" dirty="0" err="1"/>
              <a:t>x,y,z</a:t>
            </a:r>
            <a:r>
              <a:rPr lang="en-US" altLang="zh-CN" sz="2400" dirty="0"/>
              <a:t>) and direction (</a:t>
            </a:r>
            <a:r>
              <a:rPr lang="en-US" altLang="zh-CN" sz="2400" dirty="0" err="1"/>
              <a:t>px,py,pz</a:t>
            </a:r>
            <a:r>
              <a:rPr lang="en-US" altLang="zh-CN" sz="2400" dirty="0"/>
              <a:t>)</a:t>
            </a:r>
          </a:p>
          <a:p>
            <a:endParaRPr lang="zh-CN" altLang="en-US" dirty="0"/>
          </a:p>
        </p:txBody>
      </p:sp>
      <p:sp>
        <p:nvSpPr>
          <p:cNvPr id="4" name="灯片编号占位符 3"/>
          <p:cNvSpPr>
            <a:spLocks noGrp="1"/>
          </p:cNvSpPr>
          <p:nvPr>
            <p:ph type="sldNum" sz="quarter" idx="5"/>
          </p:nvPr>
        </p:nvSpPr>
        <p:spPr/>
        <p:txBody>
          <a:bodyPr/>
          <a:lstStyle/>
          <a:p>
            <a:fld id="{D8CDCE8C-39B4-47AA-A178-5C67BC4658EB}" type="slidenum">
              <a:rPr lang="zh-CN" altLang="en-US" smtClean="0"/>
              <a:t>5</a:t>
            </a:fld>
            <a:endParaRPr lang="zh-CN" altLang="en-US"/>
          </a:p>
        </p:txBody>
      </p:sp>
    </p:spTree>
    <p:extLst>
      <p:ext uri="{BB962C8B-B14F-4D97-AF65-F5344CB8AC3E}">
        <p14:creationId xmlns:p14="http://schemas.microsoft.com/office/powerpoint/2010/main" val="135908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Based on initial implement of DL reconstruction, update the network architectures. mainly Increase convolution layers and kernels. And then considering the pmt projection influence, using cylindrical isometric projection</a:t>
            </a:r>
          </a:p>
          <a:p>
            <a:endParaRPr lang="zh-CN" altLang="en-US" dirty="0"/>
          </a:p>
        </p:txBody>
      </p:sp>
      <p:sp>
        <p:nvSpPr>
          <p:cNvPr id="4" name="灯片编号占位符 3"/>
          <p:cNvSpPr>
            <a:spLocks noGrp="1"/>
          </p:cNvSpPr>
          <p:nvPr>
            <p:ph type="sldNum" sz="quarter" idx="5"/>
          </p:nvPr>
        </p:nvSpPr>
        <p:spPr/>
        <p:txBody>
          <a:bodyPr/>
          <a:lstStyle/>
          <a:p>
            <a:fld id="{D8CDCE8C-39B4-47AA-A178-5C67BC4658EB}" type="slidenum">
              <a:rPr lang="zh-CN" altLang="en-US" smtClean="0"/>
              <a:t>6</a:t>
            </a:fld>
            <a:endParaRPr lang="zh-CN" altLang="en-US"/>
          </a:p>
        </p:txBody>
      </p:sp>
    </p:spTree>
    <p:extLst>
      <p:ext uri="{BB962C8B-B14F-4D97-AF65-F5344CB8AC3E}">
        <p14:creationId xmlns:p14="http://schemas.microsoft.com/office/powerpoint/2010/main" val="1051765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图变大，</a:t>
            </a:r>
            <a:r>
              <a:rPr lang="en-US" altLang="zh-CN" dirty="0"/>
              <a:t>delta</a:t>
            </a:r>
            <a:r>
              <a:rPr lang="en-US" altLang="zh-CN" baseline="0" dirty="0"/>
              <a:t> D</a:t>
            </a:r>
            <a:r>
              <a:rPr lang="zh-CN" altLang="en-US" baseline="0" dirty="0"/>
              <a:t>，字变少</a:t>
            </a:r>
            <a:endParaRPr lang="en-US" altLang="zh-CN" dirty="0"/>
          </a:p>
          <a:p>
            <a:endParaRPr lang="en-US" altLang="zh-CN" dirty="0"/>
          </a:p>
          <a:p>
            <a:r>
              <a:rPr lang="en-US" altLang="zh-CN" dirty="0"/>
              <a:t>After update ,try to compare the reconstruction performance.  The alpha means angle between the  track direction  of simulation and reconstruction, delta distance means the difference of distances to the center of the simulated and reconstructed tracks. </a:t>
            </a:r>
            <a:endParaRPr lang="zh-CN" altLang="en-US" dirty="0"/>
          </a:p>
        </p:txBody>
      </p:sp>
      <p:sp>
        <p:nvSpPr>
          <p:cNvPr id="4" name="灯片编号占位符 3"/>
          <p:cNvSpPr>
            <a:spLocks noGrp="1"/>
          </p:cNvSpPr>
          <p:nvPr>
            <p:ph type="sldNum" sz="quarter" idx="5"/>
          </p:nvPr>
        </p:nvSpPr>
        <p:spPr/>
        <p:txBody>
          <a:bodyPr/>
          <a:lstStyle/>
          <a:p>
            <a:fld id="{D8CDCE8C-39B4-47AA-A178-5C67BC4658EB}" type="slidenum">
              <a:rPr lang="zh-CN" altLang="en-US" smtClean="0"/>
              <a:t>7</a:t>
            </a:fld>
            <a:endParaRPr lang="zh-CN" altLang="en-US"/>
          </a:p>
        </p:txBody>
      </p:sp>
    </p:spTree>
    <p:extLst>
      <p:ext uri="{BB962C8B-B14F-4D97-AF65-F5344CB8AC3E}">
        <p14:creationId xmlns:p14="http://schemas.microsoft.com/office/powerpoint/2010/main" val="520845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定义</a:t>
            </a:r>
          </a:p>
        </p:txBody>
      </p:sp>
      <p:sp>
        <p:nvSpPr>
          <p:cNvPr id="4" name="灯片编号占位符 3"/>
          <p:cNvSpPr>
            <a:spLocks noGrp="1"/>
          </p:cNvSpPr>
          <p:nvPr>
            <p:ph type="sldNum" sz="quarter" idx="10"/>
          </p:nvPr>
        </p:nvSpPr>
        <p:spPr/>
        <p:txBody>
          <a:bodyPr/>
          <a:lstStyle/>
          <a:p>
            <a:fld id="{D8CDCE8C-39B4-47AA-A178-5C67BC4658EB}" type="slidenum">
              <a:rPr lang="zh-CN" altLang="en-US" smtClean="0"/>
              <a:t>8</a:t>
            </a:fld>
            <a:endParaRPr lang="zh-CN" altLang="en-US"/>
          </a:p>
        </p:txBody>
      </p:sp>
    </p:spTree>
    <p:extLst>
      <p:ext uri="{BB962C8B-B14F-4D97-AF65-F5344CB8AC3E}">
        <p14:creationId xmlns:p14="http://schemas.microsoft.com/office/powerpoint/2010/main" val="3385808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And then compare the DL reconstruction with  based on FLM reconstruction. DL reconstruction </a:t>
            </a:r>
            <a:endParaRPr lang="zh-CN" altLang="en-US" dirty="0"/>
          </a:p>
        </p:txBody>
      </p:sp>
      <p:sp>
        <p:nvSpPr>
          <p:cNvPr id="4" name="灯片编号占位符 3"/>
          <p:cNvSpPr>
            <a:spLocks noGrp="1"/>
          </p:cNvSpPr>
          <p:nvPr>
            <p:ph type="sldNum" sz="quarter" idx="5"/>
          </p:nvPr>
        </p:nvSpPr>
        <p:spPr/>
        <p:txBody>
          <a:bodyPr/>
          <a:lstStyle/>
          <a:p>
            <a:fld id="{D8CDCE8C-39B4-47AA-A178-5C67BC4658EB}" type="slidenum">
              <a:rPr lang="zh-CN" altLang="en-US" smtClean="0"/>
              <a:t>9</a:t>
            </a:fld>
            <a:endParaRPr lang="zh-CN" altLang="en-US"/>
          </a:p>
        </p:txBody>
      </p:sp>
    </p:spTree>
    <p:extLst>
      <p:ext uri="{BB962C8B-B14F-4D97-AF65-F5344CB8AC3E}">
        <p14:creationId xmlns:p14="http://schemas.microsoft.com/office/powerpoint/2010/main" val="193120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C8F2B16-89A0-4127-B98B-514DA2DDDF9E}" type="datetime1">
              <a:rPr lang="zh-CN" altLang="en-US" smtClean="0"/>
              <a:t>2019/5/30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56EECC-6ED0-4743-BEF5-68A7F8CE1998}" type="slidenum">
              <a:rPr lang="zh-CN" altLang="en-US" smtClean="0"/>
              <a:t>‹#›</a:t>
            </a:fld>
            <a:endParaRPr lang="zh-CN" altLang="en-US"/>
          </a:p>
        </p:txBody>
      </p:sp>
    </p:spTree>
    <p:extLst>
      <p:ext uri="{BB962C8B-B14F-4D97-AF65-F5344CB8AC3E}">
        <p14:creationId xmlns:p14="http://schemas.microsoft.com/office/powerpoint/2010/main" val="3221620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4CDF0D-98CF-4542-A788-CEE98CCA305F}" type="datetime1">
              <a:rPr lang="zh-CN" altLang="en-US" smtClean="0"/>
              <a:t>2019/5/30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56EECC-6ED0-4743-BEF5-68A7F8CE1998}" type="slidenum">
              <a:rPr lang="zh-CN" altLang="en-US" smtClean="0"/>
              <a:t>‹#›</a:t>
            </a:fld>
            <a:endParaRPr lang="zh-CN" altLang="en-US"/>
          </a:p>
        </p:txBody>
      </p:sp>
    </p:spTree>
    <p:extLst>
      <p:ext uri="{BB962C8B-B14F-4D97-AF65-F5344CB8AC3E}">
        <p14:creationId xmlns:p14="http://schemas.microsoft.com/office/powerpoint/2010/main" val="66568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7" y="365125"/>
            <a:ext cx="1478756"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71488" y="365125"/>
            <a:ext cx="4321969"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2A51989-7D07-4551-8A23-CFE45AB482D2}" type="datetime1">
              <a:rPr lang="zh-CN" altLang="en-US" smtClean="0"/>
              <a:t>2019/5/30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56EECC-6ED0-4743-BEF5-68A7F8CE1998}" type="slidenum">
              <a:rPr lang="zh-CN" altLang="en-US" smtClean="0"/>
              <a:t>‹#›</a:t>
            </a:fld>
            <a:endParaRPr lang="zh-CN" altLang="en-US"/>
          </a:p>
        </p:txBody>
      </p:sp>
    </p:spTree>
    <p:extLst>
      <p:ext uri="{BB962C8B-B14F-4D97-AF65-F5344CB8AC3E}">
        <p14:creationId xmlns:p14="http://schemas.microsoft.com/office/powerpoint/2010/main" val="2201213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21232-91B5-46F2-9AFA-DDF9BFBFBAA1}"/>
              </a:ext>
            </a:extLst>
          </p:cNvPr>
          <p:cNvSpPr>
            <a:spLocks noGrp="1"/>
          </p:cNvSpPr>
          <p:nvPr>
            <p:ph type="ctrTitle"/>
          </p:nvPr>
        </p:nvSpPr>
        <p:spPr>
          <a:xfrm>
            <a:off x="1143000" y="1122363"/>
            <a:ext cx="6858000" cy="2387600"/>
          </a:xfrm>
        </p:spPr>
        <p:txBody>
          <a:bodyPr anchor="b"/>
          <a:lstStyle>
            <a:lvl1pPr algn="ctr">
              <a:defRPr sz="6000"/>
            </a:lvl1pPr>
          </a:lstStyle>
          <a:p>
            <a:r>
              <a:rPr lang="zh-CN" altLang="en-US" dirty="0"/>
              <a:t>单击此处编辑母版标题样式</a:t>
            </a:r>
          </a:p>
        </p:txBody>
      </p:sp>
      <p:sp>
        <p:nvSpPr>
          <p:cNvPr id="3" name="副标题 2">
            <a:extLst>
              <a:ext uri="{FF2B5EF4-FFF2-40B4-BE49-F238E27FC236}">
                <a16:creationId xmlns:a16="http://schemas.microsoft.com/office/drawing/2014/main" id="{7378924F-321E-409A-9A8F-16CA82AD016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608D49C-D64C-4CF8-8C3D-90FEC6073F57}"/>
              </a:ext>
            </a:extLst>
          </p:cNvPr>
          <p:cNvSpPr>
            <a:spLocks noGrp="1"/>
          </p:cNvSpPr>
          <p:nvPr>
            <p:ph type="dt" sz="half" idx="10"/>
          </p:nvPr>
        </p:nvSpPr>
        <p:spPr/>
        <p:txBody>
          <a:bodyPr/>
          <a:lstStyle/>
          <a:p>
            <a:fld id="{B5516F00-600D-4DF8-B54A-185DCA72A256}" type="datetime1">
              <a:rPr lang="zh-CN" altLang="en-US" smtClean="0"/>
              <a:t>2019/5/30</a:t>
            </a:fld>
            <a:endParaRPr lang="zh-CN" altLang="en-US"/>
          </a:p>
        </p:txBody>
      </p:sp>
      <p:sp>
        <p:nvSpPr>
          <p:cNvPr id="5" name="页脚占位符 4">
            <a:extLst>
              <a:ext uri="{FF2B5EF4-FFF2-40B4-BE49-F238E27FC236}">
                <a16:creationId xmlns:a16="http://schemas.microsoft.com/office/drawing/2014/main" id="{092D02DC-0240-4923-96AA-1166894239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8A8E0E7-1899-4734-9973-24FD3BD4C5F9}"/>
              </a:ext>
            </a:extLst>
          </p:cNvPr>
          <p:cNvSpPr>
            <a:spLocks noGrp="1"/>
          </p:cNvSpPr>
          <p:nvPr>
            <p:ph type="sldNum" sz="quarter" idx="12"/>
          </p:nvPr>
        </p:nvSpPr>
        <p:spPr/>
        <p:txBody>
          <a:bodyPr/>
          <a:lstStyle/>
          <a:p>
            <a:fld id="{B0773F8E-7681-46B9-94D2-B2D76B074552}" type="slidenum">
              <a:rPr lang="zh-CN" altLang="en-US" smtClean="0"/>
              <a:t>‹#›</a:t>
            </a:fld>
            <a:endParaRPr lang="zh-CN" altLang="en-US"/>
          </a:p>
        </p:txBody>
      </p:sp>
    </p:spTree>
    <p:extLst>
      <p:ext uri="{BB962C8B-B14F-4D97-AF65-F5344CB8AC3E}">
        <p14:creationId xmlns:p14="http://schemas.microsoft.com/office/powerpoint/2010/main" val="305482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F9D687-B67D-4EFD-BD2B-EEF88D226F5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B06B101-68C7-4B6F-8620-C99A98255C5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42DE3F2-B417-4C3E-BEE5-8A7D3F4CB8B9}"/>
              </a:ext>
            </a:extLst>
          </p:cNvPr>
          <p:cNvSpPr>
            <a:spLocks noGrp="1"/>
          </p:cNvSpPr>
          <p:nvPr>
            <p:ph type="dt" sz="half" idx="10"/>
          </p:nvPr>
        </p:nvSpPr>
        <p:spPr/>
        <p:txBody>
          <a:bodyPr/>
          <a:lstStyle/>
          <a:p>
            <a:fld id="{15DEC477-46A3-4EC6-85AF-20A59D050BDB}" type="datetime1">
              <a:rPr lang="zh-CN" altLang="en-US" smtClean="0"/>
              <a:t>2019/5/30</a:t>
            </a:fld>
            <a:endParaRPr lang="zh-CN" altLang="en-US"/>
          </a:p>
        </p:txBody>
      </p:sp>
      <p:sp>
        <p:nvSpPr>
          <p:cNvPr id="5" name="页脚占位符 4">
            <a:extLst>
              <a:ext uri="{FF2B5EF4-FFF2-40B4-BE49-F238E27FC236}">
                <a16:creationId xmlns:a16="http://schemas.microsoft.com/office/drawing/2014/main" id="{10ECFE25-D14B-473C-8995-6C9DF9A7D4B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1EF579-B8C9-46CC-B395-22852DB38D54}"/>
              </a:ext>
            </a:extLst>
          </p:cNvPr>
          <p:cNvSpPr>
            <a:spLocks noGrp="1"/>
          </p:cNvSpPr>
          <p:nvPr>
            <p:ph type="sldNum" sz="quarter" idx="12"/>
          </p:nvPr>
        </p:nvSpPr>
        <p:spPr/>
        <p:txBody>
          <a:bodyPr/>
          <a:lstStyle>
            <a:lvl1pPr>
              <a:defRPr b="1">
                <a:solidFill>
                  <a:schemeClr val="tx1"/>
                </a:solidFill>
              </a:defRPr>
            </a:lvl1pPr>
          </a:lstStyle>
          <a:p>
            <a:fld id="{B0773F8E-7681-46B9-94D2-B2D76B074552}" type="slidenum">
              <a:rPr lang="zh-CN" altLang="en-US" smtClean="0"/>
              <a:pPr/>
              <a:t>‹#›</a:t>
            </a:fld>
            <a:endParaRPr lang="zh-CN" altLang="en-US" dirty="0"/>
          </a:p>
        </p:txBody>
      </p:sp>
    </p:spTree>
    <p:extLst>
      <p:ext uri="{BB962C8B-B14F-4D97-AF65-F5344CB8AC3E}">
        <p14:creationId xmlns:p14="http://schemas.microsoft.com/office/powerpoint/2010/main" val="2832739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D24B74-3FE6-42FD-98F5-C91018207A0B}"/>
              </a:ext>
            </a:extLst>
          </p:cNvPr>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C10C700-9B2A-4755-8F55-0035FD8B2F5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B786AC9-6FFF-4A9E-A278-A547233D4005}"/>
              </a:ext>
            </a:extLst>
          </p:cNvPr>
          <p:cNvSpPr>
            <a:spLocks noGrp="1"/>
          </p:cNvSpPr>
          <p:nvPr>
            <p:ph type="dt" sz="half" idx="10"/>
          </p:nvPr>
        </p:nvSpPr>
        <p:spPr/>
        <p:txBody>
          <a:bodyPr/>
          <a:lstStyle/>
          <a:p>
            <a:fld id="{1976F658-0C33-4FD9-9C68-3C70E97D7663}" type="datetime1">
              <a:rPr lang="zh-CN" altLang="en-US" smtClean="0"/>
              <a:t>2019/5/30</a:t>
            </a:fld>
            <a:endParaRPr lang="zh-CN" altLang="en-US"/>
          </a:p>
        </p:txBody>
      </p:sp>
      <p:sp>
        <p:nvSpPr>
          <p:cNvPr id="5" name="页脚占位符 4">
            <a:extLst>
              <a:ext uri="{FF2B5EF4-FFF2-40B4-BE49-F238E27FC236}">
                <a16:creationId xmlns:a16="http://schemas.microsoft.com/office/drawing/2014/main" id="{EC0E51CB-160B-47B3-86BA-C709AD0F68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36D7A8-8C45-4EC4-9973-E4CBC72B273E}"/>
              </a:ext>
            </a:extLst>
          </p:cNvPr>
          <p:cNvSpPr>
            <a:spLocks noGrp="1"/>
          </p:cNvSpPr>
          <p:nvPr>
            <p:ph type="sldNum" sz="quarter" idx="12"/>
          </p:nvPr>
        </p:nvSpPr>
        <p:spPr/>
        <p:txBody>
          <a:bodyPr/>
          <a:lstStyle/>
          <a:p>
            <a:fld id="{B0773F8E-7681-46B9-94D2-B2D76B074552}" type="slidenum">
              <a:rPr lang="zh-CN" altLang="en-US" smtClean="0"/>
              <a:t>‹#›</a:t>
            </a:fld>
            <a:endParaRPr lang="zh-CN" altLang="en-US"/>
          </a:p>
        </p:txBody>
      </p:sp>
    </p:spTree>
    <p:extLst>
      <p:ext uri="{BB962C8B-B14F-4D97-AF65-F5344CB8AC3E}">
        <p14:creationId xmlns:p14="http://schemas.microsoft.com/office/powerpoint/2010/main" val="2951193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593B57-A41A-4F4E-8D41-30D25D5120C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DD2067C-03D3-4719-875D-80DEC28458F5}"/>
              </a:ext>
            </a:extLst>
          </p:cNvPr>
          <p:cNvSpPr>
            <a:spLocks noGrp="1"/>
          </p:cNvSpPr>
          <p:nvPr>
            <p:ph sz="half" idx="1"/>
          </p:nvPr>
        </p:nvSpPr>
        <p:spPr>
          <a:xfrm>
            <a:off x="628650" y="1825625"/>
            <a:ext cx="386715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0077B6-8501-4D89-A9C2-23C533CA7FD0}"/>
              </a:ext>
            </a:extLst>
          </p:cNvPr>
          <p:cNvSpPr>
            <a:spLocks noGrp="1"/>
          </p:cNvSpPr>
          <p:nvPr>
            <p:ph sz="half" idx="2"/>
          </p:nvPr>
        </p:nvSpPr>
        <p:spPr>
          <a:xfrm>
            <a:off x="4648200" y="1825625"/>
            <a:ext cx="386715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76A73E0-A106-4CEE-8225-E9C86B84FCE1}"/>
              </a:ext>
            </a:extLst>
          </p:cNvPr>
          <p:cNvSpPr>
            <a:spLocks noGrp="1"/>
          </p:cNvSpPr>
          <p:nvPr>
            <p:ph type="dt" sz="half" idx="10"/>
          </p:nvPr>
        </p:nvSpPr>
        <p:spPr/>
        <p:txBody>
          <a:bodyPr/>
          <a:lstStyle/>
          <a:p>
            <a:fld id="{879D247C-C57E-4BDE-806B-BB518A4EA145}" type="datetime1">
              <a:rPr lang="zh-CN" altLang="en-US" smtClean="0"/>
              <a:t>2019/5/30</a:t>
            </a:fld>
            <a:endParaRPr lang="zh-CN" altLang="en-US"/>
          </a:p>
        </p:txBody>
      </p:sp>
      <p:sp>
        <p:nvSpPr>
          <p:cNvPr id="6" name="页脚占位符 5">
            <a:extLst>
              <a:ext uri="{FF2B5EF4-FFF2-40B4-BE49-F238E27FC236}">
                <a16:creationId xmlns:a16="http://schemas.microsoft.com/office/drawing/2014/main" id="{B1A6F887-7872-4839-9655-4992C66484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793EB3C-8891-44A3-BCD2-13613E4636DB}"/>
              </a:ext>
            </a:extLst>
          </p:cNvPr>
          <p:cNvSpPr>
            <a:spLocks noGrp="1"/>
          </p:cNvSpPr>
          <p:nvPr>
            <p:ph type="sldNum" sz="quarter" idx="12"/>
          </p:nvPr>
        </p:nvSpPr>
        <p:spPr/>
        <p:txBody>
          <a:bodyPr/>
          <a:lstStyle/>
          <a:p>
            <a:fld id="{B0773F8E-7681-46B9-94D2-B2D76B074552}" type="slidenum">
              <a:rPr lang="zh-CN" altLang="en-US" smtClean="0"/>
              <a:t>‹#›</a:t>
            </a:fld>
            <a:endParaRPr lang="zh-CN" altLang="en-US"/>
          </a:p>
        </p:txBody>
      </p:sp>
    </p:spTree>
    <p:extLst>
      <p:ext uri="{BB962C8B-B14F-4D97-AF65-F5344CB8AC3E}">
        <p14:creationId xmlns:p14="http://schemas.microsoft.com/office/powerpoint/2010/main" val="221057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703264-741D-486E-82FF-A5845B62C10D}"/>
              </a:ext>
            </a:extLst>
          </p:cNvPr>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209DC97-185F-40E6-997C-DD43CE79C4B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68A97E9-ECD5-4A7C-9EFA-8D4778C7B344}"/>
              </a:ext>
            </a:extLst>
          </p:cNvPr>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18201F3-7807-4E79-A66B-2723F136E32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A838141-2873-4057-B850-3BF996A1EF77}"/>
              </a:ext>
            </a:extLst>
          </p:cNvPr>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CC39491-2960-4977-9205-267AE02CED98}"/>
              </a:ext>
            </a:extLst>
          </p:cNvPr>
          <p:cNvSpPr>
            <a:spLocks noGrp="1"/>
          </p:cNvSpPr>
          <p:nvPr>
            <p:ph type="dt" sz="half" idx="10"/>
          </p:nvPr>
        </p:nvSpPr>
        <p:spPr/>
        <p:txBody>
          <a:bodyPr/>
          <a:lstStyle/>
          <a:p>
            <a:fld id="{99C2A763-A3B8-4B13-A5CD-BCBC4EC594E4}" type="datetime1">
              <a:rPr lang="zh-CN" altLang="en-US" smtClean="0"/>
              <a:t>2019/5/30</a:t>
            </a:fld>
            <a:endParaRPr lang="zh-CN" altLang="en-US"/>
          </a:p>
        </p:txBody>
      </p:sp>
      <p:sp>
        <p:nvSpPr>
          <p:cNvPr id="8" name="页脚占位符 7">
            <a:extLst>
              <a:ext uri="{FF2B5EF4-FFF2-40B4-BE49-F238E27FC236}">
                <a16:creationId xmlns:a16="http://schemas.microsoft.com/office/drawing/2014/main" id="{D39C99C0-EACC-46D6-B4ED-90FC436B491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28AB1DE-6B8B-461C-96CA-584366AC48E1}"/>
              </a:ext>
            </a:extLst>
          </p:cNvPr>
          <p:cNvSpPr>
            <a:spLocks noGrp="1"/>
          </p:cNvSpPr>
          <p:nvPr>
            <p:ph type="sldNum" sz="quarter" idx="12"/>
          </p:nvPr>
        </p:nvSpPr>
        <p:spPr/>
        <p:txBody>
          <a:bodyPr/>
          <a:lstStyle/>
          <a:p>
            <a:fld id="{B0773F8E-7681-46B9-94D2-B2D76B074552}" type="slidenum">
              <a:rPr lang="zh-CN" altLang="en-US" smtClean="0"/>
              <a:t>‹#›</a:t>
            </a:fld>
            <a:endParaRPr lang="zh-CN" altLang="en-US"/>
          </a:p>
        </p:txBody>
      </p:sp>
    </p:spTree>
    <p:extLst>
      <p:ext uri="{BB962C8B-B14F-4D97-AF65-F5344CB8AC3E}">
        <p14:creationId xmlns:p14="http://schemas.microsoft.com/office/powerpoint/2010/main" val="24685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CB4651-D493-453D-9650-7B88C6234D7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08E91BA-C8B6-4DDD-A150-47FFA7C5B4CE}"/>
              </a:ext>
            </a:extLst>
          </p:cNvPr>
          <p:cNvSpPr>
            <a:spLocks noGrp="1"/>
          </p:cNvSpPr>
          <p:nvPr>
            <p:ph type="dt" sz="half" idx="10"/>
          </p:nvPr>
        </p:nvSpPr>
        <p:spPr/>
        <p:txBody>
          <a:bodyPr/>
          <a:lstStyle/>
          <a:p>
            <a:fld id="{F11B6CEE-F86A-40B2-BC6C-73AAC09570CE}" type="datetime1">
              <a:rPr lang="zh-CN" altLang="en-US" smtClean="0"/>
              <a:t>2019/5/30</a:t>
            </a:fld>
            <a:endParaRPr lang="zh-CN" altLang="en-US"/>
          </a:p>
        </p:txBody>
      </p:sp>
      <p:sp>
        <p:nvSpPr>
          <p:cNvPr id="4" name="页脚占位符 3">
            <a:extLst>
              <a:ext uri="{FF2B5EF4-FFF2-40B4-BE49-F238E27FC236}">
                <a16:creationId xmlns:a16="http://schemas.microsoft.com/office/drawing/2014/main" id="{6A1FA0BC-FAFA-45DE-B2B6-671EAD5434D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F9A2665-F2D7-433A-BE25-EBF740EC28EF}"/>
              </a:ext>
            </a:extLst>
          </p:cNvPr>
          <p:cNvSpPr>
            <a:spLocks noGrp="1"/>
          </p:cNvSpPr>
          <p:nvPr>
            <p:ph type="sldNum" sz="quarter" idx="12"/>
          </p:nvPr>
        </p:nvSpPr>
        <p:spPr/>
        <p:txBody>
          <a:bodyPr/>
          <a:lstStyle/>
          <a:p>
            <a:fld id="{B0773F8E-7681-46B9-94D2-B2D76B074552}" type="slidenum">
              <a:rPr lang="zh-CN" altLang="en-US" smtClean="0"/>
              <a:t>‹#›</a:t>
            </a:fld>
            <a:endParaRPr lang="zh-CN" altLang="en-US"/>
          </a:p>
        </p:txBody>
      </p:sp>
    </p:spTree>
    <p:extLst>
      <p:ext uri="{BB962C8B-B14F-4D97-AF65-F5344CB8AC3E}">
        <p14:creationId xmlns:p14="http://schemas.microsoft.com/office/powerpoint/2010/main" val="228011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18ED4D-7224-451B-9E10-6543760D70BC}"/>
              </a:ext>
            </a:extLst>
          </p:cNvPr>
          <p:cNvSpPr>
            <a:spLocks noGrp="1"/>
          </p:cNvSpPr>
          <p:nvPr>
            <p:ph type="dt" sz="half" idx="10"/>
          </p:nvPr>
        </p:nvSpPr>
        <p:spPr/>
        <p:txBody>
          <a:bodyPr/>
          <a:lstStyle/>
          <a:p>
            <a:fld id="{CDA0F373-468A-43B6-A9E0-209CA501BE95}" type="datetime1">
              <a:rPr lang="zh-CN" altLang="en-US" smtClean="0"/>
              <a:t>2019/5/30</a:t>
            </a:fld>
            <a:endParaRPr lang="zh-CN" altLang="en-US"/>
          </a:p>
        </p:txBody>
      </p:sp>
      <p:sp>
        <p:nvSpPr>
          <p:cNvPr id="3" name="页脚占位符 2">
            <a:extLst>
              <a:ext uri="{FF2B5EF4-FFF2-40B4-BE49-F238E27FC236}">
                <a16:creationId xmlns:a16="http://schemas.microsoft.com/office/drawing/2014/main" id="{3FC688B4-CCC3-4647-BD49-CBB9B8AC344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A8C72A7-0268-4EDA-A7DA-6AB70D391D01}"/>
              </a:ext>
            </a:extLst>
          </p:cNvPr>
          <p:cNvSpPr>
            <a:spLocks noGrp="1"/>
          </p:cNvSpPr>
          <p:nvPr>
            <p:ph type="sldNum" sz="quarter" idx="12"/>
          </p:nvPr>
        </p:nvSpPr>
        <p:spPr/>
        <p:txBody>
          <a:bodyPr/>
          <a:lstStyle/>
          <a:p>
            <a:fld id="{B0773F8E-7681-46B9-94D2-B2D76B074552}" type="slidenum">
              <a:rPr lang="zh-CN" altLang="en-US" smtClean="0"/>
              <a:t>‹#›</a:t>
            </a:fld>
            <a:endParaRPr lang="zh-CN" altLang="en-US"/>
          </a:p>
        </p:txBody>
      </p:sp>
    </p:spTree>
    <p:extLst>
      <p:ext uri="{BB962C8B-B14F-4D97-AF65-F5344CB8AC3E}">
        <p14:creationId xmlns:p14="http://schemas.microsoft.com/office/powerpoint/2010/main" val="3150301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5DE9DC-4425-4501-9C28-51A93B56156F}"/>
              </a:ext>
            </a:extLst>
          </p:cNvPr>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B563F24-0943-426C-AC18-A30CE2CF5C6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8CE0BD5-9E6F-458F-8747-7F17409BB80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BA65DB6-CFA7-4801-AC1E-8E7D6C5DAC07}"/>
              </a:ext>
            </a:extLst>
          </p:cNvPr>
          <p:cNvSpPr>
            <a:spLocks noGrp="1"/>
          </p:cNvSpPr>
          <p:nvPr>
            <p:ph type="dt" sz="half" idx="10"/>
          </p:nvPr>
        </p:nvSpPr>
        <p:spPr/>
        <p:txBody>
          <a:bodyPr/>
          <a:lstStyle/>
          <a:p>
            <a:fld id="{A7A0ED73-5FA9-4A79-82C4-A084A59E77E3}" type="datetime1">
              <a:rPr lang="zh-CN" altLang="en-US" smtClean="0"/>
              <a:t>2019/5/30</a:t>
            </a:fld>
            <a:endParaRPr lang="zh-CN" altLang="en-US"/>
          </a:p>
        </p:txBody>
      </p:sp>
      <p:sp>
        <p:nvSpPr>
          <p:cNvPr id="6" name="页脚占位符 5">
            <a:extLst>
              <a:ext uri="{FF2B5EF4-FFF2-40B4-BE49-F238E27FC236}">
                <a16:creationId xmlns:a16="http://schemas.microsoft.com/office/drawing/2014/main" id="{B1CE794A-D609-4800-9F2E-A5F6F685E94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BA7C4B9-DCB7-4F17-9707-76AEDFF18585}"/>
              </a:ext>
            </a:extLst>
          </p:cNvPr>
          <p:cNvSpPr>
            <a:spLocks noGrp="1"/>
          </p:cNvSpPr>
          <p:nvPr>
            <p:ph type="sldNum" sz="quarter" idx="12"/>
          </p:nvPr>
        </p:nvSpPr>
        <p:spPr/>
        <p:txBody>
          <a:bodyPr/>
          <a:lstStyle/>
          <a:p>
            <a:fld id="{B0773F8E-7681-46B9-94D2-B2D76B074552}" type="slidenum">
              <a:rPr lang="zh-CN" altLang="en-US" smtClean="0"/>
              <a:t>‹#›</a:t>
            </a:fld>
            <a:endParaRPr lang="zh-CN" altLang="en-US"/>
          </a:p>
        </p:txBody>
      </p:sp>
    </p:spTree>
    <p:extLst>
      <p:ext uri="{BB962C8B-B14F-4D97-AF65-F5344CB8AC3E}">
        <p14:creationId xmlns:p14="http://schemas.microsoft.com/office/powerpoint/2010/main" val="58135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129F62F-BD3C-47BD-8ACA-3C44B1604D8B}" type="datetime1">
              <a:rPr lang="zh-CN" altLang="en-US" smtClean="0"/>
              <a:t>2019/5/30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56EECC-6ED0-4743-BEF5-68A7F8CE1998}" type="slidenum">
              <a:rPr lang="zh-CN" altLang="en-US" smtClean="0"/>
              <a:t>‹#›</a:t>
            </a:fld>
            <a:endParaRPr lang="zh-CN" altLang="en-US"/>
          </a:p>
        </p:txBody>
      </p:sp>
    </p:spTree>
    <p:extLst>
      <p:ext uri="{BB962C8B-B14F-4D97-AF65-F5344CB8AC3E}">
        <p14:creationId xmlns:p14="http://schemas.microsoft.com/office/powerpoint/2010/main" val="2966178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C4AD9E-01CA-47A4-94BA-1F94DA4246A9}"/>
              </a:ext>
            </a:extLst>
          </p:cNvPr>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6110F98-8FD8-4971-A0E6-5468042AEFA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C459BC6-023B-4436-9D79-8B1C4FD481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9650F61-A0DD-46F0-9F6A-9C2EC331CC37}"/>
              </a:ext>
            </a:extLst>
          </p:cNvPr>
          <p:cNvSpPr>
            <a:spLocks noGrp="1"/>
          </p:cNvSpPr>
          <p:nvPr>
            <p:ph type="dt" sz="half" idx="10"/>
          </p:nvPr>
        </p:nvSpPr>
        <p:spPr/>
        <p:txBody>
          <a:bodyPr/>
          <a:lstStyle/>
          <a:p>
            <a:fld id="{C8591541-3380-428D-A85E-9ED3715E6147}" type="datetime1">
              <a:rPr lang="zh-CN" altLang="en-US" smtClean="0"/>
              <a:t>2019/5/30</a:t>
            </a:fld>
            <a:endParaRPr lang="zh-CN" altLang="en-US"/>
          </a:p>
        </p:txBody>
      </p:sp>
      <p:sp>
        <p:nvSpPr>
          <p:cNvPr id="6" name="页脚占位符 5">
            <a:extLst>
              <a:ext uri="{FF2B5EF4-FFF2-40B4-BE49-F238E27FC236}">
                <a16:creationId xmlns:a16="http://schemas.microsoft.com/office/drawing/2014/main" id="{D62D65A6-9F9A-43EA-8FB8-F0A43C442C1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F08FDF9-EDC2-452D-A709-560EE7CC131F}"/>
              </a:ext>
            </a:extLst>
          </p:cNvPr>
          <p:cNvSpPr>
            <a:spLocks noGrp="1"/>
          </p:cNvSpPr>
          <p:nvPr>
            <p:ph type="sldNum" sz="quarter" idx="12"/>
          </p:nvPr>
        </p:nvSpPr>
        <p:spPr/>
        <p:txBody>
          <a:bodyPr/>
          <a:lstStyle/>
          <a:p>
            <a:fld id="{B0773F8E-7681-46B9-94D2-B2D76B074552}" type="slidenum">
              <a:rPr lang="zh-CN" altLang="en-US" smtClean="0"/>
              <a:t>‹#›</a:t>
            </a:fld>
            <a:endParaRPr lang="zh-CN" altLang="en-US"/>
          </a:p>
        </p:txBody>
      </p:sp>
    </p:spTree>
    <p:extLst>
      <p:ext uri="{BB962C8B-B14F-4D97-AF65-F5344CB8AC3E}">
        <p14:creationId xmlns:p14="http://schemas.microsoft.com/office/powerpoint/2010/main" val="2724803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F9DFD8-965D-41AB-A1D9-AF246270839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3604C1E-242D-4063-84F6-61814EC84A9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7AAB0E8-A3C9-4DA3-9BA5-9CAF536DBDE4}"/>
              </a:ext>
            </a:extLst>
          </p:cNvPr>
          <p:cNvSpPr>
            <a:spLocks noGrp="1"/>
          </p:cNvSpPr>
          <p:nvPr>
            <p:ph type="dt" sz="half" idx="10"/>
          </p:nvPr>
        </p:nvSpPr>
        <p:spPr/>
        <p:txBody>
          <a:bodyPr/>
          <a:lstStyle/>
          <a:p>
            <a:fld id="{8EBA4B84-C6F4-4949-9DEF-8058A55DBAD3}" type="datetime1">
              <a:rPr lang="zh-CN" altLang="en-US" smtClean="0"/>
              <a:t>2019/5/30</a:t>
            </a:fld>
            <a:endParaRPr lang="zh-CN" altLang="en-US"/>
          </a:p>
        </p:txBody>
      </p:sp>
      <p:sp>
        <p:nvSpPr>
          <p:cNvPr id="5" name="页脚占位符 4">
            <a:extLst>
              <a:ext uri="{FF2B5EF4-FFF2-40B4-BE49-F238E27FC236}">
                <a16:creationId xmlns:a16="http://schemas.microsoft.com/office/drawing/2014/main" id="{6F517FD0-0AEB-4143-B37C-FEE522F64E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91BA41-0A03-4F63-8B89-E083581B45B5}"/>
              </a:ext>
            </a:extLst>
          </p:cNvPr>
          <p:cNvSpPr>
            <a:spLocks noGrp="1"/>
          </p:cNvSpPr>
          <p:nvPr>
            <p:ph type="sldNum" sz="quarter" idx="12"/>
          </p:nvPr>
        </p:nvSpPr>
        <p:spPr/>
        <p:txBody>
          <a:bodyPr/>
          <a:lstStyle/>
          <a:p>
            <a:fld id="{B0773F8E-7681-46B9-94D2-B2D76B074552}" type="slidenum">
              <a:rPr lang="zh-CN" altLang="en-US" smtClean="0"/>
              <a:t>‹#›</a:t>
            </a:fld>
            <a:endParaRPr lang="zh-CN" altLang="en-US"/>
          </a:p>
        </p:txBody>
      </p:sp>
    </p:spTree>
    <p:extLst>
      <p:ext uri="{BB962C8B-B14F-4D97-AF65-F5344CB8AC3E}">
        <p14:creationId xmlns:p14="http://schemas.microsoft.com/office/powerpoint/2010/main" val="2937781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8B87316-A8DD-48C5-83E6-32FC4394E96B}"/>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563D7A-2D1D-4C55-8A21-3D04D9B6539F}"/>
              </a:ext>
            </a:extLst>
          </p:cNvPr>
          <p:cNvSpPr>
            <a:spLocks noGrp="1"/>
          </p:cNvSpPr>
          <p:nvPr>
            <p:ph type="body" orient="vert" idx="1"/>
          </p:nvPr>
        </p:nvSpPr>
        <p:spPr>
          <a:xfrm>
            <a:off x="628650" y="365125"/>
            <a:ext cx="57626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1F2C28-5717-4780-A796-1AE52C2ECF3D}"/>
              </a:ext>
            </a:extLst>
          </p:cNvPr>
          <p:cNvSpPr>
            <a:spLocks noGrp="1"/>
          </p:cNvSpPr>
          <p:nvPr>
            <p:ph type="dt" sz="half" idx="10"/>
          </p:nvPr>
        </p:nvSpPr>
        <p:spPr/>
        <p:txBody>
          <a:bodyPr/>
          <a:lstStyle/>
          <a:p>
            <a:fld id="{B8878848-665A-477D-8F20-55725FA3DEB8}" type="datetime1">
              <a:rPr lang="zh-CN" altLang="en-US" smtClean="0"/>
              <a:t>2019/5/30</a:t>
            </a:fld>
            <a:endParaRPr lang="zh-CN" altLang="en-US"/>
          </a:p>
        </p:txBody>
      </p:sp>
      <p:sp>
        <p:nvSpPr>
          <p:cNvPr id="5" name="页脚占位符 4">
            <a:extLst>
              <a:ext uri="{FF2B5EF4-FFF2-40B4-BE49-F238E27FC236}">
                <a16:creationId xmlns:a16="http://schemas.microsoft.com/office/drawing/2014/main" id="{BE41D296-A242-4BFE-9254-FB1DC219BF1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081A72-E0F1-46E0-AB80-8FC4F6511A85}"/>
              </a:ext>
            </a:extLst>
          </p:cNvPr>
          <p:cNvSpPr>
            <a:spLocks noGrp="1"/>
          </p:cNvSpPr>
          <p:nvPr>
            <p:ph type="sldNum" sz="quarter" idx="12"/>
          </p:nvPr>
        </p:nvSpPr>
        <p:spPr/>
        <p:txBody>
          <a:bodyPr/>
          <a:lstStyle/>
          <a:p>
            <a:fld id="{B0773F8E-7681-46B9-94D2-B2D76B074552}" type="slidenum">
              <a:rPr lang="zh-CN" altLang="en-US" smtClean="0"/>
              <a:t>‹#›</a:t>
            </a:fld>
            <a:endParaRPr lang="zh-CN" altLang="en-US"/>
          </a:p>
        </p:txBody>
      </p:sp>
    </p:spTree>
    <p:extLst>
      <p:ext uri="{BB962C8B-B14F-4D97-AF65-F5344CB8AC3E}">
        <p14:creationId xmlns:p14="http://schemas.microsoft.com/office/powerpoint/2010/main" val="2211279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878F2F-863C-4A0F-A261-2F27C67BF6C1}"/>
              </a:ext>
            </a:extLst>
          </p:cNvPr>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2B6364D-0C0A-4137-A62A-740D51EE267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1E6BAAA-DE79-41DE-871F-927BA9995C5C}"/>
              </a:ext>
            </a:extLst>
          </p:cNvPr>
          <p:cNvSpPr>
            <a:spLocks noGrp="1"/>
          </p:cNvSpPr>
          <p:nvPr>
            <p:ph type="dt" sz="half" idx="10"/>
          </p:nvPr>
        </p:nvSpPr>
        <p:spPr/>
        <p:txBody>
          <a:bodyPr/>
          <a:lstStyle/>
          <a:p>
            <a:fld id="{34CA48A0-6D48-4B82-B5AC-745A631E5BD5}" type="datetime1">
              <a:rPr lang="zh-CN" altLang="en-US" smtClean="0"/>
              <a:t>2019/5/30</a:t>
            </a:fld>
            <a:endParaRPr lang="zh-CN" altLang="en-US"/>
          </a:p>
        </p:txBody>
      </p:sp>
      <p:sp>
        <p:nvSpPr>
          <p:cNvPr id="5" name="页脚占位符 4">
            <a:extLst>
              <a:ext uri="{FF2B5EF4-FFF2-40B4-BE49-F238E27FC236}">
                <a16:creationId xmlns:a16="http://schemas.microsoft.com/office/drawing/2014/main" id="{D8DB137A-F03E-4D18-B633-08C14D20C50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093860A-AA2B-4F76-B669-04A80AC94031}"/>
              </a:ext>
            </a:extLst>
          </p:cNvPr>
          <p:cNvSpPr>
            <a:spLocks noGrp="1"/>
          </p:cNvSpPr>
          <p:nvPr>
            <p:ph type="sldNum" sz="quarter" idx="12"/>
          </p:nvPr>
        </p:nvSpPr>
        <p:spPr/>
        <p:txBody>
          <a:bodyPr/>
          <a:lstStyle/>
          <a:p>
            <a:fld id="{A6623980-8DCD-4502-96DF-1B539B47214E}" type="slidenum">
              <a:rPr lang="zh-CN" altLang="en-US" smtClean="0"/>
              <a:t>‹#›</a:t>
            </a:fld>
            <a:endParaRPr lang="zh-CN" altLang="en-US"/>
          </a:p>
        </p:txBody>
      </p:sp>
    </p:spTree>
    <p:extLst>
      <p:ext uri="{BB962C8B-B14F-4D97-AF65-F5344CB8AC3E}">
        <p14:creationId xmlns:p14="http://schemas.microsoft.com/office/powerpoint/2010/main" val="1976511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37B0B5-F615-44A3-9906-A0BFAAE9BAF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0E178EF-BD1D-478E-A909-E3742FCA7E1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64299AE-FDE7-4D3C-9352-B06F3AE4D4E7}"/>
              </a:ext>
            </a:extLst>
          </p:cNvPr>
          <p:cNvSpPr>
            <a:spLocks noGrp="1"/>
          </p:cNvSpPr>
          <p:nvPr>
            <p:ph type="dt" sz="half" idx="10"/>
          </p:nvPr>
        </p:nvSpPr>
        <p:spPr/>
        <p:txBody>
          <a:bodyPr/>
          <a:lstStyle/>
          <a:p>
            <a:fld id="{B16A3F17-1B96-456C-9AEF-0934CB690680}" type="datetime1">
              <a:rPr lang="zh-CN" altLang="en-US" smtClean="0"/>
              <a:t>2019/5/30</a:t>
            </a:fld>
            <a:endParaRPr lang="zh-CN" altLang="en-US"/>
          </a:p>
        </p:txBody>
      </p:sp>
      <p:sp>
        <p:nvSpPr>
          <p:cNvPr id="5" name="页脚占位符 4">
            <a:extLst>
              <a:ext uri="{FF2B5EF4-FFF2-40B4-BE49-F238E27FC236}">
                <a16:creationId xmlns:a16="http://schemas.microsoft.com/office/drawing/2014/main" id="{E9A5357C-050E-4532-992B-C0C0FDA734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717F08F-C201-4DA6-BB44-3F7B1C6A1956}"/>
              </a:ext>
            </a:extLst>
          </p:cNvPr>
          <p:cNvSpPr>
            <a:spLocks noGrp="1"/>
          </p:cNvSpPr>
          <p:nvPr>
            <p:ph type="sldNum" sz="quarter" idx="12"/>
          </p:nvPr>
        </p:nvSpPr>
        <p:spPr/>
        <p:txBody>
          <a:bodyPr/>
          <a:lstStyle/>
          <a:p>
            <a:fld id="{A6623980-8DCD-4502-96DF-1B539B47214E}" type="slidenum">
              <a:rPr lang="zh-CN" altLang="en-US" smtClean="0"/>
              <a:t>‹#›</a:t>
            </a:fld>
            <a:endParaRPr lang="zh-CN" altLang="en-US"/>
          </a:p>
        </p:txBody>
      </p:sp>
    </p:spTree>
    <p:extLst>
      <p:ext uri="{BB962C8B-B14F-4D97-AF65-F5344CB8AC3E}">
        <p14:creationId xmlns:p14="http://schemas.microsoft.com/office/powerpoint/2010/main" val="520502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73899C-CBA5-4191-9E3C-170228A7422A}"/>
              </a:ext>
            </a:extLst>
          </p:cNvPr>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46653B2-4CA2-41B9-B883-C6B02FBA2CF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4E3499C-8458-4AE8-84E8-DA773768D06C}"/>
              </a:ext>
            </a:extLst>
          </p:cNvPr>
          <p:cNvSpPr>
            <a:spLocks noGrp="1"/>
          </p:cNvSpPr>
          <p:nvPr>
            <p:ph type="dt" sz="half" idx="10"/>
          </p:nvPr>
        </p:nvSpPr>
        <p:spPr/>
        <p:txBody>
          <a:bodyPr/>
          <a:lstStyle/>
          <a:p>
            <a:fld id="{2E5127B1-3B91-4214-863D-FC9C319B02B2}" type="datetime1">
              <a:rPr lang="zh-CN" altLang="en-US" smtClean="0"/>
              <a:t>2019/5/30</a:t>
            </a:fld>
            <a:endParaRPr lang="zh-CN" altLang="en-US"/>
          </a:p>
        </p:txBody>
      </p:sp>
      <p:sp>
        <p:nvSpPr>
          <p:cNvPr id="5" name="页脚占位符 4">
            <a:extLst>
              <a:ext uri="{FF2B5EF4-FFF2-40B4-BE49-F238E27FC236}">
                <a16:creationId xmlns:a16="http://schemas.microsoft.com/office/drawing/2014/main" id="{ABACA03F-3F1C-43E9-9C0A-E56A7E10BD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8EB68B-D5CA-407B-8BB7-1DF58471ED83}"/>
              </a:ext>
            </a:extLst>
          </p:cNvPr>
          <p:cNvSpPr>
            <a:spLocks noGrp="1"/>
          </p:cNvSpPr>
          <p:nvPr>
            <p:ph type="sldNum" sz="quarter" idx="12"/>
          </p:nvPr>
        </p:nvSpPr>
        <p:spPr/>
        <p:txBody>
          <a:bodyPr/>
          <a:lstStyle/>
          <a:p>
            <a:fld id="{A6623980-8DCD-4502-96DF-1B539B47214E}" type="slidenum">
              <a:rPr lang="zh-CN" altLang="en-US" smtClean="0"/>
              <a:t>‹#›</a:t>
            </a:fld>
            <a:endParaRPr lang="zh-CN" altLang="en-US"/>
          </a:p>
        </p:txBody>
      </p:sp>
    </p:spTree>
    <p:extLst>
      <p:ext uri="{BB962C8B-B14F-4D97-AF65-F5344CB8AC3E}">
        <p14:creationId xmlns:p14="http://schemas.microsoft.com/office/powerpoint/2010/main" val="3083090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3C91A0-EE23-4388-89B8-DF3BE42AA07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14DF1BD-8449-4C82-879C-471B84FA5AD3}"/>
              </a:ext>
            </a:extLst>
          </p:cNvPr>
          <p:cNvSpPr>
            <a:spLocks noGrp="1"/>
          </p:cNvSpPr>
          <p:nvPr>
            <p:ph sz="half" idx="1"/>
          </p:nvPr>
        </p:nvSpPr>
        <p:spPr>
          <a:xfrm>
            <a:off x="628650" y="1825625"/>
            <a:ext cx="386715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77E830A-BC66-4ECF-BEEB-4FB08B1A2D72}"/>
              </a:ext>
            </a:extLst>
          </p:cNvPr>
          <p:cNvSpPr>
            <a:spLocks noGrp="1"/>
          </p:cNvSpPr>
          <p:nvPr>
            <p:ph sz="half" idx="2"/>
          </p:nvPr>
        </p:nvSpPr>
        <p:spPr>
          <a:xfrm>
            <a:off x="4648200" y="1825625"/>
            <a:ext cx="386715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D41CA77-E2AA-45D7-A150-2A3346B6A7BA}"/>
              </a:ext>
            </a:extLst>
          </p:cNvPr>
          <p:cNvSpPr>
            <a:spLocks noGrp="1"/>
          </p:cNvSpPr>
          <p:nvPr>
            <p:ph type="dt" sz="half" idx="10"/>
          </p:nvPr>
        </p:nvSpPr>
        <p:spPr/>
        <p:txBody>
          <a:bodyPr/>
          <a:lstStyle/>
          <a:p>
            <a:fld id="{6CE77F33-A942-4DD5-AC36-6D79FE328FC8}" type="datetime1">
              <a:rPr lang="zh-CN" altLang="en-US" smtClean="0"/>
              <a:t>2019/5/30</a:t>
            </a:fld>
            <a:endParaRPr lang="zh-CN" altLang="en-US"/>
          </a:p>
        </p:txBody>
      </p:sp>
      <p:sp>
        <p:nvSpPr>
          <p:cNvPr id="6" name="页脚占位符 5">
            <a:extLst>
              <a:ext uri="{FF2B5EF4-FFF2-40B4-BE49-F238E27FC236}">
                <a16:creationId xmlns:a16="http://schemas.microsoft.com/office/drawing/2014/main" id="{4453297C-4A7E-44DB-BB67-876E6FF6A75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C022E34-30BE-47F2-8369-3DC499912E1F}"/>
              </a:ext>
            </a:extLst>
          </p:cNvPr>
          <p:cNvSpPr>
            <a:spLocks noGrp="1"/>
          </p:cNvSpPr>
          <p:nvPr>
            <p:ph type="sldNum" sz="quarter" idx="12"/>
          </p:nvPr>
        </p:nvSpPr>
        <p:spPr/>
        <p:txBody>
          <a:bodyPr/>
          <a:lstStyle/>
          <a:p>
            <a:fld id="{A6623980-8DCD-4502-96DF-1B539B47214E}" type="slidenum">
              <a:rPr lang="zh-CN" altLang="en-US" smtClean="0"/>
              <a:t>‹#›</a:t>
            </a:fld>
            <a:endParaRPr lang="zh-CN" altLang="en-US"/>
          </a:p>
        </p:txBody>
      </p:sp>
    </p:spTree>
    <p:extLst>
      <p:ext uri="{BB962C8B-B14F-4D97-AF65-F5344CB8AC3E}">
        <p14:creationId xmlns:p14="http://schemas.microsoft.com/office/powerpoint/2010/main" val="4034724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E3B158-CAD5-4B0E-8AFC-EB42E96DD804}"/>
              </a:ext>
            </a:extLst>
          </p:cNvPr>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4C19CE5-EAB3-4D22-9B5F-706D0CB4BDA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8D45BBB-36C5-49A4-89F5-0713E66DCC4C}"/>
              </a:ext>
            </a:extLst>
          </p:cNvPr>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6658B2A-43E2-4484-B9C3-A54865091F0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BD80F2B-20F4-4170-BB56-D065BB24A1E4}"/>
              </a:ext>
            </a:extLst>
          </p:cNvPr>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71A449E-8ADB-487B-9462-22F7908CACC7}"/>
              </a:ext>
            </a:extLst>
          </p:cNvPr>
          <p:cNvSpPr>
            <a:spLocks noGrp="1"/>
          </p:cNvSpPr>
          <p:nvPr>
            <p:ph type="dt" sz="half" idx="10"/>
          </p:nvPr>
        </p:nvSpPr>
        <p:spPr/>
        <p:txBody>
          <a:bodyPr/>
          <a:lstStyle/>
          <a:p>
            <a:fld id="{F1E3B192-2302-4726-8857-06D6E1ED83D4}" type="datetime1">
              <a:rPr lang="zh-CN" altLang="en-US" smtClean="0"/>
              <a:t>2019/5/30</a:t>
            </a:fld>
            <a:endParaRPr lang="zh-CN" altLang="en-US"/>
          </a:p>
        </p:txBody>
      </p:sp>
      <p:sp>
        <p:nvSpPr>
          <p:cNvPr id="8" name="页脚占位符 7">
            <a:extLst>
              <a:ext uri="{FF2B5EF4-FFF2-40B4-BE49-F238E27FC236}">
                <a16:creationId xmlns:a16="http://schemas.microsoft.com/office/drawing/2014/main" id="{2A0B7AA2-9E55-4F3C-8D6A-DA627DAA0E1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B9A7AA1-901A-4986-BF4D-91184CB2A2FC}"/>
              </a:ext>
            </a:extLst>
          </p:cNvPr>
          <p:cNvSpPr>
            <a:spLocks noGrp="1"/>
          </p:cNvSpPr>
          <p:nvPr>
            <p:ph type="sldNum" sz="quarter" idx="12"/>
          </p:nvPr>
        </p:nvSpPr>
        <p:spPr/>
        <p:txBody>
          <a:bodyPr/>
          <a:lstStyle/>
          <a:p>
            <a:fld id="{A6623980-8DCD-4502-96DF-1B539B47214E}" type="slidenum">
              <a:rPr lang="zh-CN" altLang="en-US" smtClean="0"/>
              <a:t>‹#›</a:t>
            </a:fld>
            <a:endParaRPr lang="zh-CN" altLang="en-US"/>
          </a:p>
        </p:txBody>
      </p:sp>
    </p:spTree>
    <p:extLst>
      <p:ext uri="{BB962C8B-B14F-4D97-AF65-F5344CB8AC3E}">
        <p14:creationId xmlns:p14="http://schemas.microsoft.com/office/powerpoint/2010/main" val="1858468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CE9219-0A2B-4D29-BAB2-AF602FEA007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11BF8BD-15C2-4394-A8DA-A63FD117E919}"/>
              </a:ext>
            </a:extLst>
          </p:cNvPr>
          <p:cNvSpPr>
            <a:spLocks noGrp="1"/>
          </p:cNvSpPr>
          <p:nvPr>
            <p:ph type="dt" sz="half" idx="10"/>
          </p:nvPr>
        </p:nvSpPr>
        <p:spPr/>
        <p:txBody>
          <a:bodyPr/>
          <a:lstStyle/>
          <a:p>
            <a:fld id="{8A1B8FFC-2A9E-490D-A025-0BE1322C9D0F}" type="datetime1">
              <a:rPr lang="zh-CN" altLang="en-US" smtClean="0"/>
              <a:t>2019/5/30</a:t>
            </a:fld>
            <a:endParaRPr lang="zh-CN" altLang="en-US"/>
          </a:p>
        </p:txBody>
      </p:sp>
      <p:sp>
        <p:nvSpPr>
          <p:cNvPr id="4" name="页脚占位符 3">
            <a:extLst>
              <a:ext uri="{FF2B5EF4-FFF2-40B4-BE49-F238E27FC236}">
                <a16:creationId xmlns:a16="http://schemas.microsoft.com/office/drawing/2014/main" id="{1D4604EB-57E3-475D-8B43-A5AA2A4DB84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F712573-81C7-466F-8D22-BF5985AD6559}"/>
              </a:ext>
            </a:extLst>
          </p:cNvPr>
          <p:cNvSpPr>
            <a:spLocks noGrp="1"/>
          </p:cNvSpPr>
          <p:nvPr>
            <p:ph type="sldNum" sz="quarter" idx="12"/>
          </p:nvPr>
        </p:nvSpPr>
        <p:spPr/>
        <p:txBody>
          <a:bodyPr/>
          <a:lstStyle/>
          <a:p>
            <a:fld id="{A6623980-8DCD-4502-96DF-1B539B47214E}" type="slidenum">
              <a:rPr lang="zh-CN" altLang="en-US" smtClean="0"/>
              <a:t>‹#›</a:t>
            </a:fld>
            <a:endParaRPr lang="zh-CN" altLang="en-US"/>
          </a:p>
        </p:txBody>
      </p:sp>
    </p:spTree>
    <p:extLst>
      <p:ext uri="{BB962C8B-B14F-4D97-AF65-F5344CB8AC3E}">
        <p14:creationId xmlns:p14="http://schemas.microsoft.com/office/powerpoint/2010/main" val="2932031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5C9D581-989F-454F-9A83-DADCFCF15D94}"/>
              </a:ext>
            </a:extLst>
          </p:cNvPr>
          <p:cNvSpPr>
            <a:spLocks noGrp="1"/>
          </p:cNvSpPr>
          <p:nvPr>
            <p:ph type="dt" sz="half" idx="10"/>
          </p:nvPr>
        </p:nvSpPr>
        <p:spPr/>
        <p:txBody>
          <a:bodyPr/>
          <a:lstStyle/>
          <a:p>
            <a:fld id="{7891D83A-6162-4FE3-BB9D-AE3E00041A62}" type="datetime1">
              <a:rPr lang="zh-CN" altLang="en-US" smtClean="0"/>
              <a:t>2019/5/30</a:t>
            </a:fld>
            <a:endParaRPr lang="zh-CN" altLang="en-US"/>
          </a:p>
        </p:txBody>
      </p:sp>
      <p:sp>
        <p:nvSpPr>
          <p:cNvPr id="3" name="页脚占位符 2">
            <a:extLst>
              <a:ext uri="{FF2B5EF4-FFF2-40B4-BE49-F238E27FC236}">
                <a16:creationId xmlns:a16="http://schemas.microsoft.com/office/drawing/2014/main" id="{107EB44F-7BF8-4209-86F1-EEF91D91C7E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8E0851B-2EFB-4A85-B838-068F1A3D1BFC}"/>
              </a:ext>
            </a:extLst>
          </p:cNvPr>
          <p:cNvSpPr>
            <a:spLocks noGrp="1"/>
          </p:cNvSpPr>
          <p:nvPr>
            <p:ph type="sldNum" sz="quarter" idx="12"/>
          </p:nvPr>
        </p:nvSpPr>
        <p:spPr/>
        <p:txBody>
          <a:bodyPr/>
          <a:lstStyle/>
          <a:p>
            <a:fld id="{A6623980-8DCD-4502-96DF-1B539B47214E}" type="slidenum">
              <a:rPr lang="zh-CN" altLang="en-US" smtClean="0"/>
              <a:t>‹#›</a:t>
            </a:fld>
            <a:endParaRPr lang="zh-CN" altLang="en-US"/>
          </a:p>
        </p:txBody>
      </p:sp>
    </p:spTree>
    <p:extLst>
      <p:ext uri="{BB962C8B-B14F-4D97-AF65-F5344CB8AC3E}">
        <p14:creationId xmlns:p14="http://schemas.microsoft.com/office/powerpoint/2010/main" val="3597652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A7C8F16-8D68-4A0B-ADDE-F625D440AD0C}" type="datetime1">
              <a:rPr lang="zh-CN" altLang="en-US" smtClean="0"/>
              <a:t>2019/5/30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56EECC-6ED0-4743-BEF5-68A7F8CE1998}" type="slidenum">
              <a:rPr lang="zh-CN" altLang="en-US" smtClean="0"/>
              <a:t>‹#›</a:t>
            </a:fld>
            <a:endParaRPr lang="zh-CN" altLang="en-US"/>
          </a:p>
        </p:txBody>
      </p:sp>
    </p:spTree>
    <p:extLst>
      <p:ext uri="{BB962C8B-B14F-4D97-AF65-F5344CB8AC3E}">
        <p14:creationId xmlns:p14="http://schemas.microsoft.com/office/powerpoint/2010/main" val="31714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3AC905-934B-45C2-91CE-EE7F8197CC53}"/>
              </a:ext>
            </a:extLst>
          </p:cNvPr>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639F81E-9EB7-4E0C-9C79-55D0AC8B870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4D9DD93-0AFE-4BB5-ADA9-EA0ABF746C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15E2286-58FD-431E-BCF9-2FACF87A9D37}"/>
              </a:ext>
            </a:extLst>
          </p:cNvPr>
          <p:cNvSpPr>
            <a:spLocks noGrp="1"/>
          </p:cNvSpPr>
          <p:nvPr>
            <p:ph type="dt" sz="half" idx="10"/>
          </p:nvPr>
        </p:nvSpPr>
        <p:spPr/>
        <p:txBody>
          <a:bodyPr/>
          <a:lstStyle/>
          <a:p>
            <a:fld id="{E8110542-C923-4E18-894B-DEDC0B427200}" type="datetime1">
              <a:rPr lang="zh-CN" altLang="en-US" smtClean="0"/>
              <a:t>2019/5/30</a:t>
            </a:fld>
            <a:endParaRPr lang="zh-CN" altLang="en-US"/>
          </a:p>
        </p:txBody>
      </p:sp>
      <p:sp>
        <p:nvSpPr>
          <p:cNvPr id="6" name="页脚占位符 5">
            <a:extLst>
              <a:ext uri="{FF2B5EF4-FFF2-40B4-BE49-F238E27FC236}">
                <a16:creationId xmlns:a16="http://schemas.microsoft.com/office/drawing/2014/main" id="{5A584E36-F398-47C2-943F-88D4665F98B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B7C886B-3021-45C3-9F10-9AD05A10494B}"/>
              </a:ext>
            </a:extLst>
          </p:cNvPr>
          <p:cNvSpPr>
            <a:spLocks noGrp="1"/>
          </p:cNvSpPr>
          <p:nvPr>
            <p:ph type="sldNum" sz="quarter" idx="12"/>
          </p:nvPr>
        </p:nvSpPr>
        <p:spPr/>
        <p:txBody>
          <a:bodyPr/>
          <a:lstStyle/>
          <a:p>
            <a:fld id="{A6623980-8DCD-4502-96DF-1B539B47214E}" type="slidenum">
              <a:rPr lang="zh-CN" altLang="en-US" smtClean="0"/>
              <a:t>‹#›</a:t>
            </a:fld>
            <a:endParaRPr lang="zh-CN" altLang="en-US"/>
          </a:p>
        </p:txBody>
      </p:sp>
    </p:spTree>
    <p:extLst>
      <p:ext uri="{BB962C8B-B14F-4D97-AF65-F5344CB8AC3E}">
        <p14:creationId xmlns:p14="http://schemas.microsoft.com/office/powerpoint/2010/main" val="511176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9C0E65-A061-4E86-AA6E-49A162E7B94F}"/>
              </a:ext>
            </a:extLst>
          </p:cNvPr>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6CD27B5-4979-4F94-8BDD-A6668A71073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A81C5A6-4DA0-4C22-8BD0-8199F5B9663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F58B438-D158-4709-BE3E-9C8C8052948C}"/>
              </a:ext>
            </a:extLst>
          </p:cNvPr>
          <p:cNvSpPr>
            <a:spLocks noGrp="1"/>
          </p:cNvSpPr>
          <p:nvPr>
            <p:ph type="dt" sz="half" idx="10"/>
          </p:nvPr>
        </p:nvSpPr>
        <p:spPr/>
        <p:txBody>
          <a:bodyPr/>
          <a:lstStyle/>
          <a:p>
            <a:fld id="{550696A0-86E8-42A7-8EDD-C6470990C864}" type="datetime1">
              <a:rPr lang="zh-CN" altLang="en-US" smtClean="0"/>
              <a:t>2019/5/30</a:t>
            </a:fld>
            <a:endParaRPr lang="zh-CN" altLang="en-US"/>
          </a:p>
        </p:txBody>
      </p:sp>
      <p:sp>
        <p:nvSpPr>
          <p:cNvPr id="6" name="页脚占位符 5">
            <a:extLst>
              <a:ext uri="{FF2B5EF4-FFF2-40B4-BE49-F238E27FC236}">
                <a16:creationId xmlns:a16="http://schemas.microsoft.com/office/drawing/2014/main" id="{D6678860-D1A4-4F80-A273-42887E8019A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7DDBC74-870E-402D-B405-BC56BAE15439}"/>
              </a:ext>
            </a:extLst>
          </p:cNvPr>
          <p:cNvSpPr>
            <a:spLocks noGrp="1"/>
          </p:cNvSpPr>
          <p:nvPr>
            <p:ph type="sldNum" sz="quarter" idx="12"/>
          </p:nvPr>
        </p:nvSpPr>
        <p:spPr/>
        <p:txBody>
          <a:bodyPr/>
          <a:lstStyle/>
          <a:p>
            <a:fld id="{A6623980-8DCD-4502-96DF-1B539B47214E}" type="slidenum">
              <a:rPr lang="zh-CN" altLang="en-US" smtClean="0"/>
              <a:t>‹#›</a:t>
            </a:fld>
            <a:endParaRPr lang="zh-CN" altLang="en-US"/>
          </a:p>
        </p:txBody>
      </p:sp>
    </p:spTree>
    <p:extLst>
      <p:ext uri="{BB962C8B-B14F-4D97-AF65-F5344CB8AC3E}">
        <p14:creationId xmlns:p14="http://schemas.microsoft.com/office/powerpoint/2010/main" val="1164384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AC4C78-8D65-4F08-8FA1-818743D3289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49BE09F-936E-4799-9779-4D39391D34B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32F3CD8-165A-4CD5-93B4-A80C614D9962}"/>
              </a:ext>
            </a:extLst>
          </p:cNvPr>
          <p:cNvSpPr>
            <a:spLocks noGrp="1"/>
          </p:cNvSpPr>
          <p:nvPr>
            <p:ph type="dt" sz="half" idx="10"/>
          </p:nvPr>
        </p:nvSpPr>
        <p:spPr/>
        <p:txBody>
          <a:bodyPr/>
          <a:lstStyle/>
          <a:p>
            <a:fld id="{238CC041-66EE-4DF2-A4BE-FDF52E9905D8}" type="datetime1">
              <a:rPr lang="zh-CN" altLang="en-US" smtClean="0"/>
              <a:t>2019/5/30</a:t>
            </a:fld>
            <a:endParaRPr lang="zh-CN" altLang="en-US"/>
          </a:p>
        </p:txBody>
      </p:sp>
      <p:sp>
        <p:nvSpPr>
          <p:cNvPr id="5" name="页脚占位符 4">
            <a:extLst>
              <a:ext uri="{FF2B5EF4-FFF2-40B4-BE49-F238E27FC236}">
                <a16:creationId xmlns:a16="http://schemas.microsoft.com/office/drawing/2014/main" id="{9D2492B5-C6B7-4FF0-9229-5B85D0FF19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DB4D9FC-8021-427D-8AC3-E025F74E27B5}"/>
              </a:ext>
            </a:extLst>
          </p:cNvPr>
          <p:cNvSpPr>
            <a:spLocks noGrp="1"/>
          </p:cNvSpPr>
          <p:nvPr>
            <p:ph type="sldNum" sz="quarter" idx="12"/>
          </p:nvPr>
        </p:nvSpPr>
        <p:spPr/>
        <p:txBody>
          <a:bodyPr/>
          <a:lstStyle/>
          <a:p>
            <a:fld id="{A6623980-8DCD-4502-96DF-1B539B47214E}" type="slidenum">
              <a:rPr lang="zh-CN" altLang="en-US" smtClean="0"/>
              <a:t>‹#›</a:t>
            </a:fld>
            <a:endParaRPr lang="zh-CN" altLang="en-US"/>
          </a:p>
        </p:txBody>
      </p:sp>
    </p:spTree>
    <p:extLst>
      <p:ext uri="{BB962C8B-B14F-4D97-AF65-F5344CB8AC3E}">
        <p14:creationId xmlns:p14="http://schemas.microsoft.com/office/powerpoint/2010/main" val="2329063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41798FC-85BC-45DD-B75C-644F1F136216}"/>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B253BD5-3084-42BB-BC76-5B54C481D05E}"/>
              </a:ext>
            </a:extLst>
          </p:cNvPr>
          <p:cNvSpPr>
            <a:spLocks noGrp="1"/>
          </p:cNvSpPr>
          <p:nvPr>
            <p:ph type="body" orient="vert" idx="1"/>
          </p:nvPr>
        </p:nvSpPr>
        <p:spPr>
          <a:xfrm>
            <a:off x="628650" y="365125"/>
            <a:ext cx="57626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E6AC20B-5290-4F67-B75E-2CFAD5AF6559}"/>
              </a:ext>
            </a:extLst>
          </p:cNvPr>
          <p:cNvSpPr>
            <a:spLocks noGrp="1"/>
          </p:cNvSpPr>
          <p:nvPr>
            <p:ph type="dt" sz="half" idx="10"/>
          </p:nvPr>
        </p:nvSpPr>
        <p:spPr/>
        <p:txBody>
          <a:bodyPr/>
          <a:lstStyle/>
          <a:p>
            <a:fld id="{217A6F85-0D59-4AC7-A329-E4A6C891FCDA}" type="datetime1">
              <a:rPr lang="zh-CN" altLang="en-US" smtClean="0"/>
              <a:t>2019/5/30</a:t>
            </a:fld>
            <a:endParaRPr lang="zh-CN" altLang="en-US"/>
          </a:p>
        </p:txBody>
      </p:sp>
      <p:sp>
        <p:nvSpPr>
          <p:cNvPr id="5" name="页脚占位符 4">
            <a:extLst>
              <a:ext uri="{FF2B5EF4-FFF2-40B4-BE49-F238E27FC236}">
                <a16:creationId xmlns:a16="http://schemas.microsoft.com/office/drawing/2014/main" id="{8047FB48-E5A6-43EE-A279-D61175DFA9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5300E7E-9B3D-4C21-9541-4C1E00C5795D}"/>
              </a:ext>
            </a:extLst>
          </p:cNvPr>
          <p:cNvSpPr>
            <a:spLocks noGrp="1"/>
          </p:cNvSpPr>
          <p:nvPr>
            <p:ph type="sldNum" sz="quarter" idx="12"/>
          </p:nvPr>
        </p:nvSpPr>
        <p:spPr/>
        <p:txBody>
          <a:bodyPr/>
          <a:lstStyle/>
          <a:p>
            <a:fld id="{A6623980-8DCD-4502-96DF-1B539B47214E}" type="slidenum">
              <a:rPr lang="zh-CN" altLang="en-US" smtClean="0"/>
              <a:t>‹#›</a:t>
            </a:fld>
            <a:endParaRPr lang="zh-CN" altLang="en-US"/>
          </a:p>
        </p:txBody>
      </p:sp>
    </p:spTree>
    <p:extLst>
      <p:ext uri="{BB962C8B-B14F-4D97-AF65-F5344CB8AC3E}">
        <p14:creationId xmlns:p14="http://schemas.microsoft.com/office/powerpoint/2010/main" val="24334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71487" y="1825625"/>
            <a:ext cx="2900363"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486150" y="1825625"/>
            <a:ext cx="2900363"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700BEEE-FBA7-47D7-B498-FBD157586B76}" type="datetime1">
              <a:rPr lang="zh-CN" altLang="en-US" smtClean="0"/>
              <a:t>2019/5/30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56EECC-6ED0-4743-BEF5-68A7F8CE1998}" type="slidenum">
              <a:rPr lang="zh-CN" altLang="en-US" smtClean="0"/>
              <a:t>‹#›</a:t>
            </a:fld>
            <a:endParaRPr lang="zh-CN" altLang="en-US"/>
          </a:p>
        </p:txBody>
      </p:sp>
    </p:spTree>
    <p:extLst>
      <p:ext uri="{BB962C8B-B14F-4D97-AF65-F5344CB8AC3E}">
        <p14:creationId xmlns:p14="http://schemas.microsoft.com/office/powerpoint/2010/main" val="76013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5A57D8A-D445-457E-8DB9-6D12B8E0118B}" type="datetime1">
              <a:rPr lang="zh-CN" altLang="en-US" smtClean="0"/>
              <a:t>2019/5/30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756EECC-6ED0-4743-BEF5-68A7F8CE1998}" type="slidenum">
              <a:rPr lang="zh-CN" altLang="en-US" smtClean="0"/>
              <a:t>‹#›</a:t>
            </a:fld>
            <a:endParaRPr lang="zh-CN" altLang="en-US"/>
          </a:p>
        </p:txBody>
      </p:sp>
    </p:spTree>
    <p:extLst>
      <p:ext uri="{BB962C8B-B14F-4D97-AF65-F5344CB8AC3E}">
        <p14:creationId xmlns:p14="http://schemas.microsoft.com/office/powerpoint/2010/main" val="290918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BF06CDD-223D-44EB-985F-3F05683A1424}" type="datetime1">
              <a:rPr lang="zh-CN" altLang="en-US" smtClean="0"/>
              <a:t>2019/5/30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756EECC-6ED0-4743-BEF5-68A7F8CE1998}" type="slidenum">
              <a:rPr lang="zh-CN" altLang="en-US" smtClean="0"/>
              <a:t>‹#›</a:t>
            </a:fld>
            <a:endParaRPr lang="zh-CN" altLang="en-US"/>
          </a:p>
        </p:txBody>
      </p:sp>
    </p:spTree>
    <p:extLst>
      <p:ext uri="{BB962C8B-B14F-4D97-AF65-F5344CB8AC3E}">
        <p14:creationId xmlns:p14="http://schemas.microsoft.com/office/powerpoint/2010/main" val="1971985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390B05-211A-4800-98BC-BD9E393ECD09}" type="datetime1">
              <a:rPr lang="zh-CN" altLang="en-US" smtClean="0"/>
              <a:t>2019/5/30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756EECC-6ED0-4743-BEF5-68A7F8CE1998}" type="slidenum">
              <a:rPr lang="zh-CN" altLang="en-US" smtClean="0"/>
              <a:t>‹#›</a:t>
            </a:fld>
            <a:endParaRPr lang="zh-CN" altLang="en-US"/>
          </a:p>
        </p:txBody>
      </p:sp>
    </p:spTree>
    <p:extLst>
      <p:ext uri="{BB962C8B-B14F-4D97-AF65-F5344CB8AC3E}">
        <p14:creationId xmlns:p14="http://schemas.microsoft.com/office/powerpoint/2010/main" val="137674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0B6EA19-B7D8-4B0D-8124-7E440EBF74A7}" type="datetime1">
              <a:rPr lang="zh-CN" altLang="en-US" smtClean="0"/>
              <a:t>2019/5/30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56EECC-6ED0-4743-BEF5-68A7F8CE1998}" type="slidenum">
              <a:rPr lang="zh-CN" altLang="en-US" smtClean="0"/>
              <a:t>‹#›</a:t>
            </a:fld>
            <a:endParaRPr lang="zh-CN" altLang="en-US"/>
          </a:p>
        </p:txBody>
      </p:sp>
    </p:spTree>
    <p:extLst>
      <p:ext uri="{BB962C8B-B14F-4D97-AF65-F5344CB8AC3E}">
        <p14:creationId xmlns:p14="http://schemas.microsoft.com/office/powerpoint/2010/main" val="3763312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121AFDB-53B2-47F7-BA27-9F5E4BA865B1}" type="datetime1">
              <a:rPr lang="zh-CN" altLang="en-US" smtClean="0"/>
              <a:t>2019/5/30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56EECC-6ED0-4743-BEF5-68A7F8CE1998}" type="slidenum">
              <a:rPr lang="zh-CN" altLang="en-US" smtClean="0"/>
              <a:t>‹#›</a:t>
            </a:fld>
            <a:endParaRPr lang="zh-CN" altLang="en-US"/>
          </a:p>
        </p:txBody>
      </p:sp>
    </p:spTree>
    <p:extLst>
      <p:ext uri="{BB962C8B-B14F-4D97-AF65-F5344CB8AC3E}">
        <p14:creationId xmlns:p14="http://schemas.microsoft.com/office/powerpoint/2010/main" val="48276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14237"/>
            <a:ext cx="9144000" cy="379364"/>
          </a:xfrm>
          <a:prstGeom prst="rect">
            <a:avLst/>
          </a:prstGeom>
          <a:gradFill flip="none" rotWithShape="1">
            <a:gsLst>
              <a:gs pos="0">
                <a:srgbClr val="7094D9">
                  <a:tint val="66000"/>
                  <a:satMod val="160000"/>
                </a:srgbClr>
              </a:gs>
              <a:gs pos="50000">
                <a:srgbClr val="7094D9">
                  <a:tint val="44500"/>
                  <a:satMod val="160000"/>
                </a:srgbClr>
              </a:gs>
              <a:gs pos="100000">
                <a:srgbClr val="7094D9">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solidFill>
                <a:srgbClr val="447FB8"/>
              </a:solidFill>
            </a:endParaRPr>
          </a:p>
        </p:txBody>
      </p:sp>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943CD-C500-46DA-9CF5-BA4D251C280D}" type="datetime1">
              <a:rPr lang="zh-CN" altLang="en-US" smtClean="0"/>
              <a:t>2019/5/30</a:t>
            </a:fld>
            <a:endParaRPr lang="zh-CN" altLang="en-US"/>
          </a:p>
        </p:txBody>
      </p:sp>
      <p:sp>
        <p:nvSpPr>
          <p:cNvPr id="5" name="页脚占位符 4"/>
          <p:cNvSpPr>
            <a:spLocks noGrp="1"/>
          </p:cNvSpPr>
          <p:nvPr>
            <p:ph type="ftr" sz="quarter" idx="3"/>
          </p:nvPr>
        </p:nvSpPr>
        <p:spPr>
          <a:xfrm>
            <a:off x="8322406" y="-4501"/>
            <a:ext cx="604374" cy="365125"/>
          </a:xfrm>
          <a:prstGeom prst="rect">
            <a:avLst/>
          </a:prstGeom>
        </p:spPr>
        <p:txBody>
          <a:bodyPr vert="horz" lIns="91440" tIns="45720" rIns="91440" bIns="45720" rtlCol="0" anchor="ctr"/>
          <a:lstStyle>
            <a:lvl1pPr algn="ctr">
              <a:defRPr lang="en-US" altLang="zh-CN" sz="2000" b="1" kern="1200" dirty="0" smtClean="0">
                <a:solidFill>
                  <a:srgbClr val="F9F9F9"/>
                </a:solidFill>
                <a:latin typeface="+mn-lt"/>
                <a:ea typeface="+mn-ea"/>
                <a:cs typeface="+mn-cs"/>
              </a:defRPr>
            </a:lvl1pPr>
          </a:lstStyle>
          <a:p>
            <a:endParaRPr lang="zh-CN" altLang="en-US" dirty="0"/>
          </a:p>
        </p:txBody>
      </p:sp>
      <p:sp>
        <p:nvSpPr>
          <p:cNvPr id="6" name="灯片编号占位符 5"/>
          <p:cNvSpPr>
            <a:spLocks noGrp="1"/>
          </p:cNvSpPr>
          <p:nvPr>
            <p:ph type="sldNum" sz="quarter" idx="4"/>
          </p:nvPr>
        </p:nvSpPr>
        <p:spPr>
          <a:xfrm>
            <a:off x="6457950" y="-2250"/>
            <a:ext cx="2057400" cy="365125"/>
          </a:xfrm>
          <a:prstGeom prst="rect">
            <a:avLst/>
          </a:prstGeom>
        </p:spPr>
        <p:txBody>
          <a:bodyPr vert="horz" lIns="91440" tIns="45720" rIns="91440" bIns="45720" rtlCol="0" anchor="ctr"/>
          <a:lstStyle>
            <a:lvl1pPr algn="r">
              <a:defRPr sz="2000" b="1">
                <a:solidFill>
                  <a:srgbClr val="F9F9F9"/>
                </a:solidFill>
                <a:latin typeface="+mn-lt"/>
              </a:defRPr>
            </a:lvl1pPr>
          </a:lstStyle>
          <a:p>
            <a:fld id="{7756EECC-6ED0-4743-BEF5-68A7F8CE1998}" type="slidenum">
              <a:rPr lang="zh-CN" altLang="en-US" smtClean="0"/>
              <a:pPr/>
              <a:t>‹#›</a:t>
            </a:fld>
            <a:endParaRPr lang="zh-CN" altLang="en-US" dirty="0"/>
          </a:p>
        </p:txBody>
      </p:sp>
    </p:spTree>
    <p:extLst>
      <p:ext uri="{BB962C8B-B14F-4D97-AF65-F5344CB8AC3E}">
        <p14:creationId xmlns:p14="http://schemas.microsoft.com/office/powerpoint/2010/main" val="182417325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7B16A71-61ED-474F-B1AF-7C495CBF7152}"/>
              </a:ext>
            </a:extLst>
          </p:cNvPr>
          <p:cNvSpPr>
            <a:spLocks noGrp="1"/>
          </p:cNvSpPr>
          <p:nvPr>
            <p:ph type="title"/>
          </p:nvPr>
        </p:nvSpPr>
        <p:spPr>
          <a:xfrm>
            <a:off x="483079" y="143490"/>
            <a:ext cx="8126082" cy="846886"/>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EA9AD873-6B1C-43C4-B087-F0784BD62444}"/>
              </a:ext>
            </a:extLst>
          </p:cNvPr>
          <p:cNvSpPr>
            <a:spLocks noGrp="1"/>
          </p:cNvSpPr>
          <p:nvPr>
            <p:ph type="body" idx="1"/>
          </p:nvPr>
        </p:nvSpPr>
        <p:spPr>
          <a:xfrm>
            <a:off x="483079" y="1259457"/>
            <a:ext cx="8177842" cy="4770407"/>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3E46EF82-0055-4EE3-B39C-F058E1B2525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EC58A-91D5-446B-91F7-5557C61334E8}" type="datetime1">
              <a:rPr lang="zh-CN" altLang="en-US" smtClean="0"/>
              <a:t>2019/5/30</a:t>
            </a:fld>
            <a:endParaRPr lang="zh-CN" altLang="en-US"/>
          </a:p>
        </p:txBody>
      </p:sp>
      <p:sp>
        <p:nvSpPr>
          <p:cNvPr id="5" name="页脚占位符 4">
            <a:extLst>
              <a:ext uri="{FF2B5EF4-FFF2-40B4-BE49-F238E27FC236}">
                <a16:creationId xmlns:a16="http://schemas.microsoft.com/office/drawing/2014/main" id="{383701DD-AAA0-43DC-8699-949B967DFCD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176FA5D-957B-4DD1-8F80-60985D0BDEC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73F8E-7681-46B9-94D2-B2D76B074552}" type="slidenum">
              <a:rPr lang="zh-CN" altLang="en-US" smtClean="0"/>
              <a:t>‹#›</a:t>
            </a:fld>
            <a:endParaRPr lang="zh-CN" altLang="en-US"/>
          </a:p>
        </p:txBody>
      </p:sp>
      <p:sp>
        <p:nvSpPr>
          <p:cNvPr id="7" name="矩形 6">
            <a:extLst>
              <a:ext uri="{FF2B5EF4-FFF2-40B4-BE49-F238E27FC236}">
                <a16:creationId xmlns:a16="http://schemas.microsoft.com/office/drawing/2014/main" id="{427A7D85-CD71-402D-B39C-0AD044A68E99}"/>
              </a:ext>
            </a:extLst>
          </p:cNvPr>
          <p:cNvSpPr/>
          <p:nvPr userDrawn="1"/>
        </p:nvSpPr>
        <p:spPr>
          <a:xfrm>
            <a:off x="0" y="1080070"/>
            <a:ext cx="9144000" cy="8969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890632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5D1CF82-D602-4571-9E98-47B44297BEA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9AA6386-CE5F-4E71-9369-9418CFF268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44F8A6-7BDE-4EB7-84EE-E620933E676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506A-3175-418F-BEA9-F50752F78E74}" type="datetime1">
              <a:rPr lang="zh-CN" altLang="en-US" smtClean="0"/>
              <a:t>2019/5/30</a:t>
            </a:fld>
            <a:endParaRPr lang="zh-CN" altLang="en-US"/>
          </a:p>
        </p:txBody>
      </p:sp>
      <p:sp>
        <p:nvSpPr>
          <p:cNvPr id="5" name="页脚占位符 4">
            <a:extLst>
              <a:ext uri="{FF2B5EF4-FFF2-40B4-BE49-F238E27FC236}">
                <a16:creationId xmlns:a16="http://schemas.microsoft.com/office/drawing/2014/main" id="{6F757426-AA5F-41C2-AC51-0C1B0734BA4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F879B87-0437-451A-8FFB-91CC28791E1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23980-8DCD-4502-96DF-1B539B47214E}" type="slidenum">
              <a:rPr lang="zh-CN" altLang="en-US" smtClean="0"/>
              <a:t>‹#›</a:t>
            </a:fld>
            <a:endParaRPr lang="zh-CN" altLang="en-US"/>
          </a:p>
        </p:txBody>
      </p:sp>
    </p:spTree>
    <p:extLst>
      <p:ext uri="{BB962C8B-B14F-4D97-AF65-F5344CB8AC3E}">
        <p14:creationId xmlns:p14="http://schemas.microsoft.com/office/powerpoint/2010/main" val="9941412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B8AB5E70-13AC-4693-AC87-98B35238874A}"/>
              </a:ext>
            </a:extLst>
          </p:cNvPr>
          <p:cNvSpPr txBox="1">
            <a:spLocks/>
          </p:cNvSpPr>
          <p:nvPr/>
        </p:nvSpPr>
        <p:spPr>
          <a:xfrm>
            <a:off x="685800" y="1122363"/>
            <a:ext cx="7772400" cy="2387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000" b="1" dirty="0"/>
              <a:t>Muon reconstruction with convolutional neural networks (CNNs)</a:t>
            </a:r>
            <a:endParaRPr lang="zh-CN" altLang="en-US" sz="4000" dirty="0"/>
          </a:p>
        </p:txBody>
      </p:sp>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6EECC-6ED0-4743-BEF5-68A7F8CE1998}" type="slidenum">
              <a:rPr kumimoji="0" lang="zh-CN" altLang="en-US" sz="2000" b="1" i="0" u="none" strike="noStrike" kern="1200" cap="none" spc="0" normalizeH="0" baseline="0" noProof="0" smtClean="0">
                <a:ln>
                  <a:noFill/>
                </a:ln>
                <a:solidFill>
                  <a:schemeClr val="tx1"/>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2000" b="1" i="0" u="none" strike="noStrike" kern="1200" cap="none" spc="0" normalizeH="0" baseline="0" noProof="0" dirty="0">
              <a:ln>
                <a:noFill/>
              </a:ln>
              <a:solidFill>
                <a:schemeClr val="tx1"/>
              </a:solidFill>
              <a:effectLst/>
              <a:uLnTx/>
              <a:uFillTx/>
              <a:latin typeface="Calibri" panose="020F0502020204030204"/>
              <a:ea typeface="宋体" panose="02010600030101010101" pitchFamily="2" charset="-122"/>
              <a:cs typeface="+mn-cs"/>
            </a:endParaRPr>
          </a:p>
        </p:txBody>
      </p:sp>
      <p:sp>
        <p:nvSpPr>
          <p:cNvPr id="8" name="副标题 2">
            <a:extLst>
              <a:ext uri="{FF2B5EF4-FFF2-40B4-BE49-F238E27FC236}">
                <a16:creationId xmlns:a16="http://schemas.microsoft.com/office/drawing/2014/main" id="{FB8451A8-7F28-4EFB-B4BF-E94C37B2F819}"/>
              </a:ext>
            </a:extLst>
          </p:cNvPr>
          <p:cNvSpPr txBox="1">
            <a:spLocks/>
          </p:cNvSpPr>
          <p:nvPr/>
        </p:nvSpPr>
        <p:spPr>
          <a:xfrm>
            <a:off x="1229627" y="3784918"/>
            <a:ext cx="6858000" cy="165576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b="1" dirty="0"/>
              <a:t>Liu Yan, Li </a:t>
            </a:r>
            <a:r>
              <a:rPr lang="en-US" altLang="zh-CN" b="1" dirty="0" err="1"/>
              <a:t>Weidong</a:t>
            </a:r>
            <a:r>
              <a:rPr lang="en-US" altLang="zh-CN" b="1" dirty="0"/>
              <a:t>, Lin Tao, Wang Lu, Xu </a:t>
            </a:r>
            <a:r>
              <a:rPr lang="en-US" altLang="zh-CN" b="1" dirty="0" err="1"/>
              <a:t>Jilei</a:t>
            </a:r>
            <a:endParaRPr lang="en-US" altLang="zh-CN" b="1" dirty="0"/>
          </a:p>
          <a:p>
            <a:pPr marL="0" indent="0" algn="ctr">
              <a:buNone/>
            </a:pPr>
            <a:r>
              <a:rPr lang="en-US" altLang="zh-CN" sz="2000" dirty="0" smtClean="0"/>
              <a:t>Nanjing University</a:t>
            </a:r>
          </a:p>
          <a:p>
            <a:pPr marL="0" indent="0" algn="ctr">
              <a:buNone/>
            </a:pPr>
            <a:r>
              <a:rPr lang="en-US" altLang="zh-CN" sz="2000" dirty="0"/>
              <a:t>2019/5/31</a:t>
            </a:r>
          </a:p>
          <a:p>
            <a:pPr marL="0" indent="0" algn="ctr">
              <a:buNone/>
            </a:pPr>
            <a:endParaRPr lang="zh-CN" altLang="en-US" b="1" dirty="0"/>
          </a:p>
        </p:txBody>
      </p:sp>
    </p:spTree>
    <p:extLst>
      <p:ext uri="{BB962C8B-B14F-4D97-AF65-F5344CB8AC3E}">
        <p14:creationId xmlns:p14="http://schemas.microsoft.com/office/powerpoint/2010/main" val="1741084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Autofit/>
          </a:bodyPr>
          <a:lstStyle/>
          <a:p>
            <a:pPr>
              <a:lnSpc>
                <a:spcPct val="100000"/>
              </a:lnSpc>
            </a:pPr>
            <a:r>
              <a:rPr lang="en-US" altLang="zh-CN" sz="3200" dirty="0"/>
              <a:t>Motivation of considering </a:t>
            </a:r>
            <a:r>
              <a:rPr lang="en-US" altLang="zh-CN" sz="3200" dirty="0">
                <a:solidFill>
                  <a:srgbClr val="000000"/>
                </a:solidFill>
                <a:ea typeface="微软雅黑" panose="020B0503020204020204" pitchFamily="34" charset="-122"/>
                <a:sym typeface="微软雅黑" panose="020B0503020204020204" pitchFamily="34" charset="-122"/>
              </a:rPr>
              <a:t>TT reconstruction </a:t>
            </a:r>
            <a:endParaRPr lang="zh-CN" altLang="en-US" sz="3200" dirty="0">
              <a:solidFill>
                <a:srgbClr val="000000"/>
              </a:solidFill>
              <a:ea typeface="微软雅黑" panose="020B0503020204020204" pitchFamily="34" charset="-122"/>
              <a:sym typeface="微软雅黑" panose="020B0503020204020204" pitchFamily="34" charset="-122"/>
            </a:endParaRPr>
          </a:p>
        </p:txBody>
      </p:sp>
      <p:sp>
        <p:nvSpPr>
          <p:cNvPr id="5" name="内容占位符 4"/>
          <p:cNvSpPr>
            <a:spLocks noGrp="1"/>
          </p:cNvSpPr>
          <p:nvPr>
            <p:ph idx="1"/>
          </p:nvPr>
        </p:nvSpPr>
        <p:spPr/>
        <p:txBody>
          <a:bodyPr>
            <a:noAutofit/>
          </a:bodyPr>
          <a:lstStyle/>
          <a:p>
            <a:pPr marL="230400" lvl="1" indent="-230400">
              <a:spcBef>
                <a:spcPts val="0"/>
              </a:spcBef>
              <a:defRPr/>
            </a:pPr>
            <a:r>
              <a:rPr lang="en-US" altLang="zh-CN" sz="2400" dirty="0"/>
              <a:t>The labels we previously used the true muon track information from simulation.</a:t>
            </a:r>
          </a:p>
          <a:p>
            <a:pPr marL="230400" lvl="1" indent="-230400">
              <a:spcBef>
                <a:spcPts val="0"/>
              </a:spcBef>
              <a:defRPr/>
            </a:pPr>
            <a:r>
              <a:rPr lang="en-US" altLang="zh-CN" sz="2400" dirty="0"/>
              <a:t>But how to get the muon track information in JUNO?</a:t>
            </a:r>
          </a:p>
          <a:p>
            <a:pPr lvl="1"/>
            <a:r>
              <a:rPr lang="en-US" altLang="zh-CN" dirty="0"/>
              <a:t>The Top </a:t>
            </a:r>
            <a:r>
              <a:rPr lang="en-US" altLang="zh-CN" dirty="0" smtClean="0"/>
              <a:t>tracker (</a:t>
            </a:r>
            <a:r>
              <a:rPr lang="en-US" altLang="zh-CN" dirty="0"/>
              <a:t>TT) can only cover the central segment above the WP, but they can provide a calibration set of relatively high precision track-starting points.[JUNO-doc-3322-v8]</a:t>
            </a:r>
          </a:p>
        </p:txBody>
      </p:sp>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6EECC-6ED0-4743-BEF5-68A7F8CE1998}" type="slidenum">
              <a:rPr kumimoji="0" lang="zh-CN" altLang="en-US" sz="2000" b="1" i="0" u="none" strike="noStrike" kern="1200" cap="none" spc="0" normalizeH="0" baseline="0" noProof="0" smtClean="0">
                <a:ln>
                  <a:noFill/>
                </a:ln>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2000" b="1" i="0" u="none" strike="noStrike" kern="1200" cap="none" spc="0" normalizeH="0" baseline="0" noProof="0" dirty="0">
              <a:ln>
                <a:noFill/>
              </a:ln>
              <a:effectLst/>
              <a:uLnTx/>
              <a:uFillTx/>
              <a:latin typeface="Calibri" panose="020F0502020204030204"/>
              <a:ea typeface="宋体" panose="02010600030101010101" pitchFamily="2" charset="-122"/>
              <a:cs typeface="+mn-cs"/>
            </a:endParaRPr>
          </a:p>
        </p:txBody>
      </p:sp>
      <p:grpSp>
        <p:nvGrpSpPr>
          <p:cNvPr id="29" name="组合 28">
            <a:extLst>
              <a:ext uri="{FF2B5EF4-FFF2-40B4-BE49-F238E27FC236}">
                <a16:creationId xmlns:a16="http://schemas.microsoft.com/office/drawing/2014/main" id="{954411B8-15D2-457D-909C-47E7FF7EE587}"/>
              </a:ext>
            </a:extLst>
          </p:cNvPr>
          <p:cNvGrpSpPr/>
          <p:nvPr/>
        </p:nvGrpSpPr>
        <p:grpSpPr>
          <a:xfrm>
            <a:off x="2296617" y="3977751"/>
            <a:ext cx="3790425" cy="2561161"/>
            <a:chOff x="2970387" y="3942599"/>
            <a:chExt cx="2530313" cy="1785274"/>
          </a:xfrm>
        </p:grpSpPr>
        <p:sp>
          <p:nvSpPr>
            <p:cNvPr id="7" name="椭圆 6">
              <a:extLst>
                <a:ext uri="{FF2B5EF4-FFF2-40B4-BE49-F238E27FC236}">
                  <a16:creationId xmlns:a16="http://schemas.microsoft.com/office/drawing/2014/main" id="{ADA00737-ED92-41B9-B56E-2C8B604609D4}"/>
                </a:ext>
              </a:extLst>
            </p:cNvPr>
            <p:cNvSpPr/>
            <p:nvPr/>
          </p:nvSpPr>
          <p:spPr>
            <a:xfrm>
              <a:off x="3032489" y="4167349"/>
              <a:ext cx="1350000" cy="1350000"/>
            </a:xfrm>
            <a:prstGeom prst="ellipse">
              <a:avLst/>
            </a:prstGeom>
            <a:solidFill>
              <a:schemeClr val="accent5">
                <a:lumMod val="40000"/>
                <a:lumOff val="60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cxnSp>
          <p:nvCxnSpPr>
            <p:cNvPr id="8" name="直接连接符 7">
              <a:extLst>
                <a:ext uri="{FF2B5EF4-FFF2-40B4-BE49-F238E27FC236}">
                  <a16:creationId xmlns:a16="http://schemas.microsoft.com/office/drawing/2014/main" id="{F75EFCF9-D13A-4307-A87A-B906B8A5281D}"/>
                </a:ext>
              </a:extLst>
            </p:cNvPr>
            <p:cNvCxnSpPr>
              <a:cxnSpLocks/>
            </p:cNvCxnSpPr>
            <p:nvPr/>
          </p:nvCxnSpPr>
          <p:spPr>
            <a:xfrm>
              <a:off x="3325090" y="4050954"/>
              <a:ext cx="692036"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4B9D0721-715A-43D7-BB1C-9C18D3011144}"/>
                </a:ext>
              </a:extLst>
            </p:cNvPr>
            <p:cNvCxnSpPr>
              <a:cxnSpLocks/>
            </p:cNvCxnSpPr>
            <p:nvPr/>
          </p:nvCxnSpPr>
          <p:spPr>
            <a:xfrm>
              <a:off x="3325090" y="4112717"/>
              <a:ext cx="692036"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8262CC21-DF77-4E6D-8E58-AA56EDBA2F26}"/>
                </a:ext>
              </a:extLst>
            </p:cNvPr>
            <p:cNvCxnSpPr>
              <a:cxnSpLocks/>
            </p:cNvCxnSpPr>
            <p:nvPr/>
          </p:nvCxnSpPr>
          <p:spPr>
            <a:xfrm>
              <a:off x="3325090" y="3997417"/>
              <a:ext cx="692036"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C7B8B06A-30E6-4314-ABCE-F1A901DF99A5}"/>
                </a:ext>
              </a:extLst>
            </p:cNvPr>
            <p:cNvSpPr txBox="1"/>
            <p:nvPr/>
          </p:nvSpPr>
          <p:spPr>
            <a:xfrm>
              <a:off x="3653749" y="3942599"/>
              <a:ext cx="371892" cy="253916"/>
            </a:xfrm>
            <a:prstGeom prst="rect">
              <a:avLst/>
            </a:prstGeom>
            <a:noFill/>
          </p:spPr>
          <p:txBody>
            <a:bodyPr wrap="square" rtlCol="0">
              <a:spAutoFit/>
            </a:bodyPr>
            <a:lstStyle/>
            <a:p>
              <a:r>
                <a:rPr lang="en-US" altLang="zh-CN" sz="1050" b="1" dirty="0"/>
                <a:t>TT</a:t>
              </a:r>
              <a:endParaRPr lang="zh-CN" altLang="en-US" sz="1050" b="1" dirty="0"/>
            </a:p>
          </p:txBody>
        </p:sp>
        <p:sp>
          <p:nvSpPr>
            <p:cNvPr id="12" name="矩形 11">
              <a:extLst>
                <a:ext uri="{FF2B5EF4-FFF2-40B4-BE49-F238E27FC236}">
                  <a16:creationId xmlns:a16="http://schemas.microsoft.com/office/drawing/2014/main" id="{2F18E42D-30F6-4450-935C-C03A0B74EC9E}"/>
                </a:ext>
              </a:extLst>
            </p:cNvPr>
            <p:cNvSpPr/>
            <p:nvPr/>
          </p:nvSpPr>
          <p:spPr>
            <a:xfrm>
              <a:off x="2970387" y="4128817"/>
              <a:ext cx="1534282" cy="143987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3" name="直接箭头连接符 12">
              <a:extLst>
                <a:ext uri="{FF2B5EF4-FFF2-40B4-BE49-F238E27FC236}">
                  <a16:creationId xmlns:a16="http://schemas.microsoft.com/office/drawing/2014/main" id="{50D259BF-7229-4A27-944F-9A24FBA6C19F}"/>
                </a:ext>
              </a:extLst>
            </p:cNvPr>
            <p:cNvCxnSpPr>
              <a:cxnSpLocks/>
            </p:cNvCxnSpPr>
            <p:nvPr/>
          </p:nvCxnSpPr>
          <p:spPr>
            <a:xfrm>
              <a:off x="3596415" y="3964324"/>
              <a:ext cx="3590" cy="1712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96347352-7650-46F3-B2D7-5D5C41233AA0}"/>
                </a:ext>
              </a:extLst>
            </p:cNvPr>
            <p:cNvCxnSpPr>
              <a:cxnSpLocks/>
              <a:stCxn id="11" idx="1"/>
            </p:cNvCxnSpPr>
            <p:nvPr/>
          </p:nvCxnSpPr>
          <p:spPr>
            <a:xfrm>
              <a:off x="3653749" y="4069557"/>
              <a:ext cx="15344" cy="16069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C78D22E9-8ED6-4827-A95F-2F3FF6A72A8D}"/>
                </a:ext>
              </a:extLst>
            </p:cNvPr>
            <p:cNvSpPr txBox="1"/>
            <p:nvPr/>
          </p:nvSpPr>
          <p:spPr>
            <a:xfrm>
              <a:off x="4017125" y="4508899"/>
              <a:ext cx="411480" cy="300082"/>
            </a:xfrm>
            <a:prstGeom prst="rect">
              <a:avLst/>
            </a:prstGeom>
            <a:noFill/>
          </p:spPr>
          <p:txBody>
            <a:bodyPr wrap="square" rtlCol="0">
              <a:spAutoFit/>
            </a:bodyPr>
            <a:lstStyle/>
            <a:p>
              <a:r>
                <a:rPr lang="en-US" altLang="zh-CN" sz="1350" b="1" dirty="0"/>
                <a:t>CD</a:t>
              </a:r>
              <a:endParaRPr lang="zh-CN" altLang="en-US" sz="1350" b="1" dirty="0"/>
            </a:p>
          </p:txBody>
        </p:sp>
        <p:sp>
          <p:nvSpPr>
            <p:cNvPr id="16" name="文本框 15">
              <a:extLst>
                <a:ext uri="{FF2B5EF4-FFF2-40B4-BE49-F238E27FC236}">
                  <a16:creationId xmlns:a16="http://schemas.microsoft.com/office/drawing/2014/main" id="{F6313E3A-C586-4F48-8995-BDCCD2BEDCFC}"/>
                </a:ext>
              </a:extLst>
            </p:cNvPr>
            <p:cNvSpPr txBox="1"/>
            <p:nvPr/>
          </p:nvSpPr>
          <p:spPr>
            <a:xfrm>
              <a:off x="4129283" y="4160808"/>
              <a:ext cx="482872" cy="300082"/>
            </a:xfrm>
            <a:prstGeom prst="rect">
              <a:avLst/>
            </a:prstGeom>
            <a:noFill/>
          </p:spPr>
          <p:txBody>
            <a:bodyPr wrap="square" rtlCol="0">
              <a:spAutoFit/>
            </a:bodyPr>
            <a:lstStyle/>
            <a:p>
              <a:r>
                <a:rPr lang="en-US" altLang="zh-CN" sz="1350" b="1" dirty="0"/>
                <a:t>WP</a:t>
              </a:r>
              <a:endParaRPr lang="zh-CN" altLang="en-US" sz="1350" b="1" dirty="0"/>
            </a:p>
          </p:txBody>
        </p:sp>
        <p:cxnSp>
          <p:nvCxnSpPr>
            <p:cNvPr id="17" name="直接箭头连接符 16">
              <a:extLst>
                <a:ext uri="{FF2B5EF4-FFF2-40B4-BE49-F238E27FC236}">
                  <a16:creationId xmlns:a16="http://schemas.microsoft.com/office/drawing/2014/main" id="{A2FC9D28-985F-471E-9661-9FFFFA7AF937}"/>
                </a:ext>
              </a:extLst>
            </p:cNvPr>
            <p:cNvCxnSpPr>
              <a:cxnSpLocks/>
              <a:stCxn id="7" idx="0"/>
            </p:cNvCxnSpPr>
            <p:nvPr/>
          </p:nvCxnSpPr>
          <p:spPr>
            <a:xfrm>
              <a:off x="3707491" y="4167349"/>
              <a:ext cx="48747" cy="15605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BC82C8F5-05A3-45FE-859C-8DFB92235772}"/>
                </a:ext>
              </a:extLst>
            </p:cNvPr>
            <p:cNvCxnSpPr>
              <a:cxnSpLocks/>
            </p:cNvCxnSpPr>
            <p:nvPr/>
          </p:nvCxnSpPr>
          <p:spPr>
            <a:xfrm>
              <a:off x="4668379" y="4149741"/>
              <a:ext cx="1998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CAD2948C-902B-401C-A3D1-202302594296}"/>
                </a:ext>
              </a:extLst>
            </p:cNvPr>
            <p:cNvSpPr txBox="1"/>
            <p:nvPr/>
          </p:nvSpPr>
          <p:spPr>
            <a:xfrm>
              <a:off x="4876738" y="4045388"/>
              <a:ext cx="519901" cy="253916"/>
            </a:xfrm>
            <a:prstGeom prst="rect">
              <a:avLst/>
            </a:prstGeom>
            <a:noFill/>
          </p:spPr>
          <p:txBody>
            <a:bodyPr wrap="square" rtlCol="0">
              <a:spAutoFit/>
            </a:bodyPr>
            <a:lstStyle/>
            <a:p>
              <a:r>
                <a:rPr lang="en-US" altLang="zh-CN" sz="1050" dirty="0"/>
                <a:t>true </a:t>
              </a:r>
              <a:endParaRPr lang="zh-CN" altLang="en-US" sz="1050" dirty="0"/>
            </a:p>
          </p:txBody>
        </p:sp>
        <p:cxnSp>
          <p:nvCxnSpPr>
            <p:cNvPr id="20" name="直接箭头连接符 19">
              <a:extLst>
                <a:ext uri="{FF2B5EF4-FFF2-40B4-BE49-F238E27FC236}">
                  <a16:creationId xmlns:a16="http://schemas.microsoft.com/office/drawing/2014/main" id="{CD19B35E-2F8F-4C9E-959F-D30A50620C9A}"/>
                </a:ext>
              </a:extLst>
            </p:cNvPr>
            <p:cNvCxnSpPr>
              <a:cxnSpLocks/>
            </p:cNvCxnSpPr>
            <p:nvPr/>
          </p:nvCxnSpPr>
          <p:spPr>
            <a:xfrm>
              <a:off x="4668379" y="4501558"/>
              <a:ext cx="19984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6D7A5E6F-935B-4FD1-8CAB-D448FCCA8A0E}"/>
                </a:ext>
              </a:extLst>
            </p:cNvPr>
            <p:cNvSpPr txBox="1"/>
            <p:nvPr/>
          </p:nvSpPr>
          <p:spPr>
            <a:xfrm>
              <a:off x="4879600" y="4421112"/>
              <a:ext cx="611181" cy="253916"/>
            </a:xfrm>
            <a:prstGeom prst="rect">
              <a:avLst/>
            </a:prstGeom>
            <a:noFill/>
          </p:spPr>
          <p:txBody>
            <a:bodyPr wrap="square" rtlCol="0">
              <a:spAutoFit/>
            </a:bodyPr>
            <a:lstStyle/>
            <a:p>
              <a:r>
                <a:rPr lang="en-US" altLang="zh-CN" sz="1050" dirty="0"/>
                <a:t>TT rec </a:t>
              </a:r>
              <a:endParaRPr lang="zh-CN" altLang="en-US" sz="1050" dirty="0"/>
            </a:p>
          </p:txBody>
        </p:sp>
        <p:cxnSp>
          <p:nvCxnSpPr>
            <p:cNvPr id="22" name="直接箭头连接符 21">
              <a:extLst>
                <a:ext uri="{FF2B5EF4-FFF2-40B4-BE49-F238E27FC236}">
                  <a16:creationId xmlns:a16="http://schemas.microsoft.com/office/drawing/2014/main" id="{321695E1-CF24-4026-8C92-588A89F9B046}"/>
                </a:ext>
              </a:extLst>
            </p:cNvPr>
            <p:cNvCxnSpPr>
              <a:cxnSpLocks/>
            </p:cNvCxnSpPr>
            <p:nvPr/>
          </p:nvCxnSpPr>
          <p:spPr>
            <a:xfrm>
              <a:off x="4668379" y="4873031"/>
              <a:ext cx="1998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3775FEB6-37F4-4EC6-9A74-E072F72CE236}"/>
                </a:ext>
              </a:extLst>
            </p:cNvPr>
            <p:cNvSpPr txBox="1"/>
            <p:nvPr/>
          </p:nvSpPr>
          <p:spPr>
            <a:xfrm>
              <a:off x="4895373" y="4796837"/>
              <a:ext cx="605327" cy="253916"/>
            </a:xfrm>
            <a:prstGeom prst="rect">
              <a:avLst/>
            </a:prstGeom>
            <a:noFill/>
          </p:spPr>
          <p:txBody>
            <a:bodyPr wrap="square" rtlCol="0">
              <a:spAutoFit/>
            </a:bodyPr>
            <a:lstStyle/>
            <a:p>
              <a:r>
                <a:rPr lang="en-US" altLang="zh-CN" sz="1050" dirty="0"/>
                <a:t>CD rec </a:t>
              </a:r>
              <a:endParaRPr lang="zh-CN" altLang="en-US" sz="1050" dirty="0"/>
            </a:p>
          </p:txBody>
        </p:sp>
        <p:cxnSp>
          <p:nvCxnSpPr>
            <p:cNvPr id="24" name="直接箭头连接符 23">
              <a:extLst>
                <a:ext uri="{FF2B5EF4-FFF2-40B4-BE49-F238E27FC236}">
                  <a16:creationId xmlns:a16="http://schemas.microsoft.com/office/drawing/2014/main" id="{ED7347C2-06B5-4397-9712-735841EBFF69}"/>
                </a:ext>
              </a:extLst>
            </p:cNvPr>
            <p:cNvCxnSpPr>
              <a:stCxn id="12" idx="1"/>
            </p:cNvCxnSpPr>
            <p:nvPr/>
          </p:nvCxnSpPr>
          <p:spPr>
            <a:xfrm>
              <a:off x="2970387" y="4848758"/>
              <a:ext cx="1222184" cy="719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DA2D0BE0-9659-495C-A047-FC1C3F6A2F24}"/>
                </a:ext>
              </a:extLst>
            </p:cNvPr>
            <p:cNvCxnSpPr>
              <a:cxnSpLocks/>
            </p:cNvCxnSpPr>
            <p:nvPr/>
          </p:nvCxnSpPr>
          <p:spPr>
            <a:xfrm>
              <a:off x="3045207" y="4923795"/>
              <a:ext cx="1170422" cy="792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678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nSpc>
                <a:spcPct val="100000"/>
              </a:lnSpc>
            </a:pPr>
            <a:r>
              <a:rPr lang="en-US" altLang="zh-CN" dirty="0"/>
              <a:t>TT reconstruction</a:t>
            </a:r>
            <a:endParaRPr lang="zh-CN" altLang="en-US" dirty="0">
              <a:solidFill>
                <a:srgbClr val="000000"/>
              </a:solidFill>
              <a:ea typeface="微软雅黑" panose="020B0503020204020204" pitchFamily="34" charset="-122"/>
              <a:sym typeface="微软雅黑" panose="020B0503020204020204" pitchFamily="34" charset="-122"/>
            </a:endParaRPr>
          </a:p>
        </p:txBody>
      </p:sp>
      <p:sp>
        <p:nvSpPr>
          <p:cNvPr id="5" name="内容占位符 4"/>
          <p:cNvSpPr>
            <a:spLocks noGrp="1"/>
          </p:cNvSpPr>
          <p:nvPr>
            <p:ph idx="1"/>
          </p:nvPr>
        </p:nvSpPr>
        <p:spPr/>
        <p:txBody>
          <a:bodyPr>
            <a:noAutofit/>
          </a:bodyPr>
          <a:lstStyle/>
          <a:p>
            <a:pPr marL="230400" lvl="1" indent="-230400">
              <a:defRPr/>
            </a:pPr>
            <a:r>
              <a:rPr lang="en-US" altLang="zh-CN" sz="2400" dirty="0"/>
              <a:t>TT reconstruction[JUNO-doc-3122],choose the better TT reconstruction events</a:t>
            </a:r>
          </a:p>
          <a:p>
            <a:pPr marL="687600" lvl="2" indent="-230400">
              <a:defRPr/>
            </a:pPr>
            <a:r>
              <a:rPr lang="en-US" altLang="zh-CN" sz="2000" dirty="0"/>
              <a:t>npoints</a:t>
            </a:r>
            <a:r>
              <a:rPr lang="zh-CN" altLang="en-US" sz="2000" dirty="0"/>
              <a:t>：</a:t>
            </a:r>
            <a:r>
              <a:rPr lang="en-US" altLang="zh-CN" sz="2000" dirty="0"/>
              <a:t> Track hits the number of layers of TT.(no cross talk)</a:t>
            </a:r>
          </a:p>
          <a:p>
            <a:pPr marL="687600" lvl="2" indent="-230400">
              <a:defRPr/>
            </a:pPr>
            <a:r>
              <a:rPr lang="en-US" altLang="zh-CN" sz="2000" dirty="0"/>
              <a:t>chi2</a:t>
            </a:r>
            <a:r>
              <a:rPr lang="zh-CN" altLang="en-US" sz="2000" dirty="0"/>
              <a:t>：</a:t>
            </a:r>
            <a:r>
              <a:rPr lang="en-US" altLang="zh-CN" sz="2000" dirty="0"/>
              <a:t>TT reconstruction least squares value</a:t>
            </a:r>
          </a:p>
          <a:p>
            <a:pPr marL="687600" lvl="2" indent="-230400">
              <a:defRPr/>
            </a:pPr>
            <a:r>
              <a:rPr lang="en-US" altLang="zh-CN" sz="2000" dirty="0"/>
              <a:t>channel</a:t>
            </a:r>
            <a:r>
              <a:rPr lang="zh-CN" altLang="en-US" sz="2000" dirty="0"/>
              <a:t>：</a:t>
            </a:r>
            <a:r>
              <a:rPr lang="en-US" altLang="zh-CN" sz="2000" dirty="0"/>
              <a:t> Number of activated scintillator bars</a:t>
            </a:r>
          </a:p>
        </p:txBody>
      </p:sp>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6EECC-6ED0-4743-BEF5-68A7F8CE1998}" type="slidenum">
              <a:rPr kumimoji="0" lang="zh-CN" altLang="en-US" sz="2000" b="1" i="0" u="none" strike="noStrike" kern="1200" cap="none" spc="0" normalizeH="0" baseline="0" noProof="0" smtClean="0">
                <a:ln>
                  <a:noFill/>
                </a:ln>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2000" b="1" i="0" u="none" strike="noStrike" kern="1200" cap="none" spc="0" normalizeH="0" baseline="0" noProof="0" dirty="0">
              <a:ln>
                <a:noFill/>
              </a:ln>
              <a:effectLst/>
              <a:uLnTx/>
              <a:uFillTx/>
              <a:latin typeface="Calibri" panose="020F0502020204030204"/>
              <a:ea typeface="宋体" panose="02010600030101010101" pitchFamily="2" charset="-122"/>
              <a:cs typeface="+mn-cs"/>
            </a:endParaRPr>
          </a:p>
        </p:txBody>
      </p:sp>
      <p:pic>
        <p:nvPicPr>
          <p:cNvPr id="9" name="图片 8">
            <a:extLst>
              <a:ext uri="{FF2B5EF4-FFF2-40B4-BE49-F238E27FC236}">
                <a16:creationId xmlns:a16="http://schemas.microsoft.com/office/drawing/2014/main" id="{82AD35BB-BBFE-4080-B2CA-03986A066D3C}"/>
              </a:ext>
            </a:extLst>
          </p:cNvPr>
          <p:cNvPicPr>
            <a:picLocks noChangeAspect="1"/>
          </p:cNvPicPr>
          <p:nvPr/>
        </p:nvPicPr>
        <p:blipFill>
          <a:blip r:embed="rId2"/>
          <a:stretch>
            <a:fillRect/>
          </a:stretch>
        </p:blipFill>
        <p:spPr>
          <a:xfrm>
            <a:off x="588061" y="3697257"/>
            <a:ext cx="4245687" cy="2841655"/>
          </a:xfrm>
          <a:prstGeom prst="rect">
            <a:avLst/>
          </a:prstGeom>
        </p:spPr>
      </p:pic>
      <p:sp>
        <p:nvSpPr>
          <p:cNvPr id="10" name="文本框 9">
            <a:extLst>
              <a:ext uri="{FF2B5EF4-FFF2-40B4-BE49-F238E27FC236}">
                <a16:creationId xmlns:a16="http://schemas.microsoft.com/office/drawing/2014/main" id="{C054E96C-FF1F-42DA-9FD5-8D7A84E5F60B}"/>
              </a:ext>
            </a:extLst>
          </p:cNvPr>
          <p:cNvSpPr txBox="1"/>
          <p:nvPr/>
        </p:nvSpPr>
        <p:spPr>
          <a:xfrm>
            <a:off x="4938730" y="4458880"/>
            <a:ext cx="4089655" cy="1477328"/>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t>Compare the bias of △</a:t>
            </a:r>
            <a:r>
              <a:rPr lang="el-GR" altLang="zh-CN" dirty="0"/>
              <a:t>α</a:t>
            </a:r>
            <a:r>
              <a:rPr lang="en-US" altLang="zh-CN" dirty="0"/>
              <a:t> , after add selection criteria the bias become smaller. </a:t>
            </a:r>
          </a:p>
          <a:p>
            <a:pPr marL="285750" indent="-285750">
              <a:buFont typeface="Wingdings" panose="05000000000000000000" pitchFamily="2" charset="2"/>
              <a:buChar char="Ø"/>
            </a:pPr>
            <a:r>
              <a:rPr lang="en-US" altLang="zh-CN" dirty="0"/>
              <a:t>The best is “4”, smaller than 0.22 degree.</a:t>
            </a:r>
            <a:endParaRPr lang="zh-CN" altLang="en-US" dirty="0"/>
          </a:p>
        </p:txBody>
      </p:sp>
      <p:sp>
        <p:nvSpPr>
          <p:cNvPr id="11" name="文本框 10">
            <a:extLst>
              <a:ext uri="{FF2B5EF4-FFF2-40B4-BE49-F238E27FC236}">
                <a16:creationId xmlns:a16="http://schemas.microsoft.com/office/drawing/2014/main" id="{591D7AAF-2981-44BA-BC28-6B0C3CC15CF1}"/>
              </a:ext>
            </a:extLst>
          </p:cNvPr>
          <p:cNvSpPr txBox="1"/>
          <p:nvPr/>
        </p:nvSpPr>
        <p:spPr>
          <a:xfrm>
            <a:off x="1549172" y="3367661"/>
            <a:ext cx="2895344" cy="307777"/>
          </a:xfrm>
          <a:prstGeom prst="rect">
            <a:avLst/>
          </a:prstGeom>
          <a:noFill/>
        </p:spPr>
        <p:txBody>
          <a:bodyPr wrap="none" rtlCol="0">
            <a:spAutoFit/>
          </a:bodyPr>
          <a:lstStyle/>
          <a:p>
            <a:r>
              <a:rPr lang="en-US" altLang="zh-CN" sz="1400" b="1" dirty="0"/>
              <a:t>10k muon event cross TT and WP</a:t>
            </a:r>
            <a:endParaRPr lang="zh-CN" altLang="en-US" sz="1400" b="1" dirty="0"/>
          </a:p>
        </p:txBody>
      </p:sp>
    </p:spTree>
    <p:extLst>
      <p:ext uri="{BB962C8B-B14F-4D97-AF65-F5344CB8AC3E}">
        <p14:creationId xmlns:p14="http://schemas.microsoft.com/office/powerpoint/2010/main" val="1590972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a:t>dataset generation process</a:t>
            </a:r>
          </a:p>
        </p:txBody>
      </p:sp>
      <p:sp>
        <p:nvSpPr>
          <p:cNvPr id="5" name="内容占位符 4"/>
          <p:cNvSpPr>
            <a:spLocks noGrp="1"/>
          </p:cNvSpPr>
          <p:nvPr>
            <p:ph idx="1"/>
          </p:nvPr>
        </p:nvSpPr>
        <p:spPr/>
        <p:txBody>
          <a:bodyPr>
            <a:noAutofit/>
          </a:bodyPr>
          <a:lstStyle/>
          <a:p>
            <a:pPr marL="237600" indent="-237600" algn="just"/>
            <a:r>
              <a:rPr lang="en-US" altLang="zh-CN" dirty="0"/>
              <a:t>Generate dataset</a:t>
            </a:r>
          </a:p>
          <a:p>
            <a:pPr marL="237600" indent="-237600" algn="just"/>
            <a:endParaRPr lang="en-US" altLang="zh-CN" dirty="0"/>
          </a:p>
          <a:p>
            <a:pPr marL="237600" indent="-237600" algn="just"/>
            <a:endParaRPr lang="en-US" altLang="zh-CN" dirty="0"/>
          </a:p>
          <a:p>
            <a:pPr marL="237600" indent="-237600" algn="just"/>
            <a:endParaRPr lang="en-US" altLang="zh-CN" dirty="0"/>
          </a:p>
          <a:p>
            <a:pPr marL="237600" indent="-237600" algn="just"/>
            <a:endParaRPr lang="en-US" altLang="zh-CN" dirty="0"/>
          </a:p>
          <a:p>
            <a:pPr marL="237600" indent="-237600" algn="just"/>
            <a:r>
              <a:rPr lang="en-US" altLang="zh-CN" dirty="0"/>
              <a:t>distribution of inject points</a:t>
            </a:r>
            <a:endParaRPr lang="zh-CN" altLang="zh-CN" dirty="0"/>
          </a:p>
        </p:txBody>
      </p:sp>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6EECC-6ED0-4743-BEF5-68A7F8CE1998}" type="slidenum">
              <a:rPr kumimoji="0" lang="zh-CN" altLang="en-US" sz="2000" b="1" i="0" u="none" strike="noStrike" kern="1200" cap="none" spc="0" normalizeH="0" baseline="0" noProof="0" smtClean="0">
                <a:ln>
                  <a:noFill/>
                </a:ln>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2000" b="1" i="0" u="none" strike="noStrike" kern="1200" cap="none" spc="0" normalizeH="0" baseline="0" noProof="0" dirty="0">
              <a:ln>
                <a:noFill/>
              </a:ln>
              <a:effectLst/>
              <a:uLnTx/>
              <a:uFillTx/>
              <a:latin typeface="Calibri" panose="020F0502020204030204"/>
              <a:ea typeface="宋体" panose="02010600030101010101" pitchFamily="2" charset="-122"/>
              <a:cs typeface="+mn-cs"/>
            </a:endParaRPr>
          </a:p>
        </p:txBody>
      </p:sp>
      <p:sp>
        <p:nvSpPr>
          <p:cNvPr id="7" name="内容占位符 10">
            <a:extLst>
              <a:ext uri="{FF2B5EF4-FFF2-40B4-BE49-F238E27FC236}">
                <a16:creationId xmlns:a16="http://schemas.microsoft.com/office/drawing/2014/main" id="{29C85B72-418B-4497-9857-48E9DE284177}"/>
              </a:ext>
            </a:extLst>
          </p:cNvPr>
          <p:cNvSpPr txBox="1">
            <a:spLocks/>
          </p:cNvSpPr>
          <p:nvPr/>
        </p:nvSpPr>
        <p:spPr>
          <a:xfrm>
            <a:off x="965598" y="2116931"/>
            <a:ext cx="7212806" cy="3219450"/>
          </a:xfrm>
          <a:prstGeom prst="rect">
            <a:avLst/>
          </a:prstGeom>
        </p:spPr>
        <p:txBody>
          <a:bodyPr/>
          <a:lstStyle/>
          <a:p>
            <a:pPr marL="214313" lvl="1" indent="-214313">
              <a:lnSpc>
                <a:spcPct val="150000"/>
              </a:lnSpc>
              <a:spcBef>
                <a:spcPct val="20000"/>
              </a:spcBef>
              <a:buFont typeface="Arial" panose="020B0604020202020204" pitchFamily="34" charset="0"/>
              <a:buChar char="•"/>
              <a:defRPr/>
            </a:pPr>
            <a:endParaRPr lang="en-US" altLang="zh-CN" sz="1350" b="1" dirty="0"/>
          </a:p>
          <a:p>
            <a:pPr marL="214313" lvl="1" indent="-214313">
              <a:lnSpc>
                <a:spcPct val="150000"/>
              </a:lnSpc>
              <a:spcBef>
                <a:spcPct val="20000"/>
              </a:spcBef>
              <a:buFont typeface="Arial" panose="020B0604020202020204" pitchFamily="34" charset="0"/>
              <a:buChar char="•"/>
              <a:defRPr/>
            </a:pPr>
            <a:endParaRPr lang="en-US" altLang="zh-CN" sz="1350" b="1" dirty="0"/>
          </a:p>
          <a:p>
            <a:pPr marL="214313" lvl="1" indent="-214313">
              <a:lnSpc>
                <a:spcPct val="150000"/>
              </a:lnSpc>
              <a:spcBef>
                <a:spcPct val="20000"/>
              </a:spcBef>
              <a:buFont typeface="Arial" panose="020B0604020202020204" pitchFamily="34" charset="0"/>
              <a:buChar char="•"/>
              <a:defRPr/>
            </a:pPr>
            <a:endParaRPr lang="en-US" altLang="zh-CN" sz="1350" b="1" dirty="0"/>
          </a:p>
          <a:p>
            <a:pPr marL="214313" lvl="1" indent="-214313">
              <a:lnSpc>
                <a:spcPct val="150000"/>
              </a:lnSpc>
              <a:spcBef>
                <a:spcPct val="20000"/>
              </a:spcBef>
              <a:buFont typeface="Arial" panose="020B0604020202020204" pitchFamily="34" charset="0"/>
              <a:buChar char="•"/>
              <a:defRPr/>
            </a:pPr>
            <a:endParaRPr lang="en-US" altLang="zh-CN" sz="1350" b="1" dirty="0"/>
          </a:p>
          <a:p>
            <a:pPr marL="214313" lvl="1" indent="-214313">
              <a:lnSpc>
                <a:spcPct val="150000"/>
              </a:lnSpc>
              <a:spcBef>
                <a:spcPct val="20000"/>
              </a:spcBef>
              <a:buFont typeface="Arial" panose="020B0604020202020204" pitchFamily="34" charset="0"/>
              <a:buChar char="•"/>
              <a:defRPr/>
            </a:pPr>
            <a:endParaRPr lang="en-US" altLang="zh-CN" sz="1350" b="1" dirty="0"/>
          </a:p>
          <a:p>
            <a:pPr marL="214313" lvl="1" indent="-214313">
              <a:lnSpc>
                <a:spcPct val="150000"/>
              </a:lnSpc>
              <a:spcBef>
                <a:spcPct val="20000"/>
              </a:spcBef>
              <a:buFont typeface="Arial" panose="020B0604020202020204" pitchFamily="34" charset="0"/>
              <a:buChar char="•"/>
              <a:defRPr/>
            </a:pPr>
            <a:endParaRPr lang="en-US" altLang="zh-CN" sz="1350" b="1" dirty="0"/>
          </a:p>
          <a:p>
            <a:pPr marL="0" lvl="1">
              <a:lnSpc>
                <a:spcPct val="150000"/>
              </a:lnSpc>
              <a:spcBef>
                <a:spcPct val="20000"/>
              </a:spcBef>
              <a:defRPr/>
            </a:pPr>
            <a:endParaRPr lang="en-US" altLang="zh-CN" sz="1350" dirty="0"/>
          </a:p>
          <a:p>
            <a:pPr lvl="1">
              <a:lnSpc>
                <a:spcPct val="150000"/>
              </a:lnSpc>
              <a:spcBef>
                <a:spcPct val="20000"/>
              </a:spcBef>
              <a:defRPr/>
            </a:pPr>
            <a:endParaRPr lang="zh-CN" altLang="en-US" sz="1350" dirty="0"/>
          </a:p>
          <a:p>
            <a:pPr marL="600075" lvl="1" indent="-257175">
              <a:lnSpc>
                <a:spcPct val="150000"/>
              </a:lnSpc>
              <a:spcBef>
                <a:spcPct val="20000"/>
              </a:spcBef>
              <a:buFontTx/>
              <a:buAutoNum type="arabicPlain" startAt="4"/>
              <a:defRPr/>
            </a:pPr>
            <a:endParaRPr lang="zh-CN" altLang="en-US" sz="1350" dirty="0"/>
          </a:p>
          <a:p>
            <a:pPr marL="557213" lvl="1" indent="-214313">
              <a:lnSpc>
                <a:spcPct val="150000"/>
              </a:lnSpc>
              <a:spcBef>
                <a:spcPct val="20000"/>
              </a:spcBef>
              <a:buFont typeface="Arial" panose="020B0604020202020204" pitchFamily="34" charset="0"/>
              <a:buChar char="•"/>
              <a:defRPr/>
            </a:pPr>
            <a:endParaRPr lang="zh-CN" altLang="en-US" sz="1350" kern="0" dirty="0">
              <a:latin typeface="瀹嬩綋"/>
            </a:endParaRPr>
          </a:p>
        </p:txBody>
      </p:sp>
      <p:grpSp>
        <p:nvGrpSpPr>
          <p:cNvPr id="8" name="组合 7">
            <a:extLst>
              <a:ext uri="{FF2B5EF4-FFF2-40B4-BE49-F238E27FC236}">
                <a16:creationId xmlns:a16="http://schemas.microsoft.com/office/drawing/2014/main" id="{FA49B664-B371-4EF9-8751-0F9B597C30BD}"/>
              </a:ext>
            </a:extLst>
          </p:cNvPr>
          <p:cNvGrpSpPr/>
          <p:nvPr/>
        </p:nvGrpSpPr>
        <p:grpSpPr>
          <a:xfrm>
            <a:off x="6063114" y="2023203"/>
            <a:ext cx="2341114" cy="1164126"/>
            <a:chOff x="6511083" y="2472808"/>
            <a:chExt cx="2341114" cy="1164126"/>
          </a:xfrm>
        </p:grpSpPr>
        <p:sp>
          <p:nvSpPr>
            <p:cNvPr id="24" name="矩形: 圆角 23">
              <a:extLst>
                <a:ext uri="{FF2B5EF4-FFF2-40B4-BE49-F238E27FC236}">
                  <a16:creationId xmlns:a16="http://schemas.microsoft.com/office/drawing/2014/main" id="{9A19DCEE-241C-4258-9D5F-04ED0783D36E}"/>
                </a:ext>
              </a:extLst>
            </p:cNvPr>
            <p:cNvSpPr/>
            <p:nvPr/>
          </p:nvSpPr>
          <p:spPr>
            <a:xfrm>
              <a:off x="6593281" y="2691799"/>
              <a:ext cx="1068191" cy="2015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tx1"/>
                  </a:solidFill>
                </a:rPr>
                <a:t>TT sim data</a:t>
              </a:r>
              <a:endParaRPr lang="zh-CN" altLang="en-US" sz="1050" b="1" dirty="0">
                <a:solidFill>
                  <a:schemeClr val="tx1"/>
                </a:solidFill>
              </a:endParaRPr>
            </a:p>
          </p:txBody>
        </p:sp>
        <p:sp>
          <p:nvSpPr>
            <p:cNvPr id="25" name="矩形: 圆角 24">
              <a:extLst>
                <a:ext uri="{FF2B5EF4-FFF2-40B4-BE49-F238E27FC236}">
                  <a16:creationId xmlns:a16="http://schemas.microsoft.com/office/drawing/2014/main" id="{2AC9DAA5-A682-4E02-BF95-2400E071B739}"/>
                </a:ext>
              </a:extLst>
            </p:cNvPr>
            <p:cNvSpPr/>
            <p:nvPr/>
          </p:nvSpPr>
          <p:spPr>
            <a:xfrm>
              <a:off x="6702784" y="3021905"/>
              <a:ext cx="849182" cy="2177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tx1"/>
                  </a:solidFill>
                </a:rPr>
                <a:t>TT rec </a:t>
              </a:r>
              <a:endParaRPr lang="zh-CN" altLang="en-US" sz="1050" b="1" dirty="0">
                <a:solidFill>
                  <a:schemeClr val="tx1"/>
                </a:solidFill>
              </a:endParaRPr>
            </a:p>
          </p:txBody>
        </p:sp>
        <p:sp>
          <p:nvSpPr>
            <p:cNvPr id="26" name="矩形: 圆角 25">
              <a:extLst>
                <a:ext uri="{FF2B5EF4-FFF2-40B4-BE49-F238E27FC236}">
                  <a16:creationId xmlns:a16="http://schemas.microsoft.com/office/drawing/2014/main" id="{A22F802D-152B-450C-B80B-4ADF2E206EC6}"/>
                </a:ext>
              </a:extLst>
            </p:cNvPr>
            <p:cNvSpPr/>
            <p:nvPr/>
          </p:nvSpPr>
          <p:spPr>
            <a:xfrm>
              <a:off x="7712794" y="2682124"/>
              <a:ext cx="1068191" cy="2015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tx1"/>
                  </a:solidFill>
                </a:rPr>
                <a:t>CD sim data</a:t>
              </a:r>
              <a:endParaRPr lang="zh-CN" altLang="en-US" sz="1050" b="1" dirty="0">
                <a:solidFill>
                  <a:schemeClr val="tx1"/>
                </a:solidFill>
              </a:endParaRPr>
            </a:p>
          </p:txBody>
        </p:sp>
        <p:cxnSp>
          <p:nvCxnSpPr>
            <p:cNvPr id="27" name="直接箭头连接符 26">
              <a:extLst>
                <a:ext uri="{FF2B5EF4-FFF2-40B4-BE49-F238E27FC236}">
                  <a16:creationId xmlns:a16="http://schemas.microsoft.com/office/drawing/2014/main" id="{F37A707A-AA5F-46BE-96AD-F0B0E5B52D9D}"/>
                </a:ext>
              </a:extLst>
            </p:cNvPr>
            <p:cNvCxnSpPr>
              <a:cxnSpLocks/>
              <a:stCxn id="24" idx="2"/>
              <a:endCxn id="25" idx="0"/>
            </p:cNvCxnSpPr>
            <p:nvPr/>
          </p:nvCxnSpPr>
          <p:spPr>
            <a:xfrm>
              <a:off x="7127375" y="2893377"/>
              <a:ext cx="0" cy="128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4537988F-B542-4734-A6D3-AAD76302F6B4}"/>
                </a:ext>
              </a:extLst>
            </p:cNvPr>
            <p:cNvCxnSpPr>
              <a:cxnSpLocks/>
              <a:stCxn id="25" idx="2"/>
            </p:cNvCxnSpPr>
            <p:nvPr/>
          </p:nvCxnSpPr>
          <p:spPr>
            <a:xfrm>
              <a:off x="7127377" y="3239674"/>
              <a:ext cx="517885" cy="1383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0AF85A40-3EE7-4DCD-996B-CAD03E495F77}"/>
                </a:ext>
              </a:extLst>
            </p:cNvPr>
            <p:cNvCxnSpPr>
              <a:cxnSpLocks/>
              <a:stCxn id="26" idx="2"/>
            </p:cNvCxnSpPr>
            <p:nvPr/>
          </p:nvCxnSpPr>
          <p:spPr>
            <a:xfrm flipH="1">
              <a:off x="7647737" y="2883702"/>
              <a:ext cx="599153" cy="499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a16="http://schemas.microsoft.com/office/drawing/2014/main" id="{C623DC62-D257-4A04-9D5C-7527D88F0A04}"/>
                </a:ext>
              </a:extLst>
            </p:cNvPr>
            <p:cNvSpPr/>
            <p:nvPr/>
          </p:nvSpPr>
          <p:spPr>
            <a:xfrm>
              <a:off x="6511083" y="2513902"/>
              <a:ext cx="2341114" cy="40299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31" name="文本框 30">
              <a:extLst>
                <a:ext uri="{FF2B5EF4-FFF2-40B4-BE49-F238E27FC236}">
                  <a16:creationId xmlns:a16="http://schemas.microsoft.com/office/drawing/2014/main" id="{75C23EC4-FB8E-4DE0-A979-30C56EA41F08}"/>
                </a:ext>
              </a:extLst>
            </p:cNvPr>
            <p:cNvSpPr txBox="1"/>
            <p:nvPr/>
          </p:nvSpPr>
          <p:spPr>
            <a:xfrm>
              <a:off x="6608144" y="2472808"/>
              <a:ext cx="1693692" cy="253916"/>
            </a:xfrm>
            <a:prstGeom prst="rect">
              <a:avLst/>
            </a:prstGeom>
            <a:noFill/>
          </p:spPr>
          <p:txBody>
            <a:bodyPr wrap="square" rtlCol="0">
              <a:spAutoFit/>
            </a:bodyPr>
            <a:lstStyle/>
            <a:p>
              <a:r>
                <a:rPr lang="en-US" altLang="zh-CN" sz="1050" b="1" dirty="0"/>
                <a:t>Same Muon generator</a:t>
              </a:r>
              <a:endParaRPr lang="zh-CN" altLang="en-US" sz="1050" b="1" dirty="0"/>
            </a:p>
          </p:txBody>
        </p:sp>
        <p:sp>
          <p:nvSpPr>
            <p:cNvPr id="32" name="矩形 31">
              <a:extLst>
                <a:ext uri="{FF2B5EF4-FFF2-40B4-BE49-F238E27FC236}">
                  <a16:creationId xmlns:a16="http://schemas.microsoft.com/office/drawing/2014/main" id="{3BD4874E-9728-4BE6-AA47-A38FB3CC8853}"/>
                </a:ext>
              </a:extLst>
            </p:cNvPr>
            <p:cNvSpPr/>
            <p:nvPr/>
          </p:nvSpPr>
          <p:spPr>
            <a:xfrm>
              <a:off x="6935802" y="3411851"/>
              <a:ext cx="1637128" cy="22508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tx1"/>
                  </a:solidFill>
                </a:rPr>
                <a:t>Train dataset</a:t>
              </a:r>
              <a:endParaRPr lang="zh-CN" altLang="en-US" sz="1050" b="1" dirty="0">
                <a:solidFill>
                  <a:schemeClr val="tx1"/>
                </a:solidFill>
              </a:endParaRPr>
            </a:p>
          </p:txBody>
        </p:sp>
      </p:grpSp>
      <p:graphicFrame>
        <p:nvGraphicFramePr>
          <p:cNvPr id="33" name="表格 32">
            <a:extLst>
              <a:ext uri="{FF2B5EF4-FFF2-40B4-BE49-F238E27FC236}">
                <a16:creationId xmlns:a16="http://schemas.microsoft.com/office/drawing/2014/main" id="{4DC84A2F-EA57-48C2-BD1C-FDED348953DB}"/>
              </a:ext>
            </a:extLst>
          </p:cNvPr>
          <p:cNvGraphicFramePr>
            <a:graphicFrameLocks noGrp="1"/>
          </p:cNvGraphicFramePr>
          <p:nvPr>
            <p:extLst>
              <p:ext uri="{D42A27DB-BD31-4B8C-83A1-F6EECF244321}">
                <p14:modId xmlns:p14="http://schemas.microsoft.com/office/powerpoint/2010/main" val="1537606531"/>
              </p:ext>
            </p:extLst>
          </p:nvPr>
        </p:nvGraphicFramePr>
        <p:xfrm>
          <a:off x="943276" y="1871128"/>
          <a:ext cx="4695248" cy="1713668"/>
        </p:xfrm>
        <a:graphic>
          <a:graphicData uri="http://schemas.openxmlformats.org/drawingml/2006/table">
            <a:tbl>
              <a:tblPr firstRow="1" bandRow="1">
                <a:tableStyleId>{5C22544A-7EE6-4342-B048-85BDC9FD1C3A}</a:tableStyleId>
              </a:tblPr>
              <a:tblGrid>
                <a:gridCol w="1348371">
                  <a:extLst>
                    <a:ext uri="{9D8B030D-6E8A-4147-A177-3AD203B41FA5}">
                      <a16:colId xmlns:a16="http://schemas.microsoft.com/office/drawing/2014/main" val="1951735427"/>
                    </a:ext>
                  </a:extLst>
                </a:gridCol>
                <a:gridCol w="1674352">
                  <a:extLst>
                    <a:ext uri="{9D8B030D-6E8A-4147-A177-3AD203B41FA5}">
                      <a16:colId xmlns:a16="http://schemas.microsoft.com/office/drawing/2014/main" val="103506314"/>
                    </a:ext>
                  </a:extLst>
                </a:gridCol>
                <a:gridCol w="1672525">
                  <a:extLst>
                    <a:ext uri="{9D8B030D-6E8A-4147-A177-3AD203B41FA5}">
                      <a16:colId xmlns:a16="http://schemas.microsoft.com/office/drawing/2014/main" val="2546051800"/>
                    </a:ext>
                  </a:extLst>
                </a:gridCol>
              </a:tblGrid>
              <a:tr h="337652">
                <a:tc>
                  <a:txBody>
                    <a:bodyPr/>
                    <a:lstStyle/>
                    <a:p>
                      <a:pPr algn="ctr"/>
                      <a:r>
                        <a:rPr lang="en-US" altLang="zh-CN" sz="1200" dirty="0">
                          <a:solidFill>
                            <a:schemeClr val="tx1"/>
                          </a:solidFill>
                        </a:rPr>
                        <a:t>dataset</a:t>
                      </a:r>
                      <a:endParaRPr lang="zh-CN" altLang="en-US" sz="1200" dirty="0">
                        <a:solidFill>
                          <a:schemeClr val="tx1"/>
                        </a:solidFill>
                      </a:endParaRPr>
                    </a:p>
                  </a:txBody>
                  <a:tcPr marL="68580" marR="68580" marT="34290" marB="34290">
                    <a:solidFill>
                      <a:schemeClr val="bg2"/>
                    </a:solidFill>
                  </a:tcPr>
                </a:tc>
                <a:tc>
                  <a:txBody>
                    <a:bodyPr/>
                    <a:lstStyle/>
                    <a:p>
                      <a:pPr algn="ctr"/>
                      <a:r>
                        <a:rPr lang="en-US" altLang="zh-CN" sz="1200" dirty="0">
                          <a:solidFill>
                            <a:schemeClr val="tx1"/>
                          </a:solidFill>
                        </a:rPr>
                        <a:t>generate type</a:t>
                      </a:r>
                      <a:endParaRPr lang="zh-CN" altLang="en-US" sz="1200" dirty="0">
                        <a:solidFill>
                          <a:schemeClr val="tx1"/>
                        </a:solidFill>
                      </a:endParaRPr>
                    </a:p>
                  </a:txBody>
                  <a:tcPr marL="68580" marR="68580" marT="34290" marB="34290">
                    <a:solidFill>
                      <a:schemeClr val="bg2"/>
                    </a:solidFill>
                  </a:tcPr>
                </a:tc>
                <a:tc>
                  <a:txBody>
                    <a:bodyPr/>
                    <a:lstStyle/>
                    <a:p>
                      <a:pPr algn="ctr"/>
                      <a:r>
                        <a:rPr lang="en-US" altLang="zh-CN" sz="1200" dirty="0">
                          <a:solidFill>
                            <a:schemeClr val="tx1"/>
                          </a:solidFill>
                        </a:rPr>
                        <a:t>label</a:t>
                      </a:r>
                      <a:endParaRPr lang="zh-CN" altLang="en-US" sz="1200" dirty="0">
                        <a:solidFill>
                          <a:schemeClr val="tx1"/>
                        </a:solidFill>
                      </a:endParaRPr>
                    </a:p>
                  </a:txBody>
                  <a:tcPr marL="68580" marR="68580" marT="34290" marB="34290">
                    <a:solidFill>
                      <a:schemeClr val="bg2"/>
                    </a:solidFill>
                  </a:tcPr>
                </a:tc>
                <a:extLst>
                  <a:ext uri="{0D108BD9-81ED-4DB2-BD59-A6C34878D82A}">
                    <a16:rowId xmlns:a16="http://schemas.microsoft.com/office/drawing/2014/main" val="1360990796"/>
                  </a:ext>
                </a:extLst>
              </a:tr>
              <a:tr h="570172">
                <a:tc>
                  <a:txBody>
                    <a:bodyPr/>
                    <a:lstStyle/>
                    <a:p>
                      <a:pPr algn="ctr"/>
                      <a:r>
                        <a:rPr lang="en-US" altLang="zh-CN" sz="1100" b="1" dirty="0"/>
                        <a:t>train set</a:t>
                      </a:r>
                      <a:endParaRPr lang="zh-CN" altLang="en-US" sz="1100" b="1" dirty="0"/>
                    </a:p>
                  </a:txBody>
                  <a:tcPr marL="68580" marR="68580" marT="34290" marB="34290">
                    <a:solidFill>
                      <a:schemeClr val="bg2"/>
                    </a:solidFill>
                  </a:tcPr>
                </a:tc>
                <a:tc>
                  <a:txBody>
                    <a:bodyPr/>
                    <a:lstStyle/>
                    <a:p>
                      <a:pPr algn="ctr"/>
                      <a:r>
                        <a:rPr lang="en-US" altLang="zh-CN" sz="1100" b="1" dirty="0"/>
                        <a:t>Through TT </a:t>
                      </a:r>
                      <a:endParaRPr lang="zh-CN" altLang="en-US" sz="1100" dirty="0"/>
                    </a:p>
                  </a:txBody>
                  <a:tcPr marL="68580" marR="68580" marT="34290" marB="34290">
                    <a:solidFill>
                      <a:schemeClr val="bg2"/>
                    </a:solidFill>
                  </a:tcPr>
                </a:tc>
                <a:tc>
                  <a:txBody>
                    <a:bodyPr/>
                    <a:lstStyle/>
                    <a:p>
                      <a:pPr marL="0" lvl="1" indent="0" algn="ctr">
                        <a:lnSpc>
                          <a:spcPct val="100000"/>
                        </a:lnSpc>
                        <a:spcBef>
                          <a:spcPct val="20000"/>
                        </a:spcBef>
                        <a:buFont typeface="Arial" panose="020B0604020202020204" pitchFamily="34" charset="0"/>
                        <a:buNone/>
                        <a:defRPr/>
                      </a:pPr>
                      <a:r>
                        <a:rPr lang="en-US" altLang="zh-CN" sz="1100" b="1" dirty="0"/>
                        <a:t>track information  of TT reconstruction</a:t>
                      </a:r>
                    </a:p>
                  </a:txBody>
                  <a:tcPr marL="68580" marR="68580" marT="34290" marB="34290">
                    <a:solidFill>
                      <a:schemeClr val="bg2"/>
                    </a:solidFill>
                  </a:tcPr>
                </a:tc>
                <a:extLst>
                  <a:ext uri="{0D108BD9-81ED-4DB2-BD59-A6C34878D82A}">
                    <a16:rowId xmlns:a16="http://schemas.microsoft.com/office/drawing/2014/main" val="231955727"/>
                  </a:ext>
                </a:extLst>
              </a:tr>
              <a:tr h="402922">
                <a:tc>
                  <a:txBody>
                    <a:bodyPr/>
                    <a:lstStyle/>
                    <a:p>
                      <a:pPr algn="ctr"/>
                      <a:r>
                        <a:rPr lang="en-US" altLang="zh-CN" sz="1100" b="1" dirty="0"/>
                        <a:t>test </a:t>
                      </a:r>
                      <a:r>
                        <a:rPr lang="en-US" altLang="zh-CN" sz="1100" b="1" dirty="0" smtClean="0"/>
                        <a:t>set (TT)</a:t>
                      </a:r>
                      <a:endParaRPr lang="zh-CN" altLang="en-US" sz="1100" b="1" dirty="0"/>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dirty="0"/>
                        <a:t>Through TT </a:t>
                      </a:r>
                    </a:p>
                  </a:txBody>
                  <a:tcPr marL="68580" marR="68580" marT="34290" marB="34290">
                    <a:solidFill>
                      <a:schemeClr val="bg2"/>
                    </a:solidFill>
                  </a:tcPr>
                </a:tc>
                <a:tc>
                  <a:txBody>
                    <a:bodyPr/>
                    <a:lstStyle/>
                    <a:p>
                      <a:pPr algn="ctr"/>
                      <a:r>
                        <a:rPr lang="en-US" altLang="zh-CN" sz="1100" b="1" dirty="0"/>
                        <a:t>true track information</a:t>
                      </a:r>
                      <a:endParaRPr lang="zh-CN" altLang="en-US" sz="1100" b="1" dirty="0"/>
                    </a:p>
                  </a:txBody>
                  <a:tcPr marL="68580" marR="68580" marT="34290" marB="34290">
                    <a:solidFill>
                      <a:schemeClr val="bg2"/>
                    </a:solidFill>
                  </a:tcPr>
                </a:tc>
                <a:extLst>
                  <a:ext uri="{0D108BD9-81ED-4DB2-BD59-A6C34878D82A}">
                    <a16:rowId xmlns:a16="http://schemas.microsoft.com/office/drawing/2014/main" val="2270012940"/>
                  </a:ext>
                </a:extLst>
              </a:tr>
              <a:tr h="402922">
                <a:tc>
                  <a:txBody>
                    <a:bodyPr/>
                    <a:lstStyle/>
                    <a:p>
                      <a:pPr algn="ctr"/>
                      <a:r>
                        <a:rPr lang="en-US" altLang="zh-CN" sz="1100" b="1" dirty="0"/>
                        <a:t>test </a:t>
                      </a:r>
                      <a:r>
                        <a:rPr lang="en-US" altLang="zh-CN" sz="1100" b="1" dirty="0" smtClean="0"/>
                        <a:t>set (WP)</a:t>
                      </a:r>
                      <a:endParaRPr lang="zh-CN" altLang="en-US" sz="1100" b="1" dirty="0"/>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dirty="0"/>
                        <a:t>Through WP</a:t>
                      </a:r>
                    </a:p>
                  </a:txBody>
                  <a:tcPr marL="68580" marR="68580" marT="34290" marB="3429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dirty="0"/>
                        <a:t>true track information</a:t>
                      </a:r>
                      <a:endParaRPr lang="zh-CN" altLang="en-US" sz="1100" b="1" dirty="0"/>
                    </a:p>
                  </a:txBody>
                  <a:tcPr marL="68580" marR="68580" marT="34290" marB="34290">
                    <a:solidFill>
                      <a:schemeClr val="bg2"/>
                    </a:solidFill>
                  </a:tcPr>
                </a:tc>
                <a:extLst>
                  <a:ext uri="{0D108BD9-81ED-4DB2-BD59-A6C34878D82A}">
                    <a16:rowId xmlns:a16="http://schemas.microsoft.com/office/drawing/2014/main" val="931836947"/>
                  </a:ext>
                </a:extLst>
              </a:tr>
            </a:tbl>
          </a:graphicData>
        </a:graphic>
      </p:graphicFrame>
      <p:sp>
        <p:nvSpPr>
          <p:cNvPr id="35" name="文本框 34">
            <a:extLst>
              <a:ext uri="{FF2B5EF4-FFF2-40B4-BE49-F238E27FC236}">
                <a16:creationId xmlns:a16="http://schemas.microsoft.com/office/drawing/2014/main" id="{CE0D33E1-B051-4A44-8874-5A98E4C9F6E8}"/>
              </a:ext>
            </a:extLst>
          </p:cNvPr>
          <p:cNvSpPr txBox="1"/>
          <p:nvPr/>
        </p:nvSpPr>
        <p:spPr>
          <a:xfrm>
            <a:off x="1744788" y="6356350"/>
            <a:ext cx="1962397" cy="338554"/>
          </a:xfrm>
          <a:prstGeom prst="rect">
            <a:avLst/>
          </a:prstGeom>
          <a:noFill/>
        </p:spPr>
        <p:txBody>
          <a:bodyPr wrap="none" rtlCol="0">
            <a:spAutoFit/>
          </a:bodyPr>
          <a:lstStyle/>
          <a:p>
            <a:r>
              <a:rPr lang="en-US" altLang="zh-CN" sz="1600" b="1" dirty="0"/>
              <a:t>through TT and CD</a:t>
            </a:r>
            <a:endParaRPr lang="zh-CN" altLang="en-US" sz="1600" b="1" dirty="0"/>
          </a:p>
        </p:txBody>
      </p:sp>
      <p:sp>
        <p:nvSpPr>
          <p:cNvPr id="36" name="文本框 35">
            <a:extLst>
              <a:ext uri="{FF2B5EF4-FFF2-40B4-BE49-F238E27FC236}">
                <a16:creationId xmlns:a16="http://schemas.microsoft.com/office/drawing/2014/main" id="{B2960FFC-DA1F-42E8-8B84-7B8548E1B75D}"/>
              </a:ext>
            </a:extLst>
          </p:cNvPr>
          <p:cNvSpPr txBox="1"/>
          <p:nvPr/>
        </p:nvSpPr>
        <p:spPr>
          <a:xfrm>
            <a:off x="5613725" y="6356350"/>
            <a:ext cx="2053767" cy="338554"/>
          </a:xfrm>
          <a:prstGeom prst="rect">
            <a:avLst/>
          </a:prstGeom>
          <a:noFill/>
        </p:spPr>
        <p:txBody>
          <a:bodyPr wrap="none" rtlCol="0">
            <a:spAutoFit/>
          </a:bodyPr>
          <a:lstStyle/>
          <a:p>
            <a:r>
              <a:rPr lang="en-US" altLang="zh-CN" sz="1600" b="1" dirty="0"/>
              <a:t>through WP and CD</a:t>
            </a:r>
            <a:endParaRPr lang="zh-CN" altLang="en-US" sz="1600" b="1" dirty="0"/>
          </a:p>
        </p:txBody>
      </p:sp>
      <p:pic>
        <p:nvPicPr>
          <p:cNvPr id="37" name="图片 36">
            <a:extLst>
              <a:ext uri="{FF2B5EF4-FFF2-40B4-BE49-F238E27FC236}">
                <a16:creationId xmlns:a16="http://schemas.microsoft.com/office/drawing/2014/main" id="{E3674130-FC76-449E-9D10-26A81268CE04}"/>
              </a:ext>
            </a:extLst>
          </p:cNvPr>
          <p:cNvPicPr>
            <a:picLocks noChangeAspect="1"/>
          </p:cNvPicPr>
          <p:nvPr/>
        </p:nvPicPr>
        <p:blipFill>
          <a:blip r:embed="rId3"/>
          <a:stretch>
            <a:fillRect/>
          </a:stretch>
        </p:blipFill>
        <p:spPr>
          <a:xfrm>
            <a:off x="5005571" y="4295197"/>
            <a:ext cx="3119389" cy="2138329"/>
          </a:xfrm>
          <a:prstGeom prst="rect">
            <a:avLst/>
          </a:prstGeom>
        </p:spPr>
      </p:pic>
      <p:pic>
        <p:nvPicPr>
          <p:cNvPr id="38" name="图片 37">
            <a:extLst>
              <a:ext uri="{FF2B5EF4-FFF2-40B4-BE49-F238E27FC236}">
                <a16:creationId xmlns:a16="http://schemas.microsoft.com/office/drawing/2014/main" id="{5E16EF1B-485F-4177-9B39-19051690F2DA}"/>
              </a:ext>
            </a:extLst>
          </p:cNvPr>
          <p:cNvPicPr>
            <a:picLocks noChangeAspect="1"/>
          </p:cNvPicPr>
          <p:nvPr/>
        </p:nvPicPr>
        <p:blipFill>
          <a:blip r:embed="rId4"/>
          <a:stretch>
            <a:fillRect/>
          </a:stretch>
        </p:blipFill>
        <p:spPr>
          <a:xfrm>
            <a:off x="754693" y="4278278"/>
            <a:ext cx="3619003" cy="2091959"/>
          </a:xfrm>
          <a:prstGeom prst="rect">
            <a:avLst/>
          </a:prstGeom>
        </p:spPr>
      </p:pic>
    </p:spTree>
    <p:extLst>
      <p:ext uri="{BB962C8B-B14F-4D97-AF65-F5344CB8AC3E}">
        <p14:creationId xmlns:p14="http://schemas.microsoft.com/office/powerpoint/2010/main" val="3275413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en-US" altLang="zh-CN" dirty="0"/>
              <a:t>Muon reconstruction performance</a:t>
            </a:r>
          </a:p>
        </p:txBody>
      </p:sp>
      <p:sp>
        <p:nvSpPr>
          <p:cNvPr id="5" name="内容占位符 4"/>
          <p:cNvSpPr>
            <a:spLocks noGrp="1"/>
          </p:cNvSpPr>
          <p:nvPr>
            <p:ph idx="1"/>
          </p:nvPr>
        </p:nvSpPr>
        <p:spPr/>
        <p:txBody>
          <a:bodyPr>
            <a:noAutofit/>
          </a:bodyPr>
          <a:lstStyle/>
          <a:p>
            <a:pPr marL="230400" lvl="1" indent="-230400">
              <a:spcBef>
                <a:spcPts val="0"/>
              </a:spcBef>
              <a:defRPr/>
            </a:pPr>
            <a:r>
              <a:rPr lang="en-US" altLang="zh-CN" sz="2400" dirty="0"/>
              <a:t>CNNs model trained with 20k training set</a:t>
            </a:r>
          </a:p>
          <a:p>
            <a:pPr marL="230400" lvl="1" indent="-230400">
              <a:spcBef>
                <a:spcPts val="0"/>
              </a:spcBef>
              <a:defRPr/>
            </a:pPr>
            <a:r>
              <a:rPr lang="en-US" altLang="zh-CN" sz="2400" dirty="0"/>
              <a:t>Performance of test set</a:t>
            </a:r>
          </a:p>
        </p:txBody>
      </p:sp>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6EECC-6ED0-4743-BEF5-68A7F8CE1998}" type="slidenum">
              <a:rPr kumimoji="0" lang="zh-CN" altLang="en-US" sz="2000" b="1" i="0" u="none" strike="noStrike" kern="1200" cap="none" spc="0" normalizeH="0" baseline="0" noProof="0" smtClean="0">
                <a:ln>
                  <a:noFill/>
                </a:ln>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2000" b="1" i="0" u="none" strike="noStrike" kern="1200" cap="none" spc="0" normalizeH="0" baseline="0" noProof="0" dirty="0">
              <a:ln>
                <a:noFill/>
              </a:ln>
              <a:effectLst/>
              <a:uLnTx/>
              <a:uFillTx/>
              <a:latin typeface="Calibri" panose="020F0502020204030204"/>
              <a:ea typeface="宋体" panose="02010600030101010101" pitchFamily="2" charset="-122"/>
              <a:cs typeface="+mn-cs"/>
            </a:endParaRPr>
          </a:p>
        </p:txBody>
      </p:sp>
      <p:sp>
        <p:nvSpPr>
          <p:cNvPr id="13" name="文本框 12">
            <a:extLst>
              <a:ext uri="{FF2B5EF4-FFF2-40B4-BE49-F238E27FC236}">
                <a16:creationId xmlns:a16="http://schemas.microsoft.com/office/drawing/2014/main" id="{25F2C2AD-83FC-48D4-B638-18D213C540C2}"/>
              </a:ext>
            </a:extLst>
          </p:cNvPr>
          <p:cNvSpPr txBox="1"/>
          <p:nvPr/>
        </p:nvSpPr>
        <p:spPr>
          <a:xfrm>
            <a:off x="760164" y="5257034"/>
            <a:ext cx="6805293" cy="923330"/>
          </a:xfrm>
          <a:prstGeom prst="rect">
            <a:avLst/>
          </a:prstGeom>
          <a:noFill/>
        </p:spPr>
        <p:txBody>
          <a:bodyPr wrap="square" rtlCol="0">
            <a:spAutoFit/>
          </a:bodyPr>
          <a:lstStyle/>
          <a:p>
            <a:pPr marL="285750" indent="-285750">
              <a:buFont typeface="Wingdings" panose="05000000000000000000" pitchFamily="2" charset="2"/>
              <a:buChar char="Ø"/>
            </a:pPr>
            <a:r>
              <a:rPr lang="en-US" altLang="zh-CN" b="1" dirty="0" smtClean="0"/>
              <a:t>Bad performance for test set (WP).</a:t>
            </a:r>
          </a:p>
          <a:p>
            <a:pPr marL="742950" lvl="1" indent="-285750">
              <a:buFont typeface="Wingdings" panose="05000000000000000000" pitchFamily="2" charset="2"/>
              <a:buChar char="Ø"/>
            </a:pPr>
            <a:r>
              <a:rPr lang="en-US" altLang="zh-CN" b="1" dirty="0" smtClean="0">
                <a:solidFill>
                  <a:srgbClr val="FF0000"/>
                </a:solidFill>
              </a:rPr>
              <a:t>One of the reasons is sample space of training data  can not cover the test set (WP)</a:t>
            </a:r>
            <a:endParaRPr lang="en-US" altLang="zh-CN" b="1" dirty="0">
              <a:solidFill>
                <a:srgbClr val="FF0000"/>
              </a:solidFill>
            </a:endParaRPr>
          </a:p>
        </p:txBody>
      </p:sp>
      <p:pic>
        <p:nvPicPr>
          <p:cNvPr id="2" name="图片 1">
            <a:extLst>
              <a:ext uri="{FF2B5EF4-FFF2-40B4-BE49-F238E27FC236}">
                <a16:creationId xmlns:a16="http://schemas.microsoft.com/office/drawing/2014/main" id="{40CBF00C-E1CD-4506-89E1-43245D1F9E15}"/>
              </a:ext>
            </a:extLst>
          </p:cNvPr>
          <p:cNvPicPr>
            <a:picLocks noChangeAspect="1"/>
          </p:cNvPicPr>
          <p:nvPr/>
        </p:nvPicPr>
        <p:blipFill>
          <a:blip r:embed="rId2"/>
          <a:stretch>
            <a:fillRect/>
          </a:stretch>
        </p:blipFill>
        <p:spPr>
          <a:xfrm>
            <a:off x="1596893" y="2104856"/>
            <a:ext cx="4536858" cy="3079608"/>
          </a:xfrm>
          <a:prstGeom prst="rect">
            <a:avLst/>
          </a:prstGeom>
        </p:spPr>
      </p:pic>
      <p:sp>
        <p:nvSpPr>
          <p:cNvPr id="6" name="文本框 5"/>
          <p:cNvSpPr txBox="1"/>
          <p:nvPr/>
        </p:nvSpPr>
        <p:spPr>
          <a:xfrm>
            <a:off x="3017167" y="2456056"/>
            <a:ext cx="1107676" cy="246221"/>
          </a:xfrm>
          <a:prstGeom prst="rect">
            <a:avLst/>
          </a:prstGeom>
          <a:solidFill>
            <a:srgbClr val="F3F3F3"/>
          </a:solidFill>
        </p:spPr>
        <p:txBody>
          <a:bodyPr wrap="none" lIns="0" tIns="0" rIns="0" bIns="0" rtlCol="0">
            <a:spAutoFit/>
          </a:bodyPr>
          <a:lstStyle/>
          <a:p>
            <a:r>
              <a:rPr lang="en-US" altLang="zh-CN" sz="1600" dirty="0" smtClean="0"/>
              <a:t>test set (WP)</a:t>
            </a:r>
            <a:endParaRPr lang="zh-CN" altLang="en-US" sz="1600" dirty="0"/>
          </a:p>
        </p:txBody>
      </p:sp>
      <p:sp>
        <p:nvSpPr>
          <p:cNvPr id="8" name="文本框 7"/>
          <p:cNvSpPr txBox="1"/>
          <p:nvPr/>
        </p:nvSpPr>
        <p:spPr>
          <a:xfrm>
            <a:off x="3043735" y="2186975"/>
            <a:ext cx="1054540" cy="246221"/>
          </a:xfrm>
          <a:prstGeom prst="rect">
            <a:avLst/>
          </a:prstGeom>
          <a:solidFill>
            <a:srgbClr val="F3F3F3"/>
          </a:solidFill>
        </p:spPr>
        <p:txBody>
          <a:bodyPr wrap="square" lIns="0" tIns="0" rIns="0" bIns="0" rtlCol="0">
            <a:spAutoFit/>
          </a:bodyPr>
          <a:lstStyle/>
          <a:p>
            <a:r>
              <a:rPr lang="en-US" altLang="zh-CN" sz="1600" dirty="0" smtClean="0"/>
              <a:t>test set (TT)</a:t>
            </a:r>
            <a:endParaRPr lang="zh-CN" altLang="en-US" sz="1600" dirty="0"/>
          </a:p>
        </p:txBody>
      </p:sp>
    </p:spTree>
    <p:extLst>
      <p:ext uri="{BB962C8B-B14F-4D97-AF65-F5344CB8AC3E}">
        <p14:creationId xmlns:p14="http://schemas.microsoft.com/office/powerpoint/2010/main" val="1950970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nSpc>
                <a:spcPct val="100000"/>
              </a:lnSpc>
            </a:pPr>
            <a:r>
              <a:rPr lang="en-US" altLang="zh-CN" dirty="0" smtClean="0">
                <a:solidFill>
                  <a:srgbClr val="000000"/>
                </a:solidFill>
                <a:ea typeface="微软雅黑" panose="020B0503020204020204" pitchFamily="34" charset="-122"/>
                <a:sym typeface="微软雅黑" panose="020B0503020204020204" pitchFamily="34" charset="-122"/>
              </a:rPr>
              <a:t>Rotation </a:t>
            </a:r>
            <a:r>
              <a:rPr lang="en-US" altLang="zh-CN" dirty="0">
                <a:solidFill>
                  <a:srgbClr val="000000"/>
                </a:solidFill>
                <a:ea typeface="微软雅黑" panose="020B0503020204020204" pitchFamily="34" charset="-122"/>
                <a:sym typeface="微软雅黑" panose="020B0503020204020204" pitchFamily="34" charset="-122"/>
              </a:rPr>
              <a:t>method</a:t>
            </a:r>
            <a:endParaRPr lang="zh-CN" altLang="en-US" dirty="0">
              <a:solidFill>
                <a:srgbClr val="000000"/>
              </a:solidFill>
              <a:ea typeface="微软雅黑" panose="020B0503020204020204" pitchFamily="34" charset="-122"/>
              <a:sym typeface="微软雅黑" panose="020B0503020204020204" pitchFamily="34" charset="-122"/>
            </a:endParaRPr>
          </a:p>
        </p:txBody>
      </p:sp>
      <p:sp>
        <p:nvSpPr>
          <p:cNvPr id="5" name="内容占位符 4"/>
          <p:cNvSpPr>
            <a:spLocks noGrp="1"/>
          </p:cNvSpPr>
          <p:nvPr>
            <p:ph idx="1"/>
          </p:nvPr>
        </p:nvSpPr>
        <p:spPr/>
        <p:txBody>
          <a:bodyPr>
            <a:noAutofit/>
          </a:bodyPr>
          <a:lstStyle/>
          <a:p>
            <a:pPr>
              <a:spcBef>
                <a:spcPts val="0"/>
              </a:spcBef>
            </a:pPr>
            <a:r>
              <a:rPr lang="en-US" altLang="zh-CN" dirty="0"/>
              <a:t>data steps:</a:t>
            </a:r>
          </a:p>
          <a:p>
            <a:pPr lvl="1">
              <a:spcBef>
                <a:spcPts val="0"/>
              </a:spcBef>
            </a:pPr>
            <a:r>
              <a:rPr lang="en-US" altLang="zh-CN" dirty="0"/>
              <a:t>40k data from TT</a:t>
            </a:r>
          </a:p>
          <a:p>
            <a:pPr lvl="1">
              <a:spcBef>
                <a:spcPts val="0"/>
              </a:spcBef>
            </a:pPr>
            <a:r>
              <a:rPr lang="en-US" altLang="zh-CN" dirty="0"/>
              <a:t>Use different rotation methods, then get 260k events.</a:t>
            </a:r>
          </a:p>
          <a:p>
            <a:pPr lvl="1">
              <a:spcBef>
                <a:spcPts val="0"/>
              </a:spcBef>
            </a:pPr>
            <a:r>
              <a:rPr lang="en-US" altLang="zh-CN" dirty="0"/>
              <a:t>Use 300k events as training data to train model</a:t>
            </a:r>
          </a:p>
          <a:p>
            <a:pPr lvl="1">
              <a:spcBef>
                <a:spcPts val="0"/>
              </a:spcBef>
            </a:pPr>
            <a:r>
              <a:rPr lang="en-US" altLang="zh-CN" dirty="0"/>
              <a:t>Use 20k test </a:t>
            </a:r>
            <a:r>
              <a:rPr lang="en-US" altLang="zh-CN" dirty="0" smtClean="0"/>
              <a:t>set(WP) </a:t>
            </a:r>
            <a:r>
              <a:rPr lang="en-US" altLang="zh-CN" dirty="0"/>
              <a:t>as test set</a:t>
            </a:r>
          </a:p>
          <a:p>
            <a:pPr marL="457200" lvl="2" indent="0">
              <a:spcBef>
                <a:spcPts val="0"/>
              </a:spcBef>
              <a:defRPr/>
            </a:pPr>
            <a:endParaRPr lang="en-US" altLang="zh-CN" dirty="0"/>
          </a:p>
          <a:p>
            <a:pPr marL="0" lvl="1" indent="0">
              <a:spcBef>
                <a:spcPts val="0"/>
              </a:spcBef>
              <a:defRPr/>
            </a:pPr>
            <a:endParaRPr lang="en-US" altLang="zh-CN" sz="2400" dirty="0"/>
          </a:p>
          <a:p>
            <a:pPr marL="0" lvl="1" indent="0">
              <a:spcBef>
                <a:spcPts val="0"/>
              </a:spcBef>
              <a:buNone/>
              <a:defRPr/>
            </a:pPr>
            <a:endParaRPr lang="en-US" altLang="zh-CN" sz="2400" dirty="0"/>
          </a:p>
        </p:txBody>
      </p:sp>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6EECC-6ED0-4743-BEF5-68A7F8CE1998}" type="slidenum">
              <a:rPr kumimoji="0" lang="zh-CN" altLang="en-US" sz="2000" b="1" i="0" u="none" strike="noStrike" kern="1200" cap="none" spc="0" normalizeH="0" baseline="0" noProof="0" smtClean="0">
                <a:ln>
                  <a:noFill/>
                </a:ln>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2000" b="1" i="0" u="none" strike="noStrike" kern="1200" cap="none" spc="0" normalizeH="0" baseline="0" noProof="0" dirty="0">
              <a:ln>
                <a:noFill/>
              </a:ln>
              <a:effectLst/>
              <a:uLnTx/>
              <a:uFillTx/>
              <a:latin typeface="Calibri" panose="020F0502020204030204"/>
              <a:ea typeface="宋体" panose="02010600030101010101" pitchFamily="2" charset="-122"/>
              <a:cs typeface="+mn-cs"/>
            </a:endParaRPr>
          </a:p>
        </p:txBody>
      </p:sp>
      <p:pic>
        <p:nvPicPr>
          <p:cNvPr id="9" name="图片 8">
            <a:extLst>
              <a:ext uri="{FF2B5EF4-FFF2-40B4-BE49-F238E27FC236}">
                <a16:creationId xmlns:a16="http://schemas.microsoft.com/office/drawing/2014/main" id="{6C0B20AC-4BA2-4571-812F-F1AD365F3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273" y="3171965"/>
            <a:ext cx="6287377" cy="2857899"/>
          </a:xfrm>
          <a:prstGeom prst="rect">
            <a:avLst/>
          </a:prstGeom>
        </p:spPr>
      </p:pic>
    </p:spTree>
    <p:extLst>
      <p:ext uri="{BB962C8B-B14F-4D97-AF65-F5344CB8AC3E}">
        <p14:creationId xmlns:p14="http://schemas.microsoft.com/office/powerpoint/2010/main" val="4096609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nSpc>
                <a:spcPct val="100000"/>
              </a:lnSpc>
            </a:pPr>
            <a:r>
              <a:rPr lang="en-US" altLang="zh-CN" dirty="0"/>
              <a:t>Performance of rotation</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内容占位符 4"/>
          <p:cNvSpPr>
            <a:spLocks noGrp="1"/>
          </p:cNvSpPr>
          <p:nvPr>
            <p:ph idx="1"/>
          </p:nvPr>
        </p:nvSpPr>
        <p:spPr/>
        <p:txBody>
          <a:bodyPr>
            <a:noAutofit/>
          </a:bodyPr>
          <a:lstStyle/>
          <a:p>
            <a:pPr>
              <a:spcBef>
                <a:spcPts val="0"/>
              </a:spcBef>
            </a:pPr>
            <a:r>
              <a:rPr lang="en-US" altLang="zh-CN" dirty="0"/>
              <a:t>Performance</a:t>
            </a:r>
            <a:endParaRPr lang="zh-CN" altLang="zh-CN" dirty="0"/>
          </a:p>
          <a:p>
            <a:pPr>
              <a:spcBef>
                <a:spcPts val="0"/>
              </a:spcBef>
            </a:pPr>
            <a:endParaRPr lang="en-US" altLang="zh-CN" dirty="0"/>
          </a:p>
        </p:txBody>
      </p:sp>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6EECC-6ED0-4743-BEF5-68A7F8CE1998}" type="slidenum">
              <a:rPr kumimoji="0" lang="zh-CN" altLang="en-US" sz="2000" b="1" i="0" u="none" strike="noStrike" kern="1200" cap="none" spc="0" normalizeH="0" baseline="0" noProof="0" smtClean="0">
                <a:ln>
                  <a:noFill/>
                </a:ln>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2000" b="1"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7" name="文本框 6">
            <a:extLst>
              <a:ext uri="{FF2B5EF4-FFF2-40B4-BE49-F238E27FC236}">
                <a16:creationId xmlns:a16="http://schemas.microsoft.com/office/drawing/2014/main" id="{638655A1-9177-43FC-A3C8-69646B7231A0}"/>
              </a:ext>
            </a:extLst>
          </p:cNvPr>
          <p:cNvSpPr txBox="1"/>
          <p:nvPr/>
        </p:nvSpPr>
        <p:spPr>
          <a:xfrm>
            <a:off x="771272" y="4706425"/>
            <a:ext cx="7124653" cy="1323439"/>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000" b="1" dirty="0">
                <a:solidFill>
                  <a:srgbClr val="FF0000"/>
                </a:solidFill>
              </a:rPr>
              <a:t>After rotation, the angle bias obviously become better. So rotating events maybe useful for reconstruction</a:t>
            </a:r>
          </a:p>
          <a:p>
            <a:pPr marL="342900" indent="-342900">
              <a:buFont typeface="Wingdings" panose="05000000000000000000" pitchFamily="2" charset="2"/>
              <a:buChar char="Ø"/>
            </a:pPr>
            <a:r>
              <a:rPr lang="en-US" altLang="zh-CN" sz="2000" b="1" dirty="0">
                <a:solidFill>
                  <a:srgbClr val="FF0000"/>
                </a:solidFill>
              </a:rPr>
              <a:t>The best rotation method is “rot fxl2”, the angle bias smaller than 0.55degree and </a:t>
            </a:r>
            <a:r>
              <a:rPr lang="en-US" altLang="zh-CN" dirty="0">
                <a:solidFill>
                  <a:srgbClr val="FF0000"/>
                </a:solidFill>
              </a:rPr>
              <a:t>△</a:t>
            </a:r>
            <a:r>
              <a:rPr lang="en-US" altLang="zh-CN" sz="2000" dirty="0">
                <a:solidFill>
                  <a:srgbClr val="FF0000"/>
                </a:solidFill>
              </a:rPr>
              <a:t> </a:t>
            </a:r>
            <a:r>
              <a:rPr lang="en-US" altLang="zh-CN" sz="2000" b="1" dirty="0">
                <a:solidFill>
                  <a:srgbClr val="FF0000"/>
                </a:solidFill>
              </a:rPr>
              <a:t>D bias smaller than 3cm.</a:t>
            </a:r>
            <a:endParaRPr lang="zh-CN" altLang="en-US" sz="2000" b="1" dirty="0">
              <a:solidFill>
                <a:srgbClr val="FF0000"/>
              </a:solidFill>
            </a:endParaRPr>
          </a:p>
        </p:txBody>
      </p:sp>
      <p:pic>
        <p:nvPicPr>
          <p:cNvPr id="10" name="图片 9">
            <a:extLst>
              <a:ext uri="{FF2B5EF4-FFF2-40B4-BE49-F238E27FC236}">
                <a16:creationId xmlns:a16="http://schemas.microsoft.com/office/drawing/2014/main" id="{23C25328-F10B-426C-8419-99DE3BF18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79" y="1796991"/>
            <a:ext cx="3981875" cy="2734307"/>
          </a:xfrm>
          <a:prstGeom prst="rect">
            <a:avLst/>
          </a:prstGeom>
        </p:spPr>
      </p:pic>
      <p:pic>
        <p:nvPicPr>
          <p:cNvPr id="12" name="图片 11">
            <a:extLst>
              <a:ext uri="{FF2B5EF4-FFF2-40B4-BE49-F238E27FC236}">
                <a16:creationId xmlns:a16="http://schemas.microsoft.com/office/drawing/2014/main" id="{20DE9FC7-1DA9-4EC0-964B-14FA4B96A1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9048" y="1789168"/>
            <a:ext cx="3853075" cy="2649377"/>
          </a:xfrm>
          <a:prstGeom prst="rect">
            <a:avLst/>
          </a:prstGeom>
        </p:spPr>
      </p:pic>
    </p:spTree>
    <p:extLst>
      <p:ext uri="{BB962C8B-B14F-4D97-AF65-F5344CB8AC3E}">
        <p14:creationId xmlns:p14="http://schemas.microsoft.com/office/powerpoint/2010/main" val="1356175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nSpc>
                <a:spcPct val="100000"/>
              </a:lnSpc>
            </a:pPr>
            <a:r>
              <a:rPr lang="en-US" altLang="zh-CN" dirty="0"/>
              <a:t>Summary</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内容占位符 4"/>
          <p:cNvSpPr>
            <a:spLocks noGrp="1"/>
          </p:cNvSpPr>
          <p:nvPr>
            <p:ph idx="1"/>
          </p:nvPr>
        </p:nvSpPr>
        <p:spPr/>
        <p:txBody>
          <a:bodyPr>
            <a:noAutofit/>
          </a:bodyPr>
          <a:lstStyle/>
          <a:p>
            <a:pPr>
              <a:spcBef>
                <a:spcPts val="0"/>
              </a:spcBef>
            </a:pPr>
            <a:r>
              <a:rPr lang="en-US" altLang="zh-CN" dirty="0"/>
              <a:t>Reconstruction performance of CNNs is </a:t>
            </a:r>
            <a:r>
              <a:rPr lang="en-US" altLang="zh-CN" dirty="0" smtClean="0"/>
              <a:t>bias of α smaller than 0.4 and </a:t>
            </a:r>
            <a:r>
              <a:rPr lang="en-US" altLang="zh-CN" dirty="0" smtClean="0"/>
              <a:t>△D smaller </a:t>
            </a:r>
            <a:r>
              <a:rPr lang="en-US" altLang="zh-CN" dirty="0"/>
              <a:t>than 1cm. </a:t>
            </a:r>
            <a:endParaRPr lang="en-US" altLang="zh-CN" dirty="0" smtClean="0"/>
          </a:p>
          <a:p>
            <a:pPr>
              <a:spcBef>
                <a:spcPts val="0"/>
              </a:spcBef>
            </a:pPr>
            <a:r>
              <a:rPr lang="en-US" altLang="zh-CN" dirty="0" smtClean="0"/>
              <a:t>Reconstruction </a:t>
            </a:r>
            <a:r>
              <a:rPr lang="en-US" altLang="zh-CN" dirty="0"/>
              <a:t>speed is more than 100 times faster than the fastest light </a:t>
            </a:r>
            <a:r>
              <a:rPr lang="en-US" altLang="zh-CN" dirty="0" smtClean="0"/>
              <a:t>model in GPU</a:t>
            </a:r>
          </a:p>
          <a:p>
            <a:pPr>
              <a:spcBef>
                <a:spcPts val="0"/>
              </a:spcBef>
            </a:pPr>
            <a:endParaRPr lang="en-US" altLang="zh-CN" dirty="0" smtClean="0"/>
          </a:p>
          <a:p>
            <a:pPr>
              <a:spcBef>
                <a:spcPts val="0"/>
              </a:spcBef>
            </a:pPr>
            <a:r>
              <a:rPr lang="en-US" altLang="zh-CN" dirty="0" smtClean="0"/>
              <a:t>In JUNO</a:t>
            </a:r>
            <a:endParaRPr lang="en-US" altLang="zh-CN" dirty="0"/>
          </a:p>
          <a:p>
            <a:pPr lvl="1">
              <a:spcBef>
                <a:spcPts val="0"/>
              </a:spcBef>
            </a:pPr>
            <a:r>
              <a:rPr lang="en-US" altLang="zh-CN" dirty="0" smtClean="0"/>
              <a:t>Using </a:t>
            </a:r>
            <a:r>
              <a:rPr lang="en-US" altLang="zh-CN" dirty="0"/>
              <a:t>TT </a:t>
            </a:r>
            <a:r>
              <a:rPr lang="en-US" altLang="zh-CN" dirty="0" smtClean="0"/>
              <a:t>reconstruction, due to muon track unknown in JUNO</a:t>
            </a:r>
          </a:p>
          <a:p>
            <a:pPr lvl="1">
              <a:spcBef>
                <a:spcPts val="0"/>
              </a:spcBef>
            </a:pPr>
            <a:r>
              <a:rPr lang="en-US" altLang="zh-CN" dirty="0"/>
              <a:t>R</a:t>
            </a:r>
            <a:r>
              <a:rPr lang="en-US" altLang="zh-CN" dirty="0" smtClean="0"/>
              <a:t>otation methods</a:t>
            </a:r>
            <a:r>
              <a:rPr lang="en-US" altLang="zh-CN" dirty="0" smtClean="0"/>
              <a:t>, due to insufficient sample space </a:t>
            </a:r>
            <a:endParaRPr lang="en-US" altLang="zh-CN" dirty="0" smtClean="0"/>
          </a:p>
          <a:p>
            <a:pPr lvl="1">
              <a:spcBef>
                <a:spcPts val="0"/>
              </a:spcBef>
            </a:pPr>
            <a:r>
              <a:rPr lang="en-US" altLang="zh-CN" dirty="0" smtClean="0"/>
              <a:t>the </a:t>
            </a:r>
            <a:r>
              <a:rPr lang="en-US" altLang="zh-CN" dirty="0"/>
              <a:t>reconstruction performance is </a:t>
            </a:r>
            <a:r>
              <a:rPr lang="en-US" altLang="zh-CN" dirty="0" smtClean="0"/>
              <a:t>reasonable.</a:t>
            </a:r>
            <a:endParaRPr lang="en-US" altLang="zh-CN" dirty="0"/>
          </a:p>
          <a:p>
            <a:pPr>
              <a:spcBef>
                <a:spcPts val="0"/>
              </a:spcBef>
            </a:pPr>
            <a:endParaRPr lang="en-US" altLang="zh-CN" dirty="0"/>
          </a:p>
          <a:p>
            <a:pPr>
              <a:spcBef>
                <a:spcPts val="0"/>
              </a:spcBef>
            </a:pPr>
            <a:endParaRPr lang="en-US" altLang="zh-CN" dirty="0"/>
          </a:p>
        </p:txBody>
      </p:sp>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6EECC-6ED0-4743-BEF5-68A7F8CE1998}" type="slidenum">
              <a:rPr kumimoji="0" lang="zh-CN" altLang="en-US" sz="2000" b="1" i="0" u="none" strike="noStrike" kern="1200" cap="none" spc="0" normalizeH="0" baseline="0" noProof="0" smtClean="0">
                <a:ln>
                  <a:noFill/>
                </a:ln>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2000" b="1"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74613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nSpc>
                <a:spcPct val="100000"/>
              </a:lnSpc>
            </a:pPr>
            <a:r>
              <a:rPr lang="en-US" altLang="zh-CN" dirty="0"/>
              <a:t>Outline</a:t>
            </a:r>
            <a:endParaRPr lang="zh-CN" altLang="en-US" dirty="0">
              <a:solidFill>
                <a:srgbClr val="000000"/>
              </a:solidFill>
              <a:ea typeface="微软雅黑" panose="020B0503020204020204" pitchFamily="34" charset="-122"/>
              <a:sym typeface="微软雅黑" panose="020B0503020204020204" pitchFamily="34" charset="-122"/>
            </a:endParaRPr>
          </a:p>
        </p:txBody>
      </p:sp>
      <p:sp>
        <p:nvSpPr>
          <p:cNvPr id="5" name="内容占位符 4"/>
          <p:cNvSpPr>
            <a:spLocks noGrp="1"/>
          </p:cNvSpPr>
          <p:nvPr>
            <p:ph idx="1"/>
          </p:nvPr>
        </p:nvSpPr>
        <p:spPr/>
        <p:txBody>
          <a:bodyPr>
            <a:noAutofit/>
          </a:bodyPr>
          <a:lstStyle/>
          <a:p>
            <a:pPr>
              <a:lnSpc>
                <a:spcPct val="110000"/>
              </a:lnSpc>
            </a:pPr>
            <a:r>
              <a:rPr lang="en-US" altLang="zh-CN" dirty="0"/>
              <a:t>I</a:t>
            </a:r>
            <a:r>
              <a:rPr lang="en-US" altLang="zh-CN" dirty="0" smtClean="0"/>
              <a:t>ntroduction</a:t>
            </a:r>
            <a:endParaRPr lang="en-US" altLang="zh-CN" dirty="0"/>
          </a:p>
          <a:p>
            <a:pPr>
              <a:lnSpc>
                <a:spcPct val="110000"/>
              </a:lnSpc>
            </a:pPr>
            <a:r>
              <a:rPr lang="en-US" altLang="zh-CN" dirty="0"/>
              <a:t>Motivation</a:t>
            </a:r>
          </a:p>
          <a:p>
            <a:pPr>
              <a:lnSpc>
                <a:spcPct val="110000"/>
              </a:lnSpc>
            </a:pPr>
            <a:r>
              <a:rPr lang="en-US" altLang="zh-CN" dirty="0"/>
              <a:t>CNNs Implementation and performance</a:t>
            </a:r>
          </a:p>
          <a:p>
            <a:pPr>
              <a:lnSpc>
                <a:spcPct val="110000"/>
              </a:lnSpc>
            </a:pPr>
            <a:r>
              <a:rPr lang="en-US" altLang="zh-CN" dirty="0"/>
              <a:t>Rotation method and performance</a:t>
            </a:r>
          </a:p>
          <a:p>
            <a:pPr>
              <a:lnSpc>
                <a:spcPct val="110000"/>
              </a:lnSpc>
            </a:pPr>
            <a:r>
              <a:rPr lang="en-US" altLang="zh-CN" dirty="0"/>
              <a:t>Summary</a:t>
            </a:r>
          </a:p>
        </p:txBody>
      </p:sp>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6EECC-6ED0-4743-BEF5-68A7F8CE1998}" type="slidenum">
              <a:rPr kumimoji="0" lang="zh-CN" altLang="en-US" sz="2000" b="1" i="0" u="none" strike="noStrike" kern="1200" cap="none" spc="0" normalizeH="0" baseline="0" noProof="0" smtClean="0">
                <a:ln>
                  <a:noFill/>
                </a:ln>
                <a:solidFill>
                  <a:schemeClr val="tx1"/>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2000" b="1" i="0" u="none" strike="noStrike" kern="1200" cap="none" spc="0" normalizeH="0" baseline="0" noProof="0" dirty="0">
              <a:ln>
                <a:noFill/>
              </a:ln>
              <a:solidFill>
                <a:schemeClr val="tx1"/>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6975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A2AF06-461E-494D-A33D-3932BBBA7926}"/>
              </a:ext>
            </a:extLst>
          </p:cNvPr>
          <p:cNvSpPr>
            <a:spLocks noGrp="1"/>
          </p:cNvSpPr>
          <p:nvPr>
            <p:ph type="title"/>
          </p:nvPr>
        </p:nvSpPr>
        <p:spPr/>
        <p:txBody>
          <a:bodyPr/>
          <a:lstStyle/>
          <a:p>
            <a:r>
              <a:rPr lang="en-US" altLang="zh-CN" dirty="0"/>
              <a:t>The JUNO Experiment </a:t>
            </a:r>
            <a:endParaRPr lang="zh-CN" altLang="en-US" dirty="0"/>
          </a:p>
        </p:txBody>
      </p:sp>
      <p:sp>
        <p:nvSpPr>
          <p:cNvPr id="3" name="内容占位符 2">
            <a:extLst>
              <a:ext uri="{FF2B5EF4-FFF2-40B4-BE49-F238E27FC236}">
                <a16:creationId xmlns:a16="http://schemas.microsoft.com/office/drawing/2014/main" id="{D309D496-A6BA-4BD6-9D36-A1C48CCACED1}"/>
              </a:ext>
            </a:extLst>
          </p:cNvPr>
          <p:cNvSpPr>
            <a:spLocks noGrp="1"/>
          </p:cNvSpPr>
          <p:nvPr>
            <p:ph idx="1"/>
          </p:nvPr>
        </p:nvSpPr>
        <p:spPr/>
        <p:txBody>
          <a:bodyPr>
            <a:noAutofit/>
          </a:bodyPr>
          <a:lstStyle/>
          <a:p>
            <a:pPr>
              <a:lnSpc>
                <a:spcPct val="110000"/>
              </a:lnSpc>
            </a:pPr>
            <a:r>
              <a:rPr lang="en-US" altLang="zh-CN" sz="2400" dirty="0"/>
              <a:t>The Jiangmen Underground Neutrino Observatory (JUNO) is a multiple purpose neutrino experiment to determine neutrino mass hierarchy and precisely measure neutrino oscillation parameters.</a:t>
            </a:r>
          </a:p>
          <a:p>
            <a:pPr>
              <a:lnSpc>
                <a:spcPct val="110000"/>
              </a:lnSpc>
            </a:pPr>
            <a:r>
              <a:rPr lang="en-US" altLang="zh-CN" sz="2400" dirty="0"/>
              <a:t>Central Detector </a:t>
            </a:r>
          </a:p>
          <a:p>
            <a:pPr lvl="1">
              <a:lnSpc>
                <a:spcPct val="110000"/>
              </a:lnSpc>
            </a:pPr>
            <a:r>
              <a:rPr lang="en-US" altLang="zh-CN" sz="2000" dirty="0"/>
              <a:t>spherical container, radius=17.7m </a:t>
            </a:r>
          </a:p>
          <a:p>
            <a:pPr lvl="1">
              <a:lnSpc>
                <a:spcPct val="110000"/>
              </a:lnSpc>
            </a:pPr>
            <a:r>
              <a:rPr lang="en-US" altLang="zh-CN" sz="2000" dirty="0"/>
              <a:t>20k ton liquid scintillator </a:t>
            </a:r>
          </a:p>
          <a:p>
            <a:pPr lvl="1">
              <a:lnSpc>
                <a:spcPct val="110000"/>
              </a:lnSpc>
            </a:pPr>
            <a:r>
              <a:rPr lang="en-US" altLang="zh-CN" sz="2000" dirty="0"/>
              <a:t>~18k 20 inch PMTs, catching the </a:t>
            </a:r>
          </a:p>
          <a:p>
            <a:pPr marL="457200" lvl="1" indent="0">
              <a:lnSpc>
                <a:spcPct val="110000"/>
              </a:lnSpc>
              <a:buNone/>
            </a:pPr>
            <a:r>
              <a:rPr lang="en-US" altLang="zh-CN" sz="2000" dirty="0"/>
              <a:t>lights emitted by the liquid </a:t>
            </a:r>
            <a:r>
              <a:rPr lang="en-US" altLang="zh-CN" sz="2000" dirty="0" smtClean="0"/>
              <a:t>scintillator</a:t>
            </a:r>
          </a:p>
          <a:p>
            <a:pPr marL="228600" lvl="1">
              <a:lnSpc>
                <a:spcPct val="110000"/>
              </a:lnSpc>
              <a:spcBef>
                <a:spcPts val="1000"/>
              </a:spcBef>
            </a:pPr>
            <a:r>
              <a:rPr lang="en-US" altLang="zh-CN" dirty="0"/>
              <a:t>Water Pool</a:t>
            </a:r>
          </a:p>
          <a:p>
            <a:pPr marL="228600" lvl="1">
              <a:lnSpc>
                <a:spcPct val="110000"/>
              </a:lnSpc>
              <a:spcBef>
                <a:spcPts val="1000"/>
              </a:spcBef>
            </a:pPr>
            <a:r>
              <a:rPr lang="en-US" altLang="zh-CN" dirty="0"/>
              <a:t>Top Tracker</a:t>
            </a:r>
          </a:p>
        </p:txBody>
      </p:sp>
      <p:sp>
        <p:nvSpPr>
          <p:cNvPr id="4" name="灯片编号占位符 3">
            <a:extLst>
              <a:ext uri="{FF2B5EF4-FFF2-40B4-BE49-F238E27FC236}">
                <a16:creationId xmlns:a16="http://schemas.microsoft.com/office/drawing/2014/main" id="{77CC194C-1B3C-46E4-ABBC-70EC264A02EC}"/>
              </a:ext>
            </a:extLst>
          </p:cNvPr>
          <p:cNvSpPr>
            <a:spLocks noGrp="1"/>
          </p:cNvSpPr>
          <p:nvPr>
            <p:ph type="sldNum" sz="quarter" idx="12"/>
          </p:nvPr>
        </p:nvSpPr>
        <p:spPr/>
        <p:txBody>
          <a:bodyPr/>
          <a:lstStyle/>
          <a:p>
            <a:fld id="{B0773F8E-7681-46B9-94D2-B2D76B074552}" type="slidenum">
              <a:rPr lang="zh-CN" altLang="en-US" smtClean="0"/>
              <a:pPr/>
              <a:t>3</a:t>
            </a:fld>
            <a:endParaRPr lang="zh-CN" altLang="en-US" dirty="0"/>
          </a:p>
        </p:txBody>
      </p:sp>
      <p:pic>
        <p:nvPicPr>
          <p:cNvPr id="6" name="图片 5">
            <a:extLst>
              <a:ext uri="{FF2B5EF4-FFF2-40B4-BE49-F238E27FC236}">
                <a16:creationId xmlns:a16="http://schemas.microsoft.com/office/drawing/2014/main" id="{A01B94F8-9DEC-4158-94E5-C71C68D1A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195" y="2908700"/>
            <a:ext cx="4005088" cy="2837582"/>
          </a:xfrm>
          <a:prstGeom prst="rect">
            <a:avLst/>
          </a:prstGeom>
        </p:spPr>
      </p:pic>
    </p:spTree>
    <p:extLst>
      <p:ext uri="{BB962C8B-B14F-4D97-AF65-F5344CB8AC3E}">
        <p14:creationId xmlns:p14="http://schemas.microsoft.com/office/powerpoint/2010/main" val="897312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nSpc>
                <a:spcPct val="100000"/>
              </a:lnSpc>
            </a:pPr>
            <a:r>
              <a:rPr lang="en-US" altLang="zh-CN" dirty="0">
                <a:solidFill>
                  <a:srgbClr val="000000"/>
                </a:solidFill>
                <a:ea typeface="微软雅黑" panose="020B0503020204020204" pitchFamily="34" charset="-122"/>
                <a:sym typeface="微软雅黑" panose="020B0503020204020204" pitchFamily="34" charset="-122"/>
              </a:rPr>
              <a:t>Motivation</a:t>
            </a:r>
            <a:endParaRPr lang="zh-CN" altLang="en-US" dirty="0">
              <a:solidFill>
                <a:srgbClr val="000000"/>
              </a:solidFill>
              <a:ea typeface="微软雅黑" panose="020B0503020204020204" pitchFamily="34" charset="-122"/>
              <a:sym typeface="微软雅黑" panose="020B0503020204020204" pitchFamily="34" charset="-122"/>
            </a:endParaRPr>
          </a:p>
        </p:txBody>
      </p:sp>
      <p:sp>
        <p:nvSpPr>
          <p:cNvPr id="5" name="内容占位符 4"/>
          <p:cNvSpPr>
            <a:spLocks noGrp="1"/>
          </p:cNvSpPr>
          <p:nvPr>
            <p:ph idx="1"/>
          </p:nvPr>
        </p:nvSpPr>
        <p:spPr/>
        <p:txBody>
          <a:bodyPr>
            <a:noAutofit/>
          </a:bodyPr>
          <a:lstStyle/>
          <a:p>
            <a:pPr marL="237600" indent="-237600" algn="just"/>
            <a:r>
              <a:rPr lang="en-US" altLang="zh-CN" sz="2400" dirty="0"/>
              <a:t>Cosmic muon is one of the major sources of neutrino backgrounds. To efficiently veto these backgrounds, we need to reconstruct the trajectory of muon[arXiv:1803].</a:t>
            </a:r>
          </a:p>
          <a:p>
            <a:pPr marL="237600" lvl="2" indent="-237600" algn="just">
              <a:spcBef>
                <a:spcPts val="1200"/>
              </a:spcBef>
            </a:pPr>
            <a:r>
              <a:rPr lang="en-US" altLang="zh-CN" sz="2400" dirty="0"/>
              <a:t>Traditional reconstruction</a:t>
            </a:r>
            <a:r>
              <a:rPr lang="zh-CN" altLang="en-US" sz="2400" dirty="0"/>
              <a:t>，</a:t>
            </a:r>
            <a:r>
              <a:rPr lang="en-US" altLang="zh-CN" sz="2400" dirty="0"/>
              <a:t>for example based on fastest light </a:t>
            </a:r>
            <a:r>
              <a:rPr lang="en-US" altLang="zh-CN" sz="2400" dirty="0" smtClean="0"/>
              <a:t>model [</a:t>
            </a:r>
            <a:r>
              <a:rPr lang="en-US" altLang="zh-CN" sz="2400" dirty="0"/>
              <a:t>JUNO-doc-2740].</a:t>
            </a:r>
          </a:p>
          <a:p>
            <a:pPr marL="694800" lvl="3" indent="-237600" algn="just">
              <a:spcBef>
                <a:spcPts val="1200"/>
              </a:spcBef>
            </a:pPr>
            <a:r>
              <a:rPr lang="en-US" altLang="zh-CN" sz="2200" dirty="0"/>
              <a:t>Reflection and refraction of optical photons, latency of the light  scintillation and time resolution of the PMTs may affect the precision of this method. Complex optical model .</a:t>
            </a:r>
          </a:p>
          <a:p>
            <a:pPr marL="694800" lvl="2" indent="-237600" algn="just">
              <a:spcBef>
                <a:spcPts val="0"/>
              </a:spcBef>
            </a:pPr>
            <a:r>
              <a:rPr lang="en-US" altLang="zh-CN" sz="2000" dirty="0"/>
              <a:t>Additional corrections to the FHT bias are necessary for these methods.</a:t>
            </a:r>
            <a:endParaRPr lang="en-US" altLang="zh-CN" dirty="0"/>
          </a:p>
          <a:p>
            <a:pPr marL="237600" indent="-237600"/>
            <a:r>
              <a:rPr lang="en-US" altLang="zh-CN" sz="2400" b="1" dirty="0" smtClean="0"/>
              <a:t>Reconstruction </a:t>
            </a:r>
            <a:r>
              <a:rPr lang="en-US" altLang="zh-CN" sz="2400" b="1" dirty="0"/>
              <a:t>with </a:t>
            </a:r>
            <a:r>
              <a:rPr lang="en-US" altLang="zh-CN" sz="2400" b="1" dirty="0" smtClean="0"/>
              <a:t>CNNs</a:t>
            </a:r>
            <a:endParaRPr lang="en-US" altLang="zh-CN" sz="2400" b="1" dirty="0"/>
          </a:p>
          <a:p>
            <a:pPr lvl="1" algn="just">
              <a:buFont typeface="Wingdings" panose="05000000000000000000" pitchFamily="2" charset="2"/>
              <a:buChar char="Ø"/>
            </a:pPr>
            <a:r>
              <a:rPr lang="en-US" altLang="zh-CN" dirty="0" smtClean="0">
                <a:solidFill>
                  <a:srgbClr val="FF0000"/>
                </a:solidFill>
              </a:rPr>
              <a:t>No need to consider optical model</a:t>
            </a:r>
            <a:endParaRPr lang="en-US" altLang="zh-CN" dirty="0" smtClean="0">
              <a:solidFill>
                <a:srgbClr val="FF0000"/>
              </a:solidFill>
            </a:endParaRPr>
          </a:p>
          <a:p>
            <a:pPr lvl="1" algn="just">
              <a:buFont typeface="Wingdings" panose="05000000000000000000" pitchFamily="2" charset="2"/>
              <a:buChar char="Ø"/>
            </a:pPr>
            <a:r>
              <a:rPr lang="en-US" altLang="zh-CN" dirty="0" smtClean="0">
                <a:solidFill>
                  <a:srgbClr val="FF0000"/>
                </a:solidFill>
              </a:rPr>
              <a:t>Without any corrections</a:t>
            </a:r>
          </a:p>
          <a:p>
            <a:pPr lvl="1" algn="just">
              <a:buFont typeface="Wingdings" panose="05000000000000000000" pitchFamily="2" charset="2"/>
              <a:buChar char="Ø"/>
            </a:pPr>
            <a:endParaRPr lang="en-US" altLang="zh-CN" dirty="0">
              <a:solidFill>
                <a:srgbClr val="FF0000"/>
              </a:solidFill>
            </a:endParaRPr>
          </a:p>
        </p:txBody>
      </p:sp>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6EECC-6ED0-4743-BEF5-68A7F8CE1998}" type="slidenum">
              <a:rPr kumimoji="0" lang="zh-CN" altLang="en-US" sz="2000" b="1" i="0" u="none" strike="noStrike" kern="1200" cap="none" spc="0" normalizeH="0" baseline="0" noProof="0" smtClean="0">
                <a:ln>
                  <a:noFill/>
                </a:ln>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2000" b="1"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17713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DC6EFE44-9FE0-4C90-9DEC-A862F3069D1D}"/>
              </a:ext>
            </a:extLst>
          </p:cNvPr>
          <p:cNvSpPr/>
          <p:nvPr/>
        </p:nvSpPr>
        <p:spPr>
          <a:xfrm>
            <a:off x="3220961" y="3715557"/>
            <a:ext cx="3983403" cy="2395041"/>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normAutofit/>
          </a:bodyPr>
          <a:lstStyle/>
          <a:p>
            <a:r>
              <a:rPr lang="en-US" altLang="zh-CN" sz="3200" dirty="0"/>
              <a:t>Applying CNNs in muon reconstruction</a:t>
            </a:r>
          </a:p>
        </p:txBody>
      </p:sp>
      <p:sp>
        <p:nvSpPr>
          <p:cNvPr id="5" name="内容占位符 4"/>
          <p:cNvSpPr>
            <a:spLocks noGrp="1"/>
          </p:cNvSpPr>
          <p:nvPr>
            <p:ph idx="1"/>
          </p:nvPr>
        </p:nvSpPr>
        <p:spPr/>
        <p:txBody>
          <a:bodyPr>
            <a:noAutofit/>
          </a:bodyPr>
          <a:lstStyle/>
          <a:p>
            <a:pPr marL="230400" lvl="1" indent="-230400" algn="just">
              <a:spcBef>
                <a:spcPts val="0"/>
              </a:spcBef>
              <a:defRPr/>
            </a:pPr>
            <a:r>
              <a:rPr lang="en-US" altLang="zh-CN" dirty="0"/>
              <a:t>Initial CNNs rec[JUNO-doc-3139-v4].</a:t>
            </a:r>
            <a:endParaRPr lang="en-US" altLang="zh-CN" sz="2400" dirty="0"/>
          </a:p>
          <a:p>
            <a:pPr marL="230400" lvl="1" indent="-230400" algn="just">
              <a:spcBef>
                <a:spcPts val="0"/>
              </a:spcBef>
              <a:defRPr/>
            </a:pPr>
            <a:r>
              <a:rPr lang="en-US" altLang="zh-CN" sz="2400" dirty="0"/>
              <a:t>Dataset</a:t>
            </a:r>
          </a:p>
          <a:p>
            <a:pPr marL="687600" lvl="2" indent="-230400">
              <a:spcBef>
                <a:spcPts val="0"/>
              </a:spcBef>
              <a:defRPr/>
            </a:pPr>
            <a:r>
              <a:rPr lang="en-US" altLang="zh-CN" sz="2400" dirty="0"/>
              <a:t>320 K simulation events in </a:t>
            </a:r>
            <a:r>
              <a:rPr lang="en-US" altLang="zh-CN" sz="2400" dirty="0" smtClean="0"/>
              <a:t>200 GeV, generating </a:t>
            </a:r>
            <a:r>
              <a:rPr lang="en-US" altLang="zh-CN" sz="2400" dirty="0"/>
              <a:t>from WP, direction is true muon track direction</a:t>
            </a:r>
          </a:p>
          <a:p>
            <a:pPr marL="687600" lvl="2" indent="-230400">
              <a:spcBef>
                <a:spcPts val="0"/>
              </a:spcBef>
              <a:defRPr/>
            </a:pPr>
            <a:r>
              <a:rPr lang="en-US" altLang="zh-CN" sz="2400" dirty="0"/>
              <a:t>Labeled with injecting point and direction from simulation</a:t>
            </a:r>
          </a:p>
          <a:p>
            <a:pPr marL="687600" lvl="2" indent="-230400">
              <a:spcBef>
                <a:spcPts val="0"/>
              </a:spcBef>
              <a:defRPr/>
            </a:pPr>
            <a:r>
              <a:rPr lang="en-US" altLang="zh-CN" sz="2400" dirty="0"/>
              <a:t>Divide into 300k training set, 20k testing set</a:t>
            </a:r>
          </a:p>
          <a:p>
            <a:pPr marL="230400" lvl="1" indent="-230400" algn="just">
              <a:spcBef>
                <a:spcPts val="0"/>
              </a:spcBef>
              <a:defRPr/>
            </a:pPr>
            <a:endParaRPr lang="en-US" altLang="zh-CN" sz="2400" dirty="0"/>
          </a:p>
        </p:txBody>
      </p:sp>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6EECC-6ED0-4743-BEF5-68A7F8CE1998}" type="slidenum">
              <a:rPr kumimoji="0" lang="zh-CN" altLang="en-US" sz="2000" b="1" i="0" u="none" strike="noStrike" kern="1200" cap="none" spc="0" normalizeH="0" baseline="0" noProof="0" smtClean="0">
                <a:ln>
                  <a:noFill/>
                </a:ln>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2000" b="1" i="0" u="none" strike="noStrike" kern="1200" cap="none" spc="0" normalizeH="0" baseline="0" noProof="0" dirty="0">
              <a:ln>
                <a:noFill/>
              </a:ln>
              <a:effectLst/>
              <a:uLnTx/>
              <a:uFillTx/>
              <a:latin typeface="Calibri" panose="020F0502020204030204"/>
              <a:ea typeface="宋体" panose="02010600030101010101" pitchFamily="2" charset="-122"/>
              <a:cs typeface="+mn-cs"/>
            </a:endParaRPr>
          </a:p>
        </p:txBody>
      </p:sp>
      <p:sp>
        <p:nvSpPr>
          <p:cNvPr id="24" name="文本框 23">
            <a:extLst>
              <a:ext uri="{FF2B5EF4-FFF2-40B4-BE49-F238E27FC236}">
                <a16:creationId xmlns:a16="http://schemas.microsoft.com/office/drawing/2014/main" id="{889B98C5-A9C6-422E-8AAC-90455FC5323B}"/>
              </a:ext>
            </a:extLst>
          </p:cNvPr>
          <p:cNvSpPr txBox="1"/>
          <p:nvPr/>
        </p:nvSpPr>
        <p:spPr>
          <a:xfrm>
            <a:off x="7333570" y="4639060"/>
            <a:ext cx="638753" cy="261610"/>
          </a:xfrm>
          <a:prstGeom prst="rect">
            <a:avLst/>
          </a:prstGeom>
          <a:noFill/>
        </p:spPr>
        <p:txBody>
          <a:bodyPr wrap="square" rtlCol="0">
            <a:spAutoFit/>
          </a:bodyPr>
          <a:lstStyle/>
          <a:p>
            <a:r>
              <a:rPr lang="en-US" altLang="zh-CN" sz="1100" b="1" dirty="0"/>
              <a:t>output</a:t>
            </a:r>
            <a:endParaRPr lang="zh-CN" altLang="en-US" sz="1100" b="1" dirty="0"/>
          </a:p>
        </p:txBody>
      </p:sp>
      <p:sp>
        <p:nvSpPr>
          <p:cNvPr id="25" name="文本框 24">
            <a:extLst>
              <a:ext uri="{FF2B5EF4-FFF2-40B4-BE49-F238E27FC236}">
                <a16:creationId xmlns:a16="http://schemas.microsoft.com/office/drawing/2014/main" id="{97959C69-2F09-4B82-9720-5F0418D78E04}"/>
              </a:ext>
            </a:extLst>
          </p:cNvPr>
          <p:cNvSpPr txBox="1"/>
          <p:nvPr/>
        </p:nvSpPr>
        <p:spPr>
          <a:xfrm>
            <a:off x="7291947" y="4941965"/>
            <a:ext cx="1724338" cy="646331"/>
          </a:xfrm>
          <a:prstGeom prst="rect">
            <a:avLst/>
          </a:prstGeom>
          <a:noFill/>
        </p:spPr>
        <p:txBody>
          <a:bodyPr wrap="square" rtlCol="0">
            <a:spAutoFit/>
          </a:bodyPr>
          <a:lstStyle/>
          <a:p>
            <a:r>
              <a:rPr lang="en-US" altLang="zh-CN" sz="1200" b="1" dirty="0"/>
              <a:t>Muon track</a:t>
            </a:r>
          </a:p>
          <a:p>
            <a:r>
              <a:rPr lang="en-US" altLang="zh-CN" sz="1200" b="1" dirty="0"/>
              <a:t>    inject point(</a:t>
            </a:r>
            <a:r>
              <a:rPr lang="en-US" altLang="zh-CN" sz="1200" b="1" dirty="0" err="1"/>
              <a:t>x,y,z</a:t>
            </a:r>
            <a:r>
              <a:rPr lang="en-US" altLang="zh-CN" sz="1200" b="1" dirty="0"/>
              <a:t>)</a:t>
            </a:r>
          </a:p>
          <a:p>
            <a:r>
              <a:rPr lang="en-US" altLang="zh-CN" sz="1200" b="1" dirty="0"/>
              <a:t>    direction(</a:t>
            </a:r>
            <a:r>
              <a:rPr lang="en-US" altLang="zh-CN" sz="1200" b="1" dirty="0" err="1"/>
              <a:t>px,py,pz</a:t>
            </a:r>
            <a:r>
              <a:rPr lang="en-US" altLang="zh-CN" sz="1200" b="1" dirty="0"/>
              <a:t> )</a:t>
            </a:r>
            <a:endParaRPr lang="zh-CN" altLang="en-US" sz="1200" dirty="0"/>
          </a:p>
        </p:txBody>
      </p:sp>
      <p:grpSp>
        <p:nvGrpSpPr>
          <p:cNvPr id="2" name="组合 1"/>
          <p:cNvGrpSpPr/>
          <p:nvPr/>
        </p:nvGrpSpPr>
        <p:grpSpPr>
          <a:xfrm>
            <a:off x="2204296" y="3715557"/>
            <a:ext cx="5129274" cy="2395041"/>
            <a:chOff x="5451021" y="3937954"/>
            <a:chExt cx="3040980" cy="1352820"/>
          </a:xfrm>
        </p:grpSpPr>
        <p:sp>
          <p:nvSpPr>
            <p:cNvPr id="9" name="立方体 8">
              <a:extLst>
                <a:ext uri="{FF2B5EF4-FFF2-40B4-BE49-F238E27FC236}">
                  <a16:creationId xmlns:a16="http://schemas.microsoft.com/office/drawing/2014/main" id="{2F63042D-DEA6-4D5D-9D3A-B09FC8CAE14B}"/>
                </a:ext>
              </a:extLst>
            </p:cNvPr>
            <p:cNvSpPr/>
            <p:nvPr/>
          </p:nvSpPr>
          <p:spPr>
            <a:xfrm>
              <a:off x="6157854" y="3937954"/>
              <a:ext cx="425715" cy="1191995"/>
            </a:xfrm>
            <a:prstGeom prst="cube">
              <a:avLst>
                <a:gd name="adj" fmla="val 9629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a:extLst>
                <a:ext uri="{FF2B5EF4-FFF2-40B4-BE49-F238E27FC236}">
                  <a16:creationId xmlns:a16="http://schemas.microsoft.com/office/drawing/2014/main" id="{F3154107-3987-4E2B-909C-6F6911B22320}"/>
                </a:ext>
              </a:extLst>
            </p:cNvPr>
            <p:cNvCxnSpPr>
              <a:cxnSpLocks/>
              <a:endCxn id="26" idx="1"/>
            </p:cNvCxnSpPr>
            <p:nvPr/>
          </p:nvCxnSpPr>
          <p:spPr>
            <a:xfrm>
              <a:off x="5451021" y="4607356"/>
              <a:ext cx="602748" cy="7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03008E8F-6D22-4AD3-ACCA-532AA9DFB84B}"/>
                </a:ext>
              </a:extLst>
            </p:cNvPr>
            <p:cNvSpPr txBox="1"/>
            <p:nvPr/>
          </p:nvSpPr>
          <p:spPr>
            <a:xfrm>
              <a:off x="5576554" y="4614364"/>
              <a:ext cx="389522" cy="147768"/>
            </a:xfrm>
            <a:prstGeom prst="rect">
              <a:avLst/>
            </a:prstGeom>
            <a:noFill/>
          </p:spPr>
          <p:txBody>
            <a:bodyPr wrap="square" rtlCol="0">
              <a:spAutoFit/>
            </a:bodyPr>
            <a:lstStyle/>
            <a:p>
              <a:r>
                <a:rPr lang="en-US" altLang="zh-CN" sz="1100" b="1" dirty="0"/>
                <a:t>input</a:t>
              </a:r>
              <a:endParaRPr lang="zh-CN" altLang="en-US" sz="1100" b="1" dirty="0"/>
            </a:p>
          </p:txBody>
        </p:sp>
        <p:sp>
          <p:nvSpPr>
            <p:cNvPr id="39" name="立方体 38">
              <a:extLst>
                <a:ext uri="{FF2B5EF4-FFF2-40B4-BE49-F238E27FC236}">
                  <a16:creationId xmlns:a16="http://schemas.microsoft.com/office/drawing/2014/main" id="{C5ECA723-3E58-4E86-B8D4-F8A4029B5A90}"/>
                </a:ext>
              </a:extLst>
            </p:cNvPr>
            <p:cNvSpPr/>
            <p:nvPr/>
          </p:nvSpPr>
          <p:spPr>
            <a:xfrm>
              <a:off x="6308831" y="4367697"/>
              <a:ext cx="174308" cy="368317"/>
            </a:xfrm>
            <a:prstGeom prst="cube">
              <a:avLst>
                <a:gd name="adj" fmla="val 9629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a:extLst>
                <a:ext uri="{FF2B5EF4-FFF2-40B4-BE49-F238E27FC236}">
                  <a16:creationId xmlns:a16="http://schemas.microsoft.com/office/drawing/2014/main" id="{92563E33-1593-47D5-88A1-BD306503A2B2}"/>
                </a:ext>
              </a:extLst>
            </p:cNvPr>
            <p:cNvCxnSpPr>
              <a:cxnSpLocks/>
              <a:stCxn id="39" idx="0"/>
            </p:cNvCxnSpPr>
            <p:nvPr/>
          </p:nvCxnSpPr>
          <p:spPr>
            <a:xfrm>
              <a:off x="6479907" y="4367697"/>
              <a:ext cx="221538" cy="11137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D554A5C4-28C8-485B-89DB-D5A2B88B065A}"/>
                </a:ext>
              </a:extLst>
            </p:cNvPr>
            <p:cNvCxnSpPr>
              <a:cxnSpLocks/>
            </p:cNvCxnSpPr>
            <p:nvPr/>
          </p:nvCxnSpPr>
          <p:spPr>
            <a:xfrm flipV="1">
              <a:off x="6457950" y="4515407"/>
              <a:ext cx="215798" cy="557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CD1F7063-D960-47C6-8C2E-2338BE42B960}"/>
                </a:ext>
              </a:extLst>
            </p:cNvPr>
            <p:cNvCxnSpPr>
              <a:cxnSpLocks/>
            </p:cNvCxnSpPr>
            <p:nvPr/>
          </p:nvCxnSpPr>
          <p:spPr>
            <a:xfrm flipV="1">
              <a:off x="6309200" y="4497860"/>
              <a:ext cx="407467" cy="25731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C2FA0DF1-6024-42F8-97C8-DA91F0429728}"/>
                </a:ext>
              </a:extLst>
            </p:cNvPr>
            <p:cNvCxnSpPr>
              <a:cxnSpLocks/>
            </p:cNvCxnSpPr>
            <p:nvPr/>
          </p:nvCxnSpPr>
          <p:spPr>
            <a:xfrm flipV="1">
              <a:off x="6308831" y="4478698"/>
              <a:ext cx="364917" cy="5525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4" name="立方体 53">
              <a:extLst>
                <a:ext uri="{FF2B5EF4-FFF2-40B4-BE49-F238E27FC236}">
                  <a16:creationId xmlns:a16="http://schemas.microsoft.com/office/drawing/2014/main" id="{6842592D-7197-41A9-A5E9-2A16A245CEDE}"/>
                </a:ext>
              </a:extLst>
            </p:cNvPr>
            <p:cNvSpPr/>
            <p:nvPr/>
          </p:nvSpPr>
          <p:spPr>
            <a:xfrm>
              <a:off x="6840017" y="4322166"/>
              <a:ext cx="174308" cy="368317"/>
            </a:xfrm>
            <a:prstGeom prst="cube">
              <a:avLst>
                <a:gd name="adj" fmla="val 9629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立方体 9">
              <a:extLst>
                <a:ext uri="{FF2B5EF4-FFF2-40B4-BE49-F238E27FC236}">
                  <a16:creationId xmlns:a16="http://schemas.microsoft.com/office/drawing/2014/main" id="{529E78F2-E6DF-4980-BEF8-20E40F972AC7}"/>
                </a:ext>
              </a:extLst>
            </p:cNvPr>
            <p:cNvSpPr/>
            <p:nvPr/>
          </p:nvSpPr>
          <p:spPr>
            <a:xfrm>
              <a:off x="6565849" y="4063900"/>
              <a:ext cx="486115" cy="918942"/>
            </a:xfrm>
            <a:prstGeom prst="cube">
              <a:avLst>
                <a:gd name="adj" fmla="val 6658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立方体 60">
              <a:extLst>
                <a:ext uri="{FF2B5EF4-FFF2-40B4-BE49-F238E27FC236}">
                  <a16:creationId xmlns:a16="http://schemas.microsoft.com/office/drawing/2014/main" id="{A7D25BC4-7EC1-40AB-ACDE-25BD88CCA011}"/>
                </a:ext>
              </a:extLst>
            </p:cNvPr>
            <p:cNvSpPr/>
            <p:nvPr/>
          </p:nvSpPr>
          <p:spPr>
            <a:xfrm>
              <a:off x="7134674" y="4281000"/>
              <a:ext cx="339103" cy="652712"/>
            </a:xfrm>
            <a:prstGeom prst="cube">
              <a:avLst>
                <a:gd name="adj" fmla="val 6658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a:extLst>
                <a:ext uri="{FF2B5EF4-FFF2-40B4-BE49-F238E27FC236}">
                  <a16:creationId xmlns:a16="http://schemas.microsoft.com/office/drawing/2014/main" id="{824DFC8A-10D1-432E-8E16-452641C92E79}"/>
                </a:ext>
              </a:extLst>
            </p:cNvPr>
            <p:cNvCxnSpPr>
              <a:cxnSpLocks/>
            </p:cNvCxnSpPr>
            <p:nvPr/>
          </p:nvCxnSpPr>
          <p:spPr>
            <a:xfrm>
              <a:off x="7014325" y="4324050"/>
              <a:ext cx="179780" cy="30663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2996F55C-A512-41C7-BA92-AA8977FFFCDD}"/>
                </a:ext>
              </a:extLst>
            </p:cNvPr>
            <p:cNvCxnSpPr>
              <a:cxnSpLocks/>
            </p:cNvCxnSpPr>
            <p:nvPr/>
          </p:nvCxnSpPr>
          <p:spPr>
            <a:xfrm>
              <a:off x="6867275" y="4478640"/>
              <a:ext cx="355707" cy="1520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8D5464F0-E8E9-4170-97EA-DE77AF0C25EE}"/>
                </a:ext>
              </a:extLst>
            </p:cNvPr>
            <p:cNvCxnSpPr>
              <a:cxnSpLocks/>
            </p:cNvCxnSpPr>
            <p:nvPr/>
          </p:nvCxnSpPr>
          <p:spPr>
            <a:xfrm flipV="1">
              <a:off x="6849914" y="4630681"/>
              <a:ext cx="373068" cy="430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EDA70549-A499-4926-B53A-E86C9921583F}"/>
                </a:ext>
              </a:extLst>
            </p:cNvPr>
            <p:cNvCxnSpPr>
              <a:cxnSpLocks/>
            </p:cNvCxnSpPr>
            <p:nvPr/>
          </p:nvCxnSpPr>
          <p:spPr>
            <a:xfrm>
              <a:off x="7026085" y="4523371"/>
              <a:ext cx="196897" cy="12883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4" name="文本框 73">
              <a:extLst>
                <a:ext uri="{FF2B5EF4-FFF2-40B4-BE49-F238E27FC236}">
                  <a16:creationId xmlns:a16="http://schemas.microsoft.com/office/drawing/2014/main" id="{8377A4EE-8147-43C9-9DFA-E25F0B02D7FB}"/>
                </a:ext>
              </a:extLst>
            </p:cNvPr>
            <p:cNvSpPr txBox="1"/>
            <p:nvPr/>
          </p:nvSpPr>
          <p:spPr>
            <a:xfrm>
              <a:off x="7505221" y="4334131"/>
              <a:ext cx="288862" cy="339652"/>
            </a:xfrm>
            <a:prstGeom prst="rect">
              <a:avLst/>
            </a:prstGeom>
            <a:noFill/>
          </p:spPr>
          <p:txBody>
            <a:bodyPr wrap="square" rtlCol="0">
              <a:spAutoFit/>
            </a:bodyPr>
            <a:lstStyle/>
            <a:p>
              <a:r>
                <a:rPr lang="en-US" altLang="zh-CN" sz="3200" dirty="0"/>
                <a:t>…</a:t>
              </a:r>
              <a:endParaRPr lang="zh-CN" altLang="en-US" sz="3200" dirty="0"/>
            </a:p>
          </p:txBody>
        </p:sp>
        <p:sp>
          <p:nvSpPr>
            <p:cNvPr id="76" name="矩形 75">
              <a:extLst>
                <a:ext uri="{FF2B5EF4-FFF2-40B4-BE49-F238E27FC236}">
                  <a16:creationId xmlns:a16="http://schemas.microsoft.com/office/drawing/2014/main" id="{8C42BE73-C534-4293-BF60-8D3DE429D649}"/>
                </a:ext>
              </a:extLst>
            </p:cNvPr>
            <p:cNvSpPr/>
            <p:nvPr/>
          </p:nvSpPr>
          <p:spPr>
            <a:xfrm>
              <a:off x="7737090" y="4239982"/>
              <a:ext cx="160153" cy="5508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箭头连接符 77">
              <a:extLst>
                <a:ext uri="{FF2B5EF4-FFF2-40B4-BE49-F238E27FC236}">
                  <a16:creationId xmlns:a16="http://schemas.microsoft.com/office/drawing/2014/main" id="{D51A805C-AA03-4F1E-9CD1-05F2A10E510E}"/>
                </a:ext>
              </a:extLst>
            </p:cNvPr>
            <p:cNvCxnSpPr>
              <a:cxnSpLocks/>
              <a:stCxn id="76" idx="3"/>
            </p:cNvCxnSpPr>
            <p:nvPr/>
          </p:nvCxnSpPr>
          <p:spPr>
            <a:xfrm>
              <a:off x="7897243" y="4515406"/>
              <a:ext cx="16710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矩形 78">
              <a:extLst>
                <a:ext uri="{FF2B5EF4-FFF2-40B4-BE49-F238E27FC236}">
                  <a16:creationId xmlns:a16="http://schemas.microsoft.com/office/drawing/2014/main" id="{4EB3577B-DB90-4AE1-BD8C-9BD35743A768}"/>
                </a:ext>
              </a:extLst>
            </p:cNvPr>
            <p:cNvSpPr/>
            <p:nvPr/>
          </p:nvSpPr>
          <p:spPr>
            <a:xfrm>
              <a:off x="8061666" y="4347875"/>
              <a:ext cx="75918" cy="3721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id="{93A22F8F-B258-4975-82AA-9F9F18CC99F1}"/>
                </a:ext>
              </a:extLst>
            </p:cNvPr>
            <p:cNvSpPr/>
            <p:nvPr/>
          </p:nvSpPr>
          <p:spPr>
            <a:xfrm>
              <a:off x="8302007" y="4433923"/>
              <a:ext cx="27105" cy="203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箭头连接符 81">
              <a:extLst>
                <a:ext uri="{FF2B5EF4-FFF2-40B4-BE49-F238E27FC236}">
                  <a16:creationId xmlns:a16="http://schemas.microsoft.com/office/drawing/2014/main" id="{697E5740-4239-439E-B491-D1FF0C60BB18}"/>
                </a:ext>
              </a:extLst>
            </p:cNvPr>
            <p:cNvCxnSpPr>
              <a:cxnSpLocks/>
              <a:stCxn id="79" idx="3"/>
              <a:endCxn id="81" idx="1"/>
            </p:cNvCxnSpPr>
            <p:nvPr/>
          </p:nvCxnSpPr>
          <p:spPr>
            <a:xfrm>
              <a:off x="8137584" y="4533951"/>
              <a:ext cx="164423" cy="1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a:extLst>
                <a:ext uri="{FF2B5EF4-FFF2-40B4-BE49-F238E27FC236}">
                  <a16:creationId xmlns:a16="http://schemas.microsoft.com/office/drawing/2014/main" id="{308450B3-486D-418C-B8A1-7ADA19324411}"/>
                </a:ext>
              </a:extLst>
            </p:cNvPr>
            <p:cNvCxnSpPr>
              <a:cxnSpLocks/>
              <a:stCxn id="81" idx="3"/>
              <a:endCxn id="24" idx="1"/>
            </p:cNvCxnSpPr>
            <p:nvPr/>
          </p:nvCxnSpPr>
          <p:spPr>
            <a:xfrm flipV="1">
              <a:off x="8329112" y="4533472"/>
              <a:ext cx="162889" cy="2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文本框 85">
              <a:extLst>
                <a:ext uri="{FF2B5EF4-FFF2-40B4-BE49-F238E27FC236}">
                  <a16:creationId xmlns:a16="http://schemas.microsoft.com/office/drawing/2014/main" id="{85AB6244-4F6A-4178-8C19-0FA913F689C6}"/>
                </a:ext>
              </a:extLst>
            </p:cNvPr>
            <p:cNvSpPr txBox="1"/>
            <p:nvPr/>
          </p:nvSpPr>
          <p:spPr>
            <a:xfrm>
              <a:off x="6005377" y="5124606"/>
              <a:ext cx="477220" cy="166168"/>
            </a:xfrm>
            <a:prstGeom prst="rect">
              <a:avLst/>
            </a:prstGeom>
            <a:noFill/>
          </p:spPr>
          <p:txBody>
            <a:bodyPr wrap="square" rtlCol="0">
              <a:spAutoFit/>
            </a:bodyPr>
            <a:lstStyle/>
            <a:p>
              <a:r>
                <a:rPr lang="en-US" altLang="zh-CN" sz="1200" b="1" dirty="0"/>
                <a:t>2D plots</a:t>
              </a:r>
              <a:endParaRPr lang="zh-CN" altLang="en-US" sz="1200" b="1" dirty="0"/>
            </a:p>
          </p:txBody>
        </p:sp>
        <p:sp>
          <p:nvSpPr>
            <p:cNvPr id="87" name="文本框 86">
              <a:extLst>
                <a:ext uri="{FF2B5EF4-FFF2-40B4-BE49-F238E27FC236}">
                  <a16:creationId xmlns:a16="http://schemas.microsoft.com/office/drawing/2014/main" id="{A3F11F9B-79CB-4E8D-84C2-54920E12DAEA}"/>
                </a:ext>
              </a:extLst>
            </p:cNvPr>
            <p:cNvSpPr txBox="1"/>
            <p:nvPr/>
          </p:nvSpPr>
          <p:spPr>
            <a:xfrm>
              <a:off x="6457950" y="5010486"/>
              <a:ext cx="572084" cy="268147"/>
            </a:xfrm>
            <a:prstGeom prst="rect">
              <a:avLst/>
            </a:prstGeom>
            <a:noFill/>
          </p:spPr>
          <p:txBody>
            <a:bodyPr wrap="none" rtlCol="0">
              <a:spAutoFit/>
            </a:bodyPr>
            <a:lstStyle/>
            <a:p>
              <a:r>
                <a:rPr lang="en-US" altLang="zh-CN" sz="1200" b="1" dirty="0"/>
                <a:t>Convolution</a:t>
              </a:r>
            </a:p>
            <a:p>
              <a:r>
                <a:rPr lang="en-US" altLang="zh-CN" sz="1200" b="1" dirty="0"/>
                <a:t>    layer</a:t>
              </a:r>
              <a:endParaRPr lang="zh-CN" altLang="en-US" sz="1200" b="1" dirty="0"/>
            </a:p>
          </p:txBody>
        </p:sp>
        <p:sp>
          <p:nvSpPr>
            <p:cNvPr id="88" name="文本框 87">
              <a:extLst>
                <a:ext uri="{FF2B5EF4-FFF2-40B4-BE49-F238E27FC236}">
                  <a16:creationId xmlns:a16="http://schemas.microsoft.com/office/drawing/2014/main" id="{B1B0833B-167C-4B3C-A778-69D02323041C}"/>
                </a:ext>
              </a:extLst>
            </p:cNvPr>
            <p:cNvSpPr txBox="1"/>
            <p:nvPr/>
          </p:nvSpPr>
          <p:spPr>
            <a:xfrm>
              <a:off x="7092059" y="4988857"/>
              <a:ext cx="480126" cy="268147"/>
            </a:xfrm>
            <a:prstGeom prst="rect">
              <a:avLst/>
            </a:prstGeom>
            <a:noFill/>
          </p:spPr>
          <p:txBody>
            <a:bodyPr wrap="none" rtlCol="0">
              <a:spAutoFit/>
            </a:bodyPr>
            <a:lstStyle/>
            <a:p>
              <a:r>
                <a:rPr lang="en-US" altLang="zh-CN" sz="1200" b="1" dirty="0"/>
                <a:t>Sampling </a:t>
              </a:r>
            </a:p>
            <a:p>
              <a:r>
                <a:rPr lang="en-US" altLang="zh-CN" sz="1200" b="1" dirty="0"/>
                <a:t>     layer</a:t>
              </a:r>
              <a:endParaRPr lang="zh-CN" altLang="en-US" sz="1200" b="1" dirty="0"/>
            </a:p>
          </p:txBody>
        </p:sp>
        <p:sp>
          <p:nvSpPr>
            <p:cNvPr id="89" name="文本框 88">
              <a:extLst>
                <a:ext uri="{FF2B5EF4-FFF2-40B4-BE49-F238E27FC236}">
                  <a16:creationId xmlns:a16="http://schemas.microsoft.com/office/drawing/2014/main" id="{D8983981-5E47-4584-BBDC-AA6DAC9D5189}"/>
                </a:ext>
              </a:extLst>
            </p:cNvPr>
            <p:cNvSpPr txBox="1"/>
            <p:nvPr/>
          </p:nvSpPr>
          <p:spPr>
            <a:xfrm>
              <a:off x="7784035" y="4873657"/>
              <a:ext cx="566122" cy="375405"/>
            </a:xfrm>
            <a:prstGeom prst="rect">
              <a:avLst/>
            </a:prstGeom>
            <a:noFill/>
          </p:spPr>
          <p:txBody>
            <a:bodyPr wrap="square" rtlCol="0">
              <a:spAutoFit/>
            </a:bodyPr>
            <a:lstStyle/>
            <a:p>
              <a:r>
                <a:rPr lang="en-US" altLang="zh-CN" sz="1000" b="1" dirty="0"/>
                <a:t>     </a:t>
              </a:r>
              <a:r>
                <a:rPr lang="en-US" altLang="zh-CN" sz="1200" b="1" dirty="0"/>
                <a:t>Full </a:t>
              </a:r>
            </a:p>
            <a:p>
              <a:r>
                <a:rPr lang="en-US" altLang="zh-CN" sz="1200" b="1" dirty="0"/>
                <a:t>connected</a:t>
              </a:r>
            </a:p>
            <a:p>
              <a:r>
                <a:rPr lang="en-US" altLang="zh-CN" sz="1200" b="1" dirty="0"/>
                <a:t>layer</a:t>
              </a:r>
              <a:endParaRPr lang="zh-CN" altLang="en-US" sz="1200" b="1" dirty="0"/>
            </a:p>
          </p:txBody>
        </p:sp>
      </p:grpSp>
      <p:pic>
        <p:nvPicPr>
          <p:cNvPr id="92" name="图片 91">
            <a:extLst>
              <a:ext uri="{FF2B5EF4-FFF2-40B4-BE49-F238E27FC236}">
                <a16:creationId xmlns:a16="http://schemas.microsoft.com/office/drawing/2014/main" id="{6EB6D18C-BC55-4CA5-A1DE-A11036C21C29}"/>
              </a:ext>
            </a:extLst>
          </p:cNvPr>
          <p:cNvPicPr>
            <a:picLocks noChangeAspect="1"/>
          </p:cNvPicPr>
          <p:nvPr/>
        </p:nvPicPr>
        <p:blipFill>
          <a:blip r:embed="rId3"/>
          <a:stretch>
            <a:fillRect/>
          </a:stretch>
        </p:blipFill>
        <p:spPr>
          <a:xfrm>
            <a:off x="77692" y="3715557"/>
            <a:ext cx="2323757" cy="2152839"/>
          </a:xfrm>
          <a:prstGeom prst="rect">
            <a:avLst/>
          </a:prstGeom>
        </p:spPr>
      </p:pic>
      <p:sp>
        <p:nvSpPr>
          <p:cNvPr id="8" name="文本框 7"/>
          <p:cNvSpPr txBox="1"/>
          <p:nvPr/>
        </p:nvSpPr>
        <p:spPr>
          <a:xfrm>
            <a:off x="2016162" y="4331850"/>
            <a:ext cx="1204798" cy="372929"/>
          </a:xfrm>
          <a:prstGeom prst="rect">
            <a:avLst/>
          </a:prstGeom>
          <a:noFill/>
        </p:spPr>
        <p:txBody>
          <a:bodyPr wrap="square" rtlCol="0">
            <a:spAutoFit/>
          </a:bodyPr>
          <a:lstStyle/>
          <a:p>
            <a:r>
              <a:rPr lang="en-US" altLang="zh-CN" dirty="0"/>
              <a:t>projection</a:t>
            </a:r>
            <a:endParaRPr lang="zh-CN" altLang="en-US" dirty="0"/>
          </a:p>
        </p:txBody>
      </p:sp>
      <p:sp>
        <p:nvSpPr>
          <p:cNvPr id="7" name="文本框 6"/>
          <p:cNvSpPr txBox="1"/>
          <p:nvPr/>
        </p:nvSpPr>
        <p:spPr>
          <a:xfrm>
            <a:off x="4957789" y="3684756"/>
            <a:ext cx="2641600" cy="369332"/>
          </a:xfrm>
          <a:prstGeom prst="rect">
            <a:avLst/>
          </a:prstGeom>
          <a:noFill/>
        </p:spPr>
        <p:txBody>
          <a:bodyPr wrap="square" rtlCol="0">
            <a:spAutoFit/>
          </a:bodyPr>
          <a:lstStyle/>
          <a:p>
            <a:r>
              <a:rPr lang="en-US" altLang="zh-CN" dirty="0"/>
              <a:t>n</a:t>
            </a:r>
            <a:r>
              <a:rPr lang="en-US" altLang="zh-CN" dirty="0" smtClean="0"/>
              <a:t>etwork architecture</a:t>
            </a:r>
            <a:endParaRPr lang="zh-CN" altLang="en-US" dirty="0"/>
          </a:p>
        </p:txBody>
      </p:sp>
    </p:spTree>
    <p:extLst>
      <p:ext uri="{BB962C8B-B14F-4D97-AF65-F5344CB8AC3E}">
        <p14:creationId xmlns:p14="http://schemas.microsoft.com/office/powerpoint/2010/main" val="2575736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pPr>
              <a:lnSpc>
                <a:spcPct val="100000"/>
              </a:lnSpc>
            </a:pPr>
            <a:r>
              <a:rPr lang="en-US" altLang="zh-CN" dirty="0"/>
              <a:t>Image Construction</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内容占位符 4"/>
          <p:cNvSpPr>
            <a:spLocks noGrp="1"/>
          </p:cNvSpPr>
          <p:nvPr>
            <p:ph idx="1"/>
          </p:nvPr>
        </p:nvSpPr>
        <p:spPr>
          <a:xfrm>
            <a:off x="483079" y="1259457"/>
            <a:ext cx="8177842" cy="4770407"/>
          </a:xfrm>
        </p:spPr>
        <p:txBody>
          <a:bodyPr>
            <a:noAutofit/>
          </a:bodyPr>
          <a:lstStyle/>
          <a:p>
            <a:pPr algn="just"/>
            <a:r>
              <a:rPr lang="en-US" altLang="zh-CN" dirty="0"/>
              <a:t>Projection of ~18k PMTs</a:t>
            </a:r>
          </a:p>
          <a:p>
            <a:pPr marL="237600" indent="-237600" algn="just"/>
            <a:endParaRPr lang="en-US" altLang="zh-CN" dirty="0"/>
          </a:p>
        </p:txBody>
      </p:sp>
      <p:grpSp>
        <p:nvGrpSpPr>
          <p:cNvPr id="6" name="组合 5">
            <a:extLst>
              <a:ext uri="{FF2B5EF4-FFF2-40B4-BE49-F238E27FC236}">
                <a16:creationId xmlns:a16="http://schemas.microsoft.com/office/drawing/2014/main" id="{D9BF9085-1C5B-4715-B55C-AB7FCEE1FDE4}"/>
              </a:ext>
            </a:extLst>
          </p:cNvPr>
          <p:cNvGrpSpPr/>
          <p:nvPr/>
        </p:nvGrpSpPr>
        <p:grpSpPr>
          <a:xfrm>
            <a:off x="1104674" y="1976005"/>
            <a:ext cx="2675319" cy="2266744"/>
            <a:chOff x="4808775" y="4315908"/>
            <a:chExt cx="2675319" cy="2266744"/>
          </a:xfrm>
        </p:grpSpPr>
        <p:pic>
          <p:nvPicPr>
            <p:cNvPr id="9" name="图片 8">
              <a:extLst>
                <a:ext uri="{FF2B5EF4-FFF2-40B4-BE49-F238E27FC236}">
                  <a16:creationId xmlns:a16="http://schemas.microsoft.com/office/drawing/2014/main" id="{C46EAB4B-21FE-4EB4-8D4B-9733E2009A3D}"/>
                </a:ext>
              </a:extLst>
            </p:cNvPr>
            <p:cNvPicPr>
              <a:picLocks noChangeAspect="1"/>
            </p:cNvPicPr>
            <p:nvPr/>
          </p:nvPicPr>
          <p:blipFill>
            <a:blip r:embed="rId3"/>
            <a:stretch>
              <a:fillRect/>
            </a:stretch>
          </p:blipFill>
          <p:spPr>
            <a:xfrm>
              <a:off x="4808775" y="4584365"/>
              <a:ext cx="2675319" cy="1610583"/>
            </a:xfrm>
            <a:prstGeom prst="rect">
              <a:avLst/>
            </a:prstGeom>
          </p:spPr>
        </p:pic>
        <p:sp>
          <p:nvSpPr>
            <p:cNvPr id="11" name="矩形 10">
              <a:extLst>
                <a:ext uri="{FF2B5EF4-FFF2-40B4-BE49-F238E27FC236}">
                  <a16:creationId xmlns:a16="http://schemas.microsoft.com/office/drawing/2014/main" id="{B53539A7-90C1-4DE3-B56D-2435C01717FD}"/>
                </a:ext>
              </a:extLst>
            </p:cNvPr>
            <p:cNvSpPr/>
            <p:nvPr/>
          </p:nvSpPr>
          <p:spPr>
            <a:xfrm>
              <a:off x="4808775" y="4315908"/>
              <a:ext cx="2175019" cy="276999"/>
            </a:xfrm>
            <a:prstGeom prst="rect">
              <a:avLst/>
            </a:prstGeom>
          </p:spPr>
          <p:txBody>
            <a:bodyPr wrap="none">
              <a:spAutoFit/>
            </a:bodyPr>
            <a:lstStyle/>
            <a:p>
              <a:r>
                <a:rPr lang="en-US" altLang="zh-CN" sz="1200" b="1" dirty="0"/>
                <a:t>Cylindrical isometric projection</a:t>
              </a:r>
              <a:endParaRPr lang="zh-CN" altLang="en-US" sz="1200" dirty="0"/>
            </a:p>
          </p:txBody>
        </p:sp>
        <p:sp>
          <p:nvSpPr>
            <p:cNvPr id="12" name="矩形 11">
              <a:extLst>
                <a:ext uri="{FF2B5EF4-FFF2-40B4-BE49-F238E27FC236}">
                  <a16:creationId xmlns:a16="http://schemas.microsoft.com/office/drawing/2014/main" id="{8BC0FABD-84E7-4131-BCD4-030F8F79D0C8}"/>
                </a:ext>
              </a:extLst>
            </p:cNvPr>
            <p:cNvSpPr/>
            <p:nvPr/>
          </p:nvSpPr>
          <p:spPr>
            <a:xfrm>
              <a:off x="5018401" y="6305653"/>
              <a:ext cx="2465693" cy="276999"/>
            </a:xfrm>
            <a:prstGeom prst="rect">
              <a:avLst/>
            </a:prstGeom>
          </p:spPr>
          <p:txBody>
            <a:bodyPr wrap="square">
              <a:spAutoFit/>
            </a:bodyPr>
            <a:lstStyle/>
            <a:p>
              <a:r>
                <a:rPr lang="en-US" altLang="zh-CN" sz="1200" b="1" dirty="0"/>
                <a:t>2D plots  color means the pmt id</a:t>
              </a:r>
            </a:p>
          </p:txBody>
        </p:sp>
      </p:grpSp>
      <p:sp>
        <p:nvSpPr>
          <p:cNvPr id="49" name="灯片编号占位符 48">
            <a:extLst>
              <a:ext uri="{FF2B5EF4-FFF2-40B4-BE49-F238E27FC236}">
                <a16:creationId xmlns:a16="http://schemas.microsoft.com/office/drawing/2014/main" id="{A3B7D7C7-9793-41E8-A245-C5DD90BF52DE}"/>
              </a:ext>
            </a:extLst>
          </p:cNvPr>
          <p:cNvSpPr>
            <a:spLocks noGrp="1"/>
          </p:cNvSpPr>
          <p:nvPr>
            <p:ph type="sldNum" sz="quarter" idx="12"/>
          </p:nvPr>
        </p:nvSpPr>
        <p:spPr/>
        <p:txBody>
          <a:bodyPr/>
          <a:lstStyle/>
          <a:p>
            <a:fld id="{B0773F8E-7681-46B9-94D2-B2D76B074552}" type="slidenum">
              <a:rPr lang="zh-CN" altLang="en-US" sz="2000" b="1" smtClean="0">
                <a:solidFill>
                  <a:schemeClr val="tx1"/>
                </a:solidFill>
              </a:rPr>
              <a:t>6</a:t>
            </a:fld>
            <a:endParaRPr lang="zh-CN" altLang="en-US" sz="2000" b="1" dirty="0">
              <a:solidFill>
                <a:schemeClr val="tx1"/>
              </a:solidFill>
            </a:endParaRPr>
          </a:p>
        </p:txBody>
      </p:sp>
      <p:pic>
        <p:nvPicPr>
          <p:cNvPr id="53" name="图片 52">
            <a:extLst>
              <a:ext uri="{FF2B5EF4-FFF2-40B4-BE49-F238E27FC236}">
                <a16:creationId xmlns:a16="http://schemas.microsoft.com/office/drawing/2014/main" id="{F1AE7AC0-D8B0-41D5-A807-1F6C60B71664}"/>
              </a:ext>
            </a:extLst>
          </p:cNvPr>
          <p:cNvPicPr>
            <a:picLocks noChangeAspect="1"/>
          </p:cNvPicPr>
          <p:nvPr/>
        </p:nvPicPr>
        <p:blipFill>
          <a:blip r:embed="rId4"/>
          <a:stretch>
            <a:fillRect/>
          </a:stretch>
        </p:blipFill>
        <p:spPr>
          <a:xfrm>
            <a:off x="4796022" y="1306071"/>
            <a:ext cx="2848870" cy="1511323"/>
          </a:xfrm>
          <a:prstGeom prst="rect">
            <a:avLst/>
          </a:prstGeom>
        </p:spPr>
      </p:pic>
      <p:pic>
        <p:nvPicPr>
          <p:cNvPr id="54" name="图片 53">
            <a:extLst>
              <a:ext uri="{FF2B5EF4-FFF2-40B4-BE49-F238E27FC236}">
                <a16:creationId xmlns:a16="http://schemas.microsoft.com/office/drawing/2014/main" id="{4EDD38C0-9689-4E6C-BF6A-A026BFBFF965}"/>
              </a:ext>
            </a:extLst>
          </p:cNvPr>
          <p:cNvPicPr>
            <a:picLocks noChangeAspect="1"/>
          </p:cNvPicPr>
          <p:nvPr/>
        </p:nvPicPr>
        <p:blipFill>
          <a:blip r:embed="rId5"/>
          <a:stretch>
            <a:fillRect/>
          </a:stretch>
        </p:blipFill>
        <p:spPr>
          <a:xfrm>
            <a:off x="4755501" y="3127067"/>
            <a:ext cx="2909262" cy="1548738"/>
          </a:xfrm>
          <a:prstGeom prst="rect">
            <a:avLst/>
          </a:prstGeom>
        </p:spPr>
      </p:pic>
      <p:cxnSp>
        <p:nvCxnSpPr>
          <p:cNvPr id="55" name="直接箭头连接符 54">
            <a:extLst>
              <a:ext uri="{FF2B5EF4-FFF2-40B4-BE49-F238E27FC236}">
                <a16:creationId xmlns:a16="http://schemas.microsoft.com/office/drawing/2014/main" id="{1FB76DD4-09DC-4C2C-A917-827AF963BAE9}"/>
              </a:ext>
            </a:extLst>
          </p:cNvPr>
          <p:cNvCxnSpPr>
            <a:cxnSpLocks/>
          </p:cNvCxnSpPr>
          <p:nvPr/>
        </p:nvCxnSpPr>
        <p:spPr>
          <a:xfrm flipV="1">
            <a:off x="3955983" y="2188570"/>
            <a:ext cx="695877" cy="227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a16="http://schemas.microsoft.com/office/drawing/2014/main" id="{95D925B6-58CD-430F-BF94-BA10269DCC83}"/>
              </a:ext>
            </a:extLst>
          </p:cNvPr>
          <p:cNvCxnSpPr/>
          <p:nvPr/>
        </p:nvCxnSpPr>
        <p:spPr>
          <a:xfrm>
            <a:off x="3901288" y="3359217"/>
            <a:ext cx="695877" cy="227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文本框 59">
            <a:extLst>
              <a:ext uri="{FF2B5EF4-FFF2-40B4-BE49-F238E27FC236}">
                <a16:creationId xmlns:a16="http://schemas.microsoft.com/office/drawing/2014/main" id="{BFE13CC7-A714-469B-8F97-4E930244AE01}"/>
              </a:ext>
            </a:extLst>
          </p:cNvPr>
          <p:cNvSpPr txBox="1"/>
          <p:nvPr/>
        </p:nvSpPr>
        <p:spPr>
          <a:xfrm>
            <a:off x="4662272" y="2770787"/>
            <a:ext cx="3095719" cy="369332"/>
          </a:xfrm>
          <a:prstGeom prst="rect">
            <a:avLst/>
          </a:prstGeom>
          <a:noFill/>
        </p:spPr>
        <p:txBody>
          <a:bodyPr wrap="none" rtlCol="0">
            <a:spAutoFit/>
          </a:bodyPr>
          <a:lstStyle/>
          <a:p>
            <a:r>
              <a:rPr lang="en-US" altLang="zh-CN" dirty="0"/>
              <a:t>number of photoelectrons(Q)</a:t>
            </a:r>
            <a:endParaRPr lang="zh-CN" altLang="en-US" dirty="0"/>
          </a:p>
        </p:txBody>
      </p:sp>
      <p:sp>
        <p:nvSpPr>
          <p:cNvPr id="61" name="文本框 60">
            <a:extLst>
              <a:ext uri="{FF2B5EF4-FFF2-40B4-BE49-F238E27FC236}">
                <a16:creationId xmlns:a16="http://schemas.microsoft.com/office/drawing/2014/main" id="{282DBEBB-95F2-4B2E-A86F-65546B6EB522}"/>
              </a:ext>
            </a:extLst>
          </p:cNvPr>
          <p:cNvSpPr txBox="1"/>
          <p:nvPr/>
        </p:nvSpPr>
        <p:spPr>
          <a:xfrm>
            <a:off x="5379521" y="4590851"/>
            <a:ext cx="1681871" cy="369332"/>
          </a:xfrm>
          <a:prstGeom prst="rect">
            <a:avLst/>
          </a:prstGeom>
          <a:noFill/>
        </p:spPr>
        <p:txBody>
          <a:bodyPr wrap="none" rtlCol="0">
            <a:spAutoFit/>
          </a:bodyPr>
          <a:lstStyle/>
          <a:p>
            <a:r>
              <a:rPr lang="en-US" altLang="zh-CN" dirty="0"/>
              <a:t>first hit time (T)</a:t>
            </a:r>
            <a:endParaRPr lang="zh-CN" altLang="en-US" dirty="0"/>
          </a:p>
        </p:txBody>
      </p:sp>
      <p:sp>
        <p:nvSpPr>
          <p:cNvPr id="62" name="文本框 61">
            <a:extLst>
              <a:ext uri="{FF2B5EF4-FFF2-40B4-BE49-F238E27FC236}">
                <a16:creationId xmlns:a16="http://schemas.microsoft.com/office/drawing/2014/main" id="{AEA336BE-B575-453A-BD2D-AE6E157C93F6}"/>
              </a:ext>
            </a:extLst>
          </p:cNvPr>
          <p:cNvSpPr txBox="1"/>
          <p:nvPr/>
        </p:nvSpPr>
        <p:spPr>
          <a:xfrm>
            <a:off x="1104674" y="5286669"/>
            <a:ext cx="6949338" cy="369332"/>
          </a:xfrm>
          <a:prstGeom prst="rect">
            <a:avLst/>
          </a:prstGeom>
          <a:noFill/>
        </p:spPr>
        <p:txBody>
          <a:bodyPr wrap="none" rtlCol="0">
            <a:spAutoFit/>
          </a:bodyPr>
          <a:lstStyle/>
          <a:p>
            <a:r>
              <a:rPr lang="en-US" altLang="zh-CN" dirty="0"/>
              <a:t>The different project methods may </a:t>
            </a:r>
            <a:r>
              <a:rPr lang="en-US" altLang="zh-CN" dirty="0" smtClean="0"/>
              <a:t>have impacts on the </a:t>
            </a:r>
            <a:r>
              <a:rPr lang="en-US" altLang="zh-CN" dirty="0"/>
              <a:t>performance</a:t>
            </a:r>
            <a:endParaRPr lang="zh-CN" altLang="en-US" dirty="0"/>
          </a:p>
        </p:txBody>
      </p:sp>
    </p:spTree>
    <p:extLst>
      <p:ext uri="{BB962C8B-B14F-4D97-AF65-F5344CB8AC3E}">
        <p14:creationId xmlns:p14="http://schemas.microsoft.com/office/powerpoint/2010/main" val="3647520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nSpc>
                <a:spcPct val="100000"/>
              </a:lnSpc>
            </a:pPr>
            <a:r>
              <a:rPr lang="en-US" altLang="zh-CN" dirty="0"/>
              <a:t>Compare performance</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内容占位符 4"/>
          <p:cNvSpPr>
            <a:spLocks noGrp="1"/>
          </p:cNvSpPr>
          <p:nvPr>
            <p:ph idx="1"/>
          </p:nvPr>
        </p:nvSpPr>
        <p:spPr/>
        <p:txBody>
          <a:bodyPr>
            <a:noAutofit/>
          </a:bodyPr>
          <a:lstStyle/>
          <a:p>
            <a:pPr marL="342900" lvl="1" indent="-342900">
              <a:spcBef>
                <a:spcPts val="0"/>
              </a:spcBef>
              <a:defRPr/>
            </a:pPr>
            <a:r>
              <a:rPr lang="en-US" altLang="zh-CN" sz="2400" dirty="0"/>
              <a:t>CNNs method Comparable  to the performance </a:t>
            </a:r>
          </a:p>
          <a:p>
            <a:pPr marL="0" lvl="1" indent="0">
              <a:spcBef>
                <a:spcPts val="0"/>
              </a:spcBef>
              <a:buNone/>
              <a:defRPr/>
            </a:pPr>
            <a:r>
              <a:rPr lang="en-US" altLang="zh-CN" sz="2400" dirty="0"/>
              <a:t>of based on FLM reconstruction method</a:t>
            </a:r>
          </a:p>
        </p:txBody>
      </p:sp>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6EECC-6ED0-4743-BEF5-68A7F8CE1998}" type="slidenum">
              <a:rPr kumimoji="0" lang="zh-CN" altLang="en-US" sz="2000" b="1" i="0" u="none" strike="noStrike" kern="1200" cap="none" spc="0" normalizeH="0" baseline="0" noProof="0" smtClean="0">
                <a:ln>
                  <a:noFill/>
                </a:ln>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2000" b="1"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9" name="椭圆 8">
            <a:extLst>
              <a:ext uri="{FF2B5EF4-FFF2-40B4-BE49-F238E27FC236}">
                <a16:creationId xmlns:a16="http://schemas.microsoft.com/office/drawing/2014/main" id="{78BCFD41-7299-4B83-B7F0-808DE0D5E0E6}"/>
              </a:ext>
            </a:extLst>
          </p:cNvPr>
          <p:cNvSpPr/>
          <p:nvPr/>
        </p:nvSpPr>
        <p:spPr>
          <a:xfrm>
            <a:off x="7154602" y="1381360"/>
            <a:ext cx="784854" cy="7777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dirty="0"/>
          </a:p>
        </p:txBody>
      </p:sp>
      <p:cxnSp>
        <p:nvCxnSpPr>
          <p:cNvPr id="10" name="直接箭头连接符 9">
            <a:extLst>
              <a:ext uri="{FF2B5EF4-FFF2-40B4-BE49-F238E27FC236}">
                <a16:creationId xmlns:a16="http://schemas.microsoft.com/office/drawing/2014/main" id="{18D9F848-DFE8-4E33-8E9C-31A070557C39}"/>
              </a:ext>
            </a:extLst>
          </p:cNvPr>
          <p:cNvCxnSpPr>
            <a:cxnSpLocks/>
          </p:cNvCxnSpPr>
          <p:nvPr/>
        </p:nvCxnSpPr>
        <p:spPr>
          <a:xfrm>
            <a:off x="7312444" y="1338399"/>
            <a:ext cx="257223" cy="972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1C502A66-0704-4798-BBFC-A232D554101D}"/>
              </a:ext>
            </a:extLst>
          </p:cNvPr>
          <p:cNvCxnSpPr>
            <a:cxnSpLocks/>
          </p:cNvCxnSpPr>
          <p:nvPr/>
        </p:nvCxnSpPr>
        <p:spPr>
          <a:xfrm>
            <a:off x="7325527" y="1334904"/>
            <a:ext cx="767276" cy="6496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a16="http://schemas.microsoft.com/office/drawing/2014/main" id="{4C3AC84F-19FD-4037-8E34-EEC962176DDD}"/>
              </a:ext>
            </a:extLst>
          </p:cNvPr>
          <p:cNvSpPr/>
          <p:nvPr/>
        </p:nvSpPr>
        <p:spPr>
          <a:xfrm>
            <a:off x="7564669" y="1756078"/>
            <a:ext cx="35351"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cxnSp>
        <p:nvCxnSpPr>
          <p:cNvPr id="13" name="直接连接符 12">
            <a:extLst>
              <a:ext uri="{FF2B5EF4-FFF2-40B4-BE49-F238E27FC236}">
                <a16:creationId xmlns:a16="http://schemas.microsoft.com/office/drawing/2014/main" id="{96262E09-8334-41BA-B0AB-FEACC8652DA0}"/>
              </a:ext>
            </a:extLst>
          </p:cNvPr>
          <p:cNvCxnSpPr>
            <a:cxnSpLocks/>
            <a:stCxn id="12" idx="7"/>
          </p:cNvCxnSpPr>
          <p:nvPr/>
        </p:nvCxnSpPr>
        <p:spPr>
          <a:xfrm flipV="1">
            <a:off x="7594843" y="1653567"/>
            <a:ext cx="86667" cy="10753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5405CDA7-6D0E-439E-8DD8-6E993B92E669}"/>
              </a:ext>
            </a:extLst>
          </p:cNvPr>
          <p:cNvCxnSpPr>
            <a:cxnSpLocks/>
            <a:stCxn id="12" idx="5"/>
          </p:cNvCxnSpPr>
          <p:nvPr/>
        </p:nvCxnSpPr>
        <p:spPr>
          <a:xfrm flipH="1">
            <a:off x="7438187" y="1785345"/>
            <a:ext cx="156656" cy="63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448BCA62-E3BA-46E6-9DAA-7DD19A97B821}"/>
              </a:ext>
            </a:extLst>
          </p:cNvPr>
          <p:cNvCxnSpPr>
            <a:cxnSpLocks/>
          </p:cNvCxnSpPr>
          <p:nvPr/>
        </p:nvCxnSpPr>
        <p:spPr>
          <a:xfrm>
            <a:off x="8003345" y="1406509"/>
            <a:ext cx="1998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B9A48438-2DB2-4D2A-803F-AFDC8558079A}"/>
              </a:ext>
            </a:extLst>
          </p:cNvPr>
          <p:cNvSpPr txBox="1"/>
          <p:nvPr/>
        </p:nvSpPr>
        <p:spPr>
          <a:xfrm>
            <a:off x="8244603" y="1284435"/>
            <a:ext cx="519901" cy="253916"/>
          </a:xfrm>
          <a:prstGeom prst="rect">
            <a:avLst/>
          </a:prstGeom>
          <a:noFill/>
        </p:spPr>
        <p:txBody>
          <a:bodyPr wrap="square" rtlCol="0">
            <a:spAutoFit/>
          </a:bodyPr>
          <a:lstStyle/>
          <a:p>
            <a:r>
              <a:rPr lang="en-US" altLang="zh-CN" sz="1050" dirty="0"/>
              <a:t>true </a:t>
            </a:r>
            <a:endParaRPr lang="zh-CN" altLang="en-US" sz="1050" dirty="0"/>
          </a:p>
        </p:txBody>
      </p:sp>
      <p:cxnSp>
        <p:nvCxnSpPr>
          <p:cNvPr id="17" name="直接箭头连接符 16">
            <a:extLst>
              <a:ext uri="{FF2B5EF4-FFF2-40B4-BE49-F238E27FC236}">
                <a16:creationId xmlns:a16="http://schemas.microsoft.com/office/drawing/2014/main" id="{AB5F9F7E-D979-4FBA-8B9D-544FAC73D10A}"/>
              </a:ext>
            </a:extLst>
          </p:cNvPr>
          <p:cNvCxnSpPr>
            <a:cxnSpLocks/>
          </p:cNvCxnSpPr>
          <p:nvPr/>
        </p:nvCxnSpPr>
        <p:spPr>
          <a:xfrm>
            <a:off x="8003345" y="1632848"/>
            <a:ext cx="19984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1C971018-FDAD-49E9-8986-40B267EDB76C}"/>
              </a:ext>
            </a:extLst>
          </p:cNvPr>
          <p:cNvSpPr txBox="1"/>
          <p:nvPr/>
        </p:nvSpPr>
        <p:spPr>
          <a:xfrm>
            <a:off x="8236572" y="1500678"/>
            <a:ext cx="611181" cy="253916"/>
          </a:xfrm>
          <a:prstGeom prst="rect">
            <a:avLst/>
          </a:prstGeom>
          <a:noFill/>
        </p:spPr>
        <p:txBody>
          <a:bodyPr wrap="square" rtlCol="0">
            <a:spAutoFit/>
          </a:bodyPr>
          <a:lstStyle/>
          <a:p>
            <a:r>
              <a:rPr lang="en-US" altLang="zh-CN" sz="1050" dirty="0"/>
              <a:t>rec </a:t>
            </a:r>
            <a:endParaRPr lang="zh-CN" altLang="en-US" sz="1050" dirty="0"/>
          </a:p>
        </p:txBody>
      </p:sp>
      <p:sp>
        <p:nvSpPr>
          <p:cNvPr id="2" name="弧形 1">
            <a:extLst>
              <a:ext uri="{FF2B5EF4-FFF2-40B4-BE49-F238E27FC236}">
                <a16:creationId xmlns:a16="http://schemas.microsoft.com/office/drawing/2014/main" id="{396FC1F4-6DBA-4CA1-80BC-AC2AAD4BC578}"/>
              </a:ext>
            </a:extLst>
          </p:cNvPr>
          <p:cNvSpPr/>
          <p:nvPr/>
        </p:nvSpPr>
        <p:spPr>
          <a:xfrm flipV="1">
            <a:off x="7311937" y="1219131"/>
            <a:ext cx="293505" cy="414359"/>
          </a:xfrm>
          <a:prstGeom prst="arc">
            <a:avLst>
              <a:gd name="adj1" fmla="val 15173704"/>
              <a:gd name="adj2" fmla="val 18725195"/>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矩形 5"/>
          <p:cNvSpPr/>
          <p:nvPr/>
        </p:nvSpPr>
        <p:spPr>
          <a:xfrm>
            <a:off x="576668" y="5371014"/>
            <a:ext cx="8084253" cy="830997"/>
          </a:xfrm>
          <a:prstGeom prst="rect">
            <a:avLst/>
          </a:prstGeom>
        </p:spPr>
        <p:txBody>
          <a:bodyPr wrap="square">
            <a:spAutoFit/>
          </a:bodyPr>
          <a:lstStyle/>
          <a:p>
            <a:pPr marL="342900" lvl="1" indent="-342900">
              <a:spcBef>
                <a:spcPts val="0"/>
              </a:spcBef>
              <a:buFont typeface="Wingdings" panose="05000000000000000000" pitchFamily="2" charset="2"/>
              <a:buChar char="Ø"/>
              <a:defRPr/>
            </a:pPr>
            <a:r>
              <a:rPr lang="en-US" altLang="zh-CN" sz="2400" dirty="0">
                <a:solidFill>
                  <a:srgbClr val="FF0000"/>
                </a:solidFill>
              </a:rPr>
              <a:t>performance of bias of α smaller than 0.4 degree and △D(</a:t>
            </a:r>
            <a:r>
              <a:rPr lang="en-US" altLang="zh-CN" sz="2400" dirty="0" err="1">
                <a:solidFill>
                  <a:srgbClr val="FF0000"/>
                </a:solidFill>
              </a:rPr>
              <a:t>ist</a:t>
            </a:r>
            <a:r>
              <a:rPr lang="en-US" altLang="zh-CN" sz="2400" dirty="0">
                <a:solidFill>
                  <a:srgbClr val="FF0000"/>
                </a:solidFill>
              </a:rPr>
              <a:t>) smaller than 1 cm </a:t>
            </a:r>
          </a:p>
        </p:txBody>
      </p:sp>
      <p:pic>
        <p:nvPicPr>
          <p:cNvPr id="20" name="图片 19">
            <a:extLst>
              <a:ext uri="{FF2B5EF4-FFF2-40B4-BE49-F238E27FC236}">
                <a16:creationId xmlns:a16="http://schemas.microsoft.com/office/drawing/2014/main" id="{AC202507-E4BB-4B28-91D9-6A48794536D7}"/>
              </a:ext>
            </a:extLst>
          </p:cNvPr>
          <p:cNvPicPr>
            <a:picLocks noChangeAspect="1"/>
          </p:cNvPicPr>
          <p:nvPr/>
        </p:nvPicPr>
        <p:blipFill>
          <a:blip r:embed="rId3"/>
          <a:stretch>
            <a:fillRect/>
          </a:stretch>
        </p:blipFill>
        <p:spPr>
          <a:xfrm>
            <a:off x="296247" y="2311059"/>
            <a:ext cx="4083634" cy="2839350"/>
          </a:xfrm>
          <a:prstGeom prst="rect">
            <a:avLst/>
          </a:prstGeom>
        </p:spPr>
      </p:pic>
      <p:pic>
        <p:nvPicPr>
          <p:cNvPr id="21" name="图片 20">
            <a:extLst>
              <a:ext uri="{FF2B5EF4-FFF2-40B4-BE49-F238E27FC236}">
                <a16:creationId xmlns:a16="http://schemas.microsoft.com/office/drawing/2014/main" id="{5F75D314-9F4F-4A0D-8FAC-962DDD787401}"/>
              </a:ext>
            </a:extLst>
          </p:cNvPr>
          <p:cNvPicPr>
            <a:picLocks noChangeAspect="1"/>
          </p:cNvPicPr>
          <p:nvPr/>
        </p:nvPicPr>
        <p:blipFill>
          <a:blip r:embed="rId4"/>
          <a:stretch>
            <a:fillRect/>
          </a:stretch>
        </p:blipFill>
        <p:spPr>
          <a:xfrm>
            <a:off x="4669263" y="2293222"/>
            <a:ext cx="4043450" cy="2795311"/>
          </a:xfrm>
          <a:prstGeom prst="rect">
            <a:avLst/>
          </a:prstGeom>
        </p:spPr>
      </p:pic>
      <p:sp>
        <p:nvSpPr>
          <p:cNvPr id="25" name="文本框 24">
            <a:extLst>
              <a:ext uri="{FF2B5EF4-FFF2-40B4-BE49-F238E27FC236}">
                <a16:creationId xmlns:a16="http://schemas.microsoft.com/office/drawing/2014/main" id="{5AB88B8F-8756-4C34-87C8-5AA964FDE626}"/>
              </a:ext>
            </a:extLst>
          </p:cNvPr>
          <p:cNvSpPr txBox="1"/>
          <p:nvPr/>
        </p:nvSpPr>
        <p:spPr>
          <a:xfrm>
            <a:off x="7306155" y="1346161"/>
            <a:ext cx="296876" cy="307777"/>
          </a:xfrm>
          <a:prstGeom prst="rect">
            <a:avLst/>
          </a:prstGeom>
          <a:noFill/>
        </p:spPr>
        <p:txBody>
          <a:bodyPr wrap="none" rtlCol="0">
            <a:spAutoFit/>
          </a:bodyPr>
          <a:lstStyle/>
          <a:p>
            <a:r>
              <a:rPr lang="en-US" altLang="zh-CN" sz="1400" b="1" dirty="0"/>
              <a:t>α</a:t>
            </a:r>
            <a:endParaRPr lang="zh-CN" altLang="en-US" sz="1400" b="1" dirty="0"/>
          </a:p>
        </p:txBody>
      </p:sp>
      <p:sp>
        <p:nvSpPr>
          <p:cNvPr id="30" name="文本框 29">
            <a:extLst>
              <a:ext uri="{FF2B5EF4-FFF2-40B4-BE49-F238E27FC236}">
                <a16:creationId xmlns:a16="http://schemas.microsoft.com/office/drawing/2014/main" id="{6BBAE725-F1FE-4A0A-8910-6F533E23431A}"/>
              </a:ext>
            </a:extLst>
          </p:cNvPr>
          <p:cNvSpPr txBox="1"/>
          <p:nvPr/>
        </p:nvSpPr>
        <p:spPr>
          <a:xfrm>
            <a:off x="7526376" y="1600679"/>
            <a:ext cx="344966" cy="307777"/>
          </a:xfrm>
          <a:prstGeom prst="rect">
            <a:avLst/>
          </a:prstGeom>
          <a:noFill/>
        </p:spPr>
        <p:txBody>
          <a:bodyPr wrap="none" rtlCol="0">
            <a:spAutoFit/>
          </a:bodyPr>
          <a:lstStyle/>
          <a:p>
            <a:r>
              <a:rPr lang="en-US" altLang="zh-CN" sz="1400" b="1" dirty="0" err="1">
                <a:solidFill>
                  <a:srgbClr val="FF0000"/>
                </a:solidFill>
              </a:rPr>
              <a:t>d</a:t>
            </a:r>
            <a:r>
              <a:rPr lang="en-US" altLang="zh-CN" sz="1050" b="1" dirty="0" err="1">
                <a:solidFill>
                  <a:srgbClr val="FF0000"/>
                </a:solidFill>
              </a:rPr>
              <a:t>r</a:t>
            </a:r>
            <a:endParaRPr lang="zh-CN" altLang="en-US" sz="1400" b="1" dirty="0">
              <a:solidFill>
                <a:srgbClr val="FF0000"/>
              </a:solidFill>
            </a:endParaRPr>
          </a:p>
        </p:txBody>
      </p:sp>
      <p:sp>
        <p:nvSpPr>
          <p:cNvPr id="31" name="文本框 30">
            <a:extLst>
              <a:ext uri="{FF2B5EF4-FFF2-40B4-BE49-F238E27FC236}">
                <a16:creationId xmlns:a16="http://schemas.microsoft.com/office/drawing/2014/main" id="{47FB9D7F-A23C-4C98-A2C2-21475B457B47}"/>
              </a:ext>
            </a:extLst>
          </p:cNvPr>
          <p:cNvSpPr txBox="1"/>
          <p:nvPr/>
        </p:nvSpPr>
        <p:spPr>
          <a:xfrm>
            <a:off x="7390715" y="1752616"/>
            <a:ext cx="340158" cy="307777"/>
          </a:xfrm>
          <a:prstGeom prst="rect">
            <a:avLst/>
          </a:prstGeom>
          <a:noFill/>
        </p:spPr>
        <p:txBody>
          <a:bodyPr wrap="none" rtlCol="0">
            <a:spAutoFit/>
          </a:bodyPr>
          <a:lstStyle/>
          <a:p>
            <a:r>
              <a:rPr lang="en-US" altLang="zh-CN" sz="1400" b="1" dirty="0">
                <a:solidFill>
                  <a:schemeClr val="accent1"/>
                </a:solidFill>
              </a:rPr>
              <a:t>d</a:t>
            </a:r>
            <a:r>
              <a:rPr lang="en-US" altLang="zh-CN" sz="1050" b="1" dirty="0">
                <a:solidFill>
                  <a:schemeClr val="accent1"/>
                </a:solidFill>
              </a:rPr>
              <a:t>t</a:t>
            </a:r>
            <a:endParaRPr lang="zh-CN" altLang="en-US" sz="1400" b="1" dirty="0">
              <a:solidFill>
                <a:schemeClr val="accent1"/>
              </a:solidFill>
            </a:endParaRPr>
          </a:p>
        </p:txBody>
      </p:sp>
      <p:sp>
        <p:nvSpPr>
          <p:cNvPr id="33" name="文本框 32">
            <a:extLst>
              <a:ext uri="{FF2B5EF4-FFF2-40B4-BE49-F238E27FC236}">
                <a16:creationId xmlns:a16="http://schemas.microsoft.com/office/drawing/2014/main" id="{1A28BE02-5A64-4149-A5C8-623F8FEE8720}"/>
              </a:ext>
            </a:extLst>
          </p:cNvPr>
          <p:cNvSpPr txBox="1"/>
          <p:nvPr/>
        </p:nvSpPr>
        <p:spPr>
          <a:xfrm>
            <a:off x="8043443" y="1995815"/>
            <a:ext cx="1235311" cy="654025"/>
          </a:xfrm>
          <a:prstGeom prst="rect">
            <a:avLst/>
          </a:prstGeom>
          <a:noFill/>
        </p:spPr>
        <p:txBody>
          <a:bodyPr wrap="square" rtlCol="0">
            <a:spAutoFit/>
          </a:bodyPr>
          <a:lstStyle/>
          <a:p>
            <a:r>
              <a:rPr lang="zh-CN" altLang="en-US" sz="1200" dirty="0"/>
              <a:t>△</a:t>
            </a:r>
            <a:r>
              <a:rPr lang="en-US" altLang="zh-CN" sz="1200" dirty="0"/>
              <a:t>D=</a:t>
            </a:r>
            <a:r>
              <a:rPr lang="en-US" altLang="zh-CN" sz="1200" b="1" dirty="0" err="1">
                <a:solidFill>
                  <a:srgbClr val="FF0000"/>
                </a:solidFill>
              </a:rPr>
              <a:t>dr</a:t>
            </a:r>
            <a:r>
              <a:rPr lang="en-US" altLang="zh-CN" sz="1200" b="1" dirty="0">
                <a:solidFill>
                  <a:srgbClr val="FF0000"/>
                </a:solidFill>
              </a:rPr>
              <a:t> - </a:t>
            </a:r>
            <a:r>
              <a:rPr lang="en-US" altLang="zh-CN" sz="1200" b="1" dirty="0">
                <a:solidFill>
                  <a:schemeClr val="accent1"/>
                </a:solidFill>
              </a:rPr>
              <a:t>dt</a:t>
            </a:r>
            <a:endParaRPr lang="zh-CN" altLang="en-US" sz="1200" b="1" dirty="0">
              <a:solidFill>
                <a:schemeClr val="accent1"/>
              </a:solidFill>
            </a:endParaRPr>
          </a:p>
          <a:p>
            <a:r>
              <a:rPr lang="en-US" altLang="zh-CN" sz="1050" b="1" dirty="0">
                <a:solidFill>
                  <a:srgbClr val="FF0000"/>
                </a:solidFill>
              </a:rPr>
              <a:t> </a:t>
            </a:r>
            <a:endParaRPr lang="zh-CN" altLang="en-US" sz="1400" b="1" dirty="0">
              <a:solidFill>
                <a:srgbClr val="FF0000"/>
              </a:solidFill>
            </a:endParaRPr>
          </a:p>
          <a:p>
            <a:endParaRPr lang="zh-CN" altLang="en-US" sz="1400" dirty="0"/>
          </a:p>
        </p:txBody>
      </p:sp>
      <p:sp>
        <p:nvSpPr>
          <p:cNvPr id="35" name="文本框 34">
            <a:extLst>
              <a:ext uri="{FF2B5EF4-FFF2-40B4-BE49-F238E27FC236}">
                <a16:creationId xmlns:a16="http://schemas.microsoft.com/office/drawing/2014/main" id="{E6C27B84-E258-4F75-8A44-843B98C9B10D}"/>
              </a:ext>
            </a:extLst>
          </p:cNvPr>
          <p:cNvSpPr txBox="1"/>
          <p:nvPr/>
        </p:nvSpPr>
        <p:spPr>
          <a:xfrm>
            <a:off x="933650" y="5006069"/>
            <a:ext cx="4851008" cy="369332"/>
          </a:xfrm>
          <a:prstGeom prst="rect">
            <a:avLst/>
          </a:prstGeom>
          <a:noFill/>
        </p:spPr>
        <p:txBody>
          <a:bodyPr wrap="none" rtlCol="0">
            <a:spAutoFit/>
          </a:bodyPr>
          <a:lstStyle/>
          <a:p>
            <a:r>
              <a:rPr lang="en-US" altLang="zh-CN" dirty="0"/>
              <a:t>notice</a:t>
            </a:r>
            <a:r>
              <a:rPr lang="zh-CN" altLang="en-US" dirty="0"/>
              <a:t>：</a:t>
            </a:r>
            <a:r>
              <a:rPr lang="en-US" altLang="zh-CN" dirty="0"/>
              <a:t>more near to edge of CD, more events</a:t>
            </a:r>
            <a:endParaRPr lang="zh-CN" altLang="en-US" dirty="0"/>
          </a:p>
        </p:txBody>
      </p:sp>
    </p:spTree>
    <p:extLst>
      <p:ext uri="{BB962C8B-B14F-4D97-AF65-F5344CB8AC3E}">
        <p14:creationId xmlns:p14="http://schemas.microsoft.com/office/powerpoint/2010/main" val="322645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pPr>
              <a:lnSpc>
                <a:spcPct val="100000"/>
              </a:lnSpc>
            </a:pPr>
            <a:r>
              <a:rPr lang="en-US" altLang="zh-CN" dirty="0"/>
              <a:t>Reconstruction efficiency</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内容占位符 4"/>
          <p:cNvSpPr>
            <a:spLocks noGrp="1"/>
          </p:cNvSpPr>
          <p:nvPr>
            <p:ph idx="1"/>
          </p:nvPr>
        </p:nvSpPr>
        <p:spPr/>
        <p:txBody>
          <a:bodyPr>
            <a:noAutofit/>
          </a:bodyPr>
          <a:lstStyle/>
          <a:p>
            <a:pPr>
              <a:spcBef>
                <a:spcPts val="0"/>
              </a:spcBef>
            </a:pPr>
            <a:r>
              <a:rPr lang="en-US" altLang="zh-CN" dirty="0"/>
              <a:t>Rec eff = </a:t>
            </a:r>
            <a:r>
              <a:rPr lang="zh-CN" altLang="en-US" dirty="0"/>
              <a:t>𝑁𝑠</a:t>
            </a:r>
            <a:r>
              <a:rPr lang="en-US" altLang="zh-CN" dirty="0"/>
              <a:t>/</a:t>
            </a:r>
            <a:r>
              <a:rPr lang="zh-CN" altLang="en-US" dirty="0"/>
              <a:t>𝑁</a:t>
            </a:r>
            <a:r>
              <a:rPr lang="en-US" altLang="zh-CN" dirty="0"/>
              <a:t>a</a:t>
            </a:r>
            <a:endParaRPr lang="zh-CN" altLang="en-US" dirty="0"/>
          </a:p>
          <a:p>
            <a:pPr lvl="1"/>
            <a:r>
              <a:rPr lang="zh-CN" altLang="el-GR" dirty="0"/>
              <a:t>𝑁𝑠</a:t>
            </a:r>
            <a:r>
              <a:rPr lang="el-GR" altLang="zh-CN" dirty="0"/>
              <a:t>= </a:t>
            </a:r>
            <a:r>
              <a:rPr lang="en-US" altLang="zh-CN" dirty="0"/>
              <a:t>the deviation of each parameter is less than five  </a:t>
            </a:r>
          </a:p>
          <a:p>
            <a:pPr marL="457200" lvl="1" indent="0">
              <a:buNone/>
            </a:pPr>
            <a:r>
              <a:rPr lang="en-US" altLang="zh-CN" dirty="0"/>
              <a:t>           times their standard deviation</a:t>
            </a:r>
          </a:p>
          <a:p>
            <a:pPr lvl="1"/>
            <a:r>
              <a:rPr lang="zh-CN" altLang="en-US" dirty="0"/>
              <a:t>𝑁𝑎</a:t>
            </a:r>
            <a:r>
              <a:rPr lang="en-US" altLang="zh-CN" dirty="0"/>
              <a:t>= all muon events of test set</a:t>
            </a:r>
          </a:p>
          <a:p>
            <a:endParaRPr lang="en-US" altLang="zh-CN" sz="6000" dirty="0"/>
          </a:p>
          <a:p>
            <a:endParaRPr lang="en-US" altLang="zh-CN" dirty="0"/>
          </a:p>
        </p:txBody>
      </p:sp>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6EECC-6ED0-4743-BEF5-68A7F8CE1998}" type="slidenum">
              <a:rPr kumimoji="0" lang="zh-CN" altLang="en-US" sz="2000" b="1" i="0" u="none" strike="noStrike" kern="1200" cap="none" spc="0" normalizeH="0" baseline="0" noProof="0" smtClean="0">
                <a:ln>
                  <a:noFill/>
                </a:ln>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2000" b="1"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pic>
        <p:nvPicPr>
          <p:cNvPr id="6" name="图片 5">
            <a:extLst>
              <a:ext uri="{FF2B5EF4-FFF2-40B4-BE49-F238E27FC236}">
                <a16:creationId xmlns:a16="http://schemas.microsoft.com/office/drawing/2014/main" id="{10D661EF-9EC6-45DE-B003-8200F5FB992E}"/>
              </a:ext>
            </a:extLst>
          </p:cNvPr>
          <p:cNvPicPr>
            <a:picLocks noChangeAspect="1"/>
          </p:cNvPicPr>
          <p:nvPr/>
        </p:nvPicPr>
        <p:blipFill>
          <a:blip r:embed="rId3"/>
          <a:stretch>
            <a:fillRect/>
          </a:stretch>
        </p:blipFill>
        <p:spPr>
          <a:xfrm>
            <a:off x="1513247" y="2848691"/>
            <a:ext cx="5080058" cy="3507659"/>
          </a:xfrm>
          <a:prstGeom prst="rect">
            <a:avLst/>
          </a:prstGeom>
        </p:spPr>
      </p:pic>
    </p:spTree>
    <p:extLst>
      <p:ext uri="{BB962C8B-B14F-4D97-AF65-F5344CB8AC3E}">
        <p14:creationId xmlns:p14="http://schemas.microsoft.com/office/powerpoint/2010/main" val="2259535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pPr>
              <a:lnSpc>
                <a:spcPct val="100000"/>
              </a:lnSpc>
            </a:pPr>
            <a:r>
              <a:rPr lang="en-US" altLang="zh-CN" dirty="0"/>
              <a:t>Time cost of muon reconstruction</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内容占位符 4"/>
          <p:cNvSpPr>
            <a:spLocks noGrp="1"/>
          </p:cNvSpPr>
          <p:nvPr>
            <p:ph idx="1"/>
          </p:nvPr>
        </p:nvSpPr>
        <p:spPr/>
        <p:txBody>
          <a:bodyPr>
            <a:noAutofit/>
          </a:bodyPr>
          <a:lstStyle/>
          <a:p>
            <a:pPr>
              <a:spcBef>
                <a:spcPts val="0"/>
              </a:spcBef>
            </a:pPr>
            <a:r>
              <a:rPr lang="en-US" altLang="zh-CN" dirty="0"/>
              <a:t>Reconstruction speed is greatly improved with CNNs method, especially in GPU</a:t>
            </a:r>
            <a:endParaRPr lang="en-US" altLang="zh-CN" sz="1600" b="1" dirty="0"/>
          </a:p>
        </p:txBody>
      </p:sp>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6EECC-6ED0-4743-BEF5-68A7F8CE1998}" type="slidenum">
              <a:rPr kumimoji="0" lang="zh-CN" altLang="en-US" sz="2000" b="1" i="0" u="none" strike="noStrike" kern="1200" cap="none" spc="0" normalizeH="0" baseline="0" noProof="0" smtClean="0">
                <a:ln>
                  <a:noFill/>
                </a:ln>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2000" b="1" i="0" u="none" strike="noStrike" kern="1200" cap="none" spc="0" normalizeH="0" baseline="0" noProof="0" dirty="0">
              <a:ln>
                <a:noFill/>
              </a:ln>
              <a:effectLst/>
              <a:uLnTx/>
              <a:uFillTx/>
              <a:latin typeface="Calibri" panose="020F0502020204030204"/>
              <a:ea typeface="宋体" panose="02010600030101010101" pitchFamily="2" charset="-122"/>
              <a:cs typeface="+mn-cs"/>
            </a:endParaRPr>
          </a:p>
        </p:txBody>
      </p:sp>
      <p:graphicFrame>
        <p:nvGraphicFramePr>
          <p:cNvPr id="7" name="表格 6">
            <a:extLst>
              <a:ext uri="{FF2B5EF4-FFF2-40B4-BE49-F238E27FC236}">
                <a16:creationId xmlns:a16="http://schemas.microsoft.com/office/drawing/2014/main" id="{CB1A134F-13D1-4882-9181-24C5A9216469}"/>
              </a:ext>
            </a:extLst>
          </p:cNvPr>
          <p:cNvGraphicFramePr>
            <a:graphicFrameLocks noGrp="1"/>
          </p:cNvGraphicFramePr>
          <p:nvPr>
            <p:extLst>
              <p:ext uri="{D42A27DB-BD31-4B8C-83A1-F6EECF244321}">
                <p14:modId xmlns:p14="http://schemas.microsoft.com/office/powerpoint/2010/main" val="1940650688"/>
              </p:ext>
            </p:extLst>
          </p:nvPr>
        </p:nvGraphicFramePr>
        <p:xfrm>
          <a:off x="749528" y="2804697"/>
          <a:ext cx="6123050" cy="2028308"/>
        </p:xfrm>
        <a:graphic>
          <a:graphicData uri="http://schemas.openxmlformats.org/drawingml/2006/table">
            <a:tbl>
              <a:tblPr>
                <a:tableStyleId>{F5AB1C69-6EDB-4FF4-983F-18BD219EF322}</a:tableStyleId>
              </a:tblPr>
              <a:tblGrid>
                <a:gridCol w="2092102">
                  <a:extLst>
                    <a:ext uri="{9D8B030D-6E8A-4147-A177-3AD203B41FA5}">
                      <a16:colId xmlns:a16="http://schemas.microsoft.com/office/drawing/2014/main" val="20000"/>
                    </a:ext>
                  </a:extLst>
                </a:gridCol>
                <a:gridCol w="2038076">
                  <a:extLst>
                    <a:ext uri="{9D8B030D-6E8A-4147-A177-3AD203B41FA5}">
                      <a16:colId xmlns:a16="http://schemas.microsoft.com/office/drawing/2014/main" val="20001"/>
                    </a:ext>
                  </a:extLst>
                </a:gridCol>
                <a:gridCol w="1992872">
                  <a:extLst>
                    <a:ext uri="{9D8B030D-6E8A-4147-A177-3AD203B41FA5}">
                      <a16:colId xmlns:a16="http://schemas.microsoft.com/office/drawing/2014/main" val="20002"/>
                    </a:ext>
                  </a:extLst>
                </a:gridCol>
              </a:tblGrid>
              <a:tr h="4737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schemeClr val="tx1"/>
                          </a:solidFill>
                        </a:rPr>
                        <a:t>Method</a:t>
                      </a:r>
                      <a:endParaRPr lang="zh-CN" altLang="en-US" sz="1600" b="1" dirty="0">
                        <a:solidFill>
                          <a:schemeClr val="tx1"/>
                        </a:solidFill>
                      </a:endParaRPr>
                    </a:p>
                  </a:txBody>
                  <a:tcPr marL="0" marR="0" marT="0" marB="0" anchor="b">
                    <a:solidFill>
                      <a:schemeClr val="bg2"/>
                    </a:solidFill>
                  </a:tcPr>
                </a:tc>
                <a:tc>
                  <a:txBody>
                    <a:bodyPr/>
                    <a:lstStyle/>
                    <a:p>
                      <a:pPr algn="ctr"/>
                      <a:r>
                        <a:rPr lang="en-US" altLang="zh-CN" sz="1600" b="1" dirty="0">
                          <a:solidFill>
                            <a:schemeClr val="tx1"/>
                          </a:solidFill>
                        </a:rPr>
                        <a:t>hardware</a:t>
                      </a:r>
                      <a:endParaRPr lang="zh-CN" altLang="en-US" sz="1600" b="1" dirty="0">
                        <a:solidFill>
                          <a:schemeClr val="tx1"/>
                        </a:solidFill>
                      </a:endParaRPr>
                    </a:p>
                  </a:txBody>
                  <a:tcPr marL="0" marR="0" marT="0" marB="0" anchor="b">
                    <a:solidFill>
                      <a:schemeClr val="bg2"/>
                    </a:solidFill>
                  </a:tcPr>
                </a:tc>
                <a:tc>
                  <a:txBody>
                    <a:bodyPr/>
                    <a:lstStyle/>
                    <a:p>
                      <a:pPr algn="ctr"/>
                      <a:r>
                        <a:rPr lang="en-US" altLang="zh-CN" sz="1600" b="1" dirty="0">
                          <a:solidFill>
                            <a:schemeClr val="tx1"/>
                          </a:solidFill>
                        </a:rPr>
                        <a:t>time per event [</a:t>
                      </a:r>
                      <a:r>
                        <a:rPr lang="en-US" altLang="zh-CN" sz="1600" b="1" dirty="0" err="1">
                          <a:solidFill>
                            <a:schemeClr val="tx1"/>
                          </a:solidFill>
                        </a:rPr>
                        <a:t>ms</a:t>
                      </a:r>
                      <a:r>
                        <a:rPr lang="en-US" altLang="zh-CN" sz="1600" b="1" dirty="0">
                          <a:solidFill>
                            <a:schemeClr val="tx1"/>
                          </a:solidFill>
                        </a:rPr>
                        <a:t>]</a:t>
                      </a:r>
                      <a:endParaRPr lang="zh-CN" altLang="en-US" sz="1600" b="1" dirty="0">
                        <a:solidFill>
                          <a:schemeClr val="tx1"/>
                        </a:solidFill>
                      </a:endParaRPr>
                    </a:p>
                  </a:txBody>
                  <a:tcPr marL="0" marR="0" marT="0" marB="0" anchor="b">
                    <a:solidFill>
                      <a:schemeClr val="bg2"/>
                    </a:solidFill>
                  </a:tcPr>
                </a:tc>
                <a:extLst>
                  <a:ext uri="{0D108BD9-81ED-4DB2-BD59-A6C34878D82A}">
                    <a16:rowId xmlns:a16="http://schemas.microsoft.com/office/drawing/2014/main" val="10000"/>
                  </a:ext>
                </a:extLst>
              </a:tr>
              <a:tr h="5234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1.Fastest light module  reconstruction </a:t>
                      </a:r>
                      <a:endParaRPr lang="zh-CN" altLang="en-US" sz="1600" b="0" dirty="0">
                        <a:solidFill>
                          <a:schemeClr val="tx1"/>
                        </a:solidFill>
                      </a:endParaRPr>
                    </a:p>
                  </a:txBody>
                  <a:tcPr marL="0" marR="0" marT="0" marB="0" anchor="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one CPU</a:t>
                      </a:r>
                      <a:endParaRPr lang="zh-CN" altLang="en-US" sz="1600" dirty="0"/>
                    </a:p>
                  </a:txBody>
                  <a:tcPr marL="0" marR="0" marT="0" marB="0" anchor="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~5000</a:t>
                      </a:r>
                      <a:endParaRPr lang="zh-CN" altLang="en-US" sz="1600" dirty="0"/>
                    </a:p>
                  </a:txBody>
                  <a:tcPr marL="0" marR="0" marT="0" marB="0" anchor="b">
                    <a:solidFill>
                      <a:schemeClr val="bg2"/>
                    </a:solidFill>
                  </a:tcPr>
                </a:tc>
                <a:extLst>
                  <a:ext uri="{0D108BD9-81ED-4DB2-BD59-A6C34878D82A}">
                    <a16:rowId xmlns:a16="http://schemas.microsoft.com/office/drawing/2014/main" val="3905494850"/>
                  </a:ext>
                </a:extLst>
              </a:tr>
              <a:tr h="515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2.DL(batch size=1)</a:t>
                      </a:r>
                      <a:endParaRPr lang="zh-CN" altLang="en-US" sz="1600" dirty="0"/>
                    </a:p>
                  </a:txBody>
                  <a:tcPr marL="0" marR="0" marT="0" marB="0" anchor="b">
                    <a:solidFill>
                      <a:schemeClr val="bg2"/>
                    </a:solidFill>
                  </a:tcPr>
                </a:tc>
                <a:tc>
                  <a:txBody>
                    <a:bodyPr/>
                    <a:lstStyle/>
                    <a:p>
                      <a:pPr algn="ctr"/>
                      <a:r>
                        <a:rPr lang="en-US" altLang="zh-CN" sz="1600" dirty="0"/>
                        <a:t>one CPU(E5-2650 v4)</a:t>
                      </a:r>
                      <a:endParaRPr lang="zh-CN" altLang="en-US" sz="1600" dirty="0"/>
                    </a:p>
                  </a:txBody>
                  <a:tcPr marL="0" marR="0" marT="0" marB="0" anchor="b">
                    <a:solidFill>
                      <a:schemeClr val="bg2"/>
                    </a:solidFill>
                  </a:tcPr>
                </a:tc>
                <a:tc>
                  <a:txBody>
                    <a:bodyPr/>
                    <a:lstStyle/>
                    <a:p>
                      <a:pPr algn="ctr"/>
                      <a:r>
                        <a:rPr lang="en-US" altLang="zh-CN" sz="1600" dirty="0"/>
                        <a:t>~950</a:t>
                      </a:r>
                      <a:endParaRPr lang="zh-CN" altLang="en-US" sz="1600" dirty="0"/>
                    </a:p>
                  </a:txBody>
                  <a:tcPr marL="0" marR="0" marT="0" marB="0" anchor="b">
                    <a:solidFill>
                      <a:schemeClr val="bg2"/>
                    </a:solidFill>
                  </a:tcPr>
                </a:tc>
                <a:extLst>
                  <a:ext uri="{0D108BD9-81ED-4DB2-BD59-A6C34878D82A}">
                    <a16:rowId xmlns:a16="http://schemas.microsoft.com/office/drawing/2014/main" val="10003"/>
                  </a:ext>
                </a:extLst>
              </a:tr>
              <a:tr h="515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3.DL(batch size=1)</a:t>
                      </a:r>
                      <a:endParaRPr lang="zh-CN" altLang="en-US" sz="1600" dirty="0"/>
                    </a:p>
                  </a:txBody>
                  <a:tcPr marL="0" marR="0" marT="0" marB="0" anchor="b">
                    <a:solidFill>
                      <a:schemeClr val="bg2"/>
                    </a:solidFill>
                  </a:tcPr>
                </a:tc>
                <a:tc>
                  <a:txBody>
                    <a:bodyPr/>
                    <a:lstStyle/>
                    <a:p>
                      <a:pPr algn="ctr"/>
                      <a:r>
                        <a:rPr lang="en-US" altLang="zh-CN" sz="1600" dirty="0"/>
                        <a:t>One GPU(V100)</a:t>
                      </a:r>
                      <a:endParaRPr lang="zh-CN" altLang="en-US" sz="1600" dirty="0"/>
                    </a:p>
                  </a:txBody>
                  <a:tcPr marL="0" marR="0" marT="0" marB="0" anchor="b">
                    <a:solidFill>
                      <a:schemeClr val="bg2"/>
                    </a:solidFill>
                  </a:tcPr>
                </a:tc>
                <a:tc>
                  <a:txBody>
                    <a:bodyPr/>
                    <a:lstStyle/>
                    <a:p>
                      <a:pPr algn="ctr"/>
                      <a:r>
                        <a:rPr lang="en-US" altLang="zh-CN" sz="1600" dirty="0"/>
                        <a:t>~9</a:t>
                      </a:r>
                      <a:endParaRPr lang="zh-CN" altLang="en-US" sz="1600" dirty="0"/>
                    </a:p>
                  </a:txBody>
                  <a:tcPr marL="0" marR="0" marT="0" marB="0" anchor="b">
                    <a:solidFill>
                      <a:schemeClr val="bg2"/>
                    </a:solidFill>
                  </a:tcPr>
                </a:tc>
                <a:extLst>
                  <a:ext uri="{0D108BD9-81ED-4DB2-BD59-A6C34878D82A}">
                    <a16:rowId xmlns:a16="http://schemas.microsoft.com/office/drawing/2014/main" val="1642679910"/>
                  </a:ext>
                </a:extLst>
              </a:tr>
            </a:tbl>
          </a:graphicData>
        </a:graphic>
      </p:graphicFrame>
      <p:sp>
        <p:nvSpPr>
          <p:cNvPr id="2" name="文本框 1">
            <a:extLst>
              <a:ext uri="{FF2B5EF4-FFF2-40B4-BE49-F238E27FC236}">
                <a16:creationId xmlns:a16="http://schemas.microsoft.com/office/drawing/2014/main" id="{AEE38A89-D787-40C1-A70A-50434A4348F8}"/>
              </a:ext>
            </a:extLst>
          </p:cNvPr>
          <p:cNvSpPr txBox="1"/>
          <p:nvPr/>
        </p:nvSpPr>
        <p:spPr>
          <a:xfrm>
            <a:off x="6843772" y="3869601"/>
            <a:ext cx="1845955" cy="369332"/>
          </a:xfrm>
          <a:prstGeom prst="rect">
            <a:avLst/>
          </a:prstGeom>
          <a:noFill/>
        </p:spPr>
        <p:txBody>
          <a:bodyPr wrap="none" rtlCol="0">
            <a:spAutoFit/>
          </a:bodyPr>
          <a:lstStyle/>
          <a:p>
            <a:r>
              <a:rPr lang="en-US" altLang="zh-CN" dirty="0"/>
              <a:t>~5x speed up vs 1</a:t>
            </a:r>
            <a:endParaRPr lang="zh-CN" altLang="en-US" dirty="0"/>
          </a:p>
        </p:txBody>
      </p:sp>
      <p:sp>
        <p:nvSpPr>
          <p:cNvPr id="8" name="文本框 7">
            <a:extLst>
              <a:ext uri="{FF2B5EF4-FFF2-40B4-BE49-F238E27FC236}">
                <a16:creationId xmlns:a16="http://schemas.microsoft.com/office/drawing/2014/main" id="{FFD80250-2E33-4275-BD27-9C6C211C4E5B}"/>
              </a:ext>
            </a:extLst>
          </p:cNvPr>
          <p:cNvSpPr txBox="1"/>
          <p:nvPr/>
        </p:nvSpPr>
        <p:spPr>
          <a:xfrm>
            <a:off x="6843772" y="4477110"/>
            <a:ext cx="2236510" cy="369332"/>
          </a:xfrm>
          <a:prstGeom prst="rect">
            <a:avLst/>
          </a:prstGeom>
          <a:noFill/>
        </p:spPr>
        <p:txBody>
          <a:bodyPr wrap="none" rtlCol="0">
            <a:spAutoFit/>
          </a:bodyPr>
          <a:lstStyle/>
          <a:p>
            <a:r>
              <a:rPr lang="en-US" altLang="zh-CN" dirty="0"/>
              <a:t>~100x speed up vs 2</a:t>
            </a:r>
            <a:endParaRPr lang="zh-CN" altLang="en-US" dirty="0"/>
          </a:p>
        </p:txBody>
      </p:sp>
      <p:sp>
        <p:nvSpPr>
          <p:cNvPr id="6" name="矩形 5"/>
          <p:cNvSpPr/>
          <p:nvPr/>
        </p:nvSpPr>
        <p:spPr>
          <a:xfrm>
            <a:off x="749528" y="2312840"/>
            <a:ext cx="2433680" cy="369332"/>
          </a:xfrm>
          <a:prstGeom prst="rect">
            <a:avLst/>
          </a:prstGeom>
        </p:spPr>
        <p:txBody>
          <a:bodyPr wrap="none">
            <a:spAutoFit/>
          </a:bodyPr>
          <a:lstStyle/>
          <a:p>
            <a:pPr algn="just"/>
            <a:r>
              <a:rPr lang="en-US" altLang="zh-CN" b="1" dirty="0"/>
              <a:t>1000 events test time</a:t>
            </a:r>
            <a:endParaRPr lang="zh-CN" altLang="zh-CN" b="1" dirty="0"/>
          </a:p>
        </p:txBody>
      </p:sp>
      <p:sp>
        <p:nvSpPr>
          <p:cNvPr id="10" name="文本框 9">
            <a:extLst>
              <a:ext uri="{FF2B5EF4-FFF2-40B4-BE49-F238E27FC236}">
                <a16:creationId xmlns:a16="http://schemas.microsoft.com/office/drawing/2014/main" id="{DBE3AA2A-1702-45DF-811A-0E07D122ABBD}"/>
              </a:ext>
            </a:extLst>
          </p:cNvPr>
          <p:cNvSpPr txBox="1"/>
          <p:nvPr/>
        </p:nvSpPr>
        <p:spPr>
          <a:xfrm>
            <a:off x="873942" y="5229211"/>
            <a:ext cx="6612708" cy="369332"/>
          </a:xfrm>
          <a:prstGeom prst="rect">
            <a:avLst/>
          </a:prstGeom>
          <a:noFill/>
        </p:spPr>
        <p:txBody>
          <a:bodyPr wrap="none" rtlCol="0">
            <a:spAutoFit/>
          </a:bodyPr>
          <a:lstStyle/>
          <a:p>
            <a:r>
              <a:rPr lang="en-US" altLang="zh-CN" dirty="0"/>
              <a:t>batch size means once time run number of reconstruction events</a:t>
            </a:r>
            <a:endParaRPr lang="zh-CN" altLang="en-US" dirty="0"/>
          </a:p>
        </p:txBody>
      </p:sp>
    </p:spTree>
    <p:extLst>
      <p:ext uri="{BB962C8B-B14F-4D97-AF65-F5344CB8AC3E}">
        <p14:creationId xmlns:p14="http://schemas.microsoft.com/office/powerpoint/2010/main" val="3965897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58061</TotalTime>
  <Words>1170</Words>
  <Application>Microsoft Office PowerPoint</Application>
  <PresentationFormat>全屏显示(4:3)</PresentationFormat>
  <Paragraphs>221</Paragraphs>
  <Slides>16</Slides>
  <Notes>14</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16</vt:i4>
      </vt:variant>
    </vt:vector>
  </HeadingPairs>
  <TitlesOfParts>
    <vt:vector size="28" baseType="lpstr">
      <vt:lpstr>等线</vt:lpstr>
      <vt:lpstr>等线 Light</vt:lpstr>
      <vt:lpstr>宋体</vt:lpstr>
      <vt:lpstr>微软雅黑</vt:lpstr>
      <vt:lpstr>瀹嬩綋</vt:lpstr>
      <vt:lpstr>Arial</vt:lpstr>
      <vt:lpstr>Calibri</vt:lpstr>
      <vt:lpstr>Calibri Light</vt:lpstr>
      <vt:lpstr>Wingdings</vt:lpstr>
      <vt:lpstr>1_Office 主题</vt:lpstr>
      <vt:lpstr>自定义设计方案</vt:lpstr>
      <vt:lpstr>1_自定义设计方案</vt:lpstr>
      <vt:lpstr>PowerPoint 演示文稿</vt:lpstr>
      <vt:lpstr>Outline</vt:lpstr>
      <vt:lpstr>The JUNO Experiment </vt:lpstr>
      <vt:lpstr>Motivation</vt:lpstr>
      <vt:lpstr>Applying CNNs in muon reconstruction</vt:lpstr>
      <vt:lpstr>Image Construction</vt:lpstr>
      <vt:lpstr>Compare performance</vt:lpstr>
      <vt:lpstr>Reconstruction efficiency</vt:lpstr>
      <vt:lpstr>Time cost of muon reconstruction</vt:lpstr>
      <vt:lpstr>Motivation of considering TT reconstruction </vt:lpstr>
      <vt:lpstr>TT reconstruction</vt:lpstr>
      <vt:lpstr>dataset generation process</vt:lpstr>
      <vt:lpstr>Muon reconstruction performance</vt:lpstr>
      <vt:lpstr>Rotation method</vt:lpstr>
      <vt:lpstr>Performance of rotation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sabor</dc:creator>
  <cp:lastModifiedBy>Windows 用户</cp:lastModifiedBy>
  <cp:revision>414</cp:revision>
  <dcterms:created xsi:type="dcterms:W3CDTF">2018-11-20T06:13:18Z</dcterms:created>
  <dcterms:modified xsi:type="dcterms:W3CDTF">2019-05-30T14:22:25Z</dcterms:modified>
</cp:coreProperties>
</file>