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323" r:id="rId3"/>
    <p:sldId id="324" r:id="rId4"/>
    <p:sldId id="262" r:id="rId5"/>
    <p:sldId id="260" r:id="rId6"/>
    <p:sldId id="325" r:id="rId7"/>
    <p:sldId id="328" r:id="rId8"/>
    <p:sldId id="289" r:id="rId9"/>
    <p:sldId id="290" r:id="rId10"/>
    <p:sldId id="329" r:id="rId11"/>
    <p:sldId id="330" r:id="rId12"/>
    <p:sldId id="333" r:id="rId13"/>
    <p:sldId id="334" r:id="rId14"/>
    <p:sldId id="335" r:id="rId15"/>
    <p:sldId id="336" r:id="rId16"/>
    <p:sldId id="338" r:id="rId17"/>
    <p:sldId id="342" r:id="rId18"/>
    <p:sldId id="340" r:id="rId19"/>
    <p:sldId id="341" r:id="rId20"/>
    <p:sldId id="300" r:id="rId21"/>
    <p:sldId id="286" r:id="rId22"/>
    <p:sldId id="287" r:id="rId23"/>
    <p:sldId id="299" r:id="rId24"/>
    <p:sldId id="34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51772A8-0E88-405E-A28F-E6959FF68CD6}">
          <p14:sldIdLst>
            <p14:sldId id="256"/>
            <p14:sldId id="323"/>
            <p14:sldId id="324"/>
            <p14:sldId id="262"/>
            <p14:sldId id="260"/>
            <p14:sldId id="325"/>
            <p14:sldId id="328"/>
            <p14:sldId id="289"/>
            <p14:sldId id="290"/>
            <p14:sldId id="329"/>
            <p14:sldId id="330"/>
            <p14:sldId id="333"/>
            <p14:sldId id="334"/>
            <p14:sldId id="335"/>
            <p14:sldId id="336"/>
            <p14:sldId id="338"/>
            <p14:sldId id="342"/>
            <p14:sldId id="340"/>
            <p14:sldId id="341"/>
            <p14:sldId id="300"/>
          </p14:sldIdLst>
        </p14:section>
        <p14:section name="无标题节" id="{6BAEB646-1801-47EC-8F94-FD59CBF57069}">
          <p14:sldIdLst>
            <p14:sldId id="286"/>
            <p14:sldId id="287"/>
            <p14:sldId id="299"/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36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92264-B616-41A3-896D-6A778BF725AB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AC7E7-6277-4468-98E6-E7AD822E2F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051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547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latin typeface="Arial" pitchFamily="34" charset="0"/>
            </a:endParaRPr>
          </a:p>
        </p:txBody>
      </p:sp>
      <p:sp>
        <p:nvSpPr>
          <p:cNvPr id="1054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7BA73-5702-481A-A1F5-772D4DBB8302}" type="slidenum">
              <a:rPr lang="zh-CN" altLang="en-US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664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13" y="2357431"/>
            <a:ext cx="103632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52464" y="3962416"/>
            <a:ext cx="8893821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pic>
        <p:nvPicPr>
          <p:cNvPr id="7" name="图片 6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3" y="531705"/>
            <a:ext cx="3524232" cy="1674991"/>
          </a:xfrm>
          <a:prstGeom prst="rect">
            <a:avLst/>
          </a:prstGeom>
        </p:spPr>
      </p:pic>
      <p:pic>
        <p:nvPicPr>
          <p:cNvPr id="8" name="图片 7" descr="微信图片_20180324091109.jpg"/>
          <p:cNvPicPr>
            <a:picLocks noChangeAspect="1"/>
          </p:cNvPicPr>
          <p:nvPr userDrawn="1"/>
        </p:nvPicPr>
        <p:blipFill>
          <a:blip r:embed="rId3" cstate="print"/>
          <a:srcRect l="18750" t="37500" r="18750" b="31250"/>
          <a:stretch>
            <a:fillRect/>
          </a:stretch>
        </p:blipFill>
        <p:spPr>
          <a:xfrm>
            <a:off x="11144285" y="5857892"/>
            <a:ext cx="857256" cy="642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285861"/>
            <a:ext cx="10972800" cy="4840303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pic>
        <p:nvPicPr>
          <p:cNvPr id="7" name="图片 6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1" y="94718"/>
            <a:ext cx="1904971" cy="905391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2095472" y="274638"/>
            <a:ext cx="9486928" cy="86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24" y="274640"/>
            <a:ext cx="2057376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20748"/>
            <a:ext cx="8820173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pic>
        <p:nvPicPr>
          <p:cNvPr id="7" name="图片 6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1" y="94718"/>
            <a:ext cx="1904971" cy="905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5472" y="274638"/>
            <a:ext cx="9486928" cy="796908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42984"/>
            <a:ext cx="10972800" cy="5429288"/>
          </a:xfrm>
        </p:spPr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pic>
        <p:nvPicPr>
          <p:cNvPr id="7" name="图片 6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1" y="94718"/>
            <a:ext cx="1904971" cy="905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924181"/>
            <a:ext cx="103632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142874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pic>
        <p:nvPicPr>
          <p:cNvPr id="7" name="图片 6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1" y="94718"/>
            <a:ext cx="1904971" cy="905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5472" y="274638"/>
            <a:ext cx="9486928" cy="796908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6712" y="1214422"/>
            <a:ext cx="5384800" cy="535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1251" y="1214422"/>
            <a:ext cx="5384800" cy="535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pic>
        <p:nvPicPr>
          <p:cNvPr id="8" name="图片 7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1" y="94718"/>
            <a:ext cx="1904971" cy="905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5472" y="274638"/>
            <a:ext cx="9486928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397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3973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pic>
        <p:nvPicPr>
          <p:cNvPr id="10" name="图片 9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1" y="94718"/>
            <a:ext cx="1904971" cy="905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5472" y="274638"/>
            <a:ext cx="9486928" cy="868346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pic>
        <p:nvPicPr>
          <p:cNvPr id="6" name="图片 5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1" y="94718"/>
            <a:ext cx="1904971" cy="905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1" y="94718"/>
            <a:ext cx="1904971" cy="905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3843" y="1071546"/>
            <a:ext cx="6815667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72111" y="1071547"/>
            <a:ext cx="4011084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5472" y="160606"/>
            <a:ext cx="9488792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pic>
        <p:nvPicPr>
          <p:cNvPr id="8" name="图片 7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1" y="94718"/>
            <a:ext cx="1904971" cy="905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32" y="642918"/>
            <a:ext cx="1047757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90563" y="1112844"/>
            <a:ext cx="8553459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29774" y="1000108"/>
            <a:ext cx="1219157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pic>
        <p:nvPicPr>
          <p:cNvPr id="8" name="图片 7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1" y="94718"/>
            <a:ext cx="1904971" cy="90539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8890413" y="4915144"/>
            <a:ext cx="3301588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1219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 sz="1800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6096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 sz="18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6"/>
            <a:ext cx="12192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95600" y="1772816"/>
            <a:ext cx="7772400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/>
              <a:t>Expectation of cosmic ray energy spectrum with LHAASO</a:t>
            </a:r>
            <a:endParaRPr lang="zh-CN" altLang="en-US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38348" y="4429132"/>
            <a:ext cx="7500990" cy="2214578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 err="1">
                <a:solidFill>
                  <a:schemeClr val="tx1"/>
                </a:solidFill>
              </a:rPr>
              <a:t>Lingling</a:t>
            </a:r>
            <a:r>
              <a:rPr lang="en-US" altLang="zh-CN" dirty="0">
                <a:solidFill>
                  <a:schemeClr val="tx1"/>
                </a:solidFill>
              </a:rPr>
              <a:t> Ma </a:t>
            </a:r>
            <a:r>
              <a:rPr lang="en-US" altLang="zh-CN">
                <a:solidFill>
                  <a:schemeClr val="tx1"/>
                </a:solidFill>
              </a:rPr>
              <a:t>for LHAASO collaboration</a:t>
            </a:r>
            <a:endParaRPr lang="en-US" altLang="zh-CN" dirty="0"/>
          </a:p>
          <a:p>
            <a:pPr algn="ctr"/>
            <a:r>
              <a:rPr lang="en-US" altLang="zh-CN" dirty="0"/>
              <a:t>Institute of High Energy Physics, Beijing 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Chengdu 4.2019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195DA5-8B2C-42DF-867D-397B9661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Energy spectrum @ 10TeV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86D248-BA11-4CAC-9919-E22B4A0B7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142983"/>
            <a:ext cx="7488832" cy="2871945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/>
              <a:t>Proton spectrum becomes  soft after 10TeV </a:t>
            </a:r>
          </a:p>
          <a:p>
            <a:r>
              <a:rPr lang="en-US" altLang="zh-CN" dirty="0"/>
              <a:t>The structure can be used to test the energy scale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WFCTA-</a:t>
            </a:r>
            <a:r>
              <a:rPr lang="en-US" altLang="zh-CN" dirty="0" err="1"/>
              <a:t>telescops</a:t>
            </a:r>
            <a:r>
              <a:rPr lang="en-US" altLang="zh-CN" dirty="0"/>
              <a:t> are pointed to zenith 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/>
              <a:t>The energy resolution at 10 </a:t>
            </a:r>
            <a:r>
              <a:rPr lang="en-US" altLang="zh-CN" dirty="0" err="1"/>
              <a:t>TeV</a:t>
            </a:r>
            <a:r>
              <a:rPr lang="en-US" altLang="zh-CN" dirty="0"/>
              <a:t> is about 30% </a:t>
            </a:r>
          </a:p>
          <a:p>
            <a:endParaRPr lang="zh-CN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CA4158D-88CE-4CAC-AA65-7EDDF9D93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368" y="1032263"/>
            <a:ext cx="4161113" cy="333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7530B12-BAB8-4B94-9FFD-EBCD89923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77" y="3741731"/>
            <a:ext cx="4214414" cy="287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231F20F-4C2B-45AC-95F6-DCC1F3A55B48}"/>
              </a:ext>
            </a:extLst>
          </p:cNvPr>
          <p:cNvSpPr/>
          <p:nvPr/>
        </p:nvSpPr>
        <p:spPr>
          <a:xfrm>
            <a:off x="10056440" y="1142984"/>
            <a:ext cx="576064" cy="286208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F01183C-FF11-4179-BB4B-8A4291A3F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63" y="4369179"/>
            <a:ext cx="6323037" cy="233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32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94352-0FDE-4AE5-9F26-44EA3643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274638"/>
            <a:ext cx="11521280" cy="796908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Prospects of P, He knees from 100TeV to 10PeV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397A3C-F506-4E28-874D-0B6F2E0C4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73" y="1493093"/>
            <a:ext cx="5980593" cy="5429288"/>
          </a:xfrm>
        </p:spPr>
        <p:txBody>
          <a:bodyPr/>
          <a:lstStyle/>
          <a:p>
            <a:r>
              <a:rPr lang="en-US" altLang="zh-CN" dirty="0">
                <a:cs typeface="Tahoma" pitchFamily="34" charset="0"/>
              </a:rPr>
              <a:t>¼ LHAASO array is expected to be operated by the end of this year</a:t>
            </a:r>
          </a:p>
          <a:p>
            <a:pPr marL="548640" lvl="1" indent="-274320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/>
            </a:pPr>
            <a:r>
              <a:rPr lang="en-US" altLang="zh-CN" sz="2000" dirty="0"/>
              <a:t>6 WFCT telescopes </a:t>
            </a:r>
          </a:p>
          <a:p>
            <a:pPr marL="548640" lvl="1" indent="-274320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/>
            </a:pPr>
            <a:r>
              <a:rPr lang="en-US" altLang="zh-CN" sz="2000" dirty="0"/>
              <a:t>WCDA++, namely the pool with higher dynamic range.</a:t>
            </a:r>
          </a:p>
          <a:p>
            <a:pPr marL="548640" lvl="1" indent="-274320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/>
            </a:pPr>
            <a:r>
              <a:rPr lang="en-US" altLang="zh-CN" sz="2000" dirty="0"/>
              <a:t>300 muon detectors, 1000EDs </a:t>
            </a:r>
            <a:endParaRPr lang="zh-CN" altLang="en-US" sz="20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8F71CD7-AA68-49C3-A972-2CC01DD219CA}"/>
              </a:ext>
            </a:extLst>
          </p:cNvPr>
          <p:cNvGrpSpPr/>
          <p:nvPr/>
        </p:nvGrpSpPr>
        <p:grpSpPr>
          <a:xfrm>
            <a:off x="7833072" y="1099955"/>
            <a:ext cx="2697349" cy="2473925"/>
            <a:chOff x="5760472" y="1620000"/>
            <a:chExt cx="3248358" cy="306001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32F3167-ABB3-4E1D-916B-7C8D18CFF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472" y="1620000"/>
              <a:ext cx="3060000" cy="3060012"/>
            </a:xfrm>
            <a:prstGeom prst="rect">
              <a:avLst/>
            </a:prstGeom>
          </p:spPr>
        </p:pic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F879DEB-63D4-4862-8643-9FA25FA2489E}"/>
                </a:ext>
              </a:extLst>
            </p:cNvPr>
            <p:cNvCxnSpPr/>
            <p:nvPr/>
          </p:nvCxnSpPr>
          <p:spPr>
            <a:xfrm flipH="1">
              <a:off x="5940152" y="3089063"/>
              <a:ext cx="1311346" cy="7719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80BBA07A-E8E7-40D9-AE6C-6DFEADA00221}"/>
                </a:ext>
              </a:extLst>
            </p:cNvPr>
            <p:cNvCxnSpPr/>
            <p:nvPr/>
          </p:nvCxnSpPr>
          <p:spPr>
            <a:xfrm>
              <a:off x="7241964" y="3092520"/>
              <a:ext cx="786420" cy="13445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A57A3DB4-5D38-4B5B-BD75-623CBB95C28C}"/>
                </a:ext>
              </a:extLst>
            </p:cNvPr>
            <p:cNvSpPr txBox="1"/>
            <p:nvPr/>
          </p:nvSpPr>
          <p:spPr>
            <a:xfrm>
              <a:off x="6261517" y="3792155"/>
              <a:ext cx="2747313" cy="63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¼ LHAASO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92C84006-76F8-4F18-A1AB-D17A0BB1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7" r="10521" b="15801"/>
          <a:stretch/>
        </p:blipFill>
        <p:spPr>
          <a:xfrm>
            <a:off x="937065" y="4640808"/>
            <a:ext cx="3672416" cy="21446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E86DE96-D9F7-43C2-B33F-7B3E9F826791}"/>
              </a:ext>
            </a:extLst>
          </p:cNvPr>
          <p:cNvGrpSpPr/>
          <p:nvPr/>
        </p:nvGrpSpPr>
        <p:grpSpPr>
          <a:xfrm>
            <a:off x="6652810" y="3717032"/>
            <a:ext cx="4555758" cy="3023994"/>
            <a:chOff x="1889807" y="1643063"/>
            <a:chExt cx="5162550" cy="3571875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B7E58E34-B558-4D18-9D5C-DCBF98A60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89807" y="1643063"/>
              <a:ext cx="5162550" cy="3571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梯形 13">
              <a:extLst>
                <a:ext uri="{FF2B5EF4-FFF2-40B4-BE49-F238E27FC236}">
                  <a16:creationId xmlns:a16="http://schemas.microsoft.com/office/drawing/2014/main" id="{4E8B7DB6-D661-4110-8287-473F63475901}"/>
                </a:ext>
              </a:extLst>
            </p:cNvPr>
            <p:cNvSpPr/>
            <p:nvPr/>
          </p:nvSpPr>
          <p:spPr>
            <a:xfrm rot="10800000">
              <a:off x="3667836" y="2457681"/>
              <a:ext cx="2163320" cy="506249"/>
            </a:xfrm>
            <a:prstGeom prst="trapezoid">
              <a:avLst>
                <a:gd name="adj" fmla="val 166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8CCBFBCB-689A-4BB4-8405-EEE1F55E7A2D}"/>
                </a:ext>
              </a:extLst>
            </p:cNvPr>
            <p:cNvSpPr txBox="1"/>
            <p:nvPr/>
          </p:nvSpPr>
          <p:spPr>
            <a:xfrm>
              <a:off x="4215049" y="2482713"/>
              <a:ext cx="1342152" cy="432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bg1"/>
                  </a:solidFill>
                </a:rPr>
                <a:t>6 Tel. </a:t>
              </a:r>
              <a:r>
                <a:rPr lang="en-US" altLang="zh-CN" sz="1200" b="1" dirty="0" err="1">
                  <a:solidFill>
                    <a:schemeClr val="bg1"/>
                  </a:solidFill>
                </a:rPr>
                <a:t>FoV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 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823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BFC67-BD63-45EB-9C06-4271B2143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1DBEA3-74DF-4312-8FE2-4B336955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6" y="1142984"/>
            <a:ext cx="5650212" cy="5429288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76E930-FD61-44CD-96CD-5CC4B1568742}"/>
              </a:ext>
            </a:extLst>
          </p:cNvPr>
          <p:cNvSpPr/>
          <p:nvPr/>
        </p:nvSpPr>
        <p:spPr>
          <a:xfrm>
            <a:off x="536113" y="1026850"/>
            <a:ext cx="7576111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indent="-274320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/>
            </a:pPr>
            <a:r>
              <a:rPr lang="en-US" altLang="zh-CN" sz="2800" b="1" dirty="0"/>
              <a:t>WCDA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Energy flux near the core (full coverage)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Core reconstruction:  3m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Arrival direction reconstruction: 0.3°</a:t>
            </a:r>
          </a:p>
          <a:p>
            <a:pPr marL="548640" lvl="1" indent="-274320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/>
            </a:pPr>
            <a:r>
              <a:rPr lang="en-US" altLang="zh-CN" sz="2800" b="1" dirty="0"/>
              <a:t>WFCTA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SIZE (total PE in image)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Width, Length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Angular offset between arrival directions </a:t>
            </a:r>
          </a:p>
          <a:p>
            <a:pPr lvl="1"/>
            <a:r>
              <a:rPr lang="en-US" altLang="zh-CN" sz="2400" dirty="0">
                <a:solidFill>
                  <a:srgbClr val="FF0000"/>
                </a:solidFill>
              </a:rPr>
              <a:t>    to the image center</a:t>
            </a:r>
            <a:endParaRPr lang="en-US" altLang="zh-CN" sz="2400" b="1" dirty="0"/>
          </a:p>
          <a:p>
            <a:pPr marL="548640" lvl="1" indent="-274320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/>
            </a:pPr>
            <a:r>
              <a:rPr lang="en-US" altLang="zh-CN" sz="2800" b="1" dirty="0"/>
              <a:t>KM2A - MD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Lateral distribution</a:t>
            </a:r>
          </a:p>
          <a:p>
            <a:pPr lvl="1"/>
            <a:r>
              <a:rPr lang="en-US" altLang="zh-CN" sz="2400" dirty="0">
                <a:solidFill>
                  <a:srgbClr val="FF0000"/>
                </a:solidFill>
              </a:rPr>
              <a:t> of Muon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8865758-7840-4F68-BAA8-81B805E4081E}"/>
              </a:ext>
            </a:extLst>
          </p:cNvPr>
          <p:cNvGrpSpPr/>
          <p:nvPr/>
        </p:nvGrpSpPr>
        <p:grpSpPr>
          <a:xfrm>
            <a:off x="6918870" y="3741604"/>
            <a:ext cx="5121771" cy="2932142"/>
            <a:chOff x="5033807" y="4257860"/>
            <a:chExt cx="3264920" cy="1980000"/>
          </a:xfrm>
        </p:grpSpPr>
        <p:pic>
          <p:nvPicPr>
            <p:cNvPr id="6" name="Picture 4" descr="C:\Users\yinlq\Desktop\fitC_ievt1_1.1PeV.png">
              <a:extLst>
                <a:ext uri="{FF2B5EF4-FFF2-40B4-BE49-F238E27FC236}">
                  <a16:creationId xmlns:a16="http://schemas.microsoft.com/office/drawing/2014/main" id="{02D07D64-80D7-4A1C-A2CF-5AD34F18A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3807" y="4257860"/>
              <a:ext cx="3264920" cy="19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0BB0753E-5DE9-4CDE-AE1C-D7034F7F8AF2}"/>
                </a:ext>
              </a:extLst>
            </p:cNvPr>
            <p:cNvSpPr txBox="1"/>
            <p:nvPr/>
          </p:nvSpPr>
          <p:spPr>
            <a:xfrm>
              <a:off x="6041568" y="4485569"/>
              <a:ext cx="2016004" cy="9047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* Measured </a:t>
              </a:r>
              <a:r>
                <a:rPr lang="en-US" altLang="zh-CN" sz="1400" b="1" dirty="0" err="1"/>
                <a:t>Muon</a:t>
              </a:r>
              <a:r>
                <a:rPr lang="en-US" altLang="zh-CN" sz="1400" b="1" dirty="0"/>
                <a:t> lateral distribution </a:t>
              </a:r>
            </a:p>
            <a:p>
              <a:r>
                <a:rPr lang="zh-CN" altLang="en-US" sz="900" b="1" dirty="0">
                  <a:solidFill>
                    <a:srgbClr val="0000FF"/>
                  </a:solidFill>
                </a:rPr>
                <a:t>● </a:t>
              </a:r>
              <a:r>
                <a:rPr lang="en-US" altLang="zh-CN" sz="1400" b="1" dirty="0">
                  <a:solidFill>
                    <a:srgbClr val="0000FF"/>
                  </a:solidFill>
                </a:rPr>
                <a:t>Average </a:t>
              </a:r>
              <a:r>
                <a:rPr lang="en-US" altLang="zh-CN" sz="1400" b="1" dirty="0" err="1">
                  <a:solidFill>
                    <a:srgbClr val="0000FF"/>
                  </a:solidFill>
                </a:rPr>
                <a:t>Muon</a:t>
              </a:r>
              <a:r>
                <a:rPr lang="en-US" altLang="zh-CN" sz="1400" b="1" dirty="0">
                  <a:solidFill>
                    <a:srgbClr val="0000FF"/>
                  </a:solidFill>
                </a:rPr>
                <a:t> lateral distribution</a:t>
              </a:r>
            </a:p>
            <a:p>
              <a:r>
                <a:rPr lang="en-US" altLang="zh-CN" sz="1400" b="1" dirty="0">
                  <a:solidFill>
                    <a:srgbClr val="FF0000"/>
                  </a:solidFill>
                </a:rPr>
                <a:t>― </a:t>
              </a:r>
              <a:r>
                <a:rPr lang="en-US" altLang="zh-CN" sz="1400" b="1" dirty="0" err="1">
                  <a:solidFill>
                    <a:srgbClr val="FF0000"/>
                  </a:solidFill>
                </a:rPr>
                <a:t>Fiting</a:t>
              </a:r>
              <a:r>
                <a:rPr lang="en-US" altLang="zh-CN" sz="1400" b="1" dirty="0">
                  <a:solidFill>
                    <a:srgbClr val="0000FF"/>
                  </a:solidFill>
                </a:rPr>
                <a:t>  </a:t>
              </a:r>
              <a:endParaRPr lang="zh-CN" altLang="en-US" sz="1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0E3C9AA-E503-4D95-9042-91A12D3FDDC8}"/>
              </a:ext>
            </a:extLst>
          </p:cNvPr>
          <p:cNvGrpSpPr/>
          <p:nvPr/>
        </p:nvGrpSpPr>
        <p:grpSpPr>
          <a:xfrm>
            <a:off x="7309286" y="405264"/>
            <a:ext cx="4136514" cy="3121934"/>
            <a:chOff x="5148064" y="188640"/>
            <a:chExt cx="3816424" cy="3024336"/>
          </a:xfrm>
        </p:grpSpPr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44191E80-9B98-4ADF-84D4-EF36469CE1E8}"/>
                </a:ext>
              </a:extLst>
            </p:cNvPr>
            <p:cNvGrpSpPr/>
            <p:nvPr/>
          </p:nvGrpSpPr>
          <p:grpSpPr>
            <a:xfrm>
              <a:off x="5148064" y="188640"/>
              <a:ext cx="3816424" cy="3024336"/>
              <a:chOff x="7524328" y="1124744"/>
              <a:chExt cx="4632702" cy="3837476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36C4421E-B48B-43E1-809D-8CE788025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4328" y="1124744"/>
                <a:ext cx="4632702" cy="3837476"/>
              </a:xfrm>
              <a:prstGeom prst="rect">
                <a:avLst/>
              </a:prstGeom>
            </p:spPr>
          </p:pic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93DD0BDC-58FF-413A-AD27-45EC6F7AD86D}"/>
                  </a:ext>
                </a:extLst>
              </p:cNvPr>
              <p:cNvCxnSpPr/>
              <p:nvPr/>
            </p:nvCxnSpPr>
            <p:spPr>
              <a:xfrm>
                <a:off x="10234349" y="1793801"/>
                <a:ext cx="148183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27">
                <a:extLst>
                  <a:ext uri="{FF2B5EF4-FFF2-40B4-BE49-F238E27FC236}">
                    <a16:creationId xmlns:a16="http://schemas.microsoft.com/office/drawing/2014/main" id="{BA45ED68-2398-4791-B30D-B06A32508740}"/>
                  </a:ext>
                </a:extLst>
              </p:cNvPr>
              <p:cNvSpPr txBox="1"/>
              <p:nvPr/>
            </p:nvSpPr>
            <p:spPr>
              <a:xfrm>
                <a:off x="10420759" y="1508568"/>
                <a:ext cx="1121198" cy="5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proton</a:t>
                </a:r>
                <a:endParaRPr lang="zh-CN" altLang="en-US" b="1" dirty="0"/>
              </a:p>
            </p:txBody>
          </p: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0154D059-CE7E-4AFD-840C-30041F0D10A1}"/>
                  </a:ext>
                </a:extLst>
              </p:cNvPr>
              <p:cNvCxnSpPr/>
              <p:nvPr/>
            </p:nvCxnSpPr>
            <p:spPr>
              <a:xfrm>
                <a:off x="10234349" y="2148980"/>
                <a:ext cx="14818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29">
                <a:extLst>
                  <a:ext uri="{FF2B5EF4-FFF2-40B4-BE49-F238E27FC236}">
                    <a16:creationId xmlns:a16="http://schemas.microsoft.com/office/drawing/2014/main" id="{A5ED9888-F56F-4C03-BB44-5FE167AF6B8E}"/>
                  </a:ext>
                </a:extLst>
              </p:cNvPr>
              <p:cNvSpPr txBox="1"/>
              <p:nvPr/>
            </p:nvSpPr>
            <p:spPr>
              <a:xfrm>
                <a:off x="10450260" y="1891816"/>
                <a:ext cx="777121" cy="5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</a:rPr>
                  <a:t>iron</a:t>
                </a:r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CED5293D-2DD6-484F-93C6-6F121D1E18A6}"/>
                </a:ext>
              </a:extLst>
            </p:cNvPr>
            <p:cNvCxnSpPr/>
            <p:nvPr/>
          </p:nvCxnSpPr>
          <p:spPr>
            <a:xfrm>
              <a:off x="5796136" y="404664"/>
              <a:ext cx="0" cy="2448272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40">
            <a:extLst>
              <a:ext uri="{FF2B5EF4-FFF2-40B4-BE49-F238E27FC236}">
                <a16:creationId xmlns:a16="http://schemas.microsoft.com/office/drawing/2014/main" id="{00624086-20D6-45CE-BD17-D5C8B4B79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4362923"/>
            <a:ext cx="2876865" cy="222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477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367401-B031-4712-8A2F-EDF2DBD8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/>
              <a:t>Particle Identification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531A26-5BA0-4A41-BBFB-368910D1A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Picture 2" descr="C:\Users\yinlq\Desktop\plots\Parameters\pf.png">
            <a:extLst>
              <a:ext uri="{FF2B5EF4-FFF2-40B4-BE49-F238E27FC236}">
                <a16:creationId xmlns:a16="http://schemas.microsoft.com/office/drawing/2014/main" id="{96A2C6B4-1ABF-4EAF-9145-55EFF925E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1" y="978908"/>
            <a:ext cx="3565917" cy="279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9CDAA31B-060C-48D8-8DA5-9C45BA855CB3}"/>
              </a:ext>
            </a:extLst>
          </p:cNvPr>
          <p:cNvGrpSpPr/>
          <p:nvPr/>
        </p:nvGrpSpPr>
        <p:grpSpPr>
          <a:xfrm>
            <a:off x="8087937" y="1172472"/>
            <a:ext cx="3122625" cy="2688606"/>
            <a:chOff x="504000" y="3672000"/>
            <a:chExt cx="3986721" cy="2822554"/>
          </a:xfrm>
        </p:grpSpPr>
        <p:pic>
          <p:nvPicPr>
            <p:cNvPr id="7" name="Picture 3" descr="C:\Users\yinlq\Desktop\plots\MuonSize.png">
              <a:extLst>
                <a:ext uri="{FF2B5EF4-FFF2-40B4-BE49-F238E27FC236}">
                  <a16:creationId xmlns:a16="http://schemas.microsoft.com/office/drawing/2014/main" id="{2FEF6E73-1BF1-4C66-8FDA-60FBAA64A3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00" y="3672000"/>
              <a:ext cx="3986721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43453-40A3-4374-A2CA-85B4711849DB}"/>
                </a:ext>
              </a:extLst>
            </p:cNvPr>
            <p:cNvSpPr txBox="1"/>
            <p:nvPr/>
          </p:nvSpPr>
          <p:spPr>
            <a:xfrm>
              <a:off x="1980000" y="6156000"/>
              <a:ext cx="1260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E714BB-BFB1-45DF-87FE-81C354455C3A}"/>
                </a:ext>
              </a:extLst>
            </p:cNvPr>
            <p:cNvSpPr txBox="1"/>
            <p:nvPr/>
          </p:nvSpPr>
          <p:spPr>
            <a:xfrm>
              <a:off x="2051720" y="6012000"/>
              <a:ext cx="108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pμ1</a:t>
              </a:r>
              <a:endParaRPr lang="zh-CN" altLang="en-US" sz="1600" dirty="0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D08771E-FE32-4BD8-9F3E-169C25425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84" y="1108792"/>
            <a:ext cx="3417886" cy="2663333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B995A41-29C1-496A-8DC5-9740C43124C7}"/>
              </a:ext>
            </a:extLst>
          </p:cNvPr>
          <p:cNvGrpSpPr/>
          <p:nvPr/>
        </p:nvGrpSpPr>
        <p:grpSpPr>
          <a:xfrm>
            <a:off x="8006808" y="3932516"/>
            <a:ext cx="3554967" cy="2571868"/>
            <a:chOff x="365023" y="875771"/>
            <a:chExt cx="3240000" cy="2391948"/>
          </a:xfrm>
        </p:grpSpPr>
        <p:pic>
          <p:nvPicPr>
            <p:cNvPr id="12" name="Picture 2" descr="C:\Users\yinlq\Desktop\plots_1\overtrain_BDTG.png">
              <a:extLst>
                <a:ext uri="{FF2B5EF4-FFF2-40B4-BE49-F238E27FC236}">
                  <a16:creationId xmlns:a16="http://schemas.microsoft.com/office/drawing/2014/main" id="{5427BCCA-C202-449C-BEA6-A42E5D396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23" y="875771"/>
              <a:ext cx="3240000" cy="2391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E6FBB7-B6D2-4554-BCFC-1BBB89CD5E60}"/>
                </a:ext>
              </a:extLst>
            </p:cNvPr>
            <p:cNvSpPr txBox="1"/>
            <p:nvPr/>
          </p:nvSpPr>
          <p:spPr>
            <a:xfrm>
              <a:off x="1547664" y="1961898"/>
              <a:ext cx="1008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Proton + Helium</a:t>
              </a:r>
              <a:endParaRPr lang="zh-CN" altLang="en-US" b="1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96A6126-E3E9-4A3F-857C-AF0E0691298A}"/>
              </a:ext>
            </a:extLst>
          </p:cNvPr>
          <p:cNvGrpSpPr/>
          <p:nvPr/>
        </p:nvGrpSpPr>
        <p:grpSpPr>
          <a:xfrm>
            <a:off x="374438" y="3861079"/>
            <a:ext cx="3768480" cy="2736666"/>
            <a:chOff x="1907704" y="3717035"/>
            <a:chExt cx="3240000" cy="2391947"/>
          </a:xfrm>
        </p:grpSpPr>
        <p:pic>
          <p:nvPicPr>
            <p:cNvPr id="15" name="Picture 2" descr="C:\Users\yinlq\Desktop\plots\plots\overtrain_BDTG.png">
              <a:extLst>
                <a:ext uri="{FF2B5EF4-FFF2-40B4-BE49-F238E27FC236}">
                  <a16:creationId xmlns:a16="http://schemas.microsoft.com/office/drawing/2014/main" id="{10842205-7352-4977-AAF4-3B6E5EFD8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3717035"/>
              <a:ext cx="3240000" cy="2391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AEEE38-91AB-4036-BF60-EBE40F34FB13}"/>
                </a:ext>
              </a:extLst>
            </p:cNvPr>
            <p:cNvSpPr txBox="1"/>
            <p:nvPr/>
          </p:nvSpPr>
          <p:spPr>
            <a:xfrm>
              <a:off x="3059904" y="5048671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Proton </a:t>
              </a:r>
              <a:endParaRPr lang="zh-CN" altLang="en-US" b="1" dirty="0"/>
            </a:p>
          </p:txBody>
        </p:sp>
      </p:grpSp>
      <p:pic>
        <p:nvPicPr>
          <p:cNvPr id="17" name="Picture 2" descr="C:\Users\yinlq\Desktop\ROC_comp.png">
            <a:extLst>
              <a:ext uri="{FF2B5EF4-FFF2-40B4-BE49-F238E27FC236}">
                <a16:creationId xmlns:a16="http://schemas.microsoft.com/office/drawing/2014/main" id="{1ADD38CC-F7B7-43F7-A1AD-A043CC176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517" y="3908682"/>
            <a:ext cx="3960000" cy="269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540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1B8ED4-AE86-40AC-97EA-048005E7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Aperture and energy Resolution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AB150A-8053-476A-94CA-8BD7AEE52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F95455E-0859-4AC9-947E-C646D78719B1}"/>
              </a:ext>
            </a:extLst>
          </p:cNvPr>
          <p:cNvGrpSpPr/>
          <p:nvPr/>
        </p:nvGrpSpPr>
        <p:grpSpPr>
          <a:xfrm>
            <a:off x="4321127" y="1097300"/>
            <a:ext cx="4246780" cy="2880000"/>
            <a:chOff x="4647023" y="1053056"/>
            <a:chExt cx="4246780" cy="2880000"/>
          </a:xfrm>
        </p:grpSpPr>
        <p:pic>
          <p:nvPicPr>
            <p:cNvPr id="5" name="Picture 3" descr="C:\Users\yinlq\Desktop\plots\cont_light.png">
              <a:extLst>
                <a:ext uri="{FF2B5EF4-FFF2-40B4-BE49-F238E27FC236}">
                  <a16:creationId xmlns:a16="http://schemas.microsoft.com/office/drawing/2014/main" id="{2061526D-974F-4155-BA2F-F1ADED5ED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023" y="1053056"/>
              <a:ext cx="424678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79AB4D19-8A58-41F0-89CA-ACCA0964D0FE}"/>
                </a:ext>
              </a:extLst>
            </p:cNvPr>
            <p:cNvCxnSpPr/>
            <p:nvPr/>
          </p:nvCxnSpPr>
          <p:spPr>
            <a:xfrm>
              <a:off x="5256000" y="2772000"/>
              <a:ext cx="324036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A6796471-82A4-41DD-8489-A2A07017C064}"/>
                </a:ext>
              </a:extLst>
            </p:cNvPr>
            <p:cNvCxnSpPr/>
            <p:nvPr/>
          </p:nvCxnSpPr>
          <p:spPr>
            <a:xfrm>
              <a:off x="5256000" y="3240000"/>
              <a:ext cx="324036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F319B64-CE42-4D33-995E-2EAB3157C1AB}"/>
              </a:ext>
            </a:extLst>
          </p:cNvPr>
          <p:cNvGrpSpPr/>
          <p:nvPr/>
        </p:nvGrpSpPr>
        <p:grpSpPr>
          <a:xfrm>
            <a:off x="74347" y="1137372"/>
            <a:ext cx="4246780" cy="2880000"/>
            <a:chOff x="274128" y="1053056"/>
            <a:chExt cx="4246780" cy="2880000"/>
          </a:xfrm>
        </p:grpSpPr>
        <p:pic>
          <p:nvPicPr>
            <p:cNvPr id="9" name="Picture 2" descr="C:\Users\yinlq\Desktop\plots\apert_light.png">
              <a:extLst>
                <a:ext uri="{FF2B5EF4-FFF2-40B4-BE49-F238E27FC236}">
                  <a16:creationId xmlns:a16="http://schemas.microsoft.com/office/drawing/2014/main" id="{C765992C-1B43-482F-B8DA-99C78E974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28" y="1053056"/>
              <a:ext cx="4246780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21F04CC1-9F9F-4B38-BB68-3006B9D3E732}"/>
                </a:ext>
              </a:extLst>
            </p:cNvPr>
            <p:cNvCxnSpPr/>
            <p:nvPr/>
          </p:nvCxnSpPr>
          <p:spPr>
            <a:xfrm>
              <a:off x="864000" y="2412000"/>
              <a:ext cx="3276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E6A3C95A-CE5A-4BCD-BBF9-4853A8363465}"/>
                </a:ext>
              </a:extLst>
            </p:cNvPr>
            <p:cNvCxnSpPr/>
            <p:nvPr/>
          </p:nvCxnSpPr>
          <p:spPr>
            <a:xfrm>
              <a:off x="864000" y="2988000"/>
              <a:ext cx="3276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12A50DE7-2E34-4BE5-87D3-2924A35B8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006023"/>
              </p:ext>
            </p:extLst>
          </p:nvPr>
        </p:nvGraphicFramePr>
        <p:xfrm>
          <a:off x="458949" y="4370607"/>
          <a:ext cx="6096000" cy="1166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55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Proton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Proton+Helium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Aperture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~900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~1800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Contamination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~10%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&lt;4%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5D90AD44-604E-4617-B2F8-43DFCBFBA72D}"/>
              </a:ext>
            </a:extLst>
          </p:cNvPr>
          <p:cNvSpPr txBox="1"/>
          <p:nvPr/>
        </p:nvSpPr>
        <p:spPr>
          <a:xfrm>
            <a:off x="1775520" y="209659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Aperture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73BD7F9-E9F3-4275-AB16-D249E8A4BB67}"/>
              </a:ext>
            </a:extLst>
          </p:cNvPr>
          <p:cNvSpPr txBox="1"/>
          <p:nvPr/>
        </p:nvSpPr>
        <p:spPr>
          <a:xfrm>
            <a:off x="5432428" y="2120522"/>
            <a:ext cx="2888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Contamination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7E70CE4-CF06-4C7D-B1B3-C5CAFEA95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0876" y="3906848"/>
            <a:ext cx="3888478" cy="276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5D8679F9-D608-4244-8F95-C2E449C75C05}"/>
              </a:ext>
            </a:extLst>
          </p:cNvPr>
          <p:cNvSpPr txBox="1"/>
          <p:nvPr/>
        </p:nvSpPr>
        <p:spPr>
          <a:xfrm>
            <a:off x="8605722" y="3386330"/>
            <a:ext cx="335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E = E(</a:t>
            </a:r>
            <a:r>
              <a:rPr lang="en-US" altLang="zh-CN" sz="3200" b="1" dirty="0">
                <a:solidFill>
                  <a:srgbClr val="FF0000"/>
                </a:solidFill>
                <a:sym typeface="Symbol"/>
              </a:rPr>
              <a:t></a:t>
            </a:r>
            <a:r>
              <a:rPr lang="en-US" altLang="zh-CN" sz="3200" b="1" dirty="0" err="1">
                <a:solidFill>
                  <a:srgbClr val="FF0000"/>
                </a:solidFill>
              </a:rPr>
              <a:t>N</a:t>
            </a:r>
            <a:r>
              <a:rPr lang="en-US" altLang="zh-CN" sz="3200" b="1" baseline="-25000" dirty="0" err="1">
                <a:solidFill>
                  <a:srgbClr val="FF0000"/>
                </a:solidFill>
              </a:rPr>
              <a:t>pe</a:t>
            </a:r>
            <a:r>
              <a:rPr lang="en-US" altLang="zh-CN" sz="3200" b="1" dirty="0">
                <a:solidFill>
                  <a:srgbClr val="FF0000"/>
                </a:solidFill>
              </a:rPr>
              <a:t>; </a:t>
            </a:r>
            <a:r>
              <a:rPr lang="en-US" altLang="zh-CN" sz="3200" b="1" dirty="0" err="1">
                <a:solidFill>
                  <a:srgbClr val="FF0000"/>
                </a:solidFill>
              </a:rPr>
              <a:t>R</a:t>
            </a:r>
            <a:r>
              <a:rPr lang="en-US" altLang="zh-CN" sz="3200" b="1" baseline="-25000" dirty="0" err="1">
                <a:solidFill>
                  <a:srgbClr val="FF0000"/>
                </a:solidFill>
              </a:rPr>
              <a:t>p</a:t>
            </a:r>
            <a:r>
              <a:rPr lang="en-US" altLang="zh-CN" sz="3200" b="1" dirty="0">
                <a:solidFill>
                  <a:srgbClr val="FF0000"/>
                </a:solidFill>
              </a:rPr>
              <a:t>,  </a:t>
            </a:r>
            <a:r>
              <a:rPr lang="en-US" altLang="zh-CN" sz="3200" b="1" dirty="0">
                <a:solidFill>
                  <a:srgbClr val="FF0000"/>
                </a:solidFill>
                <a:sym typeface="Symbol"/>
              </a:rPr>
              <a:t>)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19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D28C14-5474-4AC0-8CB6-93EAA8F04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Prospects for cosmic ray spectra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D23BC42-5AC0-4996-B1B2-DF533A1D055B}"/>
              </a:ext>
            </a:extLst>
          </p:cNvPr>
          <p:cNvSpPr/>
          <p:nvPr/>
        </p:nvSpPr>
        <p:spPr>
          <a:xfrm>
            <a:off x="2095472" y="748380"/>
            <a:ext cx="285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/>
              <a:t> 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9986A15-49C5-4C55-916E-0C7C6E6DE431}"/>
              </a:ext>
            </a:extLst>
          </p:cNvPr>
          <p:cNvGrpSpPr/>
          <p:nvPr/>
        </p:nvGrpSpPr>
        <p:grpSpPr>
          <a:xfrm>
            <a:off x="5660328" y="2647676"/>
            <a:ext cx="4140000" cy="2844000"/>
            <a:chOff x="4932040" y="2132856"/>
            <a:chExt cx="3715930" cy="2520000"/>
          </a:xfrm>
        </p:grpSpPr>
        <p:pic>
          <p:nvPicPr>
            <p:cNvPr id="6" name="Picture 3" descr="C:\Users\yinlq\Desktop\plots\spec_argo_Erec100TeV-4PeV.png">
              <a:extLst>
                <a:ext uri="{FF2B5EF4-FFF2-40B4-BE49-F238E27FC236}">
                  <a16:creationId xmlns:a16="http://schemas.microsoft.com/office/drawing/2014/main" id="{353D1336-CB86-470D-9230-DFB967DF9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132856"/>
              <a:ext cx="371593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标注 14">
              <a:extLst>
                <a:ext uri="{FF2B5EF4-FFF2-40B4-BE49-F238E27FC236}">
                  <a16:creationId xmlns:a16="http://schemas.microsoft.com/office/drawing/2014/main" id="{BCF5EB88-DDCB-42AC-9576-688CB3911F30}"/>
                </a:ext>
              </a:extLst>
            </p:cNvPr>
            <p:cNvSpPr/>
            <p:nvPr/>
          </p:nvSpPr>
          <p:spPr>
            <a:xfrm>
              <a:off x="6588224" y="2813902"/>
              <a:ext cx="554400" cy="288000"/>
            </a:xfrm>
            <a:prstGeom prst="wedgeRectCallout">
              <a:avLst>
                <a:gd name="adj1" fmla="val 45996"/>
                <a:gd name="adj2" fmla="val 116971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6461</a:t>
              </a:r>
            </a:p>
          </p:txBody>
        </p:sp>
        <p:sp>
          <p:nvSpPr>
            <p:cNvPr id="8" name="矩形标注 18">
              <a:extLst>
                <a:ext uri="{FF2B5EF4-FFF2-40B4-BE49-F238E27FC236}">
                  <a16:creationId xmlns:a16="http://schemas.microsoft.com/office/drawing/2014/main" id="{5BC96052-D46F-4AA8-B4DE-628698BEEBF5}"/>
                </a:ext>
              </a:extLst>
            </p:cNvPr>
            <p:cNvSpPr/>
            <p:nvPr/>
          </p:nvSpPr>
          <p:spPr>
            <a:xfrm>
              <a:off x="6624000" y="3960000"/>
              <a:ext cx="554648" cy="288000"/>
            </a:xfrm>
            <a:prstGeom prst="wedgeRectCallout">
              <a:avLst>
                <a:gd name="adj1" fmla="val 41925"/>
                <a:gd name="adj2" fmla="val -120092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1476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FC83598-BFDB-4518-9E6B-9C145875F9D9}"/>
              </a:ext>
            </a:extLst>
          </p:cNvPr>
          <p:cNvGrpSpPr/>
          <p:nvPr/>
        </p:nvGrpSpPr>
        <p:grpSpPr>
          <a:xfrm>
            <a:off x="1304254" y="2674915"/>
            <a:ext cx="4024859" cy="2808000"/>
            <a:chOff x="857767" y="2132856"/>
            <a:chExt cx="3715930" cy="2520000"/>
          </a:xfrm>
        </p:grpSpPr>
        <p:pic>
          <p:nvPicPr>
            <p:cNvPr id="10" name="Picture 2" descr="C:\Users\yinlq\Desktop\plots\spec_hrd_Erec100TeV-4PeV.png">
              <a:extLst>
                <a:ext uri="{FF2B5EF4-FFF2-40B4-BE49-F238E27FC236}">
                  <a16:creationId xmlns:a16="http://schemas.microsoft.com/office/drawing/2014/main" id="{90C5277E-12AA-4702-AC0C-D22E7CB6BB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767" y="2132856"/>
              <a:ext cx="371593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标注 12">
              <a:extLst>
                <a:ext uri="{FF2B5EF4-FFF2-40B4-BE49-F238E27FC236}">
                  <a16:creationId xmlns:a16="http://schemas.microsoft.com/office/drawing/2014/main" id="{FEBF3F1A-9AAF-468C-94DF-FC2AAE2C06E3}"/>
                </a:ext>
              </a:extLst>
            </p:cNvPr>
            <p:cNvSpPr/>
            <p:nvPr/>
          </p:nvSpPr>
          <p:spPr>
            <a:xfrm>
              <a:off x="2556000" y="2664000"/>
              <a:ext cx="576000" cy="288000"/>
            </a:xfrm>
            <a:prstGeom prst="wedgeRectCallout">
              <a:avLst>
                <a:gd name="adj1" fmla="val 45996"/>
                <a:gd name="adj2" fmla="val 116971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5121</a:t>
              </a:r>
            </a:p>
          </p:txBody>
        </p:sp>
        <p:sp>
          <p:nvSpPr>
            <p:cNvPr id="12" name="矩形标注 16">
              <a:extLst>
                <a:ext uri="{FF2B5EF4-FFF2-40B4-BE49-F238E27FC236}">
                  <a16:creationId xmlns:a16="http://schemas.microsoft.com/office/drawing/2014/main" id="{DB1C446D-4E4A-485A-B4D4-B38CD94BF135}"/>
                </a:ext>
              </a:extLst>
            </p:cNvPr>
            <p:cNvSpPr/>
            <p:nvPr/>
          </p:nvSpPr>
          <p:spPr>
            <a:xfrm>
              <a:off x="2556000" y="3708000"/>
              <a:ext cx="554648" cy="288000"/>
            </a:xfrm>
            <a:prstGeom prst="wedgeRectCallout">
              <a:avLst>
                <a:gd name="adj1" fmla="val 48031"/>
                <a:gd name="adj2" fmla="val -112252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1130</a:t>
              </a:r>
            </a:p>
          </p:txBody>
        </p:sp>
      </p:grpSp>
      <p:sp>
        <p:nvSpPr>
          <p:cNvPr id="13" name="TextBox 20">
            <a:extLst>
              <a:ext uri="{FF2B5EF4-FFF2-40B4-BE49-F238E27FC236}">
                <a16:creationId xmlns:a16="http://schemas.microsoft.com/office/drawing/2014/main" id="{E1834D47-D199-450B-8016-7548EBB141B0}"/>
              </a:ext>
            </a:extLst>
          </p:cNvPr>
          <p:cNvSpPr txBox="1"/>
          <p:nvPr/>
        </p:nvSpPr>
        <p:spPr>
          <a:xfrm>
            <a:off x="1555840" y="1603676"/>
            <a:ext cx="634036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-274320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/>
            </a:pPr>
            <a:r>
              <a:rPr lang="en-US" altLang="zh-CN" sz="2000" b="1" dirty="0">
                <a:ea typeface="+mj-ea"/>
                <a:cs typeface="Tahoma" pitchFamily="34" charset="0"/>
              </a:rPr>
              <a:t>One year statistics, 10% duty cycle</a:t>
            </a:r>
          </a:p>
          <a:p>
            <a:pPr marL="274320" lvl="1" indent="-274320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/>
            </a:pPr>
            <a:r>
              <a:rPr lang="en-US" altLang="zh-CN" sz="2000" b="1" dirty="0">
                <a:ea typeface="+mj-ea"/>
                <a:cs typeface="Tahoma" pitchFamily="34" charset="0"/>
              </a:rPr>
              <a:t>6 Cherenkov Telescopes</a:t>
            </a:r>
            <a:endParaRPr lang="zh-CN" altLang="en-US" sz="2000" b="1" dirty="0">
              <a:ea typeface="+mj-ea"/>
              <a:cs typeface="Tahoma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BA5D761-1E86-48F8-9559-773598570F45}"/>
              </a:ext>
            </a:extLst>
          </p:cNvPr>
          <p:cNvSpPr/>
          <p:nvPr/>
        </p:nvSpPr>
        <p:spPr>
          <a:xfrm>
            <a:off x="2455840" y="5743676"/>
            <a:ext cx="1721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err="1"/>
              <a:t>Horandel</a:t>
            </a:r>
            <a:r>
              <a:rPr lang="en-US" altLang="zh-CN" b="1" dirty="0"/>
              <a:t> model</a:t>
            </a:r>
            <a:endParaRPr lang="zh-CN" altLang="en-US" b="1" dirty="0"/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1127E2C0-B2B3-4511-A8CD-528FD8DE40D8}"/>
              </a:ext>
            </a:extLst>
          </p:cNvPr>
          <p:cNvSpPr txBox="1"/>
          <p:nvPr/>
        </p:nvSpPr>
        <p:spPr>
          <a:xfrm>
            <a:off x="6235840" y="5743676"/>
            <a:ext cx="41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ARGO-YBJ &amp; WFCT Model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903277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F030D-E93D-45E9-BAEE-E60177CE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744" y="253447"/>
            <a:ext cx="10553256" cy="796908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chemeClr val="tx1"/>
                </a:solidFill>
              </a:rPr>
              <a:t>Prospects of iron knee from 10PeV to 100PeV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F4C8E60C-F4D8-4B17-A5F9-0EAB7C57261D}"/>
              </a:ext>
            </a:extLst>
          </p:cNvPr>
          <p:cNvSpPr txBox="1">
            <a:spLocks/>
          </p:cNvSpPr>
          <p:nvPr/>
        </p:nvSpPr>
        <p:spPr>
          <a:xfrm>
            <a:off x="407368" y="908720"/>
            <a:ext cx="5057463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FF0000"/>
                </a:solidFill>
              </a:rPr>
              <a:t>WFCTA:</a:t>
            </a:r>
          </a:p>
          <a:p>
            <a:pPr lvl="1"/>
            <a:r>
              <a:rPr lang="en-US" altLang="zh-CN" b="1" dirty="0"/>
              <a:t>18 </a:t>
            </a:r>
            <a:r>
              <a:rPr lang="en-US" altLang="zh-CN" b="1" dirty="0" err="1"/>
              <a:t>Tels</a:t>
            </a:r>
            <a:endParaRPr lang="en-US" altLang="zh-CN" b="1" dirty="0"/>
          </a:p>
          <a:p>
            <a:pPr lvl="1"/>
            <a:r>
              <a:rPr lang="en-US" altLang="zh-CN" dirty="0" err="1"/>
              <a:t>Xmax</a:t>
            </a:r>
            <a:r>
              <a:rPr lang="en-US" altLang="zh-CN" dirty="0"/>
              <a:t> </a:t>
            </a:r>
            <a:r>
              <a:rPr lang="zh-CN" altLang="en-US" dirty="0"/>
              <a:t>  </a:t>
            </a:r>
            <a:r>
              <a:rPr lang="en-US" altLang="zh-CN" dirty="0"/>
              <a:t>---》mass sensitive</a:t>
            </a:r>
          </a:p>
          <a:p>
            <a:pPr lvl="1"/>
            <a:r>
              <a:rPr lang="en-US" altLang="zh-CN" dirty="0"/>
              <a:t> Size ---》Energy related</a:t>
            </a:r>
          </a:p>
          <a:p>
            <a:pPr lvl="2"/>
            <a:endParaRPr lang="zh-CN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B964331-D9A8-4C88-9E7D-2542D4A94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9" y="2552459"/>
            <a:ext cx="3837843" cy="264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1C60CDA-34D1-4427-B947-CED37D311B69}"/>
              </a:ext>
            </a:extLst>
          </p:cNvPr>
          <p:cNvSpPr/>
          <p:nvPr/>
        </p:nvSpPr>
        <p:spPr>
          <a:xfrm>
            <a:off x="403613" y="5116787"/>
            <a:ext cx="3683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Elevation of 45° toward North with full-moon duty cycle &gt;30%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7366FC2-AD66-491B-B1A7-32A939B33AC7}"/>
              </a:ext>
            </a:extLst>
          </p:cNvPr>
          <p:cNvGrpSpPr/>
          <p:nvPr/>
        </p:nvGrpSpPr>
        <p:grpSpPr>
          <a:xfrm>
            <a:off x="4332796" y="2705242"/>
            <a:ext cx="3881468" cy="3091756"/>
            <a:chOff x="6151738" y="214290"/>
            <a:chExt cx="2847936" cy="206773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C963F01-55BA-433B-8152-C9AD923A2E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738" y="214290"/>
              <a:ext cx="2847936" cy="206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05F3793-283A-4572-BF85-6D1F3368D8F5}"/>
                </a:ext>
              </a:extLst>
            </p:cNvPr>
            <p:cNvCxnSpPr/>
            <p:nvPr/>
          </p:nvCxnSpPr>
          <p:spPr>
            <a:xfrm>
              <a:off x="6500826" y="1398242"/>
              <a:ext cx="235745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80E9262D-988E-4A38-975C-6E2FC6B4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26" y="1038016"/>
            <a:ext cx="3263619" cy="283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1407D97-5F47-489E-931D-51EF4CA0BA29}"/>
              </a:ext>
            </a:extLst>
          </p:cNvPr>
          <p:cNvSpPr/>
          <p:nvPr/>
        </p:nvSpPr>
        <p:spPr>
          <a:xfrm>
            <a:off x="4110069" y="5885750"/>
            <a:ext cx="43167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Trigger efficiency for E&gt;7 </a:t>
            </a:r>
            <a:r>
              <a:rPr lang="en-US" altLang="zh-CN" sz="2400" b="1" dirty="0" err="1">
                <a:solidFill>
                  <a:srgbClr val="002060"/>
                </a:solidFill>
              </a:rPr>
              <a:t>PeV</a:t>
            </a:r>
            <a:r>
              <a:rPr lang="en-US" altLang="zh-CN" sz="2400" b="1" dirty="0">
                <a:solidFill>
                  <a:srgbClr val="002060"/>
                </a:solidFill>
              </a:rPr>
              <a:t>: </a:t>
            </a:r>
          </a:p>
          <a:p>
            <a:r>
              <a:rPr lang="en-US" altLang="zh-CN" sz="2400" b="1" dirty="0">
                <a:solidFill>
                  <a:srgbClr val="002060"/>
                </a:solidFill>
              </a:rPr>
              <a:t> &gt;80% up to 350 m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AAC8872-D556-40B8-A8A3-EA510F6761C7}"/>
              </a:ext>
            </a:extLst>
          </p:cNvPr>
          <p:cNvSpPr/>
          <p:nvPr/>
        </p:nvSpPr>
        <p:spPr>
          <a:xfrm>
            <a:off x="8278826" y="3901897"/>
            <a:ext cx="3792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Energy resolution: ~20% </a:t>
            </a:r>
            <a:endParaRPr lang="en-US" altLang="zh-CN"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FA0F627-BDDE-40A6-8544-2D0B55B198AE}"/>
              </a:ext>
            </a:extLst>
          </p:cNvPr>
          <p:cNvGrpSpPr/>
          <p:nvPr/>
        </p:nvGrpSpPr>
        <p:grpSpPr>
          <a:xfrm>
            <a:off x="8495533" y="4363562"/>
            <a:ext cx="3075195" cy="2503058"/>
            <a:chOff x="357158" y="1142984"/>
            <a:chExt cx="5755267" cy="5572163"/>
          </a:xfrm>
        </p:grpSpPr>
        <p:pic>
          <p:nvPicPr>
            <p:cNvPr id="15" name="Picture 2" descr="C:\Users\llma\AppData\Roaming\Tencent\Users\80108933\QQ\WinTemp\RichOle\QW]GEDQVYOK)94[9T{YQ2}O.png">
              <a:extLst>
                <a:ext uri="{FF2B5EF4-FFF2-40B4-BE49-F238E27FC236}">
                  <a16:creationId xmlns:a16="http://schemas.microsoft.com/office/drawing/2014/main" id="{FB2EE3DA-CA16-409C-8B37-170754285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1357298"/>
              <a:ext cx="5755267" cy="535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08DE478-F0F0-4EE4-A9A3-CF189399CA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8662" y="1643050"/>
              <a:ext cx="4561399" cy="4561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2D2828CE-DF6C-45BE-A666-F71E2ABDDF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567" y="1470758"/>
              <a:ext cx="4948532" cy="49107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C446D0D-3AF9-4FE5-9703-F53D0D600301}"/>
                </a:ext>
              </a:extLst>
            </p:cNvPr>
            <p:cNvSpPr/>
            <p:nvPr/>
          </p:nvSpPr>
          <p:spPr>
            <a:xfrm rot="19630928">
              <a:off x="2627226" y="3442706"/>
              <a:ext cx="1214446" cy="1000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0FD714DC-12C5-4A1E-A740-F9226D976751}"/>
                </a:ext>
              </a:extLst>
            </p:cNvPr>
            <p:cNvGrpSpPr/>
            <p:nvPr/>
          </p:nvGrpSpPr>
          <p:grpSpPr>
            <a:xfrm>
              <a:off x="682449" y="1142984"/>
              <a:ext cx="4561399" cy="4561399"/>
              <a:chOff x="928661" y="1571612"/>
              <a:chExt cx="4561399" cy="4561399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5EF083CC-FC6E-49A9-A5A2-78B5F614CA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0744" y="2405264"/>
                <a:ext cx="3024132" cy="3024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C68574AD-CB47-481D-B8DB-AF0409710581}"/>
                  </a:ext>
                </a:extLst>
              </p:cNvPr>
              <p:cNvCxnSpPr>
                <a:stCxn id="16" idx="2"/>
                <a:endCxn id="16" idx="6"/>
              </p:cNvCxnSpPr>
              <p:nvPr/>
            </p:nvCxnSpPr>
            <p:spPr>
              <a:xfrm rot="10800000" flipH="1">
                <a:off x="928661" y="3923650"/>
                <a:ext cx="456139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E19391F3-9F33-41F4-9B56-3E3582B78701}"/>
                  </a:ext>
                </a:extLst>
              </p:cNvPr>
              <p:cNvCxnSpPr/>
              <p:nvPr/>
            </p:nvCxnSpPr>
            <p:spPr>
              <a:xfrm rot="5400000" flipH="1">
                <a:off x="924140" y="3851518"/>
                <a:ext cx="4561399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EE247E6A-E222-45E8-BBBA-E474A92F5519}"/>
                </a:ext>
              </a:extLst>
            </p:cNvPr>
            <p:cNvSpPr>
              <a:spLocks/>
            </p:cNvSpPr>
            <p:nvPr/>
          </p:nvSpPr>
          <p:spPr>
            <a:xfrm rot="9070945">
              <a:off x="819036" y="2007348"/>
              <a:ext cx="4320000" cy="3024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82365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27F10-5DF6-485C-AD71-75434D81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/>
              <a:t>X</a:t>
            </a:r>
            <a:r>
              <a:rPr lang="en-US" altLang="zh-CN" b="1" baseline="-25000" dirty="0" err="1"/>
              <a:t>max</a:t>
            </a:r>
            <a:r>
              <a:rPr lang="en-US" altLang="zh-CN" b="1" baseline="-25000" dirty="0"/>
              <a:t> </a:t>
            </a:r>
            <a:r>
              <a:rPr lang="en-US" altLang="zh-CN" b="1" dirty="0"/>
              <a:t>reconstruction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1D5DDE-6E0B-4DB8-A487-81CC93A58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03B1B-9C57-4182-B78D-A425E399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3" y="1182578"/>
            <a:ext cx="4130610" cy="348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E0DDBB9-DA75-4B3B-851F-3CA45AB0D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47" y="1142984"/>
            <a:ext cx="3918445" cy="292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8C8ED65-BEA4-4F19-8D9D-B65B6FEBC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30" y="3869095"/>
            <a:ext cx="4001343" cy="292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11E8BD4-FCCA-4704-A085-F0CC8251B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46" y="4032921"/>
            <a:ext cx="3918445" cy="276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F41064E-B518-40C3-9549-8BB1D6AE90A7}"/>
              </a:ext>
            </a:extLst>
          </p:cNvPr>
          <p:cNvCxnSpPr/>
          <p:nvPr/>
        </p:nvCxnSpPr>
        <p:spPr>
          <a:xfrm>
            <a:off x="3431704" y="2400627"/>
            <a:ext cx="262285" cy="144016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8C61E28-B861-432C-AC14-C09AD4322082}"/>
              </a:ext>
            </a:extLst>
          </p:cNvPr>
          <p:cNvCxnSpPr/>
          <p:nvPr/>
        </p:nvCxnSpPr>
        <p:spPr>
          <a:xfrm>
            <a:off x="4126037" y="2400627"/>
            <a:ext cx="288032" cy="13681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42D9A7C-54E3-4198-9121-C8991D477849}"/>
              </a:ext>
            </a:extLst>
          </p:cNvPr>
          <p:cNvCxnSpPr/>
          <p:nvPr/>
        </p:nvCxnSpPr>
        <p:spPr>
          <a:xfrm flipV="1">
            <a:off x="3562846" y="3120707"/>
            <a:ext cx="707207" cy="144016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3">
            <a:extLst>
              <a:ext uri="{FF2B5EF4-FFF2-40B4-BE49-F238E27FC236}">
                <a16:creationId xmlns:a16="http://schemas.microsoft.com/office/drawing/2014/main" id="{5E431314-BEBE-4BC1-B303-7EFC55367314}"/>
              </a:ext>
            </a:extLst>
          </p:cNvPr>
          <p:cNvSpPr txBox="1"/>
          <p:nvPr/>
        </p:nvSpPr>
        <p:spPr>
          <a:xfrm rot="20971556">
            <a:off x="3618061" y="3387699"/>
            <a:ext cx="1766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Angular offset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1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7C1331-2766-42F8-82F1-DB777178F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097951EB-78E7-4123-9EEA-FB3A2B81C967}"/>
              </a:ext>
            </a:extLst>
          </p:cNvPr>
          <p:cNvSpPr txBox="1">
            <a:spLocks/>
          </p:cNvSpPr>
          <p:nvPr/>
        </p:nvSpPr>
        <p:spPr>
          <a:xfrm>
            <a:off x="-55974" y="969222"/>
            <a:ext cx="5057463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FF0000"/>
                </a:solidFill>
              </a:rPr>
              <a:t>KM2A:</a:t>
            </a:r>
          </a:p>
          <a:p>
            <a:pPr lvl="1"/>
            <a:r>
              <a:rPr lang="en-US" altLang="zh-CN" dirty="0"/>
              <a:t>Core resolution: ≤ 3m</a:t>
            </a:r>
          </a:p>
          <a:p>
            <a:pPr lvl="1"/>
            <a:r>
              <a:rPr lang="en-US" altLang="zh-CN" dirty="0"/>
              <a:t>arrival direction resolution: ≤0.2°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5" name="Picture 1" descr="C:\Users\llma\AppData\Roaming\Tencent\Users\80108933\QQ\WinTemp\RichOle\2@K$T23JLXH05GRDVUJ7TFP.png">
            <a:extLst>
              <a:ext uri="{FF2B5EF4-FFF2-40B4-BE49-F238E27FC236}">
                <a16:creationId xmlns:a16="http://schemas.microsoft.com/office/drawing/2014/main" id="{B52467B2-8D8A-47CA-ACBD-3C01CAFD2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20" y="177134"/>
            <a:ext cx="3811146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lma\AppData\Roaming\Tencent\Users\80108933\QQ\WinTemp\RichOle\)AR0YPHMN_M%WP7DLPTC_~A.png">
            <a:extLst>
              <a:ext uri="{FF2B5EF4-FFF2-40B4-BE49-F238E27FC236}">
                <a16:creationId xmlns:a16="http://schemas.microsoft.com/office/drawing/2014/main" id="{04A12255-BD40-4EE2-AE3C-70C7E7A4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34829"/>
            <a:ext cx="3714777" cy="276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11">
            <a:extLst>
              <a:ext uri="{FF2B5EF4-FFF2-40B4-BE49-F238E27FC236}">
                <a16:creationId xmlns:a16="http://schemas.microsoft.com/office/drawing/2014/main" id="{CA36A4F8-C331-476E-87DB-7D9CD3F35E28}"/>
              </a:ext>
            </a:extLst>
          </p:cNvPr>
          <p:cNvGrpSpPr/>
          <p:nvPr/>
        </p:nvGrpSpPr>
        <p:grpSpPr>
          <a:xfrm>
            <a:off x="5879976" y="-27384"/>
            <a:ext cx="1800200" cy="2376264"/>
            <a:chOff x="3384850" y="2462614"/>
            <a:chExt cx="2218062" cy="2031325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6376B3D-6674-46F1-9476-6A312EF220F0}"/>
                </a:ext>
              </a:extLst>
            </p:cNvPr>
            <p:cNvSpPr txBox="1"/>
            <p:nvPr/>
          </p:nvSpPr>
          <p:spPr>
            <a:xfrm>
              <a:off x="3870160" y="2462614"/>
              <a:ext cx="173275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 </a:t>
              </a:r>
            </a:p>
            <a:p>
              <a:r>
                <a:rPr lang="en-US" altLang="zh-CN" b="1" dirty="0">
                  <a:solidFill>
                    <a:srgbClr val="FF0000"/>
                  </a:solidFill>
                </a:rPr>
                <a:t>Red: Proton</a:t>
              </a:r>
            </a:p>
            <a:p>
              <a:r>
                <a:rPr lang="en-US" altLang="zh-CN" b="1" dirty="0">
                  <a:solidFill>
                    <a:srgbClr val="0070C0"/>
                  </a:solidFill>
                </a:rPr>
                <a:t>Blue: Iron</a:t>
              </a:r>
            </a:p>
            <a:p>
              <a:endParaRPr lang="en-US" altLang="zh-CN" b="1" dirty="0">
                <a:solidFill>
                  <a:srgbClr val="0070C0"/>
                </a:solidFill>
              </a:endParaRPr>
            </a:p>
            <a:p>
              <a:r>
                <a:rPr lang="en-US" altLang="zh-CN" dirty="0"/>
                <a:t>Secondary</a:t>
              </a:r>
            </a:p>
            <a:p>
              <a:r>
                <a:rPr lang="en-US" altLang="zh-CN" dirty="0"/>
                <a:t>Electrons:</a:t>
              </a:r>
            </a:p>
            <a:p>
              <a:r>
                <a:rPr lang="en-US" altLang="zh-CN" dirty="0"/>
                <a:t>    </a:t>
              </a:r>
              <a:r>
                <a:rPr lang="en-US" altLang="zh-CN" dirty="0" err="1"/>
                <a:t>Muons</a:t>
              </a:r>
              <a:r>
                <a:rPr lang="en-US" altLang="zh-CN" dirty="0"/>
                <a:t>:</a:t>
              </a:r>
              <a:endParaRPr lang="zh-CN" altLang="en-US" dirty="0"/>
            </a:p>
          </p:txBody>
        </p:sp>
        <p:sp>
          <p:nvSpPr>
            <p:cNvPr id="9" name="同心圆 7">
              <a:extLst>
                <a:ext uri="{FF2B5EF4-FFF2-40B4-BE49-F238E27FC236}">
                  <a16:creationId xmlns:a16="http://schemas.microsoft.com/office/drawing/2014/main" id="{4642CD71-C55C-4965-A31B-C61C5BB256A6}"/>
                </a:ext>
              </a:extLst>
            </p:cNvPr>
            <p:cNvSpPr/>
            <p:nvPr/>
          </p:nvSpPr>
          <p:spPr>
            <a:xfrm>
              <a:off x="3384850" y="4027800"/>
              <a:ext cx="71438" cy="71438"/>
            </a:xfrm>
            <a:prstGeom prst="don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B0BF6AFF-CBA0-4AD2-AAA3-BDF16666E889}"/>
                </a:ext>
              </a:extLst>
            </p:cNvPr>
            <p:cNvSpPr/>
            <p:nvPr/>
          </p:nvSpPr>
          <p:spPr>
            <a:xfrm>
              <a:off x="3391674" y="4313552"/>
              <a:ext cx="71438" cy="71438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7355D396-5D8F-4992-A06F-FC7BFC523A7E}"/>
                </a:ext>
              </a:extLst>
            </p:cNvPr>
            <p:cNvSpPr/>
            <p:nvPr/>
          </p:nvSpPr>
          <p:spPr>
            <a:xfrm rot="10800000">
              <a:off x="3622834" y="4313552"/>
              <a:ext cx="71438" cy="7143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600B3D1-AD87-4D69-9F00-FDAAAA6AC6B3}"/>
                </a:ext>
              </a:extLst>
            </p:cNvPr>
            <p:cNvSpPr/>
            <p:nvPr/>
          </p:nvSpPr>
          <p:spPr>
            <a:xfrm>
              <a:off x="3612812" y="402417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2" descr="C:\Users\llma\AppData\Roaming\Tencent\Users\80108933\QQ\WinTemp\RichOle\QW]GEDQVYOK)94[9T{YQ2}O.png">
            <a:extLst>
              <a:ext uri="{FF2B5EF4-FFF2-40B4-BE49-F238E27FC236}">
                <a16:creationId xmlns:a16="http://schemas.microsoft.com/office/drawing/2014/main" id="{DFC33DCF-8FEA-4F7E-92D9-2DC52808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69" y="3493689"/>
            <a:ext cx="3613599" cy="31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llma\AppData\Roaming\Tencent\Users\80108933\QQ\WinTemp\RichOle\[~DE}{ZHAV39U2JQAG9PL$J.png">
            <a:extLst>
              <a:ext uri="{FF2B5EF4-FFF2-40B4-BE49-F238E27FC236}">
                <a16:creationId xmlns:a16="http://schemas.microsoft.com/office/drawing/2014/main" id="{563A0FAB-9B33-413F-AEB9-D31664CF5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5" y="3534586"/>
            <a:ext cx="3613002" cy="322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F8429C1-1F00-4DAE-989F-8C66CBB534F3}"/>
              </a:ext>
            </a:extLst>
          </p:cNvPr>
          <p:cNvSpPr/>
          <p:nvPr/>
        </p:nvSpPr>
        <p:spPr>
          <a:xfrm>
            <a:off x="4105101" y="2994980"/>
            <a:ext cx="4007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b="1" dirty="0"/>
              <a:t>Lateral distribution of e/</a:t>
            </a:r>
            <a:r>
              <a:rPr lang="en-US" altLang="zh-CN" b="1" dirty="0">
                <a:sym typeface="Symbol"/>
              </a:rPr>
              <a:t></a:t>
            </a:r>
            <a:r>
              <a:rPr lang="en-US" altLang="zh-CN" b="1" dirty="0"/>
              <a:t> and </a:t>
            </a:r>
            <a:r>
              <a:rPr lang="en-US" altLang="zh-CN" b="1" dirty="0">
                <a:sym typeface="Symbol"/>
              </a:rPr>
              <a:t></a:t>
            </a:r>
            <a:endParaRPr lang="zh-CN" altLang="en-US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B5962BA-97CF-4B4C-AC77-7B8BAC260F62}"/>
              </a:ext>
            </a:extLst>
          </p:cNvPr>
          <p:cNvSpPr/>
          <p:nvPr/>
        </p:nvSpPr>
        <p:spPr>
          <a:xfrm>
            <a:off x="8112224" y="3009864"/>
            <a:ext cx="4159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Lateral distributions of Log10(</a:t>
            </a:r>
            <a:r>
              <a:rPr lang="en-US" altLang="zh-CN" b="1" dirty="0" err="1"/>
              <a:t>N</a:t>
            </a:r>
            <a:r>
              <a:rPr lang="en-US" altLang="zh-CN" b="1" baseline="-25000" dirty="0" err="1"/>
              <a:t>ch</a:t>
            </a:r>
            <a:r>
              <a:rPr lang="en-US" altLang="zh-CN" b="1" dirty="0"/>
              <a:t>/N</a:t>
            </a:r>
            <a:r>
              <a:rPr lang="el-GR" altLang="zh-CN" b="1" baseline="-25000" dirty="0">
                <a:latin typeface="Times New Roman"/>
                <a:cs typeface="Times New Roman"/>
              </a:rPr>
              <a:t>μ</a:t>
            </a:r>
            <a:r>
              <a:rPr lang="en-US" altLang="zh-CN" b="1" dirty="0">
                <a:latin typeface="Times New Roman"/>
                <a:cs typeface="Times New Roman"/>
              </a:rPr>
              <a:t>)</a:t>
            </a:r>
            <a:endParaRPr lang="zh-CN" altLang="en-US" b="1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D7AC2BD-7764-4B6D-A143-AF03261E5FA1}"/>
              </a:ext>
            </a:extLst>
          </p:cNvPr>
          <p:cNvSpPr/>
          <p:nvPr/>
        </p:nvSpPr>
        <p:spPr>
          <a:xfrm>
            <a:off x="3476642" y="6295030"/>
            <a:ext cx="2056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Proton, 20PeV</a:t>
            </a:r>
            <a:endParaRPr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CECA075-5117-4D0B-A5FC-B7496B529A70}"/>
              </a:ext>
            </a:extLst>
          </p:cNvPr>
          <p:cNvSpPr txBox="1"/>
          <p:nvPr/>
        </p:nvSpPr>
        <p:spPr>
          <a:xfrm>
            <a:off x="573085" y="2509887"/>
            <a:ext cx="3470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The Muon content can be measured very well 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CCD5C1F-E4A0-4D89-B74F-D5D9C064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21" y="3514158"/>
            <a:ext cx="3566721" cy="310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018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2F1B5E-E6D5-4D21-B327-F3882E80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7C0A4BA-A772-4D4F-9B50-24D6309A52CB}"/>
              </a:ext>
            </a:extLst>
          </p:cNvPr>
          <p:cNvSpPr/>
          <p:nvPr/>
        </p:nvSpPr>
        <p:spPr>
          <a:xfrm>
            <a:off x="751719" y="957112"/>
            <a:ext cx="676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Aperture: ~0.3X10</a:t>
            </a:r>
            <a:r>
              <a:rPr lang="en-US" altLang="zh-CN" sz="2400" baseline="30000" dirty="0"/>
              <a:t>6</a:t>
            </a:r>
            <a:r>
              <a:rPr lang="en-US" altLang="zh-CN" sz="2400" dirty="0"/>
              <a:t> m</a:t>
            </a:r>
            <a:r>
              <a:rPr lang="en-US" altLang="zh-CN" sz="2400" baseline="30000" dirty="0"/>
              <a:t>2</a:t>
            </a:r>
            <a:r>
              <a:rPr lang="en-US" altLang="zh-CN" sz="2400" dirty="0"/>
              <a:t>sr</a:t>
            </a:r>
          </a:p>
          <a:p>
            <a:r>
              <a:rPr lang="en-US" altLang="zh-CN" sz="2400" dirty="0"/>
              <a:t>Iron selection: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 </a:t>
            </a:r>
            <a:r>
              <a:rPr lang="el-GR" altLang="zh-CN" sz="2400" dirty="0">
                <a:latin typeface="Times New Roman"/>
                <a:cs typeface="Times New Roman"/>
              </a:rPr>
              <a:t>μ</a:t>
            </a:r>
            <a:r>
              <a:rPr lang="en-US" altLang="zh-CN" sz="2400" dirty="0">
                <a:latin typeface="Times New Roman"/>
                <a:cs typeface="Times New Roman"/>
              </a:rPr>
              <a:t>-c</a:t>
            </a:r>
            <a:r>
              <a:rPr lang="en-US" altLang="zh-CN" sz="2400" dirty="0"/>
              <a:t>ontent  and  </a:t>
            </a:r>
            <a:r>
              <a:rPr lang="en-US" altLang="zh-CN" sz="2400" dirty="0" err="1"/>
              <a:t>X</a:t>
            </a:r>
            <a:r>
              <a:rPr lang="en-US" altLang="zh-CN" sz="2400" baseline="-25000" dirty="0" err="1"/>
              <a:t>max</a:t>
            </a:r>
            <a:r>
              <a:rPr lang="en-US" altLang="zh-CN" sz="2400" baseline="-25000" dirty="0"/>
              <a:t>  </a:t>
            </a:r>
            <a:r>
              <a:rPr lang="en-US" altLang="zh-CN" sz="2400" dirty="0"/>
              <a:t>2-variable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145events@100PeV for iron with a duty cycle of   30% 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the spectrum of pure Fe or mixed heavy components and their knees should be measured </a:t>
            </a:r>
          </a:p>
        </p:txBody>
      </p:sp>
      <p:pic>
        <p:nvPicPr>
          <p:cNvPr id="5" name="Picture 2" descr="C:\Users\llma\AppData\Roaming\Tencent\Users\80108933\QQ\WinTemp\RichOle\HY1[23127C@P0V~`6PQ75_0.png">
            <a:extLst>
              <a:ext uri="{FF2B5EF4-FFF2-40B4-BE49-F238E27FC236}">
                <a16:creationId xmlns:a16="http://schemas.microsoft.com/office/drawing/2014/main" id="{9D3485B2-D0A2-4124-AB78-BFCBEBB0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5" y="3634768"/>
            <a:ext cx="318443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ED749A7C-0691-4C58-9317-4416B6E22CAB}"/>
              </a:ext>
            </a:extLst>
          </p:cNvPr>
          <p:cNvSpPr txBox="1"/>
          <p:nvPr/>
        </p:nvSpPr>
        <p:spPr>
          <a:xfrm>
            <a:off x="787284" y="400333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Blue: iron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Red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proton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Picture 3" descr="C:\Users\llma\AppData\Roaming\Tencent\Users\80108933\QQ\WinTemp\RichOle\8@XRQMROJO[[WFJ0Q4VC15A.png">
            <a:extLst>
              <a:ext uri="{FF2B5EF4-FFF2-40B4-BE49-F238E27FC236}">
                <a16:creationId xmlns:a16="http://schemas.microsoft.com/office/drawing/2014/main" id="{8023A61C-E0CE-4836-91F3-2A863AD6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07" y="3634768"/>
            <a:ext cx="3643933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C988835-484F-4AC1-A190-758A5E12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921" y="364394"/>
            <a:ext cx="4207695" cy="294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F5F1ED6-B764-4303-995C-E6071BC6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037" y="3786674"/>
            <a:ext cx="4113404" cy="288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2BD5A6FA-40A7-408A-BC42-32866A60E4E4}"/>
              </a:ext>
            </a:extLst>
          </p:cNvPr>
          <p:cNvSpPr/>
          <p:nvPr/>
        </p:nvSpPr>
        <p:spPr>
          <a:xfrm>
            <a:off x="10704512" y="5861315"/>
            <a:ext cx="936104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145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6B5A2F6-7663-47D9-9F06-1592920044D8}"/>
              </a:ext>
            </a:extLst>
          </p:cNvPr>
          <p:cNvSpPr/>
          <p:nvPr/>
        </p:nvSpPr>
        <p:spPr>
          <a:xfrm>
            <a:off x="10775641" y="4869160"/>
            <a:ext cx="864975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200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2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0FEFF1-EB87-4EE8-A451-930AAB24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               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D0FE12-8237-46B0-96F3-77EAAD21C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142984"/>
            <a:ext cx="10887000" cy="5429288"/>
          </a:xfrm>
        </p:spPr>
        <p:txBody>
          <a:bodyPr/>
          <a:lstStyle/>
          <a:p>
            <a:r>
              <a:rPr lang="en-US" altLang="zh-CN" dirty="0"/>
              <a:t>Status of cosmic ray spectra measurement</a:t>
            </a:r>
          </a:p>
          <a:p>
            <a:endParaRPr lang="en-US" altLang="zh-CN" dirty="0"/>
          </a:p>
          <a:p>
            <a:r>
              <a:rPr lang="en-US" altLang="zh-CN" dirty="0"/>
              <a:t> Cosmic ray spectra measurements in stages by multi-parameters with LHAASO</a:t>
            </a:r>
          </a:p>
          <a:p>
            <a:endParaRPr lang="en-US" altLang="zh-CN" dirty="0"/>
          </a:p>
          <a:p>
            <a:r>
              <a:rPr lang="en-US" altLang="zh-CN" dirty="0"/>
              <a:t>Expectation of cosmic ray spectra measurements in stages </a:t>
            </a:r>
          </a:p>
          <a:p>
            <a:endParaRPr lang="en-US" altLang="zh-CN" dirty="0"/>
          </a:p>
          <a:p>
            <a:r>
              <a:rPr lang="en-US" altLang="zh-CN" dirty="0"/>
              <a:t>Summary 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2682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622" y="2714621"/>
            <a:ext cx="5514827" cy="370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标题 2"/>
          <p:cNvSpPr txBox="1">
            <a:spLocks/>
          </p:cNvSpPr>
          <p:nvPr/>
        </p:nvSpPr>
        <p:spPr>
          <a:xfrm>
            <a:off x="1750200" y="433706"/>
            <a:ext cx="5180586" cy="180533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/>
              <a:t>Proton and Iron knees by LHAASO </a:t>
            </a:r>
            <a:endParaRPr lang="zh-CN" altLang="en-US" sz="4000" b="1" dirty="0"/>
          </a:p>
        </p:txBody>
      </p:sp>
      <p:sp>
        <p:nvSpPr>
          <p:cNvPr id="4" name="文本框 12"/>
          <p:cNvSpPr txBox="1"/>
          <p:nvPr/>
        </p:nvSpPr>
        <p:spPr>
          <a:xfrm>
            <a:off x="3952861" y="634581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1PeV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53059" y="6317216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10PeV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10381" y="6317216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100PeV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76970" y="6321071"/>
            <a:ext cx="93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100TeV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1952597" y="2143117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宋体"/>
              </a:rPr>
              <a:t>LHAASO 5 yrs</a:t>
            </a:r>
            <a:endParaRPr lang="zh-CN" altLang="en-US" sz="2400" b="1" dirty="0">
              <a:solidFill>
                <a:srgbClr val="FF0000"/>
              </a:solidFill>
              <a:latin typeface="宋体"/>
            </a:endParaRPr>
          </a:p>
        </p:txBody>
      </p:sp>
      <p:pic>
        <p:nvPicPr>
          <p:cNvPr id="9" name="图片 8" descr="iron_proton_5_8_twomodels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146" y="188423"/>
            <a:ext cx="4799470" cy="325407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A48739-68C5-48B8-B664-1A7D5BD8C1E7}"/>
              </a:ext>
            </a:extLst>
          </p:cNvPr>
          <p:cNvSpPr txBox="1"/>
          <p:nvPr/>
        </p:nvSpPr>
        <p:spPr>
          <a:xfrm>
            <a:off x="7959989" y="2239038"/>
            <a:ext cx="98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Proton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Iron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21" name="Picture 2" descr="kask_grande"/>
          <p:cNvPicPr>
            <a:picLocks noChangeAspect="1" noChangeArrowheads="1"/>
          </p:cNvPicPr>
          <p:nvPr/>
        </p:nvPicPr>
        <p:blipFill>
          <a:blip r:embed="rId2" cstate="print"/>
          <a:srcRect l="-1123" r="10211" b="10257"/>
          <a:stretch>
            <a:fillRect/>
          </a:stretch>
        </p:blipFill>
        <p:spPr bwMode="auto">
          <a:xfrm>
            <a:off x="4094254" y="111797"/>
            <a:ext cx="6727825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6" name="Line 22"/>
          <p:cNvSpPr>
            <a:spLocks noChangeShapeType="1"/>
          </p:cNvSpPr>
          <p:nvPr/>
        </p:nvSpPr>
        <p:spPr bwMode="auto">
          <a:xfrm flipH="1" flipV="1">
            <a:off x="8667768" y="1714488"/>
            <a:ext cx="785818" cy="235745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6453191" y="428604"/>
            <a:ext cx="4368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4000" b="1" dirty="0"/>
              <a:t>&gt;0.1EeV: 2</a:t>
            </a:r>
            <a:r>
              <a:rPr lang="en-US" altLang="zh-CN" sz="4000" b="1" baseline="30000" dirty="0"/>
              <a:t>nd</a:t>
            </a:r>
            <a:r>
              <a:rPr lang="en-US" altLang="zh-CN" sz="4000" b="1" dirty="0"/>
              <a:t> Knee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01631" y="2160419"/>
            <a:ext cx="6483350" cy="4681537"/>
            <a:chOff x="158" y="346"/>
            <a:chExt cx="4990" cy="3569"/>
          </a:xfrm>
        </p:grpSpPr>
        <p:pic>
          <p:nvPicPr>
            <p:cNvPr id="72733" name="Picture 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36" y="1949"/>
              <a:ext cx="2412" cy="1966"/>
            </a:xfrm>
            <a:prstGeom prst="rect">
              <a:avLst/>
            </a:prstGeom>
            <a:noFill/>
          </p:spPr>
        </p:pic>
        <p:pic>
          <p:nvPicPr>
            <p:cNvPr id="72732" name="Picture 28"/>
            <p:cNvPicPr>
              <a:picLocks noChangeAspect="1" noChangeArrowheads="1"/>
            </p:cNvPicPr>
            <p:nvPr/>
          </p:nvPicPr>
          <p:blipFill>
            <a:blip r:embed="rId4" cstate="print"/>
            <a:srcRect r="10954"/>
            <a:stretch>
              <a:fillRect/>
            </a:stretch>
          </p:blipFill>
          <p:spPr bwMode="auto">
            <a:xfrm>
              <a:off x="158" y="346"/>
              <a:ext cx="2858" cy="3433"/>
            </a:xfrm>
            <a:prstGeom prst="rect">
              <a:avLst/>
            </a:prstGeom>
            <a:noFill/>
          </p:spPr>
        </p:pic>
      </p:grpSp>
      <p:sp>
        <p:nvSpPr>
          <p:cNvPr id="72725" name="Line 21"/>
          <p:cNvSpPr>
            <a:spLocks noChangeShapeType="1"/>
          </p:cNvSpPr>
          <p:nvPr/>
        </p:nvSpPr>
        <p:spPr bwMode="auto">
          <a:xfrm flipV="1">
            <a:off x="6024564" y="1857365"/>
            <a:ext cx="1214447" cy="2357455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7239011" y="5014756"/>
            <a:ext cx="418558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Second knee!</a:t>
            </a:r>
          </a:p>
          <a:p>
            <a:r>
              <a:rPr lang="en-US" altLang="zh-CN" sz="2400" dirty="0"/>
              <a:t>Statistics is much better,</a:t>
            </a:r>
          </a:p>
          <a:p>
            <a:r>
              <a:rPr lang="en-US" altLang="zh-CN" sz="2400" dirty="0"/>
              <a:t> but the energy scale is still  problematic</a:t>
            </a:r>
            <a:r>
              <a:rPr lang="en-US" altLang="zh-CN" sz="2400" dirty="0">
                <a:latin typeface="Arial"/>
              </a:rPr>
              <a:t>…</a:t>
            </a:r>
            <a:endParaRPr lang="en-US" altLang="zh-CN" sz="2400" dirty="0"/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9358323" y="4071945"/>
            <a:ext cx="1230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Fly</a:t>
            </a:r>
            <a:r>
              <a:rPr lang="en-US" altLang="zh-CN" dirty="0" err="1">
                <a:solidFill>
                  <a:srgbClr val="FF0000"/>
                </a:solidFill>
                <a:latin typeface="Arial"/>
              </a:rPr>
              <a:t>’</a:t>
            </a:r>
            <a:r>
              <a:rPr lang="en-US" altLang="zh-CN" dirty="0" err="1">
                <a:solidFill>
                  <a:srgbClr val="FF0000"/>
                </a:solidFill>
              </a:rPr>
              <a:t>sEye</a:t>
            </a:r>
            <a:endParaRPr lang="zh-CN" altLang="en-US" dirty="0">
              <a:solidFill>
                <a:srgbClr val="FF0000"/>
              </a:solidFill>
            </a:endParaRPr>
          </a:p>
          <a:p>
            <a:r>
              <a:rPr lang="en-US" altLang="zh-CN" dirty="0" err="1">
                <a:solidFill>
                  <a:srgbClr val="FF0000"/>
                </a:solidFill>
              </a:rPr>
              <a:t>HiRes</a:t>
            </a:r>
            <a:r>
              <a:rPr lang="en-US" altLang="zh-CN" dirty="0">
                <a:solidFill>
                  <a:srgbClr val="FF0000"/>
                </a:solidFill>
              </a:rPr>
              <a:t>/MIA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52572" y="-24"/>
            <a:ext cx="6043626" cy="1143000"/>
          </a:xfrm>
        </p:spPr>
        <p:txBody>
          <a:bodyPr/>
          <a:lstStyle/>
          <a:p>
            <a:r>
              <a:rPr lang="en-US" altLang="zh-CN" dirty="0"/>
              <a:t>Scale Still Energy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9408" y="1166018"/>
            <a:ext cx="8472518" cy="4525963"/>
          </a:xfrm>
        </p:spPr>
        <p:txBody>
          <a:bodyPr/>
          <a:lstStyle/>
          <a:p>
            <a:r>
              <a:rPr lang="en-US" altLang="zh-CN" dirty="0"/>
              <a:t>Cherenkov mode ---》fluorescence  mode</a:t>
            </a:r>
          </a:p>
          <a:p>
            <a:r>
              <a:rPr lang="en-US" altLang="zh-CN" dirty="0"/>
              <a:t>WFCTA </a:t>
            </a:r>
            <a:r>
              <a:rPr lang="en-US" altLang="zh-CN" dirty="0">
                <a:sym typeface="Wingdings" panose="05000000000000000000" pitchFamily="2" charset="2"/>
              </a:rPr>
              <a:t> WFTTA</a:t>
            </a:r>
            <a:endParaRPr lang="zh-CN" altLang="en-US" dirty="0"/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8475" y="2708920"/>
            <a:ext cx="3576296" cy="34081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2" name="Picture 3" descr="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400256" y="2708920"/>
            <a:ext cx="3583000" cy="3346409"/>
          </a:xfrm>
          <a:prstGeom prst="rect">
            <a:avLst/>
          </a:prstGeom>
          <a:noFill/>
          <a:ln/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89277200-8737-444F-B267-AD287FDF4CF2}"/>
              </a:ext>
            </a:extLst>
          </p:cNvPr>
          <p:cNvGrpSpPr/>
          <p:nvPr/>
        </p:nvGrpSpPr>
        <p:grpSpPr>
          <a:xfrm>
            <a:off x="204769" y="2708920"/>
            <a:ext cx="4503706" cy="3346409"/>
            <a:chOff x="2208832" y="4278094"/>
            <a:chExt cx="3363300" cy="2365616"/>
          </a:xfrm>
        </p:grpSpPr>
        <p:pic>
          <p:nvPicPr>
            <p:cNvPr id="50" name="图片 5">
              <a:extLst>
                <a:ext uri="{FF2B5EF4-FFF2-40B4-BE49-F238E27FC236}">
                  <a16:creationId xmlns:a16="http://schemas.microsoft.com/office/drawing/2014/main" id="{A9180AC1-DDAC-4A73-A3CB-4E6C4E185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08832" y="4278094"/>
              <a:ext cx="3358006" cy="2365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CD8AC96A-2EFD-4BE9-B83B-A854BC67AC44}"/>
                </a:ext>
              </a:extLst>
            </p:cNvPr>
            <p:cNvSpPr/>
            <p:nvPr/>
          </p:nvSpPr>
          <p:spPr>
            <a:xfrm>
              <a:off x="2781994" y="5094124"/>
              <a:ext cx="135040" cy="135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2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1AECA0B8-A04F-4CBC-BDBD-A77440E76DEC}"/>
                </a:ext>
              </a:extLst>
            </p:cNvPr>
            <p:cNvCxnSpPr/>
            <p:nvPr/>
          </p:nvCxnSpPr>
          <p:spPr>
            <a:xfrm rot="16200000" flipV="1">
              <a:off x="2368466" y="4870779"/>
              <a:ext cx="1910073" cy="10416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FF926B8A-0B0B-4B74-B064-F88416682F34}"/>
                </a:ext>
              </a:extLst>
            </p:cNvPr>
            <p:cNvCxnSpPr/>
            <p:nvPr/>
          </p:nvCxnSpPr>
          <p:spPr>
            <a:xfrm rot="5400000" flipH="1" flipV="1">
              <a:off x="3423431" y="4948380"/>
              <a:ext cx="1872012" cy="93993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A4FAB5FB-EA28-4D2D-8E21-066B37502F03}"/>
                </a:ext>
              </a:extLst>
            </p:cNvPr>
            <p:cNvCxnSpPr/>
            <p:nvPr/>
          </p:nvCxnSpPr>
          <p:spPr>
            <a:xfrm>
              <a:off x="3139110" y="4319525"/>
              <a:ext cx="2059250" cy="6003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B11CD29B-DCC0-4D9E-8495-6DE270B26528}"/>
                </a:ext>
              </a:extLst>
            </p:cNvPr>
            <p:cNvCxnSpPr/>
            <p:nvPr/>
          </p:nvCxnSpPr>
          <p:spPr>
            <a:xfrm flipV="1">
              <a:off x="3241141" y="4935184"/>
              <a:ext cx="1952166" cy="5021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9DDD20D1-7C26-42EA-83BD-1ABFAAB5224C}"/>
                </a:ext>
              </a:extLst>
            </p:cNvPr>
            <p:cNvCxnSpPr/>
            <p:nvPr/>
          </p:nvCxnSpPr>
          <p:spPr>
            <a:xfrm rot="10800000" flipV="1">
              <a:off x="2509555" y="4343694"/>
              <a:ext cx="1943949" cy="586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9BF39376-9F81-4867-883E-A0250FFE6543}"/>
                </a:ext>
              </a:extLst>
            </p:cNvPr>
            <p:cNvCxnSpPr/>
            <p:nvPr/>
          </p:nvCxnSpPr>
          <p:spPr>
            <a:xfrm rot="10800000">
              <a:off x="2515558" y="4942178"/>
              <a:ext cx="1919940" cy="48304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3DA02C8D-4496-49CE-A527-0053C39969A7}"/>
                </a:ext>
              </a:extLst>
            </p:cNvPr>
            <p:cNvSpPr/>
            <p:nvPr/>
          </p:nvSpPr>
          <p:spPr>
            <a:xfrm>
              <a:off x="5389448" y="5113980"/>
              <a:ext cx="182684" cy="149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2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447DD38-6D55-4DAE-BABF-2160D8996A5D}"/>
                </a:ext>
              </a:extLst>
            </p:cNvPr>
            <p:cNvSpPr/>
            <p:nvPr/>
          </p:nvSpPr>
          <p:spPr>
            <a:xfrm>
              <a:off x="2285984" y="4850400"/>
              <a:ext cx="166684" cy="135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2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C94BCC91-B113-470E-A9B7-EE77460B3B85}"/>
                </a:ext>
              </a:extLst>
            </p:cNvPr>
            <p:cNvSpPr/>
            <p:nvPr/>
          </p:nvSpPr>
          <p:spPr>
            <a:xfrm>
              <a:off x="5268279" y="4857760"/>
              <a:ext cx="166684" cy="135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2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95604" y="274638"/>
            <a:ext cx="5143536" cy="796908"/>
          </a:xfrm>
        </p:spPr>
        <p:txBody>
          <a:bodyPr/>
          <a:lstStyle/>
          <a:p>
            <a:r>
              <a:rPr lang="en-US" altLang="zh-CN" b="1" dirty="0"/>
              <a:t>Summary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27448" y="1142984"/>
            <a:ext cx="10585176" cy="585791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29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An energy scale with ~8% uncertainty will be established </a:t>
            </a:r>
            <a:r>
              <a:rPr lang="en-US" altLang="zh-CN" sz="290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below 30 </a:t>
            </a:r>
            <a:r>
              <a:rPr lang="en-US" altLang="zh-CN" sz="2900" dirty="0" err="1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TeV</a:t>
            </a:r>
            <a:r>
              <a:rPr lang="en-US" altLang="zh-CN" sz="29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 by using moon shadow of the pure composition cosmic rays</a:t>
            </a:r>
          </a:p>
          <a:p>
            <a:pPr>
              <a:lnSpc>
                <a:spcPct val="150000"/>
              </a:lnSpc>
            </a:pPr>
            <a:r>
              <a:rPr lang="en-US" altLang="zh-CN" sz="2900" dirty="0">
                <a:latin typeface="Arial" charset="0"/>
                <a:ea typeface="ＭＳ Ｐゴシック" pitchFamily="34" charset="-128"/>
                <a:cs typeface="Arial" charset="0"/>
              </a:rPr>
              <a:t>The energy scale will be tested by the proton spectrum structure at 10 </a:t>
            </a:r>
            <a:r>
              <a:rPr lang="en-US" altLang="zh-CN" sz="2900" dirty="0" err="1">
                <a:latin typeface="Arial" charset="0"/>
                <a:ea typeface="ＭＳ Ｐゴシック" pitchFamily="34" charset="-128"/>
                <a:cs typeface="Arial" charset="0"/>
              </a:rPr>
              <a:t>TeV</a:t>
            </a:r>
            <a:r>
              <a:rPr lang="en-US" altLang="zh-CN" sz="2900" dirty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900" dirty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charset="0"/>
              </a:rPr>
              <a:t>Individual mass groups are expected to be separated out below 100PeV, knees of their spectra will be well measured With high statistics , high purity  energy resolution is  better than 16%.</a:t>
            </a:r>
          </a:p>
          <a:p>
            <a:pPr>
              <a:lnSpc>
                <a:spcPct val="150000"/>
              </a:lnSpc>
            </a:pPr>
            <a:endParaRPr lang="en-US" altLang="zh-CN" sz="2900" dirty="0">
              <a:solidFill>
                <a:schemeClr val="tx2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86EE3-650C-4322-9D76-619E8F1E3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B9BA1-7809-47C8-96F7-94E0E9AC5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BAE3ADA-818D-4DE2-B905-A4B40DF400DF}"/>
              </a:ext>
            </a:extLst>
          </p:cNvPr>
          <p:cNvSpPr/>
          <p:nvPr/>
        </p:nvSpPr>
        <p:spPr>
          <a:xfrm>
            <a:off x="3298856" y="3244334"/>
            <a:ext cx="55942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</a:t>
            </a:r>
            <a:r>
              <a:rPr lang="zh-CN" alt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03968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2B5C8-0CA4-4D7F-BD1C-F724DF3A0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Status of cosmic ray spectra measurement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F92765-7360-4E02-AEB5-AF266FE13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340768"/>
            <a:ext cx="6064223" cy="2135160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Measurements of </a:t>
            </a:r>
            <a:r>
              <a:rPr lang="en-US" altLang="zh-CN" dirty="0" err="1"/>
              <a:t>H+He</a:t>
            </a:r>
            <a:r>
              <a:rPr lang="en-US" altLang="zh-CN" dirty="0"/>
              <a:t> </a:t>
            </a:r>
          </a:p>
          <a:p>
            <a:pPr lvl="1">
              <a:buSzPct val="68000"/>
            </a:pPr>
            <a:r>
              <a:rPr lang="en-US" altLang="zh-CN" dirty="0"/>
              <a:t>ARGO-YBJ</a:t>
            </a:r>
            <a:r>
              <a:rPr lang="zh-CN" altLang="en-US" dirty="0"/>
              <a:t>：</a:t>
            </a:r>
            <a:endParaRPr lang="en-US" altLang="zh-CN" dirty="0"/>
          </a:p>
          <a:p>
            <a:pPr lvl="2">
              <a:buSzPct val="68000"/>
            </a:pPr>
            <a:r>
              <a:rPr lang="en-US" altLang="zh-CN" dirty="0"/>
              <a:t>3TeV-300TeV</a:t>
            </a:r>
          </a:p>
          <a:p>
            <a:pPr lvl="1"/>
            <a:r>
              <a:rPr lang="en-US" altLang="zh-CN" dirty="0"/>
              <a:t>ARGO-YBJ+C-telescopes </a:t>
            </a:r>
          </a:p>
          <a:p>
            <a:pPr lvl="2"/>
            <a:r>
              <a:rPr lang="en-US" altLang="zh-CN" dirty="0"/>
              <a:t>100TeV-3PeV</a:t>
            </a:r>
          </a:p>
          <a:p>
            <a:endParaRPr lang="zh-CN" alt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61A3ECF-2DA2-4A1F-A526-F181EB436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36" y="1340768"/>
            <a:ext cx="4294232" cy="297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1CAF6A2-513C-4356-BCE4-119DB381C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54448" r="8790"/>
          <a:stretch>
            <a:fillRect/>
          </a:stretch>
        </p:blipFill>
        <p:spPr bwMode="auto">
          <a:xfrm>
            <a:off x="1261491" y="3511269"/>
            <a:ext cx="4499992" cy="334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9ECADF0-41B4-40D1-87FB-FFE509D900C1}"/>
              </a:ext>
            </a:extLst>
          </p:cNvPr>
          <p:cNvSpPr txBox="1"/>
          <p:nvPr/>
        </p:nvSpPr>
        <p:spPr>
          <a:xfrm>
            <a:off x="6127779" y="4725144"/>
            <a:ext cx="60642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</a:rPr>
              <a:t>The absolute energy scale is uncertain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</a:rPr>
              <a:t>Composition discrimination is difficult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</a:rPr>
              <a:t>Dependent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on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hadronic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models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9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40" y="2060849"/>
            <a:ext cx="4968552" cy="274479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810644" y="3786190"/>
            <a:ext cx="172819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</a:t>
            </a:r>
          </a:p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3120 cells (25m</a:t>
            </a:r>
            <a:r>
              <a:rPr lang="en-US" altLang="zh-CN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/cell)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544272" y="2145631"/>
            <a:ext cx="194421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Cherenkov telescopes (1024 pixels/telescope)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7"/>
          <p:cNvGrpSpPr/>
          <p:nvPr/>
        </p:nvGrpSpPr>
        <p:grpSpPr>
          <a:xfrm>
            <a:off x="8216780" y="167357"/>
            <a:ext cx="2599200" cy="1764000"/>
            <a:chOff x="6336000" y="165600"/>
            <a:chExt cx="2599200" cy="1764000"/>
          </a:xfrm>
        </p:grpSpPr>
        <p:sp>
          <p:nvSpPr>
            <p:cNvPr id="4" name="矩形标注 3"/>
            <p:cNvSpPr>
              <a:spLocks/>
            </p:cNvSpPr>
            <p:nvPr/>
          </p:nvSpPr>
          <p:spPr>
            <a:xfrm>
              <a:off x="6336000" y="165600"/>
              <a:ext cx="2599200" cy="1764000"/>
            </a:xfrm>
            <a:prstGeom prst="wedgeRectCallout">
              <a:avLst>
                <a:gd name="adj1" fmla="val -82107"/>
                <a:gd name="adj2" fmla="val 107163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925" y="208164"/>
              <a:ext cx="2527555" cy="1692000"/>
            </a:xfrm>
            <a:prstGeom prst="rect">
              <a:avLst/>
            </a:prstGeom>
          </p:spPr>
        </p:pic>
      </p:grpSp>
      <p:grpSp>
        <p:nvGrpSpPr>
          <p:cNvPr id="8" name="组合 24"/>
          <p:cNvGrpSpPr/>
          <p:nvPr/>
        </p:nvGrpSpPr>
        <p:grpSpPr>
          <a:xfrm>
            <a:off x="1595406" y="849917"/>
            <a:ext cx="3081600" cy="1764000"/>
            <a:chOff x="251520" y="165600"/>
            <a:chExt cx="3081600" cy="1764000"/>
          </a:xfrm>
        </p:grpSpPr>
        <p:sp>
          <p:nvSpPr>
            <p:cNvPr id="18" name="矩形标注 17"/>
            <p:cNvSpPr/>
            <p:nvPr/>
          </p:nvSpPr>
          <p:spPr>
            <a:xfrm>
              <a:off x="251520" y="165600"/>
              <a:ext cx="3081600" cy="1764000"/>
            </a:xfrm>
            <a:prstGeom prst="wedgeRectCallout">
              <a:avLst>
                <a:gd name="adj1" fmla="val 64037"/>
                <a:gd name="adj2" fmla="val 94163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186219"/>
              <a:ext cx="3008000" cy="1692000"/>
            </a:xfrm>
            <a:prstGeom prst="rect">
              <a:avLst/>
            </a:prstGeom>
          </p:spPr>
        </p:pic>
      </p:grpSp>
      <p:sp>
        <p:nvSpPr>
          <p:cNvPr id="21" name="矩形标注 20"/>
          <p:cNvSpPr/>
          <p:nvPr/>
        </p:nvSpPr>
        <p:spPr>
          <a:xfrm>
            <a:off x="7310446" y="4786322"/>
            <a:ext cx="2928958" cy="2000264"/>
          </a:xfrm>
          <a:prstGeom prst="wedgeRectCallout">
            <a:avLst>
              <a:gd name="adj1" fmla="val -85448"/>
              <a:gd name="adj2" fmla="val -13115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文本框 10"/>
          <p:cNvSpPr txBox="1"/>
          <p:nvPr/>
        </p:nvSpPr>
        <p:spPr>
          <a:xfrm>
            <a:off x="1538598" y="2857496"/>
            <a:ext cx="2000232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 </a:t>
            </a:r>
          </a:p>
          <a:p>
            <a:pPr>
              <a:buFont typeface="Arial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</a:rPr>
              <a:t>5195 </a:t>
            </a:r>
            <a:r>
              <a:rPr lang="en-US" altLang="zh-CN" b="1" dirty="0" err="1">
                <a:latin typeface="Times New Roman" panose="02020603050405020304" pitchFamily="18" charset="0"/>
              </a:rPr>
              <a:t>Scin’s</a:t>
            </a:r>
            <a:r>
              <a:rPr lang="en-US" altLang="zh-CN" b="1" dirty="0">
                <a:latin typeface="Times New Roman" panose="02020603050405020304" pitchFamily="18" charset="0"/>
              </a:rPr>
              <a:t>: 1 m</a:t>
            </a:r>
            <a:r>
              <a:rPr lang="en-US" altLang="zh-CN" b="1" baseline="30000" dirty="0">
                <a:latin typeface="Times New Roman" panose="02020603050405020304" pitchFamily="18" charset="0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</a:rPr>
              <a:t>, 15m spacing</a:t>
            </a:r>
          </a:p>
          <a:p>
            <a:pPr>
              <a:buFont typeface="Arial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</a:rPr>
              <a:t>1171 MDs: 36 m</a:t>
            </a:r>
            <a:r>
              <a:rPr lang="en-US" altLang="zh-CN" b="1" baseline="30000" dirty="0">
                <a:latin typeface="Times New Roman" panose="02020603050405020304" pitchFamily="18" charset="0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</a:rPr>
              <a:t>, 30m spacing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日期占位符 28"/>
          <p:cNvSpPr>
            <a:spLocks noGrp="1"/>
          </p:cNvSpPr>
          <p:nvPr>
            <p:ph type="dt" sz="half" idx="4294967295"/>
          </p:nvPr>
        </p:nvSpPr>
        <p:spPr>
          <a:xfrm>
            <a:off x="1981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6D44CC9-28E1-4DDA-9B88-3F9E0F54C139}" type="datetime1">
              <a:rPr lang="zh-CN" altLang="en-US" smtClean="0"/>
              <a:pPr/>
              <a:t>2019/4/26</a:t>
            </a:fld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199234" y="4820008"/>
            <a:ext cx="4896766" cy="1789538"/>
            <a:chOff x="3995936" y="4869160"/>
            <a:chExt cx="4896766" cy="1789538"/>
          </a:xfrm>
        </p:grpSpPr>
        <p:grpSp>
          <p:nvGrpSpPr>
            <p:cNvPr id="10" name="组合 14"/>
            <p:cNvGrpSpPr>
              <a:grpSpLocks/>
            </p:cNvGrpSpPr>
            <p:nvPr/>
          </p:nvGrpSpPr>
          <p:grpSpPr bwMode="auto">
            <a:xfrm>
              <a:off x="3995936" y="4869160"/>
              <a:ext cx="4896766" cy="1789538"/>
              <a:chOff x="179512" y="1052736"/>
              <a:chExt cx="8027362" cy="2376599"/>
            </a:xfrm>
          </p:grpSpPr>
          <p:pic>
            <p:nvPicPr>
              <p:cNvPr id="24" name="图片 15"/>
              <p:cNvPicPr>
                <a:picLocks noChangeAspect="1"/>
              </p:cNvPicPr>
              <p:nvPr/>
            </p:nvPicPr>
            <p:blipFill>
              <a:blip r:embed="rId5" cstate="print"/>
              <a:srcRect t="16017" b="15700"/>
              <a:stretch>
                <a:fillRect/>
              </a:stretch>
            </p:blipFill>
            <p:spPr bwMode="auto">
              <a:xfrm>
                <a:off x="179512" y="1052736"/>
                <a:ext cx="5220072" cy="2376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图片 17"/>
              <p:cNvPicPr>
                <a:picLocks noChangeAspect="1"/>
              </p:cNvPicPr>
              <p:nvPr/>
            </p:nvPicPr>
            <p:blipFill>
              <a:blip r:embed="rId6" cstate="print"/>
              <a:srcRect t="2113"/>
              <a:stretch>
                <a:fillRect/>
              </a:stretch>
            </p:blipFill>
            <p:spPr bwMode="auto">
              <a:xfrm>
                <a:off x="4570175" y="1056114"/>
                <a:ext cx="3636699" cy="2373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" name="矩形 29"/>
            <p:cNvSpPr/>
            <p:nvPr/>
          </p:nvSpPr>
          <p:spPr>
            <a:xfrm>
              <a:off x="4139952" y="5013176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2000" b="1" dirty="0" err="1"/>
                <a:t>Daochen</a:t>
              </a:r>
              <a:r>
                <a:rPr lang="en-US" altLang="zh-CN" sz="2000" b="1" dirty="0"/>
                <a:t>,  4410 m </a:t>
              </a:r>
              <a:r>
                <a:rPr lang="en-US" altLang="zh-CN" sz="2000" b="1" dirty="0" err="1"/>
                <a:t>a.s.l</a:t>
              </a:r>
              <a:r>
                <a:rPr lang="en-US" altLang="zh-CN" sz="2000" b="1" dirty="0"/>
                <a:t>.,  600 g/cm</a:t>
              </a:r>
              <a:r>
                <a:rPr lang="en-US" altLang="zh-CN" sz="2000" b="1" baseline="30000" dirty="0"/>
                <a:t>2</a:t>
              </a:r>
            </a:p>
            <a:p>
              <a:r>
                <a:rPr lang="en-US" altLang="zh-CN" sz="2000" b="1" dirty="0"/>
                <a:t>(29</a:t>
              </a:r>
              <a:r>
                <a:rPr lang="en-US" altLang="zh-CN" sz="2000" b="1" baseline="30000" dirty="0"/>
                <a:t>o</a:t>
              </a:r>
              <a:r>
                <a:rPr lang="en-US" altLang="zh-CN" sz="2000" b="1" dirty="0"/>
                <a:t>21’ 31” N, 100</a:t>
              </a:r>
              <a:r>
                <a:rPr lang="en-US" altLang="zh-CN" sz="2000" b="1" baseline="30000" dirty="0"/>
                <a:t>o</a:t>
              </a:r>
              <a:r>
                <a:rPr lang="en-US" altLang="zh-CN" sz="2000" b="1" dirty="0"/>
                <a:t>08’15” E)</a:t>
              </a:r>
              <a:endParaRPr lang="zh-CN" altLang="en-US" sz="2000" b="1" dirty="0"/>
            </a:p>
          </p:txBody>
        </p:sp>
      </p:grpSp>
      <p:pic>
        <p:nvPicPr>
          <p:cNvPr id="26" name="内容占位符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381884" y="4838879"/>
            <a:ext cx="2786082" cy="192455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75720" y="71414"/>
            <a:ext cx="4896544" cy="249299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L</a:t>
            </a:r>
            <a:r>
              <a:rPr lang="en-US" sz="3200" b="1" i="1" dirty="0">
                <a:latin typeface="Cooper Std Black" panose="0208090304030B020404" pitchFamily="18" charset="0"/>
                <a:ea typeface="华文琥珀" panose="02010800040101010101" pitchFamily="2" charset="-122"/>
              </a:rPr>
              <a:t>arge </a:t>
            </a:r>
            <a:r>
              <a:rPr lang="en-US" sz="3200" b="1" i="1" dirty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H</a:t>
            </a:r>
            <a:r>
              <a:rPr lang="en-US" sz="3200" b="1" i="1" dirty="0">
                <a:latin typeface="Cooper Std Black" panose="0208090304030B020404" pitchFamily="18" charset="0"/>
                <a:ea typeface="华文琥珀" panose="02010800040101010101" pitchFamily="2" charset="-122"/>
              </a:rPr>
              <a:t>igh </a:t>
            </a:r>
            <a:r>
              <a:rPr lang="en-US" sz="3200" b="1" i="1" dirty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A</a:t>
            </a:r>
            <a:r>
              <a:rPr lang="en-US" sz="3200" b="1" i="1" dirty="0">
                <a:latin typeface="Cooper Std Black" panose="0208090304030B020404" pitchFamily="18" charset="0"/>
                <a:ea typeface="华文琥珀" panose="02010800040101010101" pitchFamily="2" charset="-122"/>
              </a:rPr>
              <a:t>ltitude </a:t>
            </a:r>
            <a:r>
              <a:rPr lang="en-US" sz="3200" b="1" i="1" dirty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A</a:t>
            </a:r>
            <a:r>
              <a:rPr lang="en-US" sz="3200" b="1" i="1" dirty="0">
                <a:latin typeface="Cooper Std Black" panose="0208090304030B020404" pitchFamily="18" charset="0"/>
                <a:ea typeface="华文琥珀" panose="02010800040101010101" pitchFamily="2" charset="-122"/>
              </a:rPr>
              <a:t>ir </a:t>
            </a:r>
            <a:r>
              <a:rPr lang="en-US" sz="3200" b="1" i="1" dirty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S</a:t>
            </a:r>
            <a:r>
              <a:rPr lang="en-US" sz="3200" b="1" i="1" dirty="0">
                <a:latin typeface="Cooper Std Black" panose="0208090304030B020404" pitchFamily="18" charset="0"/>
                <a:ea typeface="华文琥珀" panose="02010800040101010101" pitchFamily="2" charset="-122"/>
              </a:rPr>
              <a:t>hower </a:t>
            </a:r>
            <a:r>
              <a:rPr lang="en-US" sz="3200" b="1" i="1" dirty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O</a:t>
            </a:r>
            <a:r>
              <a:rPr lang="en-US" sz="3200" b="1" i="1" dirty="0">
                <a:latin typeface="Cooper Std Black" panose="0208090304030B020404" pitchFamily="18" charset="0"/>
                <a:ea typeface="华文琥珀" panose="02010800040101010101" pitchFamily="2" charset="-122"/>
              </a:rPr>
              <a:t>bservatory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</a:p>
        </p:txBody>
      </p:sp>
    </p:spTree>
    <p:extLst>
      <p:ext uri="{BB962C8B-B14F-4D97-AF65-F5344CB8AC3E}">
        <p14:creationId xmlns:p14="http://schemas.microsoft.com/office/powerpoint/2010/main" val="83676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Wide </a:t>
            </a:r>
            <a:r>
              <a:rPr lang="en-US" altLang="zh-CN" dirty="0" err="1"/>
              <a:t>FoV</a:t>
            </a:r>
            <a:r>
              <a:rPr lang="en-US" altLang="zh-CN" dirty="0"/>
              <a:t> C-Telescope Array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66844" y="1000108"/>
            <a:ext cx="8643966" cy="4286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1600" b="1" dirty="0"/>
              <a:t>Fully portable telescopes allow reconfiguring the array easily</a:t>
            </a:r>
            <a:endParaRPr lang="zh-CN" altLang="en-US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930" r="12070"/>
          <a:stretch>
            <a:fillRect/>
          </a:stretch>
        </p:blipFill>
        <p:spPr bwMode="auto">
          <a:xfrm>
            <a:off x="1552326" y="1378565"/>
            <a:ext cx="185738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4198" t="20833" r="16667" b="20833"/>
          <a:stretch>
            <a:fillRect/>
          </a:stretch>
        </p:blipFill>
        <p:spPr bwMode="auto">
          <a:xfrm>
            <a:off x="7167570" y="1357298"/>
            <a:ext cx="1836978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 descr="装配板-2.JPG"/>
          <p:cNvPicPr>
            <a:picLocks noChangeAspect="1"/>
          </p:cNvPicPr>
          <p:nvPr/>
        </p:nvPicPr>
        <p:blipFill>
          <a:blip r:embed="rId4" cstate="print"/>
          <a:srcRect l="30313" t="4589" r="27163" b="8271"/>
          <a:stretch>
            <a:fillRect/>
          </a:stretch>
        </p:blipFill>
        <p:spPr>
          <a:xfrm rot="5400000">
            <a:off x="5686440" y="1419602"/>
            <a:ext cx="1114805" cy="18474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13511" r="19200" b="17689"/>
          <a:stretch/>
        </p:blipFill>
        <p:spPr>
          <a:xfrm>
            <a:off x="9119067" y="2721664"/>
            <a:ext cx="857256" cy="77877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15312" r="23750" b="7500"/>
          <a:stretch>
            <a:fillRect/>
          </a:stretch>
        </p:blipFill>
        <p:spPr bwMode="auto">
          <a:xfrm>
            <a:off x="9118614" y="1357318"/>
            <a:ext cx="1192229" cy="135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6738942" y="2714620"/>
            <a:ext cx="857256" cy="785818"/>
          </a:xfrm>
          <a:prstGeom prst="rect">
            <a:avLst/>
          </a:prstGeom>
        </p:spPr>
      </p:pic>
      <p:sp>
        <p:nvSpPr>
          <p:cNvPr id="12" name="内容占位符 2"/>
          <p:cNvSpPr txBox="1"/>
          <p:nvPr/>
        </p:nvSpPr>
        <p:spPr>
          <a:xfrm>
            <a:off x="3524232" y="3614408"/>
            <a:ext cx="1571636" cy="238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b="1" dirty="0"/>
              <a:t>5 m</a:t>
            </a:r>
            <a:r>
              <a:rPr lang="en-US" altLang="zh-CN" sz="1800" b="1" baseline="30000" dirty="0"/>
              <a:t>2</a:t>
            </a:r>
            <a:r>
              <a:rPr lang="zh-CN" altLang="en-US" sz="1800" b="1" dirty="0"/>
              <a:t> </a:t>
            </a:r>
            <a:r>
              <a:rPr lang="en-US" altLang="zh-CN" sz="1800" b="1" dirty="0"/>
              <a:t>spherical aluminized mirror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/>
              <a:t>Reflectivity of 85%</a:t>
            </a:r>
          </a:p>
          <a:p>
            <a:pPr>
              <a:lnSpc>
                <a:spcPct val="120000"/>
              </a:lnSpc>
            </a:pPr>
            <a:endParaRPr lang="en-US" altLang="zh-CN" sz="1800" b="1" dirty="0"/>
          </a:p>
        </p:txBody>
      </p:sp>
      <p:sp>
        <p:nvSpPr>
          <p:cNvPr id="13" name="内容占位符 2"/>
          <p:cNvSpPr txBox="1"/>
          <p:nvPr/>
        </p:nvSpPr>
        <p:spPr>
          <a:xfrm>
            <a:off x="5024430" y="3614408"/>
            <a:ext cx="1928826" cy="2957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b="1" dirty="0"/>
              <a:t>32×32</a:t>
            </a:r>
            <a:r>
              <a:rPr lang="zh-CN" altLang="en-US" sz="1800" b="1" dirty="0"/>
              <a:t> </a:t>
            </a:r>
            <a:r>
              <a:rPr lang="en-US" altLang="zh-CN" sz="1800" b="1" dirty="0" err="1"/>
              <a:t>SiPM</a:t>
            </a:r>
            <a:r>
              <a:rPr lang="en-US" altLang="zh-CN" sz="1800" b="1" dirty="0"/>
              <a:t> array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 err="1"/>
              <a:t>FoV</a:t>
            </a:r>
            <a:r>
              <a:rPr lang="en-US" altLang="zh-CN" sz="1800" b="1" dirty="0"/>
              <a:t> of 16</a:t>
            </a:r>
            <a:r>
              <a:rPr lang="en-US" altLang="zh-CN" sz="1800" b="1" baseline="30000" dirty="0"/>
              <a:t>o</a:t>
            </a:r>
            <a:r>
              <a:rPr lang="en-US" altLang="zh-CN" sz="1800" b="1" dirty="0"/>
              <a:t>×16</a:t>
            </a:r>
            <a:r>
              <a:rPr lang="en-US" altLang="zh-CN" sz="1800" b="1" baseline="30000" dirty="0"/>
              <a:t>o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/>
              <a:t>0.5</a:t>
            </a:r>
            <a:r>
              <a:rPr lang="en-US" altLang="zh-CN" sz="1800" b="1" baseline="30000" dirty="0"/>
              <a:t>o</a:t>
            </a:r>
            <a:r>
              <a:rPr lang="zh-CN" altLang="en-US" sz="1800" b="1" dirty="0"/>
              <a:t> </a:t>
            </a:r>
            <a:r>
              <a:rPr lang="en-US" altLang="zh-CN" sz="1800" b="1" dirty="0"/>
              <a:t>pixel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/>
              <a:t>1-4000 PE nonlinearity less than 5%</a:t>
            </a:r>
          </a:p>
        </p:txBody>
      </p:sp>
      <p:sp>
        <p:nvSpPr>
          <p:cNvPr id="14" name="内容占位符 2"/>
          <p:cNvSpPr txBox="1"/>
          <p:nvPr/>
        </p:nvSpPr>
        <p:spPr>
          <a:xfrm>
            <a:off x="1666845" y="3643315"/>
            <a:ext cx="2071702" cy="238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b="1" dirty="0"/>
              <a:t>Movable telescope housing 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/>
              <a:t>Rotating from 0</a:t>
            </a:r>
            <a:r>
              <a:rPr lang="en-US" altLang="zh-CN" sz="1800" b="1" baseline="30000" dirty="0"/>
              <a:t>o</a:t>
            </a:r>
            <a:r>
              <a:rPr lang="en-US" altLang="zh-CN" sz="1800" b="1" dirty="0"/>
              <a:t> to 90</a:t>
            </a:r>
            <a:r>
              <a:rPr lang="en-US" altLang="zh-CN" sz="1800" b="1" baseline="30000" dirty="0"/>
              <a:t>o</a:t>
            </a:r>
            <a:r>
              <a:rPr lang="en-US" altLang="zh-CN" sz="1800" b="1" dirty="0"/>
              <a:t> in elevation</a:t>
            </a:r>
          </a:p>
        </p:txBody>
      </p:sp>
      <p:sp>
        <p:nvSpPr>
          <p:cNvPr id="15" name="内容占位符 2"/>
          <p:cNvSpPr txBox="1"/>
          <p:nvPr/>
        </p:nvSpPr>
        <p:spPr>
          <a:xfrm>
            <a:off x="6738942" y="3614408"/>
            <a:ext cx="2071702" cy="2743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b="1" dirty="0"/>
              <a:t>4×4</a:t>
            </a:r>
            <a:r>
              <a:rPr lang="zh-CN" altLang="en-US" sz="1800" b="1" dirty="0"/>
              <a:t> </a:t>
            </a:r>
            <a:r>
              <a:rPr lang="en-US" altLang="zh-CN" sz="1800" b="1" dirty="0"/>
              <a:t>20</a:t>
            </a:r>
            <a:r>
              <a:rPr lang="en-US" altLang="zh-CN" sz="1800" b="1" dirty="0">
                <a:sym typeface="Symbol"/>
              </a:rPr>
              <a:t></a:t>
            </a:r>
            <a:r>
              <a:rPr lang="en-US" altLang="zh-CN" sz="1800" b="1" dirty="0"/>
              <a:t>m </a:t>
            </a:r>
            <a:r>
              <a:rPr lang="en-US" altLang="zh-CN" sz="1800" b="1" dirty="0" err="1"/>
              <a:t>SiPM</a:t>
            </a:r>
            <a:r>
              <a:rPr lang="en-US" altLang="zh-CN" sz="1800" b="1" dirty="0"/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en-US" altLang="zh-CN" sz="1800" b="1" dirty="0"/>
              <a:t>  sub-cluster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/>
              <a:t>50 MHz FADC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/>
              <a:t>Temperature-compensation power supply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/>
              <a:t>T-stamp from WR network</a:t>
            </a:r>
          </a:p>
        </p:txBody>
      </p:sp>
      <p:sp>
        <p:nvSpPr>
          <p:cNvPr id="16" name="内容占位符 2"/>
          <p:cNvSpPr txBox="1"/>
          <p:nvPr/>
        </p:nvSpPr>
        <p:spPr>
          <a:xfrm>
            <a:off x="8667768" y="3586990"/>
            <a:ext cx="1928826" cy="2985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b="1" dirty="0"/>
              <a:t>Aluminized Winston cones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/>
              <a:t>Cut-off angle 30</a:t>
            </a:r>
            <a:r>
              <a:rPr lang="en-US" altLang="zh-CN" sz="1800" b="1" baseline="30000" dirty="0"/>
              <a:t>o</a:t>
            </a:r>
            <a:r>
              <a:rPr lang="zh-CN" altLang="en-US" sz="1800" b="1" dirty="0"/>
              <a:t> </a:t>
            </a:r>
            <a:r>
              <a:rPr lang="en-US" altLang="zh-CN" sz="1800" b="1" dirty="0"/>
              <a:t>with efficiency of 93%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/>
              <a:t>Filter transmission of 92% in 310–550 nm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07216" y="6280450"/>
            <a:ext cx="513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with full-moon duty cycle &gt;30% above 100 </a:t>
            </a:r>
            <a:r>
              <a:rPr lang="en-US" altLang="zh-CN" b="1" dirty="0" err="1">
                <a:solidFill>
                  <a:srgbClr val="FF0000"/>
                </a:solidFill>
              </a:rPr>
              <a:t>TeV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CDB1330-9CC6-4F8F-97E7-0A5242B08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4233" y="1349657"/>
            <a:ext cx="1780883" cy="20717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26D0C9-49E4-444C-858E-4D71B67EE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Complementary advantages by hybrid observations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C56E48-51D2-45BA-9B4C-8064FEE80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1" descr="C:\Users\hp\AppData\Local\Temp\Rar$DIa0.393\lhaaso_layoutx_aligned4_box_c.png">
            <a:extLst>
              <a:ext uri="{FF2B5EF4-FFF2-40B4-BE49-F238E27FC236}">
                <a16:creationId xmlns:a16="http://schemas.microsoft.com/office/drawing/2014/main" id="{4303951E-3109-45C5-8330-84D4A025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122" y="1471594"/>
            <a:ext cx="7624160" cy="5172117"/>
          </a:xfrm>
          <a:prstGeom prst="rect">
            <a:avLst/>
          </a:prstGeom>
          <a:noFill/>
        </p:spPr>
      </p:pic>
      <p:pic>
        <p:nvPicPr>
          <p:cNvPr id="5" name="Picture 3" descr="C:\Users\llma\AppData\Roaming\Tencent\Users\80108933\QQ\WinTemp\RichOle\VWD18M@G9]F@WS6W[~YF91X.png">
            <a:extLst>
              <a:ext uri="{FF2B5EF4-FFF2-40B4-BE49-F238E27FC236}">
                <a16:creationId xmlns:a16="http://schemas.microsoft.com/office/drawing/2014/main" id="{9CFAE836-AFA0-4916-A289-05BA7629A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8715">
            <a:off x="4948650" y="254281"/>
            <a:ext cx="1820929" cy="42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49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303913" y="1844824"/>
            <a:ext cx="5214961" cy="3606166"/>
            <a:chOff x="3491880" y="1484786"/>
            <a:chExt cx="5518342" cy="3552825"/>
          </a:xfrm>
        </p:grpSpPr>
        <p:grpSp>
          <p:nvGrpSpPr>
            <p:cNvPr id="5" name="组合 4"/>
            <p:cNvGrpSpPr/>
            <p:nvPr/>
          </p:nvGrpSpPr>
          <p:grpSpPr>
            <a:xfrm>
              <a:off x="3491880" y="1484786"/>
              <a:ext cx="5518342" cy="3552825"/>
              <a:chOff x="4737354" y="1469710"/>
              <a:chExt cx="7143750" cy="355282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737354" y="1469710"/>
                <a:ext cx="7143750" cy="3552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矩形 7"/>
              <p:cNvSpPr/>
              <p:nvPr/>
            </p:nvSpPr>
            <p:spPr>
              <a:xfrm>
                <a:off x="6872591" y="1543189"/>
                <a:ext cx="1457371" cy="2999232"/>
              </a:xfrm>
              <a:prstGeom prst="rect">
                <a:avLst/>
              </a:prstGeom>
              <a:solidFill>
                <a:schemeClr val="accent1">
                  <a:alpha val="24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329658" y="1495902"/>
                <a:ext cx="922111" cy="2999232"/>
              </a:xfrm>
              <a:prstGeom prst="rect">
                <a:avLst/>
              </a:prstGeom>
              <a:solidFill>
                <a:schemeClr val="accent2">
                  <a:alpha val="24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9229176" y="1514490"/>
                <a:ext cx="818074" cy="2999232"/>
              </a:xfrm>
              <a:prstGeom prst="rect">
                <a:avLst/>
              </a:prstGeom>
              <a:solidFill>
                <a:srgbClr val="FF000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 flipH="1" flipV="1">
                <a:off x="7434151" y="2817546"/>
                <a:ext cx="1932874" cy="371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>
                <a:stCxn id="10" idx="3"/>
              </p:cNvCxnSpPr>
              <p:nvPr/>
            </p:nvCxnSpPr>
            <p:spPr>
              <a:xfrm flipH="1" flipV="1">
                <a:off x="9400481" y="2832411"/>
                <a:ext cx="646769" cy="1816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V="1">
                <a:off x="6118118" y="2832413"/>
                <a:ext cx="1308595" cy="7777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4536610" y="1534455"/>
              <a:ext cx="611454" cy="299551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981200" y="1196753"/>
            <a:ext cx="8229600" cy="4810539"/>
          </a:xfrm>
        </p:spPr>
        <p:txBody>
          <a:bodyPr/>
          <a:lstStyle/>
          <a:p>
            <a:pPr marL="109728" indent="0">
              <a:buNone/>
            </a:pPr>
            <a:r>
              <a:rPr lang="en-US" altLang="zh-CN" b="1" dirty="0">
                <a:solidFill>
                  <a:srgbClr val="0070C0"/>
                </a:solidFill>
              </a:rPr>
              <a:t>  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47054" y="488611"/>
            <a:ext cx="7680916" cy="796908"/>
          </a:xfrm>
        </p:spPr>
        <p:txBody>
          <a:bodyPr>
            <a:normAutofit fontScale="90000"/>
          </a:bodyPr>
          <a:lstStyle/>
          <a:p>
            <a:r>
              <a:rPr lang="en-US" altLang="zh-CN" sz="3600" dirty="0"/>
              <a:t>Cosmic ray spectra measurements in stages by multi-parameters with LHAASO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6" name="内容占位符 2"/>
          <p:cNvSpPr txBox="1">
            <a:spLocks/>
          </p:cNvSpPr>
          <p:nvPr/>
        </p:nvSpPr>
        <p:spPr>
          <a:xfrm>
            <a:off x="1673127" y="1555595"/>
            <a:ext cx="8229600" cy="509543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14350" lvl="1" indent="-51435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FF0000"/>
                </a:solidFill>
                <a:ea typeface="ＭＳ Ｐゴシック" pitchFamily="34" charset="-128"/>
              </a:rPr>
              <a:t>10TeV-200TeV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ea typeface="ＭＳ Ｐゴシック" pitchFamily="34" charset="-128"/>
              </a:rPr>
              <a:t>Energy Scale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prstClr val="black"/>
                </a:solidFill>
                <a:ea typeface="ＭＳ Ｐゴシック" pitchFamily="34" charset="-128"/>
              </a:rPr>
              <a:t>WCDA, WFCTA</a:t>
            </a:r>
            <a:endParaRPr lang="en-US" altLang="zh-CN" dirty="0">
              <a:ea typeface="ＭＳ Ｐゴシック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100TeV-10PeV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>
                <a:ea typeface="ＭＳ Ｐゴシック" pitchFamily="34" charset="-128"/>
              </a:rPr>
              <a:t>Knees for </a:t>
            </a:r>
            <a:r>
              <a:rPr lang="en-US" altLang="zh-CN" i="1" dirty="0" err="1">
                <a:ea typeface="ＭＳ Ｐゴシック" pitchFamily="34" charset="-128"/>
              </a:rPr>
              <a:t>H,He</a:t>
            </a:r>
            <a:r>
              <a:rPr lang="en-US" altLang="zh-CN" dirty="0">
                <a:ea typeface="ＭＳ Ｐゴシック" pitchFamily="34" charset="-128"/>
              </a:rPr>
              <a:t>,…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i="1" dirty="0">
                <a:ea typeface="ＭＳ Ｐゴシック" pitchFamily="34" charset="-128"/>
              </a:rPr>
              <a:t>WCDA, WFCTA, KM2A</a:t>
            </a:r>
            <a:endParaRPr lang="en-US" altLang="zh-CN" b="1" dirty="0">
              <a:solidFill>
                <a:srgbClr val="FF0000"/>
              </a:solidFill>
              <a:ea typeface="ＭＳ Ｐゴシック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10PeV-100PeV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>
                <a:ea typeface="ＭＳ Ｐゴシック" pitchFamily="34" charset="-128"/>
              </a:rPr>
              <a:t>knee of </a:t>
            </a:r>
            <a:r>
              <a:rPr lang="en-US" altLang="zh-CN" i="1" dirty="0">
                <a:ea typeface="ＭＳ Ｐゴシック" pitchFamily="34" charset="-128"/>
              </a:rPr>
              <a:t>Fe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i="1" dirty="0">
                <a:ea typeface="ＭＳ Ｐゴシック" pitchFamily="34" charset="-128"/>
              </a:rPr>
              <a:t>WFCTA, KM2A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ea typeface="ＭＳ Ｐゴシック" pitchFamily="34" charset="-128"/>
              </a:rPr>
              <a:t>100PeV-2EeV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>
                <a:ea typeface="ＭＳ Ｐゴシック" pitchFamily="34" charset="-128"/>
              </a:rPr>
              <a:t>2</a:t>
            </a:r>
            <a:r>
              <a:rPr lang="en-US" altLang="zh-CN" baseline="30000" dirty="0">
                <a:ea typeface="ＭＳ Ｐゴシック" pitchFamily="34" charset="-128"/>
              </a:rPr>
              <a:t>nd</a:t>
            </a:r>
            <a:r>
              <a:rPr lang="en-US" altLang="zh-CN" dirty="0">
                <a:ea typeface="ＭＳ Ｐゴシック" pitchFamily="34" charset="-128"/>
              </a:rPr>
              <a:t> knee &amp; composition changing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>
                <a:ea typeface="ＭＳ Ｐゴシック" pitchFamily="34" charset="-128"/>
              </a:rPr>
              <a:t>Transition from galactic to extra-galactic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>
                <a:ea typeface="ＭＳ Ｐゴシック" pitchFamily="34" charset="-128"/>
              </a:rPr>
              <a:t>WFCTA, KM2A</a:t>
            </a:r>
          </a:p>
        </p:txBody>
      </p:sp>
    </p:spTree>
    <p:extLst>
      <p:ext uri="{BB962C8B-B14F-4D97-AF65-F5344CB8AC3E}">
        <p14:creationId xmlns:p14="http://schemas.microsoft.com/office/powerpoint/2010/main" val="346301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t="54703" r="8416"/>
          <a:stretch>
            <a:fillRect/>
          </a:stretch>
        </p:blipFill>
        <p:spPr bwMode="auto">
          <a:xfrm>
            <a:off x="1881158" y="1102211"/>
            <a:ext cx="9039378" cy="574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下箭头 6"/>
          <p:cNvSpPr/>
          <p:nvPr/>
        </p:nvSpPr>
        <p:spPr>
          <a:xfrm>
            <a:off x="4974258" y="5275755"/>
            <a:ext cx="214314" cy="5715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510790" y="5847259"/>
            <a:ext cx="1131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350GeV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P-beam 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at CERN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1686" y="4175279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good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4562" y="4643446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good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96967" y="5058448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good ??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下箭头 11"/>
          <p:cNvSpPr/>
          <p:nvPr/>
        </p:nvSpPr>
        <p:spPr>
          <a:xfrm>
            <a:off x="6096000" y="5715016"/>
            <a:ext cx="2143140" cy="14287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953256" y="5791102"/>
            <a:ext cx="288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?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95604" y="428604"/>
            <a:ext cx="7115196" cy="796908"/>
          </a:xfrm>
        </p:spPr>
        <p:txBody>
          <a:bodyPr/>
          <a:lstStyle/>
          <a:p>
            <a:r>
              <a:rPr lang="en-US" altLang="zh-CN" dirty="0"/>
              <a:t>Energy Scale</a:t>
            </a:r>
            <a:endParaRPr lang="zh-CN" altLang="en-US" dirty="0"/>
          </a:p>
        </p:txBody>
      </p:sp>
      <p:cxnSp>
        <p:nvCxnSpPr>
          <p:cNvPr id="15" name="直接箭头连接符 14"/>
          <p:cNvCxnSpPr>
            <a:cxnSpLocks/>
          </p:cNvCxnSpPr>
          <p:nvPr/>
        </p:nvCxnSpPr>
        <p:spPr>
          <a:xfrm flipV="1">
            <a:off x="7097687" y="3357562"/>
            <a:ext cx="4254897" cy="1588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67768" y="3357562"/>
            <a:ext cx="1643074" cy="92333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LHAASO</a:t>
            </a:r>
          </a:p>
          <a:p>
            <a: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observation for knees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24100" y="71422"/>
            <a:ext cx="8143900" cy="128587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300" b="1" dirty="0">
                <a:solidFill>
                  <a:srgbClr val="FF0000"/>
                </a:solidFill>
              </a:rPr>
              <a:t>Energy scale in experiment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100" b="1" dirty="0">
                <a:solidFill>
                  <a:srgbClr val="FF0000"/>
                </a:solidFill>
              </a:rPr>
              <a:t>ARGO-YBJ </a:t>
            </a:r>
            <a:r>
              <a:rPr lang="en-US" sz="3100" dirty="0"/>
              <a:t>: Moon Shadow displacement</a:t>
            </a:r>
            <a:endParaRPr lang="en-US" sz="3600" dirty="0"/>
          </a:p>
        </p:txBody>
      </p:sp>
      <p:sp>
        <p:nvSpPr>
          <p:cNvPr id="45066" name="CasellaDiTesto 12"/>
          <p:cNvSpPr txBox="1">
            <a:spLocks noChangeArrowheads="1"/>
          </p:cNvSpPr>
          <p:nvPr/>
        </p:nvSpPr>
        <p:spPr bwMode="auto">
          <a:xfrm>
            <a:off x="4547394" y="1436676"/>
            <a:ext cx="3097212" cy="4619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2400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zh-CN" sz="2400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≈ 21 · (</a:t>
            </a:r>
            <a:r>
              <a:rPr lang="en-US" altLang="zh-CN" sz="2400" i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</a:t>
            </a:r>
            <a:r>
              <a:rPr lang="en-US" altLang="zh-CN" sz="2400" i="1" baseline="-25000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TeV</a:t>
            </a:r>
            <a:r>
              <a:rPr lang="en-US" altLang="zh-CN" sz="2400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/Z)</a:t>
            </a:r>
            <a:r>
              <a:rPr lang="en-US" altLang="zh-CN" sz="2400" i="1" baseline="30000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1.5</a:t>
            </a:r>
          </a:p>
        </p:txBody>
      </p:sp>
      <p:sp>
        <p:nvSpPr>
          <p:cNvPr id="63500" name="Rettangolo 12"/>
          <p:cNvSpPr>
            <a:spLocks noChangeArrowheads="1"/>
          </p:cNvSpPr>
          <p:nvPr/>
        </p:nvSpPr>
        <p:spPr bwMode="auto">
          <a:xfrm>
            <a:off x="8009114" y="1428736"/>
            <a:ext cx="2531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 dirty="0">
                <a:ea typeface="宋体" pitchFamily="2" charset="-122"/>
              </a:rPr>
              <a:t>1 – 30 (</a:t>
            </a:r>
            <a:r>
              <a:rPr lang="en-US" altLang="zh-CN" sz="2800" b="1" dirty="0" err="1">
                <a:ea typeface="宋体" pitchFamily="2" charset="-122"/>
              </a:rPr>
              <a:t>TeV</a:t>
            </a:r>
            <a:r>
              <a:rPr lang="en-US" altLang="zh-CN" sz="2800" b="1" dirty="0">
                <a:ea typeface="宋体" pitchFamily="2" charset="-122"/>
              </a:rPr>
              <a:t>/Z)</a:t>
            </a:r>
          </a:p>
        </p:txBody>
      </p:sp>
      <p:grpSp>
        <p:nvGrpSpPr>
          <p:cNvPr id="3" name="Gruppo 17"/>
          <p:cNvGrpSpPr>
            <a:grpSpLocks/>
          </p:cNvGrpSpPr>
          <p:nvPr/>
        </p:nvGrpSpPr>
        <p:grpSpPr bwMode="auto">
          <a:xfrm>
            <a:off x="4547394" y="1961728"/>
            <a:ext cx="3427904" cy="2934544"/>
            <a:chOff x="71438" y="1227147"/>
            <a:chExt cx="4429124" cy="3559175"/>
          </a:xfrm>
        </p:grpSpPr>
        <p:pic>
          <p:nvPicPr>
            <p:cNvPr id="14" name="Picture 2" descr="Z:\MyWeb\temp\AllRunRB.2006789-nHit100-50000-Rangexy15000-rangey.Ze50.Chi300.dat.win.0.9.root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8" y="1227147"/>
              <a:ext cx="4429124" cy="355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2556070" y="1377950"/>
              <a:ext cx="1372991" cy="494648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dirty="0">
                  <a:solidFill>
                    <a:srgbClr val="0066FF"/>
                  </a:solidFill>
                  <a:ea typeface="宋体" pitchFamily="2" charset="-122"/>
                  <a:cs typeface="Arial" pitchFamily="34" charset="0"/>
                </a:rPr>
                <a:t>55 </a:t>
              </a:r>
              <a:r>
                <a:rPr lang="en-US" altLang="zh-CN" dirty="0" err="1">
                  <a:solidFill>
                    <a:srgbClr val="0066FF"/>
                  </a:solidFill>
                  <a:ea typeface="宋体" pitchFamily="2" charset="-122"/>
                  <a:cs typeface="Arial" pitchFamily="34" charset="0"/>
                </a:rPr>
                <a:t>s.d</a:t>
              </a:r>
              <a:r>
                <a:rPr lang="en-US" altLang="zh-CN" dirty="0">
                  <a:solidFill>
                    <a:srgbClr val="0066FF"/>
                  </a:solidFill>
                  <a:ea typeface="宋体" pitchFamily="2" charset="-122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63496" name="CasellaDiTesto 8"/>
          <p:cNvSpPr txBox="1">
            <a:spLocks noChangeArrowheads="1"/>
          </p:cNvSpPr>
          <p:nvPr/>
        </p:nvSpPr>
        <p:spPr bwMode="auto">
          <a:xfrm>
            <a:off x="1274045" y="4742208"/>
            <a:ext cx="800105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400" b="1" dirty="0">
                <a:solidFill>
                  <a:srgbClr val="FF0000"/>
                </a:solidFill>
                <a:ea typeface="宋体" pitchFamily="2" charset="-122"/>
              </a:rPr>
              <a:t>The energy scale uncertainty:  smaller than 13%:  </a:t>
            </a:r>
            <a:endParaRPr lang="en-US" altLang="zh-CN" b="1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4697" y="4941168"/>
            <a:ext cx="936367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Helvetica" pitchFamily="2" charset="0"/>
              </a:rPr>
              <a:t>T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US" sz="2800" dirty="0">
                <a:latin typeface="Helvetica" pitchFamily="2" charset="0"/>
              </a:rPr>
              <a:t>  the assumed primary CR chemical composition (7%)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US" sz="2800" dirty="0">
                <a:latin typeface="Helvetica" pitchFamily="2" charset="0"/>
              </a:rPr>
              <a:t>  the uncertainties of different hadronic models (6%)  statistical uncertainty (8</a:t>
            </a:r>
            <a:r>
              <a:rPr lang="en-US" sz="2800">
                <a:latin typeface="Helvetica" pitchFamily="2" charset="0"/>
              </a:rPr>
              <a:t>%)       </a:t>
            </a:r>
            <a:endParaRPr lang="en-US" sz="2800" dirty="0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AF2FAE-965B-4BCD-B29E-A20D713EF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268760"/>
            <a:ext cx="4158711" cy="32403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9995E1-B5BE-46A7-8A11-61E4843F3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844824"/>
            <a:ext cx="3529608" cy="338893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HAASO">
  <a:themeElements>
    <a:clrScheme name="龙腾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23248</TotalTime>
  <Words>876</Words>
  <Application>Microsoft Office PowerPoint</Application>
  <PresentationFormat>宽屏</PresentationFormat>
  <Paragraphs>205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Cooper Std Black</vt:lpstr>
      <vt:lpstr>黑体</vt:lpstr>
      <vt:lpstr>宋体</vt:lpstr>
      <vt:lpstr>Arial</vt:lpstr>
      <vt:lpstr>Calibri</vt:lpstr>
      <vt:lpstr>Cambria</vt:lpstr>
      <vt:lpstr>Helvetica</vt:lpstr>
      <vt:lpstr>Maiandra GD</vt:lpstr>
      <vt:lpstr>Times New Roman</vt:lpstr>
      <vt:lpstr>Wingdings</vt:lpstr>
      <vt:lpstr>Wingdings 2</vt:lpstr>
      <vt:lpstr>LHAASO</vt:lpstr>
      <vt:lpstr>Expectation of cosmic ray energy spectrum with LHAASO</vt:lpstr>
      <vt:lpstr>Content                </vt:lpstr>
      <vt:lpstr>Status of cosmic ray spectra measurement</vt:lpstr>
      <vt:lpstr>PowerPoint 演示文稿</vt:lpstr>
      <vt:lpstr>Wide FoV C-Telescope Array</vt:lpstr>
      <vt:lpstr>Complementary advantages by hybrid observations </vt:lpstr>
      <vt:lpstr>Cosmic ray spectra measurements in stages by multi-parameters with LHAASO </vt:lpstr>
      <vt:lpstr>Energy Scale</vt:lpstr>
      <vt:lpstr>Energy scale in experiment ARGO-YBJ : Moon Shadow displacement</vt:lpstr>
      <vt:lpstr> Energy spectrum @ 10TeV</vt:lpstr>
      <vt:lpstr>Prospects of P, He knees from 100TeV to 10PeV</vt:lpstr>
      <vt:lpstr>PowerPoint 演示文稿</vt:lpstr>
      <vt:lpstr>Particle Identification </vt:lpstr>
      <vt:lpstr>Aperture and energy Resolution</vt:lpstr>
      <vt:lpstr>Prospects for cosmic ray spectra</vt:lpstr>
      <vt:lpstr>Prospects of iron knee from 10PeV to 100PeV</vt:lpstr>
      <vt:lpstr>Xmax reconstruction</vt:lpstr>
      <vt:lpstr>PowerPoint 演示文稿</vt:lpstr>
      <vt:lpstr>PowerPoint 演示文稿</vt:lpstr>
      <vt:lpstr>PowerPoint 演示文稿</vt:lpstr>
      <vt:lpstr>PowerPoint 演示文稿</vt:lpstr>
      <vt:lpstr>Scale Still Energy 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zhen cao</dc:creator>
  <cp:lastModifiedBy>llma</cp:lastModifiedBy>
  <cp:revision>89</cp:revision>
  <dcterms:created xsi:type="dcterms:W3CDTF">2018-04-07T04:05:10Z</dcterms:created>
  <dcterms:modified xsi:type="dcterms:W3CDTF">2019-04-25T23:43:07Z</dcterms:modified>
</cp:coreProperties>
</file>