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80" r:id="rId2"/>
  </p:sldMasterIdLst>
  <p:notesMasterIdLst>
    <p:notesMasterId r:id="rId47"/>
  </p:notesMasterIdLst>
  <p:sldIdLst>
    <p:sldId id="256" r:id="rId3"/>
    <p:sldId id="400" r:id="rId4"/>
    <p:sldId id="257" r:id="rId5"/>
    <p:sldId id="315" r:id="rId6"/>
    <p:sldId id="339" r:id="rId7"/>
    <p:sldId id="314" r:id="rId8"/>
    <p:sldId id="346" r:id="rId9"/>
    <p:sldId id="350" r:id="rId10"/>
    <p:sldId id="323" r:id="rId11"/>
    <p:sldId id="340" r:id="rId12"/>
    <p:sldId id="305" r:id="rId13"/>
    <p:sldId id="322" r:id="rId14"/>
    <p:sldId id="341" r:id="rId15"/>
    <p:sldId id="332" r:id="rId16"/>
    <p:sldId id="342" r:id="rId17"/>
    <p:sldId id="351" r:id="rId18"/>
    <p:sldId id="399" r:id="rId19"/>
    <p:sldId id="349" r:id="rId20"/>
    <p:sldId id="380" r:id="rId21"/>
    <p:sldId id="358" r:id="rId22"/>
    <p:sldId id="319" r:id="rId23"/>
    <p:sldId id="370" r:id="rId24"/>
    <p:sldId id="353" r:id="rId25"/>
    <p:sldId id="373" r:id="rId26"/>
    <p:sldId id="372" r:id="rId27"/>
    <p:sldId id="356" r:id="rId28"/>
    <p:sldId id="359" r:id="rId29"/>
    <p:sldId id="362" r:id="rId30"/>
    <p:sldId id="360" r:id="rId31"/>
    <p:sldId id="260" r:id="rId32"/>
    <p:sldId id="374" r:id="rId33"/>
    <p:sldId id="377" r:id="rId34"/>
    <p:sldId id="378" r:id="rId35"/>
    <p:sldId id="381" r:id="rId36"/>
    <p:sldId id="383" r:id="rId37"/>
    <p:sldId id="385" r:id="rId38"/>
    <p:sldId id="389" r:id="rId39"/>
    <p:sldId id="396" r:id="rId40"/>
    <p:sldId id="397" r:id="rId41"/>
    <p:sldId id="393" r:id="rId42"/>
    <p:sldId id="394" r:id="rId43"/>
    <p:sldId id="398" r:id="rId44"/>
    <p:sldId id="395" r:id="rId45"/>
    <p:sldId id="363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31EF55"/>
    <a:srgbClr val="03067D"/>
    <a:srgbClr val="02117E"/>
    <a:srgbClr val="0B0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856" autoAdjust="0"/>
  </p:normalViewPr>
  <p:slideViewPr>
    <p:cSldViewPr snapToGrid="0">
      <p:cViewPr varScale="1">
        <p:scale>
          <a:sx n="56" d="100"/>
          <a:sy n="56" d="100"/>
        </p:scale>
        <p:origin x="12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9181C-116E-474E-BD27-16834141D11E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E085D-75EF-4460-89B6-1393C079E4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76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E085D-75EF-4460-89B6-1393C079E47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20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E085D-75EF-4460-89B6-1393C079E479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79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33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48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947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0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653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106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74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84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580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46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53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308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71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406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5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F852-111C-4AB2-A882-6A2BA681CDCF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39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782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08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13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14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63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64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33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2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52472-E930-4747-9E3B-ED6B547FEFCA}" type="datetimeFigureOut">
              <a:rPr lang="zh-CN" altLang="en-US" smtClean="0"/>
              <a:t>2019/4/25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38559-42F0-4A02-BFE6-BF1D7D82DFC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5">
              <a:alphaModFix amt="56000"/>
            </a:blip>
            <a:srcRect/>
            <a:tile tx="0" ty="0" sx="100000" sy="100000" flip="none" algn="tl"/>
          </a:blipFill>
        </p:spPr>
        <p:style>
          <a:lnRef idx="2">
            <a:schemeClr val="accent6">
              <a:shade val="50000"/>
            </a:schemeClr>
          </a:lnRef>
          <a:fillRef idx="1002">
            <a:schemeClr val="dk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35691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29438" y="1631855"/>
            <a:ext cx="7896897" cy="925418"/>
          </a:xfrm>
        </p:spPr>
        <p:txBody>
          <a:bodyPr>
            <a:normAutofit fontScale="90000"/>
          </a:bodyPr>
          <a:lstStyle/>
          <a:p>
            <a:r>
              <a:rPr lang="en-US" altLang="zh-CN" sz="4800" dirty="0"/>
              <a:t>Gamma-ray Astronomy of LHAASO</a:t>
            </a:r>
            <a:endParaRPr lang="en-US" altLang="zh-CN" sz="48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29910" y="3095739"/>
            <a:ext cx="7006727" cy="837282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 err="1"/>
              <a:t>Songzhan</a:t>
            </a:r>
            <a:r>
              <a:rPr lang="en-US" altLang="zh-CN" sz="3200" b="1" dirty="0"/>
              <a:t> Chen</a:t>
            </a:r>
          </a:p>
          <a:p>
            <a:pPr algn="ctr"/>
            <a:r>
              <a:rPr lang="en-US" altLang="zh-CN" sz="3200" dirty="0"/>
              <a:t>on behalf of the LHAASO collaboration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74" y="1"/>
            <a:ext cx="2462725" cy="1663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56" y="4302872"/>
            <a:ext cx="6356733" cy="167272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7774" y="6176171"/>
            <a:ext cx="8980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/>
              <a:t>LHAASO Scientific observation and multi-messenger astronomy workshop</a:t>
            </a:r>
            <a:r>
              <a:rPr lang="en-US" altLang="zh-CN" sz="1600" dirty="0"/>
              <a:t> </a:t>
            </a:r>
            <a:r>
              <a:rPr lang="en-US" altLang="zh-CN" sz="1600" b="1" i="1" dirty="0"/>
              <a:t>, Chengdu, 2019 April 25-27</a:t>
            </a:r>
            <a:endParaRPr lang="zh-CN" alt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5594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39184" y="198061"/>
            <a:ext cx="4432615" cy="1088873"/>
          </a:xfrm>
        </p:spPr>
        <p:txBody>
          <a:bodyPr>
            <a:normAutofit/>
          </a:bodyPr>
          <a:lstStyle/>
          <a:p>
            <a:pPr algn="ctr"/>
            <a:r>
              <a:rPr lang="el-GR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 </a:t>
            </a:r>
            <a:r>
              <a:rPr lang="en-US" altLang="zh-CN" sz="3600" b="1" dirty="0">
                <a:solidFill>
                  <a:srgbClr val="0000FF"/>
                </a:solidFill>
              </a:rPr>
              <a:t>discrimination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99842" y="1727201"/>
            <a:ext cx="7402958" cy="4922605"/>
            <a:chOff x="2345820" y="1134625"/>
            <a:chExt cx="6369490" cy="4707578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5820" y="1134625"/>
              <a:ext cx="6369490" cy="47075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7073659" y="4151196"/>
              <a:ext cx="1395119" cy="35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FF"/>
                  </a:solidFill>
                </a:rPr>
                <a:t>Gamma-ray</a:t>
              </a:r>
              <a:endParaRPr lang="zh-CN" altLang="en-US" b="1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0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/>
          </p:cNvSpPr>
          <p:nvPr>
            <p:ph type="title"/>
          </p:nvPr>
        </p:nvSpPr>
        <p:spPr>
          <a:xfrm>
            <a:off x="1631504" y="274638"/>
            <a:ext cx="9036497" cy="1498178"/>
          </a:xfrm>
        </p:spPr>
        <p:txBody>
          <a:bodyPr>
            <a:normAutofit/>
          </a:bodyPr>
          <a:lstStyle/>
          <a:p>
            <a:pPr algn="l"/>
            <a:r>
              <a:rPr lang="en-US" altLang="zh-CN" b="1" dirty="0" smtClean="0">
                <a:solidFill>
                  <a:srgbClr val="FF0000"/>
                </a:solidFill>
              </a:rPr>
              <a:t>WCDA</a:t>
            </a:r>
            <a:r>
              <a:rPr lang="en-US" altLang="zh-CN" b="1" dirty="0" smtClean="0"/>
              <a:t>: </a:t>
            </a:r>
            <a:r>
              <a:rPr lang="en-US" altLang="zh-CN" b="1" dirty="0" smtClean="0">
                <a:solidFill>
                  <a:srgbClr val="FF0000"/>
                </a:solidFill>
              </a:rPr>
              <a:t>W</a:t>
            </a:r>
            <a:r>
              <a:rPr lang="en-US" altLang="zh-CN" b="1" dirty="0" smtClean="0"/>
              <a:t>ater </a:t>
            </a:r>
            <a:r>
              <a:rPr lang="en-US" altLang="zh-CN" b="1" dirty="0" smtClean="0">
                <a:solidFill>
                  <a:srgbClr val="FF0000"/>
                </a:solidFill>
              </a:rPr>
              <a:t>C</a:t>
            </a:r>
            <a:r>
              <a:rPr lang="en-US" altLang="zh-CN" b="1" dirty="0" smtClean="0"/>
              <a:t>herenkov </a:t>
            </a:r>
            <a:r>
              <a:rPr lang="en-US" altLang="zh-CN" b="1" dirty="0" smtClean="0">
                <a:solidFill>
                  <a:srgbClr val="FF0000"/>
                </a:solidFill>
              </a:rPr>
              <a:t>D</a:t>
            </a:r>
            <a:r>
              <a:rPr lang="en-US" altLang="zh-CN" b="1" dirty="0" smtClean="0"/>
              <a:t>etector </a:t>
            </a:r>
            <a:r>
              <a:rPr lang="en-US" altLang="zh-CN" b="1" dirty="0" smtClean="0">
                <a:solidFill>
                  <a:srgbClr val="FF0000"/>
                </a:solidFill>
              </a:rPr>
              <a:t>A</a:t>
            </a:r>
            <a:r>
              <a:rPr lang="en-US" altLang="zh-CN" b="1" dirty="0" smtClean="0"/>
              <a:t>rray</a:t>
            </a:r>
            <a:endParaRPr lang="en-US" altLang="zh-CN" sz="2600" dirty="0">
              <a:latin typeface="Constantia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88" y="2461540"/>
            <a:ext cx="6115412" cy="33009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" y="1772816"/>
            <a:ext cx="5605257" cy="500361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45856" y="5804838"/>
            <a:ext cx="4244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8’’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PMT for 1# pool </a:t>
            </a:r>
          </a:p>
          <a:p>
            <a:r>
              <a:rPr lang="en-US" altLang="zh-CN" sz="2400" b="1" dirty="0">
                <a:solidFill>
                  <a:srgbClr val="FF0000"/>
                </a:solidFill>
              </a:rPr>
              <a:t>20’’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PMT for 2# and 3# pool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3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77388" y="324573"/>
            <a:ext cx="7965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 </a:t>
            </a:r>
            <a:r>
              <a:rPr lang="en-US" altLang="zh-CN" sz="4400" dirty="0">
                <a:solidFill>
                  <a:srgbClr val="0000FF"/>
                </a:solidFill>
              </a:rPr>
              <a:t>discrimination</a:t>
            </a:r>
            <a:endParaRPr lang="zh-CN" altLang="en-US" sz="4400" dirty="0">
              <a:solidFill>
                <a:srgbClr val="0000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0" y="1486027"/>
            <a:ext cx="11179833" cy="53719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12220" y="6187017"/>
            <a:ext cx="193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Geant4 based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3019" y="2639683"/>
            <a:ext cx="115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1TeV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39177" y="2553418"/>
            <a:ext cx="115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2TeV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77388" y="324573"/>
            <a:ext cx="7965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 </a:t>
            </a:r>
            <a:r>
              <a:rPr lang="en-US" altLang="zh-CN" sz="4400" dirty="0">
                <a:solidFill>
                  <a:srgbClr val="0000FF"/>
                </a:solidFill>
              </a:rPr>
              <a:t>discrimination</a:t>
            </a:r>
            <a:endParaRPr lang="zh-CN" altLang="en-US" sz="44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88" y="1430600"/>
            <a:ext cx="7119667" cy="54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9" y="2375041"/>
            <a:ext cx="5387523" cy="442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995" y="2320613"/>
            <a:ext cx="5786129" cy="448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93910" y="1067053"/>
            <a:ext cx="9953384" cy="1273775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WCDA: </a:t>
            </a:r>
            <a:r>
              <a:rPr lang="en-US" altLang="zh-CN" sz="3600" dirty="0" smtClean="0"/>
              <a:t>0.6 </a:t>
            </a:r>
            <a:r>
              <a:rPr lang="en-US" altLang="zh-CN" sz="3600" dirty="0" err="1" smtClean="0"/>
              <a:t>deg</a:t>
            </a:r>
            <a:r>
              <a:rPr lang="en-US" altLang="zh-CN" sz="3600" dirty="0" smtClean="0"/>
              <a:t>, 11m (68% containing) @1 </a:t>
            </a:r>
            <a:r>
              <a:rPr lang="en-US" altLang="zh-CN" sz="3600" dirty="0" err="1" smtClean="0"/>
              <a:t>TeV</a:t>
            </a:r>
            <a:endParaRPr lang="en-US" altLang="zh-CN" sz="3600" dirty="0" smtClean="0"/>
          </a:p>
          <a:p>
            <a:r>
              <a:rPr lang="en-US" altLang="zh-CN" sz="3600" dirty="0" smtClean="0">
                <a:solidFill>
                  <a:srgbClr val="FF0000"/>
                </a:solidFill>
              </a:rPr>
              <a:t>KM2A: </a:t>
            </a:r>
            <a:r>
              <a:rPr lang="en-US" altLang="zh-CN" sz="3600" dirty="0" smtClean="0"/>
              <a:t>0.5 </a:t>
            </a:r>
            <a:r>
              <a:rPr lang="en-US" altLang="zh-CN" sz="3600" dirty="0" err="1" smtClean="0"/>
              <a:t>deg</a:t>
            </a:r>
            <a:r>
              <a:rPr lang="en-US" altLang="zh-CN" sz="3600" dirty="0" smtClean="0"/>
              <a:t>, 6m </a:t>
            </a:r>
            <a:r>
              <a:rPr lang="en-US" altLang="zh-CN" sz="3600" dirty="0"/>
              <a:t>@</a:t>
            </a:r>
            <a:r>
              <a:rPr lang="en-US" altLang="zh-CN" sz="3600" dirty="0" smtClean="0"/>
              <a:t>100 </a:t>
            </a:r>
            <a:r>
              <a:rPr lang="en-US" altLang="zh-CN" sz="3600" dirty="0" err="1" smtClean="0"/>
              <a:t>TeV</a:t>
            </a:r>
            <a:endParaRPr lang="zh-CN" altLang="en-US" sz="3600" dirty="0">
              <a:solidFill>
                <a:srgbClr val="FF00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30423" y="73278"/>
            <a:ext cx="7886700" cy="993775"/>
          </a:xfrm>
        </p:spPr>
        <p:txBody>
          <a:bodyPr/>
          <a:lstStyle/>
          <a:p>
            <a:pPr algn="ctr"/>
            <a:r>
              <a:rPr lang="en-US" altLang="zh-CN" b="1" dirty="0" smtClean="0"/>
              <a:t>Angular and core resolution 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674674" y="2815178"/>
            <a:ext cx="135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WCDA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56895" y="2775205"/>
            <a:ext cx="118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KM2A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2766" y="163914"/>
            <a:ext cx="7886700" cy="1325563"/>
          </a:xfrm>
        </p:spPr>
        <p:txBody>
          <a:bodyPr/>
          <a:lstStyle/>
          <a:p>
            <a:pPr algn="ctr"/>
            <a:r>
              <a:rPr lang="en-US" altLang="zh-CN" b="1" dirty="0" smtClean="0"/>
              <a:t>LHAASO:FOV</a:t>
            </a:r>
            <a:endParaRPr lang="zh-CN" altLang="en-US" b="1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70" y="1897811"/>
            <a:ext cx="6970144" cy="4852353"/>
          </a:xfrm>
        </p:spPr>
      </p:pic>
      <p:sp>
        <p:nvSpPr>
          <p:cNvPr id="6" name="文本框 5"/>
          <p:cNvSpPr txBox="1"/>
          <p:nvPr/>
        </p:nvSpPr>
        <p:spPr>
          <a:xfrm>
            <a:off x="1785157" y="2370096"/>
            <a:ext cx="131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LHAASO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93016" y="2541483"/>
            <a:ext cx="131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HAWC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75626" y="5028494"/>
            <a:ext cx="131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VERITAS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9376" y="5544804"/>
            <a:ext cx="86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HESS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4433749" y="3676156"/>
            <a:ext cx="247849" cy="1238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2"/>
          <p:cNvSpPr txBox="1">
            <a:spLocks/>
          </p:cNvSpPr>
          <p:nvPr/>
        </p:nvSpPr>
        <p:spPr>
          <a:xfrm>
            <a:off x="370314" y="1276436"/>
            <a:ext cx="5471038" cy="1291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1/7 of the sky at each </a:t>
            </a:r>
            <a:r>
              <a:rPr lang="en-US" altLang="zh-CN" dirty="0" smtClean="0"/>
              <a:t>moment</a:t>
            </a:r>
            <a:endParaRPr lang="en-US" altLang="zh-CN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111" y="1897811"/>
            <a:ext cx="6177293" cy="496018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79683" y="3907487"/>
            <a:ext cx="162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MAGIC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30279" y="5563587"/>
            <a:ext cx="189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FF"/>
                </a:solidFill>
              </a:rPr>
              <a:t>LHAASO</a:t>
            </a:r>
            <a:endParaRPr lang="zh-CN" altLang="en-US" sz="2400" b="1" dirty="0">
              <a:solidFill>
                <a:srgbClr val="FF00FF"/>
              </a:solidFill>
            </a:endParaRPr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7149457" y="1196239"/>
            <a:ext cx="4311797" cy="1291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60</a:t>
            </a:r>
            <a:r>
              <a:rPr lang="en-US" altLang="zh-CN" dirty="0"/>
              <a:t>% of the sky every day</a:t>
            </a:r>
          </a:p>
        </p:txBody>
      </p:sp>
    </p:spTree>
    <p:extLst>
      <p:ext uri="{BB962C8B-B14F-4D97-AF65-F5344CB8AC3E}">
        <p14:creationId xmlns:p14="http://schemas.microsoft.com/office/powerpoint/2010/main" val="3223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47015" y="303349"/>
            <a:ext cx="8968988" cy="132556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Large FOV is important for sky survey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1985864"/>
            <a:ext cx="6475291" cy="4184596"/>
          </a:xfrm>
        </p:spPr>
      </p:pic>
      <p:cxnSp>
        <p:nvCxnSpPr>
          <p:cNvPr id="6" name="直接连接符 5"/>
          <p:cNvCxnSpPr/>
          <p:nvPr/>
        </p:nvCxnSpPr>
        <p:spPr>
          <a:xfrm>
            <a:off x="1720498" y="5668965"/>
            <a:ext cx="0" cy="655235"/>
          </a:xfrm>
          <a:prstGeom prst="line">
            <a:avLst/>
          </a:prstGeom>
          <a:ln w="41275">
            <a:solidFill>
              <a:srgbClr val="FF00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14315" y="6313207"/>
            <a:ext cx="337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FF"/>
                </a:solidFill>
              </a:rPr>
              <a:t>Galactic center</a:t>
            </a:r>
            <a:endParaRPr lang="zh-CN" altLang="en-US" sz="2800" b="1" dirty="0">
              <a:solidFill>
                <a:srgbClr val="FF00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509" y="2251339"/>
            <a:ext cx="5660491" cy="4626071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3615970" y="5742496"/>
            <a:ext cx="0" cy="73697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569303" y="6313207"/>
            <a:ext cx="92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Crab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8746" y="1901388"/>
            <a:ext cx="473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Source Observation time per day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361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068" y="365125"/>
            <a:ext cx="6845813" cy="177422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smtClean="0"/>
              <a:t>Large FOV is important for transient events</a:t>
            </a:r>
            <a:br>
              <a:rPr lang="en-US" altLang="zh-CN" b="1" dirty="0" smtClean="0"/>
            </a:br>
            <a:r>
              <a:rPr lang="en-US" altLang="zh-CN" b="1" dirty="0" smtClean="0"/>
              <a:t> --</a:t>
            </a:r>
            <a:r>
              <a:rPr lang="en-US" altLang="zh-CN" b="1" dirty="0"/>
              <a:t>multi-messenger </a:t>
            </a:r>
            <a:r>
              <a:rPr lang="en-US" altLang="zh-CN" b="1" dirty="0" smtClean="0"/>
              <a:t>astronomy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73270"/>
            <a:ext cx="3526080" cy="338473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19" y="3695400"/>
            <a:ext cx="4136081" cy="294047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271"/>
            <a:ext cx="3733800" cy="338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0" y="0"/>
            <a:ext cx="4762500" cy="3514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83389" y="2912565"/>
            <a:ext cx="253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AGN flare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6481" y="3242437"/>
            <a:ext cx="15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GRB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61873" y="3374230"/>
            <a:ext cx="15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GW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61435" y="3699250"/>
            <a:ext cx="205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HE neutrino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96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8186" y="89309"/>
            <a:ext cx="1102455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/>
              <a:t>Gamma-ray sensitivity for Crab-like source</a:t>
            </a:r>
            <a:endParaRPr lang="zh-CN" altLang="en-US" sz="18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8" y="2740435"/>
            <a:ext cx="5827938" cy="4029123"/>
          </a:xfrm>
          <a:ln w="25400">
            <a:solidFill>
              <a:srgbClr val="0000FF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740435"/>
            <a:ext cx="5842957" cy="405409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209334" y="2740435"/>
            <a:ext cx="2458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FF0000"/>
                </a:solidFill>
              </a:rPr>
              <a:t>Integral </a:t>
            </a:r>
            <a:endParaRPr lang="zh-CN" altLang="en-US" sz="30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65415" y="2706476"/>
            <a:ext cx="2458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0000FF"/>
                </a:solidFill>
              </a:rPr>
              <a:t>Differential </a:t>
            </a:r>
            <a:endParaRPr lang="zh-CN" altLang="en-US" sz="3000" dirty="0">
              <a:solidFill>
                <a:srgbClr val="0000FF"/>
              </a:solidFill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1582166" y="1227513"/>
            <a:ext cx="8303048" cy="12916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WCDA: 1% Crab unit at 2 </a:t>
            </a:r>
            <a:r>
              <a:rPr lang="en-US" altLang="zh-CN" dirty="0" err="1"/>
              <a:t>TeV</a:t>
            </a:r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KM2A: Unprecedented sensitivity at energy above 20TeV. </a:t>
            </a:r>
          </a:p>
        </p:txBody>
      </p:sp>
    </p:spTree>
    <p:extLst>
      <p:ext uri="{BB962C8B-B14F-4D97-AF65-F5344CB8AC3E}">
        <p14:creationId xmlns:p14="http://schemas.microsoft.com/office/powerpoint/2010/main" val="16919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 txBox="1">
            <a:spLocks noChangeArrowheads="1"/>
          </p:cNvSpPr>
          <p:nvPr/>
        </p:nvSpPr>
        <p:spPr>
          <a:xfrm>
            <a:off x="2528502" y="161740"/>
            <a:ext cx="7135001" cy="6749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微软雅黑" pitchFamily="34" charset="-122"/>
              </a:rPr>
              <a:t>Prospect of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微软雅黑" pitchFamily="34" charset="-122"/>
              </a:rPr>
              <a:t>LHAASO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微软雅黑" pitchFamily="34" charset="-122"/>
            </a:endParaRPr>
          </a:p>
        </p:txBody>
      </p:sp>
      <p:pic>
        <p:nvPicPr>
          <p:cNvPr id="22" name="内容占位符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77" y="1243664"/>
            <a:ext cx="4948331" cy="4507150"/>
          </a:xfrm>
          <a:prstGeom prst="rect">
            <a:avLst/>
          </a:prstGeom>
        </p:spPr>
      </p:pic>
      <p:sp>
        <p:nvSpPr>
          <p:cNvPr id="24" name="文本框 4"/>
          <p:cNvSpPr txBox="1">
            <a:spLocks noChangeArrowheads="1"/>
          </p:cNvSpPr>
          <p:nvPr/>
        </p:nvSpPr>
        <p:spPr bwMode="auto">
          <a:xfrm>
            <a:off x="106748" y="5596117"/>
            <a:ext cx="52933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</a:rPr>
              <a:t>54 known </a:t>
            </a:r>
            <a:r>
              <a:rPr lang="en-US" altLang="zh-CN" sz="3200" dirty="0"/>
              <a:t>sources can be detected by WCDA in one year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733" y="1202773"/>
            <a:ext cx="5762444" cy="43933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72664" y="5602315"/>
            <a:ext cx="6619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Most </a:t>
            </a:r>
            <a:r>
              <a:rPr lang="en-US" altLang="zh-CN" sz="2800" b="1" dirty="0"/>
              <a:t>of SNR and UNID </a:t>
            </a:r>
            <a:r>
              <a:rPr lang="en-US" altLang="zh-CN" sz="2800" b="1" dirty="0" err="1"/>
              <a:t>TeV</a:t>
            </a:r>
            <a:r>
              <a:rPr lang="en-US" altLang="zh-CN" sz="2800" b="1" dirty="0"/>
              <a:t> Sources within </a:t>
            </a:r>
            <a:r>
              <a:rPr lang="en-US" altLang="zh-CN" sz="2800" b="1" dirty="0" smtClean="0"/>
              <a:t>FOV can be detected by </a:t>
            </a:r>
            <a:r>
              <a:rPr lang="en-US" altLang="zh-CN" sz="2800" b="1" dirty="0" smtClean="0"/>
              <a:t>KM2A if </a:t>
            </a:r>
            <a:r>
              <a:rPr lang="en-US" altLang="zh-CN" sz="2800" b="1" dirty="0" err="1" smtClean="0"/>
              <a:t>E</a:t>
            </a:r>
            <a:r>
              <a:rPr lang="en-US" altLang="zh-CN" sz="2800" b="1" baseline="-25000" dirty="0" err="1" smtClean="0"/>
              <a:t>cut</a:t>
            </a:r>
            <a:r>
              <a:rPr lang="en-US" altLang="zh-CN" sz="2800" b="1" dirty="0" smtClean="0"/>
              <a:t>&gt;30TeV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1647646" y="4411986"/>
            <a:ext cx="250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WCDA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98921" y="4454048"/>
            <a:ext cx="250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KM2A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95381" y="6297283"/>
            <a:ext cx="529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2019-04-12@Nanjing domestic collaboration meeting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859351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dirty="0"/>
              <a:t/>
            </a:r>
            <a:br>
              <a:rPr lang="en-US" altLang="zh-CN" sz="5400" dirty="0"/>
            </a:br>
            <a:r>
              <a:rPr lang="en-US" altLang="zh-CN" sz="5400" dirty="0" smtClean="0"/>
              <a:t>2. Galactic </a:t>
            </a:r>
            <a:r>
              <a:rPr lang="en-US" altLang="zh-CN" sz="5400" dirty="0"/>
              <a:t>gamma-ray sources</a:t>
            </a:r>
            <a:endParaRPr lang="zh-CN" altLang="en-US" sz="54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5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IC4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7"/>
          <a:stretch>
            <a:fillRect/>
          </a:stretch>
        </p:blipFill>
        <p:spPr bwMode="auto">
          <a:xfrm>
            <a:off x="6142008" y="2757528"/>
            <a:ext cx="5607169" cy="385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8023" y="1156528"/>
            <a:ext cx="1178368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</a:rPr>
              <a:t>LHAASO will play an important role at energy above 20TeV for such an issue</a:t>
            </a:r>
            <a:r>
              <a:rPr lang="en-US" altLang="zh-CN" sz="3200" dirty="0" smtClean="0">
                <a:solidFill>
                  <a:srgbClr val="FF0000"/>
                </a:solidFill>
              </a:rPr>
              <a:t>! SNRs </a:t>
            </a:r>
            <a:r>
              <a:rPr lang="en-US" altLang="zh-CN" sz="3200" dirty="0">
                <a:solidFill>
                  <a:srgbClr val="FF0000"/>
                </a:solidFill>
              </a:rPr>
              <a:t>with </a:t>
            </a:r>
            <a:r>
              <a:rPr lang="zh-CN" altLang="en-US" sz="3200" dirty="0">
                <a:solidFill>
                  <a:srgbClr val="FF0000"/>
                </a:solidFill>
              </a:rPr>
              <a:t>interacting with molecular clouds </a:t>
            </a:r>
            <a:r>
              <a:rPr lang="en-US" altLang="zh-CN" sz="3200" dirty="0">
                <a:solidFill>
                  <a:srgbClr val="FF0000"/>
                </a:solidFill>
              </a:rPr>
              <a:t>may be good candidates.</a:t>
            </a:r>
            <a:endParaRPr lang="zh-CN" altLang="en-US" sz="3200" dirty="0">
              <a:solidFill>
                <a:srgbClr val="FF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809749" y="85428"/>
            <a:ext cx="8515350" cy="1157318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SNR: </a:t>
            </a:r>
            <a:r>
              <a:rPr lang="en-US" altLang="zh-CN" b="1" dirty="0" err="1" smtClean="0">
                <a:solidFill>
                  <a:srgbClr val="0070C0"/>
                </a:solidFill>
              </a:rPr>
              <a:t>PeVatron</a:t>
            </a:r>
            <a:r>
              <a:rPr lang="en-US" altLang="zh-CN" b="1" dirty="0" smtClean="0">
                <a:solidFill>
                  <a:srgbClr val="0070C0"/>
                </a:solidFill>
              </a:rPr>
              <a:t>?</a:t>
            </a:r>
            <a:endParaRPr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6654440" y="6532571"/>
            <a:ext cx="17469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  <a:buClr>
                <a:srgbClr val="000000"/>
              </a:buClr>
              <a:buSzPct val="45000"/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Liu, et. al. 2016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52169" y="5145068"/>
            <a:ext cx="62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FF"/>
                </a:solidFill>
              </a:rPr>
              <a:t>?</a:t>
            </a:r>
            <a:endParaRPr lang="zh-CN" altLang="en-US" sz="5400" b="1" dirty="0">
              <a:solidFill>
                <a:srgbClr val="FF00FF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14" y="2958681"/>
            <a:ext cx="4690371" cy="35617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64354" y="2506290"/>
            <a:ext cx="3217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/>
              <a:t>Cassionpeia</a:t>
            </a:r>
            <a:r>
              <a:rPr lang="en-US" altLang="zh-CN" sz="3200" dirty="0" smtClean="0"/>
              <a:t> A</a:t>
            </a:r>
          </a:p>
          <a:p>
            <a:pPr algn="ctr"/>
            <a:r>
              <a:rPr lang="en-US" altLang="zh-CN" sz="3200" dirty="0" smtClean="0"/>
              <a:t>E</a:t>
            </a:r>
            <a:r>
              <a:rPr lang="en-US" altLang="zh-CN" sz="3200" baseline="-25000" dirty="0" smtClean="0"/>
              <a:t>pcut</a:t>
            </a:r>
            <a:r>
              <a:rPr lang="en-US" altLang="zh-CN" sz="3200" dirty="0" smtClean="0"/>
              <a:t>~10TeV</a:t>
            </a:r>
            <a:endParaRPr lang="zh-CN" altLang="en-US" sz="3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764354" y="6424613"/>
            <a:ext cx="201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MAGIC coll. 2017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4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34" y="2651124"/>
            <a:ext cx="11291904" cy="41190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804" y="0"/>
            <a:ext cx="11507638" cy="1325562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/>
              <a:t>Massive Stars as Major Factories of Galactic Cosmic Rays?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804" y="1325562"/>
            <a:ext cx="11507638" cy="1643711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</a:rPr>
              <a:t>The </a:t>
            </a:r>
            <a:r>
              <a:rPr lang="en-US" altLang="zh-CN" b="1" dirty="0">
                <a:solidFill>
                  <a:srgbClr val="0000FF"/>
                </a:solidFill>
              </a:rPr>
              <a:t>population of young massive stars </a:t>
            </a:r>
            <a:r>
              <a:rPr lang="en-US" altLang="zh-CN" b="1" dirty="0" smtClean="0">
                <a:solidFill>
                  <a:srgbClr val="0000FF"/>
                </a:solidFill>
              </a:rPr>
              <a:t>is </a:t>
            </a:r>
            <a:r>
              <a:rPr lang="en-US" altLang="zh-CN" b="1" dirty="0">
                <a:solidFill>
                  <a:srgbClr val="0000FF"/>
                </a:solidFill>
              </a:rPr>
              <a:t>sufficient to support the flux of Galactic CRs without invoking other source populations</a:t>
            </a:r>
            <a:r>
              <a:rPr lang="en-US" altLang="zh-CN" b="1" dirty="0" smtClean="0">
                <a:solidFill>
                  <a:srgbClr val="0000FF"/>
                </a:solidFill>
              </a:rPr>
              <a:t>. </a:t>
            </a:r>
            <a:r>
              <a:rPr lang="en-US" altLang="zh-CN" b="1" dirty="0" smtClean="0">
                <a:solidFill>
                  <a:srgbClr val="FF00FF"/>
                </a:solidFill>
              </a:rPr>
              <a:t>Can these source be </a:t>
            </a:r>
            <a:r>
              <a:rPr lang="en-US" altLang="zh-CN" b="1" dirty="0" err="1" smtClean="0">
                <a:solidFill>
                  <a:srgbClr val="FF00FF"/>
                </a:solidFill>
              </a:rPr>
              <a:t>PeVatron</a:t>
            </a:r>
            <a:r>
              <a:rPr lang="en-US" altLang="zh-CN" b="1" dirty="0" smtClean="0">
                <a:solidFill>
                  <a:srgbClr val="FF00FF"/>
                </a:solidFill>
              </a:rPr>
              <a:t>?</a:t>
            </a:r>
            <a:endParaRPr lang="zh-CN" altLang="en-US" b="1" dirty="0">
              <a:solidFill>
                <a:srgbClr val="FF00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15518" y="6400799"/>
            <a:ext cx="245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Aharonian</a:t>
            </a:r>
            <a:r>
              <a:rPr lang="en-US" altLang="zh-CN" dirty="0"/>
              <a:t> et al. 2018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5134415" y="2815722"/>
            <a:ext cx="6537125" cy="3940665"/>
            <a:chOff x="4294593" y="3128789"/>
            <a:chExt cx="4684153" cy="3641340"/>
          </a:xfrm>
        </p:grpSpPr>
        <p:grpSp>
          <p:nvGrpSpPr>
            <p:cNvPr id="10" name="组合 9"/>
            <p:cNvGrpSpPr/>
            <p:nvPr/>
          </p:nvGrpSpPr>
          <p:grpSpPr>
            <a:xfrm>
              <a:off x="4913523" y="3128789"/>
              <a:ext cx="4065223" cy="3641340"/>
              <a:chOff x="4913523" y="3128789"/>
              <a:chExt cx="4065223" cy="3641340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3523" y="3128789"/>
                <a:ext cx="4065223" cy="3641340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5937712" y="6400797"/>
                <a:ext cx="26657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ARGO-YBJ coll. 2014</a:t>
                </a:r>
                <a:endParaRPr lang="zh-CN" altLang="en-US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294593" y="5126965"/>
              <a:ext cx="5398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dirty="0">
                  <a:solidFill>
                    <a:srgbClr val="FF00FF"/>
                  </a:solidFill>
                </a:rPr>
                <a:t>?</a:t>
              </a:r>
              <a:endParaRPr lang="zh-CN" altLang="en-US" sz="7200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6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" y="2860791"/>
            <a:ext cx="6023483" cy="3919048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4287" y="1437978"/>
            <a:ext cx="116629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</a:rPr>
              <a:t>LHAASO could provide more information using the extension at different energies.  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730314" y="85428"/>
            <a:ext cx="8937686" cy="1157318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</a:rPr>
              <a:t>PWN: the origin of the excess positrons?</a:t>
            </a:r>
            <a:endParaRPr lang="zh-CN" altLang="en-US" sz="40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4192263" y="6472062"/>
            <a:ext cx="33532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  <a:buClr>
                <a:srgbClr val="000000"/>
              </a:buClr>
              <a:buSzPct val="45000"/>
              <a:defRPr/>
            </a:pPr>
            <a:r>
              <a:rPr lang="en-US" altLang="zh-CN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Abeysekara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et. al. 2017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14" y="2860791"/>
            <a:ext cx="5726786" cy="40753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280010" y="3857527"/>
            <a:ext cx="2456597" cy="2458213"/>
            <a:chOff x="5445457" y="3777018"/>
            <a:chExt cx="2456597" cy="2268940"/>
          </a:xfrm>
        </p:grpSpPr>
        <p:sp>
          <p:nvSpPr>
            <p:cNvPr id="11" name="任意多边形 10"/>
            <p:cNvSpPr/>
            <p:nvPr/>
          </p:nvSpPr>
          <p:spPr>
            <a:xfrm>
              <a:off x="5445457" y="3777018"/>
              <a:ext cx="2456597" cy="2268939"/>
            </a:xfrm>
            <a:custGeom>
              <a:avLst/>
              <a:gdLst>
                <a:gd name="connsiteX0" fmla="*/ 0 w 2251881"/>
                <a:gd name="connsiteY0" fmla="*/ 0 h 1951630"/>
                <a:gd name="connsiteX1" fmla="*/ 395785 w 2251881"/>
                <a:gd name="connsiteY1" fmla="*/ 1392072 h 1951630"/>
                <a:gd name="connsiteX2" fmla="*/ 2251881 w 2251881"/>
                <a:gd name="connsiteY2" fmla="*/ 1951630 h 1951630"/>
                <a:gd name="connsiteX3" fmla="*/ 2251881 w 2251881"/>
                <a:gd name="connsiteY3" fmla="*/ 1951630 h 195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1881" h="1951630">
                  <a:moveTo>
                    <a:pt x="0" y="0"/>
                  </a:moveTo>
                  <a:cubicBezTo>
                    <a:pt x="10236" y="533400"/>
                    <a:pt x="20472" y="1066800"/>
                    <a:pt x="395785" y="1392072"/>
                  </a:cubicBezTo>
                  <a:cubicBezTo>
                    <a:pt x="771099" y="1717344"/>
                    <a:pt x="2251881" y="1951630"/>
                    <a:pt x="2251881" y="1951630"/>
                  </a:cubicBezTo>
                  <a:lnTo>
                    <a:pt x="2251881" y="1951630"/>
                  </a:lnTo>
                </a:path>
              </a:pathLst>
            </a:custGeom>
            <a:ln w="34925">
              <a:solidFill>
                <a:srgbClr val="0000FF"/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445457" y="3777018"/>
              <a:ext cx="1152131" cy="2268940"/>
            </a:xfrm>
            <a:custGeom>
              <a:avLst/>
              <a:gdLst>
                <a:gd name="connsiteX0" fmla="*/ 0 w 2251881"/>
                <a:gd name="connsiteY0" fmla="*/ 0 h 1951630"/>
                <a:gd name="connsiteX1" fmla="*/ 395785 w 2251881"/>
                <a:gd name="connsiteY1" fmla="*/ 1392072 h 1951630"/>
                <a:gd name="connsiteX2" fmla="*/ 2251881 w 2251881"/>
                <a:gd name="connsiteY2" fmla="*/ 1951630 h 1951630"/>
                <a:gd name="connsiteX3" fmla="*/ 2251881 w 2251881"/>
                <a:gd name="connsiteY3" fmla="*/ 1951630 h 195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1881" h="1951630">
                  <a:moveTo>
                    <a:pt x="0" y="0"/>
                  </a:moveTo>
                  <a:cubicBezTo>
                    <a:pt x="10236" y="533400"/>
                    <a:pt x="20472" y="1066800"/>
                    <a:pt x="395785" y="1392072"/>
                  </a:cubicBezTo>
                  <a:cubicBezTo>
                    <a:pt x="771099" y="1717344"/>
                    <a:pt x="2251881" y="1951630"/>
                    <a:pt x="2251881" y="1951630"/>
                  </a:cubicBezTo>
                  <a:lnTo>
                    <a:pt x="2251881" y="1951630"/>
                  </a:lnTo>
                </a:path>
              </a:pathLst>
            </a:custGeom>
            <a:ln w="34925">
              <a:solidFill>
                <a:srgbClr val="0000FF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13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113919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</a:rPr>
              <a:t>Crab flare: around 100TeV?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109" y="1300277"/>
            <a:ext cx="11126158" cy="1357842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Is there counterpart flare at higher energy around 100TeV?</a:t>
            </a:r>
            <a:endParaRPr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945" y="2023904"/>
            <a:ext cx="8449708" cy="4770408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8881164" y="3992464"/>
            <a:ext cx="1727200" cy="1590293"/>
          </a:xfrm>
          <a:custGeom>
            <a:avLst/>
            <a:gdLst>
              <a:gd name="connsiteX0" fmla="*/ 0 w 1727200"/>
              <a:gd name="connsiteY0" fmla="*/ 1590293 h 1590293"/>
              <a:gd name="connsiteX1" fmla="*/ 1303866 w 1727200"/>
              <a:gd name="connsiteY1" fmla="*/ 15493 h 1590293"/>
              <a:gd name="connsiteX2" fmla="*/ 1727200 w 1727200"/>
              <a:gd name="connsiteY2" fmla="*/ 743626 h 1590293"/>
              <a:gd name="connsiteX3" fmla="*/ 1727200 w 1727200"/>
              <a:gd name="connsiteY3" fmla="*/ 743626 h 159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1590293">
                <a:moveTo>
                  <a:pt x="0" y="1590293"/>
                </a:moveTo>
                <a:cubicBezTo>
                  <a:pt x="507999" y="873448"/>
                  <a:pt x="1015999" y="156604"/>
                  <a:pt x="1303866" y="15493"/>
                </a:cubicBezTo>
                <a:cubicBezTo>
                  <a:pt x="1591733" y="-125618"/>
                  <a:pt x="1727200" y="743626"/>
                  <a:pt x="1727200" y="743626"/>
                </a:cubicBezTo>
                <a:lnTo>
                  <a:pt x="1727200" y="743626"/>
                </a:lnTo>
              </a:path>
            </a:pathLst>
          </a:custGeom>
          <a:noFill/>
          <a:ln w="539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059333" y="6401494"/>
            <a:ext cx="252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Weisskopf</a:t>
            </a:r>
            <a:r>
              <a:rPr lang="en-US" altLang="zh-CN" dirty="0"/>
              <a:t> et al., 2013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0559113" y="4191632"/>
            <a:ext cx="539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FF00FF"/>
                </a:solidFill>
              </a:rPr>
              <a:t>?</a:t>
            </a:r>
            <a:endParaRPr lang="zh-CN" altLang="en-US" sz="72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81223" y="87214"/>
            <a:ext cx="7886700" cy="1325563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</a:rPr>
              <a:t>Fermi Bubble: Gamma-ray &gt;1TeV?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4068" y="1412776"/>
            <a:ext cx="11404121" cy="18722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b="1" dirty="0" smtClean="0"/>
              <a:t>The north part of Fermi </a:t>
            </a:r>
            <a:r>
              <a:rPr lang="en-US" altLang="zh-CN" b="1" dirty="0"/>
              <a:t>Bubble is partly covered by LHAASO. LHAASO may could give some information for its high energy emission.</a:t>
            </a:r>
            <a:endParaRPr lang="zh-CN" alt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1" y="2846717"/>
            <a:ext cx="5635924" cy="3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85" y="2846717"/>
            <a:ext cx="5577181" cy="3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520267" y="6468533"/>
            <a:ext cx="27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Ackermann et al.,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65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14068" y="1209330"/>
            <a:ext cx="11438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</a:rPr>
              <a:t>The determination of the cutoff energy will provide important information for the cosmic ray and its propagation!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524000" y="85428"/>
            <a:ext cx="9144000" cy="115731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</a:rPr>
              <a:t>Galactic plane diffuse: where is the cutoff energy?</a:t>
            </a:r>
            <a:endParaRPr lang="zh-CN" altLang="en-US" sz="4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488" y="2570672"/>
            <a:ext cx="7207921" cy="42873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691" y="3004498"/>
            <a:ext cx="1725840" cy="4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dirty="0"/>
              <a:t/>
            </a:r>
            <a:br>
              <a:rPr lang="en-US" altLang="zh-CN" sz="5400" dirty="0"/>
            </a:br>
            <a:r>
              <a:rPr lang="en-US" altLang="zh-CN" sz="5400" dirty="0" smtClean="0"/>
              <a:t>3. Extra-galactic </a:t>
            </a:r>
            <a:r>
              <a:rPr lang="en-US" altLang="zh-CN" sz="5400" dirty="0"/>
              <a:t>gamma-ray sources</a:t>
            </a:r>
            <a:endParaRPr lang="zh-CN" altLang="en-US" sz="54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161" y="1725283"/>
            <a:ext cx="7964284" cy="49485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0947" y="110458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/>
              <a:t>2FHL</a:t>
            </a:r>
            <a:r>
              <a:rPr lang="en-US" altLang="zh-CN" b="1" dirty="0" smtClean="0"/>
              <a:t>: 50GeV-2 </a:t>
            </a:r>
            <a:r>
              <a:rPr lang="en-US" altLang="zh-CN" b="1" dirty="0" err="1" smtClean="0"/>
              <a:t>TeV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93858" y="1293784"/>
            <a:ext cx="7886700" cy="1245121"/>
          </a:xfrm>
        </p:spPr>
        <p:txBody>
          <a:bodyPr/>
          <a:lstStyle/>
          <a:p>
            <a:r>
              <a:rPr lang="en-US" altLang="zh-CN" dirty="0" smtClean="0"/>
              <a:t>360 sources, AGNs are dominated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0" y="6362690"/>
            <a:ext cx="33532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  <a:buClr>
                <a:srgbClr val="000000"/>
              </a:buClr>
              <a:buSzPct val="45000"/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Ackermann, et. al. 2016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>
          <a:xfrm>
            <a:off x="2282189" y="0"/>
            <a:ext cx="7886700" cy="9941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b="1" dirty="0" smtClean="0">
                <a:solidFill>
                  <a:srgbClr val="0000FF"/>
                </a:solidFill>
              </a:rPr>
              <a:t>AGN: Expectation of LHAASO </a:t>
            </a:r>
            <a:endParaRPr lang="zh-CN" altLang="en-US" b="1" dirty="0" smtClean="0">
              <a:solidFill>
                <a:srgbClr val="0000FF"/>
              </a:solidFill>
            </a:endParaRPr>
          </a:p>
        </p:txBody>
      </p:sp>
      <p:pic>
        <p:nvPicPr>
          <p:cNvPr id="45058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5538" y="2162735"/>
            <a:ext cx="5782431" cy="451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672" y="2162735"/>
            <a:ext cx="5766301" cy="451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文本框 11"/>
          <p:cNvSpPr txBox="1">
            <a:spLocks noChangeArrowheads="1"/>
          </p:cNvSpPr>
          <p:nvPr/>
        </p:nvSpPr>
        <p:spPr bwMode="auto">
          <a:xfrm>
            <a:off x="7285510" y="1091189"/>
            <a:ext cx="42981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Calibri" pitchFamily="34" charset="0"/>
              </a:rPr>
              <a:t> </a:t>
            </a:r>
            <a:r>
              <a:rPr lang="en-US" altLang="zh-CN" sz="2400" b="1" dirty="0">
                <a:latin typeface="Calibri" pitchFamily="34" charset="0"/>
              </a:rPr>
              <a:t>&gt;100GeV catalog: </a:t>
            </a:r>
            <a:r>
              <a:rPr lang="en-US" altLang="zh-CN" sz="2400" b="1" dirty="0">
                <a:solidFill>
                  <a:srgbClr val="FF0000"/>
                </a:solidFill>
                <a:latin typeface="Calibri" pitchFamily="34" charset="0"/>
              </a:rPr>
              <a:t>23 AGNs</a:t>
            </a:r>
            <a:endParaRPr lang="zh-CN" altLang="en-US" sz="2400" b="1" dirty="0">
              <a:latin typeface="Calibri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93861" y="6468903"/>
            <a:ext cx="3970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Only for steady AGNs!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文本框 11"/>
          <p:cNvSpPr txBox="1">
            <a:spLocks noChangeArrowheads="1"/>
          </p:cNvSpPr>
          <p:nvPr/>
        </p:nvSpPr>
        <p:spPr bwMode="auto">
          <a:xfrm>
            <a:off x="162396" y="1148448"/>
            <a:ext cx="7271147" cy="58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Calibri" pitchFamily="34" charset="0"/>
              </a:rPr>
              <a:t>2FHL: </a:t>
            </a:r>
            <a:r>
              <a:rPr lang="en-US" altLang="zh-CN" sz="2400" b="1" dirty="0">
                <a:solidFill>
                  <a:srgbClr val="FF0000"/>
                </a:solidFill>
                <a:latin typeface="Calibri" pitchFamily="34" charset="0"/>
              </a:rPr>
              <a:t>21 AGNs,  where 17 are known AGNs. </a:t>
            </a:r>
          </a:p>
        </p:txBody>
      </p:sp>
    </p:spTree>
    <p:extLst>
      <p:ext uri="{BB962C8B-B14F-4D97-AF65-F5344CB8AC3E}">
        <p14:creationId xmlns:p14="http://schemas.microsoft.com/office/powerpoint/2010/main" val="3028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Outline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88924" y="1742357"/>
            <a:ext cx="10309778" cy="4849008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1. Introduction</a:t>
            </a:r>
          </a:p>
          <a:p>
            <a:r>
              <a:rPr lang="en-US" altLang="zh-CN" sz="4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2. Galactic gamma-ray sources</a:t>
            </a:r>
          </a:p>
          <a:p>
            <a:r>
              <a:rPr lang="en-US" altLang="zh-CN" sz="4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3. Extra-galactic gamma-ray sources</a:t>
            </a:r>
          </a:p>
          <a:p>
            <a:r>
              <a:rPr lang="en-US" altLang="zh-CN" sz="4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4. Current status of LHAASO</a:t>
            </a:r>
          </a:p>
          <a:p>
            <a:r>
              <a:rPr lang="en-US" altLang="zh-CN" sz="4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5. Summary </a:t>
            </a:r>
          </a:p>
          <a:p>
            <a:endParaRPr lang="en-US" altLang="zh-CN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24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694" y="2300357"/>
            <a:ext cx="3838622" cy="440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2228" y="2259284"/>
            <a:ext cx="4169759" cy="440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1684" y="2279820"/>
            <a:ext cx="4148733" cy="440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6698255" y="6481763"/>
            <a:ext cx="407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  <a:buClr>
                <a:srgbClr val="000000"/>
              </a:buClr>
              <a:buSzPct val="45000"/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ARGO-YBJ coll., </a:t>
            </a:r>
            <a:r>
              <a:rPr lang="en-US" altLang="zh-CN" sz="1764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ApJS</a:t>
            </a:r>
            <a:r>
              <a:rPr lang="en-US" altLang="zh-CN" sz="1764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222:6, (2016)</a:t>
            </a:r>
            <a:endParaRPr lang="zh-CN" altLang="en-US" sz="1764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64267" y="155909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</a:rPr>
              <a:t>AGN: long-term continue observation</a:t>
            </a:r>
            <a:endParaRPr lang="zh-CN" alt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379562" y="1418689"/>
            <a:ext cx="11662913" cy="1127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Long-term MWL monitor is essential to systematic study the flares of AGNs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2"/>
          <p:cNvSpPr txBox="1"/>
          <p:nvPr/>
        </p:nvSpPr>
        <p:spPr bwMode="auto">
          <a:xfrm>
            <a:off x="1665049" y="2340040"/>
            <a:ext cx="2160588" cy="396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Franklin Gothic Book"/>
                <a:ea typeface="黑体" pitchFamily="49" charset="-122"/>
              </a:rPr>
              <a:t>Type 1: 5 states</a:t>
            </a:r>
            <a:endParaRPr lang="zh-CN" altLang="en-US" sz="2000" b="1" dirty="0">
              <a:solidFill>
                <a:srgbClr val="0000FF"/>
              </a:solidFill>
              <a:latin typeface="Franklin Gothic Book"/>
              <a:ea typeface="黑体" pitchFamily="49" charset="-122"/>
            </a:endParaRPr>
          </a:p>
        </p:txBody>
      </p:sp>
      <p:sp>
        <p:nvSpPr>
          <p:cNvPr id="12" name="TextBox 2"/>
          <p:cNvSpPr txBox="1"/>
          <p:nvPr/>
        </p:nvSpPr>
        <p:spPr bwMode="auto">
          <a:xfrm>
            <a:off x="5111123" y="2241540"/>
            <a:ext cx="2160588" cy="396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Franklin Gothic Book"/>
                <a:ea typeface="黑体" pitchFamily="49" charset="-122"/>
              </a:rPr>
              <a:t>Type 2: 3 states</a:t>
            </a:r>
            <a:endParaRPr lang="zh-CN" altLang="en-US" sz="2000" b="1" dirty="0">
              <a:solidFill>
                <a:srgbClr val="0000FF"/>
              </a:solidFill>
              <a:latin typeface="Franklin Gothic Book"/>
              <a:ea typeface="黑体" pitchFamily="49" charset="-122"/>
            </a:endParaRPr>
          </a:p>
        </p:txBody>
      </p:sp>
      <p:sp>
        <p:nvSpPr>
          <p:cNvPr id="13" name="TextBox 2"/>
          <p:cNvSpPr txBox="1"/>
          <p:nvPr/>
        </p:nvSpPr>
        <p:spPr bwMode="auto">
          <a:xfrm>
            <a:off x="9206580" y="2299089"/>
            <a:ext cx="2160588" cy="396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Franklin Gothic Book"/>
                <a:ea typeface="黑体" pitchFamily="49" charset="-122"/>
              </a:rPr>
              <a:t>Type 3: 1 state</a:t>
            </a:r>
            <a:endParaRPr lang="zh-CN" altLang="en-US" sz="2000" b="1" dirty="0">
              <a:solidFill>
                <a:srgbClr val="0000FF"/>
              </a:solidFill>
              <a:latin typeface="Franklin Gothic Book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88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815" y="29660"/>
            <a:ext cx="3620577" cy="11276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solidFill>
                  <a:srgbClr val="0000FF"/>
                </a:solidFill>
              </a:rPr>
              <a:t>Radio AGN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6463" y="1470528"/>
            <a:ext cx="3719473" cy="31676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 smtClean="0">
                <a:solidFill>
                  <a:schemeClr val="tx1"/>
                </a:solidFill>
              </a:rPr>
              <a:t>LHAASO may detect more events for such correlation study.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36" y="29660"/>
            <a:ext cx="8077528" cy="682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04" y="3467819"/>
            <a:ext cx="7713160" cy="33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34837" y="5215508"/>
            <a:ext cx="37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Abramowski</a:t>
            </a:r>
            <a:r>
              <a:rPr lang="en-US" altLang="zh-CN" dirty="0"/>
              <a:t> et al., 2012</a:t>
            </a:r>
          </a:p>
          <a:p>
            <a:endParaRPr lang="en-US" altLang="zh-CN" dirty="0"/>
          </a:p>
          <a:p>
            <a:r>
              <a:rPr lang="en-US" altLang="zh-CN" dirty="0"/>
              <a:t>Cheung et al., 2007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762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98178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GRB: expectation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2529" y="2793865"/>
            <a:ext cx="325831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GRB detection rate is </a:t>
            </a:r>
            <a:r>
              <a:rPr lang="en-US" altLang="zh-CN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~1.0/year </a:t>
            </a:r>
            <a:r>
              <a:rPr lang="en-US" altLang="zh-C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LHAASO-WCDA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36" y="1144234"/>
            <a:ext cx="8402128" cy="57137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72751" y="1144235"/>
            <a:ext cx="1087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00FF"/>
                </a:solidFill>
              </a:rPr>
              <a:t>&gt;5 </a:t>
            </a:r>
            <a:r>
              <a:rPr lang="el-GR" altLang="zh-CN" sz="4000" dirty="0">
                <a:solidFill>
                  <a:srgbClr val="FF00FF"/>
                </a:solidFill>
              </a:rPr>
              <a:t>σ</a:t>
            </a:r>
            <a:endParaRPr lang="zh-CN" altLang="en-US" sz="4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796549" y="-57447"/>
            <a:ext cx="106917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light curve  of Fermi-LAT GRBs 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WCDA</a:t>
            </a:r>
            <a:endParaRPr lang="zh-CN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62" y="2493465"/>
            <a:ext cx="5801270" cy="42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5743" y="2493465"/>
            <a:ext cx="5883215" cy="408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5136749" y="638898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Zenith=20</a:t>
            </a:r>
            <a:r>
              <a:rPr lang="en-US" altLang="zh-CN" sz="3600" b="1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º</a:t>
            </a:r>
            <a:r>
              <a:rPr lang="en-US" altLang="zh-CN" sz="3600" b="1" dirty="0">
                <a:solidFill>
                  <a:srgbClr val="FF0000"/>
                </a:solidFill>
              </a:rPr>
              <a:t>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847710" y="1249745"/>
            <a:ext cx="8589457" cy="10137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000" b="1" dirty="0">
                <a:solidFill>
                  <a:srgbClr val="FF0000"/>
                </a:solidFill>
              </a:rPr>
              <a:t>This will be important to  GRB, also for EBL and LIV. 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Current status of LHAASO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8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71483" y="60333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S</a:t>
            </a:r>
            <a:r>
              <a:rPr lang="en-US" altLang="zh-CN" dirty="0" smtClean="0"/>
              <a:t>tatus </a:t>
            </a:r>
            <a:r>
              <a:rPr lang="en-US" altLang="zh-CN" dirty="0"/>
              <a:t>of </a:t>
            </a:r>
            <a:r>
              <a:rPr lang="en-US" altLang="zh-CN" dirty="0" smtClean="0"/>
              <a:t>LHAASO-KM2A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95" y="1214652"/>
            <a:ext cx="5427676" cy="52228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5" y="1203114"/>
            <a:ext cx="5441937" cy="52344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171483" y="1857335"/>
            <a:ext cx="24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2018.2—2018.12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25753" y="1857335"/>
            <a:ext cx="24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2018.12—2019.3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92" y="3299118"/>
            <a:ext cx="9417728" cy="35588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70" y="130657"/>
            <a:ext cx="9713344" cy="31684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537" y="999382"/>
            <a:ext cx="2816165" cy="715505"/>
          </a:xfrm>
        </p:spPr>
        <p:txBody>
          <a:bodyPr/>
          <a:lstStyle/>
          <a:p>
            <a:pPr algn="ctr"/>
            <a:r>
              <a:rPr lang="en-US" altLang="zh-CN" dirty="0" smtClean="0"/>
              <a:t>KM2A data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367808" y="162880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66"/>
                </a:solidFill>
              </a:rPr>
              <a:t>Number of detectors </a:t>
            </a:r>
            <a:endParaRPr lang="zh-CN" altLang="en-US" sz="2800" dirty="0">
              <a:solidFill>
                <a:srgbClr val="FF006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31295" y="3995327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66"/>
                </a:solidFill>
              </a:rPr>
              <a:t>Trigger Rate</a:t>
            </a:r>
            <a:endParaRPr lang="zh-CN" altLang="en-US" sz="2800" dirty="0">
              <a:solidFill>
                <a:srgbClr val="FF006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6843" y="4820149"/>
            <a:ext cx="2547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Number of events: </a:t>
            </a:r>
            <a:r>
              <a:rPr lang="en-US" altLang="zh-CN" sz="2800" dirty="0" smtClean="0">
                <a:solidFill>
                  <a:srgbClr val="FF0000"/>
                </a:solidFill>
              </a:rPr>
              <a:t>1.4x10</a:t>
            </a:r>
            <a:r>
              <a:rPr lang="en-US" altLang="zh-CN" sz="2800" baseline="30000" dirty="0" smtClean="0">
                <a:solidFill>
                  <a:srgbClr val="FF0000"/>
                </a:solidFill>
              </a:rPr>
              <a:t>9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485" y="1446438"/>
            <a:ext cx="5584165" cy="48757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34160" y="1561714"/>
            <a:ext cx="38170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altLang="zh-CN" sz="2700" b="1" dirty="0"/>
              <a:t>S=-4.</a:t>
            </a:r>
            <a:r>
              <a:rPr lang="en-US" altLang="zh-CN" sz="2700" b="1" dirty="0"/>
              <a:t>8</a:t>
            </a:r>
            <a:r>
              <a:rPr lang="mr-IN" altLang="zh-CN" sz="2700" b="1" dirty="0"/>
              <a:t> Ra=-0.50 Dec=0.10</a:t>
            </a:r>
            <a:endParaRPr lang="zh-CN" altLang="en-US" sz="27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24" y="1364895"/>
            <a:ext cx="5534440" cy="495726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88495" y="6282448"/>
            <a:ext cx="3433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rgbClr val="0000FF"/>
                </a:solidFill>
              </a:rPr>
              <a:t>Before TDC calibration</a:t>
            </a:r>
            <a:endParaRPr kumimoji="1"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81416" y="1531652"/>
            <a:ext cx="38170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altLang="zh-CN" sz="2700" b="1" dirty="0"/>
              <a:t>S=-4.</a:t>
            </a:r>
            <a:r>
              <a:rPr lang="en-US" altLang="zh-CN" sz="2700" b="1" dirty="0"/>
              <a:t>4</a:t>
            </a:r>
            <a:r>
              <a:rPr lang="mr-IN" altLang="zh-CN" sz="2700" b="1" dirty="0"/>
              <a:t> Ra=</a:t>
            </a:r>
            <a:r>
              <a:rPr lang="en-US" altLang="zh-CN" sz="2700" b="1" dirty="0"/>
              <a:t>-1.27 </a:t>
            </a:r>
            <a:r>
              <a:rPr lang="mr-IN" altLang="zh-CN" sz="2700" b="1" dirty="0"/>
              <a:t>Dec=0.</a:t>
            </a:r>
            <a:r>
              <a:rPr lang="en-US" altLang="zh-CN" sz="2700" b="1" dirty="0"/>
              <a:t>36</a:t>
            </a:r>
            <a:endParaRPr lang="zh-CN" altLang="en-US" sz="2700" b="1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053087" y="0"/>
            <a:ext cx="7889364" cy="1143000"/>
          </a:xfrm>
        </p:spPr>
        <p:txBody>
          <a:bodyPr>
            <a:normAutofit/>
          </a:bodyPr>
          <a:lstStyle/>
          <a:p>
            <a:r>
              <a:rPr lang="en-US" altLang="zh-CN" b="1" dirty="0" err="1" smtClean="0">
                <a:solidFill>
                  <a:srgbClr val="0000FF"/>
                </a:solidFill>
              </a:rPr>
              <a:t>Moon+Sun</a:t>
            </a:r>
            <a:r>
              <a:rPr lang="en-US" altLang="zh-CN" b="1" dirty="0" smtClean="0">
                <a:solidFill>
                  <a:srgbClr val="0000FF"/>
                </a:solidFill>
              </a:rPr>
              <a:t> shadow </a:t>
            </a:r>
            <a:r>
              <a:rPr lang="en-US" altLang="zh-CN" b="1" dirty="0" smtClean="0"/>
              <a:t>of 33EDs data</a:t>
            </a:r>
            <a:endParaRPr lang="zh-CN" altLang="en-US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6596889" y="4797152"/>
            <a:ext cx="27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preliminary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222935" y="6282448"/>
            <a:ext cx="321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rgbClr val="0000FF"/>
                </a:solidFill>
              </a:rPr>
              <a:t>After TDC calibration</a:t>
            </a:r>
            <a:endParaRPr kumimoji="1" lang="zh-CN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1712" y="25408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 smtClean="0"/>
              <a:t>ADC distribution of ED and MD</a:t>
            </a:r>
            <a:endParaRPr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394" y="2091194"/>
            <a:ext cx="5427278" cy="42974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61" y="2091194"/>
            <a:ext cx="5355622" cy="4237806"/>
          </a:xfrm>
          <a:prstGeom prst="rect">
            <a:avLst/>
          </a:prstGeom>
        </p:spPr>
      </p:pic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1856706" y="1238240"/>
            <a:ext cx="8435280" cy="1168645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ADC peak is used for ADC calibration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0237" y="2120194"/>
            <a:ext cx="11848217" cy="4239462"/>
            <a:chOff x="-52349" y="2089538"/>
            <a:chExt cx="11848217" cy="423946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349" y="2089538"/>
              <a:ext cx="5680130" cy="423946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6198" y="2089538"/>
              <a:ext cx="5589670" cy="4239462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0679362" y="2219834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MD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70234" y="2152918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ED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1712" y="6153848"/>
            <a:ext cx="11320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Distribution of number of </a:t>
            </a:r>
            <a:r>
              <a:rPr lang="en-US" altLang="zh-CN" sz="3200" b="1" dirty="0" smtClean="0">
                <a:solidFill>
                  <a:srgbClr val="0000FF"/>
                </a:solidFill>
              </a:rPr>
              <a:t>photoelectrons after calibration 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899" y="2069430"/>
            <a:ext cx="3524250" cy="4326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6" y="2163395"/>
            <a:ext cx="4085191" cy="431362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880" y="2163395"/>
            <a:ext cx="4117665" cy="42329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48" y="18893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 smtClean="0"/>
              <a:t>Particles number distribution of 71EDs+10MDs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7092826" y="2379587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10 MDs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31463" y="2147450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71 EDs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7453" y="6328830"/>
            <a:ext cx="3484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electromagnetic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particles 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02343" y="6396335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0000FF"/>
                </a:solidFill>
              </a:rPr>
              <a:t>Muon</a:t>
            </a:r>
            <a:r>
              <a:rPr lang="en-US" altLang="zh-CN" sz="2400" b="1" dirty="0">
                <a:solidFill>
                  <a:srgbClr val="0000FF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particles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92068" y="2163395"/>
            <a:ext cx="1897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Nu vs Ne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09337" y="5452696"/>
            <a:ext cx="1877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Data: 2019-2-17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87725" y="1647293"/>
            <a:ext cx="142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1 u    2u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5055079" y="2103936"/>
            <a:ext cx="83516" cy="3518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5624423" y="2069430"/>
            <a:ext cx="11597" cy="5409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0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8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71483" y="60333"/>
            <a:ext cx="7886700" cy="1325563"/>
          </a:xfrm>
        </p:spPr>
        <p:txBody>
          <a:bodyPr/>
          <a:lstStyle/>
          <a:p>
            <a:pPr algn="ctr"/>
            <a:r>
              <a:rPr lang="en-US" altLang="zh-CN" b="1" dirty="0"/>
              <a:t>S</a:t>
            </a:r>
            <a:r>
              <a:rPr lang="en-US" altLang="zh-CN" b="1" dirty="0" smtClean="0"/>
              <a:t>tatus </a:t>
            </a:r>
            <a:r>
              <a:rPr lang="en-US" altLang="zh-CN" b="1" dirty="0"/>
              <a:t>of </a:t>
            </a:r>
            <a:r>
              <a:rPr lang="en-US" altLang="zh-CN" b="1" dirty="0" smtClean="0"/>
              <a:t>LHAASO-WCDA</a:t>
            </a:r>
            <a:endParaRPr lang="zh-CN" altLang="en-US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1022579" y="1713699"/>
            <a:ext cx="43085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1. Without water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</a:rPr>
              <a:t>2019-01-25—2019-02-26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2. Water injection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</a:rPr>
              <a:t>2019-02-26—2019-04-07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3. Stable 4.5m water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</a:rPr>
              <a:t>2019-04-07 ----- now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59" y="1385896"/>
            <a:ext cx="6490832" cy="542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9128" y="204717"/>
            <a:ext cx="7886700" cy="764275"/>
          </a:xfrm>
        </p:spPr>
        <p:txBody>
          <a:bodyPr/>
          <a:lstStyle/>
          <a:p>
            <a:pPr algn="ctr"/>
            <a:r>
              <a:rPr lang="en-US" altLang="zh-CN" dirty="0" smtClean="0"/>
              <a:t>WCDA data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60" y="892073"/>
            <a:ext cx="8898340" cy="2893326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30" y="3737284"/>
            <a:ext cx="9144000" cy="313796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1103201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66"/>
                </a:solidFill>
              </a:rPr>
              <a:t>Number of detectors </a:t>
            </a:r>
            <a:endParaRPr lang="zh-CN" altLang="en-US" sz="2800" dirty="0">
              <a:solidFill>
                <a:srgbClr val="FF0066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0916" y="4211145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66"/>
                </a:solidFill>
              </a:rPr>
              <a:t>Trigger Rate</a:t>
            </a:r>
            <a:endParaRPr lang="zh-CN" altLang="en-US" sz="2800" dirty="0">
              <a:solidFill>
                <a:srgbClr val="FF006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6059387"/>
            <a:ext cx="49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Number of events: </a:t>
            </a:r>
            <a:r>
              <a:rPr lang="en-US" altLang="zh-CN" sz="2800" dirty="0" smtClean="0">
                <a:solidFill>
                  <a:srgbClr val="FF0000"/>
                </a:solidFill>
              </a:rPr>
              <a:t>2x10</a:t>
            </a:r>
            <a:r>
              <a:rPr lang="en-US" altLang="zh-CN" sz="2800" baseline="30000" dirty="0" smtClean="0">
                <a:solidFill>
                  <a:srgbClr val="FF0000"/>
                </a:solidFill>
              </a:rPr>
              <a:t>9</a:t>
            </a:r>
            <a:endParaRPr lang="en-US" altLang="zh-CN" sz="2800" baseline="30000" dirty="0">
              <a:solidFill>
                <a:srgbClr val="FF0000"/>
              </a:solidFill>
            </a:endParaRPr>
          </a:p>
          <a:p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27172" y="6059387"/>
            <a:ext cx="426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Different trigger modes are being tuned.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742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 smtClean="0"/>
              <a:t>Event show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5" y="1690688"/>
            <a:ext cx="11258109" cy="50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3" y="1464534"/>
            <a:ext cx="3868798" cy="61135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1372" y="71319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 smtClean="0"/>
              <a:t>Detector stability vs water depth</a:t>
            </a:r>
            <a:endParaRPr lang="zh-CN" altLang="en-US" dirty="0"/>
          </a:p>
        </p:txBody>
      </p:sp>
      <p:pic>
        <p:nvPicPr>
          <p:cNvPr id="5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80" y="2467156"/>
            <a:ext cx="4343120" cy="423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8712679" y="1928161"/>
            <a:ext cx="3059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 smtClean="0">
                <a:solidFill>
                  <a:prstClr val="black"/>
                </a:solidFill>
              </a:rPr>
              <a:t>Anode/Dynode </a:t>
            </a:r>
            <a:r>
              <a:rPr lang="en-US" altLang="zh-CN" sz="2400" b="1" kern="0" dirty="0">
                <a:solidFill>
                  <a:prstClr val="black"/>
                </a:solidFill>
              </a:rPr>
              <a:t>ratio</a:t>
            </a:r>
          </a:p>
        </p:txBody>
      </p:sp>
      <p:pic>
        <p:nvPicPr>
          <p:cNvPr id="7" name="图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19" y="2462944"/>
            <a:ext cx="4078761" cy="401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3"/>
          <p:cNvSpPr txBox="1">
            <a:spLocks noChangeArrowheads="1"/>
          </p:cNvSpPr>
          <p:nvPr/>
        </p:nvSpPr>
        <p:spPr bwMode="auto">
          <a:xfrm>
            <a:off x="4611842" y="6338187"/>
            <a:ext cx="1166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Cluster 13</a:t>
            </a:r>
          </a:p>
        </p:txBody>
      </p:sp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4963665" y="1878169"/>
            <a:ext cx="26110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Single rate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5803636" y="3052128"/>
            <a:ext cx="0" cy="227669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5168233" y="5236493"/>
            <a:ext cx="1739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Add curtain</a:t>
            </a:r>
          </a:p>
        </p:txBody>
      </p:sp>
      <p:sp>
        <p:nvSpPr>
          <p:cNvPr id="12" name="内容占位符 3"/>
          <p:cNvSpPr>
            <a:spLocks noGrp="1"/>
          </p:cNvSpPr>
          <p:nvPr>
            <p:ph idx="1"/>
          </p:nvPr>
        </p:nvSpPr>
        <p:spPr>
          <a:xfrm>
            <a:off x="443849" y="2061769"/>
            <a:ext cx="2972645" cy="535438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2019-2-26 to 2019-4-11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8200" y="2968289"/>
            <a:ext cx="165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Water injection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</a:rPr>
              <a:t>Summary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4132" y="1690688"/>
            <a:ext cx="1141131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 smtClean="0"/>
              <a:t>LHAASO will improve the sensitivity of wide field sky survey up to 1% Crab unit.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LHAASO will deeply extend the gamma-ray astronomy  from about 10 </a:t>
            </a:r>
            <a:r>
              <a:rPr lang="en-US" altLang="zh-CN" b="1" dirty="0" err="1" smtClean="0"/>
              <a:t>TeV</a:t>
            </a:r>
            <a:r>
              <a:rPr lang="en-US" altLang="zh-CN" b="1" dirty="0" smtClean="0"/>
              <a:t> to 100TeV or higher.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LHAASO results around 100 </a:t>
            </a:r>
            <a:r>
              <a:rPr lang="en-US" altLang="zh-CN" b="1" dirty="0" err="1" smtClean="0"/>
              <a:t>TeV</a:t>
            </a:r>
            <a:r>
              <a:rPr lang="en-US" altLang="zh-CN" b="1" dirty="0" smtClean="0"/>
              <a:t> on specific sources may be millstone, like SNR,PWN, GP diffuse and so on. </a:t>
            </a:r>
          </a:p>
          <a:p>
            <a:endParaRPr lang="en-US" altLang="zh-CN" b="1" dirty="0"/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Current ¼ of WCDA is in operation, the detectors are normally. ¼ of KM2A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will come soon.</a:t>
            </a:r>
          </a:p>
        </p:txBody>
      </p:sp>
      <p:sp>
        <p:nvSpPr>
          <p:cNvPr id="4" name="矩形 3"/>
          <p:cNvSpPr/>
          <p:nvPr/>
        </p:nvSpPr>
        <p:spPr>
          <a:xfrm rot="20473285">
            <a:off x="7746623" y="5710535"/>
            <a:ext cx="339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cap="none" spc="0" dirty="0" smtClean="0">
                <a:ln/>
                <a:solidFill>
                  <a:schemeClr val="accent4"/>
                </a:solidFill>
                <a:effectLst/>
              </a:rPr>
              <a:t>Thank you!</a:t>
            </a:r>
            <a:endParaRPr lang="zh-CN" alt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151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021" y="0"/>
            <a:ext cx="12053977" cy="1346221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LHAASO</a:t>
            </a:r>
            <a:r>
              <a:rPr lang="en-US" altLang="zh-CN" b="1" dirty="0" smtClean="0"/>
              <a:t>: </a:t>
            </a:r>
            <a:r>
              <a:rPr lang="en-US" altLang="zh-CN" b="1" dirty="0" smtClean="0">
                <a:solidFill>
                  <a:srgbClr val="FF0000"/>
                </a:solidFill>
              </a:rPr>
              <a:t>L</a:t>
            </a:r>
            <a:r>
              <a:rPr lang="en-US" altLang="zh-CN" b="1" dirty="0" smtClean="0"/>
              <a:t>arge </a:t>
            </a:r>
            <a:r>
              <a:rPr lang="en-US" altLang="zh-CN" b="1" dirty="0" smtClean="0">
                <a:solidFill>
                  <a:srgbClr val="FF0000"/>
                </a:solidFill>
              </a:rPr>
              <a:t>H</a:t>
            </a:r>
            <a:r>
              <a:rPr lang="en-US" altLang="zh-CN" b="1" dirty="0" smtClean="0"/>
              <a:t>igh </a:t>
            </a:r>
            <a:r>
              <a:rPr lang="en-US" altLang="zh-CN" b="1" dirty="0" smtClean="0">
                <a:solidFill>
                  <a:srgbClr val="FF0000"/>
                </a:solidFill>
              </a:rPr>
              <a:t>A</a:t>
            </a:r>
            <a:r>
              <a:rPr lang="en-US" altLang="zh-CN" b="1" dirty="0" smtClean="0"/>
              <a:t>ltitude </a:t>
            </a:r>
            <a:r>
              <a:rPr lang="en-US" altLang="zh-CN" b="1" dirty="0" smtClean="0">
                <a:solidFill>
                  <a:srgbClr val="FF0000"/>
                </a:solidFill>
              </a:rPr>
              <a:t>A</a:t>
            </a:r>
            <a:r>
              <a:rPr lang="en-US" altLang="zh-CN" b="1" dirty="0" smtClean="0"/>
              <a:t>ir </a:t>
            </a:r>
            <a:r>
              <a:rPr lang="en-US" altLang="zh-CN" b="1" dirty="0" smtClean="0">
                <a:solidFill>
                  <a:srgbClr val="FF0000"/>
                </a:solidFill>
              </a:rPr>
              <a:t>S</a:t>
            </a:r>
            <a:r>
              <a:rPr lang="en-US" altLang="zh-CN" b="1" dirty="0" smtClean="0"/>
              <a:t>hower </a:t>
            </a:r>
            <a:r>
              <a:rPr lang="en-US" altLang="zh-CN" b="1" dirty="0" smtClean="0">
                <a:solidFill>
                  <a:srgbClr val="FF0000"/>
                </a:solidFill>
              </a:rPr>
              <a:t>O</a:t>
            </a:r>
            <a:r>
              <a:rPr lang="en-US" altLang="zh-CN" b="1" dirty="0" smtClean="0"/>
              <a:t>bservatory</a:t>
            </a:r>
            <a:endParaRPr lang="en-US" b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11A1F-1F0B-4A87-852E-8296AAA6FB1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2" y="1190445"/>
            <a:ext cx="12053977" cy="5667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4545" y="1346221"/>
            <a:ext cx="3393195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2017 May:  Construction Start </a:t>
            </a:r>
          </a:p>
          <a:p>
            <a:r>
              <a:rPr lang="en-US" altLang="zh-CN" sz="2000" b="1" dirty="0">
                <a:solidFill>
                  <a:srgbClr val="FF0000"/>
                </a:solidFill>
              </a:rPr>
              <a:t>2019 :          ¼ LHAASO</a:t>
            </a:r>
          </a:p>
          <a:p>
            <a:r>
              <a:rPr lang="en-US" altLang="zh-CN" sz="2000" b="1" dirty="0">
                <a:solidFill>
                  <a:srgbClr val="FF0000"/>
                </a:solidFill>
              </a:rPr>
              <a:t>2021 :          Full LHAASO 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1711059" y="6100550"/>
            <a:ext cx="8769882" cy="6209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(4410 m </a:t>
            </a:r>
            <a:r>
              <a:rPr lang="en-US" altLang="zh-CN" b="1" dirty="0" err="1">
                <a:solidFill>
                  <a:srgbClr val="FF0000"/>
                </a:solidFill>
              </a:rPr>
              <a:t>a.s.l</a:t>
            </a:r>
            <a:r>
              <a:rPr lang="en-US" altLang="zh-CN" b="1" dirty="0">
                <a:solidFill>
                  <a:srgbClr val="FF0000"/>
                </a:solidFill>
              </a:rPr>
              <a:t>., </a:t>
            </a:r>
            <a:r>
              <a:rPr lang="pt-BR" altLang="zh-CN" b="1" dirty="0">
                <a:solidFill>
                  <a:srgbClr val="FF0000"/>
                </a:solidFill>
              </a:rPr>
              <a:t>29.36</a:t>
            </a:r>
            <a:r>
              <a:rPr lang="pt-BR" altLang="zh-CN" b="1" baseline="30000" dirty="0">
                <a:solidFill>
                  <a:srgbClr val="FF0000"/>
                </a:solidFill>
              </a:rPr>
              <a:t>o</a:t>
            </a:r>
            <a:r>
              <a:rPr lang="pt-BR" altLang="zh-CN" b="1" dirty="0">
                <a:solidFill>
                  <a:srgbClr val="FF0000"/>
                </a:solidFill>
              </a:rPr>
              <a:t> N, 100.14</a:t>
            </a:r>
            <a:r>
              <a:rPr lang="pt-BR" altLang="zh-CN" b="1" baseline="30000" dirty="0">
                <a:solidFill>
                  <a:srgbClr val="FF0000"/>
                </a:solidFill>
              </a:rPr>
              <a:t>o</a:t>
            </a:r>
            <a:r>
              <a:rPr lang="pt-BR" altLang="zh-CN" b="1" dirty="0">
                <a:solidFill>
                  <a:srgbClr val="FF0000"/>
                </a:solidFill>
              </a:rPr>
              <a:t> E</a:t>
            </a:r>
            <a:r>
              <a:rPr lang="en-US" altLang="zh-CN" b="1" dirty="0">
                <a:solidFill>
                  <a:srgbClr val="FF0000"/>
                </a:solidFill>
              </a:rPr>
              <a:t>), Sichuan, China</a:t>
            </a:r>
          </a:p>
        </p:txBody>
      </p:sp>
    </p:spTree>
    <p:extLst>
      <p:ext uri="{BB962C8B-B14F-4D97-AF65-F5344CB8AC3E}">
        <p14:creationId xmlns:p14="http://schemas.microsoft.com/office/powerpoint/2010/main" val="28073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5480" y="137882"/>
            <a:ext cx="7886700" cy="1325563"/>
          </a:xfrm>
        </p:spPr>
        <p:txBody>
          <a:bodyPr/>
          <a:lstStyle/>
          <a:p>
            <a:pPr algn="ctr"/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LHAASO detectors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8184232" y="1991016"/>
            <a:ext cx="2376264" cy="3310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0000FF"/>
                </a:solidFill>
              </a:rPr>
              <a:t>5195 EDs</a:t>
            </a:r>
          </a:p>
          <a:p>
            <a:pPr lvl="1"/>
            <a:r>
              <a:rPr lang="en-US" altLang="zh-CN" sz="2000" b="1" dirty="0"/>
              <a:t>1 m</a:t>
            </a:r>
            <a:r>
              <a:rPr lang="en-US" altLang="zh-CN" sz="2000" b="1" baseline="30000" dirty="0"/>
              <a:t>2</a:t>
            </a:r>
            <a:r>
              <a:rPr lang="en-US" altLang="zh-CN" sz="2000" b="1" dirty="0"/>
              <a:t> each</a:t>
            </a:r>
          </a:p>
          <a:p>
            <a:pPr lvl="1"/>
            <a:r>
              <a:rPr lang="en-US" altLang="zh-CN" sz="2000" b="1" dirty="0"/>
              <a:t>15 m spacing</a:t>
            </a:r>
          </a:p>
          <a:p>
            <a:r>
              <a:rPr lang="en-US" altLang="zh-CN" sz="2000" b="1" dirty="0">
                <a:solidFill>
                  <a:srgbClr val="0000FF"/>
                </a:solidFill>
              </a:rPr>
              <a:t>1171 MDs</a:t>
            </a:r>
          </a:p>
          <a:p>
            <a:pPr lvl="1"/>
            <a:r>
              <a:rPr lang="en-US" altLang="zh-CN" sz="2000" b="1" dirty="0"/>
              <a:t>36 m</a:t>
            </a:r>
            <a:r>
              <a:rPr lang="en-US" altLang="zh-CN" sz="2000" b="1" baseline="30000" dirty="0"/>
              <a:t>2</a:t>
            </a:r>
            <a:r>
              <a:rPr lang="en-US" altLang="zh-CN" sz="2000" b="1" dirty="0"/>
              <a:t> each</a:t>
            </a:r>
          </a:p>
          <a:p>
            <a:pPr lvl="1"/>
            <a:r>
              <a:rPr lang="en-US" altLang="zh-CN" sz="2000" b="1" dirty="0"/>
              <a:t>30 m spacing</a:t>
            </a:r>
          </a:p>
          <a:p>
            <a:r>
              <a:rPr lang="en-US" altLang="zh-CN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3120 WCDs</a:t>
            </a:r>
          </a:p>
          <a:p>
            <a:pPr lvl="1"/>
            <a:r>
              <a:rPr lang="en-US" altLang="zh-CN" sz="2000" b="1" dirty="0">
                <a:latin typeface="Times New Roman"/>
                <a:cs typeface="Times New Roman"/>
              </a:rPr>
              <a:t>25 m</a:t>
            </a:r>
            <a:r>
              <a:rPr lang="en-US" altLang="zh-CN" sz="2000" b="1" baseline="30000" dirty="0">
                <a:latin typeface="Times New Roman"/>
                <a:cs typeface="Times New Roman"/>
              </a:rPr>
              <a:t>2</a:t>
            </a:r>
            <a:r>
              <a:rPr lang="en-US" altLang="zh-CN" sz="2000" b="1" dirty="0">
                <a:latin typeface="Times New Roman"/>
                <a:cs typeface="Times New Roman"/>
              </a:rPr>
              <a:t> each</a:t>
            </a:r>
          </a:p>
          <a:p>
            <a:r>
              <a:rPr lang="en-US" altLang="zh-CN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12 WFCTs</a:t>
            </a:r>
          </a:p>
          <a:p>
            <a:endParaRPr lang="en-US" altLang="zh-CN" sz="2000" b="1" dirty="0">
              <a:latin typeface="Times New Roman"/>
              <a:cs typeface="Times New Roman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0" y="1622806"/>
            <a:ext cx="7356756" cy="507991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84232" y="5674397"/>
            <a:ext cx="3234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</a:rPr>
              <a:t>1.3 km</a:t>
            </a:r>
            <a:r>
              <a:rPr lang="en-US" altLang="zh-CN" sz="6000" b="1" baseline="30000" dirty="0">
                <a:solidFill>
                  <a:srgbClr val="FF0000"/>
                </a:solidFill>
              </a:rPr>
              <a:t>2</a:t>
            </a:r>
            <a:endParaRPr lang="zh-CN" altLang="en-US" sz="6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6023" y="-43964"/>
            <a:ext cx="8346232" cy="1325563"/>
          </a:xfrm>
        </p:spPr>
        <p:txBody>
          <a:bodyPr/>
          <a:lstStyle/>
          <a:p>
            <a:r>
              <a:rPr lang="en-US" altLang="zh-CN" b="1" dirty="0" smtClean="0"/>
              <a:t>Main goals of LHAASO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281599"/>
            <a:ext cx="7213642" cy="5062029"/>
          </a:xfrm>
        </p:spPr>
        <p:txBody>
          <a:bodyPr>
            <a:noAutofit/>
          </a:bodyPr>
          <a:lstStyle/>
          <a:p>
            <a:r>
              <a:rPr lang="en-US" altLang="zh-CN" sz="2400" b="1" dirty="0" err="1"/>
              <a:t>TeV</a:t>
            </a:r>
            <a:r>
              <a:rPr lang="en-US" altLang="zh-CN" sz="2400" b="1" dirty="0"/>
              <a:t> gamma-ray survey </a:t>
            </a:r>
            <a:r>
              <a:rPr lang="en-US" altLang="zh-CN" sz="2400" b="1" dirty="0"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WCDA </a:t>
            </a:r>
            <a:r>
              <a:rPr lang="en-US" altLang="zh-CN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00FF"/>
                </a:solidFill>
              </a:rPr>
              <a:t>100 GeV-30 </a:t>
            </a:r>
            <a:r>
              <a:rPr lang="en-US" altLang="zh-CN" sz="2400" b="1" dirty="0" err="1">
                <a:solidFill>
                  <a:srgbClr val="FF00FF"/>
                </a:solidFill>
              </a:rPr>
              <a:t>TeV</a:t>
            </a:r>
            <a:r>
              <a:rPr lang="en-US" altLang="zh-CN" sz="2400" b="1" dirty="0"/>
              <a:t>)</a:t>
            </a:r>
          </a:p>
          <a:p>
            <a:pPr lvl="1"/>
            <a:r>
              <a:rPr lang="en-US" altLang="zh-CN" b="1" dirty="0"/>
              <a:t>AGN, GRB, survey new source, … </a:t>
            </a:r>
          </a:p>
          <a:p>
            <a:pPr lvl="1"/>
            <a:endParaRPr lang="en-US" altLang="zh-CN" b="1" dirty="0"/>
          </a:p>
          <a:p>
            <a:r>
              <a:rPr lang="en-US" altLang="zh-CN" sz="2400" b="1" dirty="0">
                <a:sym typeface="Wingdings" panose="05000000000000000000" pitchFamily="2" charset="2"/>
              </a:rPr>
              <a:t>&gt;20 </a:t>
            </a:r>
            <a:r>
              <a:rPr lang="en-US" altLang="zh-CN" sz="2400" b="1" dirty="0" err="1">
                <a:sym typeface="Wingdings" panose="05000000000000000000" pitchFamily="2" charset="2"/>
              </a:rPr>
              <a:t>TeV</a:t>
            </a:r>
            <a:r>
              <a:rPr lang="en-US" altLang="zh-CN" sz="2400" b="1" dirty="0">
                <a:sym typeface="Wingdings" panose="05000000000000000000" pitchFamily="2" charset="2"/>
              </a:rPr>
              <a:t> gamma-ray survey 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KM2A</a:t>
            </a:r>
            <a:r>
              <a:rPr lang="en-US" altLang="zh-CN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 </a:t>
            </a:r>
            <a:r>
              <a:rPr lang="en-US" altLang="zh-CN" sz="2400" b="1" dirty="0">
                <a:sym typeface="Wingdings" panose="05000000000000000000" pitchFamily="2" charset="2"/>
              </a:rPr>
              <a:t>(</a:t>
            </a:r>
            <a:r>
              <a:rPr lang="en-US" altLang="zh-CN" sz="2400" b="1" dirty="0">
                <a:solidFill>
                  <a:srgbClr val="FF00FF"/>
                </a:solidFill>
                <a:sym typeface="Wingdings" panose="05000000000000000000" pitchFamily="2" charset="2"/>
              </a:rPr>
              <a:t>10TeV-1PeV</a:t>
            </a:r>
            <a:r>
              <a:rPr lang="en-US" altLang="zh-CN" sz="2400" b="1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altLang="zh-CN" b="1" dirty="0">
                <a:sym typeface="Wingdings" panose="05000000000000000000" pitchFamily="2" charset="2"/>
              </a:rPr>
              <a:t>SNR, PWN, </a:t>
            </a:r>
            <a:r>
              <a:rPr lang="en-US" altLang="zh-CN" b="1" dirty="0" err="1">
                <a:sym typeface="Wingdings" panose="05000000000000000000" pitchFamily="2" charset="2"/>
              </a:rPr>
              <a:t>Superbubble</a:t>
            </a:r>
            <a:r>
              <a:rPr lang="en-US" altLang="zh-CN" b="1" dirty="0">
                <a:sym typeface="Wingdings" panose="05000000000000000000" pitchFamily="2" charset="2"/>
              </a:rPr>
              <a:t>, diffuse around 100TeV, …</a:t>
            </a:r>
          </a:p>
          <a:p>
            <a:pPr lvl="1"/>
            <a:endParaRPr lang="en-US" altLang="zh-CN" b="1" dirty="0">
              <a:sym typeface="Wingdings" panose="05000000000000000000" pitchFamily="2" charset="2"/>
            </a:endParaRPr>
          </a:p>
          <a:p>
            <a:r>
              <a:rPr lang="en-US" altLang="zh-CN" sz="2400" b="1" dirty="0"/>
              <a:t>Individual nuclei spectra </a:t>
            </a:r>
            <a:r>
              <a:rPr lang="en-US" altLang="zh-CN" sz="2400" b="1" dirty="0">
                <a:sym typeface="Wingdings" panose="05000000000000000000" pitchFamily="2" charset="2"/>
              </a:rPr>
              <a:t>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WFCTA</a:t>
            </a:r>
            <a:r>
              <a:rPr lang="en-US" altLang="zh-CN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 </a:t>
            </a:r>
            <a:r>
              <a:rPr lang="en-US" altLang="zh-CN" sz="2400" b="1" dirty="0">
                <a:sym typeface="Wingdings" panose="05000000000000000000" pitchFamily="2" charset="2"/>
              </a:rPr>
              <a:t>(</a:t>
            </a:r>
            <a:r>
              <a:rPr lang="en-US" altLang="zh-CN" sz="2400" b="1" dirty="0"/>
              <a:t>10TeV to </a:t>
            </a:r>
            <a:r>
              <a:rPr lang="en-US" altLang="zh-CN" sz="2400" b="1" dirty="0" err="1"/>
              <a:t>EeV</a:t>
            </a:r>
            <a:r>
              <a:rPr lang="en-US" altLang="zh-CN" sz="2400" b="1" dirty="0"/>
              <a:t>)</a:t>
            </a:r>
          </a:p>
          <a:p>
            <a:pPr lvl="1"/>
            <a:r>
              <a:rPr lang="en-US" altLang="zh-CN" b="1" dirty="0">
                <a:sym typeface="Wingdings" panose="05000000000000000000" pitchFamily="2" charset="2"/>
              </a:rPr>
              <a:t>Different configures</a:t>
            </a:r>
          </a:p>
          <a:p>
            <a:pPr lvl="1"/>
            <a:r>
              <a:rPr lang="en-US" altLang="zh-CN" b="1" dirty="0">
                <a:sym typeface="Wingdings" panose="05000000000000000000" pitchFamily="2" charset="2"/>
              </a:rPr>
              <a:t>Combined with WCDA, WCDA++, KM2A </a:t>
            </a:r>
          </a:p>
          <a:p>
            <a:pPr lvl="1"/>
            <a:endParaRPr lang="en-US" altLang="zh-CN" b="1" dirty="0"/>
          </a:p>
          <a:p>
            <a:r>
              <a:rPr lang="en-US" altLang="zh-CN" sz="2400" b="1" dirty="0">
                <a:sym typeface="Wingdings" panose="05000000000000000000" pitchFamily="2" charset="2"/>
              </a:rPr>
              <a:t>Benefit regions:</a:t>
            </a:r>
          </a:p>
          <a:p>
            <a:pPr lvl="1"/>
            <a:r>
              <a:rPr lang="en-US" altLang="zh-CN" b="1" dirty="0">
                <a:solidFill>
                  <a:srgbClr val="0000FF"/>
                </a:solidFill>
                <a:sym typeface="Wingdings" panose="05000000000000000000" pitchFamily="2" charset="2"/>
              </a:rPr>
              <a:t>Anisotropy, Solar physics,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dark matter, EBL, IGMF, Lorentz invariance,</a:t>
            </a:r>
            <a:r>
              <a:rPr lang="en-US" altLang="zh-CN" b="1" dirty="0">
                <a:solidFill>
                  <a:srgbClr val="0000FF"/>
                </a:solidFill>
                <a:sym typeface="Wingdings" panose="05000000000000000000" pitchFamily="2" charset="2"/>
              </a:rPr>
              <a:t> hadronic interaction, …</a:t>
            </a:r>
          </a:p>
          <a:p>
            <a:endParaRPr lang="zh-CN" altLang="en-US" sz="24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238" y="4568161"/>
            <a:ext cx="4555762" cy="2214035"/>
          </a:xfrm>
          <a:prstGeom prst="rect">
            <a:avLst/>
          </a:prstGeom>
        </p:spPr>
      </p:pic>
      <p:pic>
        <p:nvPicPr>
          <p:cNvPr id="9" name="Picture 2" descr="H:\LHAASO\图片\F74809A1DDC94182F4724013DDCB2A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00" y="104842"/>
            <a:ext cx="4539600" cy="222368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238" y="2477320"/>
            <a:ext cx="4555762" cy="194204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9221107" y="262177"/>
            <a:ext cx="121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WCDA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82354" y="2507092"/>
            <a:ext cx="121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KM2A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21107" y="4597932"/>
            <a:ext cx="159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WFCTA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36371" y="199582"/>
            <a:ext cx="7886700" cy="96790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KM2A</a:t>
            </a:r>
            <a:endParaRPr 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1" y="1446184"/>
            <a:ext cx="4605561" cy="25031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1" y="4111381"/>
            <a:ext cx="4605561" cy="26771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95" y="1446184"/>
            <a:ext cx="4518225" cy="2503185"/>
          </a:xfrm>
          <a:prstGeom prst="rect">
            <a:avLst/>
          </a:prstGeom>
        </p:spPr>
      </p:pic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6885896" y="3949369"/>
            <a:ext cx="5001304" cy="2908631"/>
            <a:chOff x="2915816" y="5229487"/>
            <a:chExt cx="1905578" cy="8901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6" t="11004" r="7106" b="22090"/>
            <a:stretch/>
          </p:blipFill>
          <p:spPr>
            <a:xfrm>
              <a:off x="2915816" y="5229487"/>
              <a:ext cx="1905578" cy="811190"/>
            </a:xfrm>
            <a:prstGeom prst="rect">
              <a:avLst/>
            </a:prstGeom>
          </p:spPr>
        </p:pic>
        <p:cxnSp>
          <p:nvCxnSpPr>
            <p:cNvPr id="12" name="直接箭头连接符 11"/>
            <p:cNvCxnSpPr/>
            <p:nvPr/>
          </p:nvCxnSpPr>
          <p:spPr>
            <a:xfrm>
              <a:off x="3667729" y="5635082"/>
              <a:ext cx="507704" cy="2877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V="1">
              <a:off x="4175433" y="5778944"/>
              <a:ext cx="568628" cy="1438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H="1" flipV="1">
              <a:off x="3891119" y="5598511"/>
              <a:ext cx="832634" cy="1804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>
              <a:off x="3590397" y="5320546"/>
              <a:ext cx="203080" cy="7990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2752299" y="945597"/>
            <a:ext cx="107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ED</a:t>
            </a:r>
            <a:endParaRPr lang="zh-CN" altLang="en-US" sz="3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282256" y="754590"/>
            <a:ext cx="107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MD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788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792" y="2925345"/>
            <a:ext cx="3285135" cy="1325563"/>
          </a:xfrm>
        </p:spPr>
        <p:txBody>
          <a:bodyPr>
            <a:normAutofit/>
          </a:bodyPr>
          <a:lstStyle/>
          <a:p>
            <a:r>
              <a:rPr lang="el-GR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 </a:t>
            </a:r>
            <a:r>
              <a:rPr lang="en-US" altLang="zh-CN" sz="2800" b="1" dirty="0">
                <a:solidFill>
                  <a:srgbClr val="0000FF"/>
                </a:solidFill>
              </a:rPr>
              <a:t>discrimination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77" y="1"/>
            <a:ext cx="7958612" cy="358812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264324" y="320312"/>
            <a:ext cx="53436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ED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10187" y="310119"/>
            <a:ext cx="58259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MD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7957" y="320312"/>
            <a:ext cx="310397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Gamma-ray E=194 </a:t>
            </a:r>
            <a:r>
              <a:rPr lang="en-US" altLang="zh-CN" sz="2400" b="1" dirty="0" err="1">
                <a:solidFill>
                  <a:srgbClr val="FF0000"/>
                </a:solidFill>
              </a:rPr>
              <a:t>TeV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21" y="3588127"/>
            <a:ext cx="7948368" cy="3269873"/>
          </a:xfrm>
          <a:prstGeom prst="rect">
            <a:avLst/>
          </a:prstGeom>
          <a:ln>
            <a:solidFill>
              <a:srgbClr val="31EF55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07957" y="6104393"/>
            <a:ext cx="310397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1EF5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Proton E=129 </a:t>
            </a:r>
            <a:r>
              <a:rPr lang="en-US" altLang="zh-CN" sz="2800" b="1" dirty="0" err="1">
                <a:solidFill>
                  <a:srgbClr val="0000FF"/>
                </a:solidFill>
              </a:rPr>
              <a:t>TeV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26764" y="1918346"/>
            <a:ext cx="193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Geant4 based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5383</TotalTime>
  <Words>977</Words>
  <Application>Microsoft Office PowerPoint</Application>
  <PresentationFormat>宽屏</PresentationFormat>
  <Paragraphs>206</Paragraphs>
  <Slides>44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8" baseType="lpstr">
      <vt:lpstr>Arial Unicode MS</vt:lpstr>
      <vt:lpstr>黑体</vt:lpstr>
      <vt:lpstr>宋体</vt:lpstr>
      <vt:lpstr>微软雅黑</vt:lpstr>
      <vt:lpstr>Arial</vt:lpstr>
      <vt:lpstr>Calibri</vt:lpstr>
      <vt:lpstr>Calibri Light</vt:lpstr>
      <vt:lpstr>Constantia</vt:lpstr>
      <vt:lpstr>Franklin Gothic Book</vt:lpstr>
      <vt:lpstr>Mangal</vt:lpstr>
      <vt:lpstr>Times New Roman</vt:lpstr>
      <vt:lpstr>Wingdings</vt:lpstr>
      <vt:lpstr>自定义设计方案</vt:lpstr>
      <vt:lpstr>Office 主题</vt:lpstr>
      <vt:lpstr>Gamma-ray Astronomy of LHAASO</vt:lpstr>
      <vt:lpstr>PowerPoint 演示文稿</vt:lpstr>
      <vt:lpstr>Outline </vt:lpstr>
      <vt:lpstr>1. Introduction</vt:lpstr>
      <vt:lpstr>LHAASO: Large High Altitude Air Shower Observatory</vt:lpstr>
      <vt:lpstr>LHAASO detectors</vt:lpstr>
      <vt:lpstr>Main goals of LHAASO</vt:lpstr>
      <vt:lpstr>KM2A</vt:lpstr>
      <vt:lpstr>γ/P discrimination</vt:lpstr>
      <vt:lpstr>γ/P discrimination</vt:lpstr>
      <vt:lpstr>WCDA: Water Cherenkov Detector Array</vt:lpstr>
      <vt:lpstr>PowerPoint 演示文稿</vt:lpstr>
      <vt:lpstr>PowerPoint 演示文稿</vt:lpstr>
      <vt:lpstr>Angular and core resolution </vt:lpstr>
      <vt:lpstr>LHAASO:FOV</vt:lpstr>
      <vt:lpstr>Large FOV is important for sky survey</vt:lpstr>
      <vt:lpstr>Large FOV is important for transient events  --multi-messenger astronomy</vt:lpstr>
      <vt:lpstr>Gamma-ray sensitivity for Crab-like source</vt:lpstr>
      <vt:lpstr>PowerPoint 演示文稿</vt:lpstr>
      <vt:lpstr> 2. Galactic gamma-ray sources</vt:lpstr>
      <vt:lpstr>SNR: PeVatron?</vt:lpstr>
      <vt:lpstr>Massive Stars as Major Factories of Galactic Cosmic Rays?</vt:lpstr>
      <vt:lpstr>PWN: the origin of the excess positrons?</vt:lpstr>
      <vt:lpstr>Crab flare: around 100TeV?</vt:lpstr>
      <vt:lpstr>Fermi Bubble: Gamma-ray &gt;1TeV? </vt:lpstr>
      <vt:lpstr>Galactic plane diffuse: where is the cutoff energy?</vt:lpstr>
      <vt:lpstr> 3. Extra-galactic gamma-ray sources</vt:lpstr>
      <vt:lpstr>2FHL: 50GeV-2 TeV</vt:lpstr>
      <vt:lpstr>AGN: Expectation of LHAASO </vt:lpstr>
      <vt:lpstr>AGN: long-term continue observation</vt:lpstr>
      <vt:lpstr>Radio AGN</vt:lpstr>
      <vt:lpstr>GRB: expectation </vt:lpstr>
      <vt:lpstr>PowerPoint 演示文稿</vt:lpstr>
      <vt:lpstr>4. Current status of LHAASO</vt:lpstr>
      <vt:lpstr>Status of LHAASO-KM2A</vt:lpstr>
      <vt:lpstr>KM2A data</vt:lpstr>
      <vt:lpstr>Moon+Sun shadow of 33EDs data</vt:lpstr>
      <vt:lpstr>ADC distribution of ED and MD</vt:lpstr>
      <vt:lpstr>Particles number distribution of 71EDs+10MDs</vt:lpstr>
      <vt:lpstr>Status of LHAASO-WCDA</vt:lpstr>
      <vt:lpstr>WCDA data</vt:lpstr>
      <vt:lpstr>Event show</vt:lpstr>
      <vt:lpstr>Detector stability vs water depth</vt:lpstr>
      <vt:lpstr>Summary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LHAASO official software: simulation and reconstruction</dc:title>
  <dc:creator>陈松战</dc:creator>
  <cp:lastModifiedBy>chensz</cp:lastModifiedBy>
  <cp:revision>697</cp:revision>
  <dcterms:created xsi:type="dcterms:W3CDTF">2017-11-10T01:26:44Z</dcterms:created>
  <dcterms:modified xsi:type="dcterms:W3CDTF">2019-04-25T05:17:27Z</dcterms:modified>
</cp:coreProperties>
</file>