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3" r:id="rId3"/>
    <p:sldId id="257" r:id="rId4"/>
    <p:sldId id="258" r:id="rId5"/>
    <p:sldId id="261" r:id="rId6"/>
    <p:sldId id="270" r:id="rId7"/>
    <p:sldId id="292" r:id="rId8"/>
    <p:sldId id="264" r:id="rId9"/>
    <p:sldId id="293" r:id="rId10"/>
    <p:sldId id="281" r:id="rId11"/>
    <p:sldId id="273" r:id="rId12"/>
    <p:sldId id="274" r:id="rId13"/>
    <p:sldId id="259" r:id="rId14"/>
    <p:sldId id="260" r:id="rId15"/>
    <p:sldId id="269" r:id="rId16"/>
    <p:sldId id="283" r:id="rId17"/>
    <p:sldId id="266" r:id="rId18"/>
    <p:sldId id="282" r:id="rId19"/>
    <p:sldId id="277" r:id="rId20"/>
    <p:sldId id="278" r:id="rId21"/>
    <p:sldId id="279" r:id="rId22"/>
    <p:sldId id="265" r:id="rId23"/>
    <p:sldId id="289" r:id="rId24"/>
    <p:sldId id="285" r:id="rId25"/>
    <p:sldId id="267" r:id="rId26"/>
    <p:sldId id="286" r:id="rId27"/>
    <p:sldId id="27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4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444"/>
  </p:normalViewPr>
  <p:slideViewPr>
    <p:cSldViewPr snapToGrid="0" snapToObjects="1">
      <p:cViewPr varScale="1">
        <p:scale>
          <a:sx n="75" d="100"/>
          <a:sy n="75" d="100"/>
        </p:scale>
        <p:origin x="192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A2E96-2458-F44D-9A3B-421ADCC764EF}" type="datetimeFigureOut">
              <a:rPr kumimoji="1" lang="zh-CN" altLang="en-US" smtClean="0"/>
              <a:t>2019/4/25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86F5C-1419-D94C-8492-2298061C977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79973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briefly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introduce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part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them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86F5C-1419-D94C-8492-2298061C977E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7951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our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barrier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86F5C-1419-D94C-8492-2298061C977E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4603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central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smtClean="0"/>
              <a:t>engine</a:t>
            </a:r>
            <a:r>
              <a:rPr kumimoji="1" lang="en-US" altLang="zh-CN" dirty="0" smtClean="0"/>
              <a:t>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black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hole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massive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star?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86F5C-1419-D94C-8492-2298061C977E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5384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black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hole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massive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or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milisecond</a:t>
            </a:r>
            <a:r>
              <a:rPr kumimoji="1" lang="zh-CN" altLang="en-US" baseline="0" dirty="0" smtClean="0"/>
              <a:t> </a:t>
            </a:r>
            <a:r>
              <a:rPr kumimoji="1" lang="en-US" altLang="zh-CN" baseline="0" dirty="0" err="1" smtClean="0"/>
              <a:t>psr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86F5C-1419-D94C-8492-2298061C977E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3098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数目最多的</a:t>
            </a:r>
            <a:r>
              <a:rPr kumimoji="1" lang="en-US" altLang="zh-CN" dirty="0" smtClean="0"/>
              <a:t>gamma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ray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sources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86F5C-1419-D94C-8492-2298061C977E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201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题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三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三栏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4/25/19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97818" y="862013"/>
            <a:ext cx="8825658" cy="3329581"/>
          </a:xfrm>
        </p:spPr>
        <p:txBody>
          <a:bodyPr/>
          <a:lstStyle/>
          <a:p>
            <a:r>
              <a:rPr kumimoji="1" lang="en-US" altLang="zh-CN" sz="6000" dirty="0" smtClean="0"/>
              <a:t>Galactic</a:t>
            </a:r>
            <a:r>
              <a:rPr kumimoji="1" lang="zh-CN" altLang="en-US" sz="6000" dirty="0" smtClean="0"/>
              <a:t> </a:t>
            </a:r>
            <a:r>
              <a:rPr kumimoji="1" lang="en-US" altLang="zh-CN" sz="6000" dirty="0" smtClean="0"/>
              <a:t>gamma-ray</a:t>
            </a:r>
            <a:r>
              <a:rPr kumimoji="1" lang="zh-CN" altLang="en-US" sz="6000" dirty="0" smtClean="0"/>
              <a:t> </a:t>
            </a:r>
            <a:r>
              <a:rPr kumimoji="1" lang="en-US" altLang="zh-CN" sz="6000" dirty="0" smtClean="0"/>
              <a:t>sources</a:t>
            </a:r>
            <a:r>
              <a:rPr kumimoji="1" lang="zh-CN" altLang="en-US" sz="6000" dirty="0" smtClean="0"/>
              <a:t> </a:t>
            </a:r>
            <a:r>
              <a:rPr kumimoji="1" lang="en-US" altLang="zh-CN" sz="6000" dirty="0" smtClean="0"/>
              <a:t>with</a:t>
            </a:r>
            <a:r>
              <a:rPr kumimoji="1" lang="zh-CN" altLang="en-US" sz="6000" dirty="0" smtClean="0"/>
              <a:t> </a:t>
            </a:r>
            <a:r>
              <a:rPr kumimoji="1" lang="en-US" altLang="zh-CN" sz="6000" dirty="0" smtClean="0"/>
              <a:t>LHAASO</a:t>
            </a:r>
            <a:endParaRPr kumimoji="1" lang="zh-CN" altLang="en-US" sz="6000" dirty="0"/>
          </a:p>
        </p:txBody>
      </p:sp>
      <p:sp>
        <p:nvSpPr>
          <p:cNvPr id="4" name="文本框 3"/>
          <p:cNvSpPr txBox="1"/>
          <p:nvPr/>
        </p:nvSpPr>
        <p:spPr>
          <a:xfrm>
            <a:off x="1738993" y="4781550"/>
            <a:ext cx="714102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800" dirty="0" smtClean="0"/>
              <a:t>Xiao ZHANG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(Nanjing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University)</a:t>
            </a:r>
          </a:p>
          <a:p>
            <a:pPr algn="ctr"/>
            <a:r>
              <a:rPr kumimoji="1" lang="en-US" altLang="zh-CN" sz="2400" dirty="0" smtClean="0"/>
              <a:t>Yang CHEN, </a:t>
            </a:r>
            <a:r>
              <a:rPr kumimoji="1" lang="en-US" altLang="zh-CN" sz="2400" dirty="0" err="1" smtClean="0"/>
              <a:t>Yiqing</a:t>
            </a:r>
            <a:r>
              <a:rPr kumimoji="1" lang="en-US" altLang="zh-CN" sz="2400" dirty="0" smtClean="0"/>
              <a:t> GUO, Ye LIU, Thomas TAM, </a:t>
            </a:r>
            <a:r>
              <a:rPr kumimoji="1" lang="en-US" altLang="zh-CN" sz="2400" dirty="0" err="1" smtClean="0"/>
              <a:t>Zhongxiang</a:t>
            </a:r>
            <a:r>
              <a:rPr kumimoji="1" lang="en-US" altLang="zh-CN" sz="2400" dirty="0" smtClean="0"/>
              <a:t>, WANG, </a:t>
            </a:r>
            <a:r>
              <a:rPr kumimoji="1" lang="en-US" altLang="zh-CN" sz="2400" dirty="0" err="1" smtClean="0"/>
              <a:t>Ruizhi</a:t>
            </a:r>
            <a:r>
              <a:rPr kumimoji="1" lang="en-US" altLang="zh-CN" sz="2400" dirty="0" smtClean="0"/>
              <a:t> YANG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5856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SNRs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@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GeV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TeV</a:t>
            </a:r>
            <a:endParaRPr kumimoji="1"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3375" y="1853248"/>
            <a:ext cx="6464635" cy="456011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0090" y="1463359"/>
            <a:ext cx="2943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400" dirty="0" err="1" smtClean="0">
                <a:latin typeface="Arial" charset="0"/>
                <a:ea typeface="Arial" charset="0"/>
                <a:cs typeface="Arial" charset="0"/>
              </a:rPr>
              <a:t>GeV</a:t>
            </a:r>
            <a:r>
              <a:rPr kumimoji="1" lang="en-US" altLang="zh-CN" sz="2400" dirty="0" smtClean="0">
                <a:latin typeface="Arial" charset="0"/>
                <a:ea typeface="Arial" charset="0"/>
                <a:cs typeface="Arial" charset="0"/>
              </a:rPr>
              <a:t>:</a:t>
            </a:r>
            <a:r>
              <a:rPr kumimoji="1"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400" dirty="0" smtClean="0">
                <a:latin typeface="Arial" charset="0"/>
                <a:ea typeface="Arial" charset="0"/>
                <a:cs typeface="Arial" charset="0"/>
              </a:rPr>
              <a:t>39</a:t>
            </a:r>
            <a:r>
              <a:rPr kumimoji="1"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400" dirty="0" smtClean="0">
                <a:latin typeface="Arial" charset="0"/>
                <a:ea typeface="Arial" charset="0"/>
                <a:cs typeface="Arial" charset="0"/>
              </a:rPr>
              <a:t>in</a:t>
            </a:r>
            <a:r>
              <a:rPr kumimoji="1"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400" dirty="0" smtClean="0">
                <a:latin typeface="Arial" charset="0"/>
                <a:ea typeface="Arial" charset="0"/>
                <a:cs typeface="Arial" charset="0"/>
              </a:rPr>
              <a:t>4FGL</a:t>
            </a:r>
            <a:endParaRPr kumimoji="1" lang="zh-CN" altLang="en-US" sz="24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2400" dirty="0" err="1" smtClean="0">
                <a:latin typeface="Arial" charset="0"/>
                <a:ea typeface="Arial" charset="0"/>
                <a:cs typeface="Arial" charset="0"/>
              </a:rPr>
              <a:t>TeV</a:t>
            </a:r>
            <a:r>
              <a:rPr kumimoji="1" lang="en-US" altLang="zh-CN" sz="2400" dirty="0" smtClean="0">
                <a:latin typeface="Arial" charset="0"/>
                <a:ea typeface="Arial" charset="0"/>
                <a:cs typeface="Arial" charset="0"/>
              </a:rPr>
              <a:t>:</a:t>
            </a:r>
            <a:r>
              <a:rPr kumimoji="1"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400" dirty="0" smtClean="0">
                <a:latin typeface="Arial" charset="0"/>
                <a:ea typeface="Arial" charset="0"/>
                <a:cs typeface="Arial" charset="0"/>
              </a:rPr>
              <a:t>22</a:t>
            </a:r>
            <a:r>
              <a:rPr kumimoji="1"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400" dirty="0" smtClean="0">
                <a:latin typeface="Arial" charset="0"/>
                <a:ea typeface="Arial" charset="0"/>
                <a:cs typeface="Arial" charset="0"/>
              </a:rPr>
              <a:t>in</a:t>
            </a:r>
            <a:r>
              <a:rPr kumimoji="1" lang="zh-CN" altLang="en-US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400" dirty="0" err="1" smtClean="0">
                <a:latin typeface="Arial" charset="0"/>
                <a:ea typeface="Arial" charset="0"/>
                <a:cs typeface="Arial" charset="0"/>
              </a:rPr>
              <a:t>TeVcat</a:t>
            </a:r>
            <a:endParaRPr kumimoji="1" lang="zh-CN" alt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2695897"/>
            <a:ext cx="4724400" cy="371354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15000" y="6409446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Funk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2015</a:t>
            </a:r>
            <a:endParaRPr kumimoji="1" lang="zh-CN" altLang="en-US" sz="2000" dirty="0"/>
          </a:p>
        </p:txBody>
      </p:sp>
      <p:sp>
        <p:nvSpPr>
          <p:cNvPr id="8" name="文本框 7"/>
          <p:cNvSpPr txBox="1"/>
          <p:nvPr/>
        </p:nvSpPr>
        <p:spPr>
          <a:xfrm>
            <a:off x="660062" y="6409446"/>
            <a:ext cx="188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/>
              <a:t>Acero</a:t>
            </a:r>
            <a:r>
              <a:rPr kumimoji="1" lang="en-US" altLang="zh-CN" dirty="0" smtClean="0"/>
              <a:t>+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2016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643183" y="6015033"/>
            <a:ext cx="714378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 smtClean="0">
                <a:solidFill>
                  <a:schemeClr val="bg1"/>
                </a:solidFill>
              </a:rPr>
              <a:t>TeV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 rot="16200000">
            <a:off x="361119" y="4240838"/>
            <a:ext cx="937935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solidFill>
                  <a:schemeClr val="bg1"/>
                </a:solidFill>
              </a:rPr>
              <a:t>G</a:t>
            </a:r>
            <a:r>
              <a:rPr kumimoji="1" lang="en-US" altLang="zh-CN" sz="2000" smtClean="0">
                <a:solidFill>
                  <a:schemeClr val="bg1"/>
                </a:solidFill>
              </a:rPr>
              <a:t>eV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30142" y="2863889"/>
            <a:ext cx="2085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334EF4"/>
                </a:solidFill>
              </a:rPr>
              <a:t>Photon</a:t>
            </a:r>
            <a:r>
              <a:rPr kumimoji="1" lang="zh-CN" altLang="en-US" sz="2000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334EF4"/>
                </a:solidFill>
              </a:rPr>
              <a:t>index</a:t>
            </a:r>
            <a:endParaRPr kumimoji="1" lang="zh-CN" altLang="en-US" sz="2000" dirty="0">
              <a:solidFill>
                <a:srgbClr val="334EF4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26029" y="1931614"/>
            <a:ext cx="356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334EF4"/>
                </a:solidFill>
              </a:rPr>
              <a:t>Spectra</a:t>
            </a:r>
            <a:r>
              <a:rPr kumimoji="1" lang="zh-CN" altLang="en-US" sz="2000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334EF4"/>
                </a:solidFill>
              </a:rPr>
              <a:t>in</a:t>
            </a:r>
            <a:r>
              <a:rPr kumimoji="1" lang="zh-CN" altLang="en-US" sz="2000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sz="2000" dirty="0" err="1" smtClean="0">
                <a:solidFill>
                  <a:srgbClr val="334EF4"/>
                </a:solidFill>
              </a:rPr>
              <a:t>GeV-TeV</a:t>
            </a:r>
            <a:r>
              <a:rPr kumimoji="1" lang="zh-CN" altLang="en-US" sz="2000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334EF4"/>
                </a:solidFill>
              </a:rPr>
              <a:t>band</a:t>
            </a:r>
            <a:endParaRPr kumimoji="1" lang="zh-CN" altLang="en-US" sz="2000" dirty="0">
              <a:solidFill>
                <a:srgbClr val="334E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1" lang="en-US" altLang="zh-CN" dirty="0" smtClean="0"/>
              <a:t>Interacting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SNRs</a:t>
            </a:r>
            <a:endParaRPr kumimoji="1" lang="zh-CN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230" y="1300927"/>
            <a:ext cx="4313331" cy="2867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271993" y="4123063"/>
            <a:ext cx="5896088" cy="261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srgbClr val="FFFF00"/>
                </a:solidFill>
                <a:latin typeface="Garamond" pitchFamily="18" charset="0"/>
              </a:rPr>
              <a:t>2. Illumination!</a:t>
            </a:r>
          </a:p>
          <a:p>
            <a:pPr marL="342900" indent="-342900">
              <a:defRPr/>
            </a:pPr>
            <a:r>
              <a:rPr lang="en-US" altLang="zh-CN" dirty="0">
                <a:solidFill>
                  <a:srgbClr val="FFFFFF"/>
                </a:solidFill>
              </a:rPr>
              <a:t>From “</a:t>
            </a:r>
            <a:r>
              <a:rPr lang="en-US" altLang="zh-CN" sz="2000" dirty="0">
                <a:solidFill>
                  <a:srgbClr val="FFFFFF"/>
                </a:solidFill>
              </a:rPr>
              <a:t>illuminated MCs”  collided by </a:t>
            </a:r>
            <a:r>
              <a:rPr lang="en-US" altLang="zh-CN" sz="2000" dirty="0" smtClean="0">
                <a:solidFill>
                  <a:srgbClr val="FFFFFF"/>
                </a:solidFill>
              </a:rPr>
              <a:t>protons</a:t>
            </a:r>
            <a:endParaRPr lang="zh-CN" altLang="en-US" sz="2000" dirty="0" smtClean="0">
              <a:solidFill>
                <a:srgbClr val="FFFFFF"/>
              </a:solidFill>
            </a:endParaRPr>
          </a:p>
          <a:p>
            <a:pPr marL="342900" indent="-342900">
              <a:defRPr/>
            </a:pPr>
            <a:r>
              <a:rPr lang="zh-CN" altLang="en-US" sz="800" dirty="0">
                <a:solidFill>
                  <a:srgbClr val="FFFFFF"/>
                </a:solidFill>
              </a:rPr>
              <a:t> </a:t>
            </a:r>
            <a:endParaRPr lang="en-US" altLang="zh-CN" sz="800" dirty="0">
              <a:solidFill>
                <a:srgbClr val="FFFFFF"/>
              </a:solidFill>
            </a:endParaRPr>
          </a:p>
          <a:p>
            <a:pPr marL="342900" indent="-342900">
              <a:defRPr/>
            </a:pPr>
            <a:r>
              <a:rPr lang="it-IT" altLang="zh-CN" sz="2000" dirty="0" smtClean="0">
                <a:solidFill>
                  <a:srgbClr val="FFFFFF"/>
                </a:solidFill>
              </a:rPr>
              <a:t>    </a:t>
            </a:r>
            <a:r>
              <a:rPr lang="zh-CN" altLang="en-US" sz="2000" dirty="0" smtClean="0">
                <a:solidFill>
                  <a:srgbClr val="FFFFFF"/>
                </a:solidFill>
              </a:rPr>
              <a:t> </a:t>
            </a:r>
            <a:r>
              <a:rPr lang="it-IT" altLang="zh-CN" sz="2000" dirty="0" err="1" smtClean="0">
                <a:latin typeface="Times New Roman" pitchFamily="18" charset="0"/>
                <a:cs typeface="Times New Roman" pitchFamily="18" charset="0"/>
              </a:rPr>
              <a:t>Aharonian</a:t>
            </a:r>
            <a:r>
              <a:rPr lang="it-IT" altLang="zh-C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altLang="zh-CN" sz="2000" dirty="0">
                <a:latin typeface="Times New Roman" pitchFamily="18" charset="0"/>
                <a:cs typeface="Times New Roman" pitchFamily="18" charset="0"/>
              </a:rPr>
              <a:t>&amp; Atoyan 1996</a:t>
            </a:r>
          </a:p>
          <a:p>
            <a:pPr marL="342900" indent="-342900">
              <a:defRPr/>
            </a:pPr>
            <a:r>
              <a:rPr lang="it-IT" altLang="zh-CN" sz="2000" dirty="0">
                <a:latin typeface="Times New Roman" pitchFamily="18" charset="0"/>
                <a:cs typeface="Times New Roman" pitchFamily="18" charset="0"/>
              </a:rPr>
              <a:t>     Gabici et al. 2009</a:t>
            </a:r>
          </a:p>
          <a:p>
            <a:pPr marL="342900" indent="-342900">
              <a:defRPr/>
            </a:pPr>
            <a:r>
              <a:rPr lang="it-IT" altLang="zh-CN" sz="2000" dirty="0">
                <a:latin typeface="Times New Roman" pitchFamily="18" charset="0"/>
                <a:cs typeface="Times New Roman" pitchFamily="18" charset="0"/>
              </a:rPr>
              <a:t>     Li &amp; Chen </a:t>
            </a:r>
            <a:r>
              <a:rPr lang="it-IT" altLang="zh-CN" sz="2000" dirty="0" smtClean="0">
                <a:latin typeface="Times New Roman" pitchFamily="18" charset="0"/>
                <a:cs typeface="Times New Roman" pitchFamily="18" charset="0"/>
              </a:rPr>
              <a:t>2010, 2012</a:t>
            </a:r>
            <a:endParaRPr lang="it-IT" altLang="zh-CN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it-IT" altLang="zh-CN" sz="2000" dirty="0">
                <a:latin typeface="Times New Roman" pitchFamily="18" charset="0"/>
                <a:cs typeface="Times New Roman" pitchFamily="18" charset="0"/>
              </a:rPr>
              <a:t>     Ohira et al. 2011</a:t>
            </a:r>
          </a:p>
          <a:p>
            <a:pPr marL="342900" indent="-342900">
              <a:defRPr/>
            </a:pPr>
            <a:r>
              <a:rPr lang="it-IT" altLang="zh-CN" sz="2000" dirty="0">
                <a:latin typeface="Times New Roman" pitchFamily="18" charset="0"/>
                <a:cs typeface="Times New Roman" pitchFamily="18" charset="0"/>
              </a:rPr>
              <a:t>     … …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131167" y="1088168"/>
            <a:ext cx="5471280" cy="258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srgbClr val="FFFF00"/>
                </a:solidFill>
                <a:latin typeface="Garamond" pitchFamily="18" charset="0"/>
              </a:rPr>
              <a:t>1. Interaction!</a:t>
            </a:r>
          </a:p>
          <a:p>
            <a:pPr marL="342900" indent="-342900">
              <a:defRPr/>
            </a:pPr>
            <a:endParaRPr lang="en-US" altLang="zh-CN" dirty="0">
              <a:solidFill>
                <a:srgbClr val="FFFFFF"/>
              </a:solidFill>
            </a:endParaRPr>
          </a:p>
          <a:p>
            <a:pPr marL="342900" indent="-342900">
              <a:defRPr/>
            </a:pPr>
            <a:r>
              <a:rPr lang="en-US" altLang="zh-CN" sz="2000" dirty="0">
                <a:solidFill>
                  <a:srgbClr val="FFFFFF"/>
                </a:solidFill>
              </a:rPr>
              <a:t>From crushed  </a:t>
            </a:r>
            <a:r>
              <a:rPr lang="en-US" altLang="zh-CN" sz="2000" dirty="0" err="1">
                <a:solidFill>
                  <a:srgbClr val="FFFFFF"/>
                </a:solidFill>
              </a:rPr>
              <a:t>mollecular</a:t>
            </a:r>
            <a:r>
              <a:rPr lang="en-US" altLang="zh-CN" sz="2000" dirty="0">
                <a:solidFill>
                  <a:srgbClr val="FFFFFF"/>
                </a:solidFill>
              </a:rPr>
              <a:t> clumps</a:t>
            </a:r>
          </a:p>
          <a:p>
            <a:pPr marL="342900" indent="-342900">
              <a:defRPr/>
            </a:pPr>
            <a:r>
              <a:rPr lang="zh-CN" altLang="en-US" sz="800" dirty="0" smtClean="0">
                <a:solidFill>
                  <a:srgbClr val="FFFFFF"/>
                </a:solidFill>
              </a:rPr>
              <a:t> </a:t>
            </a:r>
            <a:endParaRPr lang="en-US" altLang="zh-CN" sz="800" dirty="0">
              <a:solidFill>
                <a:srgbClr val="FFFFFF"/>
              </a:solidFill>
            </a:endParaRPr>
          </a:p>
          <a:p>
            <a:pPr marL="342900" indent="-342900">
              <a:defRPr/>
            </a:pPr>
            <a:r>
              <a:rPr lang="en-US" altLang="zh-CN" sz="2000" dirty="0"/>
              <a:t>     </a:t>
            </a:r>
            <a:r>
              <a:rPr lang="da-DK" altLang="zh-CN" sz="2000" dirty="0">
                <a:latin typeface="Times New Roman" pitchFamily="18" charset="0"/>
                <a:cs typeface="Times New Roman" pitchFamily="18" charset="0"/>
              </a:rPr>
              <a:t>Blandford &amp; Cowie1982</a:t>
            </a:r>
            <a:endParaRPr lang="en-US" altLang="zh-CN" sz="20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     Uchiyama+ 2010</a:t>
            </a:r>
          </a:p>
          <a:p>
            <a:pPr marL="342900" indent="-342900">
              <a:defRPr/>
            </a:pP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Tang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&amp; Chevalier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2014</a:t>
            </a:r>
            <a:endParaRPr lang="zh-CN" alt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zh-CN" alt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zh-CN" sz="2000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altLang="zh-CN" sz="20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altLang="zh-CN" sz="3600" dirty="0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4597949" y="1521736"/>
            <a:ext cx="1223963" cy="21590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zh-CN" altLang="en-US"/>
          </a:p>
        </p:txBody>
      </p:sp>
      <p:grpSp>
        <p:nvGrpSpPr>
          <p:cNvPr id="9" name="组合 14"/>
          <p:cNvGrpSpPr>
            <a:grpSpLocks/>
          </p:cNvGrpSpPr>
          <p:nvPr/>
        </p:nvGrpSpPr>
        <p:grpSpPr bwMode="auto">
          <a:xfrm>
            <a:off x="7168081" y="4123063"/>
            <a:ext cx="3671888" cy="2487613"/>
            <a:chOff x="395536" y="2297357"/>
            <a:chExt cx="5976664" cy="4267030"/>
          </a:xfrm>
        </p:grpSpPr>
        <p:sp>
          <p:nvSpPr>
            <p:cNvPr id="10" name="Line 4"/>
            <p:cNvSpPr>
              <a:spLocks noChangeShapeType="1"/>
            </p:cNvSpPr>
            <p:nvPr/>
          </p:nvSpPr>
          <p:spPr bwMode="auto">
            <a:xfrm flipH="1" flipV="1">
              <a:off x="4355976" y="3429001"/>
              <a:ext cx="1225228" cy="576064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91430" tIns="45715" rIns="91430" bIns="45715"/>
            <a:lstStyle/>
            <a:p>
              <a:endParaRPr lang="zh-CN" altLang="en-US"/>
            </a:p>
          </p:txBody>
        </p:sp>
        <p:grpSp>
          <p:nvGrpSpPr>
            <p:cNvPr id="11" name="组合 9"/>
            <p:cNvGrpSpPr>
              <a:grpSpLocks/>
            </p:cNvGrpSpPr>
            <p:nvPr/>
          </p:nvGrpSpPr>
          <p:grpSpPr bwMode="auto">
            <a:xfrm>
              <a:off x="395536" y="2420888"/>
              <a:ext cx="5976664" cy="4143499"/>
              <a:chOff x="4644008" y="1412777"/>
              <a:chExt cx="3962333" cy="2603947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4008" y="1412777"/>
                <a:ext cx="3962333" cy="260394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14" name="椭圆 13"/>
              <p:cNvSpPr>
                <a:spLocks noChangeArrowheads="1"/>
              </p:cNvSpPr>
              <p:nvPr/>
            </p:nvSpPr>
            <p:spPr bwMode="auto">
              <a:xfrm>
                <a:off x="5796136" y="2060849"/>
                <a:ext cx="1080120" cy="1440160"/>
              </a:xfrm>
              <a:prstGeom prst="ellips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2" name="TextBox 12"/>
            <p:cNvSpPr txBox="1">
              <a:spLocks noChangeArrowheads="1"/>
            </p:cNvSpPr>
            <p:nvPr/>
          </p:nvSpPr>
          <p:spPr bwMode="auto">
            <a:xfrm>
              <a:off x="512725" y="2297357"/>
              <a:ext cx="4543563" cy="47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sz="1200">
                  <a:solidFill>
                    <a:srgbClr val="FF0000"/>
                  </a:solidFill>
                </a:rPr>
                <a:t>Tang &amp; Chevalier 2014</a:t>
              </a:r>
              <a:endParaRPr lang="zh-CN" altLang="en-US" sz="1200">
                <a:solidFill>
                  <a:srgbClr val="FF0000"/>
                </a:solidFill>
              </a:endParaRPr>
            </a:p>
          </p:txBody>
        </p:sp>
      </p:grpSp>
      <p:sp>
        <p:nvSpPr>
          <p:cNvPr id="15" name="Line 7"/>
          <p:cNvSpPr>
            <a:spLocks noChangeShapeType="1"/>
          </p:cNvSpPr>
          <p:nvPr/>
        </p:nvSpPr>
        <p:spPr bwMode="auto">
          <a:xfrm flipV="1">
            <a:off x="3141668" y="3388713"/>
            <a:ext cx="215900" cy="936625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430" tIns="45715" rIns="91430" bIns="45715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06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494" y="647267"/>
            <a:ext cx="8029211" cy="556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5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12" y="1495432"/>
            <a:ext cx="5196116" cy="3828717"/>
          </a:xfrm>
          <a:prstGeom prst="rect">
            <a:avLst/>
          </a:prstGeom>
        </p:spPr>
      </p:pic>
      <p:grpSp>
        <p:nvGrpSpPr>
          <p:cNvPr id="19" name="组 18"/>
          <p:cNvGrpSpPr/>
          <p:nvPr/>
        </p:nvGrpSpPr>
        <p:grpSpPr>
          <a:xfrm>
            <a:off x="1886889" y="5406615"/>
            <a:ext cx="3940549" cy="461665"/>
            <a:chOff x="1465980" y="5058272"/>
            <a:chExt cx="3940549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1465980" y="5104439"/>
                  <a:ext cx="1785425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400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𝐸</m:t>
                            </m:r>
                          </m:e>
                          <m:sub>
                            <m:r>
                              <a:rPr kumimoji="1" lang="en-US" altLang="zh-CN" sz="2400" b="0" i="1" smtClean="0">
                                <a:latin typeface="Cambria Math" charset="0"/>
                              </a:rPr>
                              <m:t>𝑐</m:t>
                            </m:r>
                          </m:sub>
                        </m:sSub>
                        <m:r>
                          <a:rPr kumimoji="1" lang="en-US" altLang="zh-CN" sz="2400" b="0" i="1" smtClean="0">
                            <a:latin typeface="Cambria Math" charset="0"/>
                          </a:rPr>
                          <m:t>=3.5</m:t>
                        </m:r>
                        <m:r>
                          <a:rPr kumimoji="1" lang="zh-CN" altLang="en-US" sz="2400" b="0" i="1" smtClean="0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kumimoji="1" lang="en-US" altLang="zh-CN" sz="2400" b="0" i="0" smtClean="0">
                            <a:latin typeface="Cambria Math" charset="0"/>
                          </a:rPr>
                          <m:t>TeV</m:t>
                        </m:r>
                      </m:oMath>
                    </m:oMathPara>
                  </a14:m>
                  <a:endParaRPr kumimoji="1" lang="zh-CN" altLang="en-US" sz="2400" dirty="0"/>
                </a:p>
              </p:txBody>
            </p:sp>
          </mc:Choice>
          <mc:Fallback xmlns=""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5980" y="5104439"/>
                  <a:ext cx="1785425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3082" t="-137705" r="-3425" b="-1786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文本框 11"/>
            <p:cNvSpPr txBox="1"/>
            <p:nvPr/>
          </p:nvSpPr>
          <p:spPr>
            <a:xfrm>
              <a:off x="3381843" y="5058272"/>
              <a:ext cx="20246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dirty="0"/>
                <a:t>(</a:t>
              </a:r>
              <a:r>
                <a:rPr kumimoji="1" lang="en-US" altLang="zh-CN" sz="2400" dirty="0" smtClean="0"/>
                <a:t>4.6</a:t>
              </a:r>
              <a:r>
                <a:rPr kumimoji="1" lang="zh-CN" altLang="en-US" sz="2400" dirty="0" smtClean="0"/>
                <a:t> </a:t>
              </a:r>
              <a:r>
                <a:rPr kumimoji="1" lang="en-US" altLang="zh-CN" sz="2400" dirty="0" smtClean="0"/>
                <a:t>sigma)</a:t>
              </a:r>
              <a:endParaRPr kumimoji="1" lang="zh-CN" altLang="en-US" sz="2400" dirty="0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622" y="1495433"/>
            <a:ext cx="5103254" cy="3877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6979274" y="5402204"/>
                <a:ext cx="2461636" cy="4641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𝐸</m:t>
                          </m:r>
                        </m:e>
                        <m:sub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𝑝</m:t>
                          </m:r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kumimoji="1" lang="en-US" altLang="zh-CN" sz="2800" b="0" i="1" smtClean="0">
                              <a:latin typeface="Cambria Math" charset="0"/>
                            </a:rPr>
                            <m:t>𝑐𝑢𝑡</m:t>
                          </m:r>
                        </m:sub>
                      </m:sSub>
                      <m:r>
                        <a:rPr kumimoji="1" lang="zh-CN" alt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kumimoji="1" lang="en-US" altLang="zh-CN" sz="2800" b="0" i="1" smtClean="0">
                          <a:latin typeface="Cambria Math" charset="0"/>
                        </a:rPr>
                        <m:t>~</m:t>
                      </m:r>
                      <m:r>
                        <a:rPr kumimoji="1" lang="zh-CN" alt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kumimoji="1" lang="en-US" altLang="zh-CN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12</m:t>
                      </m:r>
                      <m:r>
                        <a:rPr kumimoji="1" lang="zh-CN" alt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sz="2800" b="0" i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TeV</m:t>
                      </m:r>
                    </m:oMath>
                  </m:oMathPara>
                </a14:m>
                <a:endParaRPr kumimoji="1" lang="zh-CN" altLang="en-US" sz="2800" dirty="0"/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274" y="5402204"/>
                <a:ext cx="2461636" cy="464101"/>
              </a:xfrm>
              <a:prstGeom prst="rect">
                <a:avLst/>
              </a:prstGeom>
              <a:blipFill rotWithShape="0"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/>
          <p:cNvSpPr/>
          <p:nvPr/>
        </p:nvSpPr>
        <p:spPr>
          <a:xfrm>
            <a:off x="1465980" y="5880651"/>
            <a:ext cx="8882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2800" dirty="0">
                <a:solidFill>
                  <a:srgbClr val="0070C0"/>
                </a:solidFill>
              </a:rPr>
              <a:t>﻿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SNR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 Cas </a:t>
            </a:r>
            <a:r>
              <a:rPr kumimoji="1" lang="zh-CN" altLang="en-US" sz="2800" dirty="0">
                <a:solidFill>
                  <a:srgbClr val="FF0000"/>
                </a:solidFill>
              </a:rPr>
              <a:t>A is not </a:t>
            </a:r>
            <a:r>
              <a:rPr kumimoji="1" lang="en-US" altLang="zh-CN" sz="2800" dirty="0">
                <a:solidFill>
                  <a:srgbClr val="FF0000"/>
                </a:solidFill>
              </a:rPr>
              <a:t>a</a:t>
            </a:r>
            <a:r>
              <a:rPr kumimoji="1" lang="zh-CN" altLang="en-US" sz="2800" dirty="0">
                <a:solidFill>
                  <a:srgbClr val="FF0000"/>
                </a:solidFill>
              </a:rPr>
              <a:t> </a:t>
            </a:r>
            <a:r>
              <a:rPr kumimoji="1" lang="en-US" altLang="zh-CN" sz="2800" dirty="0" err="1">
                <a:solidFill>
                  <a:srgbClr val="FF0000"/>
                </a:solidFill>
              </a:rPr>
              <a:t>PeVatron</a:t>
            </a:r>
            <a:r>
              <a:rPr kumimoji="1" lang="zh-CN" altLang="en-US" sz="2800" dirty="0">
                <a:solidFill>
                  <a:srgbClr val="FF0000"/>
                </a:solidFill>
              </a:rPr>
              <a:t> at </a:t>
            </a:r>
            <a:r>
              <a:rPr kumimoji="1" lang="en-US" altLang="zh-CN" sz="2800" dirty="0">
                <a:solidFill>
                  <a:srgbClr val="FF0000"/>
                </a:solidFill>
              </a:rPr>
              <a:t>its</a:t>
            </a:r>
            <a:r>
              <a:rPr kumimoji="1" lang="zh-CN" altLang="en-US" sz="2800" dirty="0">
                <a:solidFill>
                  <a:srgbClr val="FF0000"/>
                </a:solidFill>
              </a:rPr>
              <a:t> present 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age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086545" y="6416242"/>
            <a:ext cx="2138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000" dirty="0" err="1" smtClean="0"/>
              <a:t>Ahnen</a:t>
            </a:r>
            <a:r>
              <a:rPr kumimoji="1" lang="en-US" altLang="zh-CN" sz="2000" dirty="0" smtClean="0"/>
              <a:t>+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2016</a:t>
            </a:r>
            <a:endParaRPr kumimoji="1" lang="zh-CN" altLang="en-US" sz="2000" dirty="0"/>
          </a:p>
        </p:txBody>
      </p:sp>
      <p:sp>
        <p:nvSpPr>
          <p:cNvPr id="21" name="文本框 20"/>
          <p:cNvSpPr txBox="1"/>
          <p:nvPr/>
        </p:nvSpPr>
        <p:spPr>
          <a:xfrm>
            <a:off x="629587" y="299803"/>
            <a:ext cx="7060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smtClean="0">
                <a:latin typeface="Arial" charset="0"/>
                <a:ea typeface="Arial" charset="0"/>
                <a:cs typeface="Arial" charset="0"/>
              </a:rPr>
              <a:t>Young</a:t>
            </a:r>
            <a:r>
              <a:rPr kumimoji="1" lang="zh-CN" altLang="en-US" sz="4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4000" dirty="0" smtClean="0">
                <a:latin typeface="Arial" charset="0"/>
                <a:ea typeface="Arial" charset="0"/>
                <a:cs typeface="Arial" charset="0"/>
              </a:rPr>
              <a:t>SNR:</a:t>
            </a:r>
            <a:r>
              <a:rPr kumimoji="1" lang="zh-CN" altLang="en-US" sz="4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4000" dirty="0" err="1" smtClean="0">
                <a:latin typeface="Arial" charset="0"/>
                <a:ea typeface="Arial" charset="0"/>
                <a:cs typeface="Arial" charset="0"/>
              </a:rPr>
              <a:t>Cas</a:t>
            </a:r>
            <a:r>
              <a:rPr kumimoji="1" lang="zh-CN" altLang="en-US" sz="4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4000" dirty="0" smtClean="0">
                <a:latin typeface="Arial" charset="0"/>
                <a:ea typeface="Arial" charset="0"/>
                <a:cs typeface="Arial" charset="0"/>
              </a:rPr>
              <a:t>A</a:t>
            </a:r>
            <a:endParaRPr kumimoji="1" lang="zh-CN" altLang="en-US" sz="4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48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r="50619"/>
          <a:stretch/>
        </p:blipFill>
        <p:spPr>
          <a:xfrm>
            <a:off x="5685527" y="1538880"/>
            <a:ext cx="5829301" cy="3980638"/>
          </a:xfrm>
          <a:prstGeom prst="rect">
            <a:avLst/>
          </a:prstGeom>
        </p:spPr>
      </p:pic>
      <p:sp>
        <p:nvSpPr>
          <p:cNvPr id="5" name="下箭头 4"/>
          <p:cNvSpPr/>
          <p:nvPr/>
        </p:nvSpPr>
        <p:spPr>
          <a:xfrm>
            <a:off x="11063978" y="3557281"/>
            <a:ext cx="185737" cy="71437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4160" t="9347" r="1453" b="9970"/>
          <a:stretch/>
        </p:blipFill>
        <p:spPr>
          <a:xfrm>
            <a:off x="522514" y="1538880"/>
            <a:ext cx="5065486" cy="403680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810271" y="4399728"/>
            <a:ext cx="2350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334EF4"/>
                </a:solidFill>
              </a:rPr>
              <a:t>Zhang</a:t>
            </a:r>
            <a:r>
              <a:rPr kumimoji="1" lang="zh-CN" altLang="en-US" sz="2000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334EF4"/>
                </a:solidFill>
              </a:rPr>
              <a:t>&amp;</a:t>
            </a:r>
            <a:r>
              <a:rPr kumimoji="1" lang="zh-CN" altLang="en-US" sz="2000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334EF4"/>
                </a:solidFill>
              </a:rPr>
              <a:t>Liu</a:t>
            </a:r>
            <a:r>
              <a:rPr kumimoji="1" lang="zh-CN" altLang="en-US" sz="2000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334EF4"/>
                </a:solidFill>
              </a:rPr>
              <a:t>2019</a:t>
            </a:r>
            <a:endParaRPr kumimoji="1" lang="zh-CN" altLang="en-US" sz="2000" dirty="0">
              <a:solidFill>
                <a:srgbClr val="334EF4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78656" y="5880222"/>
            <a:ext cx="8059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</a:rPr>
              <a:t>SNR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 Cas </a:t>
            </a:r>
            <a:r>
              <a:rPr kumimoji="1" lang="zh-CN" altLang="en-US" sz="2800" dirty="0">
                <a:solidFill>
                  <a:srgbClr val="FF0000"/>
                </a:solidFill>
              </a:rPr>
              <a:t>A 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can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be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still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treated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as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a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800" dirty="0" err="1" smtClean="0">
                <a:solidFill>
                  <a:srgbClr val="FF0000"/>
                </a:solidFill>
              </a:rPr>
              <a:t>PeVatron</a:t>
            </a:r>
            <a:r>
              <a:rPr kumimoji="1" lang="en-US" altLang="zh-CN" sz="2800" dirty="0" smtClean="0">
                <a:solidFill>
                  <a:srgbClr val="FF0000"/>
                </a:solidFill>
              </a:rPr>
              <a:t>!</a:t>
            </a:r>
            <a:endParaRPr lang="zh-CN" altLang="en-US" sz="2800" dirty="0"/>
          </a:p>
        </p:txBody>
      </p:sp>
      <p:sp>
        <p:nvSpPr>
          <p:cNvPr id="9" name="文本框 8"/>
          <p:cNvSpPr txBox="1"/>
          <p:nvPr/>
        </p:nvSpPr>
        <p:spPr>
          <a:xfrm>
            <a:off x="629587" y="419725"/>
            <a:ext cx="7542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dirty="0" err="1" smtClean="0">
                <a:latin typeface="Arial" charset="0"/>
                <a:ea typeface="Arial" charset="0"/>
                <a:cs typeface="Arial" charset="0"/>
              </a:rPr>
              <a:t>Cas</a:t>
            </a:r>
            <a:r>
              <a:rPr kumimoji="1" lang="zh-CN" altLang="en-US" sz="4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4000" dirty="0" smtClean="0">
                <a:latin typeface="Arial" charset="0"/>
                <a:ea typeface="Arial" charset="0"/>
                <a:cs typeface="Arial" charset="0"/>
              </a:rPr>
              <a:t>A:</a:t>
            </a:r>
            <a:r>
              <a:rPr kumimoji="1" lang="zh-CN" altLang="en-US" sz="4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4000" dirty="0" smtClean="0">
                <a:latin typeface="Arial" charset="0"/>
                <a:ea typeface="Arial" charset="0"/>
                <a:cs typeface="Arial" charset="0"/>
              </a:rPr>
              <a:t>A</a:t>
            </a:r>
            <a:r>
              <a:rPr kumimoji="1" lang="zh-CN" altLang="en-US" sz="4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4000" dirty="0" smtClean="0">
                <a:latin typeface="Arial" charset="0"/>
                <a:ea typeface="Arial" charset="0"/>
                <a:cs typeface="Arial" charset="0"/>
              </a:rPr>
              <a:t>two-zone</a:t>
            </a:r>
            <a:r>
              <a:rPr kumimoji="1" lang="zh-CN" altLang="en-US" sz="4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4000" dirty="0" smtClean="0">
                <a:latin typeface="Arial" charset="0"/>
                <a:ea typeface="Arial" charset="0"/>
                <a:cs typeface="Arial" charset="0"/>
              </a:rPr>
              <a:t>model</a:t>
            </a:r>
            <a:endParaRPr kumimoji="1" lang="zh-CN" alt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4639" y="1573969"/>
            <a:ext cx="3237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/>
              <a:t>NuSTAR</a:t>
            </a:r>
            <a:r>
              <a:rPr kumimoji="1" lang="en-US" altLang="zh-CN" sz="2000" dirty="0" smtClean="0"/>
              <a:t> (&gt; 15 </a:t>
            </a:r>
            <a:r>
              <a:rPr kumimoji="1" lang="en-US" altLang="zh-CN" sz="2000" dirty="0" err="1" smtClean="0"/>
              <a:t>keV</a:t>
            </a:r>
            <a:r>
              <a:rPr kumimoji="1" lang="en-US" altLang="zh-CN" sz="2000" dirty="0" smtClean="0"/>
              <a:t>, 2015)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3815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Star-forming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Regions (SFR)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663" y="1424514"/>
            <a:ext cx="5483725" cy="510487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362587" y="1457331"/>
            <a:ext cx="406233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chemeClr val="bg1"/>
                </a:solidFill>
              </a:rPr>
              <a:t>Cygnus Cocoon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2531" y="1539396"/>
            <a:ext cx="5576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kumimoji="1" lang="en-US" altLang="zh-CN" sz="2000" dirty="0" err="1" smtClean="0">
                <a:latin typeface="Arial" charset="0"/>
                <a:ea typeface="Arial" charset="0"/>
                <a:cs typeface="Arial" charset="0"/>
              </a:rPr>
              <a:t>superbubbles</a:t>
            </a:r>
            <a:r>
              <a:rPr kumimoji="1" lang="en-US" altLang="zh-CN" sz="2000" dirty="0" smtClean="0">
                <a:latin typeface="Arial" charset="0"/>
                <a:ea typeface="Arial" charset="0"/>
                <a:cs typeface="Arial" charset="0"/>
              </a:rPr>
              <a:t>,</a:t>
            </a:r>
            <a:r>
              <a:rPr kumimoji="1" lang="zh-CN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000" dirty="0" smtClean="0">
                <a:latin typeface="Arial" charset="0"/>
                <a:ea typeface="Arial" charset="0"/>
                <a:cs typeface="Arial" charset="0"/>
              </a:rPr>
              <a:t>massive</a:t>
            </a:r>
            <a:r>
              <a:rPr kumimoji="1" lang="zh-CN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000" dirty="0" smtClean="0">
                <a:latin typeface="Arial" charset="0"/>
                <a:ea typeface="Arial" charset="0"/>
                <a:cs typeface="Arial" charset="0"/>
              </a:rPr>
              <a:t>stars</a:t>
            </a:r>
            <a:r>
              <a:rPr kumimoji="1" lang="zh-CN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000" dirty="0" smtClean="0">
                <a:latin typeface="Arial" charset="0"/>
                <a:ea typeface="Arial" charset="0"/>
                <a:cs typeface="Arial" charset="0"/>
              </a:rPr>
              <a:t>(OB),</a:t>
            </a:r>
            <a:r>
              <a:rPr kumimoji="1" lang="zh-CN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000" dirty="0" smtClean="0">
                <a:latin typeface="Arial" charset="0"/>
                <a:ea typeface="Arial" charset="0"/>
                <a:cs typeface="Arial" charset="0"/>
              </a:rPr>
              <a:t>giant</a:t>
            </a:r>
            <a:r>
              <a:rPr kumimoji="1" lang="zh-CN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000" dirty="0" smtClean="0">
                <a:latin typeface="Arial" charset="0"/>
                <a:ea typeface="Arial" charset="0"/>
                <a:cs typeface="Arial" charset="0"/>
              </a:rPr>
              <a:t>MCs</a:t>
            </a:r>
            <a:endParaRPr kumimoji="1" lang="zh-CN" alt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en-US" altLang="zh-CN" sz="2000" dirty="0" smtClean="0">
                <a:latin typeface="Arial" charset="0"/>
                <a:ea typeface="Arial" charset="0"/>
                <a:cs typeface="Arial" charset="0"/>
              </a:rPr>
              <a:t>60Fe</a:t>
            </a:r>
            <a:r>
              <a:rPr kumimoji="1" lang="zh-CN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000" dirty="0" smtClean="0">
                <a:latin typeface="Arial" charset="0"/>
                <a:ea typeface="Arial" charset="0"/>
                <a:cs typeface="Arial" charset="0"/>
              </a:rPr>
              <a:t>abundance</a:t>
            </a:r>
            <a:endParaRPr kumimoji="1" lang="zh-CN" altLang="en-US" sz="2000" dirty="0" smtClean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kumimoji="1" lang="en-US" altLang="zh-CN" sz="2000" dirty="0" smtClean="0">
                <a:latin typeface="Arial" charset="0"/>
                <a:ea typeface="Arial" charset="0"/>
                <a:cs typeface="Arial" charset="0"/>
              </a:rPr>
              <a:t>radial</a:t>
            </a:r>
            <a:r>
              <a:rPr kumimoji="1" lang="zh-CN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000" dirty="0" smtClean="0">
                <a:latin typeface="Arial" charset="0"/>
                <a:ea typeface="Arial" charset="0"/>
                <a:cs typeface="Arial" charset="0"/>
              </a:rPr>
              <a:t>distribution</a:t>
            </a:r>
            <a:r>
              <a:rPr kumimoji="1" lang="zh-CN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000" dirty="0" smtClean="0">
                <a:latin typeface="Arial" charset="0"/>
                <a:ea typeface="Arial" charset="0"/>
                <a:cs typeface="Arial" charset="0"/>
              </a:rPr>
              <a:t>of</a:t>
            </a:r>
            <a:r>
              <a:rPr kumimoji="1" lang="zh-CN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000" dirty="0" smtClean="0">
                <a:latin typeface="Arial" charset="0"/>
                <a:ea typeface="Arial" charset="0"/>
                <a:cs typeface="Arial" charset="0"/>
              </a:rPr>
              <a:t>the</a:t>
            </a:r>
            <a:r>
              <a:rPr kumimoji="1" lang="zh-CN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000" dirty="0" smtClean="0">
                <a:latin typeface="Arial" charset="0"/>
                <a:ea typeface="Arial" charset="0"/>
                <a:cs typeface="Arial" charset="0"/>
              </a:rPr>
              <a:t>Galactic</a:t>
            </a:r>
            <a:r>
              <a:rPr kumimoji="1" lang="zh-CN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000" dirty="0" smtClean="0">
                <a:latin typeface="Arial" charset="0"/>
                <a:ea typeface="Arial" charset="0"/>
                <a:cs typeface="Arial" charset="0"/>
              </a:rPr>
              <a:t>diffuse</a:t>
            </a:r>
            <a:r>
              <a:rPr kumimoji="1" lang="zh-CN" alt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000" dirty="0" smtClean="0">
                <a:latin typeface="Arial" charset="0"/>
                <a:ea typeface="Arial" charset="0"/>
                <a:cs typeface="Arial" charset="0"/>
              </a:rPr>
              <a:t>gamma-rays</a:t>
            </a:r>
            <a:endParaRPr kumimoji="1" lang="zh-CN" altLang="en-US" sz="2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2531" y="3125273"/>
            <a:ext cx="4093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E.g.,</a:t>
            </a:r>
            <a:r>
              <a:rPr kumimoji="1" lang="zh-CN" altLang="en-US" dirty="0" smtClean="0"/>
              <a:t> </a:t>
            </a:r>
            <a:r>
              <a:rPr kumimoji="1" lang="en-US" altLang="zh-CN" sz="2400" dirty="0" smtClean="0"/>
              <a:t>Cygnus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region</a:t>
            </a:r>
            <a:endParaRPr kumimoji="1"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t="13164"/>
          <a:stretch/>
        </p:blipFill>
        <p:spPr>
          <a:xfrm>
            <a:off x="647227" y="3638551"/>
            <a:ext cx="5308161" cy="289083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47227" y="6488668"/>
            <a:ext cx="228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Ackermann+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2011</a:t>
            </a:r>
            <a:endParaRPr kumimoji="1"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71504" y="3638551"/>
            <a:ext cx="264786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Fermi: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smtClean="0">
                <a:solidFill>
                  <a:schemeClr val="bg1"/>
                </a:solidFill>
              </a:rPr>
              <a:t>10-100</a:t>
            </a:r>
            <a:r>
              <a:rPr kumimoji="1" lang="zh-CN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dirty="0" err="1" smtClean="0">
                <a:solidFill>
                  <a:schemeClr val="bg1"/>
                </a:solidFill>
              </a:rPr>
              <a:t>GeV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57570" y="3639599"/>
            <a:ext cx="177323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chemeClr val="bg1"/>
                </a:solidFill>
              </a:rPr>
              <a:t>ARGO</a:t>
            </a:r>
            <a:r>
              <a:rPr kumimoji="1" lang="zh-CN" altLang="en-US" dirty="0" smtClean="0">
                <a:solidFill>
                  <a:schemeClr val="bg1"/>
                </a:solidFill>
              </a:rPr>
              <a:t>  </a:t>
            </a:r>
            <a:r>
              <a:rPr kumimoji="1" lang="en-US" altLang="zh-CN" dirty="0" err="1" smtClean="0">
                <a:solidFill>
                  <a:schemeClr val="bg1"/>
                </a:solidFill>
              </a:rPr>
              <a:t>TeV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242751" y="6488668"/>
            <a:ext cx="1196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/>
              <a:t>Liu+ 2016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r="10159" b="1654"/>
          <a:stretch/>
        </p:blipFill>
        <p:spPr>
          <a:xfrm>
            <a:off x="3257201" y="4059497"/>
            <a:ext cx="2667182" cy="237263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443685" y="6483747"/>
            <a:ext cx="1828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/>
              <a:t>Bartoli</a:t>
            </a:r>
            <a:r>
              <a:rPr kumimoji="1" lang="en-US" altLang="zh-CN" dirty="0" smtClean="0"/>
              <a:t>+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2014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3582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Star-forming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Regions (SFR)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169" y="0"/>
            <a:ext cx="68812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Galactic Centre (GC)</a:t>
            </a:r>
            <a:endParaRPr kumimoji="1" lang="zh-CN" alt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17567" y="5931185"/>
            <a:ext cx="52074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000"/>
              <a:t>white contour: gas density (traced by CS)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482850" y="3073400"/>
            <a:ext cx="152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zh-CN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80" y="1624393"/>
            <a:ext cx="11930063" cy="3923973"/>
          </a:xfrm>
          <a:prstGeom prst="rect">
            <a:avLst/>
          </a:prstGeom>
        </p:spPr>
      </p:pic>
      <p:cxnSp>
        <p:nvCxnSpPr>
          <p:cNvPr id="23" name="直线连接符 22"/>
          <p:cNvCxnSpPr/>
          <p:nvPr/>
        </p:nvCxnSpPr>
        <p:spPr>
          <a:xfrm>
            <a:off x="1385880" y="3438525"/>
            <a:ext cx="0" cy="2447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/>
          <p:cNvCxnSpPr/>
          <p:nvPr/>
        </p:nvCxnSpPr>
        <p:spPr>
          <a:xfrm>
            <a:off x="4552950" y="3448054"/>
            <a:ext cx="0" cy="244792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线箭头连接符 25"/>
          <p:cNvCxnSpPr/>
          <p:nvPr/>
        </p:nvCxnSpPr>
        <p:spPr>
          <a:xfrm>
            <a:off x="1557333" y="5853115"/>
            <a:ext cx="285273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2343156" y="5476926"/>
            <a:ext cx="1528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/>
              <a:t>~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200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pc</a:t>
            </a:r>
            <a:endParaRPr kumimoji="1" lang="zh-CN" altLang="en-US" sz="2000" dirty="0"/>
          </a:p>
        </p:txBody>
      </p:sp>
      <p:sp>
        <p:nvSpPr>
          <p:cNvPr id="28" name="文本框 27"/>
          <p:cNvSpPr txBox="1"/>
          <p:nvPr/>
        </p:nvSpPr>
        <p:spPr>
          <a:xfrm>
            <a:off x="9322598" y="5548366"/>
            <a:ext cx="27860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/>
              <a:t>Abramowski</a:t>
            </a:r>
            <a:r>
              <a:rPr kumimoji="1" lang="en-US" altLang="zh-CN" sz="2000" dirty="0" smtClean="0"/>
              <a:t>+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2016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1118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GC: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spectral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spatial</a:t>
            </a:r>
            <a:endParaRPr kumimoji="1"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25" y="1656711"/>
            <a:ext cx="4665663" cy="476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7336900" y="2487613"/>
            <a:ext cx="10922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/>
              <a:t>R2:</a:t>
            </a:r>
          </a:p>
          <a:p>
            <a:r>
              <a:rPr lang="en-US" altLang="zh-CN"/>
              <a:t>0.15-0.2</a:t>
            </a: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7336900" y="3438525"/>
            <a:ext cx="10922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zh-CN"/>
              <a:t>R3:</a:t>
            </a:r>
          </a:p>
          <a:p>
            <a:r>
              <a:rPr lang="en-US" altLang="zh-CN"/>
              <a:t>0.2-0.3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03" y="1695039"/>
            <a:ext cx="5628570" cy="438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090184" y="2130625"/>
            <a:ext cx="2037093" cy="131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CN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red(</a:t>
            </a:r>
            <a:r>
              <a:rPr lang="en-US" altLang="zh-CN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Arial" charset="0"/>
              </a:rPr>
              <a:t>ɑ</a:t>
            </a:r>
            <a:r>
              <a:rPr lang="en-US" altLang="zh-CN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sym typeface="Arial" charset="0"/>
              </a:rPr>
              <a:t>=</a:t>
            </a:r>
            <a:r>
              <a:rPr lang="en-US" altLang="zh-CN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1): 11.8/9   </a:t>
            </a:r>
            <a:r>
              <a:rPr lang="en-US" altLang="zh-CN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 charset="0"/>
              </a:rPr>
              <a:t>√</a:t>
            </a:r>
          </a:p>
          <a:p>
            <a:pPr>
              <a:spcBef>
                <a:spcPts val="300"/>
              </a:spcBef>
            </a:pPr>
            <a:r>
              <a:rPr lang="en-US" altLang="zh-CN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blue(</a:t>
            </a:r>
            <a:r>
              <a:rPr lang="en-US" altLang="zh-CN" dirty="0" err="1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  <a:sym typeface="Arial" charset="0"/>
              </a:rPr>
              <a:t>ɑ</a:t>
            </a:r>
            <a:r>
              <a:rPr lang="en-US" altLang="zh-CN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  <a:sym typeface="Arial" charset="0"/>
              </a:rPr>
              <a:t>=</a:t>
            </a:r>
            <a:r>
              <a:rPr lang="en-US" altLang="zh-CN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2): 73.2/9</a:t>
            </a:r>
          </a:p>
          <a:p>
            <a:pPr>
              <a:spcBef>
                <a:spcPts val="300"/>
              </a:spcBef>
            </a:pPr>
            <a:r>
              <a:rPr lang="en-US" altLang="zh-CN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black(</a:t>
            </a:r>
            <a:r>
              <a:rPr lang="en-US" altLang="zh-CN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 charset="0"/>
              </a:rPr>
              <a:t>ɑ</a:t>
            </a:r>
            <a:r>
              <a:rPr lang="en-US" altLang="zh-CN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 charset="0"/>
              </a:rPr>
              <a:t>=</a:t>
            </a:r>
            <a:r>
              <a:rPr lang="en-US" altLang="zh-CN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0): 61.2/9</a:t>
            </a:r>
          </a:p>
          <a:p>
            <a:pPr>
              <a:spcBef>
                <a:spcPts val="300"/>
              </a:spcBef>
            </a:pPr>
            <a:r>
              <a:rPr lang="en-US" altLang="zh-CN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fit: </a:t>
            </a:r>
            <a:r>
              <a:rPr lang="en-US" altLang="zh-CN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 charset="0"/>
              </a:rPr>
              <a:t>ɑ</a:t>
            </a:r>
            <a:r>
              <a:rPr lang="en-US" altLang="zh-CN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 charset="0"/>
              </a:rPr>
              <a:t>= 1.10 ± 0.1</a:t>
            </a: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  <a:sym typeface="Arial" charset="0"/>
              </a:rPr>
              <a:t>2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487" y="1702089"/>
            <a:ext cx="2241550" cy="45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578135" y="4536311"/>
            <a:ext cx="24355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one order of magnitude larger than that of 'sea'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307531" y="6083851"/>
            <a:ext cx="224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err="1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PeVatron</a:t>
            </a:r>
            <a:r>
              <a:rPr kumimoji="1" lang="en-US" altLang="zh-CN" sz="3200" dirty="0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!</a:t>
            </a:r>
            <a:endParaRPr kumimoji="1" lang="zh-CN" altLang="en-US" sz="3200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48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SFR/GC connection: massive stars ?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267" y="1707308"/>
            <a:ext cx="8710568" cy="460415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40267" y="6354330"/>
            <a:ext cx="4755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/>
              <a:t>Aharonian</a:t>
            </a:r>
            <a:r>
              <a:rPr kumimoji="1" lang="en-US" altLang="zh-CN" sz="2000" dirty="0" smtClean="0"/>
              <a:t>+ 2019, Nature Astronomy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8511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Cosmic Rays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(CRs)</a:t>
            </a:r>
            <a:endParaRPr kumimoji="1" lang="zh-CN" altLang="en-US" dirty="0"/>
          </a:p>
        </p:txBody>
      </p:sp>
      <p:pic>
        <p:nvPicPr>
          <p:cNvPr id="4" name="Content Placeholder 6145" descr="CR_spectrum_Blasi201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6"/>
          <a:stretch>
            <a:fillRect/>
          </a:stretch>
        </p:blipFill>
        <p:spPr>
          <a:xfrm>
            <a:off x="6444344" y="895385"/>
            <a:ext cx="4891768" cy="5161855"/>
          </a:xfrm>
          <a:prstGeom prst="rect">
            <a:avLst/>
          </a:prstGeom>
        </p:spPr>
      </p:pic>
      <p:sp>
        <p:nvSpPr>
          <p:cNvPr id="5" name="Text Box 6158"/>
          <p:cNvSpPr txBox="1">
            <a:spLocks noChangeArrowheads="1"/>
          </p:cNvSpPr>
          <p:nvPr/>
        </p:nvSpPr>
        <p:spPr bwMode="auto">
          <a:xfrm>
            <a:off x="8221776" y="6101443"/>
            <a:ext cx="14239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000" dirty="0" err="1"/>
              <a:t>Blasi</a:t>
            </a:r>
            <a:r>
              <a:rPr lang="en-US" altLang="zh-CN" dirty="0"/>
              <a:t> 2013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658797" y="5377053"/>
            <a:ext cx="1358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 smtClean="0">
                <a:latin typeface="Arial" pitchFamily="34" charset="0"/>
                <a:ea typeface="宋体" pitchFamily="2" charset="-122"/>
              </a:rPr>
              <a:t>Victor Hess</a:t>
            </a:r>
            <a:endParaRPr lang="en-US" altLang="zh-CN" sz="2400" dirty="0" smtClean="0">
              <a:ea typeface="宋体" pitchFamily="2" charset="-122"/>
            </a:endParaRPr>
          </a:p>
        </p:txBody>
      </p:sp>
      <p:grpSp>
        <p:nvGrpSpPr>
          <p:cNvPr id="12" name="组 11"/>
          <p:cNvGrpSpPr/>
          <p:nvPr/>
        </p:nvGrpSpPr>
        <p:grpSpPr>
          <a:xfrm>
            <a:off x="799150" y="1703372"/>
            <a:ext cx="5441991" cy="3546066"/>
            <a:chOff x="2752087" y="1853248"/>
            <a:chExt cx="4374428" cy="2779481"/>
          </a:xfrm>
        </p:grpSpPr>
        <p:pic>
          <p:nvPicPr>
            <p:cNvPr id="10" name="Picture 3" descr="Victor_HES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347" y="1853479"/>
              <a:ext cx="4019168" cy="277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 descr="HES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2087" y="1853248"/>
              <a:ext cx="2040999" cy="2779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7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SFR/GC connection: massive stars ?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5" y="1344331"/>
            <a:ext cx="9218951" cy="509191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39853" y="1484028"/>
            <a:ext cx="2638269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>
                <a:solidFill>
                  <a:schemeClr val="bg1"/>
                </a:solidFill>
              </a:rPr>
              <a:t>Aharonian</a:t>
            </a:r>
            <a:r>
              <a:rPr kumimoji="1" lang="en-US" altLang="zh-CN" sz="2000" dirty="0" smtClean="0">
                <a:solidFill>
                  <a:schemeClr val="bg1"/>
                </a:solidFill>
              </a:rPr>
              <a:t>+ 2019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97419" y="6440058"/>
            <a:ext cx="4755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/>
              <a:t>Aharonian</a:t>
            </a:r>
            <a:r>
              <a:rPr kumimoji="1" lang="en-US" altLang="zh-CN" sz="2000" dirty="0" smtClean="0"/>
              <a:t>+ 2019, Nature Astronomy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432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1776" y="563094"/>
            <a:ext cx="9404723" cy="1400530"/>
          </a:xfrm>
        </p:spPr>
        <p:txBody>
          <a:bodyPr/>
          <a:lstStyle/>
          <a:p>
            <a:r>
              <a:rPr kumimoji="1" lang="en-US" altLang="zh-CN" dirty="0" smtClean="0"/>
              <a:t>Alternative</a:t>
            </a:r>
            <a:r>
              <a:rPr kumimoji="1" lang="zh-CN" altLang="en-US" dirty="0"/>
              <a:t/>
            </a:r>
            <a:br>
              <a:rPr kumimoji="1" lang="zh-CN" altLang="en-US" dirty="0"/>
            </a:br>
            <a:r>
              <a:rPr kumimoji="1" lang="en-US" altLang="zh-CN" dirty="0" smtClean="0"/>
              <a:t>model</a:t>
            </a:r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458" y="12692"/>
            <a:ext cx="8517701" cy="339847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58" y="3420796"/>
            <a:ext cx="8517701" cy="340534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29065" y="5800725"/>
            <a:ext cx="35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334EF4"/>
                </a:solidFill>
              </a:rPr>
              <a:t>PRELIMINARY</a:t>
            </a:r>
            <a:endParaRPr kumimoji="1" lang="zh-CN" altLang="en-US" sz="2400" dirty="0">
              <a:solidFill>
                <a:srgbClr val="334EF4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1661" y="2824798"/>
            <a:ext cx="2728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200" dirty="0" smtClean="0">
                <a:solidFill>
                  <a:srgbClr val="FFC000"/>
                </a:solidFill>
              </a:rPr>
              <a:t>massive</a:t>
            </a:r>
            <a:r>
              <a:rPr kumimoji="1" lang="zh-CN" altLang="en-US" sz="3200" dirty="0" smtClean="0">
                <a:solidFill>
                  <a:srgbClr val="FFC000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C000"/>
                </a:solidFill>
              </a:rPr>
              <a:t>stars</a:t>
            </a:r>
            <a:endParaRPr kumimoji="1" lang="zh-CN" altLang="en-US" sz="3200" dirty="0" smtClean="0">
              <a:solidFill>
                <a:srgbClr val="FFC000"/>
              </a:solidFill>
            </a:endParaRPr>
          </a:p>
          <a:p>
            <a:pPr algn="ctr"/>
            <a:r>
              <a:rPr kumimoji="1" lang="en-US" altLang="zh-CN" sz="3200" dirty="0" smtClean="0">
                <a:solidFill>
                  <a:srgbClr val="FFC000"/>
                </a:solidFill>
              </a:rPr>
              <a:t>vs</a:t>
            </a:r>
            <a:endParaRPr kumimoji="1" lang="zh-CN" altLang="en-US" sz="3200" dirty="0" smtClean="0">
              <a:solidFill>
                <a:srgbClr val="FFC000"/>
              </a:solidFill>
            </a:endParaRPr>
          </a:p>
          <a:p>
            <a:pPr algn="ctr"/>
            <a:r>
              <a:rPr kumimoji="1" lang="en-US" altLang="zh-CN" sz="3200" dirty="0" err="1" smtClean="0">
                <a:solidFill>
                  <a:srgbClr val="FFC000"/>
                </a:solidFill>
              </a:rPr>
              <a:t>superbubble</a:t>
            </a:r>
            <a:endParaRPr kumimoji="1" lang="zh-CN" altLang="en-US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40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Pulsar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nebulae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</a:t>
            </a:r>
            <a:r>
              <a:rPr kumimoji="1" lang="en-US" altLang="zh-CN" dirty="0" err="1" smtClean="0"/>
              <a:t>PWNe</a:t>
            </a:r>
            <a:r>
              <a:rPr kumimoji="1" lang="en-US" altLang="zh-CN" dirty="0" smtClean="0"/>
              <a:t>)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536" y="1624643"/>
            <a:ext cx="10121900" cy="48006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85834" y="1700204"/>
            <a:ext cx="4400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G21.5-0.9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(Matheson &amp; Safi-</a:t>
            </a:r>
            <a:r>
              <a:rPr kumimoji="1" lang="en-US" altLang="zh-CN" dirty="0" err="1"/>
              <a:t>Harb</a:t>
            </a:r>
            <a:r>
              <a:rPr kumimoji="1" lang="en-US" altLang="zh-CN" dirty="0"/>
              <a:t> 2005)</a:t>
            </a:r>
            <a:endParaRPr kumimoji="1"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6364542" y="6016106"/>
            <a:ext cx="2779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err="1" smtClean="0">
                <a:solidFill>
                  <a:schemeClr val="bg1"/>
                </a:solidFill>
                <a:latin typeface="JansonText" charset="0"/>
              </a:rPr>
              <a:t>Gaensler</a:t>
            </a:r>
            <a:r>
              <a:rPr lang="zh-CN" altLang="en-US" sz="2000" dirty="0" smtClean="0">
                <a:solidFill>
                  <a:schemeClr val="bg1"/>
                </a:solidFill>
                <a:latin typeface="JansonText" charset="0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JansonText" charset="0"/>
              </a:rPr>
              <a:t>&amp;</a:t>
            </a:r>
            <a:r>
              <a:rPr lang="zh-CN" altLang="en-US" sz="2000" dirty="0" smtClean="0">
                <a:solidFill>
                  <a:schemeClr val="bg1"/>
                </a:solidFill>
                <a:latin typeface="JansonText" charset="0"/>
              </a:rPr>
              <a:t> </a:t>
            </a:r>
            <a:r>
              <a:rPr lang="en-US" altLang="zh-CN" sz="2000" dirty="0" err="1" smtClean="0">
                <a:solidFill>
                  <a:schemeClr val="bg1"/>
                </a:solidFill>
                <a:latin typeface="JansonText" charset="0"/>
              </a:rPr>
              <a:t>Slane</a:t>
            </a:r>
            <a:r>
              <a:rPr lang="zh-CN" altLang="en-US" sz="2000" dirty="0" smtClean="0">
                <a:solidFill>
                  <a:schemeClr val="bg1"/>
                </a:solidFill>
                <a:latin typeface="JansonText" charset="0"/>
              </a:rPr>
              <a:t> </a:t>
            </a:r>
            <a:r>
              <a:rPr lang="en-US" altLang="zh-CN" sz="2000" dirty="0" smtClean="0">
                <a:solidFill>
                  <a:schemeClr val="bg1"/>
                </a:solidFill>
                <a:latin typeface="JansonText" charset="0"/>
              </a:rPr>
              <a:t>2006 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5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PWN: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Crab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737" y="1553210"/>
            <a:ext cx="5892337" cy="39830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109" y="1422241"/>
            <a:ext cx="4457806" cy="48450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829428" y="5543547"/>
            <a:ext cx="3407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dirty="0" err="1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Leptonic</a:t>
            </a:r>
            <a:r>
              <a:rPr kumimoji="1" lang="zh-CN" altLang="en-US" sz="3200" dirty="0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smtClean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Origin!</a:t>
            </a:r>
            <a:endParaRPr kumimoji="1" lang="zh-CN" altLang="en-US" sz="3200" dirty="0">
              <a:solidFill>
                <a:srgbClr val="FFC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87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381" y="2273515"/>
            <a:ext cx="5967363" cy="4150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PWN:</a:t>
            </a:r>
            <a:r>
              <a:rPr kumimoji="1" lang="zh-CN" alt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relativistic</a:t>
            </a:r>
            <a:r>
              <a:rPr kumimoji="1" lang="zh-CN" alt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protons</a:t>
            </a:r>
            <a:r>
              <a:rPr kumimoji="1" lang="zh-CN" alt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?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04293" y="1604173"/>
            <a:ext cx="9554182" cy="4195481"/>
          </a:xfrm>
        </p:spPr>
        <p:txBody>
          <a:bodyPr>
            <a:normAutofit/>
          </a:bodyPr>
          <a:lstStyle/>
          <a:p>
            <a:r>
              <a:rPr kumimoji="1" lang="en-US" altLang="zh-CN" sz="2400" dirty="0" smtClean="0"/>
              <a:t>Cheng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1990: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/>
              <a:t>P</a:t>
            </a:r>
            <a:r>
              <a:rPr kumimoji="1" lang="en-US" altLang="zh-CN" sz="2400" dirty="0" smtClean="0"/>
              <a:t>rotons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may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be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accelerated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err="1" smtClean="0"/>
              <a:t>upto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err="1" smtClean="0"/>
              <a:t>PeV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in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PWN</a:t>
            </a:r>
            <a:endParaRPr kumimoji="1" lang="zh-CN" altLang="en-US" sz="2400" dirty="0" smtClean="0"/>
          </a:p>
          <a:p>
            <a:endParaRPr kumimoji="1" lang="zh-CN" altLang="en-US" sz="2400" dirty="0" smtClean="0"/>
          </a:p>
          <a:p>
            <a:endParaRPr kumimoji="1" lang="zh-CN" altLang="en-US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r="3419"/>
          <a:stretch/>
        </p:blipFill>
        <p:spPr>
          <a:xfrm>
            <a:off x="338197" y="2273514"/>
            <a:ext cx="5524720" cy="4150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08560" y="5153323"/>
            <a:ext cx="199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334EF4"/>
                </a:solidFill>
              </a:rPr>
              <a:t>Li</a:t>
            </a:r>
            <a:r>
              <a:rPr kumimoji="1" lang="zh-CN" altLang="en-US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dirty="0" smtClean="0">
                <a:solidFill>
                  <a:srgbClr val="334EF4"/>
                </a:solidFill>
              </a:rPr>
              <a:t>&amp;</a:t>
            </a:r>
            <a:r>
              <a:rPr kumimoji="1" lang="zh-CN" altLang="en-US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dirty="0" smtClean="0">
                <a:solidFill>
                  <a:srgbClr val="334EF4"/>
                </a:solidFill>
              </a:rPr>
              <a:t>Chen</a:t>
            </a:r>
            <a:r>
              <a:rPr kumimoji="1" lang="zh-CN" altLang="en-US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dirty="0" smtClean="0">
                <a:solidFill>
                  <a:srgbClr val="334EF4"/>
                </a:solidFill>
              </a:rPr>
              <a:t>2010</a:t>
            </a:r>
            <a:endParaRPr kumimoji="1" lang="zh-CN" altLang="en-US" dirty="0">
              <a:solidFill>
                <a:srgbClr val="334EF4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533438" y="2543038"/>
            <a:ext cx="156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smtClean="0">
                <a:solidFill>
                  <a:srgbClr val="334EF4"/>
                </a:solidFill>
              </a:rPr>
              <a:t>G54.1</a:t>
            </a:r>
            <a:endParaRPr kumimoji="1" lang="zh-CN" altLang="en-US" sz="2400" dirty="0">
              <a:solidFill>
                <a:srgbClr val="334EF4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1134165" y="4865845"/>
            <a:ext cx="634502" cy="5189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279341" y="2543038"/>
            <a:ext cx="114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smtClean="0">
                <a:solidFill>
                  <a:srgbClr val="334EF4"/>
                </a:solidFill>
              </a:rPr>
              <a:t>Crab</a:t>
            </a:r>
            <a:endParaRPr kumimoji="1" lang="zh-CN" altLang="en-US" sz="2400" dirty="0">
              <a:solidFill>
                <a:srgbClr val="334E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6110" y="452718"/>
            <a:ext cx="11026777" cy="1400530"/>
          </a:xfrm>
        </p:spPr>
        <p:txBody>
          <a:bodyPr/>
          <a:lstStyle/>
          <a:p>
            <a:r>
              <a:rPr kumimoji="1" lang="en-US" altLang="zh-CN" dirty="0" smtClean="0"/>
              <a:t>Molecular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clouds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(MCs):</a:t>
            </a:r>
            <a:r>
              <a:rPr kumimoji="1" lang="zh-CN" altLang="en-US" dirty="0" smtClean="0"/>
              <a:t> </a:t>
            </a:r>
            <a:r>
              <a:rPr lang="en-US" altLang="zh-CN" dirty="0"/>
              <a:t>CR calorimeter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1307" y="2136775"/>
            <a:ext cx="5372100" cy="4013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1" y="2136775"/>
            <a:ext cx="5273756" cy="40132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46111" y="6129332"/>
            <a:ext cx="2782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/>
              <a:t>Neronov</a:t>
            </a:r>
            <a:r>
              <a:rPr kumimoji="1" lang="en-US" altLang="zh-CN" sz="2000" dirty="0" smtClean="0"/>
              <a:t>+</a:t>
            </a:r>
            <a:r>
              <a:rPr kumimoji="1" lang="zh-CN" altLang="en-US" sz="2000" dirty="0" smtClean="0"/>
              <a:t> </a:t>
            </a:r>
            <a:r>
              <a:rPr kumimoji="1" lang="en-US" altLang="zh-CN" sz="2000" dirty="0" smtClean="0"/>
              <a:t>2017</a:t>
            </a:r>
            <a:endParaRPr kumimoji="1" lang="zh-CN" alt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1571629" y="3829051"/>
            <a:ext cx="1928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chemeClr val="bg1"/>
                </a:solidFill>
              </a:rPr>
              <a:t>gamma</a:t>
            </a:r>
            <a:r>
              <a:rPr kumimoji="1" lang="zh-CN" altLang="en-US" sz="20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2000" dirty="0" smtClean="0">
                <a:solidFill>
                  <a:schemeClr val="bg1"/>
                </a:solidFill>
              </a:rPr>
              <a:t>ray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80605" y="3875218"/>
            <a:ext cx="2193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chemeClr val="bg1"/>
                </a:solidFill>
              </a:rPr>
              <a:t>Green:</a:t>
            </a:r>
            <a:endParaRPr kumimoji="1" lang="zh-CN" altLang="en-US" sz="2000" dirty="0" smtClean="0">
              <a:solidFill>
                <a:schemeClr val="bg1"/>
              </a:solidFill>
            </a:endParaRPr>
          </a:p>
          <a:p>
            <a:r>
              <a:rPr kumimoji="1" lang="zh-CN" altLang="en-US" sz="20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2000" dirty="0" smtClean="0">
                <a:solidFill>
                  <a:schemeClr val="bg1"/>
                </a:solidFill>
              </a:rPr>
              <a:t>derived</a:t>
            </a:r>
            <a:r>
              <a:rPr kumimoji="1" lang="zh-CN" altLang="en-US" sz="2000" dirty="0" smtClean="0">
                <a:solidFill>
                  <a:schemeClr val="bg1"/>
                </a:solidFill>
              </a:rPr>
              <a:t> </a:t>
            </a:r>
            <a:r>
              <a:rPr kumimoji="1" lang="en-US" altLang="zh-CN" sz="2000" dirty="0" smtClean="0">
                <a:solidFill>
                  <a:schemeClr val="bg1"/>
                </a:solidFill>
              </a:rPr>
              <a:t>protons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6110" y="1514470"/>
            <a:ext cx="63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/>
              <a:t>E.g.,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Gould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Belt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clouds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seen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by</a:t>
            </a:r>
            <a:r>
              <a:rPr kumimoji="1" lang="zh-CN" altLang="en-US" sz="2400" dirty="0" smtClean="0"/>
              <a:t> </a:t>
            </a:r>
            <a:r>
              <a:rPr kumimoji="1" lang="en-US" altLang="zh-CN" sz="2400" dirty="0" smtClean="0"/>
              <a:t>Fermi</a:t>
            </a:r>
            <a:endParaRPr kumimoji="1"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5466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MCs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LHAASO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656" y="1524634"/>
            <a:ext cx="7614581" cy="515339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44899" y="5077028"/>
            <a:ext cx="541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334EF4"/>
                </a:solidFill>
              </a:rPr>
              <a:t>Protons</a:t>
            </a:r>
            <a:r>
              <a:rPr kumimoji="1" lang="en-US" altLang="zh-CN" sz="2000" dirty="0" smtClean="0">
                <a:solidFill>
                  <a:srgbClr val="334EF4"/>
                </a:solidFill>
              </a:rPr>
              <a:t>:</a:t>
            </a:r>
            <a:r>
              <a:rPr kumimoji="1" lang="zh-CN" altLang="en-US" sz="2000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334EF4"/>
                </a:solidFill>
              </a:rPr>
              <a:t>AMS</a:t>
            </a:r>
            <a:r>
              <a:rPr kumimoji="1" lang="zh-CN" altLang="en-US" sz="2000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334EF4"/>
                </a:solidFill>
              </a:rPr>
              <a:t>02</a:t>
            </a:r>
            <a:r>
              <a:rPr kumimoji="1" lang="zh-CN" altLang="en-US" sz="2000" dirty="0" smtClean="0">
                <a:solidFill>
                  <a:srgbClr val="334EF4"/>
                </a:solidFill>
              </a:rPr>
              <a:t> </a:t>
            </a:r>
            <a:r>
              <a:rPr lang="en-US" altLang="zh-CN" sz="2000" dirty="0">
                <a:solidFill>
                  <a:srgbClr val="334EF4"/>
                </a:solidFill>
              </a:rPr>
              <a:t>extrapolated to 10 </a:t>
            </a:r>
            <a:r>
              <a:rPr lang="en-US" altLang="zh-CN" sz="2000" dirty="0" err="1">
                <a:solidFill>
                  <a:srgbClr val="334EF4"/>
                </a:solidFill>
              </a:rPr>
              <a:t>PeV</a:t>
            </a:r>
            <a:endParaRPr kumimoji="1" lang="zh-CN" altLang="en-US" sz="2000" dirty="0">
              <a:solidFill>
                <a:srgbClr val="334EF4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44898" y="4571998"/>
            <a:ext cx="657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solidFill>
                  <a:srgbClr val="334EF4"/>
                </a:solidFill>
              </a:rPr>
              <a:t>MC:</a:t>
            </a:r>
            <a:endParaRPr kumimoji="1" lang="zh-CN" altLang="en-US" sz="2000" dirty="0">
              <a:solidFill>
                <a:srgbClr val="334EF4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123" y="4553330"/>
            <a:ext cx="2627316" cy="49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2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Summary</a:t>
            </a:r>
            <a:endParaRPr kumimoji="1"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244019" y="5900739"/>
            <a:ext cx="2386008" cy="780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i="1" dirty="0" smtClean="0"/>
              <a:t>Thanks!</a:t>
            </a:r>
            <a:endParaRPr kumimoji="1" lang="zh-CN" altLang="en-US" sz="4400" i="1" dirty="0"/>
          </a:p>
        </p:txBody>
      </p:sp>
      <p:sp>
        <p:nvSpPr>
          <p:cNvPr id="28" name="内容占位符 2"/>
          <p:cNvSpPr>
            <a:spLocks noGrp="1"/>
          </p:cNvSpPr>
          <p:nvPr>
            <p:ph idx="1"/>
          </p:nvPr>
        </p:nvSpPr>
        <p:spPr>
          <a:xfrm>
            <a:off x="1089024" y="1741477"/>
            <a:ext cx="10326688" cy="41954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SNRs:</a:t>
            </a:r>
            <a:r>
              <a:rPr kumimoji="1" lang="zh-CN" alt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are</a:t>
            </a:r>
            <a:r>
              <a:rPr kumimoji="1" lang="zh-CN" alt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they</a:t>
            </a:r>
            <a:r>
              <a:rPr kumimoji="1" lang="zh-CN" alt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err="1" smtClean="0">
                <a:latin typeface="Arial" charset="0"/>
                <a:ea typeface="Arial" charset="0"/>
                <a:cs typeface="Arial" charset="0"/>
              </a:rPr>
              <a:t>PeVatrons</a:t>
            </a: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?</a:t>
            </a:r>
            <a:endParaRPr kumimoji="1" lang="zh-CN" altLang="en-US" sz="3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200" dirty="0" err="1" smtClean="0">
                <a:latin typeface="Arial" charset="0"/>
                <a:ea typeface="Arial" charset="0"/>
                <a:cs typeface="Arial" charset="0"/>
              </a:rPr>
              <a:t>PWNe</a:t>
            </a: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:</a:t>
            </a:r>
            <a:r>
              <a:rPr kumimoji="1" lang="zh-CN" alt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can</a:t>
            </a:r>
            <a:r>
              <a:rPr kumimoji="1" lang="zh-CN" alt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they</a:t>
            </a:r>
            <a:r>
              <a:rPr kumimoji="1" lang="zh-CN" alt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accelerate</a:t>
            </a:r>
            <a:r>
              <a:rPr kumimoji="1" lang="zh-CN" alt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protons?</a:t>
            </a:r>
            <a:endParaRPr kumimoji="1" lang="zh-CN" altLang="en-US" sz="3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SFRs:</a:t>
            </a:r>
            <a:r>
              <a:rPr kumimoji="1" lang="zh-CN" alt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massive</a:t>
            </a:r>
            <a:r>
              <a:rPr kumimoji="1" lang="zh-CN" alt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stars</a:t>
            </a:r>
            <a:r>
              <a:rPr kumimoji="1" lang="zh-CN" alt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vs</a:t>
            </a:r>
            <a:r>
              <a:rPr kumimoji="1" lang="zh-CN" alt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err="1" smtClean="0">
                <a:latin typeface="Arial" charset="0"/>
                <a:ea typeface="Arial" charset="0"/>
                <a:cs typeface="Arial" charset="0"/>
              </a:rPr>
              <a:t>superbubbles</a:t>
            </a:r>
            <a:endParaRPr kumimoji="1" lang="zh-CN" altLang="en-US" sz="32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Giant</a:t>
            </a:r>
            <a:r>
              <a:rPr kumimoji="1" lang="zh-CN" alt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MCs:</a:t>
            </a:r>
            <a:r>
              <a:rPr kumimoji="1" lang="zh-CN" alt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derived</a:t>
            </a:r>
            <a:r>
              <a:rPr kumimoji="1" lang="zh-CN" alt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spectrum</a:t>
            </a:r>
            <a:r>
              <a:rPr kumimoji="1" lang="zh-CN" alt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vs</a:t>
            </a:r>
            <a:r>
              <a:rPr kumimoji="1" lang="zh-CN" alt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observational</a:t>
            </a:r>
            <a:r>
              <a:rPr kumimoji="1" lang="zh-CN" altLang="en-US" sz="3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3200" dirty="0" smtClean="0">
                <a:latin typeface="Arial" charset="0"/>
                <a:ea typeface="Arial" charset="0"/>
                <a:cs typeface="Arial" charset="0"/>
              </a:rPr>
              <a:t>one</a:t>
            </a:r>
            <a:endParaRPr kumimoji="1" lang="zh-CN" altLang="en-US" sz="32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143504" y="5029197"/>
            <a:ext cx="4071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latin typeface="Arial" charset="0"/>
                <a:ea typeface="Arial" charset="0"/>
                <a:cs typeface="Arial" charset="0"/>
              </a:rPr>
              <a:t>(or</a:t>
            </a:r>
            <a:r>
              <a:rPr kumimoji="1" lang="zh-CN" altLang="en-US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800" dirty="0" smtClean="0">
                <a:latin typeface="Arial" charset="0"/>
                <a:ea typeface="Arial" charset="0"/>
                <a:cs typeface="Arial" charset="0"/>
              </a:rPr>
              <a:t>Global</a:t>
            </a:r>
            <a:r>
              <a:rPr kumimoji="1" lang="zh-CN" altLang="en-US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800" dirty="0" smtClean="0">
                <a:latin typeface="Arial" charset="0"/>
                <a:ea typeface="Arial" charset="0"/>
                <a:cs typeface="Arial" charset="0"/>
              </a:rPr>
              <a:t>vs</a:t>
            </a:r>
            <a:r>
              <a:rPr kumimoji="1" lang="zh-CN" altLang="en-US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800" dirty="0" smtClean="0">
                <a:latin typeface="Arial" charset="0"/>
                <a:ea typeface="Arial" charset="0"/>
                <a:cs typeface="Arial" charset="0"/>
              </a:rPr>
              <a:t>Local)</a:t>
            </a:r>
            <a:endParaRPr kumimoji="1" lang="zh-CN" altLang="en-US" sz="28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82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CRs:</a:t>
            </a:r>
            <a:r>
              <a:rPr kumimoji="1" lang="zh-CN" alt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what</a:t>
            </a:r>
            <a:r>
              <a:rPr kumimoji="1" lang="zh-CN" alt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is</a:t>
            </a:r>
            <a:r>
              <a:rPr kumimoji="1" lang="zh-CN" alt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their</a:t>
            </a:r>
            <a:r>
              <a:rPr kumimoji="1" lang="zh-CN" alt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dirty="0" smtClean="0">
                <a:latin typeface="Arial" charset="0"/>
                <a:ea typeface="Arial" charset="0"/>
                <a:cs typeface="Arial" charset="0"/>
              </a:rPr>
              <a:t>accelerator?</a:t>
            </a:r>
            <a:endParaRPr kumimoji="1" lang="zh-CN" alt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18" descr="nature07948-f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575" y="1518557"/>
            <a:ext cx="4608512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8152032" y="1640000"/>
            <a:ext cx="3065463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Hillas</a:t>
            </a:r>
            <a:r>
              <a:rPr lang="en-GB" altLang="zh-CN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diagram</a:t>
            </a:r>
          </a:p>
          <a:p>
            <a:pPr marL="342900" indent="-34290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1200" dirty="0" err="1" smtClean="0">
                <a:solidFill>
                  <a:srgbClr val="FF0000"/>
                </a:solidFill>
                <a:ea typeface="宋体" pitchFamily="2" charset="-122"/>
              </a:rPr>
              <a:t>Bauleo</a:t>
            </a:r>
            <a:r>
              <a:rPr lang="en-GB" altLang="zh-CN" sz="1200" dirty="0" smtClean="0">
                <a:solidFill>
                  <a:srgbClr val="FF0000"/>
                </a:solidFill>
                <a:ea typeface="宋体" pitchFamily="2" charset="-122"/>
              </a:rPr>
              <a:t> &amp; Martino 2009 </a:t>
            </a:r>
            <a:r>
              <a:rPr lang="en-GB" altLang="zh-CN" sz="1200" i="1" dirty="0" smtClean="0">
                <a:solidFill>
                  <a:srgbClr val="FF0000"/>
                </a:solidFill>
                <a:ea typeface="宋体" pitchFamily="2" charset="-122"/>
              </a:rPr>
              <a:t>Nature</a:t>
            </a:r>
            <a:r>
              <a:rPr lang="en-GB" altLang="zh-CN" sz="1200" dirty="0" smtClean="0">
                <a:solidFill>
                  <a:srgbClr val="FF0000"/>
                </a:solidFill>
                <a:ea typeface="宋体" pitchFamily="2" charset="-122"/>
              </a:rPr>
              <a:t> </a:t>
            </a:r>
            <a:r>
              <a:rPr lang="en-GB" altLang="zh-CN" sz="1200" b="1" dirty="0" smtClean="0">
                <a:solidFill>
                  <a:srgbClr val="FF0000"/>
                </a:solidFill>
                <a:ea typeface="宋体" pitchFamily="2" charset="-122"/>
              </a:rPr>
              <a:t>458</a:t>
            </a:r>
            <a:r>
              <a:rPr lang="en-GB" altLang="zh-CN" sz="1200" dirty="0" smtClean="0">
                <a:solidFill>
                  <a:srgbClr val="FF0000"/>
                </a:solidFill>
                <a:ea typeface="宋体" pitchFamily="2" charset="-122"/>
              </a:rPr>
              <a:t>, 847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9401403" y="2888570"/>
            <a:ext cx="15128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GB" altLang="zh-CN" smtClean="0">
                <a:solidFill>
                  <a:srgbClr val="000000"/>
                </a:solidFill>
                <a:ea typeface="宋体" pitchFamily="2" charset="-122"/>
              </a:rPr>
              <a:t>Emax ~ ZBL</a:t>
            </a:r>
            <a:endParaRPr lang="zh-CN" altLang="en-US" smtClean="0">
              <a:solidFill>
                <a:srgbClr val="000000"/>
              </a:solidFill>
              <a:ea typeface="宋体" pitchFamily="2" charset="-122"/>
            </a:endParaRPr>
          </a:p>
        </p:txBody>
      </p:sp>
      <p:sp>
        <p:nvSpPr>
          <p:cNvPr id="7" name="Line 22"/>
          <p:cNvSpPr>
            <a:spLocks noChangeShapeType="1"/>
          </p:cNvSpPr>
          <p:nvPr/>
        </p:nvSpPr>
        <p:spPr bwMode="auto">
          <a:xfrm>
            <a:off x="7240815" y="2460304"/>
            <a:ext cx="3024188" cy="302577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</a:pPr>
            <a:endParaRPr lang="zh-CN" altLang="en-US" sz="2800" smtClean="0">
              <a:solidFill>
                <a:srgbClr val="00FF00"/>
              </a:solidFill>
            </a:endParaRPr>
          </a:p>
        </p:txBody>
      </p:sp>
      <p:grpSp>
        <p:nvGrpSpPr>
          <p:cNvPr id="9" name="组 8"/>
          <p:cNvGrpSpPr/>
          <p:nvPr/>
        </p:nvGrpSpPr>
        <p:grpSpPr>
          <a:xfrm>
            <a:off x="592597" y="2238052"/>
            <a:ext cx="6187842" cy="2676848"/>
            <a:chOff x="677863" y="4578350"/>
            <a:chExt cx="4219575" cy="1735138"/>
          </a:xfrm>
        </p:grpSpPr>
        <p:pic>
          <p:nvPicPr>
            <p:cNvPr id="10" name="Picture 6149" descr="Picture2-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" t="40732" r="10336" b="18727"/>
            <a:stretch>
              <a:fillRect/>
            </a:stretch>
          </p:blipFill>
          <p:spPr bwMode="auto">
            <a:xfrm rot="10800000">
              <a:off x="677863" y="4578350"/>
              <a:ext cx="4219575" cy="1735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6150"/>
            <p:cNvSpPr txBox="1">
              <a:spLocks noChangeArrowheads="1"/>
            </p:cNvSpPr>
            <p:nvPr/>
          </p:nvSpPr>
          <p:spPr bwMode="auto">
            <a:xfrm>
              <a:off x="3921125" y="4775200"/>
              <a:ext cx="793750" cy="39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>
                  <a:latin typeface="Times New Roman" charset="0"/>
                </a:rPr>
                <a:t>Earth</a:t>
              </a:r>
            </a:p>
          </p:txBody>
        </p:sp>
        <p:sp>
          <p:nvSpPr>
            <p:cNvPr id="12" name="Text Box 6151"/>
            <p:cNvSpPr txBox="1">
              <a:spLocks noChangeArrowheads="1"/>
            </p:cNvSpPr>
            <p:nvPr/>
          </p:nvSpPr>
          <p:spPr bwMode="auto">
            <a:xfrm>
              <a:off x="914400" y="4768850"/>
              <a:ext cx="1406525" cy="39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>
                  <a:latin typeface="Times New Roman" charset="0"/>
                </a:rPr>
                <a:t>CR source</a:t>
              </a:r>
            </a:p>
          </p:txBody>
        </p:sp>
        <p:sp>
          <p:nvSpPr>
            <p:cNvPr id="13" name="Arrow 362"/>
            <p:cNvSpPr>
              <a:spLocks noChangeShapeType="1"/>
            </p:cNvSpPr>
            <p:nvPr/>
          </p:nvSpPr>
          <p:spPr bwMode="auto">
            <a:xfrm>
              <a:off x="1968500" y="5838825"/>
              <a:ext cx="1952625" cy="1588"/>
            </a:xfrm>
            <a:prstGeom prst="line">
              <a:avLst/>
            </a:prstGeom>
            <a:noFill/>
            <a:ln w="19050">
              <a:solidFill>
                <a:srgbClr val="8BF95F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altLang="en-US">
                <a:ea typeface="宋体" charset="0"/>
              </a:endParaRPr>
            </a:p>
          </p:txBody>
        </p:sp>
        <p:sp>
          <p:nvSpPr>
            <p:cNvPr id="14" name="Arrow 362"/>
            <p:cNvSpPr>
              <a:spLocks noChangeShapeType="1"/>
            </p:cNvSpPr>
            <p:nvPr/>
          </p:nvSpPr>
          <p:spPr bwMode="auto">
            <a:xfrm rot="21540000">
              <a:off x="1993900" y="5857875"/>
              <a:ext cx="1117600" cy="327025"/>
            </a:xfrm>
            <a:prstGeom prst="line">
              <a:avLst/>
            </a:prstGeom>
            <a:noFill/>
            <a:ln w="19050">
              <a:solidFill>
                <a:srgbClr val="8BF95F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altLang="en-US">
                <a:ea typeface="宋体" charset="0"/>
              </a:endParaRPr>
            </a:p>
          </p:txBody>
        </p:sp>
        <p:sp>
          <p:nvSpPr>
            <p:cNvPr id="15" name="Text Box 6154"/>
            <p:cNvSpPr txBox="1">
              <a:spLocks noChangeArrowheads="1"/>
            </p:cNvSpPr>
            <p:nvPr/>
          </p:nvSpPr>
          <p:spPr bwMode="auto">
            <a:xfrm>
              <a:off x="2951163" y="4587875"/>
              <a:ext cx="309562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dirty="0">
                  <a:solidFill>
                    <a:srgbClr val="67F3F8"/>
                  </a:solidFill>
                </a:rPr>
                <a:t>B</a:t>
              </a:r>
            </a:p>
          </p:txBody>
        </p:sp>
        <p:sp>
          <p:nvSpPr>
            <p:cNvPr id="16" name="Text Box 6155"/>
            <p:cNvSpPr txBox="1">
              <a:spLocks noChangeArrowheads="1"/>
            </p:cNvSpPr>
            <p:nvPr/>
          </p:nvSpPr>
          <p:spPr bwMode="auto">
            <a:xfrm>
              <a:off x="1917700" y="5213350"/>
              <a:ext cx="5461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000">
                  <a:solidFill>
                    <a:srgbClr val="F43308"/>
                  </a:solidFill>
                </a:rPr>
                <a:t>p</a:t>
              </a:r>
              <a:r>
                <a:rPr lang="en-US" altLang="zh-CN" sz="2000" baseline="30000">
                  <a:solidFill>
                    <a:srgbClr val="F43308"/>
                  </a:solidFill>
                </a:rPr>
                <a:t>+</a:t>
              </a:r>
            </a:p>
          </p:txBody>
        </p:sp>
        <p:sp>
          <p:nvSpPr>
            <p:cNvPr id="17" name="Text Box 6156"/>
            <p:cNvSpPr txBox="1">
              <a:spLocks noChangeArrowheads="1"/>
            </p:cNvSpPr>
            <p:nvPr/>
          </p:nvSpPr>
          <p:spPr bwMode="auto">
            <a:xfrm>
              <a:off x="3111500" y="5726113"/>
              <a:ext cx="425450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altLang="zh-CN" sz="2200">
                  <a:solidFill>
                    <a:srgbClr val="8BF95F"/>
                  </a:solidFill>
                  <a:sym typeface="Times New Roman" charset="0"/>
                </a:rPr>
                <a:t>γ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045509" y="4909998"/>
            <a:ext cx="4145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smtClean="0">
                <a:latin typeface="Arial" charset="0"/>
                <a:ea typeface="Arial" charset="0"/>
                <a:cs typeface="Arial" charset="0"/>
              </a:rPr>
              <a:t>Gamma</a:t>
            </a:r>
            <a:r>
              <a:rPr kumimoji="1" lang="zh-CN" altLang="en-US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800" dirty="0" smtClean="0">
                <a:latin typeface="Arial" charset="0"/>
                <a:ea typeface="Arial" charset="0"/>
                <a:cs typeface="Arial" charset="0"/>
              </a:rPr>
              <a:t>ray:</a:t>
            </a:r>
            <a:r>
              <a:rPr kumimoji="1" lang="zh-CN" altLang="en-US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800" dirty="0" smtClean="0">
                <a:latin typeface="Arial" charset="0"/>
                <a:ea typeface="Arial" charset="0"/>
                <a:cs typeface="Arial" charset="0"/>
              </a:rPr>
              <a:t>probe</a:t>
            </a:r>
            <a:endParaRPr kumimoji="1" lang="zh-CN" alt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71578" y="2816035"/>
            <a:ext cx="1057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smtClean="0">
                <a:solidFill>
                  <a:schemeClr val="bg1"/>
                </a:solidFill>
              </a:rPr>
              <a:t>source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54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Galactic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c</a:t>
            </a:r>
            <a:r>
              <a:rPr kumimoji="1" lang="en-US" altLang="zh-CN" dirty="0" smtClean="0"/>
              <a:t>andidates</a:t>
            </a:r>
            <a:endParaRPr kumimoji="1" lang="zh-CN" altLang="en-US" dirty="0"/>
          </a:p>
        </p:txBody>
      </p:sp>
      <p:pic>
        <p:nvPicPr>
          <p:cNvPr id="4" name="Picture 3" descr="cra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284" y="1533613"/>
            <a:ext cx="19446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Kepl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97" y="1462176"/>
            <a:ext cx="2611438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366" y="1301910"/>
            <a:ext cx="1908270" cy="2479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ina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627" y="1698858"/>
            <a:ext cx="2120900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252" y="4002320"/>
            <a:ext cx="36925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Fermi-bubbl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764" y="4002320"/>
            <a:ext cx="40894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1188685" y="1548882"/>
            <a:ext cx="87395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dirty="0" smtClean="0">
                <a:solidFill>
                  <a:srgbClr val="FFFF00"/>
                </a:solidFill>
                <a:ea typeface="宋体" pitchFamily="2" charset="-122"/>
              </a:rPr>
              <a:t>SNRs</a:t>
            </a:r>
            <a:endParaRPr lang="zh-CN" altLang="en-US" sz="2400" dirty="0" smtClean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068028" y="1538135"/>
            <a:ext cx="184750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dirty="0" err="1" smtClean="0">
                <a:solidFill>
                  <a:srgbClr val="FFFF00"/>
                </a:solidFill>
                <a:ea typeface="宋体" pitchFamily="2" charset="-122"/>
              </a:rPr>
              <a:t>PSR&amp;PWNe</a:t>
            </a:r>
            <a:endParaRPr lang="zh-CN" altLang="en-US" sz="2400" dirty="0" smtClean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8254974" y="1695692"/>
            <a:ext cx="129394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dirty="0" smtClean="0">
                <a:solidFill>
                  <a:srgbClr val="FFFF00"/>
                </a:solidFill>
                <a:ea typeface="宋体" pitchFamily="2" charset="-122"/>
              </a:rPr>
              <a:t>Binaries</a:t>
            </a:r>
            <a:endParaRPr lang="zh-CN" altLang="en-US" sz="2400" dirty="0" smtClean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1932825" y="4118235"/>
            <a:ext cx="23663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dirty="0" err="1" smtClean="0">
                <a:solidFill>
                  <a:srgbClr val="FFFF00"/>
                </a:solidFill>
                <a:ea typeface="宋体" pitchFamily="2" charset="-122"/>
              </a:rPr>
              <a:t>Galatic</a:t>
            </a:r>
            <a:r>
              <a:rPr lang="zh-CN" altLang="en-US" sz="2400" dirty="0" smtClean="0">
                <a:solidFill>
                  <a:srgbClr val="FFFF00"/>
                </a:solidFill>
                <a:ea typeface="宋体" pitchFamily="2" charset="-122"/>
              </a:rPr>
              <a:t> </a:t>
            </a:r>
            <a:r>
              <a:rPr lang="en-US" altLang="zh-CN" sz="2400" dirty="0" err="1" smtClean="0">
                <a:solidFill>
                  <a:srgbClr val="FFFF00"/>
                </a:solidFill>
                <a:ea typeface="宋体" pitchFamily="2" charset="-122"/>
              </a:rPr>
              <a:t>centre</a:t>
            </a:r>
            <a:endParaRPr lang="zh-CN" altLang="en-US" sz="2400" dirty="0" smtClean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5998689" y="1284085"/>
            <a:ext cx="226569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smtClean="0">
                <a:solidFill>
                  <a:srgbClr val="FFFF00"/>
                </a:solidFill>
                <a:ea typeface="宋体" pitchFamily="2" charset="-122"/>
              </a:rPr>
              <a:t>Superbubble</a:t>
            </a:r>
            <a:endParaRPr lang="zh-CN" altLang="en-US" sz="2400" dirty="0" smtClean="0">
              <a:solidFill>
                <a:srgbClr val="FFFF00"/>
              </a:solidFill>
              <a:ea typeface="宋体" pitchFamily="2" charset="-122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5951764" y="4039712"/>
            <a:ext cx="222689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defTabSz="914400" fontAlgn="base">
              <a:spcBef>
                <a:spcPct val="20000"/>
              </a:spcBef>
              <a:spcAft>
                <a:spcPct val="0"/>
              </a:spcAft>
            </a:pPr>
            <a:r>
              <a:rPr lang="en-US" altLang="zh-CN" sz="2400" smtClean="0">
                <a:solidFill>
                  <a:srgbClr val="FFFF00"/>
                </a:solidFill>
                <a:ea typeface="宋体" pitchFamily="2" charset="-122"/>
              </a:rPr>
              <a:t>Fermi</a:t>
            </a:r>
            <a:r>
              <a:rPr lang="zh-CN" altLang="en-US" sz="2400" dirty="0" smtClean="0">
                <a:solidFill>
                  <a:srgbClr val="FFFF00"/>
                </a:solidFill>
                <a:ea typeface="宋体" pitchFamily="2" charset="-122"/>
              </a:rPr>
              <a:t> </a:t>
            </a:r>
            <a:r>
              <a:rPr lang="en-US" altLang="zh-CN" sz="2400" dirty="0" smtClean="0">
                <a:solidFill>
                  <a:srgbClr val="FFFF00"/>
                </a:solidFill>
                <a:ea typeface="宋体" pitchFamily="2" charset="-122"/>
              </a:rPr>
              <a:t>Bubbles</a:t>
            </a:r>
            <a:endParaRPr lang="zh-CN" altLang="en-US" sz="2400" dirty="0" smtClean="0">
              <a:solidFill>
                <a:srgbClr val="FFFF00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851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>
          <a:xfrm>
            <a:off x="484709" y="452718"/>
            <a:ext cx="7469119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kumimoji="1" lang="en-US" altLang="zh-CN" dirty="0" smtClean="0"/>
              <a:t>Gamma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rays</a:t>
            </a:r>
            <a:r>
              <a:rPr kumimoji="1" lang="zh-CN" altLang="en-US" dirty="0" smtClean="0"/>
              <a:t>：</a:t>
            </a:r>
          </a:p>
          <a:p>
            <a:r>
              <a:rPr kumimoji="1" lang="en-US" altLang="zh-CN" dirty="0" smtClean="0"/>
              <a:t>Leptons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vs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hadrons</a:t>
            </a:r>
            <a:endParaRPr kumimoji="1" lang="zh-CN" alt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829" y="61144"/>
            <a:ext cx="3860799" cy="231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54" y="2478463"/>
            <a:ext cx="4464197" cy="292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233" y="2504641"/>
            <a:ext cx="4930865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51" y="3290191"/>
            <a:ext cx="1316599" cy="130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899636" y="5454612"/>
            <a:ext cx="20549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  <a:latin typeface="Garamond" pitchFamily="18" charset="0"/>
              </a:rPr>
              <a:t>IC scattering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070534" y="5356698"/>
            <a:ext cx="35563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>
                <a:solidFill>
                  <a:srgbClr val="FFFF00"/>
                </a:solidFill>
                <a:latin typeface="Garamond" pitchFamily="18" charset="0"/>
              </a:rPr>
              <a:t>Proton-proton collision</a:t>
            </a:r>
          </a:p>
        </p:txBody>
      </p:sp>
    </p:spTree>
    <p:extLst>
      <p:ext uri="{BB962C8B-B14F-4D97-AF65-F5344CB8AC3E}">
        <p14:creationId xmlns:p14="http://schemas.microsoft.com/office/powerpoint/2010/main" val="10566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Distinguish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Pion-decay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bump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8" y="1727200"/>
            <a:ext cx="12107644" cy="43542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071215" y="3582161"/>
            <a:ext cx="2781634" cy="369332"/>
          </a:xfrm>
          <a:prstGeom prst="rect">
            <a:avLst/>
          </a:prstGeom>
          <a:solidFill>
            <a:schemeClr val="tx1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defTabSz="914400"/>
            <a:r>
              <a:rPr lang="zh-CN" altLang="zh-CN" dirty="0" smtClean="0">
                <a:solidFill>
                  <a:srgbClr val="FF0000"/>
                </a:solidFill>
              </a:rPr>
              <a:t>“pion-decay bump" 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8" name="直线箭头连接符 7"/>
          <p:cNvCxnSpPr/>
          <p:nvPr/>
        </p:nvCxnSpPr>
        <p:spPr>
          <a:xfrm>
            <a:off x="3904343" y="2743200"/>
            <a:ext cx="3591574" cy="1010897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90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Distinguish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II.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Spectrum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~100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TeV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987" y="1240956"/>
            <a:ext cx="7681913" cy="541225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62139" y="6186488"/>
            <a:ext cx="238125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 dirty="0" err="1" smtClean="0">
                <a:solidFill>
                  <a:srgbClr val="334EF4"/>
                </a:solidFill>
              </a:rPr>
              <a:t>Abramowki</a:t>
            </a:r>
            <a:r>
              <a:rPr kumimoji="1" lang="en-US" altLang="zh-CN" sz="2000" dirty="0" smtClean="0">
                <a:solidFill>
                  <a:srgbClr val="334EF4"/>
                </a:solidFill>
              </a:rPr>
              <a:t>+</a:t>
            </a:r>
            <a:r>
              <a:rPr kumimoji="1" lang="zh-CN" altLang="en-US" sz="2000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sz="2000" dirty="0" smtClean="0">
                <a:solidFill>
                  <a:srgbClr val="334EF4"/>
                </a:solidFill>
              </a:rPr>
              <a:t>2014</a:t>
            </a:r>
            <a:endParaRPr kumimoji="1" lang="zh-CN" altLang="en-US" sz="2000" dirty="0">
              <a:solidFill>
                <a:srgbClr val="334EF4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62139" y="1240956"/>
            <a:ext cx="2381251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334EF4"/>
                </a:solidFill>
              </a:rPr>
              <a:t>HESS</a:t>
            </a:r>
            <a:r>
              <a:rPr kumimoji="1" lang="zh-CN" altLang="en-US" sz="2400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334EF4"/>
                </a:solidFill>
              </a:rPr>
              <a:t>J1641-463</a:t>
            </a:r>
            <a:endParaRPr kumimoji="1" lang="zh-CN" altLang="en-US" sz="2400" dirty="0">
              <a:solidFill>
                <a:srgbClr val="334E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3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Supernova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remnants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(SNRs)</a:t>
            </a:r>
            <a:endParaRPr kumimoji="1"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17" y="4011004"/>
            <a:ext cx="2369147" cy="1800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zwicky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891" y="1421793"/>
            <a:ext cx="153136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aa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700" y="1421793"/>
            <a:ext cx="14922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759599" y="3364673"/>
            <a:ext cx="27622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 smtClean="0">
                <a:solidFill>
                  <a:srgbClr val="FFFF00"/>
                </a:solidFill>
                <a:latin typeface="Arial" pitchFamily="34" charset="0"/>
                <a:ea typeface="宋体" pitchFamily="2" charset="-122"/>
              </a:rPr>
              <a:t>Baade &amp; Zwicky </a:t>
            </a:r>
            <a:r>
              <a:rPr lang="en-US" altLang="zh-CN" dirty="0" smtClean="0">
                <a:solidFill>
                  <a:srgbClr val="FFFFFF"/>
                </a:solidFill>
                <a:latin typeface="Arial" pitchFamily="34" charset="0"/>
                <a:ea typeface="宋体" pitchFamily="2" charset="-122"/>
              </a:rPr>
              <a:t>(1934)</a:t>
            </a:r>
            <a:r>
              <a:rPr lang="zh-CN" altLang="en-US" dirty="0" smtClean="0">
                <a:solidFill>
                  <a:srgbClr val="FFFF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US" altLang="zh-CN" dirty="0" smtClean="0">
                <a:solidFill>
                  <a:srgbClr val="FFFF00"/>
                </a:solidFill>
                <a:latin typeface="Arial" pitchFamily="34" charset="0"/>
                <a:ea typeface="宋体" pitchFamily="2" charset="-122"/>
              </a:rPr>
              <a:t>: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 smtClean="0">
                <a:solidFill>
                  <a:srgbClr val="FFFF00"/>
                </a:solidFill>
                <a:latin typeface="Arial" pitchFamily="34" charset="0"/>
                <a:ea typeface="宋体" pitchFamily="2" charset="-122"/>
              </a:rPr>
              <a:t>SN </a:t>
            </a:r>
            <a:r>
              <a:rPr lang="en-US" altLang="zh-CN" dirty="0" smtClean="0">
                <a:solidFill>
                  <a:srgbClr val="FFFF00"/>
                </a:solidFill>
                <a:latin typeface="Arial" pitchFamily="34" charset="0"/>
                <a:ea typeface="宋体" pitchFamily="2" charset="-122"/>
                <a:sym typeface="Wingdings" pitchFamily="2" charset="2"/>
              </a:rPr>
              <a:t> </a:t>
            </a:r>
            <a:r>
              <a:rPr lang="zh-CN" altLang="en-US" dirty="0" smtClean="0">
                <a:solidFill>
                  <a:srgbClr val="FFFF00"/>
                </a:solidFill>
                <a:latin typeface="Arial" pitchFamily="34" charset="0"/>
                <a:ea typeface="宋体" pitchFamily="2" charset="-122"/>
              </a:rPr>
              <a:t>CRs </a:t>
            </a:r>
            <a:r>
              <a:rPr lang="en-US" altLang="zh-CN" dirty="0" smtClean="0">
                <a:solidFill>
                  <a:srgbClr val="FFFF00"/>
                </a:solidFill>
                <a:latin typeface="Arial" pitchFamily="34" charset="0"/>
                <a:ea typeface="宋体" pitchFamily="2" charset="-122"/>
              </a:rPr>
              <a:t>&amp; NS</a:t>
            </a:r>
            <a:endParaRPr lang="zh-CN" altLang="en-US" dirty="0" smtClean="0">
              <a:solidFill>
                <a:srgbClr val="FFFF00"/>
              </a:solidFill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899887" y="1421793"/>
            <a:ext cx="4799599" cy="5057487"/>
            <a:chOff x="771295" y="1421793"/>
            <a:chExt cx="4799599" cy="5057487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870" y="1421793"/>
              <a:ext cx="4788024" cy="1161034"/>
            </a:xfrm>
            <a:prstGeom prst="rect">
              <a:avLst/>
            </a:prstGeom>
            <a:noFill/>
            <a:ln w="9525">
              <a:solidFill>
                <a:srgbClr val="00B050"/>
              </a:solidFill>
              <a:miter lim="800000"/>
              <a:headEnd/>
              <a:tailEnd/>
            </a:ln>
          </p:spPr>
        </p:pic>
        <p:grpSp>
          <p:nvGrpSpPr>
            <p:cNvPr id="10" name="组 9"/>
            <p:cNvGrpSpPr/>
            <p:nvPr/>
          </p:nvGrpSpPr>
          <p:grpSpPr>
            <a:xfrm>
              <a:off x="771295" y="2671637"/>
              <a:ext cx="4788024" cy="3807643"/>
              <a:chOff x="306837" y="2671637"/>
              <a:chExt cx="4788024" cy="3807643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6837" y="2671637"/>
                <a:ext cx="4788024" cy="3807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圆角矩形 11"/>
              <p:cNvSpPr/>
              <p:nvPr/>
            </p:nvSpPr>
            <p:spPr>
              <a:xfrm>
                <a:off x="1096364" y="2982819"/>
                <a:ext cx="792000" cy="216024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圆角矩形 12"/>
              <p:cNvSpPr/>
              <p:nvPr/>
            </p:nvSpPr>
            <p:spPr>
              <a:xfrm>
                <a:off x="3256607" y="5911997"/>
                <a:ext cx="756000" cy="216024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4" name="矩形 13"/>
          <p:cNvSpPr/>
          <p:nvPr/>
        </p:nvSpPr>
        <p:spPr>
          <a:xfrm>
            <a:off x="6441509" y="5659013"/>
            <a:ext cx="3817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FFFF00"/>
                </a:solidFill>
              </a:rPr>
              <a:t>Two great ideas in a single short </a:t>
            </a:r>
            <a:r>
              <a:rPr lang="en-US" altLang="zh-CN" sz="2400" dirty="0" smtClean="0">
                <a:solidFill>
                  <a:srgbClr val="FFFF00"/>
                </a:solidFill>
              </a:rPr>
              <a:t>paper</a:t>
            </a:r>
            <a:r>
              <a:rPr lang="zh-CN" altLang="en-US" sz="2400" dirty="0" smtClean="0">
                <a:solidFill>
                  <a:srgbClr val="FFFF00"/>
                </a:solidFill>
              </a:rPr>
              <a:t>！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5730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Characteristic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signal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p-p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SNRs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71" y="1368274"/>
            <a:ext cx="11105800" cy="35956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558" y="3064721"/>
            <a:ext cx="5241472" cy="371344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45827" y="3294741"/>
            <a:ext cx="870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smtClean="0">
                <a:solidFill>
                  <a:schemeClr val="bg1"/>
                </a:solidFill>
              </a:rPr>
              <a:t>W51C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10578" y="4594553"/>
            <a:ext cx="2467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 smtClean="0">
                <a:solidFill>
                  <a:srgbClr val="334EF4"/>
                </a:solidFill>
              </a:rPr>
              <a:t>Jogler</a:t>
            </a:r>
            <a:r>
              <a:rPr kumimoji="1" lang="zh-CN" altLang="en-US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dirty="0" smtClean="0">
                <a:solidFill>
                  <a:srgbClr val="334EF4"/>
                </a:solidFill>
              </a:rPr>
              <a:t>&amp;</a:t>
            </a:r>
            <a:r>
              <a:rPr kumimoji="1" lang="zh-CN" altLang="en-US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dirty="0" smtClean="0">
                <a:solidFill>
                  <a:srgbClr val="334EF4"/>
                </a:solidFill>
              </a:rPr>
              <a:t>Funk</a:t>
            </a:r>
            <a:r>
              <a:rPr kumimoji="1" lang="zh-CN" altLang="en-US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dirty="0" smtClean="0">
                <a:solidFill>
                  <a:srgbClr val="334EF4"/>
                </a:solidFill>
              </a:rPr>
              <a:t>2016</a:t>
            </a:r>
            <a:endParaRPr kumimoji="1" lang="zh-CN" altLang="en-US" dirty="0">
              <a:solidFill>
                <a:srgbClr val="334EF4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30978" y="1668582"/>
            <a:ext cx="222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334EF4"/>
                </a:solidFill>
              </a:rPr>
              <a:t>Ackermann+</a:t>
            </a:r>
            <a:r>
              <a:rPr kumimoji="1" lang="zh-CN" altLang="en-US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dirty="0" smtClean="0">
                <a:solidFill>
                  <a:srgbClr val="334EF4"/>
                </a:solidFill>
              </a:rPr>
              <a:t>2013</a:t>
            </a:r>
            <a:endParaRPr kumimoji="1" lang="zh-CN" altLang="en-US" dirty="0">
              <a:solidFill>
                <a:srgbClr val="334EF4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331778" y="1668582"/>
            <a:ext cx="2252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>
                <a:solidFill>
                  <a:srgbClr val="334EF4"/>
                </a:solidFill>
              </a:rPr>
              <a:t>Ackermann+</a:t>
            </a:r>
            <a:r>
              <a:rPr kumimoji="1" lang="zh-CN" altLang="en-US" dirty="0" smtClean="0">
                <a:solidFill>
                  <a:srgbClr val="334EF4"/>
                </a:solidFill>
              </a:rPr>
              <a:t> </a:t>
            </a:r>
            <a:r>
              <a:rPr kumimoji="1" lang="en-US" altLang="zh-CN" dirty="0" smtClean="0">
                <a:solidFill>
                  <a:srgbClr val="334EF4"/>
                </a:solidFill>
              </a:rPr>
              <a:t>2013</a:t>
            </a:r>
            <a:endParaRPr kumimoji="1" lang="zh-CN" altLang="en-US" dirty="0">
              <a:solidFill>
                <a:srgbClr val="334EF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2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9278</TotalTime>
  <Words>593</Words>
  <Application>Microsoft Macintosh PowerPoint</Application>
  <PresentationFormat>宽屏</PresentationFormat>
  <Paragraphs>152</Paragraphs>
  <Slides>27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8" baseType="lpstr">
      <vt:lpstr>Calibri</vt:lpstr>
      <vt:lpstr>Cambria Math</vt:lpstr>
      <vt:lpstr>Century Gothic</vt:lpstr>
      <vt:lpstr>Garamond</vt:lpstr>
      <vt:lpstr>JansonText</vt:lpstr>
      <vt:lpstr>Times New Roman</vt:lpstr>
      <vt:lpstr>Wingdings</vt:lpstr>
      <vt:lpstr>Wingdings 3</vt:lpstr>
      <vt:lpstr>宋体</vt:lpstr>
      <vt:lpstr>Arial</vt:lpstr>
      <vt:lpstr>离子</vt:lpstr>
      <vt:lpstr>Galactic gamma-ray sources with LHAASO</vt:lpstr>
      <vt:lpstr>Cosmic Rays (CRs)</vt:lpstr>
      <vt:lpstr>CRs: what is their accelerator?</vt:lpstr>
      <vt:lpstr>Galactic candidates</vt:lpstr>
      <vt:lpstr>PowerPoint 演示文稿</vt:lpstr>
      <vt:lpstr>Distinguish I. Pion-decay bump</vt:lpstr>
      <vt:lpstr>Distinguish II. Spectrum ~100 TeV</vt:lpstr>
      <vt:lpstr>Supernova remnants (SNRs)</vt:lpstr>
      <vt:lpstr>Characteristic signal of p-p in SNRs</vt:lpstr>
      <vt:lpstr>SNRs @ GeV and TeV</vt:lpstr>
      <vt:lpstr>PowerPoint 演示文稿</vt:lpstr>
      <vt:lpstr>PowerPoint 演示文稿</vt:lpstr>
      <vt:lpstr>PowerPoint 演示文稿</vt:lpstr>
      <vt:lpstr>PowerPoint 演示文稿</vt:lpstr>
      <vt:lpstr>Star-forming Regions (SFR)</vt:lpstr>
      <vt:lpstr>Star-forming Regions (SFR)</vt:lpstr>
      <vt:lpstr>Galactic Centre (GC)</vt:lpstr>
      <vt:lpstr>GC: spectral and spatial</vt:lpstr>
      <vt:lpstr>SFR/GC connection: massive stars ?</vt:lpstr>
      <vt:lpstr>SFR/GC connection: massive stars ?</vt:lpstr>
      <vt:lpstr>Alternative model</vt:lpstr>
      <vt:lpstr>Pulsar wind nebulae (PWNe)</vt:lpstr>
      <vt:lpstr>PWN: Crab</vt:lpstr>
      <vt:lpstr>PWN: relativistic protons ?</vt:lpstr>
      <vt:lpstr>Molecular clouds (MCs): CR calorimeter</vt:lpstr>
      <vt:lpstr>MCs with LHAASO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Galactic gamma-ray sources with LHAASO</dc:title>
  <dc:creator>Microsoft Office 用户</dc:creator>
  <cp:lastModifiedBy>Microsoft Office 用户</cp:lastModifiedBy>
  <cp:revision>196</cp:revision>
  <cp:lastPrinted>2019-04-25T05:08:11Z</cp:lastPrinted>
  <dcterms:created xsi:type="dcterms:W3CDTF">2019-04-18T08:02:29Z</dcterms:created>
  <dcterms:modified xsi:type="dcterms:W3CDTF">2019-04-25T05:16:43Z</dcterms:modified>
</cp:coreProperties>
</file>