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50"/>
  </p:notesMasterIdLst>
  <p:sldIdLst>
    <p:sldId id="256" r:id="rId3"/>
    <p:sldId id="371" r:id="rId4"/>
    <p:sldId id="257" r:id="rId5"/>
    <p:sldId id="323" r:id="rId6"/>
    <p:sldId id="300" r:id="rId7"/>
    <p:sldId id="258" r:id="rId8"/>
    <p:sldId id="301" r:id="rId9"/>
    <p:sldId id="295" r:id="rId10"/>
    <p:sldId id="302" r:id="rId11"/>
    <p:sldId id="296" r:id="rId12"/>
    <p:sldId id="359" r:id="rId13"/>
    <p:sldId id="360" r:id="rId14"/>
    <p:sldId id="307" r:id="rId15"/>
    <p:sldId id="308" r:id="rId16"/>
    <p:sldId id="337" r:id="rId17"/>
    <p:sldId id="336" r:id="rId18"/>
    <p:sldId id="344" r:id="rId19"/>
    <p:sldId id="331" r:id="rId20"/>
    <p:sldId id="341" r:id="rId21"/>
    <p:sldId id="343" r:id="rId22"/>
    <p:sldId id="370" r:id="rId23"/>
    <p:sldId id="347" r:id="rId24"/>
    <p:sldId id="346" r:id="rId25"/>
    <p:sldId id="348" r:id="rId26"/>
    <p:sldId id="349" r:id="rId27"/>
    <p:sldId id="350" r:id="rId28"/>
    <p:sldId id="351" r:id="rId29"/>
    <p:sldId id="356" r:id="rId30"/>
    <p:sldId id="352" r:id="rId31"/>
    <p:sldId id="353" r:id="rId32"/>
    <p:sldId id="372" r:id="rId33"/>
    <p:sldId id="373" r:id="rId34"/>
    <p:sldId id="354" r:id="rId35"/>
    <p:sldId id="355" r:id="rId36"/>
    <p:sldId id="357" r:id="rId37"/>
    <p:sldId id="358" r:id="rId38"/>
    <p:sldId id="318" r:id="rId39"/>
    <p:sldId id="366" r:id="rId40"/>
    <p:sldId id="367" r:id="rId41"/>
    <p:sldId id="368" r:id="rId42"/>
    <p:sldId id="369" r:id="rId43"/>
    <p:sldId id="363" r:id="rId44"/>
    <p:sldId id="364" r:id="rId45"/>
    <p:sldId id="365" r:id="rId46"/>
    <p:sldId id="338" r:id="rId47"/>
    <p:sldId id="340" r:id="rId48"/>
    <p:sldId id="33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B2B"/>
    <a:srgbClr val="413827"/>
    <a:srgbClr val="1F1F1F"/>
    <a:srgbClr val="01143C"/>
    <a:srgbClr val="E9E7E5"/>
    <a:srgbClr val="E7E9F5"/>
    <a:srgbClr val="262626"/>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660"/>
  </p:normalViewPr>
  <p:slideViewPr>
    <p:cSldViewPr snapToGrid="0">
      <p:cViewPr>
        <p:scale>
          <a:sx n="120" d="100"/>
          <a:sy n="120" d="100"/>
        </p:scale>
        <p:origin x="452"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EBC9FB-21F2-47C8-96A7-3527CA309DDC}" type="datetimeFigureOut">
              <a:rPr lang="en-US" smtClean="0"/>
              <a:t>2019-04-24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4E95C4-B63D-49BE-83F1-A93B3B0B9868}" type="slidenum">
              <a:rPr lang="en-US" smtClean="0"/>
              <a:t>‹#›</a:t>
            </a:fld>
            <a:endParaRPr lang="en-US"/>
          </a:p>
        </p:txBody>
      </p:sp>
    </p:spTree>
    <p:extLst>
      <p:ext uri="{BB962C8B-B14F-4D97-AF65-F5344CB8AC3E}">
        <p14:creationId xmlns:p14="http://schemas.microsoft.com/office/powerpoint/2010/main" val="3729487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4E95C4-B63D-49BE-83F1-A93B3B0B9868}" type="slidenum">
              <a:rPr lang="en-US" smtClean="0"/>
              <a:t>7</a:t>
            </a:fld>
            <a:endParaRPr lang="en-US"/>
          </a:p>
        </p:txBody>
      </p:sp>
    </p:spTree>
    <p:extLst>
      <p:ext uri="{BB962C8B-B14F-4D97-AF65-F5344CB8AC3E}">
        <p14:creationId xmlns:p14="http://schemas.microsoft.com/office/powerpoint/2010/main" val="146391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Dust!  And ice flow </a:t>
            </a:r>
            <a:endParaRPr lang="en-US" dirty="0"/>
          </a:p>
        </p:txBody>
      </p:sp>
      <p:sp>
        <p:nvSpPr>
          <p:cNvPr id="4" name="Slide Number Placeholder 3"/>
          <p:cNvSpPr>
            <a:spLocks noGrp="1"/>
          </p:cNvSpPr>
          <p:nvPr>
            <p:ph type="sldNum" sz="quarter" idx="10"/>
          </p:nvPr>
        </p:nvSpPr>
        <p:spPr/>
        <p:txBody>
          <a:bodyPr/>
          <a:lstStyle/>
          <a:p>
            <a:fld id="{D54E95C4-B63D-49BE-83F1-A93B3B0B9868}" type="slidenum">
              <a:rPr lang="en-US" smtClean="0"/>
              <a:t>11</a:t>
            </a:fld>
            <a:endParaRPr lang="en-US"/>
          </a:p>
        </p:txBody>
      </p:sp>
    </p:spTree>
    <p:extLst>
      <p:ext uri="{BB962C8B-B14F-4D97-AF65-F5344CB8AC3E}">
        <p14:creationId xmlns:p14="http://schemas.microsoft.com/office/powerpoint/2010/main" val="3118936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4E95C4-B63D-49BE-83F1-A93B3B0B9868}" type="slidenum">
              <a:rPr lang="en-US" smtClean="0"/>
              <a:t>26</a:t>
            </a:fld>
            <a:endParaRPr lang="en-US"/>
          </a:p>
        </p:txBody>
      </p:sp>
    </p:spTree>
    <p:extLst>
      <p:ext uri="{BB962C8B-B14F-4D97-AF65-F5344CB8AC3E}">
        <p14:creationId xmlns:p14="http://schemas.microsoft.com/office/powerpoint/2010/main" val="4172409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2019 | 04 | 25</a:t>
            </a:r>
            <a:endParaRPr lang="en-US"/>
          </a:p>
        </p:txBody>
      </p:sp>
      <p:sp>
        <p:nvSpPr>
          <p:cNvPr id="5" name="Footer Placeholder 4"/>
          <p:cNvSpPr>
            <a:spLocks noGrp="1"/>
          </p:cNvSpPr>
          <p:nvPr>
            <p:ph type="ftr" sz="quarter" idx="11"/>
          </p:nvPr>
        </p:nvSpPr>
        <p:spPr/>
        <p:txBody>
          <a:bodyPr/>
          <a:lstStyle/>
          <a:p>
            <a:r>
              <a:rPr lang="en-US" smtClean="0"/>
              <a:t>K. Hanson - LHAASO Workshop (Chengdu)</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378903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2019 | 04 | 25</a:t>
            </a:r>
            <a:endParaRPr lang="en-US"/>
          </a:p>
        </p:txBody>
      </p:sp>
      <p:sp>
        <p:nvSpPr>
          <p:cNvPr id="5" name="Footer Placeholder 4"/>
          <p:cNvSpPr>
            <a:spLocks noGrp="1"/>
          </p:cNvSpPr>
          <p:nvPr>
            <p:ph type="ftr" sz="quarter" idx="11"/>
          </p:nvPr>
        </p:nvSpPr>
        <p:spPr/>
        <p:txBody>
          <a:bodyPr/>
          <a:lstStyle/>
          <a:p>
            <a:r>
              <a:rPr lang="en-US" smtClean="0"/>
              <a:t>K. Hanson - LHAASO Workshop (Chengdu)</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2724919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2019 | 04 | 25</a:t>
            </a:r>
            <a:endParaRPr lang="en-US"/>
          </a:p>
        </p:txBody>
      </p:sp>
      <p:sp>
        <p:nvSpPr>
          <p:cNvPr id="5" name="Footer Placeholder 4"/>
          <p:cNvSpPr>
            <a:spLocks noGrp="1"/>
          </p:cNvSpPr>
          <p:nvPr>
            <p:ph type="ftr" sz="quarter" idx="11"/>
          </p:nvPr>
        </p:nvSpPr>
        <p:spPr/>
        <p:txBody>
          <a:bodyPr/>
          <a:lstStyle/>
          <a:p>
            <a:r>
              <a:rPr lang="en-US" smtClean="0"/>
              <a:t>K. Hanson - LHAASO Workshop (Chengdu)</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4091202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2019 | 03 | 12</a:t>
            </a:r>
            <a:endParaRPr lang="en-US"/>
          </a:p>
        </p:txBody>
      </p:sp>
      <p:sp>
        <p:nvSpPr>
          <p:cNvPr id="5" name="Footer Placeholder 4"/>
          <p:cNvSpPr>
            <a:spLocks noGrp="1"/>
          </p:cNvSpPr>
          <p:nvPr>
            <p:ph type="ftr" sz="quarter" idx="11"/>
          </p:nvPr>
        </p:nvSpPr>
        <p:spPr/>
        <p:txBody>
          <a:bodyPr/>
          <a:lstStyle/>
          <a:p>
            <a:r>
              <a:rPr lang="en-US" smtClean="0"/>
              <a:t>K. Hanson - NSF Upgrade Readiness Review</a:t>
            </a:r>
            <a:endParaRPr lang="en-US"/>
          </a:p>
        </p:txBody>
      </p:sp>
      <p:sp>
        <p:nvSpPr>
          <p:cNvPr id="6" name="Slide Number Placeholder 5"/>
          <p:cNvSpPr>
            <a:spLocks noGrp="1"/>
          </p:cNvSpPr>
          <p:nvPr>
            <p:ph type="sldNum" sz="quarter" idx="12"/>
          </p:nvPr>
        </p:nvSpPr>
        <p:spPr/>
        <p:txBody>
          <a:bodyPr/>
          <a:lstStyle/>
          <a:p>
            <a:fld id="{F04B1863-A74C-400C-91B0-874A067CCFF4}" type="slidenum">
              <a:rPr lang="en-US" smtClean="0"/>
              <a:t>‹#›</a:t>
            </a:fld>
            <a:endParaRPr lang="en-US"/>
          </a:p>
        </p:txBody>
      </p:sp>
    </p:spTree>
    <p:extLst>
      <p:ext uri="{BB962C8B-B14F-4D97-AF65-F5344CB8AC3E}">
        <p14:creationId xmlns:p14="http://schemas.microsoft.com/office/powerpoint/2010/main" val="2838530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2019 | 03 | 12</a:t>
            </a:r>
            <a:endParaRPr lang="en-US"/>
          </a:p>
        </p:txBody>
      </p:sp>
      <p:sp>
        <p:nvSpPr>
          <p:cNvPr id="5" name="Footer Placeholder 4"/>
          <p:cNvSpPr>
            <a:spLocks noGrp="1"/>
          </p:cNvSpPr>
          <p:nvPr>
            <p:ph type="ftr" sz="quarter" idx="11"/>
          </p:nvPr>
        </p:nvSpPr>
        <p:spPr/>
        <p:txBody>
          <a:bodyPr/>
          <a:lstStyle/>
          <a:p>
            <a:r>
              <a:rPr lang="en-US" smtClean="0"/>
              <a:t>K. Hanson - NSF Upgrade Readiness Review</a:t>
            </a:r>
            <a:endParaRPr lang="en-US"/>
          </a:p>
        </p:txBody>
      </p:sp>
      <p:sp>
        <p:nvSpPr>
          <p:cNvPr id="6" name="Slide Number Placeholder 5"/>
          <p:cNvSpPr>
            <a:spLocks noGrp="1"/>
          </p:cNvSpPr>
          <p:nvPr>
            <p:ph type="sldNum" sz="quarter" idx="12"/>
          </p:nvPr>
        </p:nvSpPr>
        <p:spPr/>
        <p:txBody>
          <a:bodyPr/>
          <a:lstStyle/>
          <a:p>
            <a:fld id="{F04B1863-A74C-400C-91B0-874A067CCFF4}" type="slidenum">
              <a:rPr lang="en-US" smtClean="0"/>
              <a:t>‹#›</a:t>
            </a:fld>
            <a:endParaRPr lang="en-US"/>
          </a:p>
        </p:txBody>
      </p:sp>
    </p:spTree>
    <p:extLst>
      <p:ext uri="{BB962C8B-B14F-4D97-AF65-F5344CB8AC3E}">
        <p14:creationId xmlns:p14="http://schemas.microsoft.com/office/powerpoint/2010/main" val="2384402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p>
            <a:r>
              <a:rPr lang="en-US" smtClean="0"/>
              <a:t>2019 | 03 | 12</a:t>
            </a:r>
            <a:endParaRPr lang="en-US"/>
          </a:p>
        </p:txBody>
      </p:sp>
      <p:sp>
        <p:nvSpPr>
          <p:cNvPr id="5" name="Footer Placeholder 4"/>
          <p:cNvSpPr>
            <a:spLocks noGrp="1"/>
          </p:cNvSpPr>
          <p:nvPr>
            <p:ph type="ftr" sz="quarter" idx="11"/>
          </p:nvPr>
        </p:nvSpPr>
        <p:spPr/>
        <p:txBody>
          <a:bodyPr/>
          <a:lstStyle/>
          <a:p>
            <a:r>
              <a:rPr lang="en-US" smtClean="0"/>
              <a:t>K. Hanson - NSF Upgrade Readiness Review</a:t>
            </a:r>
            <a:endParaRPr lang="en-US"/>
          </a:p>
        </p:txBody>
      </p:sp>
      <p:sp>
        <p:nvSpPr>
          <p:cNvPr id="6" name="Slide Number Placeholder 5"/>
          <p:cNvSpPr>
            <a:spLocks noGrp="1"/>
          </p:cNvSpPr>
          <p:nvPr>
            <p:ph type="sldNum" sz="quarter" idx="12"/>
          </p:nvPr>
        </p:nvSpPr>
        <p:spPr/>
        <p:txBody>
          <a:bodyPr/>
          <a:lstStyle/>
          <a:p>
            <a:fld id="{F04B1863-A74C-400C-91B0-874A067CCFF4}" type="slidenum">
              <a:rPr lang="en-US" smtClean="0"/>
              <a:t>‹#›</a:t>
            </a:fld>
            <a:endParaRPr lang="en-US"/>
          </a:p>
        </p:txBody>
      </p:sp>
    </p:spTree>
    <p:extLst>
      <p:ext uri="{BB962C8B-B14F-4D97-AF65-F5344CB8AC3E}">
        <p14:creationId xmlns:p14="http://schemas.microsoft.com/office/powerpoint/2010/main" val="2118983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2019 | 03 | 12</a:t>
            </a:r>
            <a:endParaRPr lang="en-US"/>
          </a:p>
        </p:txBody>
      </p:sp>
      <p:sp>
        <p:nvSpPr>
          <p:cNvPr id="6" name="Footer Placeholder 5"/>
          <p:cNvSpPr>
            <a:spLocks noGrp="1"/>
          </p:cNvSpPr>
          <p:nvPr>
            <p:ph type="ftr" sz="quarter" idx="11"/>
          </p:nvPr>
        </p:nvSpPr>
        <p:spPr/>
        <p:txBody>
          <a:bodyPr/>
          <a:lstStyle/>
          <a:p>
            <a:r>
              <a:rPr lang="en-US" smtClean="0"/>
              <a:t>K. Hanson - NSF Upgrade Readiness Review</a:t>
            </a:r>
            <a:endParaRPr lang="en-US"/>
          </a:p>
        </p:txBody>
      </p:sp>
      <p:sp>
        <p:nvSpPr>
          <p:cNvPr id="7" name="Slide Number Placeholder 6"/>
          <p:cNvSpPr>
            <a:spLocks noGrp="1"/>
          </p:cNvSpPr>
          <p:nvPr>
            <p:ph type="sldNum" sz="quarter" idx="12"/>
          </p:nvPr>
        </p:nvSpPr>
        <p:spPr/>
        <p:txBody>
          <a:bodyPr/>
          <a:lstStyle/>
          <a:p>
            <a:fld id="{F04B1863-A74C-400C-91B0-874A067CCFF4}" type="slidenum">
              <a:rPr lang="en-US" smtClean="0"/>
              <a:t>‹#›</a:t>
            </a:fld>
            <a:endParaRPr lang="en-US"/>
          </a:p>
        </p:txBody>
      </p:sp>
    </p:spTree>
    <p:extLst>
      <p:ext uri="{BB962C8B-B14F-4D97-AF65-F5344CB8AC3E}">
        <p14:creationId xmlns:p14="http://schemas.microsoft.com/office/powerpoint/2010/main" val="3637375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2019 | 03 | 12</a:t>
            </a:r>
            <a:endParaRPr lang="en-US"/>
          </a:p>
        </p:txBody>
      </p:sp>
      <p:sp>
        <p:nvSpPr>
          <p:cNvPr id="8" name="Footer Placeholder 7"/>
          <p:cNvSpPr>
            <a:spLocks noGrp="1"/>
          </p:cNvSpPr>
          <p:nvPr>
            <p:ph type="ftr" sz="quarter" idx="11"/>
          </p:nvPr>
        </p:nvSpPr>
        <p:spPr/>
        <p:txBody>
          <a:bodyPr/>
          <a:lstStyle/>
          <a:p>
            <a:r>
              <a:rPr lang="en-US" smtClean="0"/>
              <a:t>K. Hanson - NSF Upgrade Readiness Review</a:t>
            </a:r>
            <a:endParaRPr lang="en-US"/>
          </a:p>
        </p:txBody>
      </p:sp>
      <p:sp>
        <p:nvSpPr>
          <p:cNvPr id="9" name="Slide Number Placeholder 8"/>
          <p:cNvSpPr>
            <a:spLocks noGrp="1"/>
          </p:cNvSpPr>
          <p:nvPr>
            <p:ph type="sldNum" sz="quarter" idx="12"/>
          </p:nvPr>
        </p:nvSpPr>
        <p:spPr/>
        <p:txBody>
          <a:bodyPr/>
          <a:lstStyle/>
          <a:p>
            <a:fld id="{F04B1863-A74C-400C-91B0-874A067CCFF4}" type="slidenum">
              <a:rPr lang="en-US" smtClean="0"/>
              <a:t>‹#›</a:t>
            </a:fld>
            <a:endParaRPr lang="en-US"/>
          </a:p>
        </p:txBody>
      </p:sp>
    </p:spTree>
    <p:extLst>
      <p:ext uri="{BB962C8B-B14F-4D97-AF65-F5344CB8AC3E}">
        <p14:creationId xmlns:p14="http://schemas.microsoft.com/office/powerpoint/2010/main" val="1676321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2019 | 03 | 12</a:t>
            </a:r>
            <a:endParaRPr lang="en-US"/>
          </a:p>
        </p:txBody>
      </p:sp>
      <p:sp>
        <p:nvSpPr>
          <p:cNvPr id="4" name="Footer Placeholder 3"/>
          <p:cNvSpPr>
            <a:spLocks noGrp="1"/>
          </p:cNvSpPr>
          <p:nvPr>
            <p:ph type="ftr" sz="quarter" idx="11"/>
          </p:nvPr>
        </p:nvSpPr>
        <p:spPr/>
        <p:txBody>
          <a:bodyPr/>
          <a:lstStyle/>
          <a:p>
            <a:r>
              <a:rPr lang="en-US" smtClean="0"/>
              <a:t>K. Hanson - NSF Upgrade Readiness Review</a:t>
            </a:r>
            <a:endParaRPr lang="en-US"/>
          </a:p>
        </p:txBody>
      </p:sp>
      <p:sp>
        <p:nvSpPr>
          <p:cNvPr id="5" name="Slide Number Placeholder 4"/>
          <p:cNvSpPr>
            <a:spLocks noGrp="1"/>
          </p:cNvSpPr>
          <p:nvPr>
            <p:ph type="sldNum" sz="quarter" idx="12"/>
          </p:nvPr>
        </p:nvSpPr>
        <p:spPr/>
        <p:txBody>
          <a:bodyPr/>
          <a:lstStyle/>
          <a:p>
            <a:fld id="{F04B1863-A74C-400C-91B0-874A067CCFF4}" type="slidenum">
              <a:rPr lang="en-US" smtClean="0"/>
              <a:t>‹#›</a:t>
            </a:fld>
            <a:endParaRPr lang="en-US"/>
          </a:p>
        </p:txBody>
      </p:sp>
    </p:spTree>
    <p:extLst>
      <p:ext uri="{BB962C8B-B14F-4D97-AF65-F5344CB8AC3E}">
        <p14:creationId xmlns:p14="http://schemas.microsoft.com/office/powerpoint/2010/main" val="3667474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2019 | 03 | 12</a:t>
            </a:r>
            <a:endParaRPr lang="en-US"/>
          </a:p>
        </p:txBody>
      </p:sp>
      <p:sp>
        <p:nvSpPr>
          <p:cNvPr id="3" name="Footer Placeholder 2"/>
          <p:cNvSpPr>
            <a:spLocks noGrp="1"/>
          </p:cNvSpPr>
          <p:nvPr>
            <p:ph type="ftr" sz="quarter" idx="11"/>
          </p:nvPr>
        </p:nvSpPr>
        <p:spPr/>
        <p:txBody>
          <a:bodyPr/>
          <a:lstStyle/>
          <a:p>
            <a:r>
              <a:rPr lang="en-US" smtClean="0"/>
              <a:t>K. Hanson - NSF Upgrade Readiness Review</a:t>
            </a:r>
            <a:endParaRPr lang="en-US"/>
          </a:p>
        </p:txBody>
      </p:sp>
      <p:sp>
        <p:nvSpPr>
          <p:cNvPr id="4" name="Slide Number Placeholder 3"/>
          <p:cNvSpPr>
            <a:spLocks noGrp="1"/>
          </p:cNvSpPr>
          <p:nvPr>
            <p:ph type="sldNum" sz="quarter" idx="12"/>
          </p:nvPr>
        </p:nvSpPr>
        <p:spPr/>
        <p:txBody>
          <a:bodyPr/>
          <a:lstStyle/>
          <a:p>
            <a:fld id="{F04B1863-A74C-400C-91B0-874A067CCFF4}" type="slidenum">
              <a:rPr lang="en-US" smtClean="0"/>
              <a:t>‹#›</a:t>
            </a:fld>
            <a:endParaRPr lang="en-US"/>
          </a:p>
        </p:txBody>
      </p:sp>
    </p:spTree>
    <p:extLst>
      <p:ext uri="{BB962C8B-B14F-4D97-AF65-F5344CB8AC3E}">
        <p14:creationId xmlns:p14="http://schemas.microsoft.com/office/powerpoint/2010/main" val="1532746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2019 | 03 | 12</a:t>
            </a:r>
            <a:endParaRPr lang="en-US"/>
          </a:p>
        </p:txBody>
      </p:sp>
      <p:sp>
        <p:nvSpPr>
          <p:cNvPr id="6" name="Footer Placeholder 5"/>
          <p:cNvSpPr>
            <a:spLocks noGrp="1"/>
          </p:cNvSpPr>
          <p:nvPr>
            <p:ph type="ftr" sz="quarter" idx="11"/>
          </p:nvPr>
        </p:nvSpPr>
        <p:spPr/>
        <p:txBody>
          <a:bodyPr/>
          <a:lstStyle/>
          <a:p>
            <a:r>
              <a:rPr lang="en-US" smtClean="0"/>
              <a:t>K. Hanson - NSF Upgrade Readiness Review</a:t>
            </a:r>
            <a:endParaRPr lang="en-US"/>
          </a:p>
        </p:txBody>
      </p:sp>
      <p:sp>
        <p:nvSpPr>
          <p:cNvPr id="7" name="Slide Number Placeholder 6"/>
          <p:cNvSpPr>
            <a:spLocks noGrp="1"/>
          </p:cNvSpPr>
          <p:nvPr>
            <p:ph type="sldNum" sz="quarter" idx="12"/>
          </p:nvPr>
        </p:nvSpPr>
        <p:spPr/>
        <p:txBody>
          <a:bodyPr/>
          <a:lstStyle/>
          <a:p>
            <a:fld id="{F04B1863-A74C-400C-91B0-874A067CCFF4}" type="slidenum">
              <a:rPr lang="en-US" smtClean="0"/>
              <a:t>‹#›</a:t>
            </a:fld>
            <a:endParaRPr lang="en-US"/>
          </a:p>
        </p:txBody>
      </p:sp>
    </p:spTree>
    <p:extLst>
      <p:ext uri="{BB962C8B-B14F-4D97-AF65-F5344CB8AC3E}">
        <p14:creationId xmlns:p14="http://schemas.microsoft.com/office/powerpoint/2010/main" val="2725457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2019 | 04 | 25</a:t>
            </a:r>
            <a:endParaRPr lang="en-US"/>
          </a:p>
        </p:txBody>
      </p:sp>
      <p:sp>
        <p:nvSpPr>
          <p:cNvPr id="5" name="Footer Placeholder 4"/>
          <p:cNvSpPr>
            <a:spLocks noGrp="1"/>
          </p:cNvSpPr>
          <p:nvPr>
            <p:ph type="ftr" sz="quarter" idx="11"/>
          </p:nvPr>
        </p:nvSpPr>
        <p:spPr/>
        <p:txBody>
          <a:bodyPr/>
          <a:lstStyle/>
          <a:p>
            <a:r>
              <a:rPr lang="en-US" smtClean="0"/>
              <a:t>K. Hanson - LHAASO Workshop (Chengdu)</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2286359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2019 | 03 | 12</a:t>
            </a:r>
            <a:endParaRPr lang="en-US"/>
          </a:p>
        </p:txBody>
      </p:sp>
      <p:sp>
        <p:nvSpPr>
          <p:cNvPr id="6" name="Footer Placeholder 5"/>
          <p:cNvSpPr>
            <a:spLocks noGrp="1"/>
          </p:cNvSpPr>
          <p:nvPr>
            <p:ph type="ftr" sz="quarter" idx="11"/>
          </p:nvPr>
        </p:nvSpPr>
        <p:spPr/>
        <p:txBody>
          <a:bodyPr/>
          <a:lstStyle/>
          <a:p>
            <a:r>
              <a:rPr lang="en-US" smtClean="0"/>
              <a:t>K. Hanson - NSF Upgrade Readiness Review</a:t>
            </a:r>
            <a:endParaRPr lang="en-US"/>
          </a:p>
        </p:txBody>
      </p:sp>
      <p:sp>
        <p:nvSpPr>
          <p:cNvPr id="7" name="Slide Number Placeholder 6"/>
          <p:cNvSpPr>
            <a:spLocks noGrp="1"/>
          </p:cNvSpPr>
          <p:nvPr>
            <p:ph type="sldNum" sz="quarter" idx="12"/>
          </p:nvPr>
        </p:nvSpPr>
        <p:spPr/>
        <p:txBody>
          <a:bodyPr/>
          <a:lstStyle/>
          <a:p>
            <a:fld id="{F04B1863-A74C-400C-91B0-874A067CCFF4}" type="slidenum">
              <a:rPr lang="en-US" smtClean="0"/>
              <a:t>‹#›</a:t>
            </a:fld>
            <a:endParaRPr lang="en-US"/>
          </a:p>
        </p:txBody>
      </p:sp>
    </p:spTree>
    <p:extLst>
      <p:ext uri="{BB962C8B-B14F-4D97-AF65-F5344CB8AC3E}">
        <p14:creationId xmlns:p14="http://schemas.microsoft.com/office/powerpoint/2010/main" val="2956378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2019 | 03 | 12</a:t>
            </a:r>
            <a:endParaRPr lang="en-US"/>
          </a:p>
        </p:txBody>
      </p:sp>
      <p:sp>
        <p:nvSpPr>
          <p:cNvPr id="5" name="Footer Placeholder 4"/>
          <p:cNvSpPr>
            <a:spLocks noGrp="1"/>
          </p:cNvSpPr>
          <p:nvPr>
            <p:ph type="ftr" sz="quarter" idx="11"/>
          </p:nvPr>
        </p:nvSpPr>
        <p:spPr/>
        <p:txBody>
          <a:bodyPr/>
          <a:lstStyle/>
          <a:p>
            <a:r>
              <a:rPr lang="en-US" smtClean="0"/>
              <a:t>K. Hanson - NSF Upgrade Readiness Review</a:t>
            </a:r>
            <a:endParaRPr lang="en-US"/>
          </a:p>
        </p:txBody>
      </p:sp>
      <p:sp>
        <p:nvSpPr>
          <p:cNvPr id="6" name="Slide Number Placeholder 5"/>
          <p:cNvSpPr>
            <a:spLocks noGrp="1"/>
          </p:cNvSpPr>
          <p:nvPr>
            <p:ph type="sldNum" sz="quarter" idx="12"/>
          </p:nvPr>
        </p:nvSpPr>
        <p:spPr/>
        <p:txBody>
          <a:bodyPr/>
          <a:lstStyle/>
          <a:p>
            <a:fld id="{F04B1863-A74C-400C-91B0-874A067CCFF4}" type="slidenum">
              <a:rPr lang="en-US" smtClean="0"/>
              <a:t>‹#›</a:t>
            </a:fld>
            <a:endParaRPr lang="en-US"/>
          </a:p>
        </p:txBody>
      </p:sp>
    </p:spTree>
    <p:extLst>
      <p:ext uri="{BB962C8B-B14F-4D97-AF65-F5344CB8AC3E}">
        <p14:creationId xmlns:p14="http://schemas.microsoft.com/office/powerpoint/2010/main" val="2806056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2019 | 03 | 12</a:t>
            </a:r>
            <a:endParaRPr lang="en-US"/>
          </a:p>
        </p:txBody>
      </p:sp>
      <p:sp>
        <p:nvSpPr>
          <p:cNvPr id="5" name="Footer Placeholder 4"/>
          <p:cNvSpPr>
            <a:spLocks noGrp="1"/>
          </p:cNvSpPr>
          <p:nvPr>
            <p:ph type="ftr" sz="quarter" idx="11"/>
          </p:nvPr>
        </p:nvSpPr>
        <p:spPr/>
        <p:txBody>
          <a:bodyPr/>
          <a:lstStyle/>
          <a:p>
            <a:r>
              <a:rPr lang="en-US" smtClean="0"/>
              <a:t>K. Hanson - NSF Upgrade Readiness Review</a:t>
            </a:r>
            <a:endParaRPr lang="en-US"/>
          </a:p>
        </p:txBody>
      </p:sp>
      <p:sp>
        <p:nvSpPr>
          <p:cNvPr id="6" name="Slide Number Placeholder 5"/>
          <p:cNvSpPr>
            <a:spLocks noGrp="1"/>
          </p:cNvSpPr>
          <p:nvPr>
            <p:ph type="sldNum" sz="quarter" idx="12"/>
          </p:nvPr>
        </p:nvSpPr>
        <p:spPr/>
        <p:txBody>
          <a:bodyPr/>
          <a:lstStyle/>
          <a:p>
            <a:fld id="{F04B1863-A74C-400C-91B0-874A067CCFF4}" type="slidenum">
              <a:rPr lang="en-US" smtClean="0"/>
              <a:t>‹#›</a:t>
            </a:fld>
            <a:endParaRPr lang="en-US"/>
          </a:p>
        </p:txBody>
      </p:sp>
    </p:spTree>
    <p:extLst>
      <p:ext uri="{BB962C8B-B14F-4D97-AF65-F5344CB8AC3E}">
        <p14:creationId xmlns:p14="http://schemas.microsoft.com/office/powerpoint/2010/main" val="3257979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FF0000"/>
                </a:solidFill>
                <a:latin typeface="Franklin Gothic Medium" panose="020B06030201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589463"/>
            <a:ext cx="9037364" cy="1500187"/>
          </a:xfrm>
        </p:spPr>
        <p:txBody>
          <a:bodyPr/>
          <a:lstStyle>
            <a:lvl1pPr marL="0" indent="0">
              <a:buNone/>
              <a:defRPr sz="2400">
                <a:solidFill>
                  <a:schemeClr val="bg1"/>
                </a:solidFill>
                <a:latin typeface="Franklin Gothic Medium" panose="020B06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7938" y="4710332"/>
            <a:ext cx="969512" cy="1338371"/>
          </a:xfrm>
          <a:prstGeom prst="rect">
            <a:avLst/>
          </a:prstGeom>
        </p:spPr>
      </p:pic>
    </p:spTree>
    <p:extLst>
      <p:ext uri="{BB962C8B-B14F-4D97-AF65-F5344CB8AC3E}">
        <p14:creationId xmlns:p14="http://schemas.microsoft.com/office/powerpoint/2010/main" val="27080896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2019 | 04 | 25</a:t>
            </a:r>
            <a:endParaRPr lang="en-US"/>
          </a:p>
        </p:txBody>
      </p:sp>
      <p:sp>
        <p:nvSpPr>
          <p:cNvPr id="6" name="Footer Placeholder 5"/>
          <p:cNvSpPr>
            <a:spLocks noGrp="1"/>
          </p:cNvSpPr>
          <p:nvPr>
            <p:ph type="ftr" sz="quarter" idx="11"/>
          </p:nvPr>
        </p:nvSpPr>
        <p:spPr/>
        <p:txBody>
          <a:bodyPr/>
          <a:lstStyle/>
          <a:p>
            <a:r>
              <a:rPr lang="en-US" smtClean="0"/>
              <a:t>K. Hanson - LHAASO Workshop (Chengdu)</a:t>
            </a:r>
            <a:endParaRPr lang="en-US"/>
          </a:p>
        </p:txBody>
      </p:sp>
      <p:sp>
        <p:nvSpPr>
          <p:cNvPr id="7" name="Slide Number Placeholder 6"/>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2295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2019 | 04 | 25</a:t>
            </a:r>
            <a:endParaRPr lang="en-US"/>
          </a:p>
        </p:txBody>
      </p:sp>
      <p:sp>
        <p:nvSpPr>
          <p:cNvPr id="8" name="Footer Placeholder 7"/>
          <p:cNvSpPr>
            <a:spLocks noGrp="1"/>
          </p:cNvSpPr>
          <p:nvPr>
            <p:ph type="ftr" sz="quarter" idx="11"/>
          </p:nvPr>
        </p:nvSpPr>
        <p:spPr/>
        <p:txBody>
          <a:bodyPr/>
          <a:lstStyle/>
          <a:p>
            <a:r>
              <a:rPr lang="en-US" smtClean="0"/>
              <a:t>K. Hanson - LHAASO Workshop (Chengdu)</a:t>
            </a:r>
            <a:endParaRPr lang="en-US"/>
          </a:p>
        </p:txBody>
      </p:sp>
      <p:sp>
        <p:nvSpPr>
          <p:cNvPr id="9" name="Slide Number Placeholder 8"/>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1880055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11430000" cy="914400"/>
          </a:xfrm>
          <a:solidFill>
            <a:schemeClr val="bg2">
              <a:lumMod val="25000"/>
            </a:schemeClr>
          </a:solidFill>
        </p:spPr>
        <p:txBody>
          <a:bodyPr>
            <a:normAutofit/>
          </a:bodyPr>
          <a:lstStyle>
            <a:lvl1pPr>
              <a:defRPr sz="3600">
                <a:solidFill>
                  <a:schemeClr val="bg1"/>
                </a:solidFill>
                <a:latin typeface="Franklin Gothic Demi" panose="020B07030201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sz="1400">
                <a:solidFill>
                  <a:schemeClr val="bg1"/>
                </a:solidFill>
                <a:latin typeface="Franklin Gothic Demi" panose="020B0703020102020204" pitchFamily="34" charset="0"/>
              </a:defRPr>
            </a:lvl1pPr>
          </a:lstStyle>
          <a:p>
            <a:r>
              <a:rPr lang="en-US" smtClean="0"/>
              <a:t>2019 | 04 | 25</a:t>
            </a:r>
            <a:endParaRPr lang="en-US"/>
          </a:p>
        </p:txBody>
      </p:sp>
      <p:sp>
        <p:nvSpPr>
          <p:cNvPr id="4" name="Footer Placeholder 3"/>
          <p:cNvSpPr>
            <a:spLocks noGrp="1"/>
          </p:cNvSpPr>
          <p:nvPr>
            <p:ph type="ftr" sz="quarter" idx="11"/>
          </p:nvPr>
        </p:nvSpPr>
        <p:spPr/>
        <p:txBody>
          <a:bodyPr/>
          <a:lstStyle>
            <a:lvl1pPr>
              <a:defRPr sz="1400">
                <a:solidFill>
                  <a:schemeClr val="bg1"/>
                </a:solidFill>
                <a:latin typeface="Franklin Gothic Demi" panose="020B0703020102020204" pitchFamily="34" charset="0"/>
              </a:defRPr>
            </a:lvl1p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lvl1pPr>
              <a:defRPr sz="1400">
                <a:solidFill>
                  <a:schemeClr val="bg1"/>
                </a:solidFill>
                <a:latin typeface="Franklin Gothic Demi" panose="020B0703020102020204" pitchFamily="34" charset="0"/>
              </a:defRPr>
            </a:lvl1pPr>
          </a:lstStyle>
          <a:p>
            <a:fld id="{A9C085CC-D391-4853-9810-5517AFBE7690}"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026" y="2884"/>
            <a:ext cx="662389" cy="914400"/>
          </a:xfrm>
          <a:prstGeom prst="rect">
            <a:avLst/>
          </a:prstGeom>
        </p:spPr>
      </p:pic>
    </p:spTree>
    <p:extLst>
      <p:ext uri="{BB962C8B-B14F-4D97-AF65-F5344CB8AC3E}">
        <p14:creationId xmlns:p14="http://schemas.microsoft.com/office/powerpoint/2010/main" val="30877320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893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2019 | 04 | 25</a:t>
            </a:r>
            <a:endParaRPr lang="en-US"/>
          </a:p>
        </p:txBody>
      </p:sp>
      <p:sp>
        <p:nvSpPr>
          <p:cNvPr id="6" name="Footer Placeholder 5"/>
          <p:cNvSpPr>
            <a:spLocks noGrp="1"/>
          </p:cNvSpPr>
          <p:nvPr>
            <p:ph type="ftr" sz="quarter" idx="11"/>
          </p:nvPr>
        </p:nvSpPr>
        <p:spPr/>
        <p:txBody>
          <a:bodyPr/>
          <a:lstStyle/>
          <a:p>
            <a:r>
              <a:rPr lang="en-US" smtClean="0"/>
              <a:t>K. Hanson - LHAASO Workshop (Chengdu)</a:t>
            </a:r>
            <a:endParaRPr lang="en-US"/>
          </a:p>
        </p:txBody>
      </p:sp>
      <p:sp>
        <p:nvSpPr>
          <p:cNvPr id="7" name="Slide Number Placeholder 6"/>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2633832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2019 | 04 | 25</a:t>
            </a:r>
            <a:endParaRPr lang="en-US"/>
          </a:p>
        </p:txBody>
      </p:sp>
      <p:sp>
        <p:nvSpPr>
          <p:cNvPr id="6" name="Footer Placeholder 5"/>
          <p:cNvSpPr>
            <a:spLocks noGrp="1"/>
          </p:cNvSpPr>
          <p:nvPr>
            <p:ph type="ftr" sz="quarter" idx="11"/>
          </p:nvPr>
        </p:nvSpPr>
        <p:spPr/>
        <p:txBody>
          <a:bodyPr/>
          <a:lstStyle/>
          <a:p>
            <a:r>
              <a:rPr lang="en-US" smtClean="0"/>
              <a:t>K. Hanson - LHAASO Workshop (Chengdu)</a:t>
            </a:r>
            <a:endParaRPr lang="en-US"/>
          </a:p>
        </p:txBody>
      </p:sp>
      <p:sp>
        <p:nvSpPr>
          <p:cNvPr id="7" name="Slide Number Placeholder 6"/>
          <p:cNvSpPr>
            <a:spLocks noGrp="1"/>
          </p:cNvSpPr>
          <p:nvPr>
            <p:ph type="sldNum" sz="quarter" idx="12"/>
          </p:nvPr>
        </p:nvSpPr>
        <p:spPr/>
        <p:txBody>
          <a:bodyPr/>
          <a:lstStyle/>
          <a:p>
            <a:fld id="{A9C085CC-D391-4853-9810-5517AFBE7690}" type="slidenum">
              <a:rPr lang="en-US" smtClean="0"/>
              <a:t>‹#›</a:t>
            </a:fld>
            <a:endParaRPr lang="en-US"/>
          </a:p>
        </p:txBody>
      </p:sp>
    </p:spTree>
    <p:extLst>
      <p:ext uri="{BB962C8B-B14F-4D97-AF65-F5344CB8AC3E}">
        <p14:creationId xmlns:p14="http://schemas.microsoft.com/office/powerpoint/2010/main" val="337421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2019 | 04 | 25</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K. Hanson - LHAASO Workshop (Chengdu)</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C085CC-D391-4853-9810-5517AFBE7690}" type="slidenum">
              <a:rPr lang="en-US" smtClean="0"/>
              <a:t>‹#›</a:t>
            </a:fld>
            <a:endParaRPr lang="en-US"/>
          </a:p>
        </p:txBody>
      </p:sp>
    </p:spTree>
    <p:extLst>
      <p:ext uri="{BB962C8B-B14F-4D97-AF65-F5344CB8AC3E}">
        <p14:creationId xmlns:p14="http://schemas.microsoft.com/office/powerpoint/2010/main" val="1268632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Gill Sans MT" panose="020B0502020104020203" pitchFamily="34" charset="0"/>
              </a:defRPr>
            </a:lvl1pPr>
          </a:lstStyle>
          <a:p>
            <a:r>
              <a:rPr lang="en-US" smtClean="0"/>
              <a:t>2019 | 03 | 12</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Gill Sans MT" panose="020B0502020104020203" pitchFamily="34" charset="0"/>
              </a:defRPr>
            </a:lvl1pPr>
          </a:lstStyle>
          <a:p>
            <a:r>
              <a:rPr lang="en-US" smtClean="0"/>
              <a:t>K. Hanson - NSF Upgrade Readiness Review</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Gill Sans MT" panose="020B0502020104020203" pitchFamily="34" charset="0"/>
              </a:defRPr>
            </a:lvl1pPr>
          </a:lstStyle>
          <a:p>
            <a:fld id="{F04B1863-A74C-400C-91B0-874A067CCFF4}" type="slidenum">
              <a:rPr lang="en-US" smtClean="0"/>
              <a:pPr/>
              <a:t>‹#›</a:t>
            </a:fld>
            <a:endParaRPr lang="en-US"/>
          </a:p>
        </p:txBody>
      </p:sp>
    </p:spTree>
    <p:extLst>
      <p:ext uri="{BB962C8B-B14F-4D97-AF65-F5344CB8AC3E}">
        <p14:creationId xmlns:p14="http://schemas.microsoft.com/office/powerpoint/2010/main" val="286433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bg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rxiv.org/abs/1807.04537"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icecube.wisc.edu/pubs/neutrino_blazar" TargetMode="External"/><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019" y="69359"/>
            <a:ext cx="6104636" cy="3561862"/>
          </a:xfrm>
          <a:prstGeom prst="rect">
            <a:avLst/>
          </a:prstGeom>
        </p:spPr>
      </p:pic>
      <p:sp>
        <p:nvSpPr>
          <p:cNvPr id="6" name="Rectangle 5"/>
          <p:cNvSpPr/>
          <p:nvPr/>
        </p:nvSpPr>
        <p:spPr>
          <a:xfrm>
            <a:off x="7477520" y="1"/>
            <a:ext cx="4714480" cy="3429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437530" y="3701862"/>
            <a:ext cx="7754469" cy="1335956"/>
          </a:xfrm>
        </p:spPr>
        <p:txBody>
          <a:bodyPr>
            <a:noAutofit/>
          </a:bodyPr>
          <a:lstStyle/>
          <a:p>
            <a:pPr algn="l"/>
            <a:r>
              <a:rPr lang="en-US" sz="3200" dirty="0" smtClean="0">
                <a:solidFill>
                  <a:srgbClr val="FF0000"/>
                </a:solidFill>
                <a:latin typeface="Franklin Gothic Demi" panose="020B0703020102020204" pitchFamily="34" charset="0"/>
              </a:rPr>
              <a:t>Multimessenger </a:t>
            </a:r>
            <a:r>
              <a:rPr lang="en-US" sz="3200" dirty="0" smtClean="0">
                <a:solidFill>
                  <a:srgbClr val="FF0000"/>
                </a:solidFill>
                <a:latin typeface="Franklin Gothic Demi" panose="020B0703020102020204" pitchFamily="34" charset="0"/>
              </a:rPr>
              <a:t>Astronomy with </a:t>
            </a:r>
            <a:r>
              <a:rPr lang="en-US" sz="3200" dirty="0" smtClean="0">
                <a:solidFill>
                  <a:srgbClr val="FF0000"/>
                </a:solidFill>
                <a:latin typeface="Franklin Gothic Demi" panose="020B0703020102020204" pitchFamily="34" charset="0"/>
              </a:rPr>
              <a:t>The IceCube Neutrino Observatory</a:t>
            </a:r>
            <a:r>
              <a:rPr lang="en-US" sz="3600" dirty="0" smtClean="0">
                <a:solidFill>
                  <a:srgbClr val="FF0000"/>
                </a:solidFill>
                <a:latin typeface="Franklin Gothic Demi" panose="020B0703020102020204" pitchFamily="34" charset="0"/>
              </a:rPr>
              <a:t/>
            </a:r>
            <a:br>
              <a:rPr lang="en-US" sz="3600" dirty="0" smtClean="0">
                <a:solidFill>
                  <a:srgbClr val="FF0000"/>
                </a:solidFill>
                <a:latin typeface="Franklin Gothic Demi" panose="020B0703020102020204" pitchFamily="34" charset="0"/>
              </a:rPr>
            </a:br>
            <a:r>
              <a:rPr lang="en-US" sz="1800" dirty="0" smtClean="0">
                <a:solidFill>
                  <a:schemeClr val="bg1"/>
                </a:solidFill>
                <a:latin typeface="Franklin Gothic Demi" panose="020B0703020102020204" pitchFamily="34" charset="0"/>
              </a:rPr>
              <a:t>IceCube and Future Observatories in the Ice</a:t>
            </a:r>
            <a:endParaRPr lang="en-US" sz="2000" dirty="0">
              <a:solidFill>
                <a:schemeClr val="bg1"/>
              </a:solidFill>
              <a:latin typeface="Franklin Gothic Demi" panose="020B0703020102020204" pitchFamily="34" charset="0"/>
            </a:endParaRPr>
          </a:p>
        </p:txBody>
      </p:sp>
      <p:sp>
        <p:nvSpPr>
          <p:cNvPr id="3" name="Subtitle 2"/>
          <p:cNvSpPr>
            <a:spLocks noGrp="1"/>
          </p:cNvSpPr>
          <p:nvPr>
            <p:ph type="subTitle" idx="1"/>
          </p:nvPr>
        </p:nvSpPr>
        <p:spPr>
          <a:xfrm>
            <a:off x="5066675" y="5179101"/>
            <a:ext cx="5042727" cy="1389583"/>
          </a:xfrm>
        </p:spPr>
        <p:txBody>
          <a:bodyPr>
            <a:normAutofit/>
          </a:bodyPr>
          <a:lstStyle/>
          <a:p>
            <a:pPr algn="l"/>
            <a:r>
              <a:rPr lang="en-US" dirty="0" smtClean="0">
                <a:solidFill>
                  <a:srgbClr val="FF0000"/>
                </a:solidFill>
                <a:latin typeface="Franklin Gothic Demi" panose="020B0703020102020204" pitchFamily="34" charset="0"/>
              </a:rPr>
              <a:t>Kael Hanson</a:t>
            </a:r>
            <a:br>
              <a:rPr lang="en-US" dirty="0" smtClean="0">
                <a:solidFill>
                  <a:srgbClr val="FF0000"/>
                </a:solidFill>
                <a:latin typeface="Franklin Gothic Demi" panose="020B0703020102020204" pitchFamily="34" charset="0"/>
              </a:rPr>
            </a:br>
            <a:r>
              <a:rPr lang="en-US" sz="1200" dirty="0" smtClean="0">
                <a:solidFill>
                  <a:schemeClr val="bg1">
                    <a:lumMod val="65000"/>
                  </a:schemeClr>
                </a:solidFill>
                <a:latin typeface="Franklin Gothic Demi" panose="020B0703020102020204" pitchFamily="34" charset="0"/>
              </a:rPr>
              <a:t>Director, Wisconsin IceCube Particle Astrophysics Center (WIPAC)</a:t>
            </a:r>
          </a:p>
          <a:p>
            <a:pPr algn="l">
              <a:spcBef>
                <a:spcPts val="0"/>
              </a:spcBef>
            </a:pPr>
            <a:r>
              <a:rPr lang="en-US" sz="1200" dirty="0" smtClean="0">
                <a:solidFill>
                  <a:schemeClr val="bg1">
                    <a:lumMod val="65000"/>
                  </a:schemeClr>
                </a:solidFill>
                <a:latin typeface="Franklin Gothic Demi" panose="020B0703020102020204" pitchFamily="34" charset="0"/>
              </a:rPr>
              <a:t>University of Wisconsin – Madison</a:t>
            </a:r>
          </a:p>
          <a:p>
            <a:pPr algn="l">
              <a:spcBef>
                <a:spcPts val="600"/>
              </a:spcBef>
            </a:pPr>
            <a:r>
              <a:rPr lang="en-US" sz="1600" dirty="0" smtClean="0">
                <a:solidFill>
                  <a:schemeClr val="bg1"/>
                </a:solidFill>
                <a:latin typeface="Franklin Gothic Demi" panose="020B0703020102020204" pitchFamily="34" charset="0"/>
              </a:rPr>
              <a:t>LHAASO Workshop, Chengdu</a:t>
            </a:r>
            <a:endParaRPr lang="en-US" sz="1600" dirty="0" smtClean="0">
              <a:solidFill>
                <a:schemeClr val="bg1"/>
              </a:solidFill>
              <a:latin typeface="Franklin Gothic Demi" panose="020B0703020102020204" pitchFamily="34" charset="0"/>
            </a:endParaRPr>
          </a:p>
          <a:p>
            <a:pPr algn="l">
              <a:spcBef>
                <a:spcPts val="600"/>
              </a:spcBef>
            </a:pPr>
            <a:r>
              <a:rPr lang="en-US" sz="1600" dirty="0" smtClean="0">
                <a:solidFill>
                  <a:schemeClr val="bg1"/>
                </a:solidFill>
                <a:latin typeface="Franklin Gothic Demi" panose="020B0703020102020204" pitchFamily="34" charset="0"/>
              </a:rPr>
              <a:t>April 25</a:t>
            </a:r>
            <a:r>
              <a:rPr lang="en-US" sz="1600" baseline="30000" dirty="0" smtClean="0">
                <a:solidFill>
                  <a:schemeClr val="bg1"/>
                </a:solidFill>
                <a:latin typeface="Franklin Gothic Demi" panose="020B0703020102020204" pitchFamily="34" charset="0"/>
              </a:rPr>
              <a:t>th</a:t>
            </a:r>
            <a:r>
              <a:rPr lang="en-US" sz="1600" dirty="0" smtClean="0">
                <a:solidFill>
                  <a:schemeClr val="bg1"/>
                </a:solidFill>
                <a:latin typeface="Franklin Gothic Demi" panose="020B0703020102020204" pitchFamily="34" charset="0"/>
              </a:rPr>
              <a:t> 2019</a:t>
            </a:r>
            <a:endParaRPr lang="en-US" sz="1000" dirty="0">
              <a:solidFill>
                <a:schemeClr val="bg1">
                  <a:lumMod val="75000"/>
                </a:schemeClr>
              </a:solidFill>
              <a:latin typeface="Franklin Gothic Demi" panose="020B0703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3584" y="5310679"/>
            <a:ext cx="911296" cy="1258005"/>
          </a:xfrm>
          <a:prstGeom prst="rect">
            <a:avLst/>
          </a:prstGeom>
        </p:spPr>
      </p:pic>
      <p:pic>
        <p:nvPicPr>
          <p:cNvPr id="8" name="Picture 7"/>
          <p:cNvPicPr>
            <a:picLocks noChangeAspect="1"/>
          </p:cNvPicPr>
          <p:nvPr/>
        </p:nvPicPr>
        <p:blipFill>
          <a:blip r:embed="rId4"/>
          <a:stretch>
            <a:fillRect/>
          </a:stretch>
        </p:blipFill>
        <p:spPr>
          <a:xfrm>
            <a:off x="0" y="0"/>
            <a:ext cx="4437530" cy="6858000"/>
          </a:xfrm>
          <a:prstGeom prst="rect">
            <a:avLst/>
          </a:prstGeom>
        </p:spPr>
      </p:pic>
    </p:spTree>
    <p:extLst>
      <p:ext uri="{BB962C8B-B14F-4D97-AF65-F5344CB8AC3E}">
        <p14:creationId xmlns:p14="http://schemas.microsoft.com/office/powerpoint/2010/main" val="17848616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Detecting</a:t>
            </a:r>
            <a:r>
              <a:rPr lang="fr-BE" dirty="0" smtClean="0"/>
              <a:t> Neutrinos in the </a:t>
            </a:r>
            <a:r>
              <a:rPr lang="fr-BE" dirty="0" err="1" smtClean="0"/>
              <a:t>Ice</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10</a:t>
            </a:fld>
            <a:endParaRPr lang="en-US"/>
          </a:p>
        </p:txBody>
      </p:sp>
      <p:pic>
        <p:nvPicPr>
          <p:cNvPr id="6" name="Picture 5"/>
          <p:cNvPicPr>
            <a:picLocks noChangeAspect="1"/>
          </p:cNvPicPr>
          <p:nvPr/>
        </p:nvPicPr>
        <p:blipFill>
          <a:blip r:embed="rId2"/>
          <a:stretch>
            <a:fillRect/>
          </a:stretch>
        </p:blipFill>
        <p:spPr>
          <a:xfrm>
            <a:off x="6406341" y="969067"/>
            <a:ext cx="5332616" cy="5332616"/>
          </a:xfrm>
          <a:prstGeom prst="rect">
            <a:avLst/>
          </a:prstGeom>
        </p:spPr>
      </p:pic>
      <p:sp>
        <p:nvSpPr>
          <p:cNvPr id="7" name="TextBox 6"/>
          <p:cNvSpPr txBox="1"/>
          <p:nvPr/>
        </p:nvSpPr>
        <p:spPr>
          <a:xfrm>
            <a:off x="762000" y="1788715"/>
            <a:ext cx="5095702" cy="3693319"/>
          </a:xfrm>
          <a:prstGeom prst="rect">
            <a:avLst/>
          </a:prstGeom>
          <a:noFill/>
        </p:spPr>
        <p:txBody>
          <a:bodyPr wrap="square" rtlCol="0">
            <a:spAutoFit/>
          </a:bodyPr>
          <a:lstStyle/>
          <a:p>
            <a:r>
              <a:rPr lang="en-US" dirty="0" smtClean="0">
                <a:solidFill>
                  <a:schemeClr val="bg1"/>
                </a:solidFill>
                <a:latin typeface="Franklin Gothic Demi" panose="020B0703020102020204" pitchFamily="34" charset="0"/>
              </a:rPr>
              <a:t>IceCube is “water” Cherenkov detector: we detect the charged </a:t>
            </a:r>
            <a:r>
              <a:rPr lang="en-US" dirty="0" err="1" smtClean="0">
                <a:solidFill>
                  <a:schemeClr val="bg1"/>
                </a:solidFill>
                <a:latin typeface="Franklin Gothic Demi" panose="020B0703020102020204" pitchFamily="34" charset="0"/>
              </a:rPr>
              <a:t>ultrarelativistic</a:t>
            </a:r>
            <a:r>
              <a:rPr lang="en-US" dirty="0" smtClean="0">
                <a:solidFill>
                  <a:schemeClr val="bg1"/>
                </a:solidFill>
                <a:latin typeface="Franklin Gothic Demi" panose="020B0703020102020204" pitchFamily="34" charset="0"/>
              </a:rPr>
              <a:t> secondaries which are produced in neutrino scattering in ice or detect CR muons and their stochastic secondaries.</a:t>
            </a:r>
          </a:p>
          <a:p>
            <a:endParaRPr lang="en-US" dirty="0">
              <a:solidFill>
                <a:schemeClr val="bg1"/>
              </a:solidFill>
              <a:latin typeface="Franklin Gothic Demi" panose="020B0703020102020204" pitchFamily="34" charset="0"/>
            </a:endParaRPr>
          </a:p>
          <a:p>
            <a:r>
              <a:rPr lang="en-US" dirty="0" smtClean="0">
                <a:solidFill>
                  <a:schemeClr val="bg1"/>
                </a:solidFill>
                <a:latin typeface="Franklin Gothic Demi" panose="020B0703020102020204" pitchFamily="34" charset="0"/>
              </a:rPr>
              <a:t>Ice is a good calorimetric medium: we can get 10% resolution on E (</a:t>
            </a:r>
            <a:r>
              <a:rPr lang="en-US" dirty="0" err="1" smtClean="0">
                <a:solidFill>
                  <a:schemeClr val="bg1"/>
                </a:solidFill>
                <a:latin typeface="Franklin Gothic Demi" panose="020B0703020102020204" pitchFamily="34" charset="0"/>
              </a:rPr>
              <a:t>dE</a:t>
            </a:r>
            <a:r>
              <a:rPr lang="en-US" dirty="0" smtClean="0">
                <a:solidFill>
                  <a:schemeClr val="bg1"/>
                </a:solidFill>
                <a:latin typeface="Franklin Gothic Demi" panose="020B0703020102020204" pitchFamily="34" charset="0"/>
              </a:rPr>
              <a:t>/</a:t>
            </a:r>
            <a:r>
              <a:rPr lang="en-US" dirty="0" err="1" smtClean="0">
                <a:solidFill>
                  <a:schemeClr val="bg1"/>
                </a:solidFill>
                <a:latin typeface="Franklin Gothic Demi" panose="020B0703020102020204" pitchFamily="34" charset="0"/>
              </a:rPr>
              <a:t>dX</a:t>
            </a:r>
            <a:r>
              <a:rPr lang="en-US" dirty="0" smtClean="0">
                <a:solidFill>
                  <a:schemeClr val="bg1"/>
                </a:solidFill>
                <a:latin typeface="Franklin Gothic Demi" panose="020B0703020102020204" pitchFamily="34" charset="0"/>
              </a:rPr>
              <a:t> for muons).</a:t>
            </a:r>
          </a:p>
          <a:p>
            <a:endParaRPr lang="en-US" dirty="0">
              <a:solidFill>
                <a:schemeClr val="bg1"/>
              </a:solidFill>
              <a:latin typeface="Franklin Gothic Demi" panose="020B0703020102020204" pitchFamily="34" charset="0"/>
            </a:endParaRPr>
          </a:p>
          <a:p>
            <a:r>
              <a:rPr lang="en-US" dirty="0" smtClean="0">
                <a:solidFill>
                  <a:schemeClr val="bg1"/>
                </a:solidFill>
                <a:latin typeface="Franklin Gothic Demi" panose="020B0703020102020204" pitchFamily="34" charset="0"/>
              </a:rPr>
              <a:t>Scattering and non-uniformity is problematic both for precision reconstruction and for simulation of the detector.  Still we are able to obtain O(½) degree angular resolution for tracks.</a:t>
            </a:r>
          </a:p>
        </p:txBody>
      </p:sp>
    </p:spTree>
    <p:extLst>
      <p:ext uri="{BB962C8B-B14F-4D97-AF65-F5344CB8AC3E}">
        <p14:creationId xmlns:p14="http://schemas.microsoft.com/office/powerpoint/2010/main" val="15637253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8C6C4F08-829B-9848-B3C5-BF3B3ABB6F5B}" type="slidenum">
              <a:rPr lang="en-US" smtClean="0"/>
              <a:t>11</a:t>
            </a:fld>
            <a:endParaRPr lang="en-US"/>
          </a:p>
        </p:txBody>
      </p:sp>
      <p:pic>
        <p:nvPicPr>
          <p:cNvPr id="6" name="Picture 5"/>
          <p:cNvPicPr>
            <a:picLocks noChangeAspect="1"/>
          </p:cNvPicPr>
          <p:nvPr/>
        </p:nvPicPr>
        <p:blipFill>
          <a:blip r:embed="rId3"/>
          <a:stretch>
            <a:fillRect/>
          </a:stretch>
        </p:blipFill>
        <p:spPr>
          <a:xfrm>
            <a:off x="762000" y="1225174"/>
            <a:ext cx="5151729" cy="237623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1228" y="3812205"/>
            <a:ext cx="3546773" cy="2379770"/>
          </a:xfrm>
          <a:prstGeom prst="rect">
            <a:avLst/>
          </a:prstGeom>
        </p:spPr>
      </p:pic>
      <p:sp>
        <p:nvSpPr>
          <p:cNvPr id="8" name="TextBox 7"/>
          <p:cNvSpPr txBox="1"/>
          <p:nvPr/>
        </p:nvSpPr>
        <p:spPr>
          <a:xfrm>
            <a:off x="6522720" y="1178362"/>
            <a:ext cx="5142807" cy="2123658"/>
          </a:xfrm>
          <a:prstGeom prst="rect">
            <a:avLst/>
          </a:prstGeom>
          <a:noFill/>
        </p:spPr>
        <p:txBody>
          <a:bodyPr wrap="square" rtlCol="0">
            <a:spAutoFit/>
          </a:bodyPr>
          <a:lstStyle/>
          <a:p>
            <a:pPr>
              <a:spcAft>
                <a:spcPts val="1200"/>
              </a:spcAft>
            </a:pPr>
            <a:r>
              <a:rPr lang="en-US" sz="1600" dirty="0">
                <a:solidFill>
                  <a:schemeClr val="bg1"/>
                </a:solidFill>
                <a:latin typeface="Franklin Gothic Demi" panose="020B0703020102020204" pitchFamily="34" charset="0"/>
                <a:cs typeface="Optima"/>
              </a:rPr>
              <a:t>The complex ice structure deposited over 100 k-</a:t>
            </a:r>
            <a:r>
              <a:rPr lang="en-US" sz="1600" dirty="0" err="1">
                <a:solidFill>
                  <a:schemeClr val="bg1"/>
                </a:solidFill>
                <a:latin typeface="Franklin Gothic Demi" panose="020B0703020102020204" pitchFamily="34" charset="0"/>
                <a:cs typeface="Optima"/>
              </a:rPr>
              <a:t>yr</a:t>
            </a:r>
            <a:r>
              <a:rPr lang="en-US" sz="1600" dirty="0">
                <a:solidFill>
                  <a:schemeClr val="bg1"/>
                </a:solidFill>
                <a:latin typeface="Franklin Gothic Demi" panose="020B0703020102020204" pitchFamily="34" charset="0"/>
                <a:cs typeface="Optima"/>
              </a:rPr>
              <a:t> contains much structure and is prominent challenge for IceCube:</a:t>
            </a:r>
          </a:p>
          <a:p>
            <a:pPr marL="285750" indent="-285750">
              <a:spcAft>
                <a:spcPts val="1200"/>
              </a:spcAft>
              <a:buFont typeface="Arial"/>
              <a:buChar char="•"/>
            </a:pPr>
            <a:r>
              <a:rPr lang="en-US" sz="1600" dirty="0">
                <a:solidFill>
                  <a:schemeClr val="bg1"/>
                </a:solidFill>
                <a:latin typeface="Franklin Gothic Demi" panose="020B0703020102020204" pitchFamily="34" charset="0"/>
                <a:cs typeface="Optima"/>
              </a:rPr>
              <a:t>Simulation of 10</a:t>
            </a:r>
            <a:r>
              <a:rPr lang="en-US" sz="1600" baseline="30000" dirty="0">
                <a:solidFill>
                  <a:schemeClr val="bg1"/>
                </a:solidFill>
                <a:latin typeface="Franklin Gothic Demi" panose="020B0703020102020204" pitchFamily="34" charset="0"/>
                <a:cs typeface="Optima"/>
              </a:rPr>
              <a:t>10</a:t>
            </a:r>
            <a:r>
              <a:rPr lang="en-US" sz="1600" dirty="0">
                <a:solidFill>
                  <a:schemeClr val="bg1"/>
                </a:solidFill>
                <a:latin typeface="Franklin Gothic Demi" panose="020B0703020102020204" pitchFamily="34" charset="0"/>
                <a:cs typeface="Optima"/>
              </a:rPr>
              <a:t> photons or more for high energy events now </a:t>
            </a:r>
            <a:r>
              <a:rPr lang="en-US" sz="1600" dirty="0" smtClean="0">
                <a:solidFill>
                  <a:schemeClr val="bg1"/>
                </a:solidFill>
                <a:latin typeface="Franklin Gothic Demi" panose="020B0703020102020204" pitchFamily="34" charset="0"/>
                <a:cs typeface="Optima"/>
              </a:rPr>
              <a:t>possible </a:t>
            </a:r>
            <a:r>
              <a:rPr lang="en-US" sz="1600" dirty="0">
                <a:solidFill>
                  <a:schemeClr val="bg1"/>
                </a:solidFill>
                <a:latin typeface="Franklin Gothic Demi" panose="020B0703020102020204" pitchFamily="34" charset="0"/>
                <a:cs typeface="Optima"/>
              </a:rPr>
              <a:t>with GPU acceleration</a:t>
            </a:r>
          </a:p>
          <a:p>
            <a:pPr marL="285750" indent="-285750">
              <a:spcAft>
                <a:spcPts val="1200"/>
              </a:spcAft>
              <a:buFont typeface="Arial"/>
              <a:buChar char="•"/>
            </a:pPr>
            <a:r>
              <a:rPr lang="en-US" sz="1600" dirty="0">
                <a:solidFill>
                  <a:schemeClr val="bg1"/>
                </a:solidFill>
                <a:latin typeface="Franklin Gothic Demi" panose="020B0703020102020204" pitchFamily="34" charset="0"/>
                <a:cs typeface="Optima"/>
              </a:rPr>
              <a:t>Not only is there z structure, there is tilt and directional anisotropy!</a:t>
            </a:r>
          </a:p>
        </p:txBody>
      </p:sp>
      <p:sp>
        <p:nvSpPr>
          <p:cNvPr id="9" name="TextBox 8"/>
          <p:cNvSpPr txBox="1"/>
          <p:nvPr/>
        </p:nvSpPr>
        <p:spPr>
          <a:xfrm>
            <a:off x="762001" y="3812205"/>
            <a:ext cx="5151728" cy="2031325"/>
          </a:xfrm>
          <a:prstGeom prst="rect">
            <a:avLst/>
          </a:prstGeom>
          <a:noFill/>
        </p:spPr>
        <p:txBody>
          <a:bodyPr wrap="square" rtlCol="0">
            <a:spAutoFit/>
          </a:bodyPr>
          <a:lstStyle/>
          <a:p>
            <a:pPr>
              <a:spcAft>
                <a:spcPts val="1200"/>
              </a:spcAft>
            </a:pPr>
            <a:r>
              <a:rPr lang="en-US" sz="1600" dirty="0">
                <a:solidFill>
                  <a:schemeClr val="bg1"/>
                </a:solidFill>
                <a:latin typeface="Franklin Gothic Demi" panose="020B0703020102020204" pitchFamily="34" charset="0"/>
                <a:cs typeface="Optima"/>
              </a:rPr>
              <a:t>Ice properties measured with in-ice calibration sources:</a:t>
            </a:r>
          </a:p>
          <a:p>
            <a:pPr marL="177800" indent="-177800">
              <a:spcAft>
                <a:spcPts val="1200"/>
              </a:spcAft>
              <a:buFont typeface="Arial"/>
              <a:buChar char="•"/>
            </a:pPr>
            <a:r>
              <a:rPr lang="en-US" sz="1600" dirty="0">
                <a:solidFill>
                  <a:schemeClr val="bg1"/>
                </a:solidFill>
                <a:latin typeface="Franklin Gothic Demi" panose="020B0703020102020204" pitchFamily="34" charset="0"/>
                <a:cs typeface="Optima"/>
              </a:rPr>
              <a:t>12 high brightness 400 nm LEDs per </a:t>
            </a:r>
            <a:r>
              <a:rPr lang="en-US" sz="1600" dirty="0" smtClean="0">
                <a:solidFill>
                  <a:schemeClr val="bg1"/>
                </a:solidFill>
                <a:latin typeface="Franklin Gothic Demi" panose="020B0703020102020204" pitchFamily="34" charset="0"/>
                <a:cs typeface="Optima"/>
              </a:rPr>
              <a:t>DOM – a few DOMs have different colors;</a:t>
            </a:r>
            <a:endParaRPr lang="en-US" sz="1600" dirty="0">
              <a:solidFill>
                <a:schemeClr val="bg1"/>
              </a:solidFill>
              <a:latin typeface="Franklin Gothic Demi" panose="020B0703020102020204" pitchFamily="34" charset="0"/>
              <a:cs typeface="Optima"/>
            </a:endParaRPr>
          </a:p>
          <a:p>
            <a:pPr marL="177800" indent="-177800">
              <a:spcAft>
                <a:spcPts val="1200"/>
              </a:spcAft>
              <a:buFont typeface="Arial"/>
              <a:buChar char="•"/>
            </a:pPr>
            <a:r>
              <a:rPr lang="en-US" sz="1600" dirty="0">
                <a:solidFill>
                  <a:schemeClr val="bg1"/>
                </a:solidFill>
                <a:latin typeface="Franklin Gothic Demi" panose="020B0703020102020204" pitchFamily="34" charset="0"/>
                <a:cs typeface="Optima"/>
              </a:rPr>
              <a:t>Handful of special calibrated </a:t>
            </a:r>
            <a:r>
              <a:rPr lang="en-US" sz="1600" dirty="0" smtClean="0">
                <a:solidFill>
                  <a:schemeClr val="bg1"/>
                </a:solidFill>
                <a:latin typeface="Franklin Gothic Demi" panose="020B0703020102020204" pitchFamily="34" charset="0"/>
                <a:cs typeface="Optima"/>
              </a:rPr>
              <a:t>sources;</a:t>
            </a:r>
          </a:p>
          <a:p>
            <a:pPr marL="177800" indent="-177800">
              <a:spcAft>
                <a:spcPts val="1200"/>
              </a:spcAft>
              <a:buFont typeface="Arial"/>
              <a:buChar char="•"/>
            </a:pPr>
            <a:r>
              <a:rPr lang="en-US" sz="1600" dirty="0" smtClean="0">
                <a:solidFill>
                  <a:schemeClr val="bg1"/>
                </a:solidFill>
                <a:latin typeface="Franklin Gothic Demi" panose="020B0703020102020204" pitchFamily="34" charset="0"/>
                <a:cs typeface="Optima"/>
              </a:rPr>
              <a:t>Dedicated dust logging of boreholes – IceCube also contains a few glaciologists.</a:t>
            </a:r>
            <a:endParaRPr lang="en-US" sz="1600" dirty="0">
              <a:solidFill>
                <a:schemeClr val="bg1"/>
              </a:solidFill>
              <a:latin typeface="Franklin Gothic Demi" panose="020B0703020102020204" pitchFamily="34" charset="0"/>
              <a:cs typeface="Optima"/>
            </a:endParaRPr>
          </a:p>
        </p:txBody>
      </p:sp>
    </p:spTree>
    <p:extLst>
      <p:ext uri="{BB962C8B-B14F-4D97-AF65-F5344CB8AC3E}">
        <p14:creationId xmlns:p14="http://schemas.microsoft.com/office/powerpoint/2010/main" val="12069331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It started with 2 </a:t>
            </a:r>
            <a:r>
              <a:rPr lang="en-US" dirty="0" err="1" smtClean="0"/>
              <a:t>muppets</a:t>
            </a:r>
            <a:r>
              <a:rPr lang="en-US" dirty="0" smtClean="0"/>
              <a:t>: Bert and Ernie</a:t>
            </a:r>
            <a:endParaRPr lang="en-US" dirty="0"/>
          </a:p>
        </p:txBody>
      </p:sp>
      <p:sp>
        <p:nvSpPr>
          <p:cNvPr id="4" name="Date Placeholder 3"/>
          <p:cNvSpPr>
            <a:spLocks noGrp="1"/>
          </p:cNvSpPr>
          <p:nvPr>
            <p:ph type="dt" sz="half" idx="10"/>
          </p:nvPr>
        </p:nvSpPr>
        <p:spPr/>
        <p:txBody>
          <a:bodyPr/>
          <a:lstStyle/>
          <a:p>
            <a:r>
              <a:rPr lang="en-US" smtClean="0"/>
              <a:t>2019 | 04 | 25</a:t>
            </a:r>
            <a:endParaRPr lang="en-US"/>
          </a:p>
        </p:txBody>
      </p:sp>
      <p:sp>
        <p:nvSpPr>
          <p:cNvPr id="5" name="Footer Placeholder 4"/>
          <p:cNvSpPr>
            <a:spLocks noGrp="1"/>
          </p:cNvSpPr>
          <p:nvPr>
            <p:ph type="ftr" sz="quarter" idx="11"/>
          </p:nvPr>
        </p:nvSpPr>
        <p:spPr/>
        <p:txBody>
          <a:bodyPr/>
          <a:lstStyle/>
          <a:p>
            <a:r>
              <a:rPr lang="en-US" smtClean="0"/>
              <a:t>K. Hanson - LHAASO Workshop (Chengdu)</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12</a:t>
            </a:fld>
            <a:endParaRPr lang="en-US"/>
          </a:p>
        </p:txBody>
      </p:sp>
      <p:pic>
        <p:nvPicPr>
          <p:cNvPr id="8" name="Picture 7"/>
          <p:cNvPicPr>
            <a:picLocks noChangeAspect="1"/>
          </p:cNvPicPr>
          <p:nvPr/>
        </p:nvPicPr>
        <p:blipFill>
          <a:blip r:embed="rId2"/>
          <a:stretch>
            <a:fillRect/>
          </a:stretch>
        </p:blipFill>
        <p:spPr>
          <a:xfrm>
            <a:off x="6928179" y="1097117"/>
            <a:ext cx="3054021" cy="2743200"/>
          </a:xfrm>
          <a:prstGeom prst="rect">
            <a:avLst/>
          </a:prstGeom>
        </p:spPr>
      </p:pic>
      <p:pic>
        <p:nvPicPr>
          <p:cNvPr id="9" name="Picture 8"/>
          <p:cNvPicPr>
            <a:picLocks noChangeAspect="1"/>
          </p:cNvPicPr>
          <p:nvPr/>
        </p:nvPicPr>
        <p:blipFill>
          <a:blip r:embed="rId3"/>
          <a:stretch>
            <a:fillRect/>
          </a:stretch>
        </p:blipFill>
        <p:spPr>
          <a:xfrm>
            <a:off x="8685561" y="3175252"/>
            <a:ext cx="3054021" cy="2743200"/>
          </a:xfrm>
          <a:prstGeom prst="rect">
            <a:avLst/>
          </a:prstGeom>
        </p:spPr>
      </p:pic>
      <p:sp>
        <p:nvSpPr>
          <p:cNvPr id="2" name="TextBox 1"/>
          <p:cNvSpPr txBox="1"/>
          <p:nvPr/>
        </p:nvSpPr>
        <p:spPr>
          <a:xfrm>
            <a:off x="1098697" y="1793358"/>
            <a:ext cx="5209953" cy="3416320"/>
          </a:xfrm>
          <a:prstGeom prst="rect">
            <a:avLst/>
          </a:prstGeom>
          <a:noFill/>
        </p:spPr>
        <p:txBody>
          <a:bodyPr wrap="square" rtlCol="0">
            <a:spAutoFit/>
          </a:bodyPr>
          <a:lstStyle/>
          <a:p>
            <a:r>
              <a:rPr lang="en-US" dirty="0" smtClean="0">
                <a:solidFill>
                  <a:schemeClr val="bg1"/>
                </a:solidFill>
                <a:latin typeface="Franklin Gothic Demi" panose="020B0703020102020204" pitchFamily="34" charset="0"/>
              </a:rPr>
              <a:t>Quite by accident, while looking for extremely high energy neutrinos from the GZK interacting protons, we found two events in the first year of full IC86 data that didn’t look like any background: they were clear cascade-like events which started inside the detector just like a neutrino should.   And they had extremely high energy: 1.05 PeV and 1.15 PeV, each had nearly 100,000 detected photo-electrons!</a:t>
            </a:r>
          </a:p>
          <a:p>
            <a:endParaRPr lang="en-US" dirty="0">
              <a:solidFill>
                <a:schemeClr val="bg1"/>
              </a:solidFill>
              <a:latin typeface="Franklin Gothic Demi" panose="020B0703020102020204" pitchFamily="34" charset="0"/>
            </a:endParaRPr>
          </a:p>
          <a:p>
            <a:r>
              <a:rPr lang="en-US" dirty="0" smtClean="0">
                <a:solidFill>
                  <a:schemeClr val="bg1"/>
                </a:solidFill>
                <a:latin typeface="Franklin Gothic Demi" panose="020B0703020102020204" pitchFamily="34" charset="0"/>
              </a:rPr>
              <a:t>Now that we had seen real, unmistakable signal events with our “eyes”, we knew how to </a:t>
            </a:r>
            <a:r>
              <a:rPr lang="en-US" dirty="0" err="1" smtClean="0">
                <a:solidFill>
                  <a:schemeClr val="bg1"/>
                </a:solidFill>
                <a:latin typeface="Franklin Gothic Demi" panose="020B0703020102020204" pitchFamily="34" charset="0"/>
              </a:rPr>
              <a:t>proceeed</a:t>
            </a:r>
            <a:r>
              <a:rPr lang="en-US" dirty="0" smtClean="0">
                <a:solidFill>
                  <a:schemeClr val="bg1"/>
                </a:solidFill>
                <a:latin typeface="Franklin Gothic Demi" panose="020B0703020102020204" pitchFamily="34" charset="0"/>
              </a:rPr>
              <a:t>:</a:t>
            </a:r>
          </a:p>
        </p:txBody>
      </p:sp>
    </p:spTree>
    <p:extLst>
      <p:ext uri="{BB962C8B-B14F-4D97-AF65-F5344CB8AC3E}">
        <p14:creationId xmlns:p14="http://schemas.microsoft.com/office/powerpoint/2010/main" val="827191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F1F1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High-Energy Starting Event (HESE) Analysis</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13</a:t>
            </a:fld>
            <a:endParaRPr lang="en-US"/>
          </a:p>
        </p:txBody>
      </p:sp>
      <p:pic>
        <p:nvPicPr>
          <p:cNvPr id="6" name="Picture 5"/>
          <p:cNvPicPr>
            <a:picLocks noChangeAspect="1"/>
          </p:cNvPicPr>
          <p:nvPr/>
        </p:nvPicPr>
        <p:blipFill>
          <a:blip r:embed="rId2"/>
          <a:stretch>
            <a:fillRect/>
          </a:stretch>
        </p:blipFill>
        <p:spPr>
          <a:xfrm>
            <a:off x="762000" y="1292759"/>
            <a:ext cx="2989440" cy="4516321"/>
          </a:xfrm>
          <a:prstGeom prst="rect">
            <a:avLst/>
          </a:prstGeom>
        </p:spPr>
      </p:pic>
      <p:sp>
        <p:nvSpPr>
          <p:cNvPr id="7" name="TextBox 6"/>
          <p:cNvSpPr txBox="1"/>
          <p:nvPr/>
        </p:nvSpPr>
        <p:spPr>
          <a:xfrm>
            <a:off x="4267201" y="1403497"/>
            <a:ext cx="7315200" cy="4247317"/>
          </a:xfrm>
          <a:prstGeom prst="rect">
            <a:avLst/>
          </a:prstGeom>
          <a:noFill/>
        </p:spPr>
        <p:txBody>
          <a:bodyPr wrap="square" rtlCol="0">
            <a:spAutoFit/>
          </a:bodyPr>
          <a:lstStyle/>
          <a:p>
            <a:r>
              <a:rPr lang="en-US" dirty="0" smtClean="0">
                <a:solidFill>
                  <a:schemeClr val="bg1"/>
                </a:solidFill>
                <a:latin typeface="Franklin Gothic Demi" panose="020B0703020102020204" pitchFamily="34" charset="0"/>
              </a:rPr>
              <a:t>Strategy: focus on high-energy events (2 &gt; PeV events in 1 year, either we got really lucky or the ice is full of them).  The very simple cut developed (it is now running in real time at Pole) is this:</a:t>
            </a:r>
          </a:p>
          <a:p>
            <a:pPr marL="285750" indent="-285750">
              <a:buFont typeface="Arial" panose="020B0604020202020204" pitchFamily="34" charset="0"/>
              <a:buChar char="•"/>
            </a:pPr>
            <a:r>
              <a:rPr lang="en-US" dirty="0" err="1" smtClean="0">
                <a:solidFill>
                  <a:schemeClr val="bg1"/>
                </a:solidFill>
                <a:latin typeface="Franklin Gothic Demi" panose="020B0703020102020204" pitchFamily="34" charset="0"/>
              </a:rPr>
              <a:t>Qtot</a:t>
            </a:r>
            <a:r>
              <a:rPr lang="en-US" dirty="0" smtClean="0">
                <a:solidFill>
                  <a:schemeClr val="bg1"/>
                </a:solidFill>
                <a:latin typeface="Franklin Gothic Demi" panose="020B0703020102020204" pitchFamily="34" charset="0"/>
              </a:rPr>
              <a:t> &gt; 6000 p.e. : this will setup an energy threshold of approx. 30 TeV, but, again, there should be </a:t>
            </a:r>
            <a:r>
              <a:rPr lang="en-US" i="1" dirty="0" smtClean="0">
                <a:solidFill>
                  <a:schemeClr val="bg1"/>
                </a:solidFill>
                <a:latin typeface="Franklin Gothic Demi" panose="020B0703020102020204" pitchFamily="34" charset="0"/>
              </a:rPr>
              <a:t>many</a:t>
            </a:r>
            <a:r>
              <a:rPr lang="en-US" dirty="0" smtClean="0">
                <a:solidFill>
                  <a:schemeClr val="bg1"/>
                </a:solidFill>
                <a:latin typeface="Franklin Gothic Demi" panose="020B0703020102020204" pitchFamily="34" charset="0"/>
              </a:rPr>
              <a:t> events out there based on the two observations; </a:t>
            </a:r>
          </a:p>
          <a:p>
            <a:pPr marL="285750" indent="-285750">
              <a:buFont typeface="Arial" panose="020B0604020202020204" pitchFamily="34" charset="0"/>
              <a:buChar char="•"/>
            </a:pPr>
            <a:r>
              <a:rPr lang="en-US" dirty="0" smtClean="0">
                <a:solidFill>
                  <a:schemeClr val="bg1"/>
                </a:solidFill>
                <a:latin typeface="Franklin Gothic Demi" panose="020B0703020102020204" pitchFamily="34" charset="0"/>
              </a:rPr>
              <a:t>Use part of IceCube’s outer shell as a veto.  It’s OK if hits occur in the veto as the particle exits (PC muons will do this) but </a:t>
            </a:r>
            <a:r>
              <a:rPr lang="en-US" i="1" dirty="0" smtClean="0">
                <a:solidFill>
                  <a:schemeClr val="bg1"/>
                </a:solidFill>
                <a:latin typeface="Franklin Gothic Demi" panose="020B0703020102020204" pitchFamily="34" charset="0"/>
              </a:rPr>
              <a:t>not</a:t>
            </a:r>
            <a:r>
              <a:rPr lang="en-US" dirty="0" smtClean="0">
                <a:solidFill>
                  <a:schemeClr val="bg1"/>
                </a:solidFill>
                <a:latin typeface="Franklin Gothic Demi" panose="020B0703020102020204" pitchFamily="34" charset="0"/>
              </a:rPr>
              <a:t> OK if the first hits occur in the veto region.</a:t>
            </a:r>
          </a:p>
          <a:p>
            <a:pPr marL="285750" indent="-285750">
              <a:buFont typeface="Arial" panose="020B0604020202020204" pitchFamily="34" charset="0"/>
              <a:buChar char="•"/>
            </a:pPr>
            <a:r>
              <a:rPr lang="en-US" dirty="0" smtClean="0">
                <a:solidFill>
                  <a:schemeClr val="bg1"/>
                </a:solidFill>
                <a:latin typeface="Franklin Gothic Demi" panose="020B0703020102020204" pitchFamily="34" charset="0"/>
              </a:rPr>
              <a:t>It is also possible to use data to check the veto performance</a:t>
            </a:r>
          </a:p>
          <a:p>
            <a:pPr marL="285750" indent="-285750">
              <a:buFont typeface="Arial" panose="020B0604020202020204" pitchFamily="34" charset="0"/>
              <a:buChar char="•"/>
            </a:pPr>
            <a:endParaRPr lang="en-US" dirty="0">
              <a:solidFill>
                <a:schemeClr val="bg1"/>
              </a:solidFill>
              <a:latin typeface="Franklin Gothic Demi" panose="020B0703020102020204" pitchFamily="34" charset="0"/>
            </a:endParaRPr>
          </a:p>
          <a:p>
            <a:r>
              <a:rPr lang="en-US" dirty="0" smtClean="0">
                <a:solidFill>
                  <a:schemeClr val="bg1"/>
                </a:solidFill>
                <a:latin typeface="Franklin Gothic Demi" panose="020B0703020102020204" pitchFamily="34" charset="0"/>
              </a:rPr>
              <a:t>The HESE analysis was then sensitive to all flavors above about 60 TeV (muons are penalized slightly because some energy escapes); background could be estimated from data.  The effective volume of the search was 400 </a:t>
            </a:r>
            <a:r>
              <a:rPr lang="en-US" dirty="0" err="1" smtClean="0">
                <a:solidFill>
                  <a:schemeClr val="bg1"/>
                </a:solidFill>
                <a:latin typeface="Franklin Gothic Demi" panose="020B0703020102020204" pitchFamily="34" charset="0"/>
              </a:rPr>
              <a:t>Mton</a:t>
            </a:r>
            <a:r>
              <a:rPr lang="en-US" dirty="0" smtClean="0">
                <a:solidFill>
                  <a:schemeClr val="bg1"/>
                </a:solidFill>
                <a:latin typeface="Franklin Gothic Demi" panose="020B0703020102020204" pitchFamily="34" charset="0"/>
              </a:rPr>
              <a:t> – about 40% efficient.</a:t>
            </a:r>
            <a:endParaRPr lang="en-US"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3194681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HESE 6-year Results</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14</a:t>
            </a:fld>
            <a:endParaRPr lang="en-US"/>
          </a:p>
        </p:txBody>
      </p:sp>
      <p:pic>
        <p:nvPicPr>
          <p:cNvPr id="8" name="Picture 7"/>
          <p:cNvPicPr>
            <a:picLocks noChangeAspect="1"/>
          </p:cNvPicPr>
          <p:nvPr/>
        </p:nvPicPr>
        <p:blipFill>
          <a:blip r:embed="rId2"/>
          <a:stretch>
            <a:fillRect/>
          </a:stretch>
        </p:blipFill>
        <p:spPr>
          <a:xfrm>
            <a:off x="5129048" y="1513486"/>
            <a:ext cx="7062952" cy="4414345"/>
          </a:xfrm>
          <a:prstGeom prst="rect">
            <a:avLst/>
          </a:prstGeom>
        </p:spPr>
      </p:pic>
      <p:pic>
        <p:nvPicPr>
          <p:cNvPr id="11" name="Picture 10"/>
          <p:cNvPicPr>
            <a:picLocks noChangeAspect="1"/>
          </p:cNvPicPr>
          <p:nvPr/>
        </p:nvPicPr>
        <p:blipFill>
          <a:blip r:embed="rId3"/>
          <a:stretch>
            <a:fillRect/>
          </a:stretch>
        </p:blipFill>
        <p:spPr>
          <a:xfrm>
            <a:off x="218166" y="1939266"/>
            <a:ext cx="4752668" cy="3392217"/>
          </a:xfrm>
          <a:prstGeom prst="rect">
            <a:avLst/>
          </a:prstGeom>
        </p:spPr>
      </p:pic>
    </p:spTree>
    <p:extLst>
      <p:ext uri="{BB962C8B-B14F-4D97-AF65-F5344CB8AC3E}">
        <p14:creationId xmlns:p14="http://schemas.microsoft.com/office/powerpoint/2010/main" val="1259813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IceCube </a:t>
            </a:r>
            <a:r>
              <a:rPr lang="en-US" dirty="0" err="1" smtClean="0"/>
              <a:t>Realtime</a:t>
            </a:r>
            <a:r>
              <a:rPr lang="en-US" dirty="0" smtClean="0"/>
              <a:t> System</a:t>
            </a:r>
            <a:endParaRPr lang="en-US" dirty="0"/>
          </a:p>
        </p:txBody>
      </p:sp>
      <p:sp>
        <p:nvSpPr>
          <p:cNvPr id="3" name="Date Placeholder 2"/>
          <p:cNvSpPr>
            <a:spLocks noGrp="1"/>
          </p:cNvSpPr>
          <p:nvPr>
            <p:ph type="dt" sz="half" idx="10"/>
          </p:nvPr>
        </p:nvSpPr>
        <p:spPr/>
        <p:txBody>
          <a:bodyPr/>
          <a:lstStyle/>
          <a:p>
            <a:r>
              <a:rPr lang="en-US" smtClean="0"/>
              <a:t>2019 | 04 | 25</a:t>
            </a:r>
            <a:endParaRPr lang="en-US" dirty="0"/>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15</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9355" y="914400"/>
            <a:ext cx="4085969" cy="5447959"/>
          </a:xfrm>
          <a:prstGeom prst="rect">
            <a:avLst/>
          </a:prstGeom>
        </p:spPr>
      </p:pic>
      <p:sp>
        <p:nvSpPr>
          <p:cNvPr id="7" name="Rectangle 6"/>
          <p:cNvSpPr/>
          <p:nvPr/>
        </p:nvSpPr>
        <p:spPr>
          <a:xfrm>
            <a:off x="762000" y="1264203"/>
            <a:ext cx="7062564" cy="4401205"/>
          </a:xfrm>
          <a:prstGeom prst="rect">
            <a:avLst/>
          </a:prstGeom>
        </p:spPr>
        <p:txBody>
          <a:bodyPr wrap="square">
            <a:spAutoFit/>
          </a:bodyPr>
          <a:lstStyle/>
          <a:p>
            <a:pPr marL="171450" indent="-171450">
              <a:buFont typeface="Arial" panose="020B0604020202020204" pitchFamily="34" charset="0"/>
              <a:buChar char="•"/>
            </a:pPr>
            <a:r>
              <a:rPr lang="en-US" sz="2000" dirty="0" smtClean="0">
                <a:solidFill>
                  <a:schemeClr val="bg1"/>
                </a:solidFill>
                <a:latin typeface="Franklin Gothic Medium" panose="020B0603020102020204" pitchFamily="34" charset="0"/>
              </a:rPr>
              <a:t>IceCube operates largest data center on continent</a:t>
            </a:r>
          </a:p>
          <a:p>
            <a:pPr marL="171450" indent="-171450">
              <a:buFont typeface="Arial" panose="020B0604020202020204" pitchFamily="34" charset="0"/>
              <a:buChar char="•"/>
            </a:pPr>
            <a:r>
              <a:rPr lang="en-US" sz="2000" dirty="0" smtClean="0">
                <a:solidFill>
                  <a:schemeClr val="bg1"/>
                </a:solidFill>
                <a:latin typeface="Franklin Gothic Medium" panose="020B0603020102020204" pitchFamily="34" charset="0"/>
              </a:rPr>
              <a:t>Digital data packets from sensors sent to surface and processed by software trigger and readout system (IceCube DAQ) – 3 kHz trigger rate (mostly cosmic ray muons from above) yields about 10 MB/sec written to disk with ~ 5 sec latency.</a:t>
            </a:r>
          </a:p>
          <a:p>
            <a:pPr marL="171450" indent="-171450">
              <a:buFont typeface="Arial" panose="020B0604020202020204" pitchFamily="34" charset="0"/>
              <a:buChar char="•"/>
            </a:pPr>
            <a:r>
              <a:rPr lang="en-US" sz="2000" dirty="0" smtClean="0">
                <a:solidFill>
                  <a:schemeClr val="bg1"/>
                </a:solidFill>
                <a:latin typeface="Franklin Gothic Medium" panose="020B0603020102020204" pitchFamily="34" charset="0"/>
              </a:rPr>
              <a:t>Online compute farm performs event reconstructions.</a:t>
            </a:r>
          </a:p>
          <a:p>
            <a:pPr marL="171450" indent="-171450">
              <a:buFont typeface="Arial" panose="020B0604020202020204" pitchFamily="34" charset="0"/>
              <a:buChar char="•"/>
            </a:pPr>
            <a:r>
              <a:rPr lang="en-US" sz="2000" dirty="0" smtClean="0">
                <a:solidFill>
                  <a:schemeClr val="bg1"/>
                </a:solidFill>
                <a:latin typeface="Franklin Gothic Medium" panose="020B0603020102020204" pitchFamily="34" charset="0"/>
              </a:rPr>
              <a:t>High significance events sent via Iridium satellite link to Northern Hemisphere where automated GCN alerts sent out.</a:t>
            </a:r>
          </a:p>
          <a:p>
            <a:pPr marL="171450" indent="-171450">
              <a:buFont typeface="Arial" panose="020B0604020202020204" pitchFamily="34" charset="0"/>
              <a:buChar char="•"/>
            </a:pPr>
            <a:r>
              <a:rPr lang="en-US" sz="2000" dirty="0" smtClean="0">
                <a:solidFill>
                  <a:schemeClr val="bg1"/>
                </a:solidFill>
                <a:latin typeface="Franklin Gothic Medium" panose="020B0603020102020204" pitchFamily="34" charset="0"/>
              </a:rPr>
              <a:t>IceCube has been sending RT alerts several years but high-energy tracks sent only since Spring 2016 – about 10/yr.</a:t>
            </a:r>
          </a:p>
          <a:p>
            <a:pPr marL="171450" indent="-171450">
              <a:buFont typeface="Arial" panose="020B0604020202020204" pitchFamily="34" charset="0"/>
              <a:buChar char="•"/>
            </a:pPr>
            <a:r>
              <a:rPr lang="en-US" sz="2000" dirty="0" smtClean="0">
                <a:solidFill>
                  <a:schemeClr val="bg1"/>
                </a:solidFill>
                <a:latin typeface="Franklin Gothic Medium" panose="020B0603020102020204" pitchFamily="34" charset="0"/>
              </a:rPr>
              <a:t>On 22 Sept 2017 at 20:54:30.43 UTC alert IC170922 issued</a:t>
            </a:r>
          </a:p>
          <a:p>
            <a:pPr marL="171450" indent="-171450">
              <a:buFont typeface="Arial" panose="020B0604020202020204" pitchFamily="34" charset="0"/>
              <a:buChar char="•"/>
            </a:pPr>
            <a:r>
              <a:rPr lang="en-US" sz="2000" dirty="0" smtClean="0">
                <a:solidFill>
                  <a:schemeClr val="bg1"/>
                </a:solidFill>
                <a:latin typeface="Franklin Gothic Medium" panose="020B0603020102020204" pitchFamily="34" charset="0"/>
              </a:rPr>
              <a:t>43 seconds elapsed between event in ice and GCN alert dissemination on network.</a:t>
            </a:r>
            <a:endParaRPr lang="en-US" sz="20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33187726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876524" y="1942618"/>
            <a:ext cx="5064372" cy="1417618"/>
          </a:xfrm>
        </p:spPr>
        <p:txBody>
          <a:bodyPr/>
          <a:lstStyle/>
          <a:p>
            <a:r>
              <a:rPr lang="en-US" dirty="0" smtClean="0">
                <a:solidFill>
                  <a:srgbClr val="FF0000"/>
                </a:solidFill>
                <a:latin typeface="Franklin Gothic Medium" panose="020B0603020102020204" pitchFamily="34" charset="0"/>
              </a:rPr>
              <a:t>TXS 0506+056</a:t>
            </a:r>
            <a:br>
              <a:rPr lang="en-US" dirty="0" smtClean="0">
                <a:solidFill>
                  <a:srgbClr val="FF0000"/>
                </a:solidFill>
                <a:latin typeface="Franklin Gothic Medium" panose="020B0603020102020204" pitchFamily="34" charset="0"/>
              </a:rPr>
            </a:br>
            <a:r>
              <a:rPr lang="en-US" sz="1800" dirty="0" smtClean="0">
                <a:solidFill>
                  <a:srgbClr val="FFFF00"/>
                </a:solidFill>
                <a:latin typeface="Franklin Gothic Medium" panose="020B0603020102020204" pitchFamily="34" charset="0"/>
              </a:rPr>
              <a:t>First Observation of Astrophysical Source in EM and Neutrinos</a:t>
            </a:r>
            <a:endParaRPr lang="en-US" sz="3600" dirty="0">
              <a:solidFill>
                <a:srgbClr val="FF0000"/>
              </a:solidFill>
              <a:latin typeface="Franklin Gothic Medium" panose="020B06030201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499" y="949572"/>
            <a:ext cx="4958767" cy="4821329"/>
          </a:xfrm>
          <a:prstGeom prst="rect">
            <a:avLst/>
          </a:prstGeom>
        </p:spPr>
      </p:pic>
      <p:sp>
        <p:nvSpPr>
          <p:cNvPr id="12" name="Title 8"/>
          <p:cNvSpPr txBox="1">
            <a:spLocks/>
          </p:cNvSpPr>
          <p:nvPr/>
        </p:nvSpPr>
        <p:spPr>
          <a:xfrm>
            <a:off x="876525" y="3360235"/>
            <a:ext cx="4691036" cy="2218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1400" dirty="0">
                <a:solidFill>
                  <a:schemeClr val="bg1"/>
                </a:solidFill>
                <a:latin typeface="Franklin Gothic Medium" panose="020B0603020102020204" pitchFamily="34" charset="0"/>
              </a:rPr>
              <a:t>I've seen things you people wouldn't believe. Attack ships on fire off the shoulder of Orion. I watched C-beams glitter in the dark near the </a:t>
            </a:r>
            <a:r>
              <a:rPr lang="en-US" sz="1400" dirty="0" err="1">
                <a:solidFill>
                  <a:schemeClr val="bg1"/>
                </a:solidFill>
                <a:latin typeface="Franklin Gothic Medium" panose="020B0603020102020204" pitchFamily="34" charset="0"/>
              </a:rPr>
              <a:t>Tannhäuser</a:t>
            </a:r>
            <a:r>
              <a:rPr lang="en-US" sz="1400" dirty="0">
                <a:solidFill>
                  <a:schemeClr val="bg1"/>
                </a:solidFill>
                <a:latin typeface="Franklin Gothic Medium" panose="020B0603020102020204" pitchFamily="34" charset="0"/>
              </a:rPr>
              <a:t> Gate. All those moments will be lost in time, like tears in </a:t>
            </a:r>
            <a:r>
              <a:rPr lang="en-US" sz="1400" dirty="0" smtClean="0">
                <a:solidFill>
                  <a:schemeClr val="bg1"/>
                </a:solidFill>
                <a:latin typeface="Franklin Gothic Medium" panose="020B0603020102020204" pitchFamily="34" charset="0"/>
              </a:rPr>
              <a:t>rain …</a:t>
            </a:r>
          </a:p>
          <a:p>
            <a:pPr algn="just"/>
            <a:endParaRPr lang="en-US" sz="1200" dirty="0" smtClean="0">
              <a:solidFill>
                <a:schemeClr val="bg1"/>
              </a:solidFill>
              <a:latin typeface="Franklin Gothic Medium" panose="020B0603020102020204" pitchFamily="34" charset="0"/>
            </a:endParaRPr>
          </a:p>
          <a:p>
            <a:pPr algn="just"/>
            <a:r>
              <a:rPr lang="en-US" sz="1200" dirty="0" smtClean="0">
                <a:solidFill>
                  <a:schemeClr val="bg1"/>
                </a:solidFill>
                <a:latin typeface="Franklin Gothic Medium" panose="020B0603020102020204" pitchFamily="34" charset="0"/>
              </a:rPr>
              <a:t>-- Roy Batty (</a:t>
            </a:r>
            <a:r>
              <a:rPr lang="en-US" sz="1200" dirty="0" err="1" smtClean="0">
                <a:solidFill>
                  <a:schemeClr val="bg1"/>
                </a:solidFill>
                <a:latin typeface="Franklin Gothic Medium" panose="020B0603020102020204" pitchFamily="34" charset="0"/>
              </a:rPr>
              <a:t>Rutger</a:t>
            </a:r>
            <a:r>
              <a:rPr lang="en-US" sz="1200" dirty="0" smtClean="0">
                <a:solidFill>
                  <a:schemeClr val="bg1"/>
                </a:solidFill>
                <a:latin typeface="Franklin Gothic Medium" panose="020B0603020102020204" pitchFamily="34" charset="0"/>
              </a:rPr>
              <a:t> </a:t>
            </a:r>
            <a:r>
              <a:rPr lang="en-US" sz="1200" dirty="0" err="1" smtClean="0">
                <a:solidFill>
                  <a:schemeClr val="bg1"/>
                </a:solidFill>
                <a:latin typeface="Franklin Gothic Medium" panose="020B0603020102020204" pitchFamily="34" charset="0"/>
              </a:rPr>
              <a:t>Hauer</a:t>
            </a:r>
            <a:r>
              <a:rPr lang="en-US" sz="1200" dirty="0" smtClean="0">
                <a:solidFill>
                  <a:schemeClr val="bg1"/>
                </a:solidFill>
                <a:latin typeface="Franklin Gothic Medium" panose="020B0603020102020204" pitchFamily="34" charset="0"/>
              </a:rPr>
              <a:t>) </a:t>
            </a:r>
            <a:r>
              <a:rPr lang="en-US" sz="1200" i="1" dirty="0" smtClean="0">
                <a:solidFill>
                  <a:schemeClr val="bg1"/>
                </a:solidFill>
                <a:latin typeface="Franklin Gothic Medium" panose="020B0603020102020204" pitchFamily="34" charset="0"/>
              </a:rPr>
              <a:t>Blade Runner (1982) </a:t>
            </a:r>
            <a:endParaRPr lang="en-US" sz="12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26362054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IceCube HE Muon Event</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17</a:t>
            </a:fld>
            <a:endParaRPr lang="en-US"/>
          </a:p>
        </p:txBody>
      </p:sp>
      <p:pic>
        <p:nvPicPr>
          <p:cNvPr id="6" name="Picture 5"/>
          <p:cNvPicPr>
            <a:picLocks noChangeAspect="1"/>
          </p:cNvPicPr>
          <p:nvPr/>
        </p:nvPicPr>
        <p:blipFill>
          <a:blip r:embed="rId2"/>
          <a:stretch>
            <a:fillRect/>
          </a:stretch>
        </p:blipFill>
        <p:spPr>
          <a:xfrm>
            <a:off x="762000" y="1707743"/>
            <a:ext cx="7921960" cy="4065923"/>
          </a:xfrm>
          <a:prstGeom prst="rect">
            <a:avLst/>
          </a:prstGeom>
        </p:spPr>
      </p:pic>
      <p:sp>
        <p:nvSpPr>
          <p:cNvPr id="7" name="TextBox 6"/>
          <p:cNvSpPr txBox="1"/>
          <p:nvPr/>
        </p:nvSpPr>
        <p:spPr>
          <a:xfrm>
            <a:off x="8865703" y="2437979"/>
            <a:ext cx="3055573" cy="2308324"/>
          </a:xfrm>
          <a:prstGeom prst="rect">
            <a:avLst/>
          </a:prstGeom>
          <a:noFill/>
        </p:spPr>
        <p:txBody>
          <a:bodyPr wrap="square" rtlCol="0">
            <a:spAutoFit/>
          </a:bodyPr>
          <a:lstStyle/>
          <a:p>
            <a:r>
              <a:rPr lang="en-US" dirty="0" smtClean="0">
                <a:solidFill>
                  <a:schemeClr val="bg1"/>
                </a:solidFill>
                <a:latin typeface="Franklin Gothic Demi" panose="020B0703020102020204" pitchFamily="34" charset="0"/>
              </a:rPr>
              <a:t>Event was high energy through-going muon event: ~25 TeV energy deposited in detector with most probable neutrino energy ~ 300 TeV.</a:t>
            </a:r>
          </a:p>
          <a:p>
            <a:endParaRPr lang="en-US" dirty="0">
              <a:solidFill>
                <a:schemeClr val="bg1"/>
              </a:solidFill>
              <a:latin typeface="Franklin Gothic Demi" panose="020B0703020102020204" pitchFamily="34" charset="0"/>
            </a:endParaRPr>
          </a:p>
          <a:p>
            <a:r>
              <a:rPr lang="en-US" dirty="0" smtClean="0">
                <a:solidFill>
                  <a:schemeClr val="bg1"/>
                </a:solidFill>
                <a:latin typeface="Franklin Gothic Demi" panose="020B0703020102020204" pitchFamily="34" charset="0"/>
              </a:rPr>
              <a:t>Muon track reconstruction to within 0.1° of TXS 0506. </a:t>
            </a:r>
            <a:endParaRPr lang="en-US"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742770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927" y="915957"/>
            <a:ext cx="3826860" cy="5440393"/>
          </a:xfrm>
          <a:prstGeom prst="rect">
            <a:avLst/>
          </a:prstGeom>
        </p:spPr>
      </p:pic>
      <p:pic>
        <p:nvPicPr>
          <p:cNvPr id="12" name="Picture 11"/>
          <p:cNvPicPr>
            <a:picLocks noChangeAspect="1"/>
          </p:cNvPicPr>
          <p:nvPr/>
        </p:nvPicPr>
        <p:blipFill>
          <a:blip r:embed="rId3"/>
          <a:stretch>
            <a:fillRect/>
          </a:stretch>
        </p:blipFill>
        <p:spPr>
          <a:xfrm>
            <a:off x="2158679" y="914400"/>
            <a:ext cx="6239254" cy="5442900"/>
          </a:xfrm>
          <a:prstGeom prst="rect">
            <a:avLst/>
          </a:prstGeom>
        </p:spPr>
      </p:pic>
      <p:sp>
        <p:nvSpPr>
          <p:cNvPr id="2" name="Title 1"/>
          <p:cNvSpPr>
            <a:spLocks noGrp="1"/>
          </p:cNvSpPr>
          <p:nvPr>
            <p:ph type="title"/>
          </p:nvPr>
        </p:nvSpPr>
        <p:spPr/>
        <p:txBody>
          <a:bodyPr/>
          <a:lstStyle/>
          <a:p>
            <a:r>
              <a:rPr lang="en-US" dirty="0" err="1" smtClean="0"/>
              <a:t>Realtime</a:t>
            </a:r>
            <a:r>
              <a:rPr lang="en-US" dirty="0" smtClean="0"/>
              <a:t> HE Neutrino Candidate IC170922</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18</a:t>
            </a:fld>
            <a:endParaRPr lang="en-US"/>
          </a:p>
        </p:txBody>
      </p:sp>
      <p:pic>
        <p:nvPicPr>
          <p:cNvPr id="9" name="Picture 8"/>
          <p:cNvPicPr>
            <a:picLocks noChangeAspect="1"/>
          </p:cNvPicPr>
          <p:nvPr/>
        </p:nvPicPr>
        <p:blipFill>
          <a:blip r:embed="rId4"/>
          <a:stretch>
            <a:fillRect/>
          </a:stretch>
        </p:blipFill>
        <p:spPr>
          <a:xfrm>
            <a:off x="5046079" y="2639846"/>
            <a:ext cx="3351872" cy="3715554"/>
          </a:xfrm>
          <a:prstGeom prst="rect">
            <a:avLst/>
          </a:prstGeom>
        </p:spPr>
      </p:pic>
      <p:pic>
        <p:nvPicPr>
          <p:cNvPr id="6" name="Picture 5"/>
          <p:cNvPicPr>
            <a:picLocks noChangeAspect="1"/>
          </p:cNvPicPr>
          <p:nvPr/>
        </p:nvPicPr>
        <p:blipFill>
          <a:blip r:embed="rId5"/>
          <a:stretch>
            <a:fillRect/>
          </a:stretch>
        </p:blipFill>
        <p:spPr>
          <a:xfrm>
            <a:off x="8397968" y="914400"/>
            <a:ext cx="3794032" cy="3063765"/>
          </a:xfrm>
          <a:prstGeom prst="rect">
            <a:avLst/>
          </a:prstGeom>
        </p:spPr>
      </p:pic>
      <p:pic>
        <p:nvPicPr>
          <p:cNvPr id="10" name="Picture 9"/>
          <p:cNvPicPr>
            <a:picLocks noChangeAspect="1"/>
          </p:cNvPicPr>
          <p:nvPr/>
        </p:nvPicPr>
        <p:blipFill>
          <a:blip r:embed="rId6"/>
          <a:stretch>
            <a:fillRect/>
          </a:stretch>
        </p:blipFill>
        <p:spPr>
          <a:xfrm>
            <a:off x="1418278" y="2639239"/>
            <a:ext cx="3620977" cy="3715554"/>
          </a:xfrm>
          <a:prstGeom prst="rect">
            <a:avLst/>
          </a:prstGeom>
        </p:spPr>
      </p:pic>
      <p:pic>
        <p:nvPicPr>
          <p:cNvPr id="11" name="Picture 10"/>
          <p:cNvPicPr>
            <a:picLocks noChangeAspect="1"/>
          </p:cNvPicPr>
          <p:nvPr/>
        </p:nvPicPr>
        <p:blipFill>
          <a:blip r:embed="rId7"/>
          <a:stretch>
            <a:fillRect/>
          </a:stretch>
        </p:blipFill>
        <p:spPr>
          <a:xfrm>
            <a:off x="8397968" y="3300017"/>
            <a:ext cx="3794068" cy="3056333"/>
          </a:xfrm>
          <a:prstGeom prst="rect">
            <a:avLst/>
          </a:prstGeom>
        </p:spPr>
      </p:pic>
    </p:spTree>
    <p:extLst>
      <p:ext uri="{BB962C8B-B14F-4D97-AF65-F5344CB8AC3E}">
        <p14:creationId xmlns:p14="http://schemas.microsoft.com/office/powerpoint/2010/main" val="28968106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IceCube Archival Search – Neutrino “Flare”</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19</a:t>
            </a:fld>
            <a:endParaRPr lang="en-US"/>
          </a:p>
        </p:txBody>
      </p:sp>
      <p:pic>
        <p:nvPicPr>
          <p:cNvPr id="6" name="Picture 5"/>
          <p:cNvPicPr>
            <a:picLocks noChangeAspect="1"/>
          </p:cNvPicPr>
          <p:nvPr/>
        </p:nvPicPr>
        <p:blipFill>
          <a:blip r:embed="rId2"/>
          <a:stretch>
            <a:fillRect/>
          </a:stretch>
        </p:blipFill>
        <p:spPr>
          <a:xfrm>
            <a:off x="1058471" y="1078861"/>
            <a:ext cx="10075058" cy="2556514"/>
          </a:xfrm>
          <a:prstGeom prst="rect">
            <a:avLst/>
          </a:prstGeom>
        </p:spPr>
      </p:pic>
      <p:sp>
        <p:nvSpPr>
          <p:cNvPr id="7" name="TextBox 6"/>
          <p:cNvSpPr txBox="1"/>
          <p:nvPr/>
        </p:nvSpPr>
        <p:spPr>
          <a:xfrm>
            <a:off x="1058472" y="3915350"/>
            <a:ext cx="6012510"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latin typeface="Franklin Gothic Demi" panose="020B0703020102020204" pitchFamily="34" charset="0"/>
              </a:rPr>
              <a:t>Observations divided into 6 periods of differing run configurations.</a:t>
            </a:r>
          </a:p>
          <a:p>
            <a:pPr marL="285750" indent="-285750">
              <a:buFont typeface="Arial" panose="020B0604020202020204" pitchFamily="34" charset="0"/>
              <a:buChar char="•"/>
            </a:pPr>
            <a:r>
              <a:rPr lang="en-US" dirty="0" smtClean="0">
                <a:solidFill>
                  <a:schemeClr val="bg1"/>
                </a:solidFill>
                <a:latin typeface="Franklin Gothic Demi" panose="020B0703020102020204" pitchFamily="34" charset="0"/>
              </a:rPr>
              <a:t>One period contains significant excess – 19 events on background of 6.</a:t>
            </a:r>
            <a:endParaRPr lang="en-US" dirty="0">
              <a:solidFill>
                <a:schemeClr val="bg1"/>
              </a:solidFill>
              <a:latin typeface="Franklin Gothic Demi" panose="020B0703020102020204" pitchFamily="34" charset="0"/>
            </a:endParaRPr>
          </a:p>
          <a:p>
            <a:pPr marL="285750" indent="-285750">
              <a:buFont typeface="Arial" panose="020B0604020202020204" pitchFamily="34" charset="0"/>
              <a:buChar char="•"/>
            </a:pPr>
            <a:r>
              <a:rPr lang="en-US" dirty="0" smtClean="0">
                <a:solidFill>
                  <a:schemeClr val="bg1"/>
                </a:solidFill>
                <a:latin typeface="Franklin Gothic Demi" panose="020B0703020102020204" pitchFamily="34" charset="0"/>
              </a:rPr>
              <a:t>Gaussian time window centered at 13 Dec 2014 with full width of 110 days.</a:t>
            </a:r>
          </a:p>
          <a:p>
            <a:pPr marL="285750" indent="-285750">
              <a:buFont typeface="Arial" panose="020B0604020202020204" pitchFamily="34" charset="0"/>
              <a:buChar char="•"/>
            </a:pPr>
            <a:r>
              <a:rPr lang="en-US" dirty="0" smtClean="0">
                <a:solidFill>
                  <a:schemeClr val="bg1"/>
                </a:solidFill>
                <a:latin typeface="Franklin Gothic Demi" panose="020B0703020102020204" pitchFamily="34" charset="0"/>
              </a:rPr>
              <a:t>Spectral index of 2.1.</a:t>
            </a:r>
          </a:p>
          <a:p>
            <a:pPr marL="285750" indent="-285750">
              <a:buFont typeface="Arial" panose="020B0604020202020204" pitchFamily="34" charset="0"/>
              <a:buChar char="•"/>
            </a:pPr>
            <a:r>
              <a:rPr lang="en-US" dirty="0" smtClean="0">
                <a:solidFill>
                  <a:schemeClr val="bg1"/>
                </a:solidFill>
                <a:latin typeface="Franklin Gothic Demi" panose="020B0703020102020204" pitchFamily="34" charset="0"/>
              </a:rPr>
              <a:t>3.5 </a:t>
            </a:r>
            <a:r>
              <a:rPr lang="el-GR" dirty="0" smtClean="0">
                <a:solidFill>
                  <a:schemeClr val="bg1"/>
                </a:solidFill>
                <a:latin typeface="Franklin Gothic Demi" panose="020B0703020102020204" pitchFamily="34" charset="0"/>
              </a:rPr>
              <a:t>σ</a:t>
            </a:r>
            <a:r>
              <a:rPr lang="en-US" dirty="0" smtClean="0">
                <a:solidFill>
                  <a:schemeClr val="bg1"/>
                </a:solidFill>
                <a:latin typeface="Franklin Gothic Demi" panose="020B0703020102020204" pitchFamily="34" charset="0"/>
              </a:rPr>
              <a:t> rejection of background hypothesis.</a:t>
            </a:r>
          </a:p>
        </p:txBody>
      </p:sp>
      <p:pic>
        <p:nvPicPr>
          <p:cNvPr id="8" name="Picture 7"/>
          <p:cNvPicPr>
            <a:picLocks noChangeAspect="1"/>
          </p:cNvPicPr>
          <p:nvPr/>
        </p:nvPicPr>
        <p:blipFill>
          <a:blip r:embed="rId3"/>
          <a:stretch>
            <a:fillRect/>
          </a:stretch>
        </p:blipFill>
        <p:spPr>
          <a:xfrm>
            <a:off x="7667585" y="3799836"/>
            <a:ext cx="3464325" cy="2474518"/>
          </a:xfrm>
          <a:prstGeom prst="rect">
            <a:avLst/>
          </a:prstGeom>
        </p:spPr>
      </p:pic>
    </p:spTree>
    <p:extLst>
      <p:ext uri="{BB962C8B-B14F-4D97-AF65-F5344CB8AC3E}">
        <p14:creationId xmlns:p14="http://schemas.microsoft.com/office/powerpoint/2010/main" val="1229360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_IC_Science_2-22-17c.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0576" y="0"/>
            <a:ext cx="8875059" cy="6858000"/>
          </a:xfrm>
          <a:prstGeom prst="rect">
            <a:avLst/>
          </a:prstGeom>
        </p:spPr>
      </p:pic>
    </p:spTree>
    <p:extLst>
      <p:ext uri="{BB962C8B-B14F-4D97-AF65-F5344CB8AC3E}">
        <p14:creationId xmlns:p14="http://schemas.microsoft.com/office/powerpoint/2010/main" val="2286625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TXS 0506 and What Are Implications?</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20</a:t>
            </a:fld>
            <a:endParaRPr lang="en-US"/>
          </a:p>
        </p:txBody>
      </p:sp>
      <p:sp>
        <p:nvSpPr>
          <p:cNvPr id="6" name="TextBox 5"/>
          <p:cNvSpPr txBox="1"/>
          <p:nvPr/>
        </p:nvSpPr>
        <p:spPr>
          <a:xfrm>
            <a:off x="762000" y="1202835"/>
            <a:ext cx="5465805" cy="477053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latin typeface="Franklin Gothic Demi" panose="020B0703020102020204" pitchFamily="34" charset="0"/>
              </a:rPr>
              <a:t>Known source in EM – z = 0.3365 (GTC Oct 2017) giving distance of 4 </a:t>
            </a:r>
            <a:r>
              <a:rPr lang="en-US" sz="1600" dirty="0" err="1" smtClean="0">
                <a:solidFill>
                  <a:schemeClr val="bg1"/>
                </a:solidFill>
                <a:latin typeface="Franklin Gothic Demi" panose="020B0703020102020204" pitchFamily="34" charset="0"/>
              </a:rPr>
              <a:t>Glyr</a:t>
            </a:r>
            <a:r>
              <a:rPr lang="en-US" sz="1600" dirty="0" smtClean="0">
                <a:solidFill>
                  <a:schemeClr val="bg1"/>
                </a:solidFill>
                <a:latin typeface="Franklin Gothic Demi" panose="020B0703020102020204" pitchFamily="34" charset="0"/>
              </a:rPr>
              <a:t> </a:t>
            </a:r>
          </a:p>
          <a:p>
            <a:pPr marL="285750" indent="-285750">
              <a:buFont typeface="Arial" panose="020B0604020202020204" pitchFamily="34" charset="0"/>
              <a:buChar char="•"/>
            </a:pPr>
            <a:r>
              <a:rPr lang="en-US" sz="1600" dirty="0" smtClean="0">
                <a:solidFill>
                  <a:schemeClr val="bg1"/>
                </a:solidFill>
                <a:latin typeface="Franklin Gothic Demi" panose="020B0703020102020204" pitchFamily="34" charset="0"/>
              </a:rPr>
              <a:t>Blazar (AGN with jet pointed at observer) </a:t>
            </a:r>
          </a:p>
          <a:p>
            <a:pPr marL="285750" indent="-285750">
              <a:buFont typeface="Arial" panose="020B0604020202020204" pitchFamily="34" charset="0"/>
              <a:buChar char="•"/>
            </a:pPr>
            <a:r>
              <a:rPr lang="en-US" sz="1600" dirty="0" smtClean="0">
                <a:solidFill>
                  <a:schemeClr val="bg1"/>
                </a:solidFill>
                <a:latin typeface="Franklin Gothic Demi" panose="020B0703020102020204" pitchFamily="34" charset="0"/>
              </a:rPr>
              <a:t>Radio, optical, x-ray, and gamma all indicate blazar was in flaring state for weeks / months leading up to the Sep 2017 neutrino alert.</a:t>
            </a:r>
          </a:p>
          <a:p>
            <a:pPr marL="285750" indent="-285750">
              <a:buFont typeface="Arial" panose="020B0604020202020204" pitchFamily="34" charset="0"/>
              <a:buChar char="•"/>
            </a:pPr>
            <a:r>
              <a:rPr lang="en-US" sz="1600" dirty="0" smtClean="0">
                <a:solidFill>
                  <a:schemeClr val="bg1"/>
                </a:solidFill>
                <a:latin typeface="Franklin Gothic Demi" panose="020B0703020102020204" pitchFamily="34" charset="0"/>
              </a:rPr>
              <a:t>Source had never been considered as likely source of detectable neutrino flux – without MMA observations its presence in IceCube </a:t>
            </a:r>
            <a:r>
              <a:rPr lang="en-US" sz="1600" dirty="0" err="1" smtClean="0">
                <a:solidFill>
                  <a:schemeClr val="bg1"/>
                </a:solidFill>
                <a:latin typeface="Franklin Gothic Demi" panose="020B0703020102020204" pitchFamily="34" charset="0"/>
              </a:rPr>
              <a:t>skymaps</a:t>
            </a:r>
            <a:r>
              <a:rPr lang="en-US" sz="1600" dirty="0" smtClean="0">
                <a:solidFill>
                  <a:schemeClr val="bg1"/>
                </a:solidFill>
                <a:latin typeface="Franklin Gothic Demi" panose="020B0703020102020204" pitchFamily="34" charset="0"/>
              </a:rPr>
              <a:t> overshadowed by hotter spots on sky.</a:t>
            </a:r>
          </a:p>
          <a:p>
            <a:pPr marL="285750" indent="-285750">
              <a:buFont typeface="Arial" panose="020B0604020202020204" pitchFamily="34" charset="0"/>
              <a:buChar char="•"/>
            </a:pPr>
            <a:r>
              <a:rPr lang="en-US" sz="1600" dirty="0">
                <a:solidFill>
                  <a:schemeClr val="bg1"/>
                </a:solidFill>
                <a:latin typeface="Franklin Gothic Demi" panose="020B0703020102020204" pitchFamily="34" charset="0"/>
              </a:rPr>
              <a:t>A</a:t>
            </a:r>
            <a:r>
              <a:rPr lang="en-US" sz="1600" dirty="0" smtClean="0">
                <a:solidFill>
                  <a:schemeClr val="bg1"/>
                </a:solidFill>
                <a:latin typeface="Franklin Gothic Demi" panose="020B0703020102020204" pitchFamily="34" charset="0"/>
              </a:rPr>
              <a:t>mong 50 brightest gamma ray sources in Fermi-LAT catalog </a:t>
            </a:r>
            <a:r>
              <a:rPr lang="en-US" sz="1600" dirty="0" smtClean="0">
                <a:solidFill>
                  <a:schemeClr val="bg1"/>
                </a:solidFill>
                <a:latin typeface="Franklin Gothic Demi" panose="020B0703020102020204" pitchFamily="34" charset="0"/>
                <a:sym typeface="Wingdings" panose="05000000000000000000" pitchFamily="2" charset="2"/>
              </a:rPr>
              <a:t> </a:t>
            </a:r>
            <a:r>
              <a:rPr lang="en-US" sz="1600" dirty="0" smtClean="0">
                <a:solidFill>
                  <a:schemeClr val="bg1"/>
                </a:solidFill>
                <a:latin typeface="Franklin Gothic Demi" panose="020B0703020102020204" pitchFamily="34" charset="0"/>
              </a:rPr>
              <a:t>one of most luminous objects, 10x more luminous than </a:t>
            </a:r>
            <a:r>
              <a:rPr lang="en-US" sz="1600" dirty="0" err="1" smtClean="0">
                <a:solidFill>
                  <a:schemeClr val="bg1"/>
                </a:solidFill>
                <a:latin typeface="Franklin Gothic Demi" panose="020B0703020102020204" pitchFamily="34" charset="0"/>
              </a:rPr>
              <a:t>Markarians</a:t>
            </a:r>
            <a:r>
              <a:rPr lang="en-US" sz="1600" dirty="0" smtClean="0">
                <a:solidFill>
                  <a:schemeClr val="bg1"/>
                </a:solidFill>
                <a:latin typeface="Franklin Gothic Demi" panose="020B0703020102020204" pitchFamily="34" charset="0"/>
              </a:rPr>
              <a:t>.</a:t>
            </a:r>
          </a:p>
          <a:p>
            <a:pPr marL="285750" indent="-285750">
              <a:buFont typeface="Arial" panose="020B0604020202020204" pitchFamily="34" charset="0"/>
              <a:buChar char="•"/>
            </a:pPr>
            <a:r>
              <a:rPr lang="en-US" sz="1600" dirty="0" smtClean="0">
                <a:solidFill>
                  <a:schemeClr val="bg1"/>
                </a:solidFill>
                <a:latin typeface="Franklin Gothic Demi" panose="020B0703020102020204" pitchFamily="34" charset="0"/>
              </a:rPr>
              <a:t>This result consistent with previous IceCube analysis giving upper limit of 27% contribution of AGNs to HE diffuse neutrino flux.</a:t>
            </a:r>
          </a:p>
          <a:p>
            <a:pPr marL="285750" indent="-285750">
              <a:buFont typeface="Arial" panose="020B0604020202020204" pitchFamily="34" charset="0"/>
              <a:buChar char="•"/>
            </a:pPr>
            <a:r>
              <a:rPr lang="en-US" sz="1600" dirty="0" smtClean="0">
                <a:solidFill>
                  <a:schemeClr val="bg1"/>
                </a:solidFill>
                <a:latin typeface="Franklin Gothic Demi" panose="020B0703020102020204" pitchFamily="34" charset="0"/>
              </a:rPr>
              <a:t>Discrimination of acceleration models at source, see </a:t>
            </a:r>
            <a:r>
              <a:rPr lang="en-US" sz="1600" dirty="0">
                <a:solidFill>
                  <a:schemeClr val="bg1"/>
                </a:solidFill>
                <a:latin typeface="Franklin Gothic Demi" panose="020B0703020102020204" pitchFamily="34" charset="0"/>
                <a:hlinkClick r:id="rId2"/>
              </a:rPr>
              <a:t>https://</a:t>
            </a:r>
            <a:r>
              <a:rPr lang="en-US" sz="1600" dirty="0" smtClean="0">
                <a:solidFill>
                  <a:schemeClr val="bg1"/>
                </a:solidFill>
                <a:latin typeface="Franklin Gothic Demi" panose="020B0703020102020204" pitchFamily="34" charset="0"/>
                <a:hlinkClick r:id="rId2"/>
              </a:rPr>
              <a:t>arxiv.org/abs/1807.04537</a:t>
            </a:r>
            <a:r>
              <a:rPr lang="en-US" sz="1600" dirty="0" smtClean="0">
                <a:solidFill>
                  <a:schemeClr val="bg1"/>
                </a:solidFill>
                <a:latin typeface="Franklin Gothic Demi" panose="020B0703020102020204" pitchFamily="34" charset="0"/>
              </a:rPr>
              <a:t>, hybrid lepton/hadron + multi-zone.</a:t>
            </a:r>
            <a:endParaRPr lang="en-US" sz="1600" dirty="0">
              <a:solidFill>
                <a:schemeClr val="bg1"/>
              </a:solidFill>
              <a:latin typeface="Franklin Gothic Demi" panose="020B0703020102020204" pitchFamily="34" charset="0"/>
            </a:endParaRPr>
          </a:p>
        </p:txBody>
      </p:sp>
      <p:pic>
        <p:nvPicPr>
          <p:cNvPr id="8" name="Picture 7"/>
          <p:cNvPicPr>
            <a:picLocks noChangeAspect="1"/>
          </p:cNvPicPr>
          <p:nvPr/>
        </p:nvPicPr>
        <p:blipFill>
          <a:blip r:embed="rId3"/>
          <a:stretch>
            <a:fillRect/>
          </a:stretch>
        </p:blipFill>
        <p:spPr>
          <a:xfrm>
            <a:off x="6335522" y="1536855"/>
            <a:ext cx="5756285" cy="4102495"/>
          </a:xfrm>
          <a:prstGeom prst="rect">
            <a:avLst/>
          </a:prstGeom>
        </p:spPr>
      </p:pic>
    </p:spTree>
    <p:extLst>
      <p:ext uri="{BB962C8B-B14F-4D97-AF65-F5344CB8AC3E}">
        <p14:creationId xmlns:p14="http://schemas.microsoft.com/office/powerpoint/2010/main" val="17082036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89685" y="1"/>
            <a:ext cx="9638271" cy="6858000"/>
          </a:xfrm>
          <a:prstGeom prst="rect">
            <a:avLst/>
          </a:prstGeom>
        </p:spPr>
      </p:pic>
      <p:sp>
        <p:nvSpPr>
          <p:cNvPr id="7" name="TextBox 6"/>
          <p:cNvSpPr txBox="1"/>
          <p:nvPr/>
        </p:nvSpPr>
        <p:spPr>
          <a:xfrm>
            <a:off x="10510284" y="6103089"/>
            <a:ext cx="1456660" cy="430887"/>
          </a:xfrm>
          <a:prstGeom prst="rect">
            <a:avLst/>
          </a:prstGeom>
          <a:solidFill>
            <a:schemeClr val="tx1">
              <a:lumMod val="50000"/>
              <a:lumOff val="50000"/>
            </a:schemeClr>
          </a:solidFill>
        </p:spPr>
        <p:txBody>
          <a:bodyPr wrap="square" rtlCol="0">
            <a:spAutoFit/>
          </a:bodyPr>
          <a:lstStyle/>
          <a:p>
            <a:r>
              <a:rPr lang="en-US" sz="1100" dirty="0" smtClean="0">
                <a:solidFill>
                  <a:schemeClr val="bg1"/>
                </a:solidFill>
                <a:latin typeface="Franklin Gothic Demi" panose="020B0703020102020204" pitchFamily="34" charset="0"/>
              </a:rPr>
              <a:t>From T. Carver Venice Workshop</a:t>
            </a:r>
            <a:endParaRPr lang="en-US" sz="11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7075259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468" y="0"/>
            <a:ext cx="10326532" cy="6862841"/>
          </a:xfrm>
          <a:prstGeom prst="rect">
            <a:avLst/>
          </a:prstGeom>
        </p:spPr>
      </p:pic>
      <p:sp>
        <p:nvSpPr>
          <p:cNvPr id="3" name="Title 2"/>
          <p:cNvSpPr>
            <a:spLocks noGrp="1"/>
          </p:cNvSpPr>
          <p:nvPr>
            <p:ph type="title"/>
          </p:nvPr>
        </p:nvSpPr>
        <p:spPr>
          <a:xfrm>
            <a:off x="2166782" y="868363"/>
            <a:ext cx="9180668" cy="2852737"/>
          </a:xfrm>
        </p:spPr>
        <p:txBody>
          <a:bodyPr>
            <a:normAutofit/>
          </a:bodyPr>
          <a:lstStyle/>
          <a:p>
            <a:r>
              <a:rPr lang="en-US" sz="4800" dirty="0" smtClean="0">
                <a:solidFill>
                  <a:schemeClr val="bg1"/>
                </a:solidFill>
                <a:latin typeface="Franklin Gothic Demi" panose="020B0703020102020204" pitchFamily="34" charset="0"/>
              </a:rPr>
              <a:t>IceCube Gen2 – The Future of Neutrino Astronomy</a:t>
            </a:r>
            <a:endParaRPr lang="en-US" sz="4800" dirty="0">
              <a:solidFill>
                <a:schemeClr val="bg1"/>
              </a:solidFill>
              <a:latin typeface="Franklin Gothic Demi" panose="020B0703020102020204" pitchFamily="34" charset="0"/>
            </a:endParaRPr>
          </a:p>
        </p:txBody>
      </p:sp>
      <p:sp>
        <p:nvSpPr>
          <p:cNvPr id="4" name="Text Placeholder 3"/>
          <p:cNvSpPr>
            <a:spLocks noGrp="1"/>
          </p:cNvSpPr>
          <p:nvPr>
            <p:ph type="body" idx="1"/>
          </p:nvPr>
        </p:nvSpPr>
        <p:spPr>
          <a:xfrm>
            <a:off x="0" y="691232"/>
            <a:ext cx="1865468" cy="3420955"/>
          </a:xfrm>
        </p:spPr>
        <p:txBody>
          <a:bodyPr>
            <a:normAutofit/>
          </a:bodyPr>
          <a:lstStyle/>
          <a:p>
            <a:pPr>
              <a:lnSpc>
                <a:spcPct val="300000"/>
              </a:lnSpc>
            </a:pPr>
            <a:r>
              <a:rPr lang="en-US" sz="1600" dirty="0" smtClean="0">
                <a:solidFill>
                  <a:schemeClr val="bg1"/>
                </a:solidFill>
                <a:latin typeface="Franklin Gothic Demi" panose="020B0703020102020204" pitchFamily="34" charset="0"/>
              </a:rPr>
              <a:t>IceCube Upgrade</a:t>
            </a:r>
          </a:p>
          <a:p>
            <a:pPr>
              <a:lnSpc>
                <a:spcPct val="300000"/>
              </a:lnSpc>
            </a:pPr>
            <a:r>
              <a:rPr lang="en-US" sz="1600" dirty="0" smtClean="0">
                <a:solidFill>
                  <a:schemeClr val="bg1"/>
                </a:solidFill>
                <a:latin typeface="Franklin Gothic Demi" panose="020B0703020102020204" pitchFamily="34" charset="0"/>
              </a:rPr>
              <a:t>High Energy Array</a:t>
            </a:r>
          </a:p>
          <a:p>
            <a:pPr>
              <a:lnSpc>
                <a:spcPct val="300000"/>
              </a:lnSpc>
            </a:pPr>
            <a:r>
              <a:rPr lang="en-US" sz="1600" dirty="0" smtClean="0">
                <a:solidFill>
                  <a:schemeClr val="bg1"/>
                </a:solidFill>
                <a:latin typeface="Franklin Gothic Demi" panose="020B0703020102020204" pitchFamily="34" charset="0"/>
              </a:rPr>
              <a:t>Cosmic Ray Array</a:t>
            </a:r>
          </a:p>
          <a:p>
            <a:pPr>
              <a:lnSpc>
                <a:spcPct val="300000"/>
              </a:lnSpc>
            </a:pPr>
            <a:r>
              <a:rPr lang="en-US" sz="1600" dirty="0" smtClean="0">
                <a:solidFill>
                  <a:schemeClr val="bg1"/>
                </a:solidFill>
                <a:latin typeface="Franklin Gothic Demi" panose="020B0703020102020204" pitchFamily="34" charset="0"/>
              </a:rPr>
              <a:t>Radio Array</a:t>
            </a:r>
            <a:endParaRPr lang="en-US" sz="1600" dirty="0">
              <a:solidFill>
                <a:schemeClr val="bg1"/>
              </a:solidFill>
              <a:latin typeface="Franklin Gothic Demi" panose="020B0703020102020204" pitchFamily="34" charset="0"/>
            </a:endParaRPr>
          </a:p>
        </p:txBody>
      </p:sp>
      <p:sp>
        <p:nvSpPr>
          <p:cNvPr id="8" name="TextBox 7"/>
          <p:cNvSpPr txBox="1"/>
          <p:nvPr/>
        </p:nvSpPr>
        <p:spPr>
          <a:xfrm>
            <a:off x="8411182" y="5123234"/>
            <a:ext cx="3638145" cy="646331"/>
          </a:xfrm>
          <a:prstGeom prst="rect">
            <a:avLst/>
          </a:prstGeom>
          <a:noFill/>
        </p:spPr>
        <p:txBody>
          <a:bodyPr wrap="square" rtlCol="0">
            <a:spAutoFit/>
          </a:bodyPr>
          <a:lstStyle/>
          <a:p>
            <a:r>
              <a:rPr lang="en-US" dirty="0" smtClean="0">
                <a:solidFill>
                  <a:schemeClr val="bg1"/>
                </a:solidFill>
                <a:latin typeface="Franklin Gothic Demi" panose="020B0703020102020204" pitchFamily="34" charset="0"/>
              </a:rPr>
              <a:t>IceCube Gen2 White Paper:</a:t>
            </a:r>
          </a:p>
          <a:p>
            <a:r>
              <a:rPr lang="en-US" dirty="0" err="1" smtClean="0">
                <a:solidFill>
                  <a:schemeClr val="bg1"/>
                </a:solidFill>
                <a:latin typeface="Franklin Gothic Demi" panose="020B0703020102020204" pitchFamily="34" charset="0"/>
              </a:rPr>
              <a:t>arXiv</a:t>
            </a:r>
            <a:r>
              <a:rPr lang="en-US" dirty="0" smtClean="0">
                <a:solidFill>
                  <a:schemeClr val="bg1"/>
                </a:solidFill>
                <a:latin typeface="Franklin Gothic Demi" panose="020B0703020102020204" pitchFamily="34" charset="0"/>
              </a:rPr>
              <a:t>: 1412.5106v2</a:t>
            </a:r>
            <a:endParaRPr lang="en-US"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922661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Conceptual Design</a:t>
            </a:r>
            <a:endParaRPr lang="en-US" sz="2400" dirty="0"/>
          </a:p>
        </p:txBody>
      </p:sp>
      <p:pic>
        <p:nvPicPr>
          <p:cNvPr id="2" name="Picture 1"/>
          <p:cNvPicPr>
            <a:picLocks noChangeAspect="1"/>
          </p:cNvPicPr>
          <p:nvPr/>
        </p:nvPicPr>
        <p:blipFill>
          <a:blip r:embed="rId2"/>
          <a:stretch>
            <a:fillRect/>
          </a:stretch>
        </p:blipFill>
        <p:spPr>
          <a:xfrm>
            <a:off x="6092517" y="1225483"/>
            <a:ext cx="5840362" cy="5029200"/>
          </a:xfrm>
          <a:prstGeom prst="rect">
            <a:avLst/>
          </a:prstGeom>
        </p:spPr>
      </p:pic>
      <p:sp>
        <p:nvSpPr>
          <p:cNvPr id="7" name="TextBox 6"/>
          <p:cNvSpPr txBox="1"/>
          <p:nvPr/>
        </p:nvSpPr>
        <p:spPr>
          <a:xfrm>
            <a:off x="761999" y="1225483"/>
            <a:ext cx="5256835" cy="4247317"/>
          </a:xfrm>
          <a:prstGeom prst="rect">
            <a:avLst/>
          </a:prstGeom>
          <a:noFill/>
        </p:spPr>
        <p:txBody>
          <a:bodyPr wrap="square" rtlCol="0">
            <a:spAutoFit/>
          </a:bodyPr>
          <a:lstStyle/>
          <a:p>
            <a:r>
              <a:rPr lang="en-US" dirty="0" smtClean="0">
                <a:solidFill>
                  <a:schemeClr val="bg1"/>
                </a:solidFill>
                <a:latin typeface="Franklin Gothic Demi" panose="020B0703020102020204" pitchFamily="34" charset="0"/>
                <a:cs typeface="Arial" panose="020B0604020202020204" pitchFamily="34" charset="0"/>
              </a:rPr>
              <a:t>A conceptual drawing of the IceCube Gen2 Facility is shown at right.  Specific points of design are likely to evolve quite a bit.  However salient points are the multiple sub-detectors spanning energy range of ~ GeV to </a:t>
            </a:r>
            <a:r>
              <a:rPr lang="en-US" dirty="0" err="1" smtClean="0">
                <a:solidFill>
                  <a:schemeClr val="bg1"/>
                </a:solidFill>
                <a:latin typeface="Franklin Gothic Demi" panose="020B0703020102020204" pitchFamily="34" charset="0"/>
                <a:cs typeface="Arial" panose="020B0604020202020204" pitchFamily="34" charset="0"/>
              </a:rPr>
              <a:t>EeV</a:t>
            </a:r>
            <a:r>
              <a:rPr lang="en-US" dirty="0" smtClean="0">
                <a:solidFill>
                  <a:schemeClr val="bg1"/>
                </a:solidFill>
                <a:latin typeface="Franklin Gothic Demi" panose="020B0703020102020204" pitchFamily="34" charset="0"/>
                <a:cs typeface="Arial" panose="020B0604020202020204" pitchFamily="34" charset="0"/>
              </a:rPr>
              <a:t>:</a:t>
            </a:r>
          </a:p>
          <a:p>
            <a:pPr marL="398463" lvl="1" indent="-285750">
              <a:buFont typeface="Arial" panose="020B0604020202020204" pitchFamily="34" charset="0"/>
              <a:buChar char="•"/>
            </a:pPr>
            <a:r>
              <a:rPr lang="en-US" dirty="0" smtClean="0">
                <a:solidFill>
                  <a:schemeClr val="bg1"/>
                </a:solidFill>
                <a:latin typeface="Franklin Gothic Demi" panose="020B0703020102020204" pitchFamily="34" charset="0"/>
                <a:cs typeface="Arial" panose="020B0604020202020204" pitchFamily="34" charset="0"/>
              </a:rPr>
              <a:t>Upgrade: low energy, tau neutrinos, precision calibration of ice;</a:t>
            </a:r>
          </a:p>
          <a:p>
            <a:pPr marL="398463" lvl="1" indent="-285750">
              <a:buFont typeface="Arial" panose="020B0604020202020204" pitchFamily="34" charset="0"/>
              <a:buChar char="•"/>
            </a:pPr>
            <a:r>
              <a:rPr lang="en-US" dirty="0" smtClean="0">
                <a:solidFill>
                  <a:schemeClr val="bg1"/>
                </a:solidFill>
                <a:latin typeface="Franklin Gothic Demi" panose="020B0703020102020204" pitchFamily="34" charset="0"/>
                <a:cs typeface="Arial" panose="020B0604020202020204" pitchFamily="34" charset="0"/>
              </a:rPr>
              <a:t>High Energy Array (HEA) – 100 TeV+ neutrino detector using optical sensors evolved from IceCube</a:t>
            </a:r>
          </a:p>
          <a:p>
            <a:pPr marL="398463" lvl="1" indent="-285750">
              <a:buFont typeface="Arial" panose="020B0604020202020204" pitchFamily="34" charset="0"/>
              <a:buChar char="•"/>
            </a:pPr>
            <a:r>
              <a:rPr lang="en-US" dirty="0" smtClean="0">
                <a:solidFill>
                  <a:schemeClr val="bg1"/>
                </a:solidFill>
                <a:latin typeface="Franklin Gothic Demi" panose="020B0703020102020204" pitchFamily="34" charset="0"/>
                <a:cs typeface="Arial" panose="020B0604020202020204" pitchFamily="34" charset="0"/>
              </a:rPr>
              <a:t>Cosmic Ray Array (CRA) – veto array for HEA as well as exploration of cosmic ray physics </a:t>
            </a:r>
          </a:p>
          <a:p>
            <a:pPr marL="398463" lvl="1" indent="-285750">
              <a:buFont typeface="Arial" panose="020B0604020202020204" pitchFamily="34" charset="0"/>
              <a:buChar char="•"/>
            </a:pPr>
            <a:r>
              <a:rPr lang="en-US" dirty="0" smtClean="0">
                <a:solidFill>
                  <a:schemeClr val="bg1"/>
                </a:solidFill>
                <a:latin typeface="Franklin Gothic Demi" panose="020B0703020102020204" pitchFamily="34" charset="0"/>
                <a:cs typeface="Arial" panose="020B0604020202020204" pitchFamily="34" charset="0"/>
              </a:rPr>
              <a:t>Radio Array (RA) – ARA-like or perhaps much denser array of RF power envelope detectors.  Overtakes optical in region 100 PeV+</a:t>
            </a:r>
            <a:endParaRPr lang="en-US" dirty="0">
              <a:solidFill>
                <a:schemeClr val="bg1"/>
              </a:solidFill>
              <a:latin typeface="Franklin Gothic Demi" panose="020B07030201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2019 | 04 | 25</a:t>
            </a:r>
            <a:endParaRPr lang="en-US"/>
          </a:p>
        </p:txBody>
      </p:sp>
      <p:sp>
        <p:nvSpPr>
          <p:cNvPr id="5" name="Footer Placeholder 4"/>
          <p:cNvSpPr>
            <a:spLocks noGrp="1"/>
          </p:cNvSpPr>
          <p:nvPr>
            <p:ph type="ftr" sz="quarter" idx="11"/>
          </p:nvPr>
        </p:nvSpPr>
        <p:spPr/>
        <p:txBody>
          <a:bodyPr/>
          <a:lstStyle/>
          <a:p>
            <a:r>
              <a:rPr lang="en-US" smtClean="0"/>
              <a:t>K. Hanson - LHAASO Workshop (Chengdu)</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23</a:t>
            </a:fld>
            <a:endParaRPr lang="en-US"/>
          </a:p>
        </p:txBody>
      </p:sp>
    </p:spTree>
    <p:extLst>
      <p:ext uri="{BB962C8B-B14F-4D97-AF65-F5344CB8AC3E}">
        <p14:creationId xmlns:p14="http://schemas.microsoft.com/office/powerpoint/2010/main" val="40886995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48690" y="0"/>
            <a:ext cx="10425464" cy="6858000"/>
          </a:xfrm>
          <a:prstGeom prst="rect">
            <a:avLst/>
          </a:prstGeom>
        </p:spPr>
      </p:pic>
    </p:spTree>
    <p:extLst>
      <p:ext uri="{BB962C8B-B14F-4D97-AF65-F5344CB8AC3E}">
        <p14:creationId xmlns:p14="http://schemas.microsoft.com/office/powerpoint/2010/main" val="246295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0"/>
            <a:ext cx="11430000" cy="914400"/>
          </a:xfrm>
          <a:solidFill>
            <a:schemeClr val="bg2">
              <a:lumMod val="25000"/>
            </a:schemeClr>
          </a:solidFill>
        </p:spPr>
        <p:txBody>
          <a:bodyPr>
            <a:normAutofit/>
          </a:bodyPr>
          <a:lstStyle/>
          <a:p>
            <a:r>
              <a:rPr lang="en-US" sz="3600" dirty="0" smtClean="0"/>
              <a:t>PeV-Scale Neutrinos</a:t>
            </a:r>
            <a:endParaRPr lang="en-US" sz="1800" dirty="0"/>
          </a:p>
        </p:txBody>
      </p:sp>
      <p:pic>
        <p:nvPicPr>
          <p:cNvPr id="11" name="Picture 10"/>
          <p:cNvPicPr>
            <a:picLocks noChangeAspect="1"/>
          </p:cNvPicPr>
          <p:nvPr/>
        </p:nvPicPr>
        <p:blipFill>
          <a:blip r:embed="rId2"/>
          <a:stretch>
            <a:fillRect/>
          </a:stretch>
        </p:blipFill>
        <p:spPr>
          <a:xfrm>
            <a:off x="762000" y="990938"/>
            <a:ext cx="3133859" cy="3145753"/>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961850" y="988802"/>
                <a:ext cx="2844932" cy="832181"/>
              </a:xfrm>
              <a:prstGeom prst="rect">
                <a:avLst/>
              </a:prstGeom>
              <a:solidFill>
                <a:schemeClr val="bg1"/>
              </a:solidFill>
            </p:spPr>
            <p:txBody>
              <a:bodyPr wrap="square" rtlCol="0">
                <a:spAutoFit/>
              </a:bodyPr>
              <a:lstStyle/>
              <a:p>
                <a:pPr algn="ctr"/>
                <a:r>
                  <a:rPr lang="en-US" sz="1600" dirty="0" smtClean="0">
                    <a:solidFill>
                      <a:srgbClr val="FF0000"/>
                    </a:solidFill>
                    <a:latin typeface="Franklin Gothic Demi" panose="020B0703020102020204" pitchFamily="34" charset="0"/>
                    <a:cs typeface="Arial" panose="020B0604020202020204" pitchFamily="34" charset="0"/>
                  </a:rPr>
                  <a:t>2.6 PeV </a:t>
                </a:r>
                <a14:m>
                  <m:oMath xmlns:m="http://schemas.openxmlformats.org/officeDocument/2006/math">
                    <m:r>
                      <a:rPr lang="en-US" sz="1600" b="0" i="1" smtClean="0">
                        <a:solidFill>
                          <a:srgbClr val="FF0000"/>
                        </a:solidFill>
                        <a:latin typeface="Cambria Math" panose="02040503050406030204" pitchFamily="18" charset="0"/>
                        <a:cs typeface="Arial" panose="020B0604020202020204" pitchFamily="34" charset="0"/>
                      </a:rPr>
                      <m:t>𝜈</m:t>
                    </m:r>
                    <m:r>
                      <a:rPr lang="en-US" sz="1600" b="0" i="1" baseline="-25000" smtClean="0">
                        <a:solidFill>
                          <a:srgbClr val="FF0000"/>
                        </a:solidFill>
                        <a:latin typeface="Cambria Math" panose="02040503050406030204" pitchFamily="18" charset="0"/>
                        <a:cs typeface="Arial" panose="020B0604020202020204" pitchFamily="34" charset="0"/>
                      </a:rPr>
                      <m:t>𝜇</m:t>
                    </m:r>
                  </m:oMath>
                </a14:m>
                <a:r>
                  <a:rPr lang="en-US" sz="1600" dirty="0" smtClean="0">
                    <a:solidFill>
                      <a:srgbClr val="FF0000"/>
                    </a:solidFill>
                    <a:latin typeface="Franklin Gothic Demi" panose="020B0703020102020204" pitchFamily="34" charset="0"/>
                    <a:cs typeface="Arial" panose="020B0604020202020204" pitchFamily="34" charset="0"/>
                  </a:rPr>
                  <a:t>.  The parent neutrino’s energy is in the range 5-10 PeV.</a:t>
                </a:r>
                <a:endParaRPr lang="en-US" sz="1600" dirty="0">
                  <a:solidFill>
                    <a:srgbClr val="FF0000"/>
                  </a:solidFill>
                  <a:latin typeface="Franklin Gothic Demi" panose="020B07030201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961850" y="988802"/>
                <a:ext cx="2844932" cy="832181"/>
              </a:xfrm>
              <a:prstGeom prst="rect">
                <a:avLst/>
              </a:prstGeom>
              <a:blipFill>
                <a:blip r:embed="rId3"/>
                <a:stretch>
                  <a:fillRect t="-2190" b="-8029"/>
                </a:stretch>
              </a:blipFill>
            </p:spPr>
            <p:txBody>
              <a:bodyPr/>
              <a:lstStyle/>
              <a:p>
                <a:r>
                  <a:rPr lang="en-US">
                    <a:noFill/>
                  </a:rPr>
                  <a:t> </a:t>
                </a:r>
              </a:p>
            </p:txBody>
          </p:sp>
        </mc:Fallback>
      </mc:AlternateContent>
      <p:sp>
        <p:nvSpPr>
          <p:cNvPr id="14" name="Content Placeholder 1"/>
          <p:cNvSpPr txBox="1">
            <a:spLocks/>
          </p:cNvSpPr>
          <p:nvPr/>
        </p:nvSpPr>
        <p:spPr>
          <a:xfrm>
            <a:off x="4571302" y="1500389"/>
            <a:ext cx="7164196" cy="46041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000" dirty="0" smtClean="0">
                <a:solidFill>
                  <a:schemeClr val="bg1"/>
                </a:solidFill>
                <a:latin typeface="Franklin Gothic Demi" panose="020B0703020102020204" pitchFamily="34" charset="0"/>
              </a:rPr>
              <a:t>Background-free region for study of </a:t>
            </a:r>
          </a:p>
          <a:p>
            <a:pPr lvl="1">
              <a:lnSpc>
                <a:spcPct val="120000"/>
              </a:lnSpc>
              <a:spcBef>
                <a:spcPts val="0"/>
              </a:spcBef>
            </a:pPr>
            <a:r>
              <a:rPr lang="en-US" sz="1600" dirty="0" smtClean="0">
                <a:solidFill>
                  <a:schemeClr val="bg1"/>
                </a:solidFill>
                <a:latin typeface="Franklin Gothic Demi" panose="020B0703020102020204" pitchFamily="34" charset="0"/>
              </a:rPr>
              <a:t>Point sources</a:t>
            </a:r>
          </a:p>
          <a:p>
            <a:pPr lvl="1">
              <a:lnSpc>
                <a:spcPct val="120000"/>
              </a:lnSpc>
              <a:spcBef>
                <a:spcPts val="0"/>
              </a:spcBef>
            </a:pPr>
            <a:r>
              <a:rPr lang="en-US" sz="1600" dirty="0" smtClean="0">
                <a:solidFill>
                  <a:schemeClr val="bg1"/>
                </a:solidFill>
                <a:latin typeface="Franklin Gothic Demi" panose="020B0703020102020204" pitchFamily="34" charset="0"/>
              </a:rPr>
              <a:t>Correlation studies</a:t>
            </a:r>
          </a:p>
          <a:p>
            <a:pPr lvl="1">
              <a:lnSpc>
                <a:spcPct val="120000"/>
              </a:lnSpc>
              <a:spcBef>
                <a:spcPts val="0"/>
              </a:spcBef>
            </a:pPr>
            <a:r>
              <a:rPr lang="en-US" sz="1600" dirty="0" smtClean="0">
                <a:solidFill>
                  <a:schemeClr val="bg1"/>
                </a:solidFill>
                <a:latin typeface="Franklin Gothic Demi" panose="020B0703020102020204" pitchFamily="34" charset="0"/>
              </a:rPr>
              <a:t>Energy spectra</a:t>
            </a:r>
          </a:p>
          <a:p>
            <a:pPr>
              <a:lnSpc>
                <a:spcPct val="120000"/>
              </a:lnSpc>
            </a:pPr>
            <a:r>
              <a:rPr lang="en-US" sz="2000" dirty="0" smtClean="0">
                <a:solidFill>
                  <a:schemeClr val="bg1"/>
                </a:solidFill>
                <a:latin typeface="Franklin Gothic Demi" panose="020B0703020102020204" pitchFamily="34" charset="0"/>
              </a:rPr>
              <a:t>Gen2/HEA would deliver O(10) events per year above 1 PeV</a:t>
            </a:r>
          </a:p>
          <a:p>
            <a:pPr>
              <a:lnSpc>
                <a:spcPct val="120000"/>
              </a:lnSpc>
            </a:pPr>
            <a:r>
              <a:rPr lang="en-US" sz="2000" dirty="0" smtClean="0">
                <a:solidFill>
                  <a:schemeClr val="bg1"/>
                </a:solidFill>
                <a:latin typeface="Franklin Gothic Demi" panose="020B0703020102020204" pitchFamily="34" charset="0"/>
              </a:rPr>
              <a:t>At PeV scales new phenomena arise which help disentangle flavors providing information on source physics:</a:t>
            </a:r>
          </a:p>
          <a:p>
            <a:pPr lvl="1">
              <a:lnSpc>
                <a:spcPct val="120000"/>
              </a:lnSpc>
              <a:spcBef>
                <a:spcPts val="0"/>
              </a:spcBef>
            </a:pPr>
            <a:r>
              <a:rPr lang="en-US" sz="1600" dirty="0" smtClean="0">
                <a:solidFill>
                  <a:schemeClr val="bg1"/>
                </a:solidFill>
                <a:latin typeface="Franklin Gothic Demi" panose="020B0703020102020204" pitchFamily="34" charset="0"/>
              </a:rPr>
              <a:t>Tau double bangs – separated – O(1-2) per year in IceCube Gen2/HEA</a:t>
            </a:r>
          </a:p>
          <a:p>
            <a:pPr lvl="1">
              <a:lnSpc>
                <a:spcPct val="120000"/>
              </a:lnSpc>
              <a:spcBef>
                <a:spcPts val="0"/>
              </a:spcBef>
            </a:pPr>
            <a:r>
              <a:rPr lang="en-US" sz="1600" dirty="0" smtClean="0">
                <a:solidFill>
                  <a:schemeClr val="bg1"/>
                </a:solidFill>
                <a:latin typeface="Franklin Gothic Demi" panose="020B0703020102020204" pitchFamily="34" charset="0"/>
              </a:rPr>
              <a:t>Glashow resonance events [arXiv:1108.3163 </a:t>
            </a:r>
            <a:r>
              <a:rPr lang="en-US" sz="1600" dirty="0" err="1" smtClean="0">
                <a:solidFill>
                  <a:schemeClr val="bg1"/>
                </a:solidFill>
                <a:latin typeface="Franklin Gothic Demi" panose="020B0703020102020204" pitchFamily="34" charset="0"/>
              </a:rPr>
              <a:t>Battacharya</a:t>
            </a:r>
            <a:r>
              <a:rPr lang="en-US" sz="1600" dirty="0" smtClean="0">
                <a:solidFill>
                  <a:schemeClr val="bg1"/>
                </a:solidFill>
                <a:latin typeface="Franklin Gothic Demi" panose="020B0703020102020204" pitchFamily="34" charset="0"/>
              </a:rPr>
              <a:t>, et al] have pure muon, tau lollipop signatures – discrimination of </a:t>
            </a:r>
            <a:r>
              <a:rPr lang="en-US" sz="1600" dirty="0" smtClean="0">
                <a:solidFill>
                  <a:schemeClr val="bg1"/>
                </a:solidFill>
                <a:latin typeface="Franklin Gothic Demi" panose="020B0703020102020204" pitchFamily="34" charset="0"/>
                <a:cs typeface="Times New Roman" panose="02020603050405020304" pitchFamily="18" charset="0"/>
              </a:rPr>
              <a:t>pp</a:t>
            </a:r>
            <a:r>
              <a:rPr lang="en-US" sz="1600" dirty="0" smtClean="0">
                <a:solidFill>
                  <a:schemeClr val="bg1"/>
                </a:solidFill>
                <a:latin typeface="Franklin Gothic Demi" panose="020B0703020102020204" pitchFamily="34" charset="0"/>
              </a:rPr>
              <a:t> versus </a:t>
            </a:r>
            <a:r>
              <a:rPr lang="en-US" sz="1600" dirty="0" smtClean="0">
                <a:solidFill>
                  <a:schemeClr val="bg1"/>
                </a:solidFill>
                <a:latin typeface="Franklin Gothic Demi" panose="020B0703020102020204" pitchFamily="34" charset="0"/>
                <a:cs typeface="Times New Roman" panose="02020603050405020304" pitchFamily="18" charset="0"/>
              </a:rPr>
              <a:t>p</a:t>
            </a:r>
            <a:r>
              <a:rPr lang="en-US" sz="1600" dirty="0" smtClean="0">
                <a:solidFill>
                  <a:schemeClr val="bg1"/>
                </a:solidFill>
                <a:latin typeface="Franklin Gothic Demi" panose="020B0703020102020204" pitchFamily="34" charset="0"/>
                <a:sym typeface="Symbol" panose="05050102010706020507" pitchFamily="18" charset="2"/>
              </a:rPr>
              <a:t> at source.</a:t>
            </a:r>
          </a:p>
          <a:p>
            <a:pPr>
              <a:lnSpc>
                <a:spcPct val="120000"/>
              </a:lnSpc>
              <a:spcBef>
                <a:spcPts val="0"/>
              </a:spcBef>
            </a:pPr>
            <a:r>
              <a:rPr lang="en-US" sz="2000" dirty="0" smtClean="0">
                <a:solidFill>
                  <a:schemeClr val="bg1"/>
                </a:solidFill>
                <a:latin typeface="Franklin Gothic Demi" panose="020B0703020102020204" pitchFamily="34" charset="0"/>
                <a:sym typeface="Symbol" panose="05050102010706020507" pitchFamily="18" charset="2"/>
              </a:rPr>
              <a:t>Recent TXS 0506 source </a:t>
            </a:r>
            <a:r>
              <a:rPr lang="en-US" sz="2000" dirty="0" smtClean="0">
                <a:solidFill>
                  <a:schemeClr val="bg1"/>
                </a:solidFill>
                <a:latin typeface="Franklin Gothic Demi" panose="020B0703020102020204" pitchFamily="34" charset="0"/>
                <a:sym typeface="Wingdings" panose="05000000000000000000" pitchFamily="2" charset="2"/>
              </a:rPr>
              <a:t> 10x IceCube detect several new blazars (an other source classes or exclude?) per year!</a:t>
            </a:r>
            <a:endParaRPr lang="en-US" sz="2000" dirty="0" smtClean="0">
              <a:solidFill>
                <a:schemeClr val="bg1"/>
              </a:solidFill>
              <a:latin typeface="Franklin Gothic Demi" panose="020B0703020102020204" pitchFamily="34" charset="0"/>
              <a:sym typeface="Symbol" panose="05050102010706020507" pitchFamily="18" charset="2"/>
            </a:endParaRPr>
          </a:p>
          <a:p>
            <a:pPr>
              <a:lnSpc>
                <a:spcPct val="120000"/>
              </a:lnSpc>
              <a:spcBef>
                <a:spcPts val="0"/>
              </a:spcBef>
            </a:pPr>
            <a:endParaRPr lang="en-US" sz="2000" dirty="0">
              <a:solidFill>
                <a:schemeClr val="bg1"/>
              </a:solidFill>
              <a:latin typeface="Franklin Gothic Demi" panose="020B0703020102020204" pitchFamily="34" charset="0"/>
            </a:endParaRPr>
          </a:p>
        </p:txBody>
      </p:sp>
      <p:sp>
        <p:nvSpPr>
          <p:cNvPr id="3" name="TextBox 2"/>
          <p:cNvSpPr txBox="1"/>
          <p:nvPr/>
        </p:nvSpPr>
        <p:spPr>
          <a:xfrm>
            <a:off x="4571302" y="1020295"/>
            <a:ext cx="7164196" cy="400110"/>
          </a:xfrm>
          <a:prstGeom prst="rect">
            <a:avLst/>
          </a:prstGeom>
          <a:noFill/>
        </p:spPr>
        <p:txBody>
          <a:bodyPr wrap="square" rtlCol="0">
            <a:spAutoFit/>
          </a:bodyPr>
          <a:lstStyle/>
          <a:p>
            <a:r>
              <a:rPr lang="en-US" sz="2000" dirty="0" smtClean="0">
                <a:solidFill>
                  <a:schemeClr val="bg1"/>
                </a:solidFill>
                <a:latin typeface="Franklin Gothic Demi" panose="020B0703020102020204" pitchFamily="34" charset="0"/>
              </a:rPr>
              <a:t>Region above 100 TeV is sweet spot for neutrino astrophysics:</a:t>
            </a:r>
            <a:endParaRPr lang="en-US" sz="2000" dirty="0">
              <a:solidFill>
                <a:schemeClr val="bg1"/>
              </a:solidFill>
              <a:latin typeface="Franklin Gothic Demi" panose="020B0703020102020204" pitchFamily="34"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26" y="2884"/>
            <a:ext cx="662389" cy="914400"/>
          </a:xfrm>
          <a:prstGeom prst="rect">
            <a:avLst/>
          </a:prstGeom>
        </p:spPr>
      </p:pic>
      <p:sp>
        <p:nvSpPr>
          <p:cNvPr id="5" name="Date Placeholder 4"/>
          <p:cNvSpPr>
            <a:spLocks noGrp="1"/>
          </p:cNvSpPr>
          <p:nvPr>
            <p:ph type="dt" sz="half" idx="10"/>
          </p:nvPr>
        </p:nvSpPr>
        <p:spPr/>
        <p:txBody>
          <a:bodyPr/>
          <a:lstStyle/>
          <a:p>
            <a:r>
              <a:rPr lang="en-US" smtClean="0"/>
              <a:t>2019 | 04 | 25</a:t>
            </a:r>
            <a:endParaRPr lang="en-US"/>
          </a:p>
        </p:txBody>
      </p:sp>
      <p:sp>
        <p:nvSpPr>
          <p:cNvPr id="16" name="Footer Placeholder 15"/>
          <p:cNvSpPr>
            <a:spLocks noGrp="1"/>
          </p:cNvSpPr>
          <p:nvPr>
            <p:ph type="ftr" sz="quarter" idx="11"/>
          </p:nvPr>
        </p:nvSpPr>
        <p:spPr/>
        <p:txBody>
          <a:bodyPr/>
          <a:lstStyle/>
          <a:p>
            <a:r>
              <a:rPr lang="en-US" smtClean="0"/>
              <a:t>K. Hanson - LHAASO Workshop (Chengdu)</a:t>
            </a:r>
            <a:endParaRPr lang="en-US"/>
          </a:p>
        </p:txBody>
      </p:sp>
      <p:sp>
        <p:nvSpPr>
          <p:cNvPr id="17" name="Slide Number Placeholder 16"/>
          <p:cNvSpPr>
            <a:spLocks noGrp="1"/>
          </p:cNvSpPr>
          <p:nvPr>
            <p:ph type="sldNum" sz="quarter" idx="12"/>
          </p:nvPr>
        </p:nvSpPr>
        <p:spPr/>
        <p:txBody>
          <a:bodyPr/>
          <a:lstStyle/>
          <a:p>
            <a:fld id="{A9C085CC-D391-4853-9810-5517AFBE7690}" type="slidenum">
              <a:rPr lang="en-US" smtClean="0"/>
              <a:t>25</a:t>
            </a:fld>
            <a:endParaRPr lang="en-US"/>
          </a:p>
        </p:txBody>
      </p:sp>
      <p:pic>
        <p:nvPicPr>
          <p:cNvPr id="6" name="Picture 5"/>
          <p:cNvPicPr>
            <a:picLocks noChangeAspect="1"/>
          </p:cNvPicPr>
          <p:nvPr/>
        </p:nvPicPr>
        <p:blipFill>
          <a:blip r:embed="rId5"/>
          <a:stretch>
            <a:fillRect/>
          </a:stretch>
        </p:blipFill>
        <p:spPr>
          <a:xfrm>
            <a:off x="762000" y="4213229"/>
            <a:ext cx="3133859" cy="1846128"/>
          </a:xfrm>
          <a:prstGeom prst="rect">
            <a:avLst/>
          </a:prstGeom>
        </p:spPr>
      </p:pic>
    </p:spTree>
    <p:extLst>
      <p:ext uri="{BB962C8B-B14F-4D97-AF65-F5344CB8AC3E}">
        <p14:creationId xmlns:p14="http://schemas.microsoft.com/office/powerpoint/2010/main" val="11207318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2019 | 04 | 25</a:t>
            </a:r>
            <a:endParaRPr lang="en-US" dirty="0"/>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06C4592-94FC-4A24-9C11-938348FC8AD6}" type="slidenum">
              <a:rPr lang="en-US" smtClean="0"/>
              <a:pPr/>
              <a:t>26</a:t>
            </a:fld>
            <a:endParaRPr lang="en-US"/>
          </a:p>
        </p:txBody>
      </p:sp>
      <p:sp>
        <p:nvSpPr>
          <p:cNvPr id="7" name="Title 6"/>
          <p:cNvSpPr>
            <a:spLocks noGrp="1"/>
          </p:cNvSpPr>
          <p:nvPr>
            <p:ph type="title"/>
          </p:nvPr>
        </p:nvSpPr>
        <p:spPr/>
        <p:txBody>
          <a:bodyPr/>
          <a:lstStyle/>
          <a:p>
            <a:r>
              <a:rPr lang="en-US" dirty="0" smtClean="0"/>
              <a:t>PeV neutrinos don’t need dense detector</a:t>
            </a:r>
            <a:endParaRPr lang="en-US" dirty="0"/>
          </a:p>
        </p:txBody>
      </p:sp>
      <p:pic>
        <p:nvPicPr>
          <p:cNvPr id="8" name="Picture 7"/>
          <p:cNvPicPr>
            <a:picLocks noChangeAspect="1"/>
          </p:cNvPicPr>
          <p:nvPr/>
        </p:nvPicPr>
        <p:blipFill>
          <a:blip r:embed="rId3"/>
          <a:stretch>
            <a:fillRect/>
          </a:stretch>
        </p:blipFill>
        <p:spPr>
          <a:xfrm>
            <a:off x="5105202" y="1098254"/>
            <a:ext cx="7010796" cy="5258096"/>
          </a:xfrm>
          <a:prstGeom prst="rect">
            <a:avLst/>
          </a:prstGeom>
        </p:spPr>
      </p:pic>
      <p:sp>
        <p:nvSpPr>
          <p:cNvPr id="9" name="TextBox 8"/>
          <p:cNvSpPr txBox="1"/>
          <p:nvPr/>
        </p:nvSpPr>
        <p:spPr>
          <a:xfrm>
            <a:off x="1033535" y="1927215"/>
            <a:ext cx="4646862" cy="3416320"/>
          </a:xfrm>
          <a:prstGeom prst="rect">
            <a:avLst/>
          </a:prstGeom>
          <a:noFill/>
        </p:spPr>
        <p:txBody>
          <a:bodyPr wrap="square" rtlCol="0">
            <a:spAutoFit/>
          </a:bodyPr>
          <a:lstStyle/>
          <a:p>
            <a:r>
              <a:rPr lang="en-US" dirty="0" smtClean="0">
                <a:solidFill>
                  <a:schemeClr val="bg1"/>
                </a:solidFill>
                <a:latin typeface="Franklin Gothic Demi" panose="020B0703020102020204" pitchFamily="34" charset="0"/>
                <a:cs typeface="Arial" panose="020B0604020202020204" pitchFamily="34" charset="0"/>
              </a:rPr>
              <a:t>Take Bert – one of the two original ~ 1 PeV neutrinos found in IceCube data.</a:t>
            </a:r>
          </a:p>
          <a:p>
            <a:endParaRPr lang="en-US" dirty="0" smtClean="0">
              <a:solidFill>
                <a:schemeClr val="bg1"/>
              </a:solidFill>
              <a:latin typeface="Franklin Gothic Demi" panose="020B0703020102020204" pitchFamily="34" charset="0"/>
              <a:cs typeface="Arial" panose="020B0604020202020204" pitchFamily="34" charset="0"/>
            </a:endParaRPr>
          </a:p>
          <a:p>
            <a:r>
              <a:rPr lang="en-US" dirty="0" smtClean="0">
                <a:solidFill>
                  <a:schemeClr val="bg1"/>
                </a:solidFill>
                <a:latin typeface="Franklin Gothic Demi" panose="020B0703020102020204" pitchFamily="34" charset="0"/>
                <a:cs typeface="Arial" panose="020B0604020202020204" pitchFamily="34" charset="0"/>
              </a:rPr>
              <a:t>Study reconstruction of this event with </a:t>
            </a:r>
            <a:r>
              <a:rPr lang="en-US" i="1" dirty="0" smtClean="0">
                <a:solidFill>
                  <a:schemeClr val="bg1"/>
                </a:solidFill>
                <a:latin typeface="Franklin Gothic Demi" panose="020B0703020102020204" pitchFamily="34" charset="0"/>
                <a:cs typeface="Arial" panose="020B0604020202020204" pitchFamily="34" charset="0"/>
              </a:rPr>
              <a:t>real</a:t>
            </a:r>
            <a:r>
              <a:rPr lang="en-US" dirty="0" smtClean="0">
                <a:solidFill>
                  <a:schemeClr val="bg1"/>
                </a:solidFill>
                <a:latin typeface="Franklin Gothic Demi" panose="020B0703020102020204" pitchFamily="34" charset="0"/>
                <a:cs typeface="Arial" panose="020B0604020202020204" pitchFamily="34" charset="0"/>
              </a:rPr>
              <a:t> sparse detector: IceCube with strings removed to simulate wider spacing.  With 20 strings separated by 250 m</a:t>
            </a:r>
          </a:p>
          <a:p>
            <a:endParaRPr lang="en-US" dirty="0">
              <a:solidFill>
                <a:schemeClr val="bg1"/>
              </a:solidFill>
              <a:latin typeface="Franklin Gothic Demi" panose="020B0703020102020204" pitchFamily="34" charset="0"/>
              <a:cs typeface="Arial" panose="020B0604020202020204" pitchFamily="34" charset="0"/>
            </a:endParaRPr>
          </a:p>
          <a:p>
            <a:pPr>
              <a:tabLst>
                <a:tab pos="460375" algn="l"/>
              </a:tabLst>
            </a:pPr>
            <a:r>
              <a:rPr lang="en-US" dirty="0">
                <a:solidFill>
                  <a:schemeClr val="bg1"/>
                </a:solidFill>
                <a:latin typeface="Franklin Gothic Demi" panose="020B0703020102020204" pitchFamily="34" charset="0"/>
                <a:cs typeface="Arial" panose="020B0604020202020204" pitchFamily="34" charset="0"/>
              </a:rPr>
              <a:t>	</a:t>
            </a:r>
            <a:r>
              <a:rPr lang="en-US" dirty="0" smtClean="0">
                <a:solidFill>
                  <a:schemeClr val="bg1"/>
                </a:solidFill>
                <a:latin typeface="Franklin Gothic Demi" panose="020B0703020102020204" pitchFamily="34" charset="0"/>
                <a:cs typeface="Arial" panose="020B0604020202020204" pitchFamily="34" charset="0"/>
              </a:rPr>
              <a:t>Vertex resolution 	12 m</a:t>
            </a:r>
          </a:p>
          <a:p>
            <a:pPr>
              <a:tabLst>
                <a:tab pos="460375" algn="l"/>
              </a:tabLst>
            </a:pPr>
            <a:r>
              <a:rPr lang="en-US" dirty="0">
                <a:solidFill>
                  <a:schemeClr val="bg1"/>
                </a:solidFill>
                <a:latin typeface="Franklin Gothic Demi" panose="020B0703020102020204" pitchFamily="34" charset="0"/>
                <a:cs typeface="Arial" panose="020B0604020202020204" pitchFamily="34" charset="0"/>
              </a:rPr>
              <a:t>	</a:t>
            </a:r>
            <a:r>
              <a:rPr lang="en-US" dirty="0" smtClean="0">
                <a:solidFill>
                  <a:schemeClr val="bg1"/>
                </a:solidFill>
                <a:latin typeface="Franklin Gothic Demi" panose="020B0703020102020204" pitchFamily="34" charset="0"/>
                <a:cs typeface="Arial" panose="020B0604020202020204" pitchFamily="34" charset="0"/>
              </a:rPr>
              <a:t>Angular resolution	30° </a:t>
            </a:r>
          </a:p>
          <a:p>
            <a:pPr>
              <a:tabLst>
                <a:tab pos="460375" algn="l"/>
              </a:tabLst>
            </a:pPr>
            <a:r>
              <a:rPr lang="en-US" dirty="0" smtClean="0">
                <a:solidFill>
                  <a:schemeClr val="bg1"/>
                </a:solidFill>
                <a:latin typeface="Franklin Gothic Demi" panose="020B0703020102020204" pitchFamily="34" charset="0"/>
                <a:cs typeface="Arial" panose="020B0604020202020204" pitchFamily="34" charset="0"/>
              </a:rPr>
              <a:t>	Energy resolution	10%</a:t>
            </a:r>
          </a:p>
          <a:p>
            <a:pPr>
              <a:tabLst>
                <a:tab pos="460375" algn="l"/>
              </a:tabLst>
            </a:pPr>
            <a:r>
              <a:rPr lang="en-US" dirty="0">
                <a:solidFill>
                  <a:schemeClr val="bg1"/>
                </a:solidFill>
                <a:latin typeface="Franklin Gothic Demi" panose="020B0703020102020204" pitchFamily="34" charset="0"/>
                <a:cs typeface="Arial" panose="020B0604020202020204" pitchFamily="34" charset="0"/>
              </a:rPr>
              <a:t>	</a:t>
            </a:r>
          </a:p>
        </p:txBody>
      </p:sp>
    </p:spTree>
    <p:extLst>
      <p:ext uri="{BB962C8B-B14F-4D97-AF65-F5344CB8AC3E}">
        <p14:creationId xmlns:p14="http://schemas.microsoft.com/office/powerpoint/2010/main" val="35992986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Gen2 Sensor Designs</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27</a:t>
            </a:fld>
            <a:endParaRPr lang="en-US"/>
          </a:p>
        </p:txBody>
      </p:sp>
      <p:pic>
        <p:nvPicPr>
          <p:cNvPr id="6" name="Picture 5"/>
          <p:cNvPicPr>
            <a:picLocks noChangeAspect="1"/>
          </p:cNvPicPr>
          <p:nvPr/>
        </p:nvPicPr>
        <p:blipFill rotWithShape="1">
          <a:blip r:embed="rId2"/>
          <a:srcRect l="5368" t="3514" r="6805" b="2848"/>
          <a:stretch/>
        </p:blipFill>
        <p:spPr>
          <a:xfrm>
            <a:off x="1103291" y="1176776"/>
            <a:ext cx="1593574" cy="237744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865" y="1176776"/>
            <a:ext cx="2134529" cy="2377440"/>
          </a:xfrm>
          <a:prstGeom prst="rect">
            <a:avLst/>
          </a:prstGeom>
        </p:spPr>
      </p:pic>
      <p:pic>
        <p:nvPicPr>
          <p:cNvPr id="8" name="Picture 7"/>
          <p:cNvPicPr>
            <a:picLocks noChangeAspect="1"/>
          </p:cNvPicPr>
          <p:nvPr/>
        </p:nvPicPr>
        <p:blipFill>
          <a:blip r:embed="rId4"/>
          <a:stretch>
            <a:fillRect/>
          </a:stretch>
        </p:blipFill>
        <p:spPr>
          <a:xfrm>
            <a:off x="4831394" y="1176776"/>
            <a:ext cx="4234365" cy="2377440"/>
          </a:xfrm>
          <a:prstGeom prst="rect">
            <a:avLst/>
          </a:prstGeom>
        </p:spPr>
      </p:pic>
      <p:pic>
        <p:nvPicPr>
          <p:cNvPr id="9" name="Picture 8"/>
          <p:cNvPicPr>
            <a:picLocks noChangeAspect="1"/>
          </p:cNvPicPr>
          <p:nvPr/>
        </p:nvPicPr>
        <p:blipFill>
          <a:blip r:embed="rId5"/>
          <a:stretch>
            <a:fillRect/>
          </a:stretch>
        </p:blipFill>
        <p:spPr>
          <a:xfrm>
            <a:off x="9032561" y="1176776"/>
            <a:ext cx="1205256" cy="2377440"/>
          </a:xfrm>
          <a:prstGeom prst="rect">
            <a:avLst/>
          </a:prstGeom>
        </p:spPr>
      </p:pic>
      <p:pic>
        <p:nvPicPr>
          <p:cNvPr id="10" name="Picture 9"/>
          <p:cNvPicPr>
            <a:picLocks noChangeAspect="1"/>
          </p:cNvPicPr>
          <p:nvPr/>
        </p:nvPicPr>
        <p:blipFill>
          <a:blip r:embed="rId6"/>
          <a:stretch>
            <a:fillRect/>
          </a:stretch>
        </p:blipFill>
        <p:spPr>
          <a:xfrm>
            <a:off x="10237817" y="1176776"/>
            <a:ext cx="1183676" cy="2377440"/>
          </a:xfrm>
          <a:prstGeom prst="rect">
            <a:avLst/>
          </a:prstGeom>
        </p:spPr>
      </p:pic>
      <p:sp>
        <p:nvSpPr>
          <p:cNvPr id="11" name="Content Placeholder 1"/>
          <p:cNvSpPr txBox="1">
            <a:spLocks/>
          </p:cNvSpPr>
          <p:nvPr/>
        </p:nvSpPr>
        <p:spPr>
          <a:xfrm>
            <a:off x="1103291" y="3711074"/>
            <a:ext cx="10318202" cy="2279483"/>
          </a:xfrm>
          <a:prstGeom prst="rect">
            <a:avLst/>
          </a:prstGeom>
        </p:spPr>
        <p:txBody>
          <a:bodyPr numCol="2">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dirty="0" smtClean="0">
                <a:solidFill>
                  <a:schemeClr val="bg1"/>
                </a:solidFill>
                <a:latin typeface="Franklin Gothic Demi" panose="020B0703020102020204" pitchFamily="34" charset="0"/>
              </a:rPr>
              <a:t>Name of the game is photon effective collection area:</a:t>
            </a:r>
          </a:p>
          <a:p>
            <a:pPr>
              <a:lnSpc>
                <a:spcPct val="120000"/>
              </a:lnSpc>
            </a:pPr>
            <a:r>
              <a:rPr lang="en-US" dirty="0" smtClean="0">
                <a:solidFill>
                  <a:schemeClr val="bg1"/>
                </a:solidFill>
                <a:latin typeface="Franklin Gothic Demi" panose="020B0703020102020204" pitchFamily="34" charset="0"/>
              </a:rPr>
              <a:t>Several new sensors under consideration for Gen2: D-Egg and mDOM will be utilized in the Phase I Upgrade.  Other sensor technologies require more R&amp;D.  Profit from availability of drill holes to deploy future instrumentation and retire risk early.</a:t>
            </a:r>
          </a:p>
          <a:p>
            <a:pPr>
              <a:lnSpc>
                <a:spcPct val="120000"/>
              </a:lnSpc>
              <a:spcBef>
                <a:spcPts val="0"/>
              </a:spcBef>
            </a:pPr>
            <a:endParaRPr lang="en-US"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08284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 Detection of Neutrinos</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28</a:t>
            </a:fld>
            <a:endParaRPr lang="en-US"/>
          </a:p>
        </p:txBody>
      </p:sp>
      <p:pic>
        <p:nvPicPr>
          <p:cNvPr id="8" name="Picture 7"/>
          <p:cNvPicPr>
            <a:picLocks noChangeAspect="1"/>
          </p:cNvPicPr>
          <p:nvPr/>
        </p:nvPicPr>
        <p:blipFill>
          <a:blip r:embed="rId2"/>
          <a:stretch>
            <a:fillRect/>
          </a:stretch>
        </p:blipFill>
        <p:spPr>
          <a:xfrm>
            <a:off x="762000" y="3162674"/>
            <a:ext cx="2530694" cy="2859445"/>
          </a:xfrm>
          <a:prstGeom prst="rect">
            <a:avLst/>
          </a:prstGeom>
        </p:spPr>
      </p:pic>
      <p:pic>
        <p:nvPicPr>
          <p:cNvPr id="7" name="Picture 6"/>
          <p:cNvPicPr>
            <a:picLocks noChangeAspect="1"/>
          </p:cNvPicPr>
          <p:nvPr/>
        </p:nvPicPr>
        <p:blipFill>
          <a:blip r:embed="rId3"/>
          <a:stretch>
            <a:fillRect/>
          </a:stretch>
        </p:blipFill>
        <p:spPr>
          <a:xfrm>
            <a:off x="762000" y="1154008"/>
            <a:ext cx="2527694" cy="1861236"/>
          </a:xfrm>
          <a:prstGeom prst="rect">
            <a:avLst/>
          </a:prstGeom>
        </p:spPr>
      </p:pic>
      <p:pic>
        <p:nvPicPr>
          <p:cNvPr id="10" name="Picture 9"/>
          <p:cNvPicPr>
            <a:picLocks noChangeAspect="1"/>
          </p:cNvPicPr>
          <p:nvPr/>
        </p:nvPicPr>
        <p:blipFill>
          <a:blip r:embed="rId4"/>
          <a:stretch>
            <a:fillRect/>
          </a:stretch>
        </p:blipFill>
        <p:spPr>
          <a:xfrm>
            <a:off x="7198712" y="1154008"/>
            <a:ext cx="4502547" cy="4120468"/>
          </a:xfrm>
          <a:prstGeom prst="rect">
            <a:avLst/>
          </a:prstGeom>
        </p:spPr>
      </p:pic>
      <p:pic>
        <p:nvPicPr>
          <p:cNvPr id="9" name="Picture 8"/>
          <p:cNvPicPr>
            <a:picLocks noChangeAspect="1"/>
          </p:cNvPicPr>
          <p:nvPr/>
        </p:nvPicPr>
        <p:blipFill>
          <a:blip r:embed="rId5"/>
          <a:stretch>
            <a:fillRect/>
          </a:stretch>
        </p:blipFill>
        <p:spPr>
          <a:xfrm>
            <a:off x="3356510" y="1154008"/>
            <a:ext cx="3778386" cy="2080801"/>
          </a:xfrm>
          <a:prstGeom prst="rect">
            <a:avLst/>
          </a:prstGeom>
          <a:solidFill>
            <a:schemeClr val="bg1"/>
          </a:solidFill>
        </p:spPr>
      </p:pic>
      <p:pic>
        <p:nvPicPr>
          <p:cNvPr id="11" name="Picture 10"/>
          <p:cNvPicPr>
            <a:picLocks noChangeAspect="1"/>
          </p:cNvPicPr>
          <p:nvPr/>
        </p:nvPicPr>
        <p:blipFill>
          <a:blip r:embed="rId6"/>
          <a:stretch>
            <a:fillRect/>
          </a:stretch>
        </p:blipFill>
        <p:spPr>
          <a:xfrm>
            <a:off x="3356510" y="3427388"/>
            <a:ext cx="3765424" cy="2564794"/>
          </a:xfrm>
          <a:prstGeom prst="rect">
            <a:avLst/>
          </a:prstGeom>
        </p:spPr>
      </p:pic>
      <p:sp>
        <p:nvSpPr>
          <p:cNvPr id="12" name="TextBox 11"/>
          <p:cNvSpPr txBox="1"/>
          <p:nvPr/>
        </p:nvSpPr>
        <p:spPr>
          <a:xfrm>
            <a:off x="7263216" y="5340687"/>
            <a:ext cx="4438044" cy="646331"/>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Radio technique high threshold – 10’s of PeV – but 10x more cost effective at UHE.</a:t>
            </a:r>
          </a:p>
        </p:txBody>
      </p:sp>
    </p:spTree>
    <p:extLst>
      <p:ext uri="{BB962C8B-B14F-4D97-AF65-F5344CB8AC3E}">
        <p14:creationId xmlns:p14="http://schemas.microsoft.com/office/powerpoint/2010/main" val="22890612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05000" y="0"/>
            <a:ext cx="10287000" cy="6858000"/>
          </a:xfrm>
          <a:prstGeom prst="rect">
            <a:avLst/>
          </a:prstGeom>
        </p:spPr>
      </p:pic>
      <p:sp>
        <p:nvSpPr>
          <p:cNvPr id="3" name="Title 2"/>
          <p:cNvSpPr>
            <a:spLocks noGrp="1"/>
          </p:cNvSpPr>
          <p:nvPr>
            <p:ph type="title"/>
          </p:nvPr>
        </p:nvSpPr>
        <p:spPr>
          <a:xfrm>
            <a:off x="2166782" y="868363"/>
            <a:ext cx="9180668" cy="2852737"/>
          </a:xfrm>
        </p:spPr>
        <p:txBody>
          <a:bodyPr>
            <a:normAutofit/>
          </a:bodyPr>
          <a:lstStyle/>
          <a:p>
            <a:r>
              <a:rPr lang="en-US" sz="4800" dirty="0" smtClean="0">
                <a:solidFill>
                  <a:schemeClr val="bg1"/>
                </a:solidFill>
                <a:latin typeface="Franklin Gothic Demi" panose="020B0703020102020204" pitchFamily="34" charset="0"/>
              </a:rPr>
              <a:t>The IceCube Phase I Upgrade</a:t>
            </a:r>
            <a:endParaRPr lang="en-US" sz="48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8682538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2">
              <a:lumMod val="25000"/>
            </a:schemeClr>
          </a:solidFill>
        </p:spPr>
        <p:txBody>
          <a:bodyPr>
            <a:normAutofit/>
          </a:bodyPr>
          <a:lstStyle/>
          <a:p>
            <a:r>
              <a:rPr lang="en-US" sz="3600" dirty="0" smtClean="0"/>
              <a:t>The Case for Multimessenger Astronomy</a:t>
            </a:r>
            <a:r>
              <a:rPr lang="en-US" dirty="0" smtClean="0">
                <a:solidFill>
                  <a:schemeClr val="bg1"/>
                </a:solidFill>
              </a:rPr>
              <a:t/>
            </a:r>
            <a:br>
              <a:rPr lang="en-US" dirty="0" smtClean="0">
                <a:solidFill>
                  <a:schemeClr val="bg1"/>
                </a:solidFill>
              </a:rPr>
            </a:br>
            <a:r>
              <a:rPr lang="en-US" sz="2400" dirty="0" smtClean="0">
                <a:solidFill>
                  <a:srgbClr val="FF0000"/>
                </a:solidFill>
              </a:rPr>
              <a:t>Take all </a:t>
            </a:r>
            <a:r>
              <a:rPr lang="en-US" sz="2400" dirty="0">
                <a:solidFill>
                  <a:srgbClr val="FF0000"/>
                </a:solidFill>
              </a:rPr>
              <a:t>y</a:t>
            </a:r>
            <a:r>
              <a:rPr lang="en-US" sz="2400" dirty="0" smtClean="0">
                <a:solidFill>
                  <a:srgbClr val="FF0000"/>
                </a:solidFill>
              </a:rPr>
              <a:t>ou are given</a:t>
            </a:r>
            <a:endParaRPr lang="en-US" sz="2400" dirty="0">
              <a:solidFill>
                <a:srgbClr val="FF0000"/>
              </a:solidFill>
            </a:endParaRPr>
          </a:p>
        </p:txBody>
      </p:sp>
      <p:pic>
        <p:nvPicPr>
          <p:cNvPr id="6" name="Picture 5"/>
          <p:cNvPicPr>
            <a:picLocks noChangeAspect="1"/>
          </p:cNvPicPr>
          <p:nvPr/>
        </p:nvPicPr>
        <p:blipFill>
          <a:blip r:embed="rId2"/>
          <a:stretch>
            <a:fillRect/>
          </a:stretch>
        </p:blipFill>
        <p:spPr>
          <a:xfrm>
            <a:off x="762000" y="2248933"/>
            <a:ext cx="5566017" cy="3938914"/>
          </a:xfrm>
          <a:prstGeom prst="rect">
            <a:avLst/>
          </a:prstGeom>
        </p:spPr>
      </p:pic>
      <p:sp>
        <p:nvSpPr>
          <p:cNvPr id="7" name="TextBox 6"/>
          <p:cNvSpPr txBox="1"/>
          <p:nvPr/>
        </p:nvSpPr>
        <p:spPr>
          <a:xfrm>
            <a:off x="6437372" y="2080431"/>
            <a:ext cx="5465460" cy="1569660"/>
          </a:xfrm>
          <a:prstGeom prst="rect">
            <a:avLst/>
          </a:prstGeom>
          <a:noFill/>
        </p:spPr>
        <p:txBody>
          <a:bodyPr wrap="square" rtlCol="0">
            <a:spAutoFit/>
          </a:bodyPr>
          <a:lstStyle/>
          <a:p>
            <a:r>
              <a:rPr lang="en-US" sz="1600" dirty="0" smtClean="0">
                <a:solidFill>
                  <a:srgbClr val="00B0F0"/>
                </a:solidFill>
                <a:latin typeface="Franklin Gothic Demi" panose="020B0703020102020204" pitchFamily="34" charset="0"/>
              </a:rPr>
              <a:t>Gamma rays: </a:t>
            </a:r>
            <a:r>
              <a:rPr lang="en-US" sz="1600" dirty="0" smtClean="0">
                <a:solidFill>
                  <a:schemeClr val="bg1"/>
                </a:solidFill>
                <a:latin typeface="Franklin Gothic Demi" panose="020B0703020102020204" pitchFamily="34" charset="0"/>
              </a:rPr>
              <a:t>point back to sources and easily detectible but there is problem of interactions in dense sources or in transit over not-so-long distances. </a:t>
            </a:r>
            <a:r>
              <a:rPr lang="en-US" sz="1600" dirty="0">
                <a:solidFill>
                  <a:schemeClr val="bg1"/>
                </a:solidFill>
                <a:latin typeface="Franklin Gothic Demi" panose="020B0703020102020204" pitchFamily="34" charset="0"/>
              </a:rPr>
              <a:t> </a:t>
            </a:r>
            <a:r>
              <a:rPr lang="en-US" sz="1600" dirty="0" smtClean="0">
                <a:solidFill>
                  <a:schemeClr val="bg1"/>
                </a:solidFill>
                <a:latin typeface="Franklin Gothic Demi" panose="020B0703020102020204" pitchFamily="34" charset="0"/>
              </a:rPr>
              <a:t>PeV and above constrained to intergalactic-scale distances.  EM and hadronic production possible and often difficult to discriminate.</a:t>
            </a:r>
            <a:endParaRPr lang="en-US" sz="1600" dirty="0">
              <a:solidFill>
                <a:schemeClr val="bg1"/>
              </a:solidFill>
              <a:latin typeface="Franklin Gothic Demi" panose="020B0703020102020204" pitchFamily="34" charset="0"/>
            </a:endParaRPr>
          </a:p>
        </p:txBody>
      </p:sp>
      <p:sp>
        <p:nvSpPr>
          <p:cNvPr id="8" name="TextBox 7"/>
          <p:cNvSpPr txBox="1"/>
          <p:nvPr/>
        </p:nvSpPr>
        <p:spPr>
          <a:xfrm>
            <a:off x="6437372" y="3554577"/>
            <a:ext cx="5465460" cy="1077218"/>
          </a:xfrm>
          <a:prstGeom prst="rect">
            <a:avLst/>
          </a:prstGeom>
          <a:noFill/>
        </p:spPr>
        <p:txBody>
          <a:bodyPr wrap="square" rtlCol="0">
            <a:spAutoFit/>
          </a:bodyPr>
          <a:lstStyle/>
          <a:p>
            <a:r>
              <a:rPr lang="en-US" sz="1600" dirty="0" smtClean="0">
                <a:solidFill>
                  <a:srgbClr val="FFC000"/>
                </a:solidFill>
                <a:latin typeface="Franklin Gothic Demi" panose="020B0703020102020204" pitchFamily="34" charset="0"/>
              </a:rPr>
              <a:t>Cosmic rays:</a:t>
            </a:r>
            <a:r>
              <a:rPr lang="en-US" sz="1600" dirty="0" smtClean="0">
                <a:solidFill>
                  <a:srgbClr val="00B0F0"/>
                </a:solidFill>
                <a:latin typeface="Franklin Gothic Demi" panose="020B0703020102020204" pitchFamily="34" charset="0"/>
              </a:rPr>
              <a:t> </a:t>
            </a:r>
            <a:r>
              <a:rPr lang="en-US" sz="1600" dirty="0" smtClean="0">
                <a:solidFill>
                  <a:schemeClr val="bg1"/>
                </a:solidFill>
                <a:latin typeface="Franklin Gothic Demi" panose="020B0703020102020204" pitchFamily="34" charset="0"/>
              </a:rPr>
              <a:t> and up to 10</a:t>
            </a:r>
            <a:r>
              <a:rPr lang="en-US" sz="1600" baseline="30000" dirty="0" smtClean="0">
                <a:solidFill>
                  <a:schemeClr val="bg1"/>
                </a:solidFill>
                <a:latin typeface="Franklin Gothic Demi" panose="020B0703020102020204" pitchFamily="34" charset="0"/>
              </a:rPr>
              <a:t>19</a:t>
            </a:r>
            <a:r>
              <a:rPr lang="en-US" sz="1600" dirty="0" smtClean="0">
                <a:solidFill>
                  <a:schemeClr val="bg1"/>
                </a:solidFill>
                <a:latin typeface="Franklin Gothic Demi" panose="020B0703020102020204" pitchFamily="34" charset="0"/>
              </a:rPr>
              <a:t> eV travel over cosmological distances.  Not impossible but difficult to trace back to source due to deflection in GMF/IGMF.  UHE detection requires large ground arrays.</a:t>
            </a:r>
            <a:endParaRPr lang="en-US" sz="1600" dirty="0">
              <a:solidFill>
                <a:schemeClr val="bg1"/>
              </a:solidFill>
              <a:latin typeface="Franklin Gothic Demi" panose="020B0703020102020204" pitchFamily="34" charset="0"/>
            </a:endParaRPr>
          </a:p>
        </p:txBody>
      </p:sp>
      <p:sp>
        <p:nvSpPr>
          <p:cNvPr id="9" name="TextBox 8"/>
          <p:cNvSpPr txBox="1"/>
          <p:nvPr/>
        </p:nvSpPr>
        <p:spPr>
          <a:xfrm>
            <a:off x="6437372" y="4702439"/>
            <a:ext cx="5465460" cy="1569660"/>
          </a:xfrm>
          <a:prstGeom prst="rect">
            <a:avLst/>
          </a:prstGeom>
          <a:noFill/>
        </p:spPr>
        <p:txBody>
          <a:bodyPr wrap="square" rtlCol="0">
            <a:spAutoFit/>
          </a:bodyPr>
          <a:lstStyle/>
          <a:p>
            <a:r>
              <a:rPr lang="en-US" sz="1600" dirty="0" smtClean="0">
                <a:solidFill>
                  <a:srgbClr val="92D050"/>
                </a:solidFill>
                <a:latin typeface="Franklin Gothic Demi" panose="020B0703020102020204" pitchFamily="34" charset="0"/>
              </a:rPr>
              <a:t>Neutrinos:</a:t>
            </a:r>
            <a:r>
              <a:rPr lang="en-US" sz="1600" dirty="0" smtClean="0">
                <a:solidFill>
                  <a:srgbClr val="00B0F0"/>
                </a:solidFill>
                <a:latin typeface="Franklin Gothic Demi" panose="020B0703020102020204" pitchFamily="34" charset="0"/>
              </a:rPr>
              <a:t> </a:t>
            </a:r>
            <a:r>
              <a:rPr lang="en-US" sz="1600" dirty="0" smtClean="0">
                <a:solidFill>
                  <a:schemeClr val="bg1"/>
                </a:solidFill>
                <a:latin typeface="Franklin Gothic Demi" panose="020B0703020102020204" pitchFamily="34" charset="0"/>
              </a:rPr>
              <a:t> point back to sources and offer pristine look even deep into compact objects; no horizon – a good thing overall but has implications in point-source searches; require large, expensive underground or underwater (ice) detector facilities; radio is however promising economical technique at UHE.</a:t>
            </a:r>
            <a:endParaRPr lang="en-US" sz="1600" dirty="0">
              <a:solidFill>
                <a:schemeClr val="bg1"/>
              </a:solidFill>
              <a:latin typeface="Franklin Gothic Demi" panose="020B0703020102020204" pitchFamily="34" charset="0"/>
            </a:endParaRPr>
          </a:p>
        </p:txBody>
      </p:sp>
      <p:sp>
        <p:nvSpPr>
          <p:cNvPr id="11" name="TextBox 10"/>
          <p:cNvSpPr txBox="1"/>
          <p:nvPr/>
        </p:nvSpPr>
        <p:spPr>
          <a:xfrm>
            <a:off x="762000" y="1157101"/>
            <a:ext cx="11140832" cy="923330"/>
          </a:xfrm>
          <a:prstGeom prst="rect">
            <a:avLst/>
          </a:prstGeom>
          <a:noFill/>
        </p:spPr>
        <p:txBody>
          <a:bodyPr wrap="square" rtlCol="0">
            <a:spAutoFit/>
          </a:bodyPr>
          <a:lstStyle/>
          <a:p>
            <a:r>
              <a:rPr lang="en-US" dirty="0" smtClean="0">
                <a:solidFill>
                  <a:schemeClr val="bg1"/>
                </a:solidFill>
                <a:latin typeface="Franklin Gothic Demi" panose="020B0703020102020204" pitchFamily="34" charset="0"/>
              </a:rPr>
              <a:t>High energy astrophysical acceleration sites are likely emitters of gammas, charged ions, and neutrinos.  Each particle used as a messenger particle has it own strengths and weaknesses – we can push our knowledge deeper by combining them.</a:t>
            </a:r>
            <a:endParaRPr lang="en-US" dirty="0">
              <a:solidFill>
                <a:schemeClr val="bg1"/>
              </a:solidFill>
              <a:latin typeface="Franklin Gothic Demi" panose="020B0703020102020204" pitchFamily="34" charset="0"/>
            </a:endParaRPr>
          </a:p>
        </p:txBody>
      </p:sp>
      <p:sp>
        <p:nvSpPr>
          <p:cNvPr id="12" name="Date Placeholder 11"/>
          <p:cNvSpPr>
            <a:spLocks noGrp="1"/>
          </p:cNvSpPr>
          <p:nvPr>
            <p:ph type="dt" sz="half" idx="10"/>
          </p:nvPr>
        </p:nvSpPr>
        <p:spPr/>
        <p:txBody>
          <a:bodyPr/>
          <a:lstStyle/>
          <a:p>
            <a:r>
              <a:rPr lang="en-US" smtClean="0"/>
              <a:t>2019 | 04 | 25</a:t>
            </a:r>
            <a:endParaRPr lang="en-US"/>
          </a:p>
        </p:txBody>
      </p:sp>
      <p:sp>
        <p:nvSpPr>
          <p:cNvPr id="13" name="Footer Placeholder 12"/>
          <p:cNvSpPr>
            <a:spLocks noGrp="1"/>
          </p:cNvSpPr>
          <p:nvPr>
            <p:ph type="ftr" sz="quarter" idx="11"/>
          </p:nvPr>
        </p:nvSpPr>
        <p:spPr/>
        <p:txBody>
          <a:bodyPr/>
          <a:lstStyle/>
          <a:p>
            <a:r>
              <a:rPr lang="en-US" smtClean="0"/>
              <a:t>K. Hanson - LHAASO Workshop (Chengdu)</a:t>
            </a:r>
            <a:endParaRPr lang="en-US"/>
          </a:p>
        </p:txBody>
      </p:sp>
      <p:sp>
        <p:nvSpPr>
          <p:cNvPr id="14" name="Slide Number Placeholder 13"/>
          <p:cNvSpPr>
            <a:spLocks noGrp="1"/>
          </p:cNvSpPr>
          <p:nvPr>
            <p:ph type="sldNum" sz="quarter" idx="12"/>
          </p:nvPr>
        </p:nvSpPr>
        <p:spPr/>
        <p:txBody>
          <a:bodyPr/>
          <a:lstStyle/>
          <a:p>
            <a:fld id="{A9C085CC-D391-4853-9810-5517AFBE7690}" type="slidenum">
              <a:rPr lang="en-US" smtClean="0"/>
              <a:t>3</a:t>
            </a:fld>
            <a:endParaRPr lang="en-US"/>
          </a:p>
        </p:txBody>
      </p:sp>
    </p:spTree>
    <p:extLst>
      <p:ext uri="{BB962C8B-B14F-4D97-AF65-F5344CB8AC3E}">
        <p14:creationId xmlns:p14="http://schemas.microsoft.com/office/powerpoint/2010/main" val="7514281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Gen2 Phase 1: First Steps</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30</a:t>
            </a:fld>
            <a:endParaRPr lang="en-US"/>
          </a:p>
        </p:txBody>
      </p:sp>
      <p:sp>
        <p:nvSpPr>
          <p:cNvPr id="6" name="TextBox 5"/>
          <p:cNvSpPr txBox="1"/>
          <p:nvPr/>
        </p:nvSpPr>
        <p:spPr>
          <a:xfrm>
            <a:off x="308941" y="1014485"/>
            <a:ext cx="4407725" cy="1323439"/>
          </a:xfrm>
          <a:prstGeom prst="rect">
            <a:avLst/>
          </a:prstGeom>
          <a:noFill/>
        </p:spPr>
        <p:txBody>
          <a:bodyPr wrap="square" rtlCol="0">
            <a:spAutoFit/>
          </a:bodyPr>
          <a:lstStyle/>
          <a:p>
            <a:r>
              <a:rPr lang="en-US" sz="1600" dirty="0" smtClean="0">
                <a:solidFill>
                  <a:schemeClr val="bg1"/>
                </a:solidFill>
                <a:latin typeface="Franklin Gothic Medium" panose="020B0603020102020204" pitchFamily="34" charset="0"/>
              </a:rPr>
              <a:t>Science goals: </a:t>
            </a:r>
          </a:p>
          <a:p>
            <a:pPr marL="342900" indent="-342900">
              <a:buAutoNum type="alphaLcParenBoth"/>
            </a:pPr>
            <a:r>
              <a:rPr lang="en-US" sz="1600" dirty="0" smtClean="0">
                <a:solidFill>
                  <a:schemeClr val="bg1"/>
                </a:solidFill>
                <a:latin typeface="Franklin Gothic Medium" panose="020B0603020102020204" pitchFamily="34" charset="0"/>
              </a:rPr>
              <a:t>Probe unitarity of PMNS matrix</a:t>
            </a:r>
          </a:p>
          <a:p>
            <a:pPr marL="342900" indent="-342900">
              <a:buAutoNum type="alphaLcParenBoth"/>
            </a:pPr>
            <a:r>
              <a:rPr lang="en-US" sz="1600" dirty="0" smtClean="0">
                <a:solidFill>
                  <a:schemeClr val="bg1"/>
                </a:solidFill>
                <a:latin typeface="Franklin Gothic Medium" panose="020B0603020102020204" pitchFamily="34" charset="0"/>
              </a:rPr>
              <a:t>Improve calibration and characterization of ice for improved HE multimessenger neutrino astronomy</a:t>
            </a:r>
          </a:p>
        </p:txBody>
      </p:sp>
      <p:sp>
        <p:nvSpPr>
          <p:cNvPr id="8" name="TextBox 7"/>
          <p:cNvSpPr txBox="1"/>
          <p:nvPr/>
        </p:nvSpPr>
        <p:spPr>
          <a:xfrm>
            <a:off x="5201845" y="1197068"/>
            <a:ext cx="6610857" cy="2862322"/>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7 strings (US </a:t>
            </a:r>
            <a:r>
              <a:rPr lang="en-US" dirty="0">
                <a:solidFill>
                  <a:schemeClr val="bg1"/>
                </a:solidFill>
                <a:latin typeface="Franklin Gothic Medium" panose="020B0603020102020204" pitchFamily="34" charset="0"/>
              </a:rPr>
              <a:t>3</a:t>
            </a:r>
            <a:r>
              <a:rPr lang="en-US" dirty="0" smtClean="0">
                <a:solidFill>
                  <a:schemeClr val="bg1"/>
                </a:solidFill>
                <a:latin typeface="Franklin Gothic Medium" panose="020B0603020102020204" pitchFamily="34" charset="0"/>
              </a:rPr>
              <a:t> | JP </a:t>
            </a:r>
            <a:r>
              <a:rPr lang="en-US" dirty="0">
                <a:solidFill>
                  <a:schemeClr val="bg1"/>
                </a:solidFill>
                <a:latin typeface="Franklin Gothic Medium" panose="020B0603020102020204" pitchFamily="34" charset="0"/>
              </a:rPr>
              <a:t>2</a:t>
            </a:r>
            <a:r>
              <a:rPr lang="en-US" dirty="0" smtClean="0">
                <a:solidFill>
                  <a:schemeClr val="bg1"/>
                </a:solidFill>
                <a:latin typeface="Franklin Gothic Medium" panose="020B0603020102020204" pitchFamily="34" charset="0"/>
              </a:rPr>
              <a:t> | DE 2) densely populated with next generation, high performance photodetectors:</a:t>
            </a:r>
          </a:p>
          <a:p>
            <a:pPr marL="285750" indent="-285750">
              <a:buFont typeface="Arial" panose="020B0604020202020204" pitchFamily="34" charset="0"/>
              <a:buChar char="•"/>
            </a:pPr>
            <a:r>
              <a:rPr lang="en-US" dirty="0" smtClean="0">
                <a:solidFill>
                  <a:schemeClr val="bg1"/>
                </a:solidFill>
                <a:latin typeface="Franklin Gothic Medium" panose="020B0603020102020204" pitchFamily="34" charset="0"/>
              </a:rPr>
              <a:t>Integrates with existing IceCube: data acquisition, event filtering, simulation will require extension; </a:t>
            </a:r>
          </a:p>
          <a:p>
            <a:pPr marL="285750" indent="-285750">
              <a:buFont typeface="Arial" panose="020B0604020202020204" pitchFamily="34" charset="0"/>
              <a:buChar char="•"/>
            </a:pPr>
            <a:r>
              <a:rPr lang="en-US" dirty="0" smtClean="0">
                <a:solidFill>
                  <a:schemeClr val="bg1"/>
                </a:solidFill>
                <a:latin typeface="Franklin Gothic Medium" panose="020B0603020102020204" pitchFamily="34" charset="0"/>
              </a:rPr>
              <a:t>No significant increase in steady-state operations; </a:t>
            </a:r>
          </a:p>
          <a:p>
            <a:pPr marL="285750" indent="-285750">
              <a:buFont typeface="Arial" panose="020B0604020202020204" pitchFamily="34" charset="0"/>
              <a:buChar char="•"/>
            </a:pPr>
            <a:r>
              <a:rPr lang="en-US" dirty="0" smtClean="0">
                <a:solidFill>
                  <a:schemeClr val="bg1"/>
                </a:solidFill>
                <a:latin typeface="Franklin Gothic Medium" panose="020B0603020102020204" pitchFamily="34" charset="0"/>
              </a:rPr>
              <a:t>Negligible increase in data rate</a:t>
            </a:r>
          </a:p>
          <a:p>
            <a:pPr marL="285750" indent="-285750">
              <a:buFont typeface="Arial" panose="020B0604020202020204" pitchFamily="34" charset="0"/>
              <a:buChar char="•"/>
            </a:pPr>
            <a:r>
              <a:rPr lang="en-US" dirty="0" smtClean="0">
                <a:solidFill>
                  <a:schemeClr val="bg1"/>
                </a:solidFill>
                <a:latin typeface="Franklin Gothic Medium" panose="020B0603020102020204" pitchFamily="34" charset="0"/>
              </a:rPr>
              <a:t>+3 kW power (+5% increase relative to IceCube)</a:t>
            </a:r>
          </a:p>
          <a:p>
            <a:r>
              <a:rPr lang="en-US" dirty="0" smtClean="0">
                <a:solidFill>
                  <a:schemeClr val="bg1"/>
                </a:solidFill>
                <a:latin typeface="Franklin Gothic Medium" panose="020B0603020102020204" pitchFamily="34" charset="0"/>
              </a:rPr>
              <a:t>Proposed project leverages significant effort already invested by US/Non-US IceCube groups to develop instrumentation and infrastructure for next-generation neutrino detector at South Pole.</a:t>
            </a:r>
          </a:p>
        </p:txBody>
      </p:sp>
      <p:graphicFrame>
        <p:nvGraphicFramePr>
          <p:cNvPr id="9" name="Table 8"/>
          <p:cNvGraphicFramePr>
            <a:graphicFrameLocks noGrp="1"/>
          </p:cNvGraphicFramePr>
          <p:nvPr>
            <p:extLst/>
          </p:nvPr>
        </p:nvGraphicFramePr>
        <p:xfrm>
          <a:off x="5201845" y="4342059"/>
          <a:ext cx="4386930" cy="1630680"/>
        </p:xfrm>
        <a:graphic>
          <a:graphicData uri="http://schemas.openxmlformats.org/drawingml/2006/table">
            <a:tbl>
              <a:tblPr firstRow="1" bandRow="1">
                <a:tableStyleId>{5C22544A-7EE6-4342-B048-85BDC9FD1C3A}</a:tableStyleId>
              </a:tblPr>
              <a:tblGrid>
                <a:gridCol w="1241300">
                  <a:extLst>
                    <a:ext uri="{9D8B030D-6E8A-4147-A177-3AD203B41FA5}">
                      <a16:colId xmlns:a16="http://schemas.microsoft.com/office/drawing/2014/main" val="2091480672"/>
                    </a:ext>
                  </a:extLst>
                </a:gridCol>
                <a:gridCol w="1046978">
                  <a:extLst>
                    <a:ext uri="{9D8B030D-6E8A-4147-A177-3AD203B41FA5}">
                      <a16:colId xmlns:a16="http://schemas.microsoft.com/office/drawing/2014/main" val="1092376950"/>
                    </a:ext>
                  </a:extLst>
                </a:gridCol>
                <a:gridCol w="929604">
                  <a:extLst>
                    <a:ext uri="{9D8B030D-6E8A-4147-A177-3AD203B41FA5}">
                      <a16:colId xmlns:a16="http://schemas.microsoft.com/office/drawing/2014/main" val="3417907949"/>
                    </a:ext>
                  </a:extLst>
                </a:gridCol>
                <a:gridCol w="1169048">
                  <a:extLst>
                    <a:ext uri="{9D8B030D-6E8A-4147-A177-3AD203B41FA5}">
                      <a16:colId xmlns:a16="http://schemas.microsoft.com/office/drawing/2014/main" val="2429537595"/>
                    </a:ext>
                  </a:extLst>
                </a:gridCol>
              </a:tblGrid>
              <a:tr h="370840">
                <a:tc>
                  <a:txBody>
                    <a:bodyPr/>
                    <a:lstStyle/>
                    <a:p>
                      <a:r>
                        <a:rPr lang="en-US" sz="1400" dirty="0" smtClean="0">
                          <a:latin typeface="Franklin Gothic Medium" panose="020B0603020102020204" pitchFamily="34" charset="0"/>
                        </a:rPr>
                        <a:t>Array</a:t>
                      </a:r>
                      <a:endParaRPr lang="en-US" sz="1400" dirty="0">
                        <a:latin typeface="Franklin Gothic Medium" panose="020B0603020102020204" pitchFamily="34" charset="0"/>
                      </a:endParaRPr>
                    </a:p>
                  </a:txBody>
                  <a:tcPr anchor="ctr"/>
                </a:tc>
                <a:tc>
                  <a:txBody>
                    <a:bodyPr/>
                    <a:lstStyle/>
                    <a:p>
                      <a:r>
                        <a:rPr lang="en-US" sz="1400" dirty="0" smtClean="0">
                          <a:latin typeface="Franklin Gothic Medium" panose="020B0603020102020204" pitchFamily="34" charset="0"/>
                        </a:rPr>
                        <a:t>String Spacing</a:t>
                      </a:r>
                      <a:endParaRPr lang="en-US" sz="1400" dirty="0">
                        <a:latin typeface="Franklin Gothic Medium" panose="020B0603020102020204" pitchFamily="34" charset="0"/>
                      </a:endParaRPr>
                    </a:p>
                  </a:txBody>
                  <a:tcPr/>
                </a:tc>
                <a:tc>
                  <a:txBody>
                    <a:bodyPr/>
                    <a:lstStyle/>
                    <a:p>
                      <a:r>
                        <a:rPr lang="en-US" sz="1400" dirty="0" smtClean="0">
                          <a:latin typeface="Franklin Gothic Medium" panose="020B0603020102020204" pitchFamily="34" charset="0"/>
                        </a:rPr>
                        <a:t>Module Spacing</a:t>
                      </a:r>
                      <a:endParaRPr lang="en-US" sz="1400" dirty="0">
                        <a:latin typeface="Franklin Gothic Medium" panose="020B0603020102020204" pitchFamily="34" charset="0"/>
                      </a:endParaRPr>
                    </a:p>
                  </a:txBody>
                  <a:tcPr/>
                </a:tc>
                <a:tc>
                  <a:txBody>
                    <a:bodyPr/>
                    <a:lstStyle/>
                    <a:p>
                      <a:r>
                        <a:rPr lang="en-US" sz="1400" baseline="0" dirty="0" smtClean="0">
                          <a:latin typeface="Franklin Gothic Medium" panose="020B0603020102020204" pitchFamily="34" charset="0"/>
                        </a:rPr>
                        <a:t>Modules per String</a:t>
                      </a:r>
                      <a:endParaRPr lang="en-US" sz="1400" dirty="0">
                        <a:latin typeface="Franklin Gothic Medium" panose="020B0603020102020204" pitchFamily="34" charset="0"/>
                      </a:endParaRPr>
                    </a:p>
                  </a:txBody>
                  <a:tcPr/>
                </a:tc>
                <a:extLst>
                  <a:ext uri="{0D108BD9-81ED-4DB2-BD59-A6C34878D82A}">
                    <a16:rowId xmlns:a16="http://schemas.microsoft.com/office/drawing/2014/main" val="3495115316"/>
                  </a:ext>
                </a:extLst>
              </a:tr>
              <a:tr h="370840">
                <a:tc>
                  <a:txBody>
                    <a:bodyPr/>
                    <a:lstStyle/>
                    <a:p>
                      <a:r>
                        <a:rPr lang="en-US" sz="1400" dirty="0" smtClean="0">
                          <a:latin typeface="Franklin Gothic Medium" panose="020B0603020102020204" pitchFamily="34" charset="0"/>
                        </a:rPr>
                        <a:t>IceCube</a:t>
                      </a:r>
                      <a:endParaRPr lang="en-US" sz="1400" dirty="0">
                        <a:latin typeface="Franklin Gothic Medium" panose="020B0603020102020204" pitchFamily="34" charset="0"/>
                      </a:endParaRPr>
                    </a:p>
                  </a:txBody>
                  <a:tcPr/>
                </a:tc>
                <a:tc>
                  <a:txBody>
                    <a:bodyPr/>
                    <a:lstStyle/>
                    <a:p>
                      <a:pPr algn="l"/>
                      <a:r>
                        <a:rPr lang="en-US" sz="1400" dirty="0" smtClean="0">
                          <a:latin typeface="Franklin Gothic Medium" panose="020B0603020102020204" pitchFamily="34" charset="0"/>
                        </a:rPr>
                        <a:t>125 m</a:t>
                      </a:r>
                      <a:endParaRPr lang="en-US" sz="1400" dirty="0">
                        <a:latin typeface="Franklin Gothic Medium" panose="020B0603020102020204" pitchFamily="34" charset="0"/>
                      </a:endParaRPr>
                    </a:p>
                  </a:txBody>
                  <a:tcPr/>
                </a:tc>
                <a:tc>
                  <a:txBody>
                    <a:bodyPr/>
                    <a:lstStyle/>
                    <a:p>
                      <a:pPr algn="l"/>
                      <a:r>
                        <a:rPr lang="en-US" sz="1400" dirty="0" smtClean="0">
                          <a:latin typeface="Franklin Gothic Medium" panose="020B0603020102020204" pitchFamily="34" charset="0"/>
                        </a:rPr>
                        <a:t>17 m</a:t>
                      </a:r>
                      <a:endParaRPr lang="en-US" sz="1400" dirty="0">
                        <a:latin typeface="Franklin Gothic Medium" panose="020B0603020102020204" pitchFamily="34" charset="0"/>
                      </a:endParaRPr>
                    </a:p>
                  </a:txBody>
                  <a:tcPr/>
                </a:tc>
                <a:tc>
                  <a:txBody>
                    <a:bodyPr/>
                    <a:lstStyle/>
                    <a:p>
                      <a:pPr algn="ctr"/>
                      <a:r>
                        <a:rPr lang="en-US" sz="1400" dirty="0" smtClean="0">
                          <a:latin typeface="Franklin Gothic Medium" panose="020B0603020102020204" pitchFamily="34" charset="0"/>
                        </a:rPr>
                        <a:t>60</a:t>
                      </a:r>
                      <a:endParaRPr lang="en-US" sz="1400" dirty="0">
                        <a:latin typeface="Franklin Gothic Medium" panose="020B0603020102020204" pitchFamily="34" charset="0"/>
                      </a:endParaRPr>
                    </a:p>
                  </a:txBody>
                  <a:tcPr/>
                </a:tc>
                <a:extLst>
                  <a:ext uri="{0D108BD9-81ED-4DB2-BD59-A6C34878D82A}">
                    <a16:rowId xmlns:a16="http://schemas.microsoft.com/office/drawing/2014/main" val="2767248705"/>
                  </a:ext>
                </a:extLst>
              </a:tr>
              <a:tr h="370840">
                <a:tc>
                  <a:txBody>
                    <a:bodyPr/>
                    <a:lstStyle/>
                    <a:p>
                      <a:r>
                        <a:rPr lang="en-US" sz="1400" dirty="0" smtClean="0">
                          <a:latin typeface="Franklin Gothic Medium" panose="020B0603020102020204" pitchFamily="34" charset="0"/>
                        </a:rPr>
                        <a:t>DeepCore</a:t>
                      </a:r>
                      <a:endParaRPr lang="en-US" sz="1400" dirty="0">
                        <a:latin typeface="Franklin Gothic Medium" panose="020B0603020102020204" pitchFamily="34" charset="0"/>
                      </a:endParaRPr>
                    </a:p>
                  </a:txBody>
                  <a:tcPr/>
                </a:tc>
                <a:tc>
                  <a:txBody>
                    <a:bodyPr/>
                    <a:lstStyle/>
                    <a:p>
                      <a:pPr algn="l"/>
                      <a:r>
                        <a:rPr lang="en-US" sz="1400" dirty="0" smtClean="0">
                          <a:latin typeface="Franklin Gothic Medium" panose="020B0603020102020204" pitchFamily="34" charset="0"/>
                        </a:rPr>
                        <a:t>75 m</a:t>
                      </a:r>
                      <a:endParaRPr lang="en-US" sz="1400" dirty="0">
                        <a:latin typeface="Franklin Gothic Medium" panose="020B0603020102020204" pitchFamily="34" charset="0"/>
                      </a:endParaRPr>
                    </a:p>
                  </a:txBody>
                  <a:tcPr/>
                </a:tc>
                <a:tc>
                  <a:txBody>
                    <a:bodyPr/>
                    <a:lstStyle/>
                    <a:p>
                      <a:pPr algn="l"/>
                      <a:r>
                        <a:rPr lang="en-US" sz="1400" dirty="0" smtClean="0">
                          <a:latin typeface="Franklin Gothic Medium" panose="020B0603020102020204" pitchFamily="34" charset="0"/>
                        </a:rPr>
                        <a:t>7 m</a:t>
                      </a:r>
                      <a:endParaRPr lang="en-US" sz="1400" dirty="0">
                        <a:latin typeface="Franklin Gothic Medium" panose="020B0603020102020204" pitchFamily="34" charset="0"/>
                      </a:endParaRPr>
                    </a:p>
                  </a:txBody>
                  <a:tcPr/>
                </a:tc>
                <a:tc>
                  <a:txBody>
                    <a:bodyPr/>
                    <a:lstStyle/>
                    <a:p>
                      <a:pPr algn="ctr"/>
                      <a:r>
                        <a:rPr lang="en-US" sz="1400" dirty="0" smtClean="0">
                          <a:latin typeface="Franklin Gothic Medium" panose="020B0603020102020204" pitchFamily="34" charset="0"/>
                        </a:rPr>
                        <a:t>60</a:t>
                      </a:r>
                      <a:endParaRPr lang="en-US" sz="1400" dirty="0">
                        <a:latin typeface="Franklin Gothic Medium" panose="020B0603020102020204" pitchFamily="34" charset="0"/>
                      </a:endParaRPr>
                    </a:p>
                  </a:txBody>
                  <a:tcPr/>
                </a:tc>
                <a:extLst>
                  <a:ext uri="{0D108BD9-81ED-4DB2-BD59-A6C34878D82A}">
                    <a16:rowId xmlns:a16="http://schemas.microsoft.com/office/drawing/2014/main" val="3096125000"/>
                  </a:ext>
                </a:extLst>
              </a:tr>
              <a:tr h="370840">
                <a:tc>
                  <a:txBody>
                    <a:bodyPr/>
                    <a:lstStyle/>
                    <a:p>
                      <a:r>
                        <a:rPr lang="en-US" sz="1400" dirty="0" smtClean="0">
                          <a:latin typeface="Franklin Gothic Medium" panose="020B0603020102020204" pitchFamily="34" charset="0"/>
                        </a:rPr>
                        <a:t>Phase 1</a:t>
                      </a:r>
                      <a:endParaRPr lang="en-US" sz="1400" dirty="0">
                        <a:latin typeface="Franklin Gothic Medium" panose="020B0603020102020204" pitchFamily="34" charset="0"/>
                      </a:endParaRPr>
                    </a:p>
                  </a:txBody>
                  <a:tcPr/>
                </a:tc>
                <a:tc>
                  <a:txBody>
                    <a:bodyPr/>
                    <a:lstStyle/>
                    <a:p>
                      <a:pPr algn="l"/>
                      <a:r>
                        <a:rPr lang="en-US" sz="1400" dirty="0" smtClean="0">
                          <a:latin typeface="Franklin Gothic Medium" panose="020B0603020102020204" pitchFamily="34" charset="0"/>
                        </a:rPr>
                        <a:t>20 m</a:t>
                      </a:r>
                      <a:endParaRPr lang="en-US" sz="1400" dirty="0">
                        <a:latin typeface="Franklin Gothic Medium" panose="020B0603020102020204" pitchFamily="34" charset="0"/>
                      </a:endParaRPr>
                    </a:p>
                  </a:txBody>
                  <a:tcPr/>
                </a:tc>
                <a:tc>
                  <a:txBody>
                    <a:bodyPr/>
                    <a:lstStyle/>
                    <a:p>
                      <a:pPr algn="l"/>
                      <a:r>
                        <a:rPr lang="en-US" sz="1400" dirty="0" smtClean="0">
                          <a:latin typeface="Franklin Gothic Medium" panose="020B0603020102020204" pitchFamily="34" charset="0"/>
                        </a:rPr>
                        <a:t>2 m</a:t>
                      </a:r>
                      <a:endParaRPr lang="en-US" sz="1400" dirty="0">
                        <a:latin typeface="Franklin Gothic Medium" panose="020B0603020102020204" pitchFamily="34" charset="0"/>
                      </a:endParaRPr>
                    </a:p>
                  </a:txBody>
                  <a:tcPr/>
                </a:tc>
                <a:tc>
                  <a:txBody>
                    <a:bodyPr/>
                    <a:lstStyle/>
                    <a:p>
                      <a:pPr algn="ctr"/>
                      <a:r>
                        <a:rPr lang="en-US" sz="1400" dirty="0" smtClean="0">
                          <a:latin typeface="Franklin Gothic Medium" panose="020B0603020102020204" pitchFamily="34" charset="0"/>
                        </a:rPr>
                        <a:t>125</a:t>
                      </a:r>
                      <a:endParaRPr lang="en-US" sz="1400" dirty="0">
                        <a:latin typeface="Franklin Gothic Medium" panose="020B0603020102020204" pitchFamily="34" charset="0"/>
                      </a:endParaRPr>
                    </a:p>
                  </a:txBody>
                  <a:tcPr/>
                </a:tc>
                <a:extLst>
                  <a:ext uri="{0D108BD9-81ED-4DB2-BD59-A6C34878D82A}">
                    <a16:rowId xmlns:a16="http://schemas.microsoft.com/office/drawing/2014/main" val="875644022"/>
                  </a:ext>
                </a:extLst>
              </a:tr>
            </a:tbl>
          </a:graphicData>
        </a:graphic>
      </p:graphicFrame>
      <p:pic>
        <p:nvPicPr>
          <p:cNvPr id="10" name="Picture 9"/>
          <p:cNvPicPr>
            <a:picLocks noChangeAspect="1"/>
          </p:cNvPicPr>
          <p:nvPr/>
        </p:nvPicPr>
        <p:blipFill>
          <a:blip r:embed="rId2"/>
          <a:stretch>
            <a:fillRect/>
          </a:stretch>
        </p:blipFill>
        <p:spPr>
          <a:xfrm>
            <a:off x="9823488" y="4067227"/>
            <a:ext cx="1989214" cy="2215589"/>
          </a:xfrm>
          <a:prstGeom prst="rect">
            <a:avLst/>
          </a:prstGeom>
        </p:spPr>
      </p:pic>
      <p:pic>
        <p:nvPicPr>
          <p:cNvPr id="11" name="Picture 10"/>
          <p:cNvPicPr>
            <a:picLocks noChangeAspect="1"/>
          </p:cNvPicPr>
          <p:nvPr/>
        </p:nvPicPr>
        <p:blipFill>
          <a:blip r:embed="rId3"/>
          <a:stretch>
            <a:fillRect/>
          </a:stretch>
        </p:blipFill>
        <p:spPr>
          <a:xfrm>
            <a:off x="308942" y="2459606"/>
            <a:ext cx="4658190" cy="3775062"/>
          </a:xfrm>
          <a:prstGeom prst="rect">
            <a:avLst/>
          </a:prstGeom>
        </p:spPr>
      </p:pic>
    </p:spTree>
    <p:extLst>
      <p:ext uri="{BB962C8B-B14F-4D97-AF65-F5344CB8AC3E}">
        <p14:creationId xmlns:p14="http://schemas.microsoft.com/office/powerpoint/2010/main" val="23201267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Tau Neutrinos with IceCube DeepCore </a:t>
            </a:r>
            <a:endParaRPr lang="en-US" dirty="0"/>
          </a:p>
        </p:txBody>
      </p:sp>
      <p:sp>
        <p:nvSpPr>
          <p:cNvPr id="3" name="Content Placeholder 2"/>
          <p:cNvSpPr>
            <a:spLocks noGrp="1"/>
          </p:cNvSpPr>
          <p:nvPr>
            <p:ph idx="1"/>
          </p:nvPr>
        </p:nvSpPr>
        <p:spPr>
          <a:xfrm>
            <a:off x="838201" y="1825625"/>
            <a:ext cx="10515600" cy="4351338"/>
          </a:xfrm>
          <a:solidFill>
            <a:schemeClr val="bg2">
              <a:lumMod val="75000"/>
              <a:alpha val="56000"/>
            </a:schemeClr>
          </a:solidFill>
        </p:spPr>
        <p:txBody>
          <a:bodyPr>
            <a:normAutofit lnSpcReduction="10000"/>
          </a:bodyPr>
          <a:lstStyle/>
          <a:p>
            <a:r>
              <a:rPr lang="en-US" dirty="0" smtClean="0"/>
              <a:t>Details – see Phys. Rev. D 99, 032007.  </a:t>
            </a:r>
          </a:p>
          <a:p>
            <a:r>
              <a:rPr lang="en-US" dirty="0" smtClean="0"/>
              <a:t>Rightmost column of PMNS matrix poorly constrained.  Know |U</a:t>
            </a:r>
            <a:r>
              <a:rPr lang="en-US" baseline="-25000" dirty="0" smtClean="0"/>
              <a:t>e3</a:t>
            </a:r>
            <a:r>
              <a:rPr lang="en-US" dirty="0" smtClean="0"/>
              <a:t>|</a:t>
            </a:r>
            <a:r>
              <a:rPr lang="en-US" baseline="30000" dirty="0" smtClean="0"/>
              <a:t>2</a:t>
            </a:r>
            <a:r>
              <a:rPr lang="en-US" dirty="0" smtClean="0"/>
              <a:t> + |U</a:t>
            </a:r>
            <a:r>
              <a:rPr lang="en-US" baseline="-25000" dirty="0" smtClean="0"/>
              <a:t>u3</a:t>
            </a:r>
            <a:r>
              <a:rPr lang="en-US" dirty="0" smtClean="0"/>
              <a:t>|</a:t>
            </a:r>
            <a:r>
              <a:rPr lang="en-US" baseline="30000" dirty="0" smtClean="0"/>
              <a:t>2</a:t>
            </a:r>
            <a:r>
              <a:rPr lang="en-US" dirty="0" smtClean="0"/>
              <a:t> is about 0.5 but only know |U</a:t>
            </a:r>
            <a:r>
              <a:rPr lang="en-US" baseline="-25000" dirty="0" smtClean="0"/>
              <a:t>t3</a:t>
            </a:r>
            <a:r>
              <a:rPr lang="en-US" dirty="0" smtClean="0"/>
              <a:t>|</a:t>
            </a:r>
            <a:r>
              <a:rPr lang="en-US" baseline="30000" dirty="0" smtClean="0"/>
              <a:t>2</a:t>
            </a:r>
            <a:r>
              <a:rPr lang="en-US" dirty="0" smtClean="0"/>
              <a:t> &gt; 0.</a:t>
            </a:r>
          </a:p>
          <a:p>
            <a:r>
              <a:rPr lang="en-US" dirty="0" smtClean="0"/>
              <a:t>Measurement of |U</a:t>
            </a:r>
            <a:r>
              <a:rPr lang="en-US" baseline="-25000" dirty="0" smtClean="0"/>
              <a:t>t3</a:t>
            </a:r>
            <a:r>
              <a:rPr lang="en-US" dirty="0" smtClean="0"/>
              <a:t>|</a:t>
            </a:r>
            <a:r>
              <a:rPr lang="en-US" baseline="30000" dirty="0" smtClean="0"/>
              <a:t>2</a:t>
            </a:r>
            <a:r>
              <a:rPr lang="en-US" dirty="0" smtClean="0"/>
              <a:t> not 0.5 could mean:</a:t>
            </a:r>
          </a:p>
          <a:p>
            <a:pPr lvl="1"/>
            <a:r>
              <a:rPr lang="en-US" dirty="0" smtClean="0"/>
              <a:t>NSI</a:t>
            </a:r>
          </a:p>
          <a:p>
            <a:pPr lvl="1"/>
            <a:r>
              <a:rPr lang="en-US" dirty="0" smtClean="0"/>
              <a:t>Sterile neutrinos</a:t>
            </a:r>
          </a:p>
          <a:p>
            <a:r>
              <a:rPr lang="en-US" dirty="0" smtClean="0"/>
              <a:t>DC detects approx. 500 events / </a:t>
            </a:r>
            <a:r>
              <a:rPr lang="en-US" dirty="0" err="1" smtClean="0"/>
              <a:t>yr</a:t>
            </a:r>
            <a:endParaRPr lang="en-US" dirty="0" smtClean="0"/>
          </a:p>
          <a:p>
            <a:r>
              <a:rPr lang="en-US" dirty="0" smtClean="0"/>
              <a:t>Taus on event by event level indistinguishable from electron CC, NC interactions </a:t>
            </a:r>
            <a:r>
              <a:rPr lang="en-US" dirty="0" smtClean="0">
                <a:sym typeface="Wingdings" panose="05000000000000000000" pitchFamily="2" charset="2"/>
              </a:rPr>
              <a:t> </a:t>
            </a:r>
            <a:r>
              <a:rPr lang="en-US" i="1" dirty="0" smtClean="0">
                <a:sym typeface="Wingdings" panose="05000000000000000000" pitchFamily="2" charset="2"/>
              </a:rPr>
              <a:t>this is a statistical measurement of “cascade-like” events relative to “track-like” events</a:t>
            </a:r>
            <a:endParaRPr lang="en-US" i="1"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Gill Sans MT" panose="020B0502020104020203" pitchFamily="34" charset="0"/>
                <a:ea typeface="+mn-ea"/>
                <a:cs typeface="+mn-cs"/>
              </a:rPr>
              <a:t>2019 | 04 | 25</a:t>
            </a:r>
            <a:endParaRPr kumimoji="0" lang="en-US" sz="12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Gill Sans MT" panose="020B0502020104020203" pitchFamily="34" charset="0"/>
                <a:ea typeface="+mn-ea"/>
                <a:cs typeface="+mn-cs"/>
              </a:rPr>
              <a:t>K. Hanson - LHAASO Workshop, Chengdu</a:t>
            </a:r>
            <a:endParaRPr kumimoji="0" lang="en-US" sz="12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4B1863-A74C-400C-91B0-874A067CCFF4}" type="slidenum">
              <a:rPr kumimoji="0" lang="en-US" sz="1200" b="0" i="0" u="none" strike="noStrike" kern="1200" cap="none" spc="0" normalizeH="0" baseline="0" noProof="0" smtClean="0">
                <a:ln>
                  <a:noFill/>
                </a:ln>
                <a:solidFill>
                  <a:prstClr val="white"/>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741348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Tau Neutrinos with the IceCube Upgrade</a:t>
            </a:r>
            <a:endParaRPr lang="en-US" dirty="0"/>
          </a:p>
        </p:txBody>
      </p:sp>
      <p:pic>
        <p:nvPicPr>
          <p:cNvPr id="4" name="Picture 3"/>
          <p:cNvPicPr>
            <a:picLocks noChangeAspect="1"/>
          </p:cNvPicPr>
          <p:nvPr/>
        </p:nvPicPr>
        <p:blipFill>
          <a:blip r:embed="rId2"/>
          <a:stretch>
            <a:fillRect/>
          </a:stretch>
        </p:blipFill>
        <p:spPr>
          <a:xfrm>
            <a:off x="838200" y="3939116"/>
            <a:ext cx="6961615" cy="2348416"/>
          </a:xfrm>
          <a:prstGeom prst="rect">
            <a:avLst/>
          </a:prstGeom>
        </p:spPr>
      </p:pic>
      <p:pic>
        <p:nvPicPr>
          <p:cNvPr id="5" name="Picture 4"/>
          <p:cNvPicPr>
            <a:picLocks noChangeAspect="1"/>
          </p:cNvPicPr>
          <p:nvPr/>
        </p:nvPicPr>
        <p:blipFill>
          <a:blip r:embed="rId3"/>
          <a:stretch>
            <a:fillRect/>
          </a:stretch>
        </p:blipFill>
        <p:spPr>
          <a:xfrm>
            <a:off x="838200" y="1477892"/>
            <a:ext cx="6961382" cy="2461224"/>
          </a:xfrm>
          <a:prstGeom prst="rect">
            <a:avLst/>
          </a:prstGeom>
        </p:spPr>
      </p:pic>
      <p:sp>
        <p:nvSpPr>
          <p:cNvPr id="6" name="TextBox 5"/>
          <p:cNvSpPr txBox="1"/>
          <p:nvPr/>
        </p:nvSpPr>
        <p:spPr>
          <a:xfrm>
            <a:off x="8413898" y="3200452"/>
            <a:ext cx="323938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Gill Sans MT" panose="020B0502020104020203" pitchFamily="34" charset="0"/>
                <a:ea typeface="+mn-ea"/>
                <a:cs typeface="+mn-cs"/>
              </a:rPr>
              <a:t>Thanks to T. Stuttard for these and following Monte Carlo simulations of IceCube Upgrade</a:t>
            </a:r>
            <a:endParaRPr kumimoji="0" lang="en-US" sz="18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Gill Sans MT" panose="020B0502020104020203" pitchFamily="34" charset="0"/>
                <a:ea typeface="+mn-ea"/>
                <a:cs typeface="+mn-cs"/>
              </a:rPr>
              <a:t>2019 | 04 | 25</a:t>
            </a:r>
            <a:endParaRPr kumimoji="0" lang="en-US" sz="12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7" name="Footer Placeholder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solidFill>
                <a:effectLst/>
                <a:uLnTx/>
                <a:uFillTx/>
                <a:latin typeface="Gill Sans MT" panose="020B0502020104020203" pitchFamily="34" charset="0"/>
                <a:ea typeface="+mn-ea"/>
                <a:cs typeface="+mn-cs"/>
              </a:rPr>
              <a:t>K. Hanson - LHAASO Workshop, Chengdu</a:t>
            </a:r>
            <a:endParaRPr kumimoji="0" lang="en-US" sz="12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4B1863-A74C-400C-91B0-874A067CCFF4}" type="slidenum">
              <a:rPr kumimoji="0" lang="en-US" sz="1200" b="0" i="0" u="none" strike="noStrike" kern="1200" cap="none" spc="0" normalizeH="0" baseline="0" noProof="0" smtClean="0">
                <a:ln>
                  <a:noFill/>
                </a:ln>
                <a:solidFill>
                  <a:prstClr val="white"/>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006797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Mixing</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33</a:t>
            </a:fld>
            <a:endParaRPr lang="en-US"/>
          </a:p>
        </p:txBody>
      </p:sp>
      <p:sp>
        <p:nvSpPr>
          <p:cNvPr id="7" name="TextBox 6"/>
          <p:cNvSpPr txBox="1"/>
          <p:nvPr/>
        </p:nvSpPr>
        <p:spPr>
          <a:xfrm>
            <a:off x="762000" y="4120586"/>
            <a:ext cx="5893443" cy="2031325"/>
          </a:xfrm>
          <a:prstGeom prst="rect">
            <a:avLst/>
          </a:prstGeom>
          <a:noFill/>
        </p:spPr>
        <p:txBody>
          <a:bodyPr wrap="square" rtlCol="0">
            <a:spAutoFit/>
          </a:bodyPr>
          <a:lstStyle/>
          <a:p>
            <a:r>
              <a:rPr lang="en-US" dirty="0" smtClean="0">
                <a:solidFill>
                  <a:schemeClr val="bg1"/>
                </a:solidFill>
                <a:latin typeface="Franklin Gothic Medium" panose="020B0603020102020204" pitchFamily="34" charset="0"/>
              </a:rPr>
              <a:t>With only 7 but densely instrumented strings …</a:t>
            </a:r>
          </a:p>
          <a:p>
            <a:endParaRPr lang="en-US" dirty="0">
              <a:solidFill>
                <a:schemeClr val="bg1"/>
              </a:solidFill>
              <a:latin typeface="Franklin Gothic Medium" panose="020B0603020102020204" pitchFamily="34" charset="0"/>
            </a:endParaRPr>
          </a:p>
          <a:p>
            <a:pPr marL="285750" indent="-285750">
              <a:buFont typeface="Arial" panose="020B0604020202020204" pitchFamily="34" charset="0"/>
              <a:buChar char="•"/>
            </a:pPr>
            <a:r>
              <a:rPr lang="en-US" dirty="0" smtClean="0">
                <a:solidFill>
                  <a:schemeClr val="bg1"/>
                </a:solidFill>
                <a:latin typeface="Franklin Gothic Medium" panose="020B0603020102020204" pitchFamily="34" charset="0"/>
              </a:rPr>
              <a:t>Expect 2500 CC+NC tau neutrino events per annum.  Statistically measure taus based on energy and angle.</a:t>
            </a:r>
            <a:endParaRPr lang="en-US" dirty="0">
              <a:solidFill>
                <a:schemeClr val="bg1"/>
              </a:solidFill>
              <a:latin typeface="Franklin Gothic Medium" panose="020B0603020102020204" pitchFamily="34" charset="0"/>
            </a:endParaRPr>
          </a:p>
          <a:p>
            <a:pPr marL="285750" indent="-285750">
              <a:buFont typeface="Arial" panose="020B0604020202020204" pitchFamily="34" charset="0"/>
              <a:buChar char="•"/>
            </a:pPr>
            <a:r>
              <a:rPr lang="en-US" dirty="0" smtClean="0">
                <a:solidFill>
                  <a:schemeClr val="bg1"/>
                </a:solidFill>
                <a:latin typeface="Franklin Gothic Medium" panose="020B0603020102020204" pitchFamily="34" charset="0"/>
              </a:rPr>
              <a:t>Will </a:t>
            </a:r>
            <a:r>
              <a:rPr lang="en-US" dirty="0" err="1" smtClean="0">
                <a:solidFill>
                  <a:schemeClr val="bg1"/>
                </a:solidFill>
                <a:latin typeface="Franklin Gothic Medium" panose="020B0603020102020204" pitchFamily="34" charset="0"/>
              </a:rPr>
              <a:t>exlude</a:t>
            </a:r>
            <a:r>
              <a:rPr lang="en-US" dirty="0" smtClean="0">
                <a:solidFill>
                  <a:schemeClr val="bg1"/>
                </a:solidFill>
                <a:latin typeface="Franklin Gothic Medium" panose="020B0603020102020204" pitchFamily="34" charset="0"/>
              </a:rPr>
              <a:t> no-tau appear w 14 sig after 3 years.</a:t>
            </a:r>
          </a:p>
          <a:p>
            <a:pPr marL="285750" indent="-285750">
              <a:buFont typeface="Arial" panose="020B0604020202020204" pitchFamily="34" charset="0"/>
              <a:buChar char="•"/>
            </a:pPr>
            <a:r>
              <a:rPr lang="en-US" dirty="0" smtClean="0">
                <a:solidFill>
                  <a:schemeClr val="bg1"/>
                </a:solidFill>
                <a:latin typeface="Franklin Gothic Medium" panose="020B0603020102020204" pitchFamily="34" charset="0"/>
              </a:rPr>
              <a:t>Best constraints on atmospheric mixing parameters (maximal mixing / octant for ATMNU).</a:t>
            </a:r>
          </a:p>
        </p:txBody>
      </p:sp>
      <p:pic>
        <p:nvPicPr>
          <p:cNvPr id="8" name="Picture 7"/>
          <p:cNvPicPr>
            <a:picLocks noChangeAspect="1"/>
          </p:cNvPicPr>
          <p:nvPr/>
        </p:nvPicPr>
        <p:blipFill>
          <a:blip r:embed="rId2"/>
          <a:stretch>
            <a:fillRect/>
          </a:stretch>
        </p:blipFill>
        <p:spPr>
          <a:xfrm>
            <a:off x="762000" y="2554359"/>
            <a:ext cx="4928955" cy="1519111"/>
          </a:xfrm>
          <a:prstGeom prst="rect">
            <a:avLst/>
          </a:prstGeom>
        </p:spPr>
      </p:pic>
      <p:pic>
        <p:nvPicPr>
          <p:cNvPr id="9" name="Picture 8"/>
          <p:cNvPicPr>
            <a:picLocks noChangeAspect="1"/>
          </p:cNvPicPr>
          <p:nvPr/>
        </p:nvPicPr>
        <p:blipFill>
          <a:blip r:embed="rId3"/>
          <a:stretch>
            <a:fillRect/>
          </a:stretch>
        </p:blipFill>
        <p:spPr>
          <a:xfrm>
            <a:off x="7456257" y="1003440"/>
            <a:ext cx="3566793" cy="2663898"/>
          </a:xfrm>
          <a:prstGeom prst="rect">
            <a:avLst/>
          </a:prstGeom>
        </p:spPr>
      </p:pic>
      <p:pic>
        <p:nvPicPr>
          <p:cNvPr id="1026" name="Picture 2" descr="Image result for neutrino oscill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6257" y="3749899"/>
            <a:ext cx="3566793" cy="2402012"/>
          </a:xfrm>
          <a:prstGeom prst="rect">
            <a:avLst/>
          </a:prstGeom>
          <a:solidFill>
            <a:schemeClr val="bg1"/>
          </a:solidFill>
        </p:spPr>
      </p:pic>
      <p:pic>
        <p:nvPicPr>
          <p:cNvPr id="12" name="Picture 11"/>
          <p:cNvPicPr/>
          <p:nvPr/>
        </p:nvPicPr>
        <p:blipFill>
          <a:blip r:embed="rId5">
            <a:extLst>
              <a:ext uri="{28A0092B-C50C-407E-A947-70E740481C1C}">
                <a14:useLocalDpi xmlns:a14="http://schemas.microsoft.com/office/drawing/2010/main" val="0"/>
              </a:ext>
            </a:extLst>
          </a:blip>
          <a:stretch>
            <a:fillRect/>
          </a:stretch>
        </p:blipFill>
        <p:spPr>
          <a:xfrm>
            <a:off x="762000" y="1003440"/>
            <a:ext cx="4928955" cy="1519111"/>
          </a:xfrm>
          <a:prstGeom prst="rect">
            <a:avLst/>
          </a:prstGeom>
        </p:spPr>
      </p:pic>
    </p:spTree>
    <p:extLst>
      <p:ext uri="{BB962C8B-B14F-4D97-AF65-F5344CB8AC3E}">
        <p14:creationId xmlns:p14="http://schemas.microsoft.com/office/powerpoint/2010/main" val="1815581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IceCube Reconstructions</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34</a:t>
            </a:fld>
            <a:endParaRPr lang="en-US"/>
          </a:p>
        </p:txBody>
      </p:sp>
      <p:sp>
        <p:nvSpPr>
          <p:cNvPr id="9" name="TextBox 8"/>
          <p:cNvSpPr txBox="1"/>
          <p:nvPr/>
        </p:nvSpPr>
        <p:spPr>
          <a:xfrm>
            <a:off x="762000" y="1102262"/>
            <a:ext cx="7439632" cy="1754326"/>
          </a:xfrm>
          <a:prstGeom prst="rect">
            <a:avLst/>
          </a:prstGeom>
          <a:noFill/>
        </p:spPr>
        <p:txBody>
          <a:bodyPr wrap="square" rtlCol="0">
            <a:spAutoFit/>
          </a:bodyPr>
          <a:lstStyle/>
          <a:p>
            <a:r>
              <a:rPr lang="en-US" dirty="0" smtClean="0">
                <a:solidFill>
                  <a:schemeClr val="bg1"/>
                </a:solidFill>
                <a:latin typeface="Franklin Gothic Demi" panose="020B0703020102020204" pitchFamily="34" charset="0"/>
              </a:rPr>
              <a:t>Lack of precision knowledge of ice limits angular reconstructions – in particular bad at high energy where, contrary to expectation, the reconstruction gets worse.  Cascade reconstruction (right) at PeV has median </a:t>
            </a:r>
            <a:r>
              <a:rPr lang="en-US" dirty="0" err="1" smtClean="0">
                <a:solidFill>
                  <a:schemeClr val="bg1"/>
                </a:solidFill>
                <a:latin typeface="Franklin Gothic Demi" panose="020B0703020102020204" pitchFamily="34" charset="0"/>
              </a:rPr>
              <a:t>ang.</a:t>
            </a:r>
            <a:r>
              <a:rPr lang="en-US" dirty="0" smtClean="0">
                <a:solidFill>
                  <a:schemeClr val="bg1"/>
                </a:solidFill>
                <a:latin typeface="Franklin Gothic Demi" panose="020B0703020102020204" pitchFamily="34" charset="0"/>
              </a:rPr>
              <a:t> </a:t>
            </a:r>
            <a:r>
              <a:rPr lang="en-US" dirty="0">
                <a:solidFill>
                  <a:schemeClr val="bg1"/>
                </a:solidFill>
                <a:latin typeface="Franklin Gothic Demi" panose="020B0703020102020204" pitchFamily="34" charset="0"/>
              </a:rPr>
              <a:t>r</a:t>
            </a:r>
            <a:r>
              <a:rPr lang="en-US" dirty="0" smtClean="0">
                <a:solidFill>
                  <a:schemeClr val="bg1"/>
                </a:solidFill>
                <a:latin typeface="Franklin Gothic Demi" panose="020B0703020102020204" pitchFamily="34" charset="0"/>
              </a:rPr>
              <a:t>es of 15° but would be improved to 3-5° with better ice characterization.  This applies to muon reconstructions as well with improvements to 0.1 - 0.2 ° foreseen.</a:t>
            </a:r>
          </a:p>
        </p:txBody>
      </p:sp>
      <p:pic>
        <p:nvPicPr>
          <p:cNvPr id="10" name="Picture 9"/>
          <p:cNvPicPr>
            <a:picLocks noChangeAspect="1"/>
          </p:cNvPicPr>
          <p:nvPr/>
        </p:nvPicPr>
        <p:blipFill>
          <a:blip r:embed="rId2"/>
          <a:stretch>
            <a:fillRect/>
          </a:stretch>
        </p:blipFill>
        <p:spPr>
          <a:xfrm>
            <a:off x="4937040" y="2703061"/>
            <a:ext cx="3803262" cy="3465427"/>
          </a:xfrm>
          <a:prstGeom prst="rect">
            <a:avLst/>
          </a:prstGeom>
        </p:spPr>
      </p:pic>
      <p:pic>
        <p:nvPicPr>
          <p:cNvPr id="6" name="Picture 5"/>
          <p:cNvPicPr>
            <a:picLocks noChangeAspect="1"/>
          </p:cNvPicPr>
          <p:nvPr/>
        </p:nvPicPr>
        <p:blipFill>
          <a:blip r:embed="rId3"/>
          <a:stretch>
            <a:fillRect/>
          </a:stretch>
        </p:blipFill>
        <p:spPr>
          <a:xfrm>
            <a:off x="8255540" y="1109387"/>
            <a:ext cx="3699501" cy="3770645"/>
          </a:xfrm>
          <a:prstGeom prst="rect">
            <a:avLst/>
          </a:prstGeom>
        </p:spPr>
      </p:pic>
      <p:sp>
        <p:nvSpPr>
          <p:cNvPr id="11" name="TextBox 10"/>
          <p:cNvSpPr txBox="1"/>
          <p:nvPr/>
        </p:nvSpPr>
        <p:spPr>
          <a:xfrm>
            <a:off x="762000" y="2994709"/>
            <a:ext cx="4175040" cy="2862322"/>
          </a:xfrm>
          <a:prstGeom prst="rect">
            <a:avLst/>
          </a:prstGeom>
          <a:noFill/>
        </p:spPr>
        <p:txBody>
          <a:bodyPr wrap="square" rtlCol="0">
            <a:spAutoFit/>
          </a:bodyPr>
          <a:lstStyle/>
          <a:p>
            <a:r>
              <a:rPr lang="en-US" dirty="0" smtClean="0">
                <a:solidFill>
                  <a:schemeClr val="bg1"/>
                </a:solidFill>
                <a:latin typeface="Franklin Gothic Demi" panose="020B0703020102020204" pitchFamily="34" charset="0"/>
              </a:rPr>
              <a:t>Obvious benefit to MMA is improved source localization: HESE-160427a, a 140 TeV track coincident with Pan-STARRS SN PS16cgx.  </a:t>
            </a:r>
          </a:p>
          <a:p>
            <a:endParaRPr lang="en-US" dirty="0">
              <a:solidFill>
                <a:schemeClr val="bg1"/>
              </a:solidFill>
              <a:latin typeface="Franklin Gothic Demi" panose="020B0703020102020204" pitchFamily="34" charset="0"/>
            </a:endParaRPr>
          </a:p>
          <a:p>
            <a:r>
              <a:rPr lang="en-US" dirty="0" smtClean="0">
                <a:solidFill>
                  <a:schemeClr val="bg1"/>
                </a:solidFill>
                <a:latin typeface="Franklin Gothic Demi" panose="020B0703020102020204" pitchFamily="34" charset="0"/>
              </a:rPr>
              <a:t>Improved flavor ID for tau neutrinos to better constrain source physics.  This is currently limited by ice anisotropy uncertainty: tau double-pulse harder than PeV double bang.</a:t>
            </a:r>
          </a:p>
        </p:txBody>
      </p:sp>
      <p:sp>
        <p:nvSpPr>
          <p:cNvPr id="12" name="TextBox 11"/>
          <p:cNvSpPr txBox="1"/>
          <p:nvPr/>
        </p:nvSpPr>
        <p:spPr>
          <a:xfrm>
            <a:off x="8740301" y="4899840"/>
            <a:ext cx="3214739" cy="1200329"/>
          </a:xfrm>
          <a:prstGeom prst="rect">
            <a:avLst/>
          </a:prstGeom>
          <a:noFill/>
        </p:spPr>
        <p:txBody>
          <a:bodyPr wrap="square" rtlCol="0">
            <a:spAutoFit/>
          </a:bodyPr>
          <a:lstStyle/>
          <a:p>
            <a:r>
              <a:rPr lang="en-US" dirty="0" smtClean="0">
                <a:solidFill>
                  <a:schemeClr val="bg1"/>
                </a:solidFill>
                <a:latin typeface="Franklin Gothic Demi" panose="020B0703020102020204" pitchFamily="34" charset="0"/>
              </a:rPr>
              <a:t>Improved calibrations are retroactively applicable to 10+ years IceCube archival data!</a:t>
            </a:r>
          </a:p>
        </p:txBody>
      </p:sp>
    </p:spTree>
    <p:extLst>
      <p:ext uri="{BB962C8B-B14F-4D97-AF65-F5344CB8AC3E}">
        <p14:creationId xmlns:p14="http://schemas.microsoft.com/office/powerpoint/2010/main" val="13659619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35</a:t>
            </a:fld>
            <a:endParaRPr lang="en-US"/>
          </a:p>
        </p:txBody>
      </p:sp>
      <p:graphicFrame>
        <p:nvGraphicFramePr>
          <p:cNvPr id="7" name="Table 6"/>
          <p:cNvGraphicFramePr>
            <a:graphicFrameLocks noGrp="1"/>
          </p:cNvGraphicFramePr>
          <p:nvPr>
            <p:extLst/>
          </p:nvPr>
        </p:nvGraphicFramePr>
        <p:xfrm>
          <a:off x="470169" y="3171037"/>
          <a:ext cx="6384587" cy="2595880"/>
        </p:xfrm>
        <a:graphic>
          <a:graphicData uri="http://schemas.openxmlformats.org/drawingml/2006/table">
            <a:tbl>
              <a:tblPr firstRow="1" bandRow="1">
                <a:tableStyleId>{073A0DAA-6AF3-43AB-8588-CEC1D06C72B9}</a:tableStyleId>
              </a:tblPr>
              <a:tblGrid>
                <a:gridCol w="1924369">
                  <a:extLst>
                    <a:ext uri="{9D8B030D-6E8A-4147-A177-3AD203B41FA5}">
                      <a16:colId xmlns:a16="http://schemas.microsoft.com/office/drawing/2014/main" val="1064581339"/>
                    </a:ext>
                  </a:extLst>
                </a:gridCol>
                <a:gridCol w="4460218">
                  <a:extLst>
                    <a:ext uri="{9D8B030D-6E8A-4147-A177-3AD203B41FA5}">
                      <a16:colId xmlns:a16="http://schemas.microsoft.com/office/drawing/2014/main" val="151244914"/>
                    </a:ext>
                  </a:extLst>
                </a:gridCol>
              </a:tblGrid>
              <a:tr h="370840">
                <a:tc>
                  <a:txBody>
                    <a:bodyPr/>
                    <a:lstStyle/>
                    <a:p>
                      <a:r>
                        <a:rPr lang="en-US" sz="1400" dirty="0" smtClean="0">
                          <a:latin typeface="Franklin Gothic Book" panose="020B0503020102020204" pitchFamily="34" charset="0"/>
                        </a:rPr>
                        <a:t>Time</a:t>
                      </a:r>
                      <a:endParaRPr lang="en-US" sz="1400" dirty="0">
                        <a:latin typeface="Franklin Gothic Book" panose="020B0503020102020204" pitchFamily="34" charset="0"/>
                      </a:endParaRPr>
                    </a:p>
                  </a:txBody>
                  <a:tcPr/>
                </a:tc>
                <a:tc>
                  <a:txBody>
                    <a:bodyPr/>
                    <a:lstStyle/>
                    <a:p>
                      <a:r>
                        <a:rPr lang="en-US" sz="1400" dirty="0" smtClean="0">
                          <a:latin typeface="Franklin Gothic Book" panose="020B0503020102020204" pitchFamily="34" charset="0"/>
                        </a:rPr>
                        <a:t>IceCube Upgrade Milestone</a:t>
                      </a:r>
                      <a:endParaRPr lang="en-US" sz="1400" dirty="0">
                        <a:latin typeface="Franklin Gothic Book" panose="020B0503020102020204" pitchFamily="34" charset="0"/>
                      </a:endParaRPr>
                    </a:p>
                  </a:txBody>
                  <a:tcPr/>
                </a:tc>
                <a:extLst>
                  <a:ext uri="{0D108BD9-81ED-4DB2-BD59-A6C34878D82A}">
                    <a16:rowId xmlns:a16="http://schemas.microsoft.com/office/drawing/2014/main" val="693453430"/>
                  </a:ext>
                </a:extLst>
              </a:tr>
              <a:tr h="370840">
                <a:tc>
                  <a:txBody>
                    <a:bodyPr/>
                    <a:lstStyle/>
                    <a:p>
                      <a:r>
                        <a:rPr lang="en-US" sz="1400" dirty="0" smtClean="0">
                          <a:latin typeface="Franklin Gothic Book" panose="020B0503020102020204" pitchFamily="34" charset="0"/>
                        </a:rPr>
                        <a:t>2019Q1</a:t>
                      </a:r>
                      <a:endParaRPr lang="en-US" sz="1400" dirty="0">
                        <a:latin typeface="Franklin Gothic Book" panose="020B0503020102020204" pitchFamily="34" charset="0"/>
                      </a:endParaRPr>
                    </a:p>
                  </a:txBody>
                  <a:tcPr/>
                </a:tc>
                <a:tc>
                  <a:txBody>
                    <a:bodyPr/>
                    <a:lstStyle/>
                    <a:p>
                      <a:r>
                        <a:rPr lang="en-US" sz="1400" dirty="0" smtClean="0">
                          <a:latin typeface="Franklin Gothic Book" panose="020B0503020102020204" pitchFamily="34" charset="0"/>
                        </a:rPr>
                        <a:t>Preliminary Design Review; drill</a:t>
                      </a:r>
                      <a:r>
                        <a:rPr lang="en-US" sz="1400" baseline="0" dirty="0" smtClean="0">
                          <a:latin typeface="Franklin Gothic Book" panose="020B0503020102020204" pitchFamily="34" charset="0"/>
                        </a:rPr>
                        <a:t> recon season @ Pole</a:t>
                      </a:r>
                      <a:endParaRPr lang="en-US" sz="1400" dirty="0">
                        <a:latin typeface="Franklin Gothic Book" panose="020B0503020102020204" pitchFamily="34" charset="0"/>
                      </a:endParaRPr>
                    </a:p>
                  </a:txBody>
                  <a:tcPr/>
                </a:tc>
                <a:extLst>
                  <a:ext uri="{0D108BD9-81ED-4DB2-BD59-A6C34878D82A}">
                    <a16:rowId xmlns:a16="http://schemas.microsoft.com/office/drawing/2014/main" val="2939280324"/>
                  </a:ext>
                </a:extLst>
              </a:tr>
              <a:tr h="370840">
                <a:tc>
                  <a:txBody>
                    <a:bodyPr/>
                    <a:lstStyle/>
                    <a:p>
                      <a:r>
                        <a:rPr lang="en-US" sz="1400" dirty="0" smtClean="0">
                          <a:latin typeface="Franklin Gothic Book" panose="020B0503020102020204" pitchFamily="34" charset="0"/>
                        </a:rPr>
                        <a:t>2019</a:t>
                      </a:r>
                      <a:endParaRPr lang="en-US" sz="1400" dirty="0">
                        <a:latin typeface="Franklin Gothic Book" panose="020B0503020102020204" pitchFamily="34" charset="0"/>
                      </a:endParaRPr>
                    </a:p>
                  </a:txBody>
                  <a:tcPr/>
                </a:tc>
                <a:tc>
                  <a:txBody>
                    <a:bodyPr/>
                    <a:lstStyle/>
                    <a:p>
                      <a:r>
                        <a:rPr lang="en-US" sz="1400" dirty="0" smtClean="0">
                          <a:latin typeface="Franklin Gothic Book" panose="020B0503020102020204" pitchFamily="34" charset="0"/>
                        </a:rPr>
                        <a:t>Preparation for final design; long lead procurement</a:t>
                      </a:r>
                      <a:endParaRPr lang="en-US" sz="1400" dirty="0">
                        <a:latin typeface="Franklin Gothic Book" panose="020B0503020102020204" pitchFamily="34" charset="0"/>
                      </a:endParaRPr>
                    </a:p>
                  </a:txBody>
                  <a:tcPr/>
                </a:tc>
                <a:extLst>
                  <a:ext uri="{0D108BD9-81ED-4DB2-BD59-A6C34878D82A}">
                    <a16:rowId xmlns:a16="http://schemas.microsoft.com/office/drawing/2014/main" val="711240924"/>
                  </a:ext>
                </a:extLst>
              </a:tr>
              <a:tr h="370840">
                <a:tc>
                  <a:txBody>
                    <a:bodyPr/>
                    <a:lstStyle/>
                    <a:p>
                      <a:r>
                        <a:rPr lang="en-US" sz="1400" dirty="0" smtClean="0">
                          <a:latin typeface="Franklin Gothic Book" panose="020B0503020102020204" pitchFamily="34" charset="0"/>
                        </a:rPr>
                        <a:t>2020Q1</a:t>
                      </a:r>
                      <a:endParaRPr lang="en-US" sz="1400" dirty="0">
                        <a:latin typeface="Franklin Gothic Book" panose="020B0503020102020204" pitchFamily="34" charset="0"/>
                      </a:endParaRPr>
                    </a:p>
                  </a:txBody>
                  <a:tcPr/>
                </a:tc>
                <a:tc>
                  <a:txBody>
                    <a:bodyPr/>
                    <a:lstStyle/>
                    <a:p>
                      <a:r>
                        <a:rPr lang="en-US" sz="1400" dirty="0" smtClean="0">
                          <a:latin typeface="Franklin Gothic Book" panose="020B0503020102020204" pitchFamily="34" charset="0"/>
                        </a:rPr>
                        <a:t>Final Design Review</a:t>
                      </a:r>
                      <a:endParaRPr lang="en-US" sz="1400" dirty="0">
                        <a:latin typeface="Franklin Gothic Book" panose="020B0503020102020204" pitchFamily="34" charset="0"/>
                      </a:endParaRPr>
                    </a:p>
                  </a:txBody>
                  <a:tcPr/>
                </a:tc>
                <a:extLst>
                  <a:ext uri="{0D108BD9-81ED-4DB2-BD59-A6C34878D82A}">
                    <a16:rowId xmlns:a16="http://schemas.microsoft.com/office/drawing/2014/main" val="1271545151"/>
                  </a:ext>
                </a:extLst>
              </a:tr>
              <a:tr h="370840">
                <a:tc>
                  <a:txBody>
                    <a:bodyPr/>
                    <a:lstStyle/>
                    <a:p>
                      <a:r>
                        <a:rPr lang="en-US" sz="1400" dirty="0" smtClean="0">
                          <a:latin typeface="Franklin Gothic Book" panose="020B0503020102020204" pitchFamily="34" charset="0"/>
                        </a:rPr>
                        <a:t>20/21</a:t>
                      </a:r>
                      <a:r>
                        <a:rPr lang="en-US" sz="1400" baseline="0" dirty="0" smtClean="0">
                          <a:latin typeface="Franklin Gothic Book" panose="020B0503020102020204" pitchFamily="34" charset="0"/>
                        </a:rPr>
                        <a:t> Pole Season</a:t>
                      </a:r>
                      <a:endParaRPr lang="en-US" sz="1400" dirty="0">
                        <a:latin typeface="Franklin Gothic Book" panose="020B0503020102020204" pitchFamily="34" charset="0"/>
                      </a:endParaRPr>
                    </a:p>
                  </a:txBody>
                  <a:tcPr/>
                </a:tc>
                <a:tc>
                  <a:txBody>
                    <a:bodyPr/>
                    <a:lstStyle/>
                    <a:p>
                      <a:r>
                        <a:rPr lang="en-US" sz="1400" dirty="0" smtClean="0">
                          <a:latin typeface="Franklin Gothic Book" panose="020B0503020102020204" pitchFamily="34" charset="0"/>
                        </a:rPr>
                        <a:t>Drill</a:t>
                      </a:r>
                      <a:r>
                        <a:rPr lang="en-US" sz="1400" baseline="0" dirty="0" smtClean="0">
                          <a:latin typeface="Franklin Gothic Book" panose="020B0503020102020204" pitchFamily="34" charset="0"/>
                        </a:rPr>
                        <a:t> generators ship to Pole; refurb drill structures @ Pole</a:t>
                      </a:r>
                      <a:endParaRPr lang="en-US" sz="1400" dirty="0">
                        <a:latin typeface="Franklin Gothic Book" panose="020B0503020102020204" pitchFamily="34" charset="0"/>
                      </a:endParaRPr>
                    </a:p>
                  </a:txBody>
                  <a:tcPr/>
                </a:tc>
                <a:extLst>
                  <a:ext uri="{0D108BD9-81ED-4DB2-BD59-A6C34878D82A}">
                    <a16:rowId xmlns:a16="http://schemas.microsoft.com/office/drawing/2014/main" val="844111795"/>
                  </a:ext>
                </a:extLst>
              </a:tr>
              <a:tr h="370840">
                <a:tc>
                  <a:txBody>
                    <a:bodyPr/>
                    <a:lstStyle/>
                    <a:p>
                      <a:r>
                        <a:rPr lang="en-US" sz="1400" dirty="0" smtClean="0">
                          <a:latin typeface="Franklin Gothic Book" panose="020B0503020102020204" pitchFamily="34" charset="0"/>
                        </a:rPr>
                        <a:t>21/22</a:t>
                      </a:r>
                      <a:r>
                        <a:rPr lang="en-US" sz="1400" baseline="0" dirty="0" smtClean="0">
                          <a:latin typeface="Franklin Gothic Book" panose="020B0503020102020204" pitchFamily="34" charset="0"/>
                        </a:rPr>
                        <a:t> Pole Season</a:t>
                      </a:r>
                      <a:endParaRPr lang="en-US" sz="1400" dirty="0">
                        <a:latin typeface="Franklin Gothic Book" panose="020B0503020102020204" pitchFamily="34" charset="0"/>
                      </a:endParaRPr>
                    </a:p>
                  </a:txBody>
                  <a:tcPr/>
                </a:tc>
                <a:tc>
                  <a:txBody>
                    <a:bodyPr/>
                    <a:lstStyle/>
                    <a:p>
                      <a:r>
                        <a:rPr lang="en-US" sz="1400" dirty="0" err="1" smtClean="0">
                          <a:latin typeface="Franklin Gothic Book" panose="020B0503020102020204" pitchFamily="34" charset="0"/>
                        </a:rPr>
                        <a:t>Firn</a:t>
                      </a:r>
                      <a:r>
                        <a:rPr lang="en-US" sz="1400" dirty="0" smtClean="0">
                          <a:latin typeface="Franklin Gothic Book" panose="020B0503020102020204" pitchFamily="34" charset="0"/>
                        </a:rPr>
                        <a:t> drilling;</a:t>
                      </a:r>
                      <a:r>
                        <a:rPr lang="en-US" sz="1400" baseline="0" dirty="0" smtClean="0">
                          <a:latin typeface="Franklin Gothic Book" panose="020B0503020102020204" pitchFamily="34" charset="0"/>
                        </a:rPr>
                        <a:t> drill IV&amp;T</a:t>
                      </a:r>
                      <a:endParaRPr lang="en-US" sz="1400" dirty="0">
                        <a:latin typeface="Franklin Gothic Book" panose="020B0503020102020204" pitchFamily="34" charset="0"/>
                      </a:endParaRPr>
                    </a:p>
                  </a:txBody>
                  <a:tcPr/>
                </a:tc>
                <a:extLst>
                  <a:ext uri="{0D108BD9-81ED-4DB2-BD59-A6C34878D82A}">
                    <a16:rowId xmlns:a16="http://schemas.microsoft.com/office/drawing/2014/main" val="431462273"/>
                  </a:ext>
                </a:extLst>
              </a:tr>
              <a:tr h="370840">
                <a:tc>
                  <a:txBody>
                    <a:bodyPr/>
                    <a:lstStyle/>
                    <a:p>
                      <a:r>
                        <a:rPr lang="en-US" sz="1400" dirty="0" smtClean="0">
                          <a:latin typeface="Franklin Gothic Book" panose="020B0503020102020204" pitchFamily="34" charset="0"/>
                        </a:rPr>
                        <a:t>22/23 Pole Season</a:t>
                      </a:r>
                      <a:endParaRPr lang="en-US" sz="1400" dirty="0">
                        <a:latin typeface="Franklin Gothic Book" panose="020B0503020102020204" pitchFamily="34" charset="0"/>
                      </a:endParaRPr>
                    </a:p>
                  </a:txBody>
                  <a:tcPr/>
                </a:tc>
                <a:tc>
                  <a:txBody>
                    <a:bodyPr/>
                    <a:lstStyle/>
                    <a:p>
                      <a:r>
                        <a:rPr lang="en-US" sz="1400" dirty="0" smtClean="0">
                          <a:latin typeface="Franklin Gothic Book" panose="020B0503020102020204" pitchFamily="34" charset="0"/>
                        </a:rPr>
                        <a:t>Deploy</a:t>
                      </a:r>
                      <a:r>
                        <a:rPr lang="en-US" sz="1400" baseline="0" dirty="0" smtClean="0">
                          <a:latin typeface="Franklin Gothic Book" panose="020B0503020102020204" pitchFamily="34" charset="0"/>
                        </a:rPr>
                        <a:t> 7 strings</a:t>
                      </a:r>
                      <a:endParaRPr lang="en-US" sz="1400" dirty="0">
                        <a:latin typeface="Franklin Gothic Book" panose="020B0503020102020204" pitchFamily="34" charset="0"/>
                      </a:endParaRPr>
                    </a:p>
                  </a:txBody>
                  <a:tcPr/>
                </a:tc>
                <a:extLst>
                  <a:ext uri="{0D108BD9-81ED-4DB2-BD59-A6C34878D82A}">
                    <a16:rowId xmlns:a16="http://schemas.microsoft.com/office/drawing/2014/main" val="346831663"/>
                  </a:ext>
                </a:extLst>
              </a:tr>
            </a:tbl>
          </a:graphicData>
        </a:graphic>
      </p:graphicFrame>
      <p:graphicFrame>
        <p:nvGraphicFramePr>
          <p:cNvPr id="8" name="Table 7"/>
          <p:cNvGraphicFramePr>
            <a:graphicFrameLocks noGrp="1"/>
          </p:cNvGraphicFramePr>
          <p:nvPr>
            <p:extLst/>
          </p:nvPr>
        </p:nvGraphicFramePr>
        <p:xfrm>
          <a:off x="7367081" y="3541877"/>
          <a:ext cx="4336915" cy="1854200"/>
        </p:xfrm>
        <a:graphic>
          <a:graphicData uri="http://schemas.openxmlformats.org/drawingml/2006/table">
            <a:tbl>
              <a:tblPr firstRow="1" bandRow="1">
                <a:tableStyleId>{073A0DAA-6AF3-43AB-8588-CEC1D06C72B9}</a:tableStyleId>
              </a:tblPr>
              <a:tblGrid>
                <a:gridCol w="1148948">
                  <a:extLst>
                    <a:ext uri="{9D8B030D-6E8A-4147-A177-3AD203B41FA5}">
                      <a16:colId xmlns:a16="http://schemas.microsoft.com/office/drawing/2014/main" val="1064581339"/>
                    </a:ext>
                  </a:extLst>
                </a:gridCol>
                <a:gridCol w="3187967">
                  <a:extLst>
                    <a:ext uri="{9D8B030D-6E8A-4147-A177-3AD203B41FA5}">
                      <a16:colId xmlns:a16="http://schemas.microsoft.com/office/drawing/2014/main" val="151244914"/>
                    </a:ext>
                  </a:extLst>
                </a:gridCol>
              </a:tblGrid>
              <a:tr h="370840">
                <a:tc>
                  <a:txBody>
                    <a:bodyPr/>
                    <a:lstStyle/>
                    <a:p>
                      <a:r>
                        <a:rPr lang="en-US" sz="1400" dirty="0" smtClean="0">
                          <a:latin typeface="Franklin Gothic Book" panose="020B0503020102020204" pitchFamily="34" charset="0"/>
                        </a:rPr>
                        <a:t>Time</a:t>
                      </a:r>
                      <a:endParaRPr lang="en-US" sz="1400" dirty="0">
                        <a:latin typeface="Franklin Gothic Book" panose="020B0503020102020204" pitchFamily="34" charset="0"/>
                      </a:endParaRPr>
                    </a:p>
                  </a:txBody>
                  <a:tcPr/>
                </a:tc>
                <a:tc>
                  <a:txBody>
                    <a:bodyPr/>
                    <a:lstStyle/>
                    <a:p>
                      <a:r>
                        <a:rPr lang="en-US" sz="1400" dirty="0" smtClean="0">
                          <a:latin typeface="Franklin Gothic Book" panose="020B0503020102020204" pitchFamily="34" charset="0"/>
                        </a:rPr>
                        <a:t>Gen2 Milestone</a:t>
                      </a:r>
                      <a:endParaRPr lang="en-US" sz="1400" dirty="0">
                        <a:latin typeface="Franklin Gothic Book" panose="020B0503020102020204" pitchFamily="34" charset="0"/>
                      </a:endParaRPr>
                    </a:p>
                  </a:txBody>
                  <a:tcPr/>
                </a:tc>
                <a:extLst>
                  <a:ext uri="{0D108BD9-81ED-4DB2-BD59-A6C34878D82A}">
                    <a16:rowId xmlns:a16="http://schemas.microsoft.com/office/drawing/2014/main" val="693453430"/>
                  </a:ext>
                </a:extLst>
              </a:tr>
              <a:tr h="370840">
                <a:tc>
                  <a:txBody>
                    <a:bodyPr/>
                    <a:lstStyle/>
                    <a:p>
                      <a:r>
                        <a:rPr lang="en-US" sz="1400" dirty="0" smtClean="0">
                          <a:latin typeface="Franklin Gothic Book" panose="020B0503020102020204" pitchFamily="34" charset="0"/>
                        </a:rPr>
                        <a:t>2020</a:t>
                      </a:r>
                      <a:endParaRPr lang="en-US" sz="1400" dirty="0">
                        <a:latin typeface="Franklin Gothic Book" panose="020B0503020102020204" pitchFamily="34" charset="0"/>
                      </a:endParaRPr>
                    </a:p>
                  </a:txBody>
                  <a:tcPr/>
                </a:tc>
                <a:tc>
                  <a:txBody>
                    <a:bodyPr/>
                    <a:lstStyle/>
                    <a:p>
                      <a:r>
                        <a:rPr lang="en-US" sz="1400" dirty="0" smtClean="0">
                          <a:latin typeface="Franklin Gothic Book" panose="020B0503020102020204" pitchFamily="34" charset="0"/>
                        </a:rPr>
                        <a:t>Concept Design</a:t>
                      </a:r>
                      <a:r>
                        <a:rPr lang="en-US" sz="1400" baseline="0" dirty="0" smtClean="0">
                          <a:latin typeface="Franklin Gothic Book" panose="020B0503020102020204" pitchFamily="34" charset="0"/>
                        </a:rPr>
                        <a:t> Review</a:t>
                      </a:r>
                      <a:endParaRPr lang="en-US" sz="1400" dirty="0">
                        <a:latin typeface="Franklin Gothic Book" panose="020B0503020102020204" pitchFamily="34" charset="0"/>
                      </a:endParaRPr>
                    </a:p>
                  </a:txBody>
                  <a:tcPr/>
                </a:tc>
                <a:extLst>
                  <a:ext uri="{0D108BD9-81ED-4DB2-BD59-A6C34878D82A}">
                    <a16:rowId xmlns:a16="http://schemas.microsoft.com/office/drawing/2014/main" val="2939280324"/>
                  </a:ext>
                </a:extLst>
              </a:tr>
              <a:tr h="370840">
                <a:tc>
                  <a:txBody>
                    <a:bodyPr/>
                    <a:lstStyle/>
                    <a:p>
                      <a:r>
                        <a:rPr lang="en-US" sz="1400" dirty="0" smtClean="0">
                          <a:latin typeface="Franklin Gothic Book" panose="020B0503020102020204" pitchFamily="34" charset="0"/>
                        </a:rPr>
                        <a:t>2021</a:t>
                      </a:r>
                      <a:endParaRPr lang="en-US" sz="1400" dirty="0">
                        <a:latin typeface="Franklin Gothic Book" panose="020B0503020102020204" pitchFamily="34" charset="0"/>
                      </a:endParaRPr>
                    </a:p>
                  </a:txBody>
                  <a:tcPr/>
                </a:tc>
                <a:tc>
                  <a:txBody>
                    <a:bodyPr/>
                    <a:lstStyle/>
                    <a:p>
                      <a:r>
                        <a:rPr lang="en-US" sz="1400" dirty="0" smtClean="0">
                          <a:latin typeface="Franklin Gothic Book" panose="020B0503020102020204" pitchFamily="34" charset="0"/>
                        </a:rPr>
                        <a:t>Preliminary Design</a:t>
                      </a:r>
                      <a:r>
                        <a:rPr lang="en-US" sz="1400" baseline="0" dirty="0" smtClean="0">
                          <a:latin typeface="Franklin Gothic Book" panose="020B0503020102020204" pitchFamily="34" charset="0"/>
                        </a:rPr>
                        <a:t> Review</a:t>
                      </a:r>
                      <a:endParaRPr lang="en-US" sz="1400" dirty="0">
                        <a:latin typeface="Franklin Gothic Book" panose="020B0503020102020204" pitchFamily="34" charset="0"/>
                      </a:endParaRPr>
                    </a:p>
                  </a:txBody>
                  <a:tcPr/>
                </a:tc>
                <a:extLst>
                  <a:ext uri="{0D108BD9-81ED-4DB2-BD59-A6C34878D82A}">
                    <a16:rowId xmlns:a16="http://schemas.microsoft.com/office/drawing/2014/main" val="711240924"/>
                  </a:ext>
                </a:extLst>
              </a:tr>
              <a:tr h="370840">
                <a:tc>
                  <a:txBody>
                    <a:bodyPr/>
                    <a:lstStyle/>
                    <a:p>
                      <a:r>
                        <a:rPr lang="en-US" sz="1400" dirty="0" smtClean="0">
                          <a:latin typeface="Franklin Gothic Book" panose="020B0503020102020204" pitchFamily="34" charset="0"/>
                        </a:rPr>
                        <a:t>2022</a:t>
                      </a:r>
                      <a:endParaRPr lang="en-US" sz="1400" dirty="0">
                        <a:latin typeface="Franklin Gothic Book" panose="020B0503020102020204" pitchFamily="34" charset="0"/>
                      </a:endParaRPr>
                    </a:p>
                  </a:txBody>
                  <a:tcPr/>
                </a:tc>
                <a:tc>
                  <a:txBody>
                    <a:bodyPr/>
                    <a:lstStyle/>
                    <a:p>
                      <a:r>
                        <a:rPr lang="en-US" sz="1400" dirty="0" smtClean="0">
                          <a:latin typeface="Franklin Gothic Book" panose="020B0503020102020204" pitchFamily="34" charset="0"/>
                        </a:rPr>
                        <a:t>Final Design Review; begin production</a:t>
                      </a:r>
                      <a:endParaRPr lang="en-US" sz="1400" dirty="0">
                        <a:latin typeface="Franklin Gothic Book" panose="020B0503020102020204" pitchFamily="34" charset="0"/>
                      </a:endParaRPr>
                    </a:p>
                  </a:txBody>
                  <a:tcPr/>
                </a:tc>
                <a:extLst>
                  <a:ext uri="{0D108BD9-81ED-4DB2-BD59-A6C34878D82A}">
                    <a16:rowId xmlns:a16="http://schemas.microsoft.com/office/drawing/2014/main" val="1271545151"/>
                  </a:ext>
                </a:extLst>
              </a:tr>
              <a:tr h="370840">
                <a:tc>
                  <a:txBody>
                    <a:bodyPr/>
                    <a:lstStyle/>
                    <a:p>
                      <a:r>
                        <a:rPr lang="en-US" sz="1400" dirty="0" smtClean="0">
                          <a:latin typeface="Franklin Gothic Book" panose="020B0503020102020204" pitchFamily="34" charset="0"/>
                        </a:rPr>
                        <a:t>2025-2031</a:t>
                      </a:r>
                      <a:endParaRPr lang="en-US" sz="1400" dirty="0">
                        <a:latin typeface="Franklin Gothic Book" panose="020B0503020102020204" pitchFamily="34" charset="0"/>
                      </a:endParaRPr>
                    </a:p>
                  </a:txBody>
                  <a:tcPr/>
                </a:tc>
                <a:tc>
                  <a:txBody>
                    <a:bodyPr/>
                    <a:lstStyle/>
                    <a:p>
                      <a:r>
                        <a:rPr lang="en-US" sz="1400" dirty="0" smtClean="0">
                          <a:latin typeface="Franklin Gothic Book" panose="020B0503020102020204" pitchFamily="34" charset="0"/>
                        </a:rPr>
                        <a:t>Deployment</a:t>
                      </a:r>
                      <a:r>
                        <a:rPr lang="en-US" sz="1400" baseline="0" dirty="0" smtClean="0">
                          <a:latin typeface="Franklin Gothic Book" panose="020B0503020102020204" pitchFamily="34" charset="0"/>
                        </a:rPr>
                        <a:t> 120 HEA deep ice strings</a:t>
                      </a:r>
                      <a:endParaRPr lang="en-US" sz="1400" dirty="0">
                        <a:latin typeface="Franklin Gothic Book" panose="020B0503020102020204" pitchFamily="34" charset="0"/>
                      </a:endParaRPr>
                    </a:p>
                  </a:txBody>
                  <a:tcPr/>
                </a:tc>
                <a:extLst>
                  <a:ext uri="{0D108BD9-81ED-4DB2-BD59-A6C34878D82A}">
                    <a16:rowId xmlns:a16="http://schemas.microsoft.com/office/drawing/2014/main" val="766554000"/>
                  </a:ext>
                </a:extLst>
              </a:tr>
            </a:tbl>
          </a:graphicData>
        </a:graphic>
      </p:graphicFrame>
      <p:sp>
        <p:nvSpPr>
          <p:cNvPr id="9" name="TextBox 8"/>
          <p:cNvSpPr txBox="1"/>
          <p:nvPr/>
        </p:nvSpPr>
        <p:spPr>
          <a:xfrm>
            <a:off x="654996" y="1173804"/>
            <a:ext cx="110490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latin typeface="Franklin Gothic Demi" panose="020B0703020102020204" pitchFamily="34" charset="0"/>
              </a:rPr>
              <a:t>IceCube Upgrade Proposal (nee Phase 1 Upgrade) submitted 2016 receives excellent reviews.  Submitted to NSF mid-scale program. </a:t>
            </a:r>
          </a:p>
          <a:p>
            <a:pPr marL="285750" indent="-285750">
              <a:buFont typeface="Arial" panose="020B0604020202020204" pitchFamily="34" charset="0"/>
              <a:buChar char="•"/>
            </a:pPr>
            <a:r>
              <a:rPr lang="en-US" dirty="0" smtClean="0">
                <a:solidFill>
                  <a:schemeClr val="bg1"/>
                </a:solidFill>
                <a:latin typeface="Franklin Gothic Demi" panose="020B0703020102020204" pitchFamily="34" charset="0"/>
              </a:rPr>
              <a:t>NSF FY19 budget request includes allocation for “Big Ideas” which include multi-messenger astronomy ($30 million) and mid-scale infrastructure ($60 million).</a:t>
            </a:r>
          </a:p>
          <a:p>
            <a:pPr marL="285750" indent="-285750">
              <a:buFont typeface="Arial" panose="020B0604020202020204" pitchFamily="34" charset="0"/>
              <a:buChar char="•"/>
            </a:pPr>
            <a:r>
              <a:rPr lang="en-US" dirty="0" smtClean="0">
                <a:solidFill>
                  <a:schemeClr val="bg1"/>
                </a:solidFill>
                <a:latin typeface="Franklin Gothic Demi" panose="020B0703020102020204" pitchFamily="34" charset="0"/>
              </a:rPr>
              <a:t>Gen2 scale,  O(300) million USD must be MREFC project </a:t>
            </a:r>
            <a:r>
              <a:rPr lang="en-US" dirty="0" smtClean="0">
                <a:solidFill>
                  <a:schemeClr val="bg1"/>
                </a:solidFill>
                <a:latin typeface="Franklin Gothic Demi" panose="020B0703020102020204" pitchFamily="34" charset="0"/>
                <a:sym typeface="Wingdings" panose="05000000000000000000" pitchFamily="2" charset="2"/>
              </a:rPr>
              <a:t> multiple years in design phases.</a:t>
            </a:r>
            <a:endParaRPr lang="en-US"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68383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Conclusions</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36</a:t>
            </a:fld>
            <a:endParaRPr lang="en-US"/>
          </a:p>
        </p:txBody>
      </p:sp>
      <p:sp>
        <p:nvSpPr>
          <p:cNvPr id="6" name="TextBox 5"/>
          <p:cNvSpPr txBox="1"/>
          <p:nvPr/>
        </p:nvSpPr>
        <p:spPr>
          <a:xfrm>
            <a:off x="654996" y="1173804"/>
            <a:ext cx="11049000"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Franklin Gothic Demi" panose="020B0703020102020204" pitchFamily="34" charset="0"/>
              </a:rPr>
              <a:t>Neutrinos are going to play a key role in MMA from now and through the 2020’s.  They allow us to reach into the ultrahigh-energy sky and peer deep into exotic high energy phenomena.  TXS 0506 first source identified in neutrinos and EM.</a:t>
            </a:r>
          </a:p>
          <a:p>
            <a:pPr marL="285750" indent="-285750">
              <a:buFont typeface="Arial" panose="020B0604020202020204" pitchFamily="34" charset="0"/>
              <a:buChar char="•"/>
            </a:pPr>
            <a:r>
              <a:rPr lang="en-US" sz="2800" dirty="0" smtClean="0">
                <a:solidFill>
                  <a:schemeClr val="bg1"/>
                </a:solidFill>
                <a:latin typeface="Franklin Gothic Demi" panose="020B0703020102020204" pitchFamily="34" charset="0"/>
              </a:rPr>
              <a:t>Need next generation instrument to study source physics at TXS and to identify other neutrino </a:t>
            </a:r>
            <a:r>
              <a:rPr lang="en-US" sz="2800" dirty="0" err="1" smtClean="0">
                <a:solidFill>
                  <a:schemeClr val="bg1"/>
                </a:solidFill>
                <a:latin typeface="Franklin Gothic Demi" panose="020B0703020102020204" pitchFamily="34" charset="0"/>
              </a:rPr>
              <a:t>souces</a:t>
            </a:r>
            <a:r>
              <a:rPr lang="en-US" sz="2800" dirty="0" smtClean="0">
                <a:solidFill>
                  <a:schemeClr val="bg1"/>
                </a:solidFill>
                <a:latin typeface="Franklin Gothic Demi" panose="020B0703020102020204" pitchFamily="34" charset="0"/>
              </a:rPr>
              <a:t> - but this is still a long way off.  New Gen2 facility not likely to be fully operational until ~ 2030.  </a:t>
            </a:r>
          </a:p>
          <a:p>
            <a:pPr marL="285750" indent="-285750">
              <a:buFont typeface="Arial" panose="020B0604020202020204" pitchFamily="34" charset="0"/>
              <a:buChar char="•"/>
            </a:pPr>
            <a:r>
              <a:rPr lang="en-US" sz="2800" dirty="0" smtClean="0">
                <a:solidFill>
                  <a:schemeClr val="bg1"/>
                </a:solidFill>
                <a:latin typeface="Franklin Gothic Demi" panose="020B0703020102020204" pitchFamily="34" charset="0"/>
              </a:rPr>
              <a:t>In the short term, with a modest investment, we can improve our knowledge of the ice and get better multimessenger astronomy from IceCube going forward </a:t>
            </a:r>
            <a:r>
              <a:rPr lang="en-US" sz="2800" dirty="0" smtClean="0">
                <a:solidFill>
                  <a:srgbClr val="FFFF00"/>
                </a:solidFill>
                <a:latin typeface="Franklin Gothic Demi" panose="020B0703020102020204" pitchFamily="34" charset="0"/>
              </a:rPr>
              <a:t>and going backwards too </a:t>
            </a:r>
            <a:r>
              <a:rPr lang="en-US" sz="2800" dirty="0" smtClean="0">
                <a:solidFill>
                  <a:schemeClr val="bg1"/>
                </a:solidFill>
                <a:latin typeface="Franklin Gothic Demi" panose="020B0703020102020204" pitchFamily="34" charset="0"/>
              </a:rPr>
              <a:t>with Phase I Upgrade.</a:t>
            </a:r>
          </a:p>
        </p:txBody>
      </p:sp>
    </p:spTree>
    <p:extLst>
      <p:ext uri="{BB962C8B-B14F-4D97-AF65-F5344CB8AC3E}">
        <p14:creationId xmlns:p14="http://schemas.microsoft.com/office/powerpoint/2010/main" val="7631297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13827"/>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0"/>
            <a:ext cx="10858500" cy="6858000"/>
          </a:xfrm>
          <a:prstGeom prst="rect">
            <a:avLst/>
          </a:prstGeom>
        </p:spPr>
      </p:pic>
      <p:sp>
        <p:nvSpPr>
          <p:cNvPr id="6" name="Title 5"/>
          <p:cNvSpPr>
            <a:spLocks noGrp="1"/>
          </p:cNvSpPr>
          <p:nvPr>
            <p:ph type="title"/>
          </p:nvPr>
        </p:nvSpPr>
        <p:spPr/>
        <p:txBody>
          <a:bodyPr/>
          <a:lstStyle/>
          <a:p>
            <a:pPr algn="r"/>
            <a:r>
              <a:rPr lang="en-US" dirty="0" smtClean="0">
                <a:solidFill>
                  <a:schemeClr val="bg1"/>
                </a:solidFill>
                <a:latin typeface="Franklin Gothic Demi" panose="020B0703020102020204" pitchFamily="34" charset="0"/>
              </a:rPr>
              <a:t>THE END</a:t>
            </a:r>
            <a:endParaRPr lang="en-US"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0185304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Classical Astronomy - The Visible Sky</a:t>
            </a:r>
            <a:endParaRPr lang="en-US" dirty="0"/>
          </a:p>
        </p:txBody>
      </p:sp>
      <p:sp>
        <p:nvSpPr>
          <p:cNvPr id="4" name="Date Placeholder 3"/>
          <p:cNvSpPr>
            <a:spLocks noGrp="1"/>
          </p:cNvSpPr>
          <p:nvPr>
            <p:ph type="dt" sz="half" idx="10"/>
          </p:nvPr>
        </p:nvSpPr>
        <p:spPr/>
        <p:txBody>
          <a:bodyPr/>
          <a:lstStyle/>
          <a:p>
            <a:r>
              <a:rPr lang="en-US" smtClean="0"/>
              <a:t>2019 | 04 | 25</a:t>
            </a:r>
            <a:endParaRPr lang="en-US"/>
          </a:p>
        </p:txBody>
      </p:sp>
      <p:sp>
        <p:nvSpPr>
          <p:cNvPr id="5" name="Footer Placeholder 4"/>
          <p:cNvSpPr>
            <a:spLocks noGrp="1"/>
          </p:cNvSpPr>
          <p:nvPr>
            <p:ph type="ftr" sz="quarter" idx="11"/>
          </p:nvPr>
        </p:nvSpPr>
        <p:spPr/>
        <p:txBody>
          <a:bodyPr/>
          <a:lstStyle/>
          <a:p>
            <a:r>
              <a:rPr lang="en-US" smtClean="0"/>
              <a:t>K. Hanson - LHAASO Workshop (Chengdu)</a:t>
            </a:r>
            <a:endParaRPr lang="en-US"/>
          </a:p>
        </p:txBody>
      </p:sp>
      <p:sp>
        <p:nvSpPr>
          <p:cNvPr id="6" name="Slide Number Placeholder 5"/>
          <p:cNvSpPr>
            <a:spLocks noGrp="1"/>
          </p:cNvSpPr>
          <p:nvPr>
            <p:ph type="sldNum" sz="quarter" idx="12"/>
          </p:nvPr>
        </p:nvSpPr>
        <p:spPr/>
        <p:txBody>
          <a:bodyPr/>
          <a:lstStyle/>
          <a:p>
            <a:fld id="{A9C085CC-D391-4853-9810-5517AFBE7690}" type="slidenum">
              <a:rPr lang="en-US" smtClean="0"/>
              <a:t>38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315" y="1493840"/>
            <a:ext cx="8507798" cy="4189503"/>
          </a:xfrm>
          <a:prstGeom prst="rect">
            <a:avLst/>
          </a:prstGeom>
        </p:spPr>
      </p:pic>
    </p:spTree>
    <p:extLst>
      <p:ext uri="{BB962C8B-B14F-4D97-AF65-F5344CB8AC3E}">
        <p14:creationId xmlns:p14="http://schemas.microsoft.com/office/powerpoint/2010/main" val="20329476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Sky In Gamma Rays</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39</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5529" y="1278030"/>
            <a:ext cx="9480362" cy="4977874"/>
          </a:xfrm>
          <a:prstGeom prst="rect">
            <a:avLst/>
          </a:prstGeom>
        </p:spPr>
      </p:pic>
    </p:spTree>
    <p:extLst>
      <p:ext uri="{BB962C8B-B14F-4D97-AF65-F5344CB8AC3E}">
        <p14:creationId xmlns:p14="http://schemas.microsoft.com/office/powerpoint/2010/main" val="3013336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Challenge / Opportunity: Cosmic Horizons</a:t>
            </a:r>
            <a:endParaRPr lang="en-US" dirty="0"/>
          </a:p>
        </p:txBody>
      </p:sp>
      <p:pic>
        <p:nvPicPr>
          <p:cNvPr id="6" name="Picture 5"/>
          <p:cNvPicPr>
            <a:picLocks noChangeAspect="1"/>
          </p:cNvPicPr>
          <p:nvPr/>
        </p:nvPicPr>
        <p:blipFill>
          <a:blip r:embed="rId2"/>
          <a:stretch>
            <a:fillRect/>
          </a:stretch>
        </p:blipFill>
        <p:spPr>
          <a:xfrm>
            <a:off x="4103382" y="1549692"/>
            <a:ext cx="7738291" cy="4380521"/>
          </a:xfrm>
          <a:prstGeom prst="rect">
            <a:avLst/>
          </a:prstGeom>
        </p:spPr>
      </p:pic>
      <p:sp>
        <p:nvSpPr>
          <p:cNvPr id="7" name="TextBox 6"/>
          <p:cNvSpPr txBox="1"/>
          <p:nvPr/>
        </p:nvSpPr>
        <p:spPr>
          <a:xfrm>
            <a:off x="420029" y="1549692"/>
            <a:ext cx="3315629" cy="4247317"/>
          </a:xfrm>
          <a:prstGeom prst="rect">
            <a:avLst/>
          </a:prstGeom>
          <a:noFill/>
        </p:spPr>
        <p:txBody>
          <a:bodyPr wrap="square" rtlCol="0">
            <a:spAutoFit/>
          </a:bodyPr>
          <a:lstStyle/>
          <a:p>
            <a:r>
              <a:rPr lang="en-US" dirty="0" smtClean="0">
                <a:solidFill>
                  <a:schemeClr val="bg1"/>
                </a:solidFill>
                <a:latin typeface="Franklin Gothic Demi" panose="020B0703020102020204" pitchFamily="34" charset="0"/>
              </a:rPr>
              <a:t>Neutrinos are alone the only astronomical messengers capable of directly imaging the extreme energy sky.  Photons interact with EBL and already at 100’s of TeV are limited to </a:t>
            </a:r>
            <a:r>
              <a:rPr lang="en-US" dirty="0" err="1" smtClean="0">
                <a:solidFill>
                  <a:schemeClr val="bg1"/>
                </a:solidFill>
                <a:latin typeface="Franklin Gothic Demi" panose="020B0703020102020204" pitchFamily="34" charset="0"/>
              </a:rPr>
              <a:t>Mpc</a:t>
            </a:r>
            <a:r>
              <a:rPr lang="en-US" dirty="0" smtClean="0">
                <a:solidFill>
                  <a:schemeClr val="bg1"/>
                </a:solidFill>
                <a:latin typeface="Franklin Gothic Demi" panose="020B0703020102020204" pitchFamily="34" charset="0"/>
              </a:rPr>
              <a:t> scales.  </a:t>
            </a:r>
          </a:p>
          <a:p>
            <a:endParaRPr lang="en-US" dirty="0">
              <a:solidFill>
                <a:schemeClr val="bg1"/>
              </a:solidFill>
              <a:latin typeface="Franklin Gothic Demi" panose="020B0703020102020204" pitchFamily="34" charset="0"/>
            </a:endParaRPr>
          </a:p>
          <a:p>
            <a:r>
              <a:rPr lang="en-US" dirty="0" smtClean="0">
                <a:solidFill>
                  <a:schemeClr val="bg1"/>
                </a:solidFill>
                <a:latin typeface="Franklin Gothic Demi" panose="020B0703020102020204" pitchFamily="34" charset="0"/>
              </a:rPr>
              <a:t>Charged cosmic rays processed by galactic and inter-galactic magnetic fields as well as galactic diffusion: energy and angles at observation no longer follow source.</a:t>
            </a:r>
            <a:endParaRPr lang="en-US" dirty="0">
              <a:solidFill>
                <a:schemeClr val="bg1"/>
              </a:solidFill>
              <a:latin typeface="Franklin Gothic Demi" panose="020B0703020102020204" pitchFamily="34" charset="0"/>
            </a:endParaRPr>
          </a:p>
        </p:txBody>
      </p:sp>
      <p:sp>
        <p:nvSpPr>
          <p:cNvPr id="2" name="Date Placeholder 1"/>
          <p:cNvSpPr>
            <a:spLocks noGrp="1"/>
          </p:cNvSpPr>
          <p:nvPr>
            <p:ph type="dt" sz="half" idx="10"/>
          </p:nvPr>
        </p:nvSpPr>
        <p:spPr/>
        <p:txBody>
          <a:bodyPr/>
          <a:lstStyle/>
          <a:p>
            <a:r>
              <a:rPr lang="en-US" smtClean="0"/>
              <a:t>2019 | 04 | 25</a:t>
            </a:r>
            <a:endParaRPr lang="en-US"/>
          </a:p>
        </p:txBody>
      </p:sp>
      <p:sp>
        <p:nvSpPr>
          <p:cNvPr id="3" name="Footer Placeholder 2"/>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r>
              <a:rPr lang="en-US" smtClean="0"/>
              <a:t>Slide </a:t>
            </a:r>
            <a:fld id="{285437AE-403D-4FB0-9650-6A66FD73F53D}" type="slidenum">
              <a:rPr lang="en-US" smtClean="0"/>
              <a:pPr/>
              <a:t>4</a:t>
            </a:fld>
            <a:endParaRPr lang="en-US" dirty="0"/>
          </a:p>
        </p:txBody>
      </p:sp>
    </p:spTree>
    <p:extLst>
      <p:ext uri="{BB962C8B-B14F-4D97-AF65-F5344CB8AC3E}">
        <p14:creationId xmlns:p14="http://schemas.microsoft.com/office/powerpoint/2010/main" val="7020140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Photon Sky at Ultrahigh Energies</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40</a:t>
            </a:fld>
            <a:endParaRPr lang="en-US"/>
          </a:p>
        </p:txBody>
      </p:sp>
      <p:sp>
        <p:nvSpPr>
          <p:cNvPr id="6" name="TextBox 5"/>
          <p:cNvSpPr txBox="1"/>
          <p:nvPr/>
        </p:nvSpPr>
        <p:spPr>
          <a:xfrm>
            <a:off x="2893463" y="2909842"/>
            <a:ext cx="6405074" cy="923330"/>
          </a:xfrm>
          <a:prstGeom prst="rect">
            <a:avLst/>
          </a:prstGeom>
          <a:noFill/>
        </p:spPr>
        <p:txBody>
          <a:bodyPr wrap="square" rtlCol="0">
            <a:spAutoFit/>
          </a:bodyPr>
          <a:lstStyle/>
          <a:p>
            <a:r>
              <a:rPr lang="en-US" dirty="0" smtClean="0">
                <a:solidFill>
                  <a:schemeClr val="bg1"/>
                </a:solidFill>
                <a:latin typeface="Franklin Gothic Demi" panose="020B0703020102020204" pitchFamily="34" charset="0"/>
              </a:rPr>
              <a:t>No – this is not me forgetting to add the slide content.  Above several hundred trillion eV, photons don’t travel more than galactic distances.</a:t>
            </a:r>
            <a:endParaRPr lang="en-US"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3248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M87 – A Nearby Natural Particle Accelerator</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41</a:t>
            </a:fld>
            <a:endParaRPr lang="en-US"/>
          </a:p>
        </p:txBody>
      </p:sp>
      <p:pic>
        <p:nvPicPr>
          <p:cNvPr id="6" name="m87_comp.png"/>
          <p:cNvPicPr/>
          <p:nvPr/>
        </p:nvPicPr>
        <p:blipFill>
          <a:blip r:embed="rId2">
            <a:extLst/>
          </a:blip>
          <a:srcRect t="2150" b="2299"/>
          <a:stretch>
            <a:fillRect/>
          </a:stretch>
        </p:blipFill>
        <p:spPr>
          <a:xfrm>
            <a:off x="2280102" y="1337431"/>
            <a:ext cx="7545189" cy="4944229"/>
          </a:xfrm>
          <a:prstGeom prst="rect">
            <a:avLst/>
          </a:prstGeom>
          <a:ln w="12700">
            <a:miter lim="400000"/>
          </a:ln>
        </p:spPr>
      </p:pic>
    </p:spTree>
    <p:extLst>
      <p:ext uri="{BB962C8B-B14F-4D97-AF65-F5344CB8AC3E}">
        <p14:creationId xmlns:p14="http://schemas.microsoft.com/office/powerpoint/2010/main" val="14839890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Water Drilling</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8C6C4F08-829B-9848-B3C5-BF3B3ABB6F5B}" type="slidenum">
              <a:rPr lang="en-US" smtClean="0"/>
              <a:t>42</a:t>
            </a:fld>
            <a:endParaRPr lang="en-US"/>
          </a:p>
        </p:txBody>
      </p:sp>
      <p:pic>
        <p:nvPicPr>
          <p:cNvPr id="6" name="DrillAnim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57702" y="1050120"/>
            <a:ext cx="6168705" cy="3469897"/>
          </a:xfrm>
          <a:prstGeom prst="rect">
            <a:avLst/>
          </a:prstGeom>
        </p:spPr>
      </p:pic>
      <p:sp>
        <p:nvSpPr>
          <p:cNvPr id="7" name="TextBox 6"/>
          <p:cNvSpPr txBox="1"/>
          <p:nvPr/>
        </p:nvSpPr>
        <p:spPr>
          <a:xfrm>
            <a:off x="762000" y="1173161"/>
            <a:ext cx="4261884" cy="3139321"/>
          </a:xfrm>
          <a:prstGeom prst="rect">
            <a:avLst/>
          </a:prstGeom>
          <a:noFill/>
        </p:spPr>
        <p:txBody>
          <a:bodyPr wrap="square" rtlCol="0">
            <a:spAutoFit/>
          </a:bodyPr>
          <a:lstStyle/>
          <a:p>
            <a:pPr marL="285750" indent="-285750">
              <a:buFont typeface="Arial"/>
              <a:buChar char="•"/>
            </a:pPr>
            <a:r>
              <a:rPr lang="en-US" dirty="0">
                <a:solidFill>
                  <a:schemeClr val="bg1"/>
                </a:solidFill>
                <a:latin typeface="Franklin Gothic Demi" panose="020B0703020102020204" pitchFamily="34" charset="0"/>
                <a:cs typeface="Optima"/>
              </a:rPr>
              <a:t>5 MW Drill power plant gives 195°F hot water in closed loop system.</a:t>
            </a:r>
          </a:p>
          <a:p>
            <a:pPr marL="285750" indent="-285750">
              <a:buFont typeface="Arial"/>
              <a:buChar char="•"/>
            </a:pPr>
            <a:r>
              <a:rPr lang="en-US" dirty="0">
                <a:solidFill>
                  <a:schemeClr val="bg1"/>
                </a:solidFill>
                <a:latin typeface="Franklin Gothic Demi" panose="020B0703020102020204" pitchFamily="34" charset="0"/>
                <a:cs typeface="Optima"/>
              </a:rPr>
              <a:t>5500 gallons AN-8 jet fuel / hole</a:t>
            </a:r>
          </a:p>
          <a:p>
            <a:pPr marL="285750" indent="-285750">
              <a:buFont typeface="Arial"/>
              <a:buChar char="•"/>
            </a:pPr>
            <a:r>
              <a:rPr lang="en-US" dirty="0">
                <a:solidFill>
                  <a:schemeClr val="bg1"/>
                </a:solidFill>
                <a:latin typeface="Franklin Gothic Demi" panose="020B0703020102020204" pitchFamily="34" charset="0"/>
                <a:cs typeface="Optima"/>
              </a:rPr>
              <a:t>30 man crew</a:t>
            </a:r>
          </a:p>
          <a:p>
            <a:pPr marL="285750" indent="-285750">
              <a:buFont typeface="Arial"/>
              <a:buChar char="•"/>
            </a:pPr>
            <a:r>
              <a:rPr lang="en-US" dirty="0">
                <a:solidFill>
                  <a:schemeClr val="bg1"/>
                </a:solidFill>
                <a:latin typeface="Franklin Gothic Demi" panose="020B0703020102020204" pitchFamily="34" charset="0"/>
                <a:cs typeface="Optima"/>
              </a:rPr>
              <a:t>30 h drilling – 3 day cycle </a:t>
            </a:r>
            <a:r>
              <a:rPr lang="en-US" dirty="0" smtClean="0">
                <a:solidFill>
                  <a:schemeClr val="bg1"/>
                </a:solidFill>
                <a:latin typeface="Franklin Gothic Demi" panose="020B0703020102020204" pitchFamily="34" charset="0"/>
                <a:cs typeface="Optima"/>
              </a:rPr>
              <a:t>time</a:t>
            </a:r>
          </a:p>
          <a:p>
            <a:pPr marL="285750" indent="-285750">
              <a:buFont typeface="Arial"/>
              <a:buChar char="•"/>
            </a:pPr>
            <a:r>
              <a:rPr lang="en-US" dirty="0">
                <a:solidFill>
                  <a:schemeClr val="bg1"/>
                </a:solidFill>
                <a:latin typeface="Franklin Gothic Demi" panose="020B0703020102020204" pitchFamily="34" charset="0"/>
                <a:cs typeface="Optima"/>
              </a:rPr>
              <a:t>“Hole </a:t>
            </a:r>
            <a:r>
              <a:rPr lang="en-US" dirty="0" smtClean="0">
                <a:solidFill>
                  <a:schemeClr val="bg1"/>
                </a:solidFill>
                <a:latin typeface="Franklin Gothic Demi" panose="020B0703020102020204" pitchFamily="34" charset="0"/>
                <a:cs typeface="Optima"/>
              </a:rPr>
              <a:t>lifetime</a:t>
            </a:r>
            <a:r>
              <a:rPr lang="en-US" dirty="0">
                <a:solidFill>
                  <a:schemeClr val="bg1"/>
                </a:solidFill>
                <a:latin typeface="Franklin Gothic Demi" panose="020B0703020102020204" pitchFamily="34" charset="0"/>
                <a:cs typeface="Optima"/>
              </a:rPr>
              <a:t>” – 24hr</a:t>
            </a:r>
          </a:p>
          <a:p>
            <a:pPr marL="285750" indent="-285750">
              <a:buFont typeface="Arial"/>
              <a:buChar char="•"/>
            </a:pPr>
            <a:r>
              <a:rPr lang="en-US" dirty="0">
                <a:solidFill>
                  <a:schemeClr val="bg1"/>
                </a:solidFill>
                <a:latin typeface="Franklin Gothic Demi" panose="020B0703020102020204" pitchFamily="34" charset="0"/>
                <a:cs typeface="Optima"/>
              </a:rPr>
              <a:t>DOM installation – 8 </a:t>
            </a:r>
            <a:r>
              <a:rPr lang="en-US" dirty="0" err="1">
                <a:solidFill>
                  <a:schemeClr val="bg1"/>
                </a:solidFill>
                <a:latin typeface="Franklin Gothic Demi" panose="020B0703020102020204" pitchFamily="34" charset="0"/>
                <a:cs typeface="Optima"/>
              </a:rPr>
              <a:t>hr</a:t>
            </a:r>
            <a:endParaRPr lang="en-US" dirty="0">
              <a:solidFill>
                <a:schemeClr val="bg1"/>
              </a:solidFill>
              <a:latin typeface="Franklin Gothic Demi" panose="020B0703020102020204" pitchFamily="34" charset="0"/>
              <a:cs typeface="Optima"/>
            </a:endParaRPr>
          </a:p>
          <a:p>
            <a:pPr marL="285750" indent="-285750">
              <a:buFont typeface="Arial"/>
              <a:buChar char="•"/>
            </a:pPr>
            <a:r>
              <a:rPr lang="en-US" dirty="0">
                <a:solidFill>
                  <a:schemeClr val="bg1"/>
                </a:solidFill>
                <a:latin typeface="Franklin Gothic Demi" panose="020B0703020102020204" pitchFamily="34" charset="0"/>
                <a:cs typeface="Optima"/>
              </a:rPr>
              <a:t>Typical </a:t>
            </a:r>
            <a:r>
              <a:rPr lang="en-US" dirty="0" err="1">
                <a:solidFill>
                  <a:schemeClr val="bg1"/>
                </a:solidFill>
                <a:latin typeface="Franklin Gothic Demi" panose="020B0703020102020204" pitchFamily="34" charset="0"/>
                <a:cs typeface="Optima"/>
              </a:rPr>
              <a:t>freezeback</a:t>
            </a:r>
            <a:r>
              <a:rPr lang="en-US" dirty="0">
                <a:solidFill>
                  <a:schemeClr val="bg1"/>
                </a:solidFill>
                <a:latin typeface="Franklin Gothic Demi" panose="020B0703020102020204" pitchFamily="34" charset="0"/>
                <a:cs typeface="Optima"/>
              </a:rPr>
              <a:t> times &gt; weeks</a:t>
            </a:r>
          </a:p>
          <a:p>
            <a:pPr marL="285750" indent="-285750">
              <a:buFont typeface="Arial"/>
              <a:buChar char="•"/>
            </a:pPr>
            <a:r>
              <a:rPr lang="en-US" dirty="0">
                <a:solidFill>
                  <a:schemeClr val="bg1"/>
                </a:solidFill>
                <a:latin typeface="Franklin Gothic Demi" panose="020B0703020102020204" pitchFamily="34" charset="0"/>
                <a:cs typeface="Optima"/>
              </a:rPr>
              <a:t>DOMs not operated in liquid under normal circumstances.</a:t>
            </a:r>
          </a:p>
          <a:p>
            <a:pPr marL="285750" indent="-285750">
              <a:buFont typeface="Arial"/>
              <a:buChar char="•"/>
            </a:pPr>
            <a:endParaRPr lang="en-US" dirty="0">
              <a:solidFill>
                <a:schemeClr val="bg1"/>
              </a:solidFill>
              <a:latin typeface="Franklin Gothic Demi" panose="020B0703020102020204" pitchFamily="34" charset="0"/>
              <a:cs typeface="Optima"/>
            </a:endParaRPr>
          </a:p>
        </p:txBody>
      </p:sp>
      <p:pic>
        <p:nvPicPr>
          <p:cNvPr id="9" name="Picture 8"/>
          <p:cNvPicPr>
            <a:picLocks noChangeAspect="1"/>
          </p:cNvPicPr>
          <p:nvPr/>
        </p:nvPicPr>
        <p:blipFill>
          <a:blip r:embed="rId5"/>
          <a:stretch>
            <a:fillRect/>
          </a:stretch>
        </p:blipFill>
        <p:spPr>
          <a:xfrm>
            <a:off x="838200" y="4566457"/>
            <a:ext cx="4185684" cy="1654173"/>
          </a:xfrm>
          <a:prstGeom prst="rect">
            <a:avLst/>
          </a:prstGeom>
        </p:spPr>
      </p:pic>
      <p:sp>
        <p:nvSpPr>
          <p:cNvPr id="10" name="TextBox 9"/>
          <p:cNvSpPr txBox="1"/>
          <p:nvPr/>
        </p:nvSpPr>
        <p:spPr>
          <a:xfrm>
            <a:off x="5857701" y="4732851"/>
            <a:ext cx="6168705" cy="1200329"/>
          </a:xfrm>
          <a:prstGeom prst="rect">
            <a:avLst/>
          </a:prstGeom>
          <a:noFill/>
        </p:spPr>
        <p:txBody>
          <a:bodyPr wrap="square" rtlCol="0">
            <a:spAutoFit/>
          </a:bodyPr>
          <a:lstStyle/>
          <a:p>
            <a:r>
              <a:rPr lang="en-US" dirty="0" smtClean="0">
                <a:solidFill>
                  <a:schemeClr val="bg1"/>
                </a:solidFill>
                <a:latin typeface="Franklin Gothic Demi" panose="020B0703020102020204" pitchFamily="34" charset="0"/>
                <a:cs typeface="Optima"/>
              </a:rPr>
              <a:t>Drilling improved over time.  The first 2004-2005 hole took weeks to drill.  A few years later the drill crew was able to get the time down to 50 h.  By the end – 30 h was achieved with repeatable performance. </a:t>
            </a:r>
            <a:endParaRPr lang="en-US" dirty="0">
              <a:solidFill>
                <a:schemeClr val="bg1"/>
              </a:solidFill>
              <a:latin typeface="Franklin Gothic Demi" panose="020B0703020102020204" pitchFamily="34" charset="0"/>
              <a:cs typeface="Optima"/>
            </a:endParaRPr>
          </a:p>
        </p:txBody>
      </p:sp>
    </p:spTree>
    <p:extLst>
      <p:ext uri="{BB962C8B-B14F-4D97-AF65-F5344CB8AC3E}">
        <p14:creationId xmlns:p14="http://schemas.microsoft.com/office/powerpoint/2010/main" val="566265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B2B2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Scattered Cherenkov Photon Tracks in Ice: A HE Muon</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43</a:t>
            </a:fld>
            <a:endParaRPr lang="en-US"/>
          </a:p>
        </p:txBody>
      </p:sp>
      <p:pic>
        <p:nvPicPr>
          <p:cNvPr id="6" name="Picture 5"/>
          <p:cNvPicPr>
            <a:picLocks noChangeAspect="1"/>
          </p:cNvPicPr>
          <p:nvPr/>
        </p:nvPicPr>
        <p:blipFill>
          <a:blip r:embed="rId2"/>
          <a:stretch>
            <a:fillRect/>
          </a:stretch>
        </p:blipFill>
        <p:spPr>
          <a:xfrm>
            <a:off x="762000" y="1304589"/>
            <a:ext cx="10416331" cy="5051761"/>
          </a:xfrm>
          <a:prstGeom prst="rect">
            <a:avLst/>
          </a:prstGeom>
        </p:spPr>
      </p:pic>
    </p:spTree>
    <p:extLst>
      <p:ext uri="{BB962C8B-B14F-4D97-AF65-F5344CB8AC3E}">
        <p14:creationId xmlns:p14="http://schemas.microsoft.com/office/powerpoint/2010/main" val="4047502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B2B2B"/>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Photons from an electromagnetic cascade</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44</a:t>
            </a:fld>
            <a:endParaRPr lang="en-US"/>
          </a:p>
        </p:txBody>
      </p:sp>
      <p:pic>
        <p:nvPicPr>
          <p:cNvPr id="7" name="Picture 6"/>
          <p:cNvPicPr>
            <a:picLocks noChangeAspect="1"/>
          </p:cNvPicPr>
          <p:nvPr/>
        </p:nvPicPr>
        <p:blipFill>
          <a:blip r:embed="rId2"/>
          <a:stretch>
            <a:fillRect/>
          </a:stretch>
        </p:blipFill>
        <p:spPr>
          <a:xfrm>
            <a:off x="762000" y="1158042"/>
            <a:ext cx="10260631" cy="5051761"/>
          </a:xfrm>
          <a:prstGeom prst="rect">
            <a:avLst/>
          </a:prstGeom>
        </p:spPr>
      </p:pic>
    </p:spTree>
    <p:extLst>
      <p:ext uri="{BB962C8B-B14F-4D97-AF65-F5344CB8AC3E}">
        <p14:creationId xmlns:p14="http://schemas.microsoft.com/office/powerpoint/2010/main" val="2912357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4294967295"/>
          </p:nvPr>
        </p:nvSpPr>
        <p:spPr>
          <a:xfrm>
            <a:off x="0" y="6356350"/>
            <a:ext cx="2743200" cy="365125"/>
          </a:xfrm>
        </p:spPr>
        <p:txBody>
          <a:bodyPr/>
          <a:lstStyle/>
          <a:p>
            <a:r>
              <a:rPr lang="en-US" smtClean="0"/>
              <a:t>2019 | 04 | 25</a:t>
            </a:r>
            <a:endParaRPr lang="en-US"/>
          </a:p>
        </p:txBody>
      </p:sp>
      <p:sp>
        <p:nvSpPr>
          <p:cNvPr id="4" name="Footer Placeholder 3"/>
          <p:cNvSpPr>
            <a:spLocks noGrp="1"/>
          </p:cNvSpPr>
          <p:nvPr>
            <p:ph type="ftr" sz="quarter" idx="4294967295"/>
          </p:nvPr>
        </p:nvSpPr>
        <p:spPr>
          <a:xfrm>
            <a:off x="0" y="6356350"/>
            <a:ext cx="4114800" cy="365125"/>
          </a:xfrm>
        </p:spPr>
        <p:txBody>
          <a:bodyPr/>
          <a:lstStyle/>
          <a:p>
            <a:r>
              <a:rPr lang="en-US" smtClean="0"/>
              <a:t>K. Hanson - LHAASO Workshop (Chengdu)</a:t>
            </a:r>
            <a:endParaRPr lang="en-US"/>
          </a:p>
        </p:txBody>
      </p:sp>
      <p:sp>
        <p:nvSpPr>
          <p:cNvPr id="5" name="Slide Number Placeholder 4"/>
          <p:cNvSpPr>
            <a:spLocks noGrp="1"/>
          </p:cNvSpPr>
          <p:nvPr>
            <p:ph type="sldNum" sz="quarter" idx="4294967295"/>
          </p:nvPr>
        </p:nvSpPr>
        <p:spPr>
          <a:xfrm>
            <a:off x="9448800" y="6356350"/>
            <a:ext cx="2743200" cy="365125"/>
          </a:xfrm>
        </p:spPr>
        <p:txBody>
          <a:bodyPr/>
          <a:lstStyle/>
          <a:p>
            <a:fld id="{A9C085CC-D391-4853-9810-5517AFBE7690}" type="slidenum">
              <a:rPr lang="en-US" smtClean="0"/>
              <a:pPr/>
              <a:t>45</a:t>
            </a:fld>
            <a:endParaRPr lang="en-US"/>
          </a:p>
        </p:txBody>
      </p:sp>
      <p:pic>
        <p:nvPicPr>
          <p:cNvPr id="1026" name="Picture 2" descr="http://gallery.icecube.wisc.edu/web/var/albums/Press-Root-Album/MultiMessenger/map_observations.jpeg?m=15311548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344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310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402094" cy="6877456"/>
          </a:xfrm>
          <a:prstGeom prst="rect">
            <a:avLst/>
          </a:prstGeom>
        </p:spPr>
      </p:pic>
      <p:sp>
        <p:nvSpPr>
          <p:cNvPr id="3" name="Rectangle 2"/>
          <p:cNvSpPr/>
          <p:nvPr/>
        </p:nvSpPr>
        <p:spPr>
          <a:xfrm>
            <a:off x="5972782" y="437906"/>
            <a:ext cx="5583678" cy="6001643"/>
          </a:xfrm>
          <a:prstGeom prst="rect">
            <a:avLst/>
          </a:prstGeom>
        </p:spPr>
        <p:txBody>
          <a:bodyPr wrap="square">
            <a:spAutoFit/>
          </a:bodyPr>
          <a:lstStyle/>
          <a:p>
            <a:r>
              <a:rPr lang="en-US" sz="1200" dirty="0">
                <a:solidFill>
                  <a:srgbClr val="FFFF00"/>
                </a:solidFill>
                <a:latin typeface="Franklin Gothic Medium" panose="020B0603020102020204" pitchFamily="34" charset="0"/>
              </a:rPr>
              <a:t>“Multimessenger observations of a flaring blazar coincident with high-energy neutrino IceCube-170922A,” The IceCube, Fermi-LAT, MAGIC, AGILE, ASAS-SN, HAWC, H.E.S.S, INTEGRAL, Kanata, Kiso, </a:t>
            </a:r>
            <a:r>
              <a:rPr lang="en-US" sz="1200" dirty="0" err="1">
                <a:solidFill>
                  <a:srgbClr val="FFFF00"/>
                </a:solidFill>
                <a:latin typeface="Franklin Gothic Medium" panose="020B0603020102020204" pitchFamily="34" charset="0"/>
              </a:rPr>
              <a:t>Kapteyn</a:t>
            </a:r>
            <a:r>
              <a:rPr lang="en-US" sz="1200" dirty="0">
                <a:solidFill>
                  <a:srgbClr val="FFFF00"/>
                </a:solidFill>
                <a:latin typeface="Franklin Gothic Medium" panose="020B0603020102020204" pitchFamily="34" charset="0"/>
              </a:rPr>
              <a:t>, Liverpool telescope, Subaru, Swift/</a:t>
            </a:r>
            <a:r>
              <a:rPr lang="en-US" sz="1200" dirty="0" err="1">
                <a:solidFill>
                  <a:srgbClr val="FFFF00"/>
                </a:solidFill>
                <a:latin typeface="Franklin Gothic Medium" panose="020B0603020102020204" pitchFamily="34" charset="0"/>
              </a:rPr>
              <a:t>NuSTAR</a:t>
            </a:r>
            <a:r>
              <a:rPr lang="en-US" sz="1200" dirty="0">
                <a:solidFill>
                  <a:srgbClr val="FFFF00"/>
                </a:solidFill>
                <a:latin typeface="Franklin Gothic Medium" panose="020B0603020102020204" pitchFamily="34" charset="0"/>
              </a:rPr>
              <a:t>, VERITAS, and VLA/17B-403 teams, Science 361, eaat1378 (2018). </a:t>
            </a:r>
            <a:endParaRPr lang="en-US" sz="1200" dirty="0" smtClean="0">
              <a:solidFill>
                <a:srgbClr val="FFFF00"/>
              </a:solidFill>
              <a:latin typeface="Franklin Gothic Medium" panose="020B0603020102020204" pitchFamily="34" charset="0"/>
            </a:endParaRPr>
          </a:p>
          <a:p>
            <a:endParaRPr lang="en-US" sz="1200" dirty="0">
              <a:solidFill>
                <a:srgbClr val="FFFF00"/>
              </a:solidFill>
              <a:latin typeface="Franklin Gothic Medium" panose="020B0603020102020204" pitchFamily="34" charset="0"/>
            </a:endParaRPr>
          </a:p>
          <a:p>
            <a:r>
              <a:rPr lang="en-US" sz="1200" dirty="0">
                <a:solidFill>
                  <a:srgbClr val="FFFF00"/>
                </a:solidFill>
                <a:latin typeface="Franklin Gothic Medium" panose="020B0603020102020204" pitchFamily="34" charset="0"/>
              </a:rPr>
              <a:t>“Neutrino emission from the direction of the blazar TXS 0506+056 prior to the IceCube-170922A alert,” IceCube Collaboration: M.G. </a:t>
            </a:r>
            <a:r>
              <a:rPr lang="en-US" sz="1200" dirty="0" err="1">
                <a:solidFill>
                  <a:srgbClr val="FFFF00"/>
                </a:solidFill>
                <a:latin typeface="Franklin Gothic Medium" panose="020B0603020102020204" pitchFamily="34" charset="0"/>
              </a:rPr>
              <a:t>Aartsen</a:t>
            </a:r>
            <a:r>
              <a:rPr lang="en-US" sz="1200" dirty="0">
                <a:solidFill>
                  <a:srgbClr val="FFFF00"/>
                </a:solidFill>
                <a:latin typeface="Franklin Gothic Medium" panose="020B0603020102020204" pitchFamily="34" charset="0"/>
              </a:rPr>
              <a:t> et al. Science 361, 147-151 (2018). </a:t>
            </a:r>
            <a:endParaRPr lang="en-US" sz="1200" dirty="0" smtClean="0">
              <a:solidFill>
                <a:srgbClr val="FFFF00"/>
              </a:solidFill>
              <a:latin typeface="Franklin Gothic Medium" panose="020B0603020102020204" pitchFamily="34" charset="0"/>
            </a:endParaRPr>
          </a:p>
          <a:p>
            <a:endParaRPr lang="en-US" sz="1200" dirty="0">
              <a:solidFill>
                <a:srgbClr val="FFFF00"/>
              </a:solidFill>
              <a:latin typeface="Franklin Gothic Medium" panose="020B0603020102020204" pitchFamily="34" charset="0"/>
            </a:endParaRPr>
          </a:p>
          <a:p>
            <a:r>
              <a:rPr lang="en-US" sz="1200" dirty="0">
                <a:solidFill>
                  <a:schemeClr val="bg1"/>
                </a:solidFill>
                <a:latin typeface="Franklin Gothic Medium" panose="020B0603020102020204" pitchFamily="34" charset="0"/>
              </a:rPr>
              <a:t>“The blazar TXS 0506+056 associated with a high-energy neutrino: insights into extragalactic jets and cosmic ray acceleration,” The MAGIC Collaboration: M. L. </a:t>
            </a:r>
            <a:r>
              <a:rPr lang="en-US" sz="1200" dirty="0" err="1">
                <a:solidFill>
                  <a:schemeClr val="bg1"/>
                </a:solidFill>
                <a:latin typeface="Franklin Gothic Medium" panose="020B0603020102020204" pitchFamily="34" charset="0"/>
              </a:rPr>
              <a:t>Ahnen</a:t>
            </a:r>
            <a:r>
              <a:rPr lang="en-US" sz="1200" dirty="0">
                <a:solidFill>
                  <a:schemeClr val="bg1"/>
                </a:solidFill>
                <a:latin typeface="Franklin Gothic Medium" panose="020B0603020102020204" pitchFamily="34" charset="0"/>
              </a:rPr>
              <a:t> et al, Accepted for publication in The Astrophysical Journal Letters. </a:t>
            </a:r>
            <a:endParaRPr lang="en-US" sz="1200" dirty="0" smtClean="0">
              <a:solidFill>
                <a:schemeClr val="bg1"/>
              </a:solidFill>
              <a:latin typeface="Franklin Gothic Medium" panose="020B0603020102020204" pitchFamily="34" charset="0"/>
            </a:endParaRPr>
          </a:p>
          <a:p>
            <a:endParaRPr lang="en-US" sz="1200" dirty="0">
              <a:solidFill>
                <a:schemeClr val="bg1"/>
              </a:solidFill>
              <a:latin typeface="Franklin Gothic Medium" panose="020B0603020102020204" pitchFamily="34" charset="0"/>
            </a:endParaRPr>
          </a:p>
          <a:p>
            <a:r>
              <a:rPr lang="en-US" sz="1200" dirty="0">
                <a:solidFill>
                  <a:schemeClr val="bg1"/>
                </a:solidFill>
                <a:latin typeface="Franklin Gothic Medium" panose="020B0603020102020204" pitchFamily="34" charset="0"/>
              </a:rPr>
              <a:t>“Dissecting the region around IceCube-170922A: the blazar TXS 0506+056 as the first cosmic neutrino source,” P. </a:t>
            </a:r>
            <a:r>
              <a:rPr lang="en-US" sz="1200" dirty="0" err="1">
                <a:solidFill>
                  <a:schemeClr val="bg1"/>
                </a:solidFill>
                <a:latin typeface="Franklin Gothic Medium" panose="020B0603020102020204" pitchFamily="34" charset="0"/>
              </a:rPr>
              <a:t>Padovani</a:t>
            </a:r>
            <a:r>
              <a:rPr lang="en-US" sz="1200" dirty="0">
                <a:solidFill>
                  <a:schemeClr val="bg1"/>
                </a:solidFill>
                <a:latin typeface="Franklin Gothic Medium" panose="020B0603020102020204" pitchFamily="34" charset="0"/>
              </a:rPr>
              <a:t>, P. </a:t>
            </a:r>
            <a:r>
              <a:rPr lang="en-US" sz="1200" dirty="0" err="1">
                <a:solidFill>
                  <a:schemeClr val="bg1"/>
                </a:solidFill>
                <a:latin typeface="Franklin Gothic Medium" panose="020B0603020102020204" pitchFamily="34" charset="0"/>
              </a:rPr>
              <a:t>Giommi</a:t>
            </a:r>
            <a:r>
              <a:rPr lang="en-US" sz="1200" dirty="0">
                <a:solidFill>
                  <a:schemeClr val="bg1"/>
                </a:solidFill>
                <a:latin typeface="Franklin Gothic Medium" panose="020B0603020102020204" pitchFamily="34" charset="0"/>
              </a:rPr>
              <a:t>, E. Resconi, T. </a:t>
            </a:r>
            <a:r>
              <a:rPr lang="en-US" sz="1200" dirty="0" err="1">
                <a:solidFill>
                  <a:schemeClr val="bg1"/>
                </a:solidFill>
                <a:latin typeface="Franklin Gothic Medium" panose="020B0603020102020204" pitchFamily="34" charset="0"/>
              </a:rPr>
              <a:t>Glauch</a:t>
            </a:r>
            <a:r>
              <a:rPr lang="en-US" sz="1200" dirty="0">
                <a:solidFill>
                  <a:schemeClr val="bg1"/>
                </a:solidFill>
                <a:latin typeface="Franklin Gothic Medium" panose="020B0603020102020204" pitchFamily="34" charset="0"/>
              </a:rPr>
              <a:t>, B. </a:t>
            </a:r>
            <a:r>
              <a:rPr lang="en-US" sz="1200" dirty="0" err="1">
                <a:solidFill>
                  <a:schemeClr val="bg1"/>
                </a:solidFill>
                <a:latin typeface="Franklin Gothic Medium" panose="020B0603020102020204" pitchFamily="34" charset="0"/>
              </a:rPr>
              <a:t>Arsioli</a:t>
            </a:r>
            <a:r>
              <a:rPr lang="en-US" sz="1200" dirty="0">
                <a:solidFill>
                  <a:schemeClr val="bg1"/>
                </a:solidFill>
                <a:latin typeface="Franklin Gothic Medium" panose="020B0603020102020204" pitchFamily="34" charset="0"/>
              </a:rPr>
              <a:t>, N. </a:t>
            </a:r>
            <a:r>
              <a:rPr lang="en-US" sz="1200" dirty="0" err="1">
                <a:solidFill>
                  <a:schemeClr val="bg1"/>
                </a:solidFill>
                <a:latin typeface="Franklin Gothic Medium" panose="020B0603020102020204" pitchFamily="34" charset="0"/>
              </a:rPr>
              <a:t>Sahakyan</a:t>
            </a:r>
            <a:r>
              <a:rPr lang="en-US" sz="1200" dirty="0">
                <a:solidFill>
                  <a:schemeClr val="bg1"/>
                </a:solidFill>
                <a:latin typeface="Franklin Gothic Medium" panose="020B0603020102020204" pitchFamily="34" charset="0"/>
              </a:rPr>
              <a:t>, and M. Huber, Accepted for publication in Monthly Notices of the Royal Astronomical Society</a:t>
            </a:r>
            <a:r>
              <a:rPr lang="en-US" sz="1200" dirty="0" smtClean="0">
                <a:solidFill>
                  <a:schemeClr val="bg1"/>
                </a:solidFill>
                <a:latin typeface="Franklin Gothic Medium" panose="020B0603020102020204" pitchFamily="34" charset="0"/>
              </a:rPr>
              <a:t>.</a:t>
            </a:r>
          </a:p>
          <a:p>
            <a:endParaRPr lang="en-US" sz="1200" dirty="0">
              <a:solidFill>
                <a:schemeClr val="bg1"/>
              </a:solidFill>
              <a:latin typeface="Franklin Gothic Medium" panose="020B0603020102020204" pitchFamily="34" charset="0"/>
            </a:endParaRPr>
          </a:p>
          <a:p>
            <a:r>
              <a:rPr lang="en-US" sz="1200" dirty="0">
                <a:solidFill>
                  <a:schemeClr val="bg1"/>
                </a:solidFill>
                <a:latin typeface="Franklin Gothic Medium" panose="020B0603020102020204" pitchFamily="34" charset="0"/>
              </a:rPr>
              <a:t>“VERITAS Observations of the BL Lac Object TXS 0506+056,” VERITAS Collaboration: </a:t>
            </a:r>
            <a:r>
              <a:rPr lang="en-US" sz="1200" dirty="0" err="1">
                <a:solidFill>
                  <a:schemeClr val="bg1"/>
                </a:solidFill>
                <a:latin typeface="Franklin Gothic Medium" panose="020B0603020102020204" pitchFamily="34" charset="0"/>
              </a:rPr>
              <a:t>Abeysekara</a:t>
            </a:r>
            <a:r>
              <a:rPr lang="en-US" sz="1200" dirty="0">
                <a:solidFill>
                  <a:schemeClr val="bg1"/>
                </a:solidFill>
                <a:latin typeface="Franklin Gothic Medium" panose="020B0603020102020204" pitchFamily="34" charset="0"/>
              </a:rPr>
              <a:t> et al. The Astrophysical Journal Letters (2018</a:t>
            </a:r>
            <a:r>
              <a:rPr lang="en-US" sz="1200" dirty="0" smtClean="0">
                <a:solidFill>
                  <a:schemeClr val="bg1"/>
                </a:solidFill>
                <a:latin typeface="Franklin Gothic Medium" panose="020B0603020102020204" pitchFamily="34" charset="0"/>
              </a:rPr>
              <a:t>).</a:t>
            </a:r>
          </a:p>
          <a:p>
            <a:endParaRPr lang="en-US" sz="1200" dirty="0">
              <a:solidFill>
                <a:schemeClr val="bg1"/>
              </a:solidFill>
              <a:latin typeface="Franklin Gothic Medium" panose="020B0603020102020204" pitchFamily="34" charset="0"/>
            </a:endParaRPr>
          </a:p>
          <a:p>
            <a:r>
              <a:rPr lang="en-US" sz="1200" dirty="0">
                <a:solidFill>
                  <a:schemeClr val="bg1"/>
                </a:solidFill>
                <a:latin typeface="Franklin Gothic Medium" panose="020B0603020102020204" pitchFamily="34" charset="0"/>
              </a:rPr>
              <a:t>“A Multimessenger Picture of the Flaring Blazar TXS 0506+056: Implications for High-Energy Neutrino Emission and Cosmic Ray Acceleration,” A. </a:t>
            </a:r>
            <a:r>
              <a:rPr lang="en-US" sz="1200" dirty="0" err="1">
                <a:solidFill>
                  <a:schemeClr val="bg1"/>
                </a:solidFill>
                <a:latin typeface="Franklin Gothic Medium" panose="020B0603020102020204" pitchFamily="34" charset="0"/>
              </a:rPr>
              <a:t>Keivani</a:t>
            </a:r>
            <a:r>
              <a:rPr lang="en-US" sz="1200" dirty="0">
                <a:solidFill>
                  <a:schemeClr val="bg1"/>
                </a:solidFill>
                <a:latin typeface="Franklin Gothic Medium" panose="020B0603020102020204" pitchFamily="34" charset="0"/>
              </a:rPr>
              <a:t>, K. </a:t>
            </a:r>
            <a:r>
              <a:rPr lang="en-US" sz="1200" dirty="0" err="1">
                <a:solidFill>
                  <a:schemeClr val="bg1"/>
                </a:solidFill>
                <a:latin typeface="Franklin Gothic Medium" panose="020B0603020102020204" pitchFamily="34" charset="0"/>
              </a:rPr>
              <a:t>Murase</a:t>
            </a:r>
            <a:r>
              <a:rPr lang="en-US" sz="1200" dirty="0">
                <a:solidFill>
                  <a:schemeClr val="bg1"/>
                </a:solidFill>
                <a:latin typeface="Franklin Gothic Medium" panose="020B0603020102020204" pitchFamily="34" charset="0"/>
              </a:rPr>
              <a:t>, M. </a:t>
            </a:r>
            <a:r>
              <a:rPr lang="en-US" sz="1200" dirty="0" err="1">
                <a:solidFill>
                  <a:schemeClr val="bg1"/>
                </a:solidFill>
                <a:latin typeface="Franklin Gothic Medium" panose="020B0603020102020204" pitchFamily="34" charset="0"/>
              </a:rPr>
              <a:t>Petropoulou</a:t>
            </a:r>
            <a:r>
              <a:rPr lang="en-US" sz="1200" dirty="0">
                <a:solidFill>
                  <a:schemeClr val="bg1"/>
                </a:solidFill>
                <a:latin typeface="Franklin Gothic Medium" panose="020B0603020102020204" pitchFamily="34" charset="0"/>
              </a:rPr>
              <a:t>, D. B. Fox, S. B. </a:t>
            </a:r>
            <a:r>
              <a:rPr lang="en-US" sz="1200" dirty="0" err="1">
                <a:solidFill>
                  <a:schemeClr val="bg1"/>
                </a:solidFill>
                <a:latin typeface="Franklin Gothic Medium" panose="020B0603020102020204" pitchFamily="34" charset="0"/>
              </a:rPr>
              <a:t>Cenko</a:t>
            </a:r>
            <a:r>
              <a:rPr lang="en-US" sz="1200" dirty="0">
                <a:solidFill>
                  <a:schemeClr val="bg1"/>
                </a:solidFill>
                <a:latin typeface="Franklin Gothic Medium" panose="020B0603020102020204" pitchFamily="34" charset="0"/>
              </a:rPr>
              <a:t>, S. </a:t>
            </a:r>
            <a:r>
              <a:rPr lang="en-US" sz="1200" dirty="0" err="1">
                <a:solidFill>
                  <a:schemeClr val="bg1"/>
                </a:solidFill>
                <a:latin typeface="Franklin Gothic Medium" panose="020B0603020102020204" pitchFamily="34" charset="0"/>
              </a:rPr>
              <a:t>Chaty</a:t>
            </a:r>
            <a:r>
              <a:rPr lang="en-US" sz="1200" dirty="0">
                <a:solidFill>
                  <a:schemeClr val="bg1"/>
                </a:solidFill>
                <a:latin typeface="Franklin Gothic Medium" panose="020B0603020102020204" pitchFamily="34" charset="0"/>
              </a:rPr>
              <a:t>, A. </a:t>
            </a:r>
            <a:r>
              <a:rPr lang="en-US" sz="1200" dirty="0" err="1">
                <a:solidFill>
                  <a:schemeClr val="bg1"/>
                </a:solidFill>
                <a:latin typeface="Franklin Gothic Medium" panose="020B0603020102020204" pitchFamily="34" charset="0"/>
              </a:rPr>
              <a:t>Coleiro</a:t>
            </a:r>
            <a:r>
              <a:rPr lang="en-US" sz="1200" dirty="0">
                <a:solidFill>
                  <a:schemeClr val="bg1"/>
                </a:solidFill>
                <a:latin typeface="Franklin Gothic Medium" panose="020B0603020102020204" pitchFamily="34" charset="0"/>
              </a:rPr>
              <a:t>, J. J. </a:t>
            </a:r>
            <a:r>
              <a:rPr lang="en-US" sz="1200" dirty="0" err="1">
                <a:solidFill>
                  <a:schemeClr val="bg1"/>
                </a:solidFill>
                <a:latin typeface="Franklin Gothic Medium" panose="020B0603020102020204" pitchFamily="34" charset="0"/>
              </a:rPr>
              <a:t>DeLaunay</a:t>
            </a:r>
            <a:r>
              <a:rPr lang="en-US" sz="1200" dirty="0">
                <a:solidFill>
                  <a:schemeClr val="bg1"/>
                </a:solidFill>
                <a:latin typeface="Franklin Gothic Medium" panose="020B0603020102020204" pitchFamily="34" charset="0"/>
              </a:rPr>
              <a:t>, S. </a:t>
            </a:r>
            <a:r>
              <a:rPr lang="en-US" sz="1200" dirty="0" err="1">
                <a:solidFill>
                  <a:schemeClr val="bg1"/>
                </a:solidFill>
                <a:latin typeface="Franklin Gothic Medium" panose="020B0603020102020204" pitchFamily="34" charset="0"/>
              </a:rPr>
              <a:t>Dimitrakoudis</a:t>
            </a:r>
            <a:r>
              <a:rPr lang="en-US" sz="1200" dirty="0">
                <a:solidFill>
                  <a:schemeClr val="bg1"/>
                </a:solidFill>
                <a:latin typeface="Franklin Gothic Medium" panose="020B0603020102020204" pitchFamily="34" charset="0"/>
              </a:rPr>
              <a:t>, P. A. Evans, J. A. </a:t>
            </a:r>
            <a:r>
              <a:rPr lang="en-US" sz="1200" dirty="0" err="1">
                <a:solidFill>
                  <a:schemeClr val="bg1"/>
                </a:solidFill>
                <a:latin typeface="Franklin Gothic Medium" panose="020B0603020102020204" pitchFamily="34" charset="0"/>
              </a:rPr>
              <a:t>Kennea</a:t>
            </a:r>
            <a:r>
              <a:rPr lang="en-US" sz="1200" dirty="0">
                <a:solidFill>
                  <a:schemeClr val="bg1"/>
                </a:solidFill>
                <a:latin typeface="Franklin Gothic Medium" panose="020B0603020102020204" pitchFamily="34" charset="0"/>
              </a:rPr>
              <a:t>, F. E. Marshall, A. </a:t>
            </a:r>
            <a:r>
              <a:rPr lang="en-US" sz="1200" dirty="0" err="1">
                <a:solidFill>
                  <a:schemeClr val="bg1"/>
                </a:solidFill>
                <a:latin typeface="Franklin Gothic Medium" panose="020B0603020102020204" pitchFamily="34" charset="0"/>
              </a:rPr>
              <a:t>Mastichiadis</a:t>
            </a:r>
            <a:r>
              <a:rPr lang="en-US" sz="1200" dirty="0">
                <a:solidFill>
                  <a:schemeClr val="bg1"/>
                </a:solidFill>
                <a:latin typeface="Franklin Gothic Medium" panose="020B0603020102020204" pitchFamily="34" charset="0"/>
              </a:rPr>
              <a:t>, J. P. Osborne, M. Santander, A. </a:t>
            </a:r>
            <a:r>
              <a:rPr lang="en-US" sz="1200" dirty="0" err="1">
                <a:solidFill>
                  <a:schemeClr val="bg1"/>
                </a:solidFill>
                <a:latin typeface="Franklin Gothic Medium" panose="020B0603020102020204" pitchFamily="34" charset="0"/>
              </a:rPr>
              <a:t>Tohuvavohu</a:t>
            </a:r>
            <a:r>
              <a:rPr lang="en-US" sz="1200" dirty="0">
                <a:solidFill>
                  <a:schemeClr val="bg1"/>
                </a:solidFill>
                <a:latin typeface="Franklin Gothic Medium" panose="020B0603020102020204" pitchFamily="34" charset="0"/>
              </a:rPr>
              <a:t>, and C. F. Turley, Submitted to The Astrophysical Journal. </a:t>
            </a:r>
            <a:endParaRPr lang="en-US" sz="1200" dirty="0" smtClean="0">
              <a:solidFill>
                <a:schemeClr val="bg1"/>
              </a:solidFill>
              <a:latin typeface="Franklin Gothic Medium" panose="020B0603020102020204" pitchFamily="34" charset="0"/>
            </a:endParaRPr>
          </a:p>
          <a:p>
            <a:endParaRPr lang="en-US" sz="1200" dirty="0">
              <a:solidFill>
                <a:schemeClr val="bg1"/>
              </a:solidFill>
              <a:latin typeface="Franklin Gothic Medium" panose="020B0603020102020204" pitchFamily="34" charset="0"/>
            </a:endParaRPr>
          </a:p>
          <a:p>
            <a:r>
              <a:rPr lang="en-US" sz="1200" dirty="0">
                <a:solidFill>
                  <a:schemeClr val="bg1"/>
                </a:solidFill>
                <a:latin typeface="Franklin Gothic Medium" panose="020B0603020102020204" pitchFamily="34" charset="0"/>
              </a:rPr>
              <a:t>“Search for neutrinos from TXS 0506+056 with the ANTARES telescope,” ANTARES Collaboration: A. Albert et al, Submitted to The Astrophysical Journal Letters</a:t>
            </a:r>
            <a:r>
              <a:rPr lang="en-US" sz="1200" dirty="0" smtClean="0">
                <a:solidFill>
                  <a:schemeClr val="bg1"/>
                </a:solidFill>
                <a:latin typeface="Franklin Gothic Medium" panose="020B0603020102020204" pitchFamily="34" charset="0"/>
              </a:rPr>
              <a:t>.</a:t>
            </a:r>
          </a:p>
          <a:p>
            <a:endParaRPr lang="en-US" sz="1200" dirty="0">
              <a:solidFill>
                <a:schemeClr val="bg1"/>
              </a:solidFill>
              <a:latin typeface="Franklin Gothic Medium" panose="020B0603020102020204" pitchFamily="34" charset="0"/>
            </a:endParaRPr>
          </a:p>
          <a:p>
            <a:r>
              <a:rPr lang="en-US" sz="1200" dirty="0">
                <a:solidFill>
                  <a:schemeClr val="bg1"/>
                </a:solidFill>
                <a:latin typeface="Franklin Gothic Medium" panose="020B0603020102020204" pitchFamily="34" charset="0"/>
              </a:rPr>
              <a:t>See </a:t>
            </a:r>
            <a:r>
              <a:rPr lang="en-US" sz="1200" dirty="0">
                <a:solidFill>
                  <a:schemeClr val="bg1"/>
                </a:solidFill>
                <a:latin typeface="Franklin Gothic Medium" panose="020B0603020102020204" pitchFamily="34" charset="0"/>
                <a:hlinkClick r:id="rId3"/>
              </a:rPr>
              <a:t>https://</a:t>
            </a:r>
            <a:r>
              <a:rPr lang="en-US" sz="1200" dirty="0" smtClean="0">
                <a:solidFill>
                  <a:schemeClr val="bg1"/>
                </a:solidFill>
                <a:latin typeface="Franklin Gothic Medium" panose="020B0603020102020204" pitchFamily="34" charset="0"/>
                <a:hlinkClick r:id="rId3"/>
              </a:rPr>
              <a:t>icecube.wisc.edu/pubs/neutrino_blazar</a:t>
            </a:r>
            <a:r>
              <a:rPr lang="en-US" sz="1200" dirty="0" smtClean="0">
                <a:solidFill>
                  <a:schemeClr val="bg1"/>
                </a:solidFill>
                <a:latin typeface="Franklin Gothic Medium" panose="020B0603020102020204" pitchFamily="34" charset="0"/>
              </a:rPr>
              <a:t> for up-to-date information</a:t>
            </a:r>
            <a:endParaRPr lang="en-US" sz="12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30454065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Multi-messenger Follow-Up Observations</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47</a:t>
            </a:fld>
            <a:endParaRPr lang="en-US"/>
          </a:p>
        </p:txBody>
      </p:sp>
      <p:pic>
        <p:nvPicPr>
          <p:cNvPr id="6" name="Picture 5"/>
          <p:cNvPicPr>
            <a:picLocks noChangeAspect="1"/>
          </p:cNvPicPr>
          <p:nvPr/>
        </p:nvPicPr>
        <p:blipFill>
          <a:blip r:embed="rId2"/>
          <a:stretch>
            <a:fillRect/>
          </a:stretch>
        </p:blipFill>
        <p:spPr>
          <a:xfrm>
            <a:off x="2474990" y="1154855"/>
            <a:ext cx="7242019" cy="4961040"/>
          </a:xfrm>
          <a:prstGeom prst="rect">
            <a:avLst/>
          </a:prstGeom>
        </p:spPr>
      </p:pic>
    </p:spTree>
    <p:extLst>
      <p:ext uri="{BB962C8B-B14F-4D97-AF65-F5344CB8AC3E}">
        <p14:creationId xmlns:p14="http://schemas.microsoft.com/office/powerpoint/2010/main" val="8372445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Atmospheric Neutrino “Backgrounds”</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5</a:t>
            </a:fld>
            <a:endParaRPr lang="en-US"/>
          </a:p>
        </p:txBody>
      </p:sp>
      <p:pic>
        <p:nvPicPr>
          <p:cNvPr id="6" name="Picture 4" descr="atm nu production.png                                          007C8485Sea Cucumber                   BE172E48:"/>
          <p:cNvPicPr>
            <a:picLocks noChangeAspect="1" noChangeArrowheads="1"/>
          </p:cNvPicPr>
          <p:nvPr/>
        </p:nvPicPr>
        <p:blipFill>
          <a:blip r:embed="rId2" cstate="screen">
            <a:extLst>
              <a:ext uri="{28A0092B-C50C-407E-A947-70E740481C1C}">
                <a14:useLocalDpi xmlns:a14="http://schemas.microsoft.com/office/drawing/2010/main"/>
              </a:ext>
            </a:extLst>
          </a:blip>
          <a:srcRect t="1614"/>
          <a:stretch>
            <a:fillRect/>
          </a:stretch>
        </p:blipFill>
        <p:spPr bwMode="auto">
          <a:xfrm>
            <a:off x="4123624" y="1341457"/>
            <a:ext cx="2951919" cy="4423743"/>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7304144" y="1341457"/>
            <a:ext cx="4706110" cy="4423743"/>
          </a:xfrm>
          <a:prstGeom prst="rect">
            <a:avLst/>
          </a:prstGeom>
        </p:spPr>
      </p:pic>
      <p:sp>
        <p:nvSpPr>
          <p:cNvPr id="8" name="TextBox 7"/>
          <p:cNvSpPr txBox="1"/>
          <p:nvPr/>
        </p:nvSpPr>
        <p:spPr>
          <a:xfrm>
            <a:off x="762000" y="1341457"/>
            <a:ext cx="3276601" cy="4031873"/>
          </a:xfrm>
          <a:prstGeom prst="rect">
            <a:avLst/>
          </a:prstGeom>
          <a:noFill/>
        </p:spPr>
        <p:txBody>
          <a:bodyPr wrap="square" rtlCol="0">
            <a:spAutoFit/>
          </a:bodyPr>
          <a:lstStyle/>
          <a:p>
            <a:r>
              <a:rPr lang="en-US" sz="1600" dirty="0" smtClean="0">
                <a:solidFill>
                  <a:schemeClr val="bg1"/>
                </a:solidFill>
                <a:latin typeface="Franklin Gothic Demi" panose="020B0703020102020204" pitchFamily="34" charset="0"/>
              </a:rPr>
              <a:t>Neutrinos are also produced in quantity by cosmic ray interactions in the Earth’s atmosphere: decaying mesons yield muons, </a:t>
            </a:r>
            <a:r>
              <a:rPr lang="en-US" sz="1600" dirty="0" smtClean="0">
                <a:solidFill>
                  <a:schemeClr val="bg1"/>
                </a:solidFill>
                <a:latin typeface="Symbol" panose="05050102010706020507" pitchFamily="18" charset="2"/>
              </a:rPr>
              <a:t>n</a:t>
            </a:r>
            <a:r>
              <a:rPr lang="en-US" sz="1600" baseline="-25000" dirty="0" smtClean="0">
                <a:solidFill>
                  <a:schemeClr val="bg1"/>
                </a:solidFill>
                <a:latin typeface="Times New Roman" panose="02020603050405020304" pitchFamily="18" charset="0"/>
                <a:cs typeface="Times New Roman" panose="02020603050405020304" pitchFamily="18" charset="0"/>
              </a:rPr>
              <a:t>e</a:t>
            </a:r>
            <a:r>
              <a:rPr lang="en-US" sz="1600" dirty="0" smtClean="0">
                <a:solidFill>
                  <a:schemeClr val="bg1"/>
                </a:solidFill>
                <a:latin typeface="Franklin Gothic Demi" panose="020B0703020102020204" pitchFamily="34" charset="0"/>
              </a:rPr>
              <a:t>, and </a:t>
            </a:r>
            <a:r>
              <a:rPr lang="en-US" sz="1600" dirty="0" smtClean="0">
                <a:solidFill>
                  <a:schemeClr val="bg1"/>
                </a:solidFill>
                <a:latin typeface="Symbol" panose="05050102010706020507" pitchFamily="18" charset="2"/>
              </a:rPr>
              <a:t>n</a:t>
            </a:r>
            <a:r>
              <a:rPr lang="en-US" sz="1600" baseline="-25000" dirty="0" smtClean="0">
                <a:solidFill>
                  <a:schemeClr val="bg1"/>
                </a:solidFill>
                <a:latin typeface="Symbol" panose="05050102010706020507" pitchFamily="18" charset="2"/>
                <a:cs typeface="Times New Roman" panose="02020603050405020304" pitchFamily="18" charset="0"/>
              </a:rPr>
              <a:t>m</a:t>
            </a:r>
            <a:r>
              <a:rPr lang="en-US" sz="1600" baseline="-25000" dirty="0" smtClean="0">
                <a:solidFill>
                  <a:schemeClr val="bg1"/>
                </a:solidFill>
                <a:latin typeface="Times New Roman" panose="02020603050405020304" pitchFamily="18" charset="0"/>
                <a:cs typeface="Times New Roman" panose="02020603050405020304" pitchFamily="18" charset="0"/>
              </a:rPr>
              <a:t> </a:t>
            </a:r>
            <a:r>
              <a:rPr lang="en-US" sz="1600" dirty="0" smtClean="0">
                <a:solidFill>
                  <a:schemeClr val="bg1"/>
                </a:solidFill>
                <a:latin typeface="Franklin Gothic Demi" panose="020B0703020102020204" pitchFamily="34" charset="0"/>
              </a:rPr>
              <a:t>(not </a:t>
            </a:r>
            <a:r>
              <a:rPr lang="en-US" sz="1600" dirty="0" err="1" smtClean="0">
                <a:solidFill>
                  <a:schemeClr val="bg1"/>
                </a:solidFill>
                <a:latin typeface="Symbol" panose="05050102010706020507" pitchFamily="18" charset="2"/>
              </a:rPr>
              <a:t>n</a:t>
            </a:r>
            <a:r>
              <a:rPr lang="en-US" sz="1600" baseline="-25000" dirty="0" err="1" smtClean="0">
                <a:solidFill>
                  <a:schemeClr val="bg1"/>
                </a:solidFill>
                <a:latin typeface="Symbol" panose="05050102010706020507" pitchFamily="18" charset="2"/>
                <a:cs typeface="Times New Roman" panose="02020603050405020304" pitchFamily="18" charset="0"/>
              </a:rPr>
              <a:t>t</a:t>
            </a:r>
            <a:r>
              <a:rPr lang="en-US" sz="1600" baseline="-25000" dirty="0" smtClean="0">
                <a:solidFill>
                  <a:schemeClr val="bg1"/>
                </a:solidFill>
                <a:latin typeface="Symbol" panose="05050102010706020507" pitchFamily="18" charset="2"/>
                <a:cs typeface="Times New Roman" panose="02020603050405020304" pitchFamily="18" charset="0"/>
              </a:rPr>
              <a:t> </a:t>
            </a:r>
            <a:r>
              <a:rPr lang="en-US" sz="1600" dirty="0" smtClean="0">
                <a:solidFill>
                  <a:schemeClr val="bg1"/>
                </a:solidFill>
                <a:latin typeface="Franklin Gothic Demi" panose="020B0703020102020204" pitchFamily="34" charset="0"/>
                <a:cs typeface="Times New Roman" panose="02020603050405020304" pitchFamily="18" charset="0"/>
              </a:rPr>
              <a:t>however</a:t>
            </a:r>
            <a:r>
              <a:rPr lang="en-US" sz="1600" dirty="0" smtClean="0">
                <a:solidFill>
                  <a:schemeClr val="bg1"/>
                </a:solidFill>
                <a:latin typeface="Franklin Gothic Demi" panose="020B0703020102020204" pitchFamily="34" charset="0"/>
              </a:rPr>
              <a:t>).  These form a nearly irreducible background for astrophysical neutrinos (IceCube detects 1 every 5 minutes vs 1/week for astrophysical </a:t>
            </a:r>
            <a:r>
              <a:rPr lang="en-US" sz="1600" dirty="0" smtClean="0">
                <a:solidFill>
                  <a:schemeClr val="bg1"/>
                </a:solidFill>
                <a:latin typeface="Symbol" panose="05050102010706020507" pitchFamily="18" charset="2"/>
              </a:rPr>
              <a:t>n</a:t>
            </a:r>
            <a:r>
              <a:rPr lang="en-US" sz="1600" dirty="0" smtClean="0">
                <a:solidFill>
                  <a:schemeClr val="bg1"/>
                </a:solidFill>
                <a:latin typeface="Franklin Gothic Demi" panose="020B0703020102020204" pitchFamily="34" charset="0"/>
              </a:rPr>
              <a:t>).  </a:t>
            </a:r>
          </a:p>
          <a:p>
            <a:endParaRPr lang="en-US" sz="1600" dirty="0">
              <a:solidFill>
                <a:schemeClr val="bg1"/>
              </a:solidFill>
              <a:latin typeface="Franklin Gothic Demi" panose="020B0703020102020204" pitchFamily="34" charset="0"/>
            </a:endParaRPr>
          </a:p>
          <a:p>
            <a:r>
              <a:rPr lang="en-US" sz="1600" dirty="0" smtClean="0">
                <a:solidFill>
                  <a:schemeClr val="bg1"/>
                </a:solidFill>
                <a:latin typeface="Franklin Gothic Demi" panose="020B0703020102020204" pitchFamily="34" charset="0"/>
              </a:rPr>
              <a:t>The handle is the energy: because mesons lose energy in the atmosphere the flux of atmospheric neutrinos is approx. power law with spectral index -3.7.</a:t>
            </a:r>
            <a:endParaRPr lang="en-US" sz="1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55445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3057" cy="6882981"/>
          </a:xfrm>
          <a:prstGeom prst="rect">
            <a:avLst/>
          </a:prstGeom>
        </p:spPr>
      </p:pic>
      <p:sp>
        <p:nvSpPr>
          <p:cNvPr id="7" name="TextBox 6"/>
          <p:cNvSpPr txBox="1"/>
          <p:nvPr/>
        </p:nvSpPr>
        <p:spPr>
          <a:xfrm>
            <a:off x="226879" y="1420436"/>
            <a:ext cx="5632638" cy="461665"/>
          </a:xfrm>
          <a:prstGeom prst="rect">
            <a:avLst/>
          </a:prstGeom>
          <a:noFill/>
        </p:spPr>
        <p:txBody>
          <a:bodyPr wrap="square" rtlCol="0">
            <a:spAutoFit/>
          </a:bodyPr>
          <a:lstStyle/>
          <a:p>
            <a:r>
              <a:rPr lang="en-US" sz="2400" dirty="0" smtClean="0">
                <a:solidFill>
                  <a:schemeClr val="accent4">
                    <a:lumMod val="60000"/>
                    <a:lumOff val="40000"/>
                  </a:schemeClr>
                </a:solidFill>
                <a:latin typeface="Franklin Gothic Demi" panose="020B0703020102020204" pitchFamily="34" charset="0"/>
              </a:rPr>
              <a:t>Still the biggest TeV neutrino telescope</a:t>
            </a:r>
            <a:endParaRPr lang="en-US" sz="2400" dirty="0">
              <a:solidFill>
                <a:schemeClr val="accent4">
                  <a:lumMod val="60000"/>
                  <a:lumOff val="40000"/>
                </a:schemeClr>
              </a:solidFill>
              <a:latin typeface="Franklin Gothic Demi" panose="020B0703020102020204" pitchFamily="34" charset="0"/>
            </a:endParaRPr>
          </a:p>
        </p:txBody>
      </p:sp>
      <p:sp>
        <p:nvSpPr>
          <p:cNvPr id="8" name="TextBox 7"/>
          <p:cNvSpPr txBox="1"/>
          <p:nvPr/>
        </p:nvSpPr>
        <p:spPr>
          <a:xfrm>
            <a:off x="226879" y="687135"/>
            <a:ext cx="4853883"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IceCube</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2569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0291020" y="754394"/>
            <a:ext cx="1900981" cy="5262979"/>
          </a:xfrm>
          <a:prstGeom prst="rect">
            <a:avLst/>
          </a:prstGeom>
          <a:noFill/>
        </p:spPr>
        <p:txBody>
          <a:bodyPr wrap="square" rtlCol="0">
            <a:spAutoFit/>
          </a:bodyPr>
          <a:lstStyle/>
          <a:p>
            <a:r>
              <a:rPr lang="en-US" sz="1400" dirty="0" smtClean="0">
                <a:solidFill>
                  <a:schemeClr val="bg1"/>
                </a:solidFill>
                <a:latin typeface="Franklin Gothic Demi" panose="020B0703020102020204" pitchFamily="34" charset="0"/>
              </a:rPr>
              <a:t>The IceCube Collaboration includes &gt; 300 researchers from 47 institutes in 12 countries.</a:t>
            </a:r>
          </a:p>
          <a:p>
            <a:endParaRPr lang="en-US" sz="1400" dirty="0">
              <a:solidFill>
                <a:schemeClr val="bg1"/>
              </a:solidFill>
              <a:latin typeface="Franklin Gothic Demi" panose="020B0703020102020204" pitchFamily="34" charset="0"/>
            </a:endParaRPr>
          </a:p>
          <a:p>
            <a:r>
              <a:rPr lang="en-US" sz="1400" dirty="0" smtClean="0">
                <a:solidFill>
                  <a:schemeClr val="bg1"/>
                </a:solidFill>
                <a:latin typeface="Franklin Gothic Demi" panose="020B0703020102020204" pitchFamily="34" charset="0"/>
              </a:rPr>
              <a:t>IceCube is one of the NSF’s large facilities (LIGO, LSST, … 2 dozen others).  </a:t>
            </a:r>
          </a:p>
          <a:p>
            <a:endParaRPr lang="en-US" sz="1400" dirty="0">
              <a:solidFill>
                <a:schemeClr val="bg1"/>
              </a:solidFill>
              <a:latin typeface="Franklin Gothic Demi" panose="020B0703020102020204" pitchFamily="34" charset="0"/>
            </a:endParaRPr>
          </a:p>
          <a:p>
            <a:r>
              <a:rPr lang="en-US" sz="1400" dirty="0" smtClean="0">
                <a:solidFill>
                  <a:schemeClr val="bg1"/>
                </a:solidFill>
                <a:latin typeface="Franklin Gothic Demi" panose="020B0703020102020204" pitchFamily="34" charset="0"/>
              </a:rPr>
              <a:t>The Operations and Management of the facility is handled by WIPAC at UW-Madison.  In addition to having a large science group, our center supports the technical aspects: computing, data storage, detector maintenance, …</a:t>
            </a:r>
            <a:endParaRPr lang="en-US" sz="1400" dirty="0">
              <a:solidFill>
                <a:schemeClr val="bg1"/>
              </a:solidFill>
              <a:latin typeface="Franklin Gothic Demi" panose="020B07030201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91020" cy="6858000"/>
          </a:xfrm>
          <a:prstGeom prst="rect">
            <a:avLst/>
          </a:prstGeom>
        </p:spPr>
      </p:pic>
    </p:spTree>
    <p:extLst>
      <p:ext uri="{BB962C8B-B14F-4D97-AF65-F5344CB8AC3E}">
        <p14:creationId xmlns:p14="http://schemas.microsoft.com/office/powerpoint/2010/main" val="847034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IceCube Neutrino Observatory</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8</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177302"/>
            <a:ext cx="6481996" cy="4822830"/>
          </a:xfrm>
          <a:prstGeom prst="rect">
            <a:avLst/>
          </a:prstGeom>
        </p:spPr>
      </p:pic>
      <p:sp>
        <p:nvSpPr>
          <p:cNvPr id="7" name="TextBox 6"/>
          <p:cNvSpPr txBox="1"/>
          <p:nvPr/>
        </p:nvSpPr>
        <p:spPr>
          <a:xfrm>
            <a:off x="7485321" y="1572780"/>
            <a:ext cx="4043917" cy="4278094"/>
          </a:xfrm>
          <a:prstGeom prst="rect">
            <a:avLst/>
          </a:prstGeom>
          <a:noFill/>
        </p:spPr>
        <p:txBody>
          <a:bodyPr wrap="square" rtlCol="0">
            <a:spAutoFit/>
          </a:bodyPr>
          <a:lstStyle/>
          <a:p>
            <a:r>
              <a:rPr lang="en-US" sz="1600" dirty="0" smtClean="0">
                <a:solidFill>
                  <a:schemeClr val="bg1"/>
                </a:solidFill>
                <a:latin typeface="Franklin Gothic Demi" panose="020B0703020102020204" pitchFamily="34" charset="0"/>
              </a:rPr>
              <a:t>IceCube construction began in 2002 with design and procurement of the drill.  The first string to be deployed was in Jan 2005.  Over the next 6 season 85 more strings were deployed with the last string being “tied off” on December 17, 2010.  Full 86 string data taking started May 2011.</a:t>
            </a:r>
          </a:p>
          <a:p>
            <a:endParaRPr lang="en-US" sz="1600" dirty="0">
              <a:solidFill>
                <a:schemeClr val="bg1"/>
              </a:solidFill>
              <a:latin typeface="Franklin Gothic Demi" panose="020B0703020102020204" pitchFamily="34" charset="0"/>
            </a:endParaRPr>
          </a:p>
          <a:p>
            <a:r>
              <a:rPr lang="en-US" sz="1600" dirty="0" smtClean="0">
                <a:solidFill>
                  <a:schemeClr val="bg1"/>
                </a:solidFill>
                <a:latin typeface="Franklin Gothic Demi" panose="020B0703020102020204" pitchFamily="34" charset="0"/>
              </a:rPr>
              <a:t>TPC: $279M USD - $40M non-US</a:t>
            </a:r>
          </a:p>
          <a:p>
            <a:endParaRPr lang="en-US" sz="1600" dirty="0">
              <a:solidFill>
                <a:schemeClr val="bg1"/>
              </a:solidFill>
              <a:latin typeface="Franklin Gothic Demi" panose="020B0703020102020204" pitchFamily="34" charset="0"/>
            </a:endParaRPr>
          </a:p>
          <a:p>
            <a:r>
              <a:rPr lang="en-US" sz="1600" dirty="0" smtClean="0">
                <a:solidFill>
                  <a:schemeClr val="bg1"/>
                </a:solidFill>
                <a:latin typeface="Franklin Gothic Demi" panose="020B0703020102020204" pitchFamily="34" charset="0"/>
              </a:rPr>
              <a:t>The South Pole site was chosen</a:t>
            </a:r>
          </a:p>
          <a:p>
            <a:pPr marL="342900" indent="-342900">
              <a:buAutoNum type="alphaUcParenBoth"/>
            </a:pPr>
            <a:r>
              <a:rPr lang="en-US" sz="1600" dirty="0" smtClean="0">
                <a:solidFill>
                  <a:schemeClr val="bg1"/>
                </a:solidFill>
                <a:latin typeface="Franklin Gothic Demi" panose="020B0703020102020204" pitchFamily="34" charset="0"/>
              </a:rPr>
              <a:t>Because there is a lot of ice;</a:t>
            </a:r>
          </a:p>
          <a:p>
            <a:pPr marL="342900" indent="-342900">
              <a:buAutoNum type="alphaUcParenBoth"/>
            </a:pPr>
            <a:r>
              <a:rPr lang="en-US" sz="1600" dirty="0" smtClean="0">
                <a:solidFill>
                  <a:schemeClr val="bg1"/>
                </a:solidFill>
                <a:latin typeface="Franklin Gothic Demi" panose="020B0703020102020204" pitchFamily="34" charset="0"/>
              </a:rPr>
              <a:t>Logistic support: 5 million lbs. of cargo were delivered and 77 person-years of effort on-ice it took to make IceCube.  </a:t>
            </a:r>
            <a:r>
              <a:rPr lang="en-US" sz="1600" dirty="0" smtClean="0">
                <a:solidFill>
                  <a:srgbClr val="FFFF00"/>
                </a:solidFill>
                <a:latin typeface="Franklin Gothic Demi" panose="020B0703020102020204" pitchFamily="34" charset="0"/>
              </a:rPr>
              <a:t>Everything</a:t>
            </a:r>
            <a:r>
              <a:rPr lang="en-US" sz="1600" dirty="0" smtClean="0">
                <a:solidFill>
                  <a:schemeClr val="bg1"/>
                </a:solidFill>
                <a:latin typeface="Franklin Gothic Demi" panose="020B0703020102020204" pitchFamily="34" charset="0"/>
              </a:rPr>
              <a:t> was at that time airlifted inside LC-130 Hercules aircraft.</a:t>
            </a:r>
          </a:p>
        </p:txBody>
      </p:sp>
    </p:spTree>
    <p:extLst>
      <p:ext uri="{BB962C8B-B14F-4D97-AF65-F5344CB8AC3E}">
        <p14:creationId xmlns:p14="http://schemas.microsoft.com/office/powerpoint/2010/main" val="992186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IceCube Digital Optical Module (DOM)</a:t>
            </a:r>
            <a:endParaRPr lang="en-US" dirty="0"/>
          </a:p>
        </p:txBody>
      </p:sp>
      <p:sp>
        <p:nvSpPr>
          <p:cNvPr id="3" name="Date Placeholder 2"/>
          <p:cNvSpPr>
            <a:spLocks noGrp="1"/>
          </p:cNvSpPr>
          <p:nvPr>
            <p:ph type="dt" sz="half" idx="10"/>
          </p:nvPr>
        </p:nvSpPr>
        <p:spPr/>
        <p:txBody>
          <a:bodyPr/>
          <a:lstStyle/>
          <a:p>
            <a:r>
              <a:rPr lang="en-US" smtClean="0"/>
              <a:t>2019 | 04 | 25</a:t>
            </a:r>
            <a:endParaRPr lang="en-US"/>
          </a:p>
        </p:txBody>
      </p:sp>
      <p:sp>
        <p:nvSpPr>
          <p:cNvPr id="4" name="Footer Placeholder 3"/>
          <p:cNvSpPr>
            <a:spLocks noGrp="1"/>
          </p:cNvSpPr>
          <p:nvPr>
            <p:ph type="ftr" sz="quarter" idx="11"/>
          </p:nvPr>
        </p:nvSpPr>
        <p:spPr/>
        <p:txBody>
          <a:bodyPr/>
          <a:lstStyle/>
          <a:p>
            <a:r>
              <a:rPr lang="en-US" smtClean="0"/>
              <a:t>K. Hanson - LHAASO Workshop (Chengdu)</a:t>
            </a:r>
            <a:endParaRPr lang="en-US"/>
          </a:p>
        </p:txBody>
      </p:sp>
      <p:sp>
        <p:nvSpPr>
          <p:cNvPr id="5" name="Slide Number Placeholder 4"/>
          <p:cNvSpPr>
            <a:spLocks noGrp="1"/>
          </p:cNvSpPr>
          <p:nvPr>
            <p:ph type="sldNum" sz="quarter" idx="12"/>
          </p:nvPr>
        </p:nvSpPr>
        <p:spPr/>
        <p:txBody>
          <a:bodyPr/>
          <a:lstStyle/>
          <a:p>
            <a:fld id="{A9C085CC-D391-4853-9810-5517AFBE7690}" type="slidenum">
              <a:rPr lang="en-US" smtClean="0"/>
              <a:pPr/>
              <a:t>9</a:t>
            </a:fld>
            <a:endParaRPr lang="en-US"/>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1074517"/>
            <a:ext cx="4572000" cy="41084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 name="TextBox 7"/>
          <p:cNvSpPr txBox="1"/>
          <p:nvPr/>
        </p:nvSpPr>
        <p:spPr>
          <a:xfrm>
            <a:off x="5542802" y="1493213"/>
            <a:ext cx="3160965" cy="3539430"/>
          </a:xfrm>
          <a:prstGeom prst="rect">
            <a:avLst/>
          </a:prstGeom>
          <a:noFill/>
        </p:spPr>
        <p:txBody>
          <a:bodyPr wrap="square" rtlCol="0">
            <a:spAutoFit/>
          </a:bodyPr>
          <a:lstStyle/>
          <a:p>
            <a:pPr marL="171450" indent="-171450">
              <a:buFont typeface="Wingdings" charset="2"/>
              <a:buChar char="§"/>
            </a:pPr>
            <a:r>
              <a:rPr lang="en-US" sz="1400" b="1" dirty="0" smtClean="0">
                <a:solidFill>
                  <a:srgbClr val="FFFFFF"/>
                </a:solidFill>
                <a:latin typeface="Franklin Gothic Demi" panose="020B0703020102020204" pitchFamily="34" charset="0"/>
                <a:cs typeface="Optima"/>
              </a:rPr>
              <a:t>Large Area Photocathode</a:t>
            </a:r>
            <a:r>
              <a:rPr lang="en-US" sz="1400" dirty="0">
                <a:solidFill>
                  <a:srgbClr val="FFFFFF"/>
                </a:solidFill>
                <a:latin typeface="Franklin Gothic Demi" panose="020B0703020102020204" pitchFamily="34" charset="0"/>
                <a:cs typeface="Optima"/>
              </a:rPr>
              <a:t> </a:t>
            </a:r>
            <a:r>
              <a:rPr lang="en-US" sz="1400" dirty="0" smtClean="0">
                <a:solidFill>
                  <a:srgbClr val="FFFFFF"/>
                </a:solidFill>
                <a:latin typeface="Franklin Gothic Demi" panose="020B0703020102020204" pitchFamily="34" charset="0"/>
                <a:cs typeface="Optima"/>
              </a:rPr>
              <a:t>10” 10-stage Hamamatsu R7081-02 PMT (</a:t>
            </a:r>
            <a:r>
              <a:rPr lang="en-US" sz="1400" i="1" dirty="0" smtClean="0">
                <a:solidFill>
                  <a:srgbClr val="FFFFFF"/>
                </a:solidFill>
                <a:latin typeface="Franklin Gothic Demi" panose="020B0703020102020204" pitchFamily="34" charset="0"/>
                <a:cs typeface="Optima"/>
              </a:rPr>
              <a:t>QE</a:t>
            </a:r>
            <a:r>
              <a:rPr lang="en-US" sz="1400" dirty="0" smtClean="0">
                <a:solidFill>
                  <a:srgbClr val="FFFFFF"/>
                </a:solidFill>
                <a:latin typeface="Franklin Gothic Demi" panose="020B0703020102020204" pitchFamily="34" charset="0"/>
                <a:cs typeface="Optima"/>
              </a:rPr>
              <a:t> 24% @ 420 nm); High QE variant (</a:t>
            </a:r>
            <a:r>
              <a:rPr lang="en-US" sz="1400" i="1" dirty="0" smtClean="0">
                <a:solidFill>
                  <a:srgbClr val="FFFFFF"/>
                </a:solidFill>
                <a:latin typeface="Franklin Gothic Demi" panose="020B0703020102020204" pitchFamily="34" charset="0"/>
                <a:cs typeface="Optima"/>
              </a:rPr>
              <a:t>QE</a:t>
            </a:r>
            <a:r>
              <a:rPr lang="en-US" sz="1400" dirty="0" smtClean="0">
                <a:solidFill>
                  <a:srgbClr val="FFFFFF"/>
                </a:solidFill>
                <a:latin typeface="Franklin Gothic Demi" panose="020B0703020102020204" pitchFamily="34" charset="0"/>
                <a:cs typeface="Optima"/>
              </a:rPr>
              <a:t> 35% @ 420 nm) used in DeepCore DOMs</a:t>
            </a:r>
            <a:endParaRPr lang="en-US" sz="1400" b="1" dirty="0" smtClean="0">
              <a:solidFill>
                <a:srgbClr val="FFFFFF"/>
              </a:solidFill>
              <a:latin typeface="Franklin Gothic Demi" panose="020B0703020102020204" pitchFamily="34" charset="0"/>
              <a:cs typeface="Optima"/>
            </a:endParaRPr>
          </a:p>
          <a:p>
            <a:pPr marL="171450" indent="-171450">
              <a:buFont typeface="Wingdings" charset="2"/>
              <a:buChar char="§"/>
            </a:pPr>
            <a:r>
              <a:rPr lang="en-US" sz="1400" b="1" dirty="0" smtClean="0">
                <a:solidFill>
                  <a:srgbClr val="FFFFFF"/>
                </a:solidFill>
                <a:latin typeface="Franklin Gothic Demi" panose="020B0703020102020204" pitchFamily="34" charset="0"/>
                <a:cs typeface="Optima"/>
              </a:rPr>
              <a:t>Low noise</a:t>
            </a:r>
            <a:r>
              <a:rPr lang="en-US" sz="1400" dirty="0">
                <a:solidFill>
                  <a:srgbClr val="FFFFFF"/>
                </a:solidFill>
                <a:latin typeface="Franklin Gothic Demi" panose="020B0703020102020204" pitchFamily="34" charset="0"/>
                <a:cs typeface="Optima"/>
              </a:rPr>
              <a:t> </a:t>
            </a:r>
            <a:r>
              <a:rPr lang="en-US" sz="1400" dirty="0" smtClean="0">
                <a:solidFill>
                  <a:srgbClr val="FFFFFF"/>
                </a:solidFill>
                <a:latin typeface="Franklin Gothic Demi" panose="020B0703020102020204" pitchFamily="34" charset="0"/>
                <a:cs typeface="Optima"/>
              </a:rPr>
              <a:t>500 Hz </a:t>
            </a:r>
            <a:r>
              <a:rPr lang="en-US" sz="1400" dirty="0" err="1" smtClean="0">
                <a:solidFill>
                  <a:srgbClr val="FFFFFF"/>
                </a:solidFill>
                <a:latin typeface="Franklin Gothic Demi" panose="020B0703020102020204" pitchFamily="34" charset="0"/>
                <a:cs typeface="Optima"/>
              </a:rPr>
              <a:t>bkg</a:t>
            </a:r>
            <a:r>
              <a:rPr lang="en-US" sz="1400" dirty="0" smtClean="0">
                <a:solidFill>
                  <a:srgbClr val="FFFFFF"/>
                </a:solidFill>
                <a:latin typeface="Franklin Gothic Demi" panose="020B0703020102020204" pitchFamily="34" charset="0"/>
                <a:cs typeface="Optima"/>
              </a:rPr>
              <a:t> count rate in-ice @ 0.25 </a:t>
            </a:r>
            <a:r>
              <a:rPr lang="en-US" sz="1400" dirty="0" err="1" smtClean="0">
                <a:solidFill>
                  <a:srgbClr val="FFFFFF"/>
                </a:solidFill>
                <a:latin typeface="Franklin Gothic Demi" panose="020B0703020102020204" pitchFamily="34" charset="0"/>
                <a:cs typeface="Optima"/>
              </a:rPr>
              <a:t>pe</a:t>
            </a:r>
            <a:r>
              <a:rPr lang="en-US" sz="1400" dirty="0" smtClean="0">
                <a:solidFill>
                  <a:srgbClr val="FFFFFF"/>
                </a:solidFill>
                <a:latin typeface="Franklin Gothic Demi" panose="020B0703020102020204" pitchFamily="34" charset="0"/>
                <a:cs typeface="Optima"/>
              </a:rPr>
              <a:t> threshold.</a:t>
            </a:r>
          </a:p>
          <a:p>
            <a:pPr marL="171450" indent="-171450">
              <a:buFont typeface="Wingdings" charset="2"/>
              <a:buChar char="§"/>
            </a:pPr>
            <a:r>
              <a:rPr lang="en-US" sz="1400" b="1" dirty="0" smtClean="0">
                <a:solidFill>
                  <a:srgbClr val="FFFFFF"/>
                </a:solidFill>
                <a:latin typeface="Franklin Gothic Demi" panose="020B0703020102020204" pitchFamily="34" charset="0"/>
                <a:cs typeface="Optima"/>
              </a:rPr>
              <a:t>Glass / Gel </a:t>
            </a:r>
            <a:r>
              <a:rPr lang="en-US" sz="1400" dirty="0" smtClean="0">
                <a:solidFill>
                  <a:srgbClr val="FFFFFF"/>
                </a:solidFill>
                <a:latin typeface="Franklin Gothic Demi" panose="020B0703020102020204" pitchFamily="34" charset="0"/>
                <a:cs typeface="Optima"/>
              </a:rPr>
              <a:t>0.5” thick</a:t>
            </a:r>
            <a:r>
              <a:rPr lang="en-US" sz="1400" b="1" dirty="0" smtClean="0">
                <a:solidFill>
                  <a:srgbClr val="FFFFFF"/>
                </a:solidFill>
                <a:latin typeface="Franklin Gothic Demi" panose="020B0703020102020204" pitchFamily="34" charset="0"/>
                <a:cs typeface="Optima"/>
              </a:rPr>
              <a:t> </a:t>
            </a:r>
            <a:r>
              <a:rPr lang="en-US" sz="1400" dirty="0" smtClean="0">
                <a:solidFill>
                  <a:srgbClr val="FFFFFF"/>
                </a:solidFill>
                <a:latin typeface="Franklin Gothic Demi" panose="020B0703020102020204" pitchFamily="34" charset="0"/>
                <a:cs typeface="Optima"/>
              </a:rPr>
              <a:t>Benthos pressure housing rated to 10,000 psi.  Better transmission in 330 - 400 nm relative to AMANDA OM.  Low radioactivity glass.</a:t>
            </a:r>
          </a:p>
          <a:p>
            <a:pPr marL="171450" indent="-171450">
              <a:buFont typeface="Wingdings" charset="2"/>
              <a:buChar char="§"/>
            </a:pPr>
            <a:r>
              <a:rPr lang="en-US" sz="1400" b="1" dirty="0" smtClean="0">
                <a:solidFill>
                  <a:srgbClr val="FFFFFF"/>
                </a:solidFill>
                <a:latin typeface="Franklin Gothic Demi" panose="020B0703020102020204" pitchFamily="34" charset="0"/>
                <a:cs typeface="Optima"/>
              </a:rPr>
              <a:t>Optical calibration </a:t>
            </a:r>
            <a:r>
              <a:rPr lang="en-US" sz="1400" dirty="0" smtClean="0">
                <a:solidFill>
                  <a:srgbClr val="FFFFFF"/>
                </a:solidFill>
                <a:latin typeface="Franklin Gothic Demi" panose="020B0703020102020204" pitchFamily="34" charset="0"/>
                <a:cs typeface="Optima"/>
              </a:rPr>
              <a:t>Each DOM calibrated </a:t>
            </a:r>
            <a:r>
              <a:rPr lang="en-US" sz="1400" dirty="0" err="1" smtClean="0">
                <a:solidFill>
                  <a:srgbClr val="FFFFFF"/>
                </a:solidFill>
                <a:latin typeface="Optima"/>
                <a:cs typeface="Optima"/>
              </a:rPr>
              <a:t>ε</a:t>
            </a:r>
            <a:r>
              <a:rPr lang="en-US" sz="1400" dirty="0" smtClean="0">
                <a:solidFill>
                  <a:srgbClr val="FFFFFF"/>
                </a:solidFill>
                <a:latin typeface="Optima"/>
                <a:cs typeface="Optima"/>
              </a:rPr>
              <a:t>(</a:t>
            </a:r>
            <a:r>
              <a:rPr lang="en-US" sz="1400" dirty="0" err="1" smtClean="0">
                <a:solidFill>
                  <a:srgbClr val="FFFFFF"/>
                </a:solidFill>
                <a:latin typeface="Optima"/>
                <a:cs typeface="Optima"/>
              </a:rPr>
              <a:t>λ</a:t>
            </a:r>
            <a:r>
              <a:rPr lang="en-US" sz="1400" dirty="0" smtClean="0">
                <a:solidFill>
                  <a:srgbClr val="FFFFFF"/>
                </a:solidFill>
                <a:latin typeface="Optima"/>
                <a:cs typeface="Optima"/>
              </a:rPr>
              <a:t>, T) </a:t>
            </a:r>
            <a:r>
              <a:rPr lang="en-US" sz="1400" dirty="0" smtClean="0">
                <a:solidFill>
                  <a:srgbClr val="FFFFFF"/>
                </a:solidFill>
                <a:latin typeface="Franklin Gothic Demi" panose="020B0703020102020204" pitchFamily="34" charset="0"/>
                <a:cs typeface="Optima"/>
              </a:rPr>
              <a:t>in the lab to about 7%; </a:t>
            </a:r>
            <a:r>
              <a:rPr lang="en-US" sz="1400" i="1" dirty="0" smtClean="0">
                <a:solidFill>
                  <a:srgbClr val="FFFFFF"/>
                </a:solidFill>
                <a:latin typeface="Franklin Gothic Demi" panose="020B0703020102020204" pitchFamily="34" charset="0"/>
                <a:cs typeface="Optima"/>
              </a:rPr>
              <a:t>in-situ</a:t>
            </a:r>
            <a:r>
              <a:rPr lang="en-US" sz="1400" dirty="0" smtClean="0">
                <a:solidFill>
                  <a:srgbClr val="FFFFFF"/>
                </a:solidFill>
                <a:latin typeface="Franklin Gothic Demi" panose="020B0703020102020204" pitchFamily="34" charset="0"/>
                <a:cs typeface="Optima"/>
              </a:rPr>
              <a:t> flashers additionally permit in-ice optical measurements </a:t>
            </a:r>
          </a:p>
        </p:txBody>
      </p:sp>
      <p:sp>
        <p:nvSpPr>
          <p:cNvPr id="9" name="Rectangle 8"/>
          <p:cNvSpPr/>
          <p:nvPr/>
        </p:nvSpPr>
        <p:spPr>
          <a:xfrm>
            <a:off x="5542802" y="1074517"/>
            <a:ext cx="3177888" cy="369332"/>
          </a:xfrm>
          <a:prstGeom prst="rect">
            <a:avLst/>
          </a:prstGeom>
          <a:solidFill>
            <a:schemeClr val="accent1">
              <a:lumMod val="75000"/>
            </a:schemeClr>
          </a:solidFill>
        </p:spPr>
        <p:txBody>
          <a:bodyPr wrap="square">
            <a:spAutoFit/>
          </a:bodyPr>
          <a:lstStyle/>
          <a:p>
            <a:pPr>
              <a:spcBef>
                <a:spcPct val="50000"/>
              </a:spcBef>
            </a:pPr>
            <a:r>
              <a:rPr lang="en-US" b="1" dirty="0" smtClean="0">
                <a:solidFill>
                  <a:schemeClr val="accent4">
                    <a:lumMod val="60000"/>
                    <a:lumOff val="40000"/>
                  </a:schemeClr>
                </a:solidFill>
                <a:latin typeface="Franklin Gothic Demi" panose="020B0703020102020204" pitchFamily="34" charset="0"/>
                <a:cs typeface="Optima"/>
              </a:rPr>
              <a:t>Optical</a:t>
            </a:r>
            <a:endParaRPr lang="en-US" b="1" dirty="0">
              <a:solidFill>
                <a:schemeClr val="accent4">
                  <a:lumMod val="60000"/>
                  <a:lumOff val="40000"/>
                </a:schemeClr>
              </a:solidFill>
              <a:latin typeface="Franklin Gothic Demi" panose="020B0703020102020204" pitchFamily="34" charset="0"/>
              <a:cs typeface="Optima"/>
            </a:endParaRPr>
          </a:p>
        </p:txBody>
      </p:sp>
      <p:sp>
        <p:nvSpPr>
          <p:cNvPr id="10" name="TextBox 9"/>
          <p:cNvSpPr txBox="1"/>
          <p:nvPr/>
        </p:nvSpPr>
        <p:spPr>
          <a:xfrm>
            <a:off x="2482735" y="5477166"/>
            <a:ext cx="2851265" cy="646331"/>
          </a:xfrm>
          <a:prstGeom prst="rect">
            <a:avLst/>
          </a:prstGeom>
          <a:noFill/>
        </p:spPr>
        <p:txBody>
          <a:bodyPr wrap="square" rtlCol="0">
            <a:spAutoFit/>
          </a:bodyPr>
          <a:lstStyle/>
          <a:p>
            <a:r>
              <a:rPr lang="en-US" sz="1200" dirty="0" smtClean="0">
                <a:solidFill>
                  <a:schemeClr val="bg1"/>
                </a:solidFill>
                <a:latin typeface="Franklin Gothic Demi" panose="020B0703020102020204" pitchFamily="34" charset="0"/>
                <a:cs typeface="Optima"/>
              </a:rPr>
              <a:t>FPGA + ARM CPU </a:t>
            </a:r>
            <a:r>
              <a:rPr lang="en-US" sz="1200" dirty="0" err="1" smtClean="0">
                <a:solidFill>
                  <a:schemeClr val="bg1"/>
                </a:solidFill>
                <a:latin typeface="Franklin Gothic Demi" panose="020B0703020102020204" pitchFamily="34" charset="0"/>
                <a:cs typeface="Optima"/>
              </a:rPr>
              <a:t>SoC.</a:t>
            </a:r>
            <a:r>
              <a:rPr lang="en-US" sz="1200" dirty="0" smtClean="0">
                <a:solidFill>
                  <a:schemeClr val="bg1"/>
                </a:solidFill>
                <a:latin typeface="Franklin Gothic Demi" panose="020B0703020102020204" pitchFamily="34" charset="0"/>
                <a:cs typeface="Optima"/>
              </a:rPr>
              <a:t>   </a:t>
            </a:r>
            <a:r>
              <a:rPr lang="en-US" sz="1200" dirty="0">
                <a:solidFill>
                  <a:schemeClr val="bg1"/>
                </a:solidFill>
                <a:latin typeface="Franklin Gothic Demi" panose="020B0703020102020204" pitchFamily="34" charset="0"/>
                <a:cs typeface="Optima"/>
              </a:rPr>
              <a:t>4</a:t>
            </a:r>
            <a:r>
              <a:rPr lang="en-US" sz="1200" dirty="0" smtClean="0">
                <a:solidFill>
                  <a:schemeClr val="bg1"/>
                </a:solidFill>
                <a:latin typeface="Franklin Gothic Demi" panose="020B0703020102020204" pitchFamily="34" charset="0"/>
                <a:cs typeface="Optima"/>
              </a:rPr>
              <a:t>k-hit deep memory buffer stores hits until readout over 1 Mbit digital link to surface.  </a:t>
            </a:r>
          </a:p>
        </p:txBody>
      </p:sp>
      <p:sp>
        <p:nvSpPr>
          <p:cNvPr id="11" name="TextBox 10"/>
          <p:cNvSpPr txBox="1"/>
          <p:nvPr/>
        </p:nvSpPr>
        <p:spPr>
          <a:xfrm>
            <a:off x="7371602" y="5571386"/>
            <a:ext cx="4349342" cy="461665"/>
          </a:xfrm>
          <a:prstGeom prst="rect">
            <a:avLst/>
          </a:prstGeom>
          <a:noFill/>
        </p:spPr>
        <p:txBody>
          <a:bodyPr wrap="square" rtlCol="0">
            <a:spAutoFit/>
          </a:bodyPr>
          <a:lstStyle/>
          <a:p>
            <a:r>
              <a:rPr lang="en-US" sz="1200" dirty="0" smtClean="0">
                <a:solidFill>
                  <a:schemeClr val="bg1"/>
                </a:solidFill>
                <a:latin typeface="Franklin Gothic Demi" panose="020B0703020102020204" pitchFamily="34" charset="0"/>
                <a:cs typeface="Optima"/>
              </a:rPr>
              <a:t>Power supplied by 18 AWG Cu pair to surface (3.5 km).  96 V, 3.75 W per channel (DOM)</a:t>
            </a:r>
          </a:p>
        </p:txBody>
      </p:sp>
      <p:sp>
        <p:nvSpPr>
          <p:cNvPr id="12" name="Rectangle 11"/>
          <p:cNvSpPr/>
          <p:nvPr/>
        </p:nvSpPr>
        <p:spPr>
          <a:xfrm>
            <a:off x="762000" y="5605303"/>
            <a:ext cx="1720735" cy="369332"/>
          </a:xfrm>
          <a:prstGeom prst="rect">
            <a:avLst/>
          </a:prstGeom>
          <a:solidFill>
            <a:schemeClr val="accent6">
              <a:lumMod val="75000"/>
            </a:schemeClr>
          </a:solidFill>
        </p:spPr>
        <p:txBody>
          <a:bodyPr wrap="square">
            <a:spAutoFit/>
          </a:bodyPr>
          <a:lstStyle/>
          <a:p>
            <a:pPr>
              <a:spcBef>
                <a:spcPct val="50000"/>
              </a:spcBef>
            </a:pPr>
            <a:r>
              <a:rPr lang="en-US" b="1" dirty="0" smtClean="0">
                <a:solidFill>
                  <a:schemeClr val="accent4">
                    <a:lumMod val="60000"/>
                    <a:lumOff val="40000"/>
                  </a:schemeClr>
                </a:solidFill>
                <a:latin typeface="Franklin Gothic Demi" panose="020B0703020102020204" pitchFamily="34" charset="0"/>
                <a:cs typeface="Optima"/>
              </a:rPr>
              <a:t>Smart Sensor</a:t>
            </a:r>
            <a:endParaRPr lang="en-US" b="1" dirty="0">
              <a:solidFill>
                <a:schemeClr val="accent4">
                  <a:lumMod val="60000"/>
                  <a:lumOff val="40000"/>
                </a:schemeClr>
              </a:solidFill>
              <a:latin typeface="Franklin Gothic Demi" panose="020B0703020102020204" pitchFamily="34" charset="0"/>
              <a:cs typeface="Optima"/>
            </a:endParaRPr>
          </a:p>
        </p:txBody>
      </p:sp>
      <p:sp>
        <p:nvSpPr>
          <p:cNvPr id="13" name="Rectangle 12"/>
          <p:cNvSpPr/>
          <p:nvPr/>
        </p:nvSpPr>
        <p:spPr>
          <a:xfrm>
            <a:off x="5542802" y="5657624"/>
            <a:ext cx="1828800" cy="338554"/>
          </a:xfrm>
          <a:prstGeom prst="rect">
            <a:avLst/>
          </a:prstGeom>
          <a:solidFill>
            <a:schemeClr val="accent4">
              <a:lumMod val="60000"/>
              <a:lumOff val="40000"/>
            </a:schemeClr>
          </a:solidFill>
        </p:spPr>
        <p:txBody>
          <a:bodyPr wrap="square">
            <a:spAutoFit/>
          </a:bodyPr>
          <a:lstStyle/>
          <a:p>
            <a:pPr>
              <a:spcBef>
                <a:spcPct val="50000"/>
              </a:spcBef>
            </a:pPr>
            <a:r>
              <a:rPr lang="en-US" sz="1600" b="1" dirty="0" smtClean="0">
                <a:solidFill>
                  <a:srgbClr val="FF0000"/>
                </a:solidFill>
                <a:latin typeface="Franklin Gothic Demi" panose="020B0703020102020204" pitchFamily="34" charset="0"/>
                <a:cs typeface="Optima"/>
              </a:rPr>
              <a:t>Power</a:t>
            </a:r>
            <a:endParaRPr lang="en-US" sz="1600" b="1" dirty="0">
              <a:solidFill>
                <a:srgbClr val="FF0000"/>
              </a:solidFill>
              <a:latin typeface="Franklin Gothic Demi" panose="020B0703020102020204" pitchFamily="34" charset="0"/>
              <a:cs typeface="Optima"/>
            </a:endParaRPr>
          </a:p>
        </p:txBody>
      </p:sp>
      <p:sp>
        <p:nvSpPr>
          <p:cNvPr id="14" name="Rectangle 13"/>
          <p:cNvSpPr/>
          <p:nvPr/>
        </p:nvSpPr>
        <p:spPr>
          <a:xfrm>
            <a:off x="9017030" y="3283517"/>
            <a:ext cx="2703914" cy="338554"/>
          </a:xfrm>
          <a:prstGeom prst="rect">
            <a:avLst/>
          </a:prstGeom>
          <a:solidFill>
            <a:srgbClr val="00B0F0"/>
          </a:solidFill>
        </p:spPr>
        <p:txBody>
          <a:bodyPr wrap="square">
            <a:spAutoFit/>
          </a:bodyPr>
          <a:lstStyle/>
          <a:p>
            <a:pPr>
              <a:spcBef>
                <a:spcPct val="50000"/>
              </a:spcBef>
            </a:pPr>
            <a:r>
              <a:rPr lang="en-US" sz="1600" b="1" dirty="0" smtClean="0">
                <a:solidFill>
                  <a:schemeClr val="accent6">
                    <a:lumMod val="75000"/>
                  </a:schemeClr>
                </a:solidFill>
                <a:latin typeface="Franklin Gothic Demi" panose="020B0703020102020204" pitchFamily="34" charset="0"/>
                <a:cs typeface="Optima"/>
              </a:rPr>
              <a:t>Digitizer</a:t>
            </a:r>
            <a:endParaRPr lang="en-US" sz="1600" b="1" dirty="0">
              <a:solidFill>
                <a:schemeClr val="accent6">
                  <a:lumMod val="75000"/>
                </a:schemeClr>
              </a:solidFill>
              <a:latin typeface="Franklin Gothic Demi" panose="020B0703020102020204" pitchFamily="34" charset="0"/>
              <a:cs typeface="Optima"/>
            </a:endParaRPr>
          </a:p>
        </p:txBody>
      </p:sp>
      <p:sp>
        <p:nvSpPr>
          <p:cNvPr id="15" name="Rectangle 14"/>
          <p:cNvSpPr/>
          <p:nvPr/>
        </p:nvSpPr>
        <p:spPr>
          <a:xfrm>
            <a:off x="9017030" y="1068421"/>
            <a:ext cx="2703914" cy="338554"/>
          </a:xfrm>
          <a:prstGeom prst="rect">
            <a:avLst/>
          </a:prstGeom>
          <a:solidFill>
            <a:schemeClr val="accent2">
              <a:lumMod val="60000"/>
              <a:lumOff val="40000"/>
            </a:schemeClr>
          </a:solidFill>
        </p:spPr>
        <p:txBody>
          <a:bodyPr wrap="square">
            <a:spAutoFit/>
          </a:bodyPr>
          <a:lstStyle/>
          <a:p>
            <a:pPr>
              <a:spcBef>
                <a:spcPct val="50000"/>
              </a:spcBef>
            </a:pPr>
            <a:r>
              <a:rPr lang="en-US" sz="1600" b="1" dirty="0" err="1" smtClean="0">
                <a:solidFill>
                  <a:srgbClr val="7030A0"/>
                </a:solidFill>
                <a:latin typeface="Franklin Gothic Demi" panose="020B0703020102020204" pitchFamily="34" charset="0"/>
                <a:cs typeface="Optima"/>
              </a:rPr>
              <a:t>Communicatons</a:t>
            </a:r>
            <a:r>
              <a:rPr lang="en-US" sz="1600" b="1" dirty="0" smtClean="0">
                <a:solidFill>
                  <a:srgbClr val="7030A0"/>
                </a:solidFill>
                <a:latin typeface="Franklin Gothic Demi" panose="020B0703020102020204" pitchFamily="34" charset="0"/>
                <a:cs typeface="Optima"/>
              </a:rPr>
              <a:t> / Timing</a:t>
            </a:r>
            <a:endParaRPr lang="en-US" sz="1600" b="1" dirty="0">
              <a:solidFill>
                <a:srgbClr val="7030A0"/>
              </a:solidFill>
              <a:latin typeface="Franklin Gothic Demi" panose="020B0703020102020204" pitchFamily="34" charset="0"/>
              <a:cs typeface="Optima"/>
            </a:endParaRPr>
          </a:p>
        </p:txBody>
      </p:sp>
      <p:sp>
        <p:nvSpPr>
          <p:cNvPr id="16" name="TextBox 15"/>
          <p:cNvSpPr txBox="1"/>
          <p:nvPr/>
        </p:nvSpPr>
        <p:spPr>
          <a:xfrm>
            <a:off x="9017030" y="3725755"/>
            <a:ext cx="2703914" cy="1569660"/>
          </a:xfrm>
          <a:prstGeom prst="rect">
            <a:avLst/>
          </a:prstGeom>
          <a:noFill/>
        </p:spPr>
        <p:txBody>
          <a:bodyPr wrap="square" rtlCol="0">
            <a:spAutoFit/>
          </a:bodyPr>
          <a:lstStyle/>
          <a:p>
            <a:r>
              <a:rPr lang="en-US" sz="1200" dirty="0" smtClean="0">
                <a:solidFill>
                  <a:schemeClr val="bg1"/>
                </a:solidFill>
                <a:latin typeface="Franklin Gothic Demi" panose="020B0703020102020204" pitchFamily="34" charset="0"/>
                <a:cs typeface="Optima"/>
              </a:rPr>
              <a:t>IceCube adopted waveform readout of PMT pulses to deal with complex scattering of photons in ice.  There are two digitizers:</a:t>
            </a:r>
          </a:p>
          <a:p>
            <a:pPr marL="171450" indent="-171450">
              <a:buFont typeface="Wingdings" panose="05000000000000000000" pitchFamily="2" charset="2"/>
              <a:buChar char="§"/>
            </a:pPr>
            <a:r>
              <a:rPr lang="en-US" sz="1200" dirty="0" smtClean="0">
                <a:solidFill>
                  <a:schemeClr val="bg1"/>
                </a:solidFill>
                <a:latin typeface="Franklin Gothic Demi" panose="020B0703020102020204" pitchFamily="34" charset="0"/>
                <a:cs typeface="Optima"/>
              </a:rPr>
              <a:t>300 MSPS ASIC 14-bit effective resolution</a:t>
            </a:r>
            <a:r>
              <a:rPr lang="en-US" sz="1200" dirty="0">
                <a:solidFill>
                  <a:schemeClr val="bg1"/>
                </a:solidFill>
                <a:latin typeface="Franklin Gothic Demi" panose="020B0703020102020204" pitchFamily="34" charset="0"/>
                <a:cs typeface="Optima"/>
              </a:rPr>
              <a:t> </a:t>
            </a:r>
            <a:r>
              <a:rPr lang="en-US" sz="1200" dirty="0" smtClean="0">
                <a:solidFill>
                  <a:schemeClr val="bg1"/>
                </a:solidFill>
                <a:latin typeface="Franklin Gothic Demi" panose="020B0703020102020204" pitchFamily="34" charset="0"/>
                <a:cs typeface="Optima"/>
              </a:rPr>
              <a:t>but limited to ~500 ns</a:t>
            </a:r>
          </a:p>
          <a:p>
            <a:pPr marL="171450" indent="-171450">
              <a:buFont typeface="Wingdings" panose="05000000000000000000" pitchFamily="2" charset="2"/>
              <a:buChar char="§"/>
            </a:pPr>
            <a:r>
              <a:rPr lang="en-US" sz="1200" dirty="0" smtClean="0">
                <a:solidFill>
                  <a:schemeClr val="bg1"/>
                </a:solidFill>
                <a:latin typeface="Franklin Gothic Demi" panose="020B0703020102020204" pitchFamily="34" charset="0"/>
                <a:cs typeface="Optima"/>
              </a:rPr>
              <a:t>40 MSPS pipelined ADC capture to 6.4 µs</a:t>
            </a:r>
          </a:p>
        </p:txBody>
      </p:sp>
      <p:sp>
        <p:nvSpPr>
          <p:cNvPr id="17" name="TextBox 16"/>
          <p:cNvSpPr txBox="1"/>
          <p:nvPr/>
        </p:nvSpPr>
        <p:spPr>
          <a:xfrm>
            <a:off x="9025025" y="1493213"/>
            <a:ext cx="2695919" cy="1569660"/>
          </a:xfrm>
          <a:prstGeom prst="rect">
            <a:avLst/>
          </a:prstGeom>
          <a:noFill/>
        </p:spPr>
        <p:txBody>
          <a:bodyPr wrap="square" rtlCol="0">
            <a:spAutoFit/>
          </a:bodyPr>
          <a:lstStyle/>
          <a:p>
            <a:pPr marL="171450" indent="-171450">
              <a:buFont typeface="Wingdings" panose="05000000000000000000" pitchFamily="2" charset="2"/>
              <a:buChar char="§"/>
            </a:pPr>
            <a:r>
              <a:rPr lang="en-US" sz="1200" dirty="0" err="1" smtClean="0">
                <a:solidFill>
                  <a:schemeClr val="bg1"/>
                </a:solidFill>
                <a:latin typeface="Franklin Gothic Demi" panose="020B0703020102020204" pitchFamily="34" charset="0"/>
                <a:cs typeface="Optima"/>
              </a:rPr>
              <a:t>Comunications</a:t>
            </a:r>
            <a:r>
              <a:rPr lang="en-US" sz="1200" dirty="0" smtClean="0">
                <a:solidFill>
                  <a:schemeClr val="bg1"/>
                </a:solidFill>
                <a:latin typeface="Franklin Gothic Demi" panose="020B0703020102020204" pitchFamily="34" charset="0"/>
                <a:cs typeface="Optima"/>
              </a:rPr>
              <a:t> is digital at rate of 1 Mbit/s shared by 2 DOMs on a single copper pair. </a:t>
            </a:r>
          </a:p>
          <a:p>
            <a:pPr marL="171450" indent="-171450">
              <a:buFont typeface="Wingdings" panose="05000000000000000000" pitchFamily="2" charset="2"/>
              <a:buChar char="§"/>
            </a:pPr>
            <a:r>
              <a:rPr lang="en-US" sz="1200" dirty="0" smtClean="0">
                <a:solidFill>
                  <a:schemeClr val="bg1"/>
                </a:solidFill>
                <a:latin typeface="Franklin Gothic Demi" panose="020B0703020102020204" pitchFamily="34" charset="0"/>
                <a:cs typeface="Optima"/>
              </a:rPr>
              <a:t>The DOMs each timestamp PMT pulses using a local XO.  Nevertheless, 1 ns time resolution is achieved through automatic clock synchronization protocol</a:t>
            </a:r>
          </a:p>
        </p:txBody>
      </p:sp>
    </p:spTree>
    <p:extLst>
      <p:ext uri="{BB962C8B-B14F-4D97-AF65-F5344CB8AC3E}">
        <p14:creationId xmlns:p14="http://schemas.microsoft.com/office/powerpoint/2010/main" val="32702601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solidFill>
              <a:schemeClr val="bg1"/>
            </a:solidFill>
            <a:latin typeface="Franklin Gothic Demi" panose="020B07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19085</TotalTime>
  <Words>3885</Words>
  <Application>Microsoft Office PowerPoint</Application>
  <PresentationFormat>Widescreen</PresentationFormat>
  <Paragraphs>374</Paragraphs>
  <Slides>47</Slides>
  <Notes>3</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47</vt:i4>
      </vt:variant>
    </vt:vector>
  </HeadingPairs>
  <TitlesOfParts>
    <vt:vector size="61" baseType="lpstr">
      <vt:lpstr>Optima</vt:lpstr>
      <vt:lpstr>Arial</vt:lpstr>
      <vt:lpstr>Calibri</vt:lpstr>
      <vt:lpstr>Calibri Light</vt:lpstr>
      <vt:lpstr>Cambria Math</vt:lpstr>
      <vt:lpstr>Franklin Gothic Book</vt:lpstr>
      <vt:lpstr>Franklin Gothic Demi</vt:lpstr>
      <vt:lpstr>Franklin Gothic Medium</vt:lpstr>
      <vt:lpstr>Gill Sans MT</vt:lpstr>
      <vt:lpstr>Symbol</vt:lpstr>
      <vt:lpstr>Times New Roman</vt:lpstr>
      <vt:lpstr>Wingdings</vt:lpstr>
      <vt:lpstr>Office Theme</vt:lpstr>
      <vt:lpstr>1_Office Theme</vt:lpstr>
      <vt:lpstr>Multimessenger Astronomy with The IceCube Neutrino Observatory IceCube and Future Observatories in the Ice</vt:lpstr>
      <vt:lpstr>PowerPoint Presentation</vt:lpstr>
      <vt:lpstr>The Case for Multimessenger Astronomy Take all you are given</vt:lpstr>
      <vt:lpstr>Challenge / Opportunity: Cosmic Horizons</vt:lpstr>
      <vt:lpstr>Atmospheric Neutrino “Backgrounds”</vt:lpstr>
      <vt:lpstr>PowerPoint Presentation</vt:lpstr>
      <vt:lpstr>PowerPoint Presentation</vt:lpstr>
      <vt:lpstr>The IceCube Neutrino Observatory</vt:lpstr>
      <vt:lpstr>The IceCube Digital Optical Module (DOM)</vt:lpstr>
      <vt:lpstr>Detecting Neutrinos in the Ice</vt:lpstr>
      <vt:lpstr>Ice</vt:lpstr>
      <vt:lpstr>It started with 2 muppets: Bert and Ernie</vt:lpstr>
      <vt:lpstr>High-Energy Starting Event (HESE) Analysis</vt:lpstr>
      <vt:lpstr>HESE 6-year Results</vt:lpstr>
      <vt:lpstr>The IceCube Realtime System</vt:lpstr>
      <vt:lpstr>TXS 0506+056 First Observation of Astrophysical Source in EM and Neutrinos</vt:lpstr>
      <vt:lpstr>The IceCube HE Muon Event</vt:lpstr>
      <vt:lpstr>Realtime HE Neutrino Candidate IC170922</vt:lpstr>
      <vt:lpstr>IceCube Archival Search – Neutrino “Flare”</vt:lpstr>
      <vt:lpstr>What is TXS 0506 and What Are Implications?</vt:lpstr>
      <vt:lpstr>PowerPoint Presentation</vt:lpstr>
      <vt:lpstr>IceCube Gen2 – The Future of Neutrino Astronomy</vt:lpstr>
      <vt:lpstr>Conceptual Design</vt:lpstr>
      <vt:lpstr>PowerPoint Presentation</vt:lpstr>
      <vt:lpstr>PeV-Scale Neutrinos</vt:lpstr>
      <vt:lpstr>PeV neutrinos don’t need dense detector</vt:lpstr>
      <vt:lpstr>Gen2 Sensor Designs</vt:lpstr>
      <vt:lpstr>Radio Detection of Neutrinos</vt:lpstr>
      <vt:lpstr>The IceCube Phase I Upgrade</vt:lpstr>
      <vt:lpstr>Gen2 Phase 1: First Steps</vt:lpstr>
      <vt:lpstr>Tau Neutrinos with IceCube DeepCore </vt:lpstr>
      <vt:lpstr>Tau Neutrinos with the IceCube Upgrade</vt:lpstr>
      <vt:lpstr>Neutrino Mixing</vt:lpstr>
      <vt:lpstr>Improving IceCube Reconstructions</vt:lpstr>
      <vt:lpstr>Timeline</vt:lpstr>
      <vt:lpstr>Conclusions</vt:lpstr>
      <vt:lpstr>THE END</vt:lpstr>
      <vt:lpstr>Classical Astronomy - The Visible Sky</vt:lpstr>
      <vt:lpstr>The Sky In Gamma Rays</vt:lpstr>
      <vt:lpstr>The Photon Sky at Ultrahigh Energies</vt:lpstr>
      <vt:lpstr>M87 – A Nearby Natural Particle Accelerator</vt:lpstr>
      <vt:lpstr>Hot Water Drilling</vt:lpstr>
      <vt:lpstr>Scattered Cherenkov Photon Tracks in Ice: A HE Muon</vt:lpstr>
      <vt:lpstr>Photons from an electromagnetic cascade</vt:lpstr>
      <vt:lpstr>PowerPoint Presentation</vt:lpstr>
      <vt:lpstr>PowerPoint Presentation</vt:lpstr>
      <vt:lpstr>Multi-messenger Follow-Up Observations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Kael Hanson</dc:creator>
  <cp:lastModifiedBy>Kael Hanson</cp:lastModifiedBy>
  <cp:revision>167</cp:revision>
  <dcterms:created xsi:type="dcterms:W3CDTF">2016-02-27T22:11:00Z</dcterms:created>
  <dcterms:modified xsi:type="dcterms:W3CDTF">2019-04-25T06:08:19Z</dcterms:modified>
</cp:coreProperties>
</file>