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28"/>
  </p:notesMasterIdLst>
  <p:handoutMasterIdLst>
    <p:handoutMasterId r:id="rId29"/>
  </p:handoutMasterIdLst>
  <p:sldIdLst>
    <p:sldId id="1064" r:id="rId2"/>
    <p:sldId id="1066" r:id="rId3"/>
    <p:sldId id="1173" r:id="rId4"/>
    <p:sldId id="1087" r:id="rId5"/>
    <p:sldId id="1110" r:id="rId6"/>
    <p:sldId id="1107" r:id="rId7"/>
    <p:sldId id="1154" r:id="rId8"/>
    <p:sldId id="1126" r:id="rId9"/>
    <p:sldId id="1104" r:id="rId10"/>
    <p:sldId id="1171" r:id="rId11"/>
    <p:sldId id="1113" r:id="rId12"/>
    <p:sldId id="1119" r:id="rId13"/>
    <p:sldId id="1158" r:id="rId14"/>
    <p:sldId id="1159" r:id="rId15"/>
    <p:sldId id="1160" r:id="rId16"/>
    <p:sldId id="1161" r:id="rId17"/>
    <p:sldId id="1172" r:id="rId18"/>
    <p:sldId id="1174" r:id="rId19"/>
    <p:sldId id="1164" r:id="rId20"/>
    <p:sldId id="962" r:id="rId21"/>
    <p:sldId id="1166" r:id="rId22"/>
    <p:sldId id="1167" r:id="rId23"/>
    <p:sldId id="1168" r:id="rId24"/>
    <p:sldId id="942" r:id="rId25"/>
    <p:sldId id="970" r:id="rId26"/>
    <p:sldId id="1082" r:id="rId27"/>
  </p:sldIdLst>
  <p:sldSz cx="9144000" cy="6858000" type="screen4x3"/>
  <p:notesSz cx="7102475" cy="10231438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buClr>
        <a:srgbClr val="714400"/>
      </a:buClr>
      <a:buSzPct val="75000"/>
      <a:buFont typeface="Monotype Sorts" charset="0"/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Clr>
        <a:srgbClr val="714400"/>
      </a:buClr>
      <a:buSzPct val="75000"/>
      <a:buFont typeface="Monotype Sorts" charset="0"/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Clr>
        <a:srgbClr val="714400"/>
      </a:buClr>
      <a:buSzPct val="75000"/>
      <a:buFont typeface="Monotype Sorts" charset="0"/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Clr>
        <a:srgbClr val="714400"/>
      </a:buClr>
      <a:buSzPct val="75000"/>
      <a:buFont typeface="Monotype Sorts" charset="0"/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Clr>
        <a:srgbClr val="714400"/>
      </a:buClr>
      <a:buSzPct val="75000"/>
      <a:buFont typeface="Monotype Sorts" charset="0"/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FF3"/>
    <a:srgbClr val="000000"/>
    <a:srgbClr val="DC3A2E"/>
    <a:srgbClr val="F1B91B"/>
    <a:srgbClr val="0066FF"/>
    <a:srgbClr val="0099CC"/>
    <a:srgbClr val="2903B5"/>
    <a:srgbClr val="3399FF"/>
    <a:srgbClr val="FF33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96915" autoAdjust="0"/>
  </p:normalViewPr>
  <p:slideViewPr>
    <p:cSldViewPr>
      <p:cViewPr varScale="1">
        <p:scale>
          <a:sx n="68" d="100"/>
          <a:sy n="68" d="100"/>
        </p:scale>
        <p:origin x="121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8142"/>
    </p:cViewPr>
  </p:sorterViewPr>
  <p:notesViewPr>
    <p:cSldViewPr>
      <p:cViewPr varScale="1">
        <p:scale>
          <a:sx n="50" d="100"/>
          <a:sy n="50" d="100"/>
        </p:scale>
        <p:origin x="-1950" y="-96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378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573088" cy="29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t" anchorCtr="0" compatLnSpc="1">
            <a:prstTxWarp prst="textNoShape">
              <a:avLst/>
            </a:prstTxWarp>
            <a:spAutoFit/>
          </a:bodyPr>
          <a:lstStyle>
            <a:lvl1pPr defTabSz="990600">
              <a:buClrTx/>
              <a:buSzTx/>
              <a:buFontTx/>
              <a:buNone/>
              <a:defRPr sz="1300">
                <a:solidFill>
                  <a:schemeClr val="tx1"/>
                </a:solidFill>
                <a:latin typeface="Helvetica" pitchFamily="34" charset="0"/>
                <a:ea typeface="宋体" pitchFamily="2" charset="-122"/>
              </a:defRPr>
            </a:lvl1pPr>
          </a:lstStyle>
          <a:p>
            <a:endParaRPr lang="zh-CN"/>
          </a:p>
        </p:txBody>
      </p:sp>
      <p:sp>
        <p:nvSpPr>
          <p:cNvPr id="386051" name="Rectangle 2051"/>
          <p:cNvSpPr>
            <a:spLocks noGrp="1" noChangeArrowheads="1"/>
          </p:cNvSpPr>
          <p:nvPr>
            <p:ph type="dt" idx="1"/>
          </p:nvPr>
        </p:nvSpPr>
        <p:spPr bwMode="auto">
          <a:xfrm>
            <a:off x="6088063" y="0"/>
            <a:ext cx="1014412" cy="29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t" anchorCtr="0" compatLnSpc="1">
            <a:prstTxWarp prst="textNoShape">
              <a:avLst/>
            </a:prstTxWarp>
            <a:spAutoFit/>
          </a:bodyPr>
          <a:lstStyle>
            <a:lvl1pPr algn="r" defTabSz="990600">
              <a:buClrTx/>
              <a:buSzTx/>
              <a:buFontTx/>
              <a:buNone/>
              <a:defRPr sz="1300">
                <a:solidFill>
                  <a:schemeClr val="tx1"/>
                </a:solidFill>
                <a:latin typeface="Helvetica" pitchFamily="34" charset="0"/>
                <a:ea typeface="宋体" pitchFamily="2" charset="-122"/>
              </a:defRPr>
            </a:lvl1pPr>
          </a:lstStyle>
          <a:p>
            <a:endParaRPr lang="zh-CN" altLang="zh-CN"/>
          </a:p>
        </p:txBody>
      </p:sp>
      <p:sp>
        <p:nvSpPr>
          <p:cNvPr id="386052" name="Rectangle 205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4925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86053" name="Rectangle 205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59338"/>
            <a:ext cx="2676525" cy="1233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6054" name="Rectangle 205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934575"/>
            <a:ext cx="638175" cy="29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b" anchorCtr="0" compatLnSpc="1">
            <a:prstTxWarp prst="textNoShape">
              <a:avLst/>
            </a:prstTxWarp>
            <a:spAutoFit/>
          </a:bodyPr>
          <a:lstStyle>
            <a:lvl1pPr defTabSz="990600">
              <a:buClrTx/>
              <a:buSzTx/>
              <a:buFontTx/>
              <a:buNone/>
              <a:defRPr sz="1300">
                <a:solidFill>
                  <a:schemeClr val="tx1"/>
                </a:solidFill>
                <a:latin typeface="Helvetica" pitchFamily="34" charset="0"/>
                <a:ea typeface="宋体" pitchFamily="2" charset="-122"/>
              </a:defRPr>
            </a:lvl1pPr>
          </a:lstStyle>
          <a:p>
            <a:endParaRPr lang="zh-CN" altLang="zh-CN"/>
          </a:p>
        </p:txBody>
      </p:sp>
      <p:sp>
        <p:nvSpPr>
          <p:cNvPr id="386055" name="Rectangle 205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702425" y="9934575"/>
            <a:ext cx="400050" cy="29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b" anchorCtr="0" compatLnSpc="1">
            <a:prstTxWarp prst="textNoShape">
              <a:avLst/>
            </a:prstTxWarp>
            <a:spAutoFit/>
          </a:bodyPr>
          <a:lstStyle>
            <a:lvl1pPr algn="r" defTabSz="990600">
              <a:buClrTx/>
              <a:buSzTx/>
              <a:buFontTx/>
              <a:buNone/>
              <a:defRPr sz="1300">
                <a:solidFill>
                  <a:schemeClr val="tx1"/>
                </a:solidFill>
                <a:latin typeface="Helvetica" pitchFamily="34" charset="0"/>
                <a:ea typeface="宋体" pitchFamily="2" charset="-122"/>
              </a:defRPr>
            </a:lvl1pPr>
          </a:lstStyle>
          <a:p>
            <a:fld id="{825D07BB-2A5C-4525-B3D4-3FDFE4600E7B}" type="slidenum">
              <a:rPr lang="en-US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992814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07BB-2A5C-4525-B3D4-3FDFE4600E7B}" type="slidenum">
              <a:rPr lang="en-US" altLang="zh-CN" smtClean="0"/>
              <a:pPr/>
              <a:t>1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1809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3CC22B-16EA-4CBE-8A14-188EE5DEA1D7}" type="slidenum">
              <a:rPr lang="en-US" altLang="zh-CN" smtClean="0">
                <a:solidFill>
                  <a:srgbClr val="000000"/>
                </a:solidFill>
                <a:ea typeface="宋体" pitchFamily="2" charset="-122"/>
              </a:rPr>
              <a:pPr/>
              <a:t>2</a:t>
            </a:fld>
            <a:endParaRPr lang="en-US" altLang="zh-CN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6451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6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zh-CN" altLang="en-US">
                <a:ea typeface="宋体" pitchFamily="2" charset="-122"/>
              </a:rPr>
              <a:t>相关计划表加入到</a:t>
            </a:r>
            <a:r>
              <a:rPr lang="en-US" altLang="zh-CN">
                <a:ea typeface="宋体" pitchFamily="2" charset="-122"/>
              </a:rPr>
              <a:t>PPT</a:t>
            </a:r>
            <a:r>
              <a:rPr lang="zh-CN" altLang="en-US">
                <a:ea typeface="宋体" pitchFamily="2" charset="-122"/>
              </a:rPr>
              <a:t>中</a:t>
            </a:r>
          </a:p>
        </p:txBody>
      </p:sp>
      <p:sp>
        <p:nvSpPr>
          <p:cNvPr id="64517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30000"/>
              </a:spcBef>
            </a:pPr>
            <a:fld id="{40F6E255-8531-4E8A-AEEA-07D790800592}" type="slidenum">
              <a:rPr lang="zh-CN" altLang="en-US" sz="1200">
                <a:solidFill>
                  <a:srgbClr val="000000"/>
                </a:solidFill>
              </a:rPr>
              <a:pPr algn="r">
                <a:spcBef>
                  <a:spcPct val="30000"/>
                </a:spcBef>
              </a:pPr>
              <a:t>2</a:t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59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China’s first X-ray astronomy satellite</a:t>
            </a:r>
          </a:p>
          <a:p>
            <a:r>
              <a:rPr lang="en-US" altLang="zh-CN" dirty="0"/>
              <a:t>already launched</a:t>
            </a:r>
            <a:r>
              <a:rPr lang="en-US" altLang="zh-CN" baseline="0" dirty="0"/>
              <a:t> in this June</a:t>
            </a:r>
            <a:endParaRPr lang="en-US" altLang="zh-CN" dirty="0"/>
          </a:p>
          <a:p>
            <a:r>
              <a:rPr lang="en-US" altLang="zh-CN" dirty="0"/>
              <a:t>Three main payloads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baseline="0" dirty="0">
                <a:effectLst/>
              </a:rPr>
              <a:t>Non-imaging instrument; use collimators to confine </a:t>
            </a:r>
            <a:r>
              <a:rPr lang="en-US" altLang="zh-CN" b="1" baseline="0" dirty="0" err="1">
                <a:effectLst/>
              </a:rPr>
              <a:t>FoV</a:t>
            </a:r>
            <a:endParaRPr lang="en-US" altLang="zh-CN" dirty="0"/>
          </a:p>
          <a:p>
            <a:r>
              <a:rPr lang="en-US" altLang="zh-CN" dirty="0"/>
              <a:t>Scanning mode </a:t>
            </a:r>
            <a:r>
              <a:rPr lang="en-US" altLang="zh-CN" baseline="0" dirty="0"/>
              <a:t>and pointing mode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5EE7E-8852-4195-91BF-4D8C4711EA5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31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947738" y="4859338"/>
            <a:ext cx="200095" cy="524747"/>
          </a:xfrm>
        </p:spPr>
        <p:txBody>
          <a:bodyPr/>
          <a:lstStyle/>
          <a:p>
            <a:endParaRPr lang="en-US" altLang="zh-CN" baseline="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6809470" y="9931368"/>
            <a:ext cx="293005" cy="300070"/>
          </a:xfrm>
        </p:spPr>
        <p:txBody>
          <a:bodyPr/>
          <a:lstStyle/>
          <a:p>
            <a:fld id="{85107FCA-C6EF-4D80-85D9-AD9C54D5D8E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89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947738" y="4859338"/>
            <a:ext cx="200095" cy="284681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6809470" y="9931368"/>
            <a:ext cx="293005" cy="300070"/>
          </a:xfrm>
        </p:spPr>
        <p:txBody>
          <a:bodyPr/>
          <a:lstStyle/>
          <a:p>
            <a:fld id="{85107FCA-C6EF-4D80-85D9-AD9C54D5D8E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199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5EE7E-8852-4195-91BF-4D8C4711EA5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294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Scan</a:t>
            </a:r>
            <a:r>
              <a:rPr lang="en-US" altLang="zh-CN" baseline="0" dirty="0"/>
              <a:t> </a:t>
            </a:r>
            <a:r>
              <a:rPr lang="en-US" altLang="zh-CN" baseline="0"/>
              <a:t>GC every day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5EE7E-8852-4195-91BF-4D8C4711EA5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20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FA8A6-944A-4FF3-AF09-EFE66719C809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974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FA8A6-944A-4FF3-AF09-EFE66719C809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023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 sz="2800"/>
            </a:lvl1pPr>
            <a:lvl2pPr>
              <a:lnSpc>
                <a:spcPct val="120000"/>
              </a:lnSpc>
              <a:defRPr sz="2400"/>
            </a:lvl2pPr>
            <a:lvl3pPr>
              <a:lnSpc>
                <a:spcPct val="120000"/>
              </a:lnSpc>
              <a:defRPr sz="2400"/>
            </a:lvl3pPr>
            <a:lvl4pPr>
              <a:lnSpc>
                <a:spcPct val="120000"/>
              </a:lnSpc>
              <a:defRPr sz="2400"/>
            </a:lvl4pPr>
            <a:lvl5pPr>
              <a:lnSpc>
                <a:spcPct val="120000"/>
              </a:lnSpc>
              <a:defRPr sz="2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solidFill>
            <a:srgbClr val="00CCFF"/>
          </a:solidFill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7447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0000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26D480-24E5-4568-937A-02E6490B0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5" t="20747" r="23160" b="47365"/>
          <a:stretch/>
        </p:blipFill>
        <p:spPr>
          <a:xfrm>
            <a:off x="1" y="1471378"/>
            <a:ext cx="9144000" cy="35417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00"/>
                </a:solidFill>
              </a:defRPr>
            </a:lvl1pPr>
          </a:lstStyle>
          <a:p>
            <a:r>
              <a:rPr lang="zh-CN" altLang="en-US" dirty="0"/>
              <a:t>我是标题</a:t>
            </a:r>
          </a:p>
        </p:txBody>
      </p:sp>
    </p:spTree>
    <p:extLst>
      <p:ext uri="{BB962C8B-B14F-4D97-AF65-F5344CB8AC3E}">
        <p14:creationId xmlns:p14="http://schemas.microsoft.com/office/powerpoint/2010/main" val="130727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D64AD60-4C2E-40C0-B21A-F20B55991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5" t="20747" r="23160" b="47365"/>
          <a:stretch/>
        </p:blipFill>
        <p:spPr>
          <a:xfrm>
            <a:off x="1" y="1471378"/>
            <a:ext cx="9144000" cy="3541798"/>
          </a:xfrm>
          <a:prstGeom prst="rect">
            <a:avLst/>
          </a:prstGeom>
        </p:spPr>
      </p:pic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44450" rIns="0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49571" name="Rectangle 3"/>
          <p:cNvSpPr>
            <a:spLocks noChangeArrowheads="1"/>
          </p:cNvSpPr>
          <p:nvPr/>
        </p:nvSpPr>
        <p:spPr bwMode="auto">
          <a:xfrm flipV="1">
            <a:off x="0" y="1033484"/>
            <a:ext cx="9144000" cy="109516"/>
          </a:xfrm>
          <a:prstGeom prst="rect">
            <a:avLst/>
          </a:prstGeom>
          <a:solidFill>
            <a:srgbClr val="FF66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sz="2100"/>
          </a:p>
        </p:txBody>
      </p:sp>
      <p:sp>
        <p:nvSpPr>
          <p:cNvPr id="749572" name="Rectangle 4"/>
          <p:cNvSpPr>
            <a:spLocks noChangeArrowheads="1"/>
          </p:cNvSpPr>
          <p:nvPr/>
        </p:nvSpPr>
        <p:spPr bwMode="auto">
          <a:xfrm>
            <a:off x="0" y="914400"/>
            <a:ext cx="9144000" cy="95250"/>
          </a:xfrm>
          <a:prstGeom prst="rect">
            <a:avLst/>
          </a:prstGeom>
          <a:solidFill>
            <a:srgbClr val="BFCBE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sz="2100"/>
          </a:p>
        </p:txBody>
      </p:sp>
      <p:sp>
        <p:nvSpPr>
          <p:cNvPr id="74957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9532" y="1143000"/>
            <a:ext cx="8316924" cy="5238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49578" name="Rectangle 10"/>
          <p:cNvSpPr>
            <a:spLocks noChangeArrowheads="1"/>
          </p:cNvSpPr>
          <p:nvPr userDrawn="1"/>
        </p:nvSpPr>
        <p:spPr bwMode="auto">
          <a:xfrm>
            <a:off x="0" y="6491266"/>
            <a:ext cx="8298414" cy="366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rIns="27000"/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dirty="0">
              <a:solidFill>
                <a:srgbClr val="FDFFF3"/>
              </a:solidFill>
              <a:latin typeface="Arial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6EC1FC2-0320-4EEB-BE86-DB3673959050}"/>
              </a:ext>
            </a:extLst>
          </p:cNvPr>
          <p:cNvSpPr/>
          <p:nvPr userDrawn="1"/>
        </p:nvSpPr>
        <p:spPr>
          <a:xfrm>
            <a:off x="8542641" y="6571628"/>
            <a:ext cx="585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r>
              <a:rPr lang="en-US" altLang="zh-CN" sz="1200" kern="1200" cap="all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/26</a:t>
            </a:r>
            <a:endParaRPr lang="zh-CN" altLang="en-US" sz="1200" kern="1200" cap="all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78" r:id="rId2"/>
    <p:sldLayoutId id="2147483679" r:id="rId3"/>
    <p:sldLayoutId id="2147483680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DE63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FFFFFF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F6FC0C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FFE7FF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FFFF00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FDFFF3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03FB32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03FB32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03FB32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03FB32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hsuc.ihep.ac.cn/web/hxmtdata/grb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51" name="Text Box 1031"/>
          <p:cNvSpPr txBox="1">
            <a:spLocks noChangeArrowheads="1"/>
          </p:cNvSpPr>
          <p:nvPr/>
        </p:nvSpPr>
        <p:spPr bwMode="auto">
          <a:xfrm>
            <a:off x="1688175" y="2780928"/>
            <a:ext cx="5994666" cy="286232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en-US" altLang="zh-CN" sz="2700" dirty="0">
              <a:latin typeface="+mn-lt"/>
            </a:endParaRPr>
          </a:p>
          <a:p>
            <a:pPr algn="ctr"/>
            <a:r>
              <a:rPr lang="en-US" altLang="zh-CN" sz="2700" dirty="0">
                <a:latin typeface="+mn-lt"/>
              </a:rPr>
              <a:t>Shuang-Nan Zhang (</a:t>
            </a:r>
            <a:r>
              <a:rPr lang="zh-CN" altLang="en-US" sz="2700" dirty="0">
                <a:latin typeface="+mn-lt"/>
              </a:rPr>
              <a:t>张双南</a:t>
            </a:r>
            <a:r>
              <a:rPr lang="en-US" altLang="zh-CN" sz="2700" dirty="0">
                <a:latin typeface="+mn-lt"/>
              </a:rPr>
              <a:t>)</a:t>
            </a:r>
          </a:p>
          <a:p>
            <a:pPr algn="ctr"/>
            <a:endParaRPr lang="en-US" altLang="zh-CN" sz="2700" dirty="0">
              <a:latin typeface="+mn-lt"/>
            </a:endParaRPr>
          </a:p>
          <a:p>
            <a:pPr algn="ctr"/>
            <a:r>
              <a:rPr lang="en-US" altLang="zh-CN" sz="2700" dirty="0">
                <a:latin typeface="+mn-lt"/>
              </a:rPr>
              <a:t>on behalf of the </a:t>
            </a:r>
            <a:r>
              <a:rPr lang="en-US" altLang="zh-CN" sz="2700" i="1" dirty="0">
                <a:latin typeface="+mn-lt"/>
              </a:rPr>
              <a:t>Insight</a:t>
            </a:r>
            <a:r>
              <a:rPr lang="en-US" altLang="zh-CN" sz="2700" dirty="0">
                <a:latin typeface="+mn-lt"/>
              </a:rPr>
              <a:t>-HXMT team</a:t>
            </a:r>
          </a:p>
          <a:p>
            <a:pPr algn="ctr"/>
            <a:endParaRPr lang="en-US" altLang="zh-CN" sz="2700" dirty="0"/>
          </a:p>
          <a:p>
            <a:pPr algn="ctr"/>
            <a:r>
              <a:rPr lang="en-US" altLang="zh-CN" sz="2100" dirty="0">
                <a:latin typeface="+mn-lt"/>
              </a:rPr>
              <a:t>Institute of High Energy Physics</a:t>
            </a:r>
          </a:p>
          <a:p>
            <a:pPr algn="ctr"/>
            <a:r>
              <a:rPr lang="en-US" altLang="zh-CN" sz="2400" dirty="0">
                <a:latin typeface="+mn-lt"/>
              </a:rPr>
              <a:t>Chinese Academy of Sciences</a:t>
            </a:r>
          </a:p>
        </p:txBody>
      </p:sp>
      <p:sp>
        <p:nvSpPr>
          <p:cNvPr id="833538" name="AutoShape 2" descr="file:///F:/My%20Documents/Talks/%E6%98%9F%E9%99%85%E7%A9%BF%E8%B6%8A/%E3%80%8A%E6%98%9F%E9%99%85%E7%A9%BF%E8%B6%8A%E3%80%8B%E7%89%A9%E7%90%86%E5%AD%A6%EF%BC%9A%E9%BB%91%E6%B4%9E%E6%98%AF%E4%BB%80%E4%B9%88%E6%A0%B7%E5%AD%90%E7%9A%84%EF%BC%9F%20_%20%E7%A7%91%E5%AD%A6%E4%BA%BA%20_%20%E6%9E%9C%E5%A3%B3%E7%BD%91%20%E7%A7%91%E6%8A%80%E6%9C%89%E6%84%8F%E6%80%9D_files/9jW8IJoa-ary97JG89AGnaMLvhwZpDUBvLVLgzKndIwIBwAAsAQAAFBO.png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100"/>
          </a:p>
        </p:txBody>
      </p:sp>
      <p:sp>
        <p:nvSpPr>
          <p:cNvPr id="833540" name="AutoShape 4" descr="file:///F:/My%20Documents/Talks/%E6%98%9F%E9%99%85%E7%A9%BF%E8%B6%8A/%E3%80%8A%E6%98%9F%E9%99%85%E7%A9%BF%E8%B6%8A%E3%80%8B%E7%89%A9%E7%90%86%E5%AD%A6%EF%BC%9A%E9%BB%91%E6%B4%9E%E6%98%AF%E4%BB%80%E4%B9%88%E6%A0%B7%E5%AD%90%E7%9A%84%EF%BC%9F%20_%20%E7%A7%91%E5%AD%A6%E4%BA%BA%20_%20%E6%9E%9C%E5%A3%B3%E7%BD%91%20%E7%A7%91%E6%8A%80%E6%9C%89%E6%84%8F%E6%80%9D_files/9jW8IJoa-ary97JG89AGnaMLvhwZpDUBvLVLgzKndIwIBwAAsAQAAFBO.png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100"/>
          </a:p>
        </p:txBody>
      </p:sp>
      <p:sp>
        <p:nvSpPr>
          <p:cNvPr id="5" name="文本框 4"/>
          <p:cNvSpPr txBox="1"/>
          <p:nvPr/>
        </p:nvSpPr>
        <p:spPr>
          <a:xfrm>
            <a:off x="0" y="977504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i="1" dirty="0">
                <a:solidFill>
                  <a:srgbClr val="FFFF00"/>
                </a:solidFill>
                <a:latin typeface="+mn-lt"/>
              </a:rPr>
              <a:t>Insight</a:t>
            </a:r>
            <a:r>
              <a:rPr lang="en-US" altLang="zh-CN" sz="4000" dirty="0">
                <a:solidFill>
                  <a:srgbClr val="FFFF00"/>
                </a:solidFill>
                <a:latin typeface="+mn-lt"/>
              </a:rPr>
              <a:t>-HXMT observations of </a:t>
            </a:r>
          </a:p>
          <a:p>
            <a:pPr algn="ctr"/>
            <a:r>
              <a:rPr lang="en-US" altLang="zh-CN" sz="3600" dirty="0">
                <a:solidFill>
                  <a:srgbClr val="FFFF00"/>
                </a:solidFill>
                <a:latin typeface="+mn-lt"/>
              </a:rPr>
              <a:t>black holes, neutron stars &amp; </a:t>
            </a:r>
            <a:r>
              <a:rPr lang="el-GR" altLang="zh-CN" sz="3600" dirty="0">
                <a:solidFill>
                  <a:srgbClr val="FFFF00"/>
                </a:solidFill>
                <a:latin typeface="+mn-lt"/>
              </a:rPr>
              <a:t>γ</a:t>
            </a:r>
            <a:r>
              <a:rPr lang="en-US" altLang="zh-CN" sz="3600" dirty="0">
                <a:solidFill>
                  <a:srgbClr val="FFFF00"/>
                </a:solidFill>
                <a:latin typeface="+mn-lt"/>
              </a:rPr>
              <a:t>-ray bursts</a:t>
            </a:r>
            <a:endParaRPr lang="en-US" altLang="zh-CN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0120743"/>
      </p:ext>
    </p:extLst>
  </p:cSld>
  <p:clrMapOvr>
    <a:masterClrMapping/>
  </p:clrMapOvr>
  <p:transition advTm="1270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645726D-0781-4EE9-AD7D-817BD4FF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900005"/>
            <a:ext cx="3504317" cy="338628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Long-term light curve monitoring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55576" y="5415607"/>
            <a:ext cx="3659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</a:rPr>
              <a:t>ME (7-40 keV) </a:t>
            </a:r>
          </a:p>
          <a:p>
            <a:r>
              <a:rPr lang="pl-PL" altLang="zh-CN" sz="2400" dirty="0">
                <a:latin typeface="Arial"/>
                <a:ea typeface="黑体"/>
                <a:cs typeface="Arial"/>
              </a:rPr>
              <a:t>Swift</a:t>
            </a:r>
            <a:r>
              <a:rPr lang="zh-CN" altLang="en-US" sz="2400" dirty="0">
                <a:latin typeface="Arial"/>
                <a:ea typeface="黑体"/>
                <a:cs typeface="Arial"/>
              </a:rPr>
              <a:t> </a:t>
            </a:r>
            <a:r>
              <a:rPr lang="pl-PL" altLang="zh-CN" sz="2400" dirty="0">
                <a:latin typeface="Arial"/>
                <a:ea typeface="黑体"/>
                <a:cs typeface="Arial"/>
              </a:rPr>
              <a:t>J0243.6+6124</a:t>
            </a:r>
            <a:r>
              <a:rPr lang="en-US" altLang="zh-CN" sz="2400" dirty="0">
                <a:latin typeface="Arial"/>
                <a:ea typeface="黑体"/>
                <a:cs typeface="Arial"/>
              </a:rPr>
              <a:t> </a:t>
            </a:r>
          </a:p>
          <a:p>
            <a:r>
              <a:rPr lang="en-US" altLang="zh-CN" sz="2400" dirty="0">
                <a:latin typeface="Arial"/>
                <a:ea typeface="黑体"/>
                <a:cs typeface="Arial"/>
              </a:rPr>
              <a:t>Accreting pulsar</a:t>
            </a:r>
          </a:p>
        </p:txBody>
      </p:sp>
      <p:sp>
        <p:nvSpPr>
          <p:cNvPr id="6" name="矩形 5"/>
          <p:cNvSpPr/>
          <p:nvPr/>
        </p:nvSpPr>
        <p:spPr>
          <a:xfrm>
            <a:off x="1331640" y="1209543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</a:rPr>
              <a:t>Monitor long-term variations of ~200 sources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A4ADBDE-7FED-4F15-9FCB-489055C95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483" y="1908240"/>
            <a:ext cx="4493647" cy="338628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7711BC9-6198-432C-89A4-36825A1D4208}"/>
              </a:ext>
            </a:extLst>
          </p:cNvPr>
          <p:cNvSpPr/>
          <p:nvPr/>
        </p:nvSpPr>
        <p:spPr>
          <a:xfrm>
            <a:off x="5425438" y="5415607"/>
            <a:ext cx="3659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</a:rPr>
              <a:t>HE (20-100 keV)</a:t>
            </a:r>
          </a:p>
          <a:p>
            <a:r>
              <a:rPr lang="en-US" altLang="zh-CN" sz="2400" dirty="0">
                <a:latin typeface="Arial" panose="020B0604020202020204" pitchFamily="34" charset="0"/>
              </a:rPr>
              <a:t>Crab</a:t>
            </a:r>
          </a:p>
          <a:p>
            <a:r>
              <a:rPr lang="en-US" altLang="zh-CN" sz="2400" dirty="0">
                <a:latin typeface="Arial" panose="020B0604020202020204" pitchFamily="34" charset="0"/>
              </a:rPr>
              <a:t>Isolated pulsar</a:t>
            </a:r>
            <a:endParaRPr lang="zh-CN" altLang="en-US" sz="2400" dirty="0">
              <a:latin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30EF7CF-849E-4FBA-BEBD-EC7DE6E929F4}"/>
              </a:ext>
            </a:extLst>
          </p:cNvPr>
          <p:cNvSpPr txBox="1"/>
          <p:nvPr/>
        </p:nvSpPr>
        <p:spPr>
          <a:xfrm>
            <a:off x="1043608" y="2150576"/>
            <a:ext cx="2884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  <a:latin typeface="+mn-lt"/>
              </a:rPr>
              <a:t>Intrinsic variation</a:t>
            </a:r>
            <a:endParaRPr lang="zh-CN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D97B461-2A3C-4E4F-AAED-ACC7DBE622F6}"/>
              </a:ext>
            </a:extLst>
          </p:cNvPr>
          <p:cNvSpPr txBox="1"/>
          <p:nvPr/>
        </p:nvSpPr>
        <p:spPr>
          <a:xfrm>
            <a:off x="5216269" y="3593147"/>
            <a:ext cx="2668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  <a:latin typeface="+mn-lt"/>
              </a:rPr>
              <a:t>Systematic flux error ~ 1%</a:t>
            </a:r>
            <a:endParaRPr lang="zh-CN" alt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4883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7E44CC-C497-4B35-8768-4D5AF4459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Neutron star cyclotron absorption lines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519" y="1271720"/>
            <a:ext cx="47525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p"/>
            </a:pPr>
            <a:endParaRPr lang="en-US" altLang="zh-CN" sz="2400" dirty="0">
              <a:latin typeface="+mn-lt"/>
              <a:ea typeface="+mn-ea"/>
              <a:cs typeface="Arial" panose="020B0604020202020204" pitchFamily="34" charset="0"/>
            </a:endParaRP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</a:rPr>
              <a:t>GRO J1008-57</a:t>
            </a:r>
            <a:r>
              <a:rPr lang="zh-CN" altLang="en-US" sz="2400" dirty="0">
                <a:latin typeface="+mn-lt"/>
                <a:ea typeface="+mn-ea"/>
                <a:cs typeface="Arial" panose="020B0604020202020204" pitchFamily="34" charset="0"/>
              </a:rPr>
              <a:t>：</a:t>
            </a: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</a:rPr>
              <a:t>~80 keV </a:t>
            </a: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one of the </a:t>
            </a:r>
            <a:r>
              <a:rPr lang="en-US" altLang="zh-CN" sz="2400" dirty="0">
                <a:solidFill>
                  <a:srgbClr val="FFFF00"/>
                </a:solidFill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highest </a:t>
            </a:r>
            <a:r>
              <a:rPr lang="en-US" altLang="zh-CN" sz="2400" i="1" dirty="0">
                <a:solidFill>
                  <a:srgbClr val="FFFF00"/>
                </a:solidFill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directly measured in the universe </a:t>
            </a: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</a:rPr>
              <a:t>~10</a:t>
            </a:r>
            <a:r>
              <a:rPr lang="en-US" altLang="zh-CN" sz="2400" baseline="30000" dirty="0">
                <a:latin typeface="+mn-lt"/>
                <a:ea typeface="+mn-ea"/>
                <a:cs typeface="Arial" panose="020B0604020202020204" pitchFamily="34" charset="0"/>
              </a:rPr>
              <a:t>13</a:t>
            </a: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</a:rPr>
              <a:t>, tentatively observed at </a:t>
            </a:r>
            <a:r>
              <a:rPr lang="en-US" altLang="zh-CN" sz="2400" dirty="0">
                <a:cs typeface="Arial" panose="020B0604020202020204" pitchFamily="34" charset="0"/>
              </a:rPr>
              <a:t>~ </a:t>
            </a:r>
            <a:r>
              <a:rPr lang="en-US" altLang="zh-CN" sz="2400" dirty="0">
                <a:latin typeface="+mn-lt"/>
                <a:cs typeface="Arial" panose="020B0604020202020204" pitchFamily="34" charset="0"/>
              </a:rPr>
              <a:t>4</a:t>
            </a:r>
            <a:r>
              <a:rPr lang="el-GR" altLang="zh-CN" sz="2400" dirty="0">
                <a:latin typeface="+mn-lt"/>
                <a:cs typeface="Arial" panose="020B0604020202020204" pitchFamily="34" charset="0"/>
              </a:rPr>
              <a:t>σ</a:t>
            </a:r>
            <a:r>
              <a:rPr lang="en-US" altLang="zh-CN" sz="2400" dirty="0">
                <a:latin typeface="+mn-lt"/>
                <a:cs typeface="Arial" panose="020B0604020202020204" pitchFamily="34" charset="0"/>
              </a:rPr>
              <a:t> with </a:t>
            </a:r>
            <a:r>
              <a:rPr lang="en-US" altLang="zh-CN" sz="2400" dirty="0" err="1">
                <a:latin typeface="+mn-lt"/>
                <a:cs typeface="Arial" panose="020B0604020202020204" pitchFamily="34" charset="0"/>
              </a:rPr>
              <a:t>NuSTAR</a:t>
            </a:r>
            <a:r>
              <a:rPr lang="en-US" altLang="zh-CN" sz="2400" dirty="0">
                <a:latin typeface="+mn-lt"/>
                <a:cs typeface="Arial" panose="020B0604020202020204" pitchFamily="34" charset="0"/>
              </a:rPr>
              <a:t> &amp; </a:t>
            </a:r>
            <a:r>
              <a:rPr lang="en-US" altLang="zh-CN" sz="2400" dirty="0" err="1">
                <a:latin typeface="+mn-lt"/>
                <a:cs typeface="Arial" panose="020B0604020202020204" pitchFamily="34" charset="0"/>
              </a:rPr>
              <a:t>Suzaku</a:t>
            </a:r>
            <a:endParaRPr lang="en-US" altLang="zh-CN" sz="2400" dirty="0">
              <a:latin typeface="+mn-lt"/>
              <a:ea typeface="+mn-ea"/>
              <a:cs typeface="Arial" panose="020B0604020202020204" pitchFamily="34" charset="0"/>
            </a:endParaRP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</a:rPr>
              <a:t>4 HXMT observations ~235 ks</a:t>
            </a:r>
          </a:p>
          <a:p>
            <a:pPr>
              <a:buClr>
                <a:srgbClr val="FFFF00"/>
              </a:buClr>
            </a:pP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</a:rPr>
              <a:t>  </a:t>
            </a:r>
            <a:r>
              <a:rPr lang="en-US" altLang="zh-CN" sz="2400" dirty="0">
                <a:cs typeface="Arial" panose="020B0604020202020204" pitchFamily="34" charset="0"/>
              </a:rPr>
              <a:t>~ </a:t>
            </a:r>
            <a:r>
              <a:rPr lang="en-US" altLang="zh-CN" sz="2400" dirty="0">
                <a:latin typeface="+mn-lt"/>
                <a:cs typeface="Arial" panose="020B0604020202020204" pitchFamily="34" charset="0"/>
              </a:rPr>
              <a:t>20</a:t>
            </a:r>
            <a:r>
              <a:rPr lang="el-GR" altLang="zh-CN" sz="2400" dirty="0">
                <a:latin typeface="+mn-lt"/>
                <a:cs typeface="Arial" panose="020B0604020202020204" pitchFamily="34" charset="0"/>
              </a:rPr>
              <a:t>σ</a:t>
            </a:r>
            <a:r>
              <a:rPr lang="en-US" altLang="zh-CN" sz="2400" dirty="0">
                <a:latin typeface="+mn-lt"/>
                <a:cs typeface="Arial" panose="020B0604020202020204" pitchFamily="34" charset="0"/>
              </a:rPr>
              <a:t> detection</a:t>
            </a:r>
            <a:endParaRPr lang="en-US" altLang="zh-CN" sz="2400" dirty="0">
              <a:latin typeface="+mn-lt"/>
              <a:ea typeface="+mn-ea"/>
              <a:cs typeface="Arial" panose="020B0604020202020204" pitchFamily="34" charset="0"/>
            </a:endParaRPr>
          </a:p>
          <a:p>
            <a:endParaRPr lang="zh-CN" altLang="en-US" sz="2400" dirty="0">
              <a:latin typeface="+mn-lt"/>
              <a:ea typeface="+mn-ea"/>
              <a:cs typeface="Arial" panose="020B0604020202020204" pitchFamily="34" charset="0"/>
            </a:endParaRPr>
          </a:p>
          <a:p>
            <a:endParaRPr lang="zh-CN" altLang="en-US" sz="2400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4139" y="5029725"/>
            <a:ext cx="3384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+mn-lt"/>
                <a:ea typeface="+mn-ea"/>
                <a:cs typeface="Arial" panose="020B0604020202020204" pitchFamily="34" charset="0"/>
              </a:rPr>
              <a:t>HXMT/HE one module, 17 modules ~ 20 </a:t>
            </a:r>
            <a:r>
              <a:rPr lang="el-GR" altLang="zh-CN" sz="2400" dirty="0">
                <a:solidFill>
                  <a:srgbClr val="FFFF00"/>
                </a:solidFill>
                <a:latin typeface="+mn-lt"/>
                <a:ea typeface="+mn-ea"/>
                <a:cs typeface="Arial" panose="020B0604020202020204" pitchFamily="34" charset="0"/>
              </a:rPr>
              <a:t>σ</a:t>
            </a:r>
            <a:endParaRPr lang="zh-CN" altLang="en-US" sz="2400" dirty="0">
              <a:solidFill>
                <a:srgbClr val="FFFF0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图片 7" descr="屏幕快照 2018-06-15 下午3.11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398" y="1124770"/>
            <a:ext cx="38385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6" descr="屏幕快照 2018-06-15 下午3.10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398" y="3971439"/>
            <a:ext cx="3838575" cy="282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直接箭头连接符 11"/>
          <p:cNvCxnSpPr>
            <a:cxnSpLocks/>
          </p:cNvCxnSpPr>
          <p:nvPr/>
        </p:nvCxnSpPr>
        <p:spPr bwMode="auto">
          <a:xfrm>
            <a:off x="4330713" y="5515963"/>
            <a:ext cx="3946078" cy="26033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lg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0909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51"/>
    </mc:Choice>
    <mc:Fallback xmlns="">
      <p:transition spd="slow" advTm="6095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Accreting Pulsar: Swift J0243.6+6124</a:t>
            </a:r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3437240"/>
            <a:ext cx="468052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7764" y="3501008"/>
            <a:ext cx="3312368" cy="158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1760" y="5089866"/>
            <a:ext cx="3384376" cy="166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20113" y="360473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HXMT/HE</a:t>
            </a:r>
            <a:endParaRPr lang="zh-CN" altLang="en-US" sz="2400" dirty="0">
              <a:solidFill>
                <a:srgbClr val="002060"/>
              </a:solidFill>
              <a:latin typeface="+mn-lt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336" y="3642798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Oct 17</a:t>
            </a:r>
            <a:endParaRPr lang="zh-CN" altLang="en-US" sz="2400" dirty="0">
              <a:solidFill>
                <a:srgbClr val="002060"/>
              </a:solidFill>
              <a:latin typeface="+mn-lt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7624" y="5256921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Oct 26</a:t>
            </a:r>
            <a:endParaRPr lang="zh-CN" altLang="en-US" sz="2400" dirty="0">
              <a:solidFill>
                <a:srgbClr val="002060"/>
              </a:solidFill>
              <a:latin typeface="+mn-lt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971600" y="625212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Oct 17-- Oct 23</a:t>
            </a:r>
            <a:endParaRPr lang="zh-CN" altLang="en-US" sz="2400" dirty="0">
              <a:latin typeface="+mn-lt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098" name="Picture 2" descr="C:\Users\zhangshu\Desktop\HXMT科学研究组\AO2\核心提案\xrb-lc\swiftj0243.6+61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9433"/>
            <a:ext cx="8280920" cy="222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12060" y="1412776"/>
            <a:ext cx="3420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(Zhang et al., 2019, </a:t>
            </a:r>
            <a:r>
              <a:rPr lang="en-US" altLang="zh-CN" sz="1600" dirty="0" err="1">
                <a:solidFill>
                  <a:srgbClr val="000000"/>
                </a:solidFill>
                <a:latin typeface="+mn-lt"/>
              </a:rPr>
              <a:t>ApJ</a:t>
            </a: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, submitted)</a:t>
            </a:r>
            <a:endParaRPr lang="zh-CN" altLang="en-US" sz="1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3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67"/>
    </mc:Choice>
    <mc:Fallback xmlns="">
      <p:transition spd="slow" advTm="2706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黑体" pitchFamily="49" charset="-122"/>
              </a:rPr>
              <a:t>QPO observations of  a black hole binary</a:t>
            </a:r>
            <a:endParaRPr lang="zh-CN" altLang="en-US" dirty="0">
              <a:ea typeface="黑体" pitchFamily="49" charset="-122"/>
            </a:endParaRPr>
          </a:p>
        </p:txBody>
      </p:sp>
      <p:grpSp>
        <p:nvGrpSpPr>
          <p:cNvPr id="33795" name="组合 9"/>
          <p:cNvGrpSpPr>
            <a:grpSpLocks/>
          </p:cNvGrpSpPr>
          <p:nvPr/>
        </p:nvGrpSpPr>
        <p:grpSpPr bwMode="auto">
          <a:xfrm>
            <a:off x="107950" y="1236737"/>
            <a:ext cx="8786813" cy="1400175"/>
            <a:chOff x="108718" y="3717032"/>
            <a:chExt cx="8786162" cy="2167128"/>
          </a:xfrm>
        </p:grpSpPr>
        <p:grpSp>
          <p:nvGrpSpPr>
            <p:cNvPr id="33799" name="组合 10"/>
            <p:cNvGrpSpPr>
              <a:grpSpLocks/>
            </p:cNvGrpSpPr>
            <p:nvPr/>
          </p:nvGrpSpPr>
          <p:grpSpPr bwMode="auto">
            <a:xfrm>
              <a:off x="108718" y="3717032"/>
              <a:ext cx="8786162" cy="2167128"/>
              <a:chOff x="35496" y="931870"/>
              <a:chExt cx="8786162" cy="2167128"/>
            </a:xfrm>
          </p:grpSpPr>
          <p:grpSp>
            <p:nvGrpSpPr>
              <p:cNvPr id="33801" name="组合 12"/>
              <p:cNvGrpSpPr>
                <a:grpSpLocks noChangeAspect="1"/>
              </p:cNvGrpSpPr>
              <p:nvPr/>
            </p:nvGrpSpPr>
            <p:grpSpPr bwMode="auto">
              <a:xfrm>
                <a:off x="5724128" y="931870"/>
                <a:ext cx="3097530" cy="2167128"/>
                <a:chOff x="293994" y="3672418"/>
                <a:chExt cx="3871913" cy="2708910"/>
              </a:xfrm>
            </p:grpSpPr>
            <p:pic>
              <p:nvPicPr>
                <p:cNvPr id="23567" name="Picture 10">
                  <a:extLst/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294678" y="3672418"/>
                  <a:ext cx="3871229" cy="27089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3809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884343" y="5320994"/>
                  <a:ext cx="2691215" cy="5770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1pPr>
                  <a:lvl2pPr>
                    <a:defRPr sz="26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3pPr>
                  <a:lvl4pPr>
                    <a:defRPr sz="22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5pPr>
                  <a:lvl6pPr eaLnBrk="0" hangingPunct="0">
                    <a:spcBef>
                      <a:spcPct val="0"/>
                    </a:spcBef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6pPr>
                  <a:lvl7pPr eaLnBrk="0" hangingPunct="0">
                    <a:spcBef>
                      <a:spcPct val="0"/>
                    </a:spcBef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7pPr>
                  <a:lvl8pPr eaLnBrk="0" hangingPunct="0">
                    <a:spcBef>
                      <a:spcPct val="0"/>
                    </a:spcBef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8pPr>
                  <a:lvl9pPr eaLnBrk="0" hangingPunct="0">
                    <a:spcBef>
                      <a:spcPct val="0"/>
                    </a:spcBef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9pPr>
                </a:lstStyle>
                <a:p>
                  <a:r>
                    <a:rPr lang="en-US" altLang="zh-CN" sz="2400">
                      <a:solidFill>
                        <a:srgbClr val="0000FF"/>
                      </a:solidFill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</a:rPr>
                    <a:t>HE:36-80keV</a:t>
                  </a:r>
                  <a:endParaRPr lang="zh-CN" altLang="en-US" sz="2400">
                    <a:solidFill>
                      <a:srgbClr val="0000F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</p:grpSp>
          <p:grpSp>
            <p:nvGrpSpPr>
              <p:cNvPr id="33802" name="组合 13"/>
              <p:cNvGrpSpPr>
                <a:grpSpLocks noChangeAspect="1"/>
              </p:cNvGrpSpPr>
              <p:nvPr/>
            </p:nvGrpSpPr>
            <p:grpSpPr bwMode="auto">
              <a:xfrm>
                <a:off x="2891197" y="931870"/>
                <a:ext cx="3049361" cy="2167128"/>
                <a:chOff x="4284679" y="942245"/>
                <a:chExt cx="3811701" cy="2708910"/>
              </a:xfrm>
            </p:grpSpPr>
            <p:pic>
              <p:nvPicPr>
                <p:cNvPr id="23565" name="Picture 9">
                  <a:extLst/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4284679" y="942245"/>
                  <a:ext cx="3811701" cy="27089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3807" name="TextBox 18"/>
                <p:cNvSpPr txBox="1">
                  <a:spLocks noChangeArrowheads="1"/>
                </p:cNvSpPr>
                <p:nvPr/>
              </p:nvSpPr>
              <p:spPr bwMode="auto">
                <a:xfrm>
                  <a:off x="4873414" y="2567585"/>
                  <a:ext cx="2633301" cy="8931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1pPr>
                  <a:lvl2pPr>
                    <a:defRPr sz="26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3pPr>
                  <a:lvl4pPr>
                    <a:defRPr sz="22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5pPr>
                  <a:lvl6pPr eaLnBrk="0" hangingPunct="0">
                    <a:spcBef>
                      <a:spcPct val="0"/>
                    </a:spcBef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6pPr>
                  <a:lvl7pPr eaLnBrk="0" hangingPunct="0">
                    <a:spcBef>
                      <a:spcPct val="0"/>
                    </a:spcBef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7pPr>
                  <a:lvl8pPr eaLnBrk="0" hangingPunct="0">
                    <a:spcBef>
                      <a:spcPct val="0"/>
                    </a:spcBef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8pPr>
                  <a:lvl9pPr eaLnBrk="0" hangingPunct="0">
                    <a:spcBef>
                      <a:spcPct val="0"/>
                    </a:spcBef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9pPr>
                </a:lstStyle>
                <a:p>
                  <a:r>
                    <a:rPr lang="en-US" altLang="zh-CN" sz="2400">
                      <a:solidFill>
                        <a:srgbClr val="0000FF"/>
                      </a:solidFill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</a:rPr>
                    <a:t>ME:6-26keV</a:t>
                  </a:r>
                  <a:endParaRPr lang="zh-CN" altLang="en-US" sz="2400">
                    <a:solidFill>
                      <a:srgbClr val="0000F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</p:grpSp>
          <p:grpSp>
            <p:nvGrpSpPr>
              <p:cNvPr id="33803" name="组合 14"/>
              <p:cNvGrpSpPr>
                <a:grpSpLocks noChangeAspect="1"/>
              </p:cNvGrpSpPr>
              <p:nvPr/>
            </p:nvGrpSpPr>
            <p:grpSpPr bwMode="auto">
              <a:xfrm>
                <a:off x="35496" y="931870"/>
                <a:ext cx="3097530" cy="2167128"/>
                <a:chOff x="293995" y="942245"/>
                <a:chExt cx="3871913" cy="2708910"/>
              </a:xfrm>
            </p:grpSpPr>
            <p:pic>
              <p:nvPicPr>
                <p:cNvPr id="23563" name="Picture 8">
                  <a:extLst/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93995" y="942245"/>
                  <a:ext cx="3871229" cy="27089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3805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834055" y="2563783"/>
                  <a:ext cx="2340260" cy="5770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1pPr>
                  <a:lvl2pPr>
                    <a:defRPr sz="26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3pPr>
                  <a:lvl4pPr>
                    <a:defRPr sz="22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5pPr>
                  <a:lvl6pPr eaLnBrk="0" hangingPunct="0">
                    <a:spcBef>
                      <a:spcPct val="0"/>
                    </a:spcBef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6pPr>
                  <a:lvl7pPr eaLnBrk="0" hangingPunct="0">
                    <a:spcBef>
                      <a:spcPct val="0"/>
                    </a:spcBef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7pPr>
                  <a:lvl8pPr eaLnBrk="0" hangingPunct="0">
                    <a:spcBef>
                      <a:spcPct val="0"/>
                    </a:spcBef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8pPr>
                  <a:lvl9pPr eaLnBrk="0" hangingPunct="0">
                    <a:spcBef>
                      <a:spcPct val="0"/>
                    </a:spcBef>
                    <a:defRPr sz="2000">
                      <a:solidFill>
                        <a:schemeClr val="tx1"/>
                      </a:solidFill>
                      <a:latin typeface="Arial" charset="0"/>
                      <a:ea typeface="黑体" pitchFamily="49" charset="-122"/>
                    </a:defRPr>
                  </a:lvl9pPr>
                </a:lstStyle>
                <a:p>
                  <a:r>
                    <a:rPr lang="en-US" altLang="zh-CN" sz="2400">
                      <a:solidFill>
                        <a:srgbClr val="0000FF"/>
                      </a:solidFill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</a:rPr>
                    <a:t>LE:1-7keV</a:t>
                  </a:r>
                  <a:endParaRPr lang="zh-CN" altLang="en-US" sz="2400">
                    <a:solidFill>
                      <a:srgbClr val="0000F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</p:grpSp>
        </p:grpSp>
        <p:sp>
          <p:nvSpPr>
            <p:cNvPr id="33800" name="TextBox 11"/>
            <p:cNvSpPr txBox="1">
              <a:spLocks noChangeArrowheads="1"/>
            </p:cNvSpPr>
            <p:nvPr/>
          </p:nvSpPr>
          <p:spPr bwMode="auto">
            <a:xfrm>
              <a:off x="7396629" y="3734172"/>
              <a:ext cx="12961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1pPr>
              <a:lvl2pPr>
                <a:defRPr sz="260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3pPr>
              <a:lvl4pPr>
                <a:defRPr sz="220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5pPr>
              <a:lvl6pPr eaLnBrk="0" hangingPunct="0">
                <a:spcBef>
                  <a:spcPct val="0"/>
                </a:spcBef>
                <a:defRPr sz="200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6pPr>
              <a:lvl7pPr eaLnBrk="0" hangingPunct="0">
                <a:spcBef>
                  <a:spcPct val="0"/>
                </a:spcBef>
                <a:defRPr sz="200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7pPr>
              <a:lvl8pPr eaLnBrk="0" hangingPunct="0">
                <a:spcBef>
                  <a:spcPct val="0"/>
                </a:spcBef>
                <a:defRPr sz="200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8pPr>
              <a:lvl9pPr eaLnBrk="0" hangingPunct="0">
                <a:spcBef>
                  <a:spcPct val="0"/>
                </a:spcBef>
                <a:defRPr sz="200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9pPr>
            </a:lstStyle>
            <a:p>
              <a:r>
                <a:rPr lang="en-US" altLang="zh-CN" sz="2000">
                  <a:solidFill>
                    <a:srgbClr val="0000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~3000s</a:t>
              </a:r>
              <a:endParaRPr lang="zh-CN" altLang="en-US" sz="200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pic>
        <p:nvPicPr>
          <p:cNvPr id="5122" name="Picture 2" descr="C:\Users\zhangshu\Desktop\HXMT科学研究组\AO2\核心提案\xrb-lc\maxiJ1535-5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6045"/>
            <a:ext cx="77819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46045"/>
            <a:ext cx="43957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2670" y="6387714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+mn-lt"/>
              </a:rPr>
              <a:t>(Huang et al., 2018 </a:t>
            </a:r>
            <a:r>
              <a:rPr lang="en-US" altLang="zh-CN" sz="2000" dirty="0" err="1">
                <a:latin typeface="+mn-lt"/>
              </a:rPr>
              <a:t>ApJ</a:t>
            </a:r>
            <a:r>
              <a:rPr lang="en-US" altLang="zh-CN" sz="2000" dirty="0">
                <a:latin typeface="+mn-lt"/>
              </a:rPr>
              <a:t>)</a:t>
            </a:r>
            <a:endParaRPr lang="zh-CN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0949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2592288"/>
          </a:xfrm>
        </p:spPr>
        <p:txBody>
          <a:bodyPr/>
          <a:lstStyle/>
          <a:p>
            <a:r>
              <a:rPr lang="en-US" altLang="zh-CN" sz="2400" dirty="0">
                <a:solidFill>
                  <a:srgbClr val="FDFFF3"/>
                </a:solidFill>
              </a:rPr>
              <a:t>Original design</a:t>
            </a:r>
          </a:p>
          <a:p>
            <a:pPr lvl="1"/>
            <a:r>
              <a:rPr lang="en-US" altLang="zh-CN" sz="2000" dirty="0"/>
              <a:t>afterglow emission</a:t>
            </a:r>
          </a:p>
          <a:p>
            <a:pPr lvl="1"/>
            <a:r>
              <a:rPr lang="en-US" altLang="zh-CN" sz="2000" dirty="0"/>
              <a:t>LE (0.5-10 </a:t>
            </a:r>
            <a:r>
              <a:rPr lang="en-US" altLang="zh-CN" sz="2000" dirty="0" err="1"/>
              <a:t>keV</a:t>
            </a:r>
            <a:r>
              <a:rPr lang="en-US" altLang="zh-CN" sz="2000" dirty="0"/>
              <a:t>),  scanning</a:t>
            </a:r>
          </a:p>
          <a:p>
            <a:r>
              <a:rPr lang="en-US" altLang="zh-CN" sz="2400" dirty="0">
                <a:solidFill>
                  <a:srgbClr val="FDFFF3"/>
                </a:solidFill>
              </a:rPr>
              <a:t>Extended capability</a:t>
            </a:r>
          </a:p>
          <a:p>
            <a:pPr lvl="1"/>
            <a:r>
              <a:rPr lang="en-US" altLang="zh-CN" sz="2000" dirty="0"/>
              <a:t>prompt emission</a:t>
            </a:r>
          </a:p>
          <a:p>
            <a:pPr lvl="1"/>
            <a:r>
              <a:rPr lang="en-US" altLang="zh-CN" sz="2000" dirty="0" err="1"/>
              <a:t>CsI</a:t>
            </a:r>
            <a:r>
              <a:rPr lang="en-US" altLang="zh-CN" sz="2000" dirty="0"/>
              <a:t> detector of HE</a:t>
            </a:r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to observe GRB (GW EM)?</a:t>
            </a:r>
            <a:endParaRPr lang="zh-CN" altLang="en-US" dirty="0"/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974" y="1124744"/>
            <a:ext cx="4401113" cy="231510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582306" cy="279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801" y="3415258"/>
            <a:ext cx="3512286" cy="328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3675200" y="3927376"/>
            <a:ext cx="1728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>
                <a:latin typeface="+mn-lt"/>
              </a:rPr>
              <a:t>HE</a:t>
            </a:r>
          </a:p>
          <a:p>
            <a:pPr algn="r"/>
            <a:r>
              <a:rPr lang="en-US" altLang="zh-CN" dirty="0" err="1">
                <a:latin typeface="+mn-lt"/>
              </a:rPr>
              <a:t>NaI</a:t>
            </a:r>
            <a:r>
              <a:rPr lang="en-US" altLang="zh-CN" dirty="0">
                <a:latin typeface="+mn-lt"/>
              </a:rPr>
              <a:t>/</a:t>
            </a:r>
            <a:r>
              <a:rPr lang="en-US" altLang="zh-CN" dirty="0" err="1">
                <a:latin typeface="+mn-lt"/>
              </a:rPr>
              <a:t>CsI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930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67"/>
    </mc:Choice>
    <mc:Fallback xmlns="">
      <p:transition spd="slow" advTm="5236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b="2545"/>
          <a:stretch>
            <a:fillRect/>
          </a:stretch>
        </p:blipFill>
        <p:spPr bwMode="auto">
          <a:xfrm>
            <a:off x="60826" y="2350156"/>
            <a:ext cx="4367158" cy="324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00"/>
          <a:stretch>
            <a:fillRect/>
          </a:stretch>
        </p:blipFill>
        <p:spPr bwMode="auto">
          <a:xfrm>
            <a:off x="5464324" y="3429000"/>
            <a:ext cx="3074988" cy="332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23006" r="65570" b="22944"/>
          <a:stretch>
            <a:fillRect/>
          </a:stretch>
        </p:blipFill>
        <p:spPr bwMode="auto">
          <a:xfrm rot="5400000">
            <a:off x="5432813" y="1236342"/>
            <a:ext cx="2575979" cy="220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箭头连接符 4"/>
          <p:cNvCxnSpPr/>
          <p:nvPr/>
        </p:nvCxnSpPr>
        <p:spPr bwMode="auto">
          <a:xfrm>
            <a:off x="6601050" y="914400"/>
            <a:ext cx="0" cy="82644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直接箭头连接符 16"/>
          <p:cNvCxnSpPr/>
          <p:nvPr/>
        </p:nvCxnSpPr>
        <p:spPr bwMode="auto">
          <a:xfrm flipH="1" flipV="1">
            <a:off x="3533364" y="4542710"/>
            <a:ext cx="761704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直接箭头连接符 19"/>
          <p:cNvCxnSpPr/>
          <p:nvPr/>
        </p:nvCxnSpPr>
        <p:spPr bwMode="auto">
          <a:xfrm flipV="1">
            <a:off x="530324" y="4572000"/>
            <a:ext cx="544860" cy="838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直接箭头连接符 24"/>
          <p:cNvCxnSpPr/>
          <p:nvPr/>
        </p:nvCxnSpPr>
        <p:spPr bwMode="auto">
          <a:xfrm flipH="1">
            <a:off x="2224912" y="1562582"/>
            <a:ext cx="19493" cy="8372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矩形 22"/>
          <p:cNvSpPr/>
          <p:nvPr/>
        </p:nvSpPr>
        <p:spPr>
          <a:xfrm>
            <a:off x="282500" y="1162472"/>
            <a:ext cx="4173387" cy="400110"/>
          </a:xfrm>
          <a:prstGeom prst="rect">
            <a:avLst/>
          </a:prstGeom>
          <a:solidFill>
            <a:srgbClr val="FDFFF3"/>
          </a:solidFill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X/gamma photons within FOV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440710" y="5901569"/>
            <a:ext cx="2198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Gamma-rays</a:t>
            </a:r>
          </a:p>
          <a:p>
            <a:pPr algn="ctr"/>
            <a:r>
              <a:rPr lang="zh-CN" altLang="en-US" sz="2000" b="1" dirty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 ~200 </a:t>
            </a:r>
            <a:r>
              <a:rPr lang="en-US" altLang="zh-CN" sz="2000" b="1" dirty="0" err="1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keV</a:t>
            </a:r>
            <a:r>
              <a:rPr lang="zh-CN" altLang="en-US" sz="2000" b="1" dirty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cxnSp>
        <p:nvCxnSpPr>
          <p:cNvPr id="18" name="直接箭头连接符 17"/>
          <p:cNvCxnSpPr/>
          <p:nvPr/>
        </p:nvCxnSpPr>
        <p:spPr bwMode="auto">
          <a:xfrm>
            <a:off x="281334" y="2615852"/>
            <a:ext cx="641450" cy="8642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直接箭头连接符 12"/>
          <p:cNvCxnSpPr/>
          <p:nvPr/>
        </p:nvCxnSpPr>
        <p:spPr bwMode="auto">
          <a:xfrm flipH="1">
            <a:off x="3120680" y="2204864"/>
            <a:ext cx="793536" cy="10717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矩形 29"/>
          <p:cNvSpPr/>
          <p:nvPr/>
        </p:nvSpPr>
        <p:spPr>
          <a:xfrm>
            <a:off x="7692962" y="2551124"/>
            <a:ext cx="1451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+mn-lt"/>
              </a:rPr>
              <a:t>Collimator</a:t>
            </a:r>
            <a:endParaRPr lang="zh-CN" altLang="en-US" sz="2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951578" y="4005064"/>
            <a:ext cx="724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CsI</a:t>
            </a:r>
            <a:endParaRPr lang="zh-CN" altLang="en-US" sz="2800" b="1" dirty="0">
              <a:solidFill>
                <a:srgbClr val="33CC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956376" y="3284984"/>
            <a:ext cx="816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NaI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接箭头连接符 32"/>
          <p:cNvCxnSpPr/>
          <p:nvPr/>
        </p:nvCxnSpPr>
        <p:spPr bwMode="auto">
          <a:xfrm flipV="1">
            <a:off x="2251996" y="4843508"/>
            <a:ext cx="1" cy="96649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直接箭头连接符 37"/>
          <p:cNvCxnSpPr/>
          <p:nvPr/>
        </p:nvCxnSpPr>
        <p:spPr bwMode="auto">
          <a:xfrm>
            <a:off x="1804491" y="1588440"/>
            <a:ext cx="76895" cy="79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直接箭头连接符 41"/>
          <p:cNvCxnSpPr/>
          <p:nvPr/>
        </p:nvCxnSpPr>
        <p:spPr bwMode="auto">
          <a:xfrm flipH="1">
            <a:off x="2529712" y="1600200"/>
            <a:ext cx="98072" cy="7595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直接箭头连接符 45"/>
          <p:cNvCxnSpPr/>
          <p:nvPr/>
        </p:nvCxnSpPr>
        <p:spPr bwMode="auto">
          <a:xfrm>
            <a:off x="5148064" y="2057400"/>
            <a:ext cx="908498" cy="81890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直接箭头连接符 47"/>
          <p:cNvCxnSpPr/>
          <p:nvPr/>
        </p:nvCxnSpPr>
        <p:spPr bwMode="auto">
          <a:xfrm flipV="1">
            <a:off x="5292080" y="3974433"/>
            <a:ext cx="993082" cy="18355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直接箭头连接符 49"/>
          <p:cNvCxnSpPr/>
          <p:nvPr/>
        </p:nvCxnSpPr>
        <p:spPr bwMode="auto">
          <a:xfrm flipH="1" flipV="1">
            <a:off x="7001818" y="4019490"/>
            <a:ext cx="1143000" cy="22332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直接箭头连接符 54"/>
          <p:cNvCxnSpPr/>
          <p:nvPr/>
        </p:nvCxnSpPr>
        <p:spPr bwMode="auto">
          <a:xfrm>
            <a:off x="6056562" y="2857801"/>
            <a:ext cx="579709" cy="11166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标题 7">
            <a:extLst>
              <a:ext uri="{FF2B5EF4-FFF2-40B4-BE49-F238E27FC236}">
                <a16:creationId xmlns:a16="http://schemas.microsoft.com/office/drawing/2014/main" id="{F00E869C-7021-465A-B6FE-8999B44F978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DFFF3"/>
          </a:solidFill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Regular observation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vs.</a:t>
            </a:r>
            <a:r>
              <a:rPr lang="zh-CN" altLang="en-US" sz="3200" dirty="0"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+mn-lt"/>
                <a:ea typeface="微软雅黑" panose="020B0503020204020204" pitchFamily="34" charset="-122"/>
              </a:rPr>
              <a:t>GRB observation</a:t>
            </a:r>
            <a:endParaRPr lang="zh-CN" altLang="en-US" dirty="0">
              <a:latin typeface="+mn-lt"/>
            </a:endParaRPr>
          </a:p>
        </p:txBody>
      </p:sp>
      <p:cxnSp>
        <p:nvCxnSpPr>
          <p:cNvPr id="26" name="直接箭头连接符 25"/>
          <p:cNvCxnSpPr/>
          <p:nvPr/>
        </p:nvCxnSpPr>
        <p:spPr bwMode="auto">
          <a:xfrm>
            <a:off x="1187624" y="2057400"/>
            <a:ext cx="504056" cy="115557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H="1">
            <a:off x="2987825" y="1052736"/>
            <a:ext cx="2517975" cy="27470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 flipV="1">
            <a:off x="3120680" y="5089480"/>
            <a:ext cx="2385120" cy="166048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505800" y="1052735"/>
            <a:ext cx="2450575" cy="5697226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771800" y="3808203"/>
            <a:ext cx="447650" cy="1327933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47" name="直接箭头连接符 46"/>
          <p:cNvCxnSpPr/>
          <p:nvPr/>
        </p:nvCxnSpPr>
        <p:spPr bwMode="auto">
          <a:xfrm flipH="1">
            <a:off x="6903746" y="908720"/>
            <a:ext cx="98072" cy="8321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直接箭头连接符 48"/>
          <p:cNvCxnSpPr/>
          <p:nvPr/>
        </p:nvCxnSpPr>
        <p:spPr bwMode="auto">
          <a:xfrm>
            <a:off x="6246714" y="942669"/>
            <a:ext cx="76895" cy="79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7331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2"/>
    </mc:Choice>
    <mc:Fallback xmlns="">
      <p:transition spd="slow" advTm="1230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6" y="3106592"/>
            <a:ext cx="3336356" cy="3058712"/>
          </a:xfrm>
          <a:prstGeom prst="rect">
            <a:avLst/>
          </a:prstGeom>
        </p:spPr>
      </p:pic>
      <p:sp>
        <p:nvSpPr>
          <p:cNvPr id="6" name="Rectangle 10"/>
          <p:cNvSpPr/>
          <p:nvPr/>
        </p:nvSpPr>
        <p:spPr>
          <a:xfrm>
            <a:off x="76200" y="6168827"/>
            <a:ext cx="3605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GRB</a:t>
            </a:r>
            <a:r>
              <a:rPr lang="zh-CN" altLang="en-US" sz="1600" b="1" dirty="0"/>
              <a:t> </a:t>
            </a:r>
            <a:r>
              <a:rPr lang="en-US" altLang="zh-CN" sz="1600" b="1" dirty="0" err="1"/>
              <a:t>Epeak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measured by Fermi/GBM</a:t>
            </a:r>
            <a:endParaRPr lang="en-US" sz="1600" b="1" dirty="0">
              <a:effectLst/>
            </a:endParaRPr>
          </a:p>
        </p:txBody>
      </p:sp>
      <p:sp>
        <p:nvSpPr>
          <p:cNvPr id="7" name="Rectangle 12"/>
          <p:cNvSpPr/>
          <p:nvPr/>
        </p:nvSpPr>
        <p:spPr>
          <a:xfrm>
            <a:off x="1143000" y="6397427"/>
            <a:ext cx="251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（</a:t>
            </a:r>
            <a:r>
              <a:rPr lang="en-US" sz="1600" dirty="0"/>
              <a:t>Gruber</a:t>
            </a:r>
            <a:r>
              <a:rPr lang="zh-CN" altLang="en-US" sz="1600" dirty="0"/>
              <a:t>+</a:t>
            </a:r>
            <a:r>
              <a:rPr lang="en-US" altLang="zh-CN" sz="1600" dirty="0"/>
              <a:t>,</a:t>
            </a:r>
            <a:r>
              <a:rPr lang="zh-CN" altLang="en-US" sz="1600" dirty="0"/>
              <a:t> </a:t>
            </a:r>
            <a:r>
              <a:rPr lang="en-US" altLang="zh-CN" sz="1600" dirty="0" err="1"/>
              <a:t>ApJS</a:t>
            </a:r>
            <a:r>
              <a:rPr lang="en-US" altLang="zh-CN" sz="1600" dirty="0"/>
              <a:t>,</a:t>
            </a:r>
            <a:r>
              <a:rPr lang="zh-CN" altLang="en-US" sz="1600" dirty="0"/>
              <a:t> </a:t>
            </a:r>
            <a:r>
              <a:rPr lang="en-US" altLang="zh-CN" sz="1600" dirty="0"/>
              <a:t>2014</a:t>
            </a:r>
            <a:r>
              <a:rPr lang="zh-CN" altLang="en-US" sz="1600" dirty="0"/>
              <a:t>）</a:t>
            </a:r>
            <a:endParaRPr lang="en-US" sz="1600" dirty="0">
              <a:effectLst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560412"/>
              </p:ext>
            </p:extLst>
          </p:nvPr>
        </p:nvGraphicFramePr>
        <p:xfrm>
          <a:off x="152400" y="1198632"/>
          <a:ext cx="8820472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0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96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FFFF00"/>
                          </a:solidFill>
                        </a:rPr>
                        <a:t>Working Mode</a:t>
                      </a:r>
                      <a:endParaRPr lang="zh-CN" alt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>
                          <a:solidFill>
                            <a:srgbClr val="FFFF00"/>
                          </a:solidFill>
                        </a:rPr>
                        <a:t>NaI</a:t>
                      </a:r>
                      <a:r>
                        <a:rPr lang="en-US" altLang="zh-CN" sz="2000" dirty="0">
                          <a:solidFill>
                            <a:srgbClr val="FFFF00"/>
                          </a:solidFill>
                        </a:rPr>
                        <a:t> energy</a:t>
                      </a:r>
                      <a:r>
                        <a:rPr lang="en-US" altLang="zh-CN" sz="2000" baseline="0" dirty="0">
                          <a:solidFill>
                            <a:srgbClr val="FFFF00"/>
                          </a:solidFill>
                        </a:rPr>
                        <a:t> band (</a:t>
                      </a:r>
                      <a:r>
                        <a:rPr lang="en-US" altLang="zh-CN" sz="2000" baseline="0" dirty="0" err="1">
                          <a:solidFill>
                            <a:srgbClr val="FFFF00"/>
                          </a:solidFill>
                        </a:rPr>
                        <a:t>keV</a:t>
                      </a:r>
                      <a:r>
                        <a:rPr lang="en-US" altLang="zh-CN" sz="2000" baseline="0" dirty="0">
                          <a:solidFill>
                            <a:srgbClr val="FFFF00"/>
                          </a:solidFill>
                        </a:rPr>
                        <a:t>)</a:t>
                      </a:r>
                      <a:endParaRPr lang="zh-CN" alt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>
                          <a:solidFill>
                            <a:srgbClr val="FFFF00"/>
                          </a:solidFill>
                        </a:rPr>
                        <a:t>CsI</a:t>
                      </a:r>
                      <a:r>
                        <a:rPr lang="en-US" altLang="zh-CN" sz="2000" dirty="0">
                          <a:solidFill>
                            <a:srgbClr val="FFFF00"/>
                          </a:solidFill>
                        </a:rPr>
                        <a:t> energy band (</a:t>
                      </a:r>
                      <a:r>
                        <a:rPr lang="en-US" altLang="zh-CN" sz="2000" dirty="0" err="1">
                          <a:solidFill>
                            <a:srgbClr val="FFFF00"/>
                          </a:solidFill>
                        </a:rPr>
                        <a:t>keV</a:t>
                      </a:r>
                      <a:r>
                        <a:rPr lang="en-US" altLang="zh-CN" sz="2000" dirty="0">
                          <a:solidFill>
                            <a:srgbClr val="FFFF00"/>
                          </a:solidFill>
                        </a:rPr>
                        <a:t>)</a:t>
                      </a:r>
                      <a:endParaRPr lang="zh-CN" alt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FFFF00"/>
                          </a:solidFill>
                        </a:rPr>
                        <a:t>Detector Setting</a:t>
                      </a:r>
                      <a:endParaRPr lang="zh-CN" alt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Regular mode</a:t>
                      </a:r>
                      <a:endParaRPr lang="zh-CN" altLang="en-US" sz="2000" b="1" dirty="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20-250</a:t>
                      </a:r>
                      <a:endParaRPr lang="zh-CN" altLang="en-US" sz="2000" b="1" dirty="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40-600</a:t>
                      </a:r>
                      <a:endParaRPr lang="zh-CN" altLang="en-US" sz="2000" b="1" dirty="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/>
                        <a:t>Normal HV</a:t>
                      </a:r>
                      <a:endParaRPr lang="zh-CN" altLang="en-US" sz="2000" b="0" dirty="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GRB/LG mode</a:t>
                      </a:r>
                      <a:endParaRPr lang="zh-CN" altLang="en-US" sz="2000" b="1" dirty="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100-1250</a:t>
                      </a:r>
                      <a:endParaRPr lang="zh-CN" altLang="en-US" sz="2000" b="1" dirty="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200-3000</a:t>
                      </a:r>
                      <a:endParaRPr lang="zh-CN" altLang="en-US" sz="2000" b="1" dirty="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/>
                        <a:t>Lower the PMT HV</a:t>
                      </a:r>
                      <a:r>
                        <a:rPr lang="en-US" altLang="zh-CN" sz="2000" b="0" baseline="0" dirty="0"/>
                        <a:t>, turn off the AGC</a:t>
                      </a:r>
                      <a:endParaRPr lang="zh-CN" altLang="en-US" sz="2000" b="0" dirty="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3546970" y="3178593"/>
            <a:ext cx="5368430" cy="32747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zh-CN" sz="2400" b="1" dirty="0">
                <a:latin typeface="+mn-lt"/>
              </a:rPr>
              <a:t>GRB mode better energy range:</a:t>
            </a:r>
          </a:p>
          <a:p>
            <a:pPr marL="800100" lvl="1" indent="-342900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zh-CN" sz="2000" dirty="0">
                <a:latin typeface="+mn-lt"/>
              </a:rPr>
              <a:t>According to the simulation, det. efficiency is good for &gt;200 </a:t>
            </a:r>
            <a:r>
              <a:rPr lang="en-US" altLang="zh-CN" sz="2000" dirty="0" err="1">
                <a:latin typeface="+mn-lt"/>
              </a:rPr>
              <a:t>keV</a:t>
            </a:r>
            <a:endParaRPr lang="en-US" altLang="zh-CN" sz="2000" dirty="0">
              <a:latin typeface="+mn-lt"/>
            </a:endParaRPr>
          </a:p>
          <a:p>
            <a:pPr marL="800100" lvl="1" indent="-342900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zh-CN" sz="2000" dirty="0">
                <a:latin typeface="+mn-lt"/>
              </a:rPr>
              <a:t>GRB </a:t>
            </a:r>
            <a:r>
              <a:rPr lang="en-US" altLang="zh-CN" sz="2000" dirty="0" err="1">
                <a:latin typeface="+mn-lt"/>
              </a:rPr>
              <a:t>Epeak</a:t>
            </a:r>
            <a:r>
              <a:rPr lang="en-US" altLang="zh-CN" sz="2000" dirty="0">
                <a:latin typeface="+mn-lt"/>
              </a:rPr>
              <a:t> distribution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zh-CN" sz="2400" b="1" dirty="0">
                <a:latin typeface="+mn-lt"/>
              </a:rPr>
              <a:t>GRB mode</a:t>
            </a:r>
            <a:r>
              <a:rPr lang="en-US" altLang="zh-CN" sz="2000" b="1" dirty="0">
                <a:latin typeface="+mn-lt"/>
              </a:rPr>
              <a:t>:  ~30% of obs. time</a:t>
            </a:r>
          </a:p>
          <a:p>
            <a:pPr marL="800100" lvl="1" indent="-342900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zh-CN" sz="2000" dirty="0">
                <a:solidFill>
                  <a:srgbClr val="FFFF00"/>
                </a:solidFill>
                <a:latin typeface="+mn-lt"/>
              </a:rPr>
              <a:t>When the targeted source is occulted by the Earth in pointed observation</a:t>
            </a:r>
          </a:p>
          <a:p>
            <a:pPr marL="800100" lvl="1" indent="-342900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zh-CN" sz="2000" dirty="0">
                <a:solidFill>
                  <a:srgbClr val="FFFF00"/>
                </a:solidFill>
                <a:latin typeface="+mn-lt"/>
              </a:rPr>
              <a:t>When HE regular mode is not very useful in an observation</a:t>
            </a:r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F79A5B58-9893-4134-BF9E-59DE557A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Dedicated working mode for GRB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60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26"/>
    </mc:Choice>
    <mc:Fallback xmlns="">
      <p:transition spd="slow" advTm="6542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496" y="1295469"/>
            <a:ext cx="4608512" cy="268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FDFFF3"/>
              </a:buClr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lt"/>
              </a:rPr>
              <a:t>Can detect GRBs in </a:t>
            </a:r>
            <a:r>
              <a:rPr lang="en-US" altLang="zh-CN" sz="2400" b="1" dirty="0">
                <a:solidFill>
                  <a:srgbClr val="FFFF00"/>
                </a:solidFill>
                <a:latin typeface="+mn-lt"/>
              </a:rPr>
              <a:t>both</a:t>
            </a:r>
            <a:r>
              <a:rPr lang="en-US" altLang="zh-CN" sz="2400" dirty="0">
                <a:latin typeface="+mn-lt"/>
              </a:rPr>
              <a:t> regular &amp; GRB/LG modes (lower HV for PMT)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FDFFF3"/>
              </a:buClr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lt"/>
              </a:rPr>
              <a:t>GRB monitoring FOV: </a:t>
            </a:r>
            <a:r>
              <a:rPr lang="en-US" altLang="zh-CN" sz="2400" dirty="0">
                <a:solidFill>
                  <a:srgbClr val="FFFF00"/>
                </a:solidFill>
                <a:latin typeface="+mn-lt"/>
              </a:rPr>
              <a:t>all sky un-occulted by the Earth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FDFFF3"/>
              </a:buClr>
              <a:buFont typeface="Wingdings" panose="05000000000000000000" pitchFamily="2" charset="2"/>
              <a:buChar char="l"/>
            </a:pPr>
            <a:endParaRPr lang="en-US" altLang="zh-CN" sz="2400" dirty="0">
              <a:latin typeface="+mn-lt"/>
            </a:endParaRPr>
          </a:p>
        </p:txBody>
      </p:sp>
      <p:pic>
        <p:nvPicPr>
          <p:cNvPr id="9" name="Picture 15" descr="http://www.astro.isas.jaxa.jp/suzaku/HXD-WAM/WAM-GRB/intro/picture/effarea_color.jpg"/>
          <p:cNvPicPr/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608512" cy="30243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直接连接符 9"/>
          <p:cNvCxnSpPr/>
          <p:nvPr/>
        </p:nvCxnSpPr>
        <p:spPr bwMode="auto">
          <a:xfrm>
            <a:off x="1907704" y="4509120"/>
            <a:ext cx="1628758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文本框 16"/>
          <p:cNvSpPr txBox="1"/>
          <p:nvPr/>
        </p:nvSpPr>
        <p:spPr>
          <a:xfrm>
            <a:off x="2267744" y="4005064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黑体" pitchFamily="2" charset="-122"/>
              </a:rPr>
              <a:t>HXMT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+mn-lt"/>
              <a:ea typeface="黑体" pitchFamily="2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2E81EC8-0DAE-46D4-BAF7-BF789A83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Effective Area for GRBs &amp; Pulsars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F5CB3F4-A65B-4BAF-9D9A-433A44249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150310"/>
            <a:ext cx="4320480" cy="3093198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4FD350D7-051D-415C-A8E1-DCA3886C18A8}"/>
              </a:ext>
            </a:extLst>
          </p:cNvPr>
          <p:cNvSpPr/>
          <p:nvPr/>
        </p:nvSpPr>
        <p:spPr>
          <a:xfrm>
            <a:off x="4788024" y="4316641"/>
            <a:ext cx="43204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FDFFF3"/>
              </a:buClr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lt"/>
              </a:rPr>
              <a:t>500~3000 cm</a:t>
            </a:r>
            <a:r>
              <a:rPr lang="en-US" altLang="zh-CN" sz="2400" baseline="30000" dirty="0">
                <a:latin typeface="+mn-lt"/>
              </a:rPr>
              <a:t>2 </a:t>
            </a:r>
            <a:r>
              <a:rPr lang="en-US" altLang="zh-CN" sz="2400" dirty="0">
                <a:latin typeface="+mn-lt"/>
              </a:rPr>
              <a:t>~ MeV range with single photon counting and energy measurement, ~largest ~ MeV GRB &amp; </a:t>
            </a:r>
            <a:r>
              <a:rPr lang="en-US" altLang="zh-CN" sz="2400" dirty="0">
                <a:solidFill>
                  <a:srgbClr val="FFFF00"/>
                </a:solidFill>
                <a:latin typeface="+mn-lt"/>
              </a:rPr>
              <a:t>pulsar </a:t>
            </a:r>
            <a:r>
              <a:rPr lang="en-US" altLang="zh-CN" sz="2400" dirty="0">
                <a:latin typeface="+mn-lt"/>
              </a:rPr>
              <a:t>monitor ever flown</a:t>
            </a:r>
          </a:p>
        </p:txBody>
      </p:sp>
    </p:spTree>
    <p:extLst>
      <p:ext uri="{BB962C8B-B14F-4D97-AF65-F5344CB8AC3E}">
        <p14:creationId xmlns:p14="http://schemas.microsoft.com/office/powerpoint/2010/main" val="385911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53296-22A0-4985-AF8D-572E0700A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Best MeV detection of the Vela pulsar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BF7003-F87C-47BB-B332-9AF19A69AF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 b="8527"/>
          <a:stretch/>
        </p:blipFill>
        <p:spPr>
          <a:xfrm>
            <a:off x="323528" y="1274059"/>
            <a:ext cx="4862729" cy="5294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0A4A174-6E15-4C8E-BC66-B537BDB46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74058"/>
            <a:ext cx="3312368" cy="347798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2C5BA08-3CA3-4691-95B7-56F28616A005}"/>
              </a:ext>
            </a:extLst>
          </p:cNvPr>
          <p:cNvSpPr txBox="1"/>
          <p:nvPr/>
        </p:nvSpPr>
        <p:spPr>
          <a:xfrm>
            <a:off x="5508104" y="3921545"/>
            <a:ext cx="3605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Chandra X-ray image</a:t>
            </a:r>
            <a:endParaRPr lang="zh-CN" altLang="en-US" dirty="0">
              <a:latin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56F064B-4EFF-4795-8C4E-FDD4C2A1AF8C}"/>
              </a:ext>
            </a:extLst>
          </p:cNvPr>
          <p:cNvSpPr txBox="1"/>
          <p:nvPr/>
        </p:nvSpPr>
        <p:spPr>
          <a:xfrm>
            <a:off x="5368196" y="5236629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89 </a:t>
            </a:r>
            <a:r>
              <a:rPr lang="en-US" altLang="zh-CN" dirty="0" err="1">
                <a:latin typeface="+mn-lt"/>
              </a:rPr>
              <a:t>ms</a:t>
            </a:r>
            <a:r>
              <a:rPr lang="en-US" altLang="zh-CN" dirty="0">
                <a:latin typeface="+mn-lt"/>
              </a:rPr>
              <a:t> pulsar: radio, optical, X-ray, </a:t>
            </a:r>
            <a:r>
              <a:rPr lang="el-GR" altLang="zh-CN" dirty="0">
                <a:latin typeface="+mn-lt"/>
              </a:rPr>
              <a:t>γ</a:t>
            </a:r>
            <a:r>
              <a:rPr lang="en-US" altLang="zh-CN" dirty="0">
                <a:latin typeface="+mn-lt"/>
              </a:rPr>
              <a:t>-ray</a:t>
            </a:r>
            <a:endParaRPr lang="zh-CN" altLang="en-US" dirty="0">
              <a:latin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20963C4-BC6D-45BD-ADE2-703CF88ABA68}"/>
              </a:ext>
            </a:extLst>
          </p:cNvPr>
          <p:cNvSpPr txBox="1"/>
          <p:nvPr/>
        </p:nvSpPr>
        <p:spPr>
          <a:xfrm>
            <a:off x="3706252" y="1168495"/>
            <a:ext cx="1508746" cy="1015663"/>
          </a:xfrm>
          <a:prstGeom prst="rect">
            <a:avLst/>
          </a:prstGeom>
          <a:solidFill>
            <a:srgbClr val="FDFFF3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HXMT/</a:t>
            </a:r>
            <a:r>
              <a:rPr lang="en-US" altLang="zh-CN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CsI</a:t>
            </a:r>
            <a:endParaRPr lang="en-US" altLang="zh-CN" sz="20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algn="l"/>
            <a:r>
              <a:rPr lang="en-US" altLang="zh-CN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380 days</a:t>
            </a:r>
          </a:p>
          <a:p>
            <a:pPr algn="l"/>
            <a:r>
              <a:rPr lang="en-US" altLang="zh-CN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0.06-3 MeV</a:t>
            </a:r>
            <a:endParaRPr lang="zh-CN" altLang="en-US" sz="20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DE98E65-936B-4E6E-B17F-6814DE5A4E4C}"/>
              </a:ext>
            </a:extLst>
          </p:cNvPr>
          <p:cNvSpPr txBox="1"/>
          <p:nvPr/>
        </p:nvSpPr>
        <p:spPr>
          <a:xfrm>
            <a:off x="3716401" y="2853100"/>
            <a:ext cx="1636987" cy="1015663"/>
          </a:xfrm>
          <a:prstGeom prst="rect">
            <a:avLst/>
          </a:prstGeom>
          <a:solidFill>
            <a:srgbClr val="FDFFF3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Fermi/LAT</a:t>
            </a:r>
          </a:p>
          <a:p>
            <a:pPr algn="l"/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400 days</a:t>
            </a:r>
          </a:p>
          <a:p>
            <a:pPr algn="l"/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0.1-300 GeV</a:t>
            </a:r>
            <a:endParaRPr lang="zh-CN" alt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FD2C69E-639A-4E96-8F6A-23C191B20AA7}"/>
              </a:ext>
            </a:extLst>
          </p:cNvPr>
          <p:cNvSpPr txBox="1"/>
          <p:nvPr/>
        </p:nvSpPr>
        <p:spPr>
          <a:xfrm>
            <a:off x="3707904" y="4509120"/>
            <a:ext cx="1779654" cy="707886"/>
          </a:xfrm>
          <a:prstGeom prst="rect">
            <a:avLst/>
          </a:prstGeom>
          <a:solidFill>
            <a:srgbClr val="FDFFF3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B050"/>
                </a:solidFill>
                <a:latin typeface="+mn-lt"/>
              </a:rPr>
              <a:t>CGRO/OSSE</a:t>
            </a:r>
          </a:p>
          <a:p>
            <a:pPr algn="l"/>
            <a:r>
              <a:rPr lang="en-US" altLang="zh-CN" sz="2000" dirty="0">
                <a:solidFill>
                  <a:srgbClr val="00B050"/>
                </a:solidFill>
                <a:latin typeface="+mn-lt"/>
              </a:rPr>
              <a:t>60-600 keV</a:t>
            </a:r>
            <a:endParaRPr lang="zh-CN" altLang="en-US" sz="2000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2886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5FC50F-0477-4C19-92CC-FFE6F253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GRB Advantages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058F3B-71C7-46DB-B89F-6079EDD7B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32" y="1143000"/>
            <a:ext cx="8316924" cy="773832"/>
          </a:xfrm>
        </p:spPr>
        <p:txBody>
          <a:bodyPr/>
          <a:lstStyle/>
          <a:p>
            <a:r>
              <a:rPr lang="en-US" altLang="zh-CN" dirty="0"/>
              <a:t>Large area: abundant photons </a:t>
            </a:r>
            <a:r>
              <a:rPr lang="en-US" altLang="zh-CN" dirty="0">
                <a:sym typeface="Wingdings" panose="05000000000000000000" pitchFamily="2" charset="2"/>
              </a:rPr>
              <a:t> timing</a:t>
            </a:r>
            <a:endParaRPr lang="en-US" altLang="zh-CN" dirty="0"/>
          </a:p>
        </p:txBody>
      </p:sp>
      <p:pic>
        <p:nvPicPr>
          <p:cNvPr id="11" name="Picture 2" descr="http://www.hxmt.org/images/GRB/HEB170904406_l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r="7958"/>
          <a:stretch/>
        </p:blipFill>
        <p:spPr bwMode="auto">
          <a:xfrm>
            <a:off x="4499992" y="1769767"/>
            <a:ext cx="3098231" cy="180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4644008" y="1772457"/>
            <a:ext cx="1689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GRB 170904A</a:t>
            </a:r>
          </a:p>
        </p:txBody>
      </p:sp>
      <p:pic>
        <p:nvPicPr>
          <p:cNvPr id="13" name="图片 12" descr="http://www.hxmt.org/images/GRB/HEB170626040_lc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/>
          <a:stretch/>
        </p:blipFill>
        <p:spPr bwMode="auto">
          <a:xfrm>
            <a:off x="868001" y="1772456"/>
            <a:ext cx="3096344" cy="18005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矩形 13"/>
          <p:cNvSpPr/>
          <p:nvPr/>
        </p:nvSpPr>
        <p:spPr>
          <a:xfrm>
            <a:off x="1124433" y="1822471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GRB 170626B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69160"/>
            <a:ext cx="3164678" cy="183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5E058F3B-71C7-46DB-B89F-6079EDD7B940}"/>
              </a:ext>
            </a:extLst>
          </p:cNvPr>
          <p:cNvSpPr txBox="1">
            <a:spLocks/>
          </p:cNvSpPr>
          <p:nvPr/>
        </p:nvSpPr>
        <p:spPr bwMode="auto">
          <a:xfrm>
            <a:off x="395536" y="3645024"/>
            <a:ext cx="8568952" cy="1008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400">
                <a:solidFill>
                  <a:srgbClr val="F6FC0C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400">
                <a:solidFill>
                  <a:srgbClr val="FFE7FF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400">
                <a:solidFill>
                  <a:srgbClr val="FFFF00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400">
                <a:solidFill>
                  <a:srgbClr val="FDFFF3"/>
                </a:solidFill>
                <a:latin typeface="+mn-lt"/>
                <a:ea typeface="+mn-ea"/>
              </a:defRPr>
            </a:lvl5pPr>
            <a:lvl6pPr marL="18859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03FB32"/>
                </a:solidFill>
                <a:latin typeface="+mn-lt"/>
                <a:ea typeface="+mn-ea"/>
              </a:defRPr>
            </a:lvl6pPr>
            <a:lvl7pPr marL="22288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03FB32"/>
                </a:solidFill>
                <a:latin typeface="+mn-lt"/>
                <a:ea typeface="+mn-ea"/>
              </a:defRPr>
            </a:lvl7pPr>
            <a:lvl8pPr marL="25717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03FB32"/>
                </a:solidFill>
                <a:latin typeface="+mn-lt"/>
                <a:ea typeface="+mn-ea"/>
              </a:defRPr>
            </a:lvl8pPr>
            <a:lvl9pPr marL="29146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03FB32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/>
              <a:t>Sensitive @MeV: short/hard GRBs</a:t>
            </a:r>
          </a:p>
          <a:p>
            <a:pPr lvl="1"/>
            <a:r>
              <a:rPr lang="en-US" altLang="zh-CN" dirty="0"/>
              <a:t>Sig: HXMT=12</a:t>
            </a:r>
            <a:r>
              <a:rPr lang="zh-CN" altLang="en-US" dirty="0"/>
              <a:t>，</a:t>
            </a:r>
            <a:r>
              <a:rPr lang="en-US" altLang="zh-CN" dirty="0"/>
              <a:t>GBM=8</a:t>
            </a:r>
            <a:r>
              <a:rPr lang="zh-CN" altLang="en-US" dirty="0"/>
              <a:t>，</a:t>
            </a:r>
            <a:r>
              <a:rPr lang="en-US" altLang="zh-CN" dirty="0"/>
              <a:t>SPI-ACS=4 (no spectrum)</a:t>
            </a:r>
          </a:p>
        </p:txBody>
      </p:sp>
      <p:sp>
        <p:nvSpPr>
          <p:cNvPr id="17" name="矩形 16"/>
          <p:cNvSpPr/>
          <p:nvPr/>
        </p:nvSpPr>
        <p:spPr>
          <a:xfrm>
            <a:off x="1947493" y="4869160"/>
            <a:ext cx="1519967" cy="338554"/>
          </a:xfrm>
          <a:prstGeom prst="rect">
            <a:avLst/>
          </a:prstGeom>
          <a:solidFill>
            <a:srgbClr val="2903B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FDFF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GRB 170921C</a:t>
            </a:r>
          </a:p>
        </p:txBody>
      </p:sp>
      <p:pic>
        <p:nvPicPr>
          <p:cNvPr id="2052" name="Picture 4" descr="http://isdc.unige.ch/~savchenk/spiacs-online/spiacs-plot.pl?requeststring=2017-09-21T00%3A43%3A37.00+20&amp;submit=Subm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24" y="4877606"/>
            <a:ext cx="2290598" cy="171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3" y="4869160"/>
            <a:ext cx="2665650" cy="171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400705" y="4877606"/>
            <a:ext cx="870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HXMT</a:t>
            </a:r>
          </a:p>
        </p:txBody>
      </p:sp>
      <p:sp>
        <p:nvSpPr>
          <p:cNvPr id="21" name="矩形 20"/>
          <p:cNvSpPr/>
          <p:nvPr/>
        </p:nvSpPr>
        <p:spPr>
          <a:xfrm>
            <a:off x="5413234" y="4883791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GBM</a:t>
            </a:r>
          </a:p>
        </p:txBody>
      </p:sp>
      <p:sp>
        <p:nvSpPr>
          <p:cNvPr id="22" name="矩形 21"/>
          <p:cNvSpPr/>
          <p:nvPr/>
        </p:nvSpPr>
        <p:spPr>
          <a:xfrm>
            <a:off x="7672003" y="4907618"/>
            <a:ext cx="1071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SPI-ACS</a:t>
            </a:r>
          </a:p>
        </p:txBody>
      </p:sp>
    </p:spTree>
    <p:extLst>
      <p:ext uri="{BB962C8B-B14F-4D97-AF65-F5344CB8AC3E}">
        <p14:creationId xmlns:p14="http://schemas.microsoft.com/office/powerpoint/2010/main" val="15318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2"/>
    </mc:Choice>
    <mc:Fallback xmlns="">
      <p:transition spd="slow" advTm="2950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169195" y="1821658"/>
            <a:ext cx="6831806" cy="414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</a:pPr>
            <a:endParaRPr lang="en-US" altLang="zh-CN" sz="2400" b="1">
              <a:solidFill>
                <a:srgbClr val="000000"/>
              </a:solidFill>
              <a:latin typeface="幼圆" pitchFamily="49" charset="-122"/>
              <a:ea typeface="幼圆" pitchFamily="49" charset="-122"/>
            </a:endParaRPr>
          </a:p>
          <a:p>
            <a:pPr marL="675085" lvl="1" indent="-338138">
              <a:lnSpc>
                <a:spcPct val="110000"/>
              </a:lnSpc>
              <a:spcBef>
                <a:spcPct val="20000"/>
              </a:spcBef>
              <a:buFont typeface="Wingdings" pitchFamily="2" charset="2"/>
              <a:buAutoNum type="arabicPeriod"/>
            </a:pPr>
            <a:endParaRPr lang="en-US" altLang="zh-CN" sz="750" b="1">
              <a:solidFill>
                <a:srgbClr val="000000"/>
              </a:solidFill>
              <a:ea typeface="幼圆" pitchFamily="49" charset="-122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143000" y="95131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zh-CN" sz="2400" b="1">
              <a:solidFill>
                <a:srgbClr val="FF3300"/>
              </a:solidFill>
              <a:ea typeface="幼圆" pitchFamily="49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700" dirty="0"/>
              <a:t>Hard X-ray Modulation Telescope</a:t>
            </a:r>
            <a:r>
              <a:rPr lang="zh-CN" altLang="en-US" sz="2700" dirty="0"/>
              <a:t> </a:t>
            </a:r>
            <a:r>
              <a:rPr lang="en-US" altLang="zh-CN" sz="2700" dirty="0"/>
              <a:t>(HXMT) satellite</a:t>
            </a:r>
            <a:endParaRPr lang="zh-CN" altLang="en-US" sz="2700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5057" y="1484710"/>
            <a:ext cx="5143007" cy="40504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2060"/>
                </a:solidFill>
                <a:latin typeface="+mn-lt"/>
                <a:ea typeface="黑体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2060"/>
                </a:solidFill>
                <a:latin typeface="+mn-lt"/>
                <a:ea typeface="黑体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2060"/>
                </a:solidFill>
                <a:latin typeface="+mn-lt"/>
                <a:ea typeface="黑体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2060"/>
                </a:solidFill>
                <a:latin typeface="+mn-lt"/>
                <a:ea typeface="黑体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+mn-lt"/>
                <a:ea typeface="黑体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34591" lvl="1" indent="-234554"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China’s 1</a:t>
            </a:r>
            <a:r>
              <a:rPr lang="en-US" altLang="zh-CN" sz="2400" baseline="30000" dirty="0">
                <a:solidFill>
                  <a:srgbClr val="FDFFF3"/>
                </a:solidFill>
                <a:ea typeface="微软雅黑" panose="020B0503020204020204" pitchFamily="34" charset="-122"/>
              </a:rPr>
              <a:t>st</a:t>
            </a:r>
            <a:r>
              <a:rPr lang="en-US" altLang="zh-CN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 X-ray astronomy satellite</a:t>
            </a:r>
          </a:p>
          <a:p>
            <a:pPr marL="534591" lvl="1" indent="-234554"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Selected in 2011</a:t>
            </a:r>
          </a:p>
          <a:p>
            <a:pPr marL="534591" lvl="1" indent="-234554"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Total weight </a:t>
            </a:r>
            <a:r>
              <a:rPr lang="en-US" altLang="zh-CN" sz="2400" dirty="0">
                <a:solidFill>
                  <a:srgbClr val="FDFFF3"/>
                </a:solidFill>
              </a:rPr>
              <a:t>~</a:t>
            </a:r>
            <a:r>
              <a:rPr lang="en-US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2500 kg</a:t>
            </a:r>
          </a:p>
          <a:p>
            <a:pPr marL="534591" lvl="1" indent="-234554"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Cir. Orbit </a:t>
            </a:r>
            <a:r>
              <a:rPr lang="en-US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550 km, incl. 43°</a:t>
            </a:r>
            <a:endParaRPr lang="en-US" altLang="zh-CN" sz="2400" dirty="0">
              <a:solidFill>
                <a:srgbClr val="FDFFF3"/>
              </a:solidFill>
              <a:ea typeface="微软雅黑" panose="020B0503020204020204" pitchFamily="34" charset="-122"/>
            </a:endParaRPr>
          </a:p>
          <a:p>
            <a:pPr marL="534591" lvl="1" indent="-234554"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Pointed, scanning and GRB modes</a:t>
            </a:r>
          </a:p>
          <a:p>
            <a:pPr marL="534591" lvl="1" indent="-234554"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Designed lifetime </a:t>
            </a:r>
            <a:r>
              <a:rPr lang="en-US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4</a:t>
            </a:r>
            <a:r>
              <a:rPr lang="zh-CN" altLang="en-US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solidFill>
                  <a:srgbClr val="FDFFF3"/>
                </a:solidFill>
                <a:ea typeface="微软雅黑" panose="020B0503020204020204" pitchFamily="34" charset="-122"/>
              </a:rPr>
              <a:t>yrs</a:t>
            </a:r>
            <a:endParaRPr lang="en-US" altLang="zh-CN" sz="2400" dirty="0">
              <a:solidFill>
                <a:srgbClr val="FDFFF3"/>
              </a:solidFill>
              <a:ea typeface="微软雅黑" panose="020B0503020204020204" pitchFamily="34" charset="-122"/>
            </a:endParaRPr>
          </a:p>
          <a:p>
            <a:pPr marL="534591" lvl="1" indent="-234554"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Launched on June 15</a:t>
            </a:r>
            <a:r>
              <a:rPr lang="en-US" altLang="zh-CN" sz="2400" baseline="30000" dirty="0">
                <a:solidFill>
                  <a:srgbClr val="FDFFF3"/>
                </a:solidFill>
                <a:ea typeface="微软雅黑" panose="020B0503020204020204" pitchFamily="34" charset="-122"/>
              </a:rPr>
              <a:t>th</a:t>
            </a:r>
            <a:r>
              <a:rPr lang="en-US" altLang="zh-CN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, 2017</a:t>
            </a:r>
          </a:p>
          <a:p>
            <a:pPr marL="534591" lvl="1" indent="-234554"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Dubbed “</a:t>
            </a:r>
            <a:r>
              <a:rPr lang="en-US" altLang="zh-CN" sz="2400" i="1" dirty="0">
                <a:solidFill>
                  <a:srgbClr val="FDFFF3"/>
                </a:solidFill>
                <a:ea typeface="微软雅黑" panose="020B0503020204020204" pitchFamily="34" charset="-122"/>
              </a:rPr>
              <a:t>Insight</a:t>
            </a:r>
            <a:r>
              <a:rPr lang="en-US" altLang="zh-CN" sz="2400" dirty="0">
                <a:solidFill>
                  <a:srgbClr val="FDFFF3"/>
                </a:solidFill>
                <a:ea typeface="微软雅黑" panose="020B0503020204020204" pitchFamily="34" charset="-122"/>
              </a:rPr>
              <a:t>”</a:t>
            </a:r>
          </a:p>
          <a:p>
            <a:pPr marL="0" indent="0">
              <a:buNone/>
              <a:defRPr/>
            </a:pPr>
            <a:endParaRPr lang="en-US" altLang="zh-CN" sz="2100" dirty="0">
              <a:solidFill>
                <a:srgbClr val="004080"/>
              </a:solidFill>
            </a:endParaRPr>
          </a:p>
          <a:p>
            <a:pPr marL="0" indent="0">
              <a:buNone/>
              <a:defRPr/>
            </a:pPr>
            <a:endParaRPr lang="en-US" altLang="zh-CN" sz="1350" dirty="0"/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/>
          <a:stretch/>
        </p:blipFill>
        <p:spPr bwMode="auto">
          <a:xfrm>
            <a:off x="4608410" y="1628801"/>
            <a:ext cx="449166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12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2"/>
    </mc:Choice>
    <mc:Fallback xmlns="">
      <p:transition spd="slow" advTm="2575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Arial"/>
                <a:ea typeface="黑体"/>
                <a:cs typeface="Arial"/>
              </a:rPr>
              <a:t>Spectral analysis</a:t>
            </a:r>
            <a:endParaRPr kumimoji="1" lang="zh-CN" altLang="en-US" dirty="0">
              <a:latin typeface="Arial"/>
              <a:ea typeface="黑体"/>
              <a:cs typeface="Arial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370" y="1675520"/>
            <a:ext cx="4384994" cy="362568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69189" y="6207695"/>
            <a:ext cx="6538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alpha: unconstrained    beta: -2.38 +/- 0.12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22" y="1261169"/>
            <a:ext cx="3851490" cy="4832127"/>
          </a:xfrm>
          <a:prstGeom prst="rect">
            <a:avLst/>
          </a:prstGeom>
          <a:solidFill>
            <a:srgbClr val="FDFFF3"/>
          </a:solidFill>
        </p:spPr>
      </p:pic>
      <p:sp>
        <p:nvSpPr>
          <p:cNvPr id="7" name="矩形 6"/>
          <p:cNvSpPr/>
          <p:nvPr/>
        </p:nvSpPr>
        <p:spPr>
          <a:xfrm>
            <a:off x="4427984" y="5487615"/>
            <a:ext cx="4279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Band function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68144" y="1820887"/>
            <a:ext cx="2170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GRB 170626B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302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5FC50F-0477-4C19-92CC-FFE6F253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GW EM observations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058F3B-71C7-46DB-B89F-6079EDD7B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8784976" cy="2508586"/>
          </a:xfrm>
        </p:spPr>
        <p:txBody>
          <a:bodyPr/>
          <a:lstStyle/>
          <a:p>
            <a:r>
              <a:rPr lang="en-US" altLang="zh-CN" sz="2000" b="1" dirty="0">
                <a:solidFill>
                  <a:srgbClr val="FDFFF3"/>
                </a:solidFill>
              </a:rPr>
              <a:t>Monitored 6</a:t>
            </a:r>
            <a:r>
              <a:rPr lang="zh-CN" altLang="en-US" sz="2000" b="1" dirty="0">
                <a:solidFill>
                  <a:srgbClr val="FDFFF3"/>
                </a:solidFill>
              </a:rPr>
              <a:t> </a:t>
            </a:r>
            <a:r>
              <a:rPr lang="en-US" altLang="zh-CN" sz="2000" b="1" dirty="0">
                <a:solidFill>
                  <a:srgbClr val="FDFFF3"/>
                </a:solidFill>
              </a:rPr>
              <a:t>GW triggers</a:t>
            </a:r>
          </a:p>
          <a:p>
            <a:pPr lvl="1"/>
            <a:r>
              <a:rPr lang="en-US" altLang="zh-CN" sz="1800" dirty="0"/>
              <a:t>Reported observation results in LVC GCNs</a:t>
            </a:r>
          </a:p>
          <a:p>
            <a:r>
              <a:rPr lang="en-US" altLang="zh-CN" sz="2000" b="1" dirty="0">
                <a:solidFill>
                  <a:srgbClr val="FDFFF3"/>
                </a:solidFill>
              </a:rPr>
              <a:t>Monitored the first BNS GW event GW170817</a:t>
            </a:r>
          </a:p>
          <a:p>
            <a:pPr lvl="1"/>
            <a:r>
              <a:rPr lang="en-US" altLang="zh-CN" sz="1800" dirty="0"/>
              <a:t>GRB170817A was not detected in MeV range, including HXMT</a:t>
            </a:r>
          </a:p>
          <a:p>
            <a:pPr lvl="1"/>
            <a:r>
              <a:rPr lang="en-US" altLang="zh-CN" sz="1800" dirty="0"/>
              <a:t>Stringent upper limit constraint between 200 keV to 5 MeV</a:t>
            </a:r>
          </a:p>
          <a:p>
            <a:pPr lvl="1"/>
            <a:r>
              <a:rPr lang="en-US" altLang="zh-CN" sz="1800" dirty="0"/>
              <a:t>Joined the MMA paper and published detailed results in Science China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3D3C57D-7D2E-45A9-AED2-EB4EA958C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61" y="3110934"/>
            <a:ext cx="2553911" cy="3619132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7" y="3140967"/>
            <a:ext cx="5649069" cy="356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5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23"/>
    </mc:Choice>
    <mc:Fallback xmlns="">
      <p:transition spd="slow" advTm="7582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1520" y="1107217"/>
            <a:ext cx="8676456" cy="239379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cs typeface="Times New Roman" panose="02020603050405020304" pitchFamily="18" charset="0"/>
              </a:rPr>
              <a:t>Quick response,  reported HXMT observation by LVC GCN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cs typeface="Times New Roman" panose="02020603050405020304" pitchFamily="18" charset="0"/>
              </a:rPr>
              <a:t>Only 4 X/gamma telescopes monitored the GW source throughout the trigger time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1600" i="1" dirty="0">
                <a:cs typeface="Times New Roman" panose="02020603050405020304" pitchFamily="18" charset="0"/>
              </a:rPr>
              <a:t>Fermi</a:t>
            </a:r>
            <a:r>
              <a:rPr lang="en-US" altLang="zh-CN" sz="1600" dirty="0">
                <a:cs typeface="Times New Roman" panose="02020603050405020304" pitchFamily="18" charset="0"/>
              </a:rPr>
              <a:t>/GBM, SPI-ACS, </a:t>
            </a:r>
            <a:r>
              <a:rPr lang="en-US" altLang="zh-CN" sz="1600" dirty="0" err="1">
                <a:cs typeface="Times New Roman" panose="02020603050405020304" pitchFamily="18" charset="0"/>
              </a:rPr>
              <a:t>Konus</a:t>
            </a:r>
            <a:r>
              <a:rPr lang="en-US" altLang="zh-CN" sz="1600" dirty="0">
                <a:cs typeface="Times New Roman" panose="02020603050405020304" pitchFamily="18" charset="0"/>
              </a:rPr>
              <a:t>-</a:t>
            </a:r>
            <a:r>
              <a:rPr lang="en-US" altLang="zh-CN" sz="1600" i="1" dirty="0">
                <a:cs typeface="Times New Roman" panose="02020603050405020304" pitchFamily="18" charset="0"/>
              </a:rPr>
              <a:t>Wind</a:t>
            </a:r>
            <a:r>
              <a:rPr lang="en-US" altLang="zh-CN" sz="1600" dirty="0">
                <a:cs typeface="Times New Roman" panose="02020603050405020304" pitchFamily="18" charset="0"/>
              </a:rPr>
              <a:t>, </a:t>
            </a:r>
            <a:r>
              <a:rPr lang="en-US" altLang="zh-CN" sz="1600" i="1" dirty="0">
                <a:cs typeface="Times New Roman" panose="02020603050405020304" pitchFamily="18" charset="0"/>
              </a:rPr>
              <a:t>Insight</a:t>
            </a:r>
            <a:r>
              <a:rPr lang="en-US" altLang="zh-CN" sz="1600" dirty="0">
                <a:cs typeface="Times New Roman" panose="02020603050405020304" pitchFamily="18" charset="0"/>
              </a:rPr>
              <a:t>-HMXT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1600" dirty="0">
                <a:cs typeface="Times New Roman" panose="02020603050405020304" pitchFamily="18" charset="0"/>
              </a:rPr>
              <a:t>HXMT has the largest eff. Area &amp; time resolution in MeV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cs typeface="Times New Roman" panose="02020603050405020304" pitchFamily="18" charset="0"/>
              </a:rPr>
              <a:t>Reported observation results in main context and table of MMA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i="1" dirty="0">
                <a:cs typeface="Times New Roman" panose="02020603050405020304" pitchFamily="18" charset="0"/>
              </a:rPr>
              <a:t>Insight</a:t>
            </a:r>
            <a:r>
              <a:rPr lang="en-US" altLang="zh-CN" sz="3200" dirty="0">
                <a:cs typeface="Times New Roman" panose="02020603050405020304" pitchFamily="18" charset="0"/>
              </a:rPr>
              <a:t>-HXMT joined the MMA paper</a:t>
            </a:r>
            <a:endParaRPr lang="zh-CN" altLang="en-US" sz="3200" dirty="0"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6419"/>
            <a:ext cx="7128792" cy="328849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7468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0"/>
    </mc:Choice>
    <mc:Fallback xmlns="">
      <p:transition spd="slow" advTm="226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DDA29F-13F7-4A33-B14E-57C7A3A1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/>
              <a:t>Insight</a:t>
            </a:r>
            <a:r>
              <a:rPr lang="en-US" altLang="zh-CN" dirty="0"/>
              <a:t>-HXMT observation to GW-EM</a:t>
            </a:r>
            <a:endParaRPr lang="zh-CN" altLang="en-US" dirty="0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53A9C8E2-F975-4314-871E-AE2BBDBB6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0" y="1196752"/>
            <a:ext cx="3474654" cy="209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0D4F152-A324-4738-A437-3343CF4E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22" y="1196752"/>
            <a:ext cx="3604202" cy="209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A55E9281-F725-43C8-AD16-71A49D33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4" y="3343897"/>
            <a:ext cx="7835675" cy="284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27E6477-B802-4D4A-A91F-0E2B157E7F2A}"/>
              </a:ext>
            </a:extLst>
          </p:cNvPr>
          <p:cNvSpPr/>
          <p:nvPr/>
        </p:nvSpPr>
        <p:spPr>
          <a:xfrm>
            <a:off x="2471906" y="1259375"/>
            <a:ext cx="1774882" cy="646331"/>
          </a:xfrm>
          <a:prstGeom prst="rect">
            <a:avLst/>
          </a:prstGeom>
          <a:noFill/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Monitored the entire GW area</a:t>
            </a:r>
            <a:endParaRPr lang="zh-CN" altLang="en-US" sz="1800" dirty="0">
              <a:solidFill>
                <a:srgbClr val="FF000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E5EF561-C80F-4B99-82CF-5E600B5D1AAC}"/>
              </a:ext>
            </a:extLst>
          </p:cNvPr>
          <p:cNvSpPr/>
          <p:nvPr/>
        </p:nvSpPr>
        <p:spPr>
          <a:xfrm>
            <a:off x="5074290" y="2574455"/>
            <a:ext cx="3314134" cy="369332"/>
          </a:xfrm>
          <a:prstGeom prst="rect">
            <a:avLst/>
          </a:prstGeom>
          <a:noFill/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Light curve around trigger time</a:t>
            </a:r>
            <a:endParaRPr lang="zh-CN" altLang="en-US" sz="1800" dirty="0">
              <a:solidFill>
                <a:srgbClr val="0000FF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462E8E5-3AB0-4CDF-A87C-4DD4AB5AA10F}"/>
              </a:ext>
            </a:extLst>
          </p:cNvPr>
          <p:cNvSpPr/>
          <p:nvPr/>
        </p:nvSpPr>
        <p:spPr>
          <a:xfrm>
            <a:off x="3245456" y="4593322"/>
            <a:ext cx="3342768" cy="707886"/>
          </a:xfrm>
          <a:prstGeom prst="rect">
            <a:avLst/>
          </a:prstGeom>
          <a:noFill/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3 </a:t>
            </a:r>
            <a:r>
              <a:rPr lang="el-GR" altLang="zh-CN" sz="2000" dirty="0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σ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upper limits for </a:t>
            </a:r>
            <a:r>
              <a:rPr lang="en-US" altLang="zh-CN" sz="2000" dirty="0" err="1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Comptonized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models</a:t>
            </a:r>
            <a:endParaRPr lang="zh-CN" altLang="en-US" sz="2000" dirty="0">
              <a:solidFill>
                <a:srgbClr val="00000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571C0A8-F4E8-430E-B21A-3275FCA428C2}"/>
              </a:ext>
            </a:extLst>
          </p:cNvPr>
          <p:cNvSpPr/>
          <p:nvPr/>
        </p:nvSpPr>
        <p:spPr>
          <a:xfrm>
            <a:off x="699984" y="6237675"/>
            <a:ext cx="8168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+mn-lt"/>
              </a:rPr>
              <a:t>T. P. Li, et al, Sci. China-Phys. Mech. Astron. 61(3), 031011 (2018)</a:t>
            </a:r>
            <a:endParaRPr lang="zh-CN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84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64"/>
    </mc:Choice>
    <mc:Fallback xmlns="">
      <p:transition spd="slow" advTm="6146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Statistics of detected GRBs</a:t>
            </a:r>
            <a:endParaRPr lang="zh-CN" altLang="en-US" dirty="0"/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F37094C1-BBCE-4BB7-A2EF-6DCD17312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057593"/>
              </p:ext>
            </p:extLst>
          </p:nvPr>
        </p:nvGraphicFramePr>
        <p:xfrm>
          <a:off x="107505" y="1394721"/>
          <a:ext cx="8928991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9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5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56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21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699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Year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2017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Month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7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9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11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7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rgbClr val="002060"/>
                          </a:solidFill>
                        </a:rPr>
                        <a:t>All</a:t>
                      </a:r>
                      <a:endParaRPr lang="zh-CN" altLang="en-US" sz="1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9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11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7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11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7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short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0167636B-3E01-44C8-86FA-38BB7454B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540598"/>
              </p:ext>
            </p:extLst>
          </p:nvPr>
        </p:nvGraphicFramePr>
        <p:xfrm>
          <a:off x="95308" y="3457800"/>
          <a:ext cx="8928993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2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5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8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3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45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9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5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Year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Total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Month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9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11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LG Mode</a:t>
                      </a:r>
                      <a:r>
                        <a:rPr lang="zh-CN" altLang="en-US" sz="2000" b="0" dirty="0">
                          <a:solidFill>
                            <a:srgbClr val="002060"/>
                          </a:solidFill>
                        </a:rPr>
                        <a:t>：</a:t>
                      </a:r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16</a:t>
                      </a:r>
                      <a:r>
                        <a:rPr lang="zh-CN" altLang="en-US" sz="2000" b="0" dirty="0">
                          <a:solidFill>
                            <a:srgbClr val="002060"/>
                          </a:solidFill>
                        </a:rPr>
                        <a:t>；</a:t>
                      </a:r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GCN</a:t>
                      </a:r>
                      <a:r>
                        <a:rPr lang="zh-CN" altLang="en-US" sz="2000" b="0" dirty="0">
                          <a:solidFill>
                            <a:srgbClr val="002060"/>
                          </a:solidFill>
                        </a:rPr>
                        <a:t>：</a:t>
                      </a:r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67/23 (1st)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rgbClr val="002060"/>
                          </a:solidFill>
                        </a:rPr>
                        <a:t>All</a:t>
                      </a:r>
                      <a:endParaRPr lang="zh-CN" altLang="en-US" sz="1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7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163 gamma-ray bursts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short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002060"/>
                          </a:solidFill>
                        </a:rPr>
                        <a:t>39 short gamma-ray bursts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3DE7C6EB-A9EC-4125-B855-17563C494443}"/>
              </a:ext>
            </a:extLst>
          </p:cNvPr>
          <p:cNvSpPr txBox="1"/>
          <p:nvPr/>
        </p:nvSpPr>
        <p:spPr>
          <a:xfrm>
            <a:off x="1835696" y="5166936"/>
            <a:ext cx="6152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dirty="0">
                <a:latin typeface="+mn-lt"/>
              </a:rPr>
              <a:t>~100 GRBs/year @ ~MeV</a:t>
            </a:r>
            <a:endParaRPr lang="zh-CN" alt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107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1253310"/>
            <a:ext cx="6264696" cy="4646359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Insight-HXMT GRB</a:t>
            </a:r>
            <a:r>
              <a:rPr lang="zh-CN" altLang="en-US" dirty="0"/>
              <a:t> </a:t>
            </a:r>
            <a:r>
              <a:rPr lang="en-US" altLang="zh-CN" dirty="0"/>
              <a:t>data products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547664" y="6063679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http://hsuc.ihep.ac.cn/web/hxmtdata/grb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9792" y="3111351"/>
            <a:ext cx="57606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371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323528" y="1340768"/>
            <a:ext cx="8532948" cy="52387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2400" i="1" dirty="0"/>
              <a:t>Insight</a:t>
            </a:r>
            <a:r>
              <a:rPr lang="en-US" altLang="zh-CN" sz="2400" dirty="0"/>
              <a:t>-HXMT is China’s 1</a:t>
            </a:r>
            <a:r>
              <a:rPr lang="en-US" altLang="zh-CN" sz="2400" baseline="30000" dirty="0"/>
              <a:t>st</a:t>
            </a:r>
            <a:r>
              <a:rPr lang="en-US" altLang="zh-CN" sz="2400" dirty="0"/>
              <a:t> X-ray astronomy satellite.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/>
              <a:t>1-15, 5-30, 20-250 keV (pointed) and </a:t>
            </a:r>
            <a:r>
              <a:rPr lang="en-US" altLang="zh-CN" sz="2000" b="1" dirty="0"/>
              <a:t>0.2-3 MeV (all-sky monitor)</a:t>
            </a:r>
          </a:p>
          <a:p>
            <a:pPr>
              <a:lnSpc>
                <a:spcPct val="100000"/>
              </a:lnSpc>
            </a:pPr>
            <a:r>
              <a:rPr lang="en-US" altLang="zh-CN" sz="2400" i="1" dirty="0"/>
              <a:t>Insight</a:t>
            </a:r>
            <a:r>
              <a:rPr lang="en-US" altLang="zh-CN" sz="2400" dirty="0"/>
              <a:t>-HXMT PV &amp; calibration: June 15 to Nov. 15, 2017</a:t>
            </a:r>
          </a:p>
          <a:p>
            <a:pPr>
              <a:lnSpc>
                <a:spcPct val="100000"/>
              </a:lnSpc>
            </a:pPr>
            <a:r>
              <a:rPr lang="en-US" altLang="zh-CN" sz="2400" dirty="0"/>
              <a:t>Insight-HXMT normal observations: ~ 1.5 years </a:t>
            </a:r>
          </a:p>
          <a:p>
            <a:pPr lvl="1">
              <a:lnSpc>
                <a:spcPct val="100000"/>
              </a:lnSpc>
            </a:pPr>
            <a:r>
              <a:rPr lang="en-US" altLang="zh-CN" dirty="0"/>
              <a:t>~10  papers published/submitted</a:t>
            </a:r>
          </a:p>
          <a:p>
            <a:pPr lvl="1">
              <a:lnSpc>
                <a:spcPct val="100000"/>
              </a:lnSpc>
            </a:pPr>
            <a:r>
              <a:rPr lang="en-US" altLang="zh-CN" dirty="0"/>
              <a:t>&gt; 20 papers  in preparations</a:t>
            </a:r>
          </a:p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rgbClr val="FDFFF3"/>
                </a:solidFill>
              </a:rPr>
              <a:t>Collaborations welcome: three ways</a:t>
            </a:r>
          </a:p>
          <a:p>
            <a:pPr lvl="1">
              <a:lnSpc>
                <a:spcPct val="100000"/>
              </a:lnSpc>
            </a:pPr>
            <a:r>
              <a:rPr lang="en-US" altLang="zh-CN" sz="2100" dirty="0">
                <a:solidFill>
                  <a:srgbClr val="FFFF00"/>
                </a:solidFill>
              </a:rPr>
              <a:t>Partner institutions that contributed to </a:t>
            </a:r>
            <a:r>
              <a:rPr lang="en-US" altLang="zh-CN" sz="2100" i="1" dirty="0">
                <a:solidFill>
                  <a:srgbClr val="FFFF00"/>
                </a:solidFill>
              </a:rPr>
              <a:t>Insight</a:t>
            </a:r>
            <a:r>
              <a:rPr lang="en-US" altLang="zh-CN" sz="2100" dirty="0">
                <a:solidFill>
                  <a:srgbClr val="FFFF00"/>
                </a:solidFill>
              </a:rPr>
              <a:t>-HXMT</a:t>
            </a:r>
          </a:p>
          <a:p>
            <a:pPr lvl="1">
              <a:lnSpc>
                <a:spcPct val="100000"/>
              </a:lnSpc>
            </a:pPr>
            <a:r>
              <a:rPr lang="en-US" altLang="zh-CN" sz="2100" dirty="0">
                <a:solidFill>
                  <a:srgbClr val="FFFF00"/>
                </a:solidFill>
              </a:rPr>
              <a:t>Coordinated multi-</a:t>
            </a:r>
            <a:r>
              <a:rPr lang="el-GR" altLang="zh-CN" sz="2100" dirty="0">
                <a:solidFill>
                  <a:srgbClr val="FFFF00"/>
                </a:solidFill>
              </a:rPr>
              <a:t>λ</a:t>
            </a:r>
            <a:r>
              <a:rPr lang="en-US" altLang="zh-CN" sz="2100" dirty="0">
                <a:solidFill>
                  <a:srgbClr val="FFFF00"/>
                </a:solidFill>
              </a:rPr>
              <a:t> observations: space &amp; ground</a:t>
            </a:r>
          </a:p>
          <a:p>
            <a:pPr lvl="1">
              <a:lnSpc>
                <a:spcPct val="100000"/>
              </a:lnSpc>
            </a:pPr>
            <a:r>
              <a:rPr lang="en-US" altLang="zh-CN" sz="2100" dirty="0">
                <a:solidFill>
                  <a:srgbClr val="FFFF00"/>
                </a:solidFill>
              </a:rPr>
              <a:t>Apply and join our core teams</a:t>
            </a:r>
          </a:p>
          <a:p>
            <a:pPr lvl="1">
              <a:lnSpc>
                <a:spcPct val="100000"/>
              </a:lnSpc>
            </a:pPr>
            <a:r>
              <a:rPr lang="en-US" altLang="zh-CN" sz="2100" dirty="0">
                <a:solidFill>
                  <a:srgbClr val="FFFF00"/>
                </a:solidFill>
              </a:rPr>
              <a:t>Write GO proposals (AO2 proposals just reviewed)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F346B85-B424-4B1D-974D-DDF2276C6755}"/>
              </a:ext>
            </a:extLst>
          </p:cNvPr>
          <p:cNvSpPr txBox="1"/>
          <p:nvPr/>
        </p:nvSpPr>
        <p:spPr>
          <a:xfrm>
            <a:off x="827584" y="5445224"/>
            <a:ext cx="6498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lt"/>
              </a:rPr>
              <a:t>http://www.hxmt.org/  for all information.</a:t>
            </a:r>
            <a:endParaRPr lang="zh-CN" altLang="en-US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53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18"/>
    </mc:Choice>
    <mc:Fallback xmlns="">
      <p:transition spd="slow" advTm="14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History of </a:t>
            </a:r>
            <a:r>
              <a:rPr lang="zh-CN" altLang="en-US" dirty="0"/>
              <a:t>慧眼</a:t>
            </a:r>
            <a:r>
              <a:rPr lang="en-US" altLang="zh-CN" dirty="0"/>
              <a:t>Insight-HXMT</a:t>
            </a:r>
            <a:endParaRPr lang="zh-CN" altLang="en-US" dirty="0"/>
          </a:p>
        </p:txBody>
      </p:sp>
      <p:pic>
        <p:nvPicPr>
          <p:cNvPr id="3074" name="Picture 2" descr="E:\CloudStorage\IHEPBox\myMissions\HXMT\科普\交付前合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976" y="1188707"/>
            <a:ext cx="3103496" cy="234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85" y="3958555"/>
            <a:ext cx="2657967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139952" y="6084004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+mn-lt"/>
                <a:ea typeface="+mn-ea"/>
              </a:rPr>
              <a:t>2017.6.15 Launched in </a:t>
            </a:r>
            <a:r>
              <a:rPr lang="en-US" altLang="zh-CN" sz="1800" dirty="0" err="1">
                <a:latin typeface="+mn-lt"/>
                <a:ea typeface="+mn-ea"/>
              </a:rPr>
              <a:t>Jiuquan</a:t>
            </a:r>
            <a:r>
              <a:rPr lang="en-US" altLang="zh-CN" sz="1800" dirty="0">
                <a:latin typeface="+mn-lt"/>
                <a:ea typeface="+mn-ea"/>
              </a:rPr>
              <a:t>, China</a:t>
            </a:r>
            <a:endParaRPr lang="zh-CN" altLang="en-US" sz="1800" dirty="0">
              <a:latin typeface="+mn-lt"/>
              <a:ea typeface="+mn-ea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00183"/>
            <a:ext cx="1728192" cy="235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483768" y="3563724"/>
            <a:ext cx="3540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+mn-lt"/>
                <a:ea typeface="+mn-ea"/>
              </a:rPr>
              <a:t>1994 first proposal,  2011 funded</a:t>
            </a:r>
            <a:endParaRPr lang="zh-CN" altLang="en-US" sz="1800" dirty="0">
              <a:latin typeface="+mn-lt"/>
              <a:ea typeface="+mn-ea"/>
            </a:endParaRPr>
          </a:p>
        </p:txBody>
      </p:sp>
      <p:pic>
        <p:nvPicPr>
          <p:cNvPr id="9" name="图片 8"/>
          <p:cNvPicPr/>
          <p:nvPr/>
        </p:nvPicPr>
        <p:blipFill rotWithShape="1">
          <a:blip r:embed="rId5"/>
          <a:srcRect l="11564" r="9510"/>
          <a:stretch/>
        </p:blipFill>
        <p:spPr bwMode="auto">
          <a:xfrm>
            <a:off x="176790" y="1200184"/>
            <a:ext cx="2382520" cy="2265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矩形 9"/>
          <p:cNvSpPr/>
          <p:nvPr/>
        </p:nvSpPr>
        <p:spPr>
          <a:xfrm>
            <a:off x="35496" y="3563724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+mn-lt"/>
                <a:ea typeface="+mn-ea"/>
              </a:rPr>
              <a:t>1970-80s balloon flight</a:t>
            </a:r>
            <a:endParaRPr lang="zh-CN" altLang="en-US" sz="1800" dirty="0">
              <a:latin typeface="+mn-lt"/>
              <a:ea typeface="+mn-ea"/>
            </a:endParaRPr>
          </a:p>
        </p:txBody>
      </p:sp>
      <p:pic>
        <p:nvPicPr>
          <p:cNvPr id="11266" name="Picture 2" descr="https://timgsa.baidu.com/timg?image&amp;quality=80&amp;size=b9999_10000&amp;sec=1509734054953&amp;di=403068f773d6ce4400f2d2e43aed4c97&amp;imgtype=0&amp;src=http%3A%2F%2Fd.hiphotos.baidu.com%2Fbaike%2Fpic%2Fitem%2Fe1fe9925bc315c60bf6f54998bb1cb13485477c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20" y="4016847"/>
            <a:ext cx="1246232" cy="1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34246" y="5733256"/>
            <a:ext cx="35317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latin typeface="+mn-lt"/>
                <a:ea typeface="+mn-ea"/>
              </a:rPr>
              <a:t>In honor of </a:t>
            </a:r>
          </a:p>
          <a:p>
            <a:pPr algn="ctr"/>
            <a:r>
              <a:rPr lang="zh-CN" altLang="en-US" sz="1800" dirty="0">
                <a:latin typeface="+mn-lt"/>
                <a:ea typeface="+mn-ea"/>
              </a:rPr>
              <a:t>何泽慧 </a:t>
            </a:r>
            <a:r>
              <a:rPr lang="en-US" altLang="zh-CN" sz="1800" dirty="0">
                <a:latin typeface="+mn-lt"/>
                <a:ea typeface="+mn-ea"/>
              </a:rPr>
              <a:t>Ho </a:t>
            </a:r>
            <a:r>
              <a:rPr lang="en-US" altLang="zh-CN" sz="1800" dirty="0" err="1">
                <a:latin typeface="+mn-lt"/>
                <a:ea typeface="+mn-ea"/>
              </a:rPr>
              <a:t>Zah-wei</a:t>
            </a:r>
            <a:r>
              <a:rPr lang="en-US" altLang="zh-CN" sz="1800" dirty="0">
                <a:latin typeface="+mn-lt"/>
                <a:ea typeface="+mn-ea"/>
              </a:rPr>
              <a:t> (1914-2011)</a:t>
            </a:r>
          </a:p>
          <a:p>
            <a:pPr algn="ctr"/>
            <a:r>
              <a:rPr lang="zh-CN" altLang="en-US" sz="1800" dirty="0">
                <a:latin typeface="+mn-lt"/>
                <a:ea typeface="+mn-ea"/>
              </a:rPr>
              <a:t>“慧眼” </a:t>
            </a:r>
            <a:r>
              <a:rPr lang="en-US" altLang="zh-CN" sz="1800" i="1" dirty="0">
                <a:latin typeface="+mn-lt"/>
                <a:ea typeface="+mn-ea"/>
              </a:rPr>
              <a:t>Insight</a:t>
            </a:r>
            <a:endParaRPr lang="zh-CN" altLang="en-US" sz="1800" i="1" dirty="0">
              <a:latin typeface="+mn-lt"/>
              <a:ea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56176" y="3563724"/>
            <a:ext cx="2788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latin typeface="+mn-lt"/>
                <a:ea typeface="+mn-ea"/>
              </a:rPr>
              <a:t> </a:t>
            </a:r>
            <a:r>
              <a:rPr lang="zh-CN" altLang="en-US" sz="1800" dirty="0">
                <a:latin typeface="+mn-lt"/>
                <a:ea typeface="+mn-ea"/>
              </a:rPr>
              <a:t>李惕碚院士</a:t>
            </a:r>
            <a:r>
              <a:rPr lang="en-US" altLang="zh-CN" sz="1800" dirty="0">
                <a:latin typeface="+mn-lt"/>
                <a:ea typeface="+mn-ea"/>
              </a:rPr>
              <a:t>Prof. Ti-Pei Li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/>
          <a:stretch/>
        </p:blipFill>
        <p:spPr bwMode="auto">
          <a:xfrm>
            <a:off x="6145495" y="3933056"/>
            <a:ext cx="269603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54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50"/>
    </mc:Choice>
    <mc:Fallback xmlns="">
      <p:transition spd="slow" advTm="4915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70520"/>
            <a:ext cx="8229600" cy="838200"/>
          </a:xfrm>
        </p:spPr>
        <p:txBody>
          <a:bodyPr/>
          <a:lstStyle/>
          <a:p>
            <a:r>
              <a:rPr lang="en-US" altLang="zh-CN" dirty="0"/>
              <a:t>Core sciences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8382000" cy="2232248"/>
          </a:xfrm>
        </p:spPr>
        <p:txBody>
          <a:bodyPr/>
          <a:lstStyle/>
          <a:p>
            <a:r>
              <a:rPr lang="en-US" altLang="zh-CN" sz="2000" dirty="0"/>
              <a:t>Galactic plane scan and monitor survey for more weak &amp; short transient sources in very wide energy band (1-250 </a:t>
            </a:r>
            <a:r>
              <a:rPr lang="en-US" altLang="zh-CN" sz="2000" dirty="0" err="1"/>
              <a:t>keV</a:t>
            </a:r>
            <a:r>
              <a:rPr lang="en-US" altLang="zh-CN" sz="2000" dirty="0"/>
              <a:t>)</a:t>
            </a:r>
          </a:p>
          <a:p>
            <a:r>
              <a:rPr lang="en-US" altLang="zh-CN" sz="2000" dirty="0"/>
              <a:t>Pointed observations: High statistics study of bright sources and Long-term high cadence monitoring of XRB outbursts</a:t>
            </a:r>
          </a:p>
          <a:p>
            <a:r>
              <a:rPr lang="en-US" altLang="zh-CN" sz="2000" dirty="0"/>
              <a:t>Multi-wavelength Observations with other telescopes</a:t>
            </a:r>
          </a:p>
          <a:p>
            <a:r>
              <a:rPr lang="en-US" altLang="zh-CN" sz="2400" dirty="0">
                <a:solidFill>
                  <a:srgbClr val="FFFF00"/>
                </a:solidFill>
              </a:rPr>
              <a:t>All sky monitor for GRBs &amp; pulsars (0.2 – 3 MeV)</a:t>
            </a:r>
            <a:endParaRPr lang="zh-CN" alt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6" descr="starjetwind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4" y="3933056"/>
            <a:ext cx="3460368" cy="201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17"/>
          <p:cNvGraphicFramePr>
            <a:graphicFrameLocks noChangeAspect="1"/>
          </p:cNvGraphicFramePr>
          <p:nvPr>
            <p:extLst/>
          </p:nvPr>
        </p:nvGraphicFramePr>
        <p:xfrm>
          <a:off x="4035004" y="3933056"/>
          <a:ext cx="1695679" cy="201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r:id="rId4" imgW="3780952" imgH="4486901" progId="">
                  <p:embed/>
                </p:oleObj>
              </mc:Choice>
              <mc:Fallback>
                <p:oleObj r:id="rId4" imgW="3780952" imgH="4486901" progId="">
                  <p:embed/>
                  <p:pic>
                    <p:nvPicPr>
                      <p:cNvPr id="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004" y="3933056"/>
                        <a:ext cx="1695679" cy="2011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http://att.kidblog.cn/xm/201411/27/1405779_1417073037EEM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04" y="3933056"/>
            <a:ext cx="2822996" cy="20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53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92"/>
    </mc:Choice>
    <mc:Fallback xmlns="">
      <p:transition spd="slow" advTm="505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Science payloads</a:t>
            </a:r>
            <a:endParaRPr lang="zh-CN" altLang="en-US" dirty="0"/>
          </a:p>
        </p:txBody>
      </p:sp>
      <p:pic>
        <p:nvPicPr>
          <p:cNvPr id="5" name="Picture 19" descr="图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1" y="1254749"/>
            <a:ext cx="6257349" cy="491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5624636" y="1631125"/>
            <a:ext cx="1596857" cy="8863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6423063" y="1992331"/>
            <a:ext cx="608195" cy="446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343149" y="3355894"/>
            <a:ext cx="996603" cy="1155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1343149" y="3694947"/>
            <a:ext cx="1511299" cy="3124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7781736" y="2391275"/>
            <a:ext cx="238994" cy="5416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 flipV="1">
            <a:off x="5446835" y="4007350"/>
            <a:ext cx="1584424" cy="2159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851921" y="6207699"/>
            <a:ext cx="5184576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/>
              <a:t>HE: </a:t>
            </a:r>
            <a:r>
              <a:rPr lang="en-US" altLang="zh-CN" sz="2400" dirty="0" err="1"/>
              <a:t>NaI</a:t>
            </a:r>
            <a:r>
              <a:rPr lang="en-US" altLang="zh-CN" sz="2400" dirty="0"/>
              <a:t>/</a:t>
            </a:r>
            <a:r>
              <a:rPr lang="en-US" altLang="zh-CN" sz="2400" dirty="0" err="1"/>
              <a:t>CsI</a:t>
            </a:r>
            <a:r>
              <a:rPr lang="en-US" altLang="zh-CN" sz="2400" dirty="0"/>
              <a:t>, 20-250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,  5000 cm</a:t>
            </a:r>
            <a:r>
              <a:rPr lang="en-US" altLang="zh-CN" sz="2400" baseline="30000" dirty="0"/>
              <a:t>2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16200000">
            <a:off x="7828826" y="1216121"/>
            <a:ext cx="1661983" cy="1404157"/>
          </a:xfrm>
          <a:prstGeom prst="rect">
            <a:avLst/>
          </a:prstGeom>
          <a:noFill/>
          <a:ln>
            <a:noFill/>
          </a:ln>
          <a:extLst/>
        </p:spPr>
        <p:txBody>
          <a:bodyPr vert="eaVert" wrap="square"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/>
              <a:t>ME:Si-PIN,5-30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, 952 cm</a:t>
            </a:r>
            <a:r>
              <a:rPr lang="en-US" altLang="zh-CN" sz="2400" baseline="30000" dirty="0"/>
              <a:t>2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 rot="16200000">
            <a:off x="163257" y="2653816"/>
            <a:ext cx="1292651" cy="14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/>
              <a:t>LE:SCD,1-15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, 384 cm</a:t>
            </a:r>
            <a:r>
              <a:rPr lang="en-US" altLang="zh-CN" sz="2400" baseline="30000" dirty="0"/>
              <a:t>2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343149" y="3903443"/>
            <a:ext cx="3297238" cy="12548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7504" y="1575270"/>
            <a:ext cx="14041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zh-CN" sz="2400" dirty="0"/>
              <a:t>Star tracker</a:t>
            </a:r>
            <a:endParaRPr lang="zh-CN" altLang="en-US" sz="24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2062286" y="2062662"/>
            <a:ext cx="2520950" cy="9366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2494086" y="1775325"/>
            <a:ext cx="720725" cy="1428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1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2"/>
    </mc:Choice>
    <mc:Fallback xmlns="">
      <p:transition spd="slow" advTm="2136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37" y="1268760"/>
            <a:ext cx="63754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6816" y="44624"/>
            <a:ext cx="8517632" cy="908720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Effective area</a:t>
            </a:r>
          </a:p>
        </p:txBody>
      </p:sp>
    </p:spTree>
    <p:extLst>
      <p:ext uri="{BB962C8B-B14F-4D97-AF65-F5344CB8AC3E}">
        <p14:creationId xmlns:p14="http://schemas.microsoft.com/office/powerpoint/2010/main" val="29548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1"/>
    </mc:Choice>
    <mc:Fallback xmlns="">
      <p:transition spd="slow" advTm="709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691680" y="5517232"/>
            <a:ext cx="46283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stars:        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pointed observation</a:t>
            </a:r>
          </a:p>
          <a:p>
            <a:pPr>
              <a:lnSpc>
                <a:spcPts val="2400"/>
              </a:lnSpc>
            </a:pPr>
            <a:r>
              <a:rPr lang="en-US" altLang="zh-CN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Green regions: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small area scan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304"/>
            <a:ext cx="9144000" cy="434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5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97"/>
    </mc:Choice>
    <mc:Fallback xmlns="">
      <p:transition spd="slow" advTm="360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Scane_E">
            <a:hlinkClick r:id="" action="ppaction://media"/>
            <a:extLst>
              <a:ext uri="{FF2B5EF4-FFF2-40B4-BE49-F238E27FC236}">
                <a16:creationId xmlns:a16="http://schemas.microsoft.com/office/drawing/2014/main" id="{9E67C950-D568-4B08-B782-94AC98CD69D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954269"/>
            <a:ext cx="9144000" cy="48101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563EEC4-EA89-4B07-9814-200CF19873B0}"/>
              </a:ext>
            </a:extLst>
          </p:cNvPr>
          <p:cNvSpPr/>
          <p:nvPr/>
        </p:nvSpPr>
        <p:spPr>
          <a:xfrm>
            <a:off x="372290" y="5045411"/>
            <a:ext cx="8399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1200"/>
              </a:spcBef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Galactic Plane:  (20°*20°)*18</a:t>
            </a:r>
            <a:r>
              <a:rPr lang="en-US" altLang="zh-CN" sz="2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+</a:t>
            </a:r>
            <a:r>
              <a:rPr lang="en-US" altLang="zh-CN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(20°*20°)*4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598D1D-5EC7-43A7-BF80-1EC499767601}"/>
              </a:ext>
            </a:extLst>
          </p:cNvPr>
          <p:cNvSpPr/>
          <p:nvPr/>
        </p:nvSpPr>
        <p:spPr>
          <a:xfrm>
            <a:off x="1519513" y="5820164"/>
            <a:ext cx="61049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 center regions: 90 times/year (-60°~60°)</a:t>
            </a:r>
          </a:p>
          <a:p>
            <a:pPr marL="342900" lvl="0" indent="-342900" defTabSz="9144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 outer  regions: 10 times/year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841817" y="2764115"/>
            <a:ext cx="5746761" cy="959361"/>
            <a:chOff x="1841817" y="2764115"/>
            <a:chExt cx="5746761" cy="95936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41817" y="2764115"/>
              <a:ext cx="5746761" cy="959361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 rot="18647150">
              <a:off x="4440694" y="3142354"/>
              <a:ext cx="262606" cy="278299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647150" flipV="1">
              <a:off x="4780008" y="3123256"/>
              <a:ext cx="268975" cy="298485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647150" flipV="1">
              <a:off x="5066636" y="3141265"/>
              <a:ext cx="268975" cy="298485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647150" flipV="1">
              <a:off x="4140557" y="3105970"/>
              <a:ext cx="268975" cy="298485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标题 1">
            <a:extLst>
              <a:ext uri="{FF2B5EF4-FFF2-40B4-BE49-F238E27FC236}">
                <a16:creationId xmlns:a16="http://schemas.microsoft.com/office/drawing/2014/main" id="{C8C18293-89A0-4B50-9FCE-AADE7FF82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altLang="zh-CN" sz="3300" i="1" dirty="0"/>
              <a:t>Insight</a:t>
            </a:r>
            <a:r>
              <a:rPr lang="en-US" altLang="zh-CN" sz="3300" dirty="0"/>
              <a:t>-HXMT scanning survey of the MW</a:t>
            </a:r>
            <a:endParaRPr lang="zh-CN" altLang="en-US" sz="33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AC433BF-6CA2-4ADF-B11B-95A4CD23FF8E}"/>
              </a:ext>
            </a:extLst>
          </p:cNvPr>
          <p:cNvSpPr txBox="1"/>
          <p:nvPr/>
        </p:nvSpPr>
        <p:spPr>
          <a:xfrm>
            <a:off x="3635896" y="970170"/>
            <a:ext cx="5401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solidFill>
                  <a:srgbClr val="FF0000"/>
                </a:solidFill>
                <a:latin typeface="+mn-lt"/>
              </a:rPr>
              <a:t>Single scan sensitivity: 3-10 </a:t>
            </a:r>
            <a:r>
              <a:rPr lang="en-US" altLang="zh-CN" sz="2100" dirty="0" err="1">
                <a:solidFill>
                  <a:srgbClr val="FF0000"/>
                </a:solidFill>
                <a:latin typeface="+mn-lt"/>
              </a:rPr>
              <a:t>mCrab</a:t>
            </a:r>
            <a:r>
              <a:rPr lang="en-US" altLang="zh-CN" sz="2100" dirty="0">
                <a:solidFill>
                  <a:srgbClr val="FF0000"/>
                </a:solidFill>
                <a:latin typeface="+mn-lt"/>
              </a:rPr>
              <a:t> (spectral shape dependent)</a:t>
            </a:r>
            <a:endParaRPr lang="zh-CN" altLang="en-US" sz="2100" dirty="0">
              <a:solidFill>
                <a:srgbClr val="FF000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4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06"/>
    </mc:Choice>
    <mc:Fallback xmlns="">
      <p:transition spd="slow" advTm="57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287" objId="4"/>
        <p14:stopEvt time="57706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Scan light curve &amp; reconstructed image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54941" y="1196752"/>
            <a:ext cx="7313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+mn-lt"/>
              </a:rPr>
              <a:t>July 16 on Galactic center (LE 1-6 </a:t>
            </a:r>
            <a:r>
              <a:rPr lang="en-US" altLang="zh-CN" sz="3200" dirty="0" err="1">
                <a:latin typeface="+mn-lt"/>
              </a:rPr>
              <a:t>keV</a:t>
            </a:r>
            <a:r>
              <a:rPr lang="en-US" altLang="zh-CN" sz="3200" dirty="0">
                <a:latin typeface="+mn-lt"/>
              </a:rPr>
              <a:t>)</a:t>
            </a:r>
            <a:endParaRPr lang="zh-CN" altLang="en-US" sz="3200" dirty="0">
              <a:latin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31640" y="5733256"/>
            <a:ext cx="7042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+mn-lt"/>
              </a:rPr>
              <a:t>Direct Demodulation Method (Li &amp; Wu 1993)</a:t>
            </a:r>
            <a:endParaRPr lang="zh-CN" altLang="en-US" sz="2400" dirty="0">
              <a:latin typeface="+mn-lt"/>
            </a:endParaRPr>
          </a:p>
        </p:txBody>
      </p:sp>
      <p:pic>
        <p:nvPicPr>
          <p:cNvPr id="4098" name="图片 42">
            <a:extLst>
              <a:ext uri="{FF2B5EF4-FFF2-40B4-BE49-F238E27FC236}">
                <a16:creationId xmlns:a16="http://schemas.microsoft.com/office/drawing/2014/main" id="{41B094EE-49FC-4301-ACD5-41050A2DE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0874"/>
            <a:ext cx="4660564" cy="323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7175">
            <a:extLst>
              <a:ext uri="{FF2B5EF4-FFF2-40B4-BE49-F238E27FC236}">
                <a16:creationId xmlns:a16="http://schemas.microsoft.com/office/drawing/2014/main" id="{29A1B790-A932-4F90-95A7-8572176B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046" y="1990874"/>
            <a:ext cx="4488954" cy="353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5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5"/>
    </mc:Choice>
    <mc:Fallback xmlns="">
      <p:transition spd="slow" advTm="1504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8.3|55.4|66.1"/>
</p:tagLst>
</file>

<file path=ppt/theme/theme1.xml><?xml version="1.0" encoding="utf-8"?>
<a:theme xmlns:a="http://schemas.openxmlformats.org/drawingml/2006/main" name="1_black-hole">
  <a:themeElements>
    <a:clrScheme name="1_black-hole 10">
      <a:dk1>
        <a:srgbClr val="CECECE"/>
      </a:dk1>
      <a:lt1>
        <a:srgbClr val="E4F503"/>
      </a:lt1>
      <a:dk2>
        <a:srgbClr val="000066"/>
      </a:dk2>
      <a:lt2>
        <a:srgbClr val="0D095D"/>
      </a:lt2>
      <a:accent1>
        <a:srgbClr val="E6FE56"/>
      </a:accent1>
      <a:accent2>
        <a:srgbClr val="7B00E4"/>
      </a:accent2>
      <a:accent3>
        <a:srgbClr val="AAAAB8"/>
      </a:accent3>
      <a:accent4>
        <a:srgbClr val="C3D102"/>
      </a:accent4>
      <a:accent5>
        <a:srgbClr val="F0FEB4"/>
      </a:accent5>
      <a:accent6>
        <a:srgbClr val="6F00CF"/>
      </a:accent6>
      <a:hlink>
        <a:srgbClr val="00B7A5"/>
      </a:hlink>
      <a:folHlink>
        <a:srgbClr val="DADADA"/>
      </a:folHlink>
    </a:clrScheme>
    <a:fontScheme name="1_black-hole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lgDash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714400"/>
          </a:buClr>
          <a:buSzPct val="75000"/>
          <a:buFont typeface="Monotype Sorts" charset="0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DFFF3"/>
            </a:solidFill>
            <a:effectLst/>
            <a:latin typeface="Times New Roman" pitchFamily="18" charset="0"/>
            <a:ea typeface="黑体" pitchFamily="2" charset="-122"/>
            <a:cs typeface="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lgDash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714400"/>
          </a:buClr>
          <a:buSzPct val="75000"/>
          <a:buFont typeface="Monotype Sorts" charset="0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DFFF3"/>
            </a:solidFill>
            <a:effectLst/>
            <a:latin typeface="Times New Roman" pitchFamily="18" charset="0"/>
            <a:ea typeface="黑体" pitchFamily="2" charset="-122"/>
            <a:cs typeface="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>
    <a:extraClrScheme>
      <a:clrScheme name="1_black-ho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ck-hol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ck-hol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ck-hol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ck-hol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ck-hol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ck-hol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ck-hole 8">
        <a:dk1>
          <a:srgbClr val="CECECE"/>
        </a:dk1>
        <a:lt1>
          <a:srgbClr val="8E128B"/>
        </a:lt1>
        <a:dk2>
          <a:srgbClr val="000066"/>
        </a:dk2>
        <a:lt2>
          <a:srgbClr val="081D58"/>
        </a:lt2>
        <a:accent1>
          <a:srgbClr val="F95AB7"/>
        </a:accent1>
        <a:accent2>
          <a:srgbClr val="7B00E4"/>
        </a:accent2>
        <a:accent3>
          <a:srgbClr val="AAAAB8"/>
        </a:accent3>
        <a:accent4>
          <a:srgbClr val="780E76"/>
        </a:accent4>
        <a:accent5>
          <a:srgbClr val="FBB5D8"/>
        </a:accent5>
        <a:accent6>
          <a:srgbClr val="6F00CF"/>
        </a:accent6>
        <a:hlink>
          <a:srgbClr val="00B7A5"/>
        </a:hlink>
        <a:folHlink>
          <a:srgbClr val="DADAD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ck-hole 9">
        <a:dk1>
          <a:srgbClr val="CECECE"/>
        </a:dk1>
        <a:lt1>
          <a:srgbClr val="DC1CD7"/>
        </a:lt1>
        <a:dk2>
          <a:srgbClr val="000066"/>
        </a:dk2>
        <a:lt2>
          <a:srgbClr val="0D095D"/>
        </a:lt2>
        <a:accent1>
          <a:srgbClr val="F95AB7"/>
        </a:accent1>
        <a:accent2>
          <a:srgbClr val="7B00E4"/>
        </a:accent2>
        <a:accent3>
          <a:srgbClr val="AAAAB8"/>
        </a:accent3>
        <a:accent4>
          <a:srgbClr val="BC16B7"/>
        </a:accent4>
        <a:accent5>
          <a:srgbClr val="FBB5D8"/>
        </a:accent5>
        <a:accent6>
          <a:srgbClr val="6F00CF"/>
        </a:accent6>
        <a:hlink>
          <a:srgbClr val="00B7A5"/>
        </a:hlink>
        <a:folHlink>
          <a:srgbClr val="DADAD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ck-hole 10">
        <a:dk1>
          <a:srgbClr val="CECECE"/>
        </a:dk1>
        <a:lt1>
          <a:srgbClr val="E4F503"/>
        </a:lt1>
        <a:dk2>
          <a:srgbClr val="000066"/>
        </a:dk2>
        <a:lt2>
          <a:srgbClr val="0D095D"/>
        </a:lt2>
        <a:accent1>
          <a:srgbClr val="E6FE56"/>
        </a:accent1>
        <a:accent2>
          <a:srgbClr val="7B00E4"/>
        </a:accent2>
        <a:accent3>
          <a:srgbClr val="AAAAB8"/>
        </a:accent3>
        <a:accent4>
          <a:srgbClr val="C3D102"/>
        </a:accent4>
        <a:accent5>
          <a:srgbClr val="F0FEB4"/>
        </a:accent5>
        <a:accent6>
          <a:srgbClr val="6F00CF"/>
        </a:accent6>
        <a:hlink>
          <a:srgbClr val="00B7A5"/>
        </a:hlink>
        <a:folHlink>
          <a:srgbClr val="DADAD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50918</TotalTime>
  <Pages>34</Pages>
  <Words>1204</Words>
  <Application>Microsoft Office PowerPoint</Application>
  <PresentationFormat>全屏显示(4:3)</PresentationFormat>
  <Paragraphs>276</Paragraphs>
  <Slides>26</Slides>
  <Notes>9</Notes>
  <HiddenSlides>0</HiddenSlides>
  <MMClips>1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Arial Unicode MS</vt:lpstr>
      <vt:lpstr>Monotype Sorts</vt:lpstr>
      <vt:lpstr>微软雅黑</vt:lpstr>
      <vt:lpstr>幼圆</vt:lpstr>
      <vt:lpstr>Arial</vt:lpstr>
      <vt:lpstr>Calibri</vt:lpstr>
      <vt:lpstr>Helvetica</vt:lpstr>
      <vt:lpstr>Times New Roman</vt:lpstr>
      <vt:lpstr>Wingdings</vt:lpstr>
      <vt:lpstr>1_black-hole</vt:lpstr>
      <vt:lpstr>PowerPoint 演示文稿</vt:lpstr>
      <vt:lpstr>Hard X-ray Modulation Telescope (HXMT) satellite</vt:lpstr>
      <vt:lpstr>History of 慧眼Insight-HXMT</vt:lpstr>
      <vt:lpstr>Core sciences</vt:lpstr>
      <vt:lpstr>Science payloads</vt:lpstr>
      <vt:lpstr>Effective area</vt:lpstr>
      <vt:lpstr>PowerPoint 演示文稿</vt:lpstr>
      <vt:lpstr>Insight-HXMT scanning survey of the MW</vt:lpstr>
      <vt:lpstr>Scan light curve &amp; reconstructed image</vt:lpstr>
      <vt:lpstr>Long-term light curve monitoring</vt:lpstr>
      <vt:lpstr>Neutron star cyclotron absorption lines</vt:lpstr>
      <vt:lpstr>Accreting Pulsar: Swift J0243.6+6124</vt:lpstr>
      <vt:lpstr>QPO observations of  a black hole binary</vt:lpstr>
      <vt:lpstr>How to observe GRB (GW EM)?</vt:lpstr>
      <vt:lpstr>Regular observation vs. GRB observation</vt:lpstr>
      <vt:lpstr>Dedicated working mode for GRB</vt:lpstr>
      <vt:lpstr>Effective Area for GRBs &amp; Pulsars</vt:lpstr>
      <vt:lpstr>Best MeV detection of the Vela pulsar</vt:lpstr>
      <vt:lpstr>GRB Advantages</vt:lpstr>
      <vt:lpstr>Spectral analysis</vt:lpstr>
      <vt:lpstr>GW EM observations</vt:lpstr>
      <vt:lpstr>Insight-HXMT joined the MMA paper</vt:lpstr>
      <vt:lpstr>Insight-HXMT observation to GW-EM</vt:lpstr>
      <vt:lpstr>Statistics of detected GRBs</vt:lpstr>
      <vt:lpstr>Insight-HXMT GRB data products</vt:lpstr>
      <vt:lpstr>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</dc:title>
  <dc:creator>ZhangSN</dc:creator>
  <cp:lastModifiedBy>Zhang Shuang-Nan</cp:lastModifiedBy>
  <cp:revision>1092</cp:revision>
  <cp:lastPrinted>1998-07-10T14:21:48Z</cp:lastPrinted>
  <dcterms:created xsi:type="dcterms:W3CDTF">1998-07-10T13:24:23Z</dcterms:created>
  <dcterms:modified xsi:type="dcterms:W3CDTF">2019-04-25T03:21:24Z</dcterms:modified>
</cp:coreProperties>
</file>