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6"/>
  </p:notesMasterIdLst>
  <p:sldIdLst>
    <p:sldId id="260" r:id="rId2"/>
    <p:sldId id="291" r:id="rId3"/>
    <p:sldId id="257" r:id="rId4"/>
    <p:sldId id="293" r:id="rId5"/>
    <p:sldId id="263" r:id="rId6"/>
    <p:sldId id="289" r:id="rId7"/>
    <p:sldId id="290" r:id="rId8"/>
    <p:sldId id="275" r:id="rId9"/>
    <p:sldId id="268" r:id="rId10"/>
    <p:sldId id="281" r:id="rId11"/>
    <p:sldId id="282" r:id="rId12"/>
    <p:sldId id="286" r:id="rId13"/>
    <p:sldId id="285" r:id="rId14"/>
    <p:sldId id="284" r:id="rId15"/>
    <p:sldId id="259" r:id="rId16"/>
    <p:sldId id="292" r:id="rId17"/>
    <p:sldId id="269" r:id="rId18"/>
    <p:sldId id="264" r:id="rId19"/>
    <p:sldId id="266" r:id="rId20"/>
    <p:sldId id="267" r:id="rId21"/>
    <p:sldId id="277" r:id="rId22"/>
    <p:sldId id="278" r:id="rId23"/>
    <p:sldId id="279" r:id="rId24"/>
    <p:sldId id="283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39"/>
    <p:restoredTop sz="91691"/>
  </p:normalViewPr>
  <p:slideViewPr>
    <p:cSldViewPr snapToGrid="0" snapToObjects="1">
      <p:cViewPr>
        <p:scale>
          <a:sx n="100" d="100"/>
          <a:sy n="100" d="100"/>
        </p:scale>
        <p:origin x="156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67941-0898-0C4C-AED7-AFD22C1CA3FE}" type="datetimeFigureOut">
              <a:rPr kumimoji="1" lang="zh-CN" altLang="en-US" smtClean="0"/>
              <a:t>19/4/21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5663C-6549-D949-975B-04C0508224D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3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5663C-6549-D949-975B-04C0508224D1}" type="slidenum">
              <a:rPr kumimoji="1" lang="zh-CN" altLang="en-US" smtClean="0"/>
              <a:t>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65204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5663C-6549-D949-975B-04C0508224D1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5636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5663C-6549-D949-975B-04C0508224D1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84127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5663C-6549-D949-975B-04C0508224D1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38341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5663C-6549-D949-975B-04C0508224D1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83016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5663C-6549-D949-975B-04C0508224D1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49748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5663C-6549-D949-975B-04C0508224D1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93761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E8A4C-B55C-D84F-B994-6663BAC93295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7374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5663C-6549-D949-975B-04C0508224D1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7210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5663C-6549-D949-975B-04C0508224D1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264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5663C-6549-D949-975B-04C0508224D1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82160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5663C-6549-D949-975B-04C0508224D1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9486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5663C-6549-D949-975B-04C0508224D1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65533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1242B-16B4-EB48-B715-092128AD369D}" type="datetime1">
              <a:rPr kumimoji="1" lang="zh-CN" altLang="en-US" smtClean="0"/>
              <a:t>19/4/21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2nd FCPPL; open charm and beauty in LHCb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F1D9-9B52-A346-BE33-DED81B8497A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37654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D776-6FC2-3B41-AEE3-A65011C1D30A}" type="datetime1">
              <a:rPr kumimoji="1" lang="zh-CN" altLang="en-US" smtClean="0"/>
              <a:t>19/4/21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2nd FCPPL; open charm and beauty in LHCb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F1D9-9B52-A346-BE33-DED81B8497A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20432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CAD0-A881-0348-8F37-BD731F6F87E6}" type="datetime1">
              <a:rPr kumimoji="1" lang="zh-CN" altLang="en-US" smtClean="0"/>
              <a:t>19/4/21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2nd FCPPL; open charm and beauty in LHCb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F1D9-9B52-A346-BE33-DED81B8497A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68534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01FD-D834-3743-B6E3-79574406E087}" type="datetime1">
              <a:rPr kumimoji="1" lang="zh-CN" altLang="en-US" smtClean="0"/>
              <a:t>19/4/21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2nd FCPPL; open charm and beauty in LHCb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F1D9-9B52-A346-BE33-DED81B8497A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3108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BCC6-C582-AC48-B94B-1EC0914DDE7A}" type="datetime1">
              <a:rPr kumimoji="1" lang="zh-CN" altLang="en-US" smtClean="0"/>
              <a:t>19/4/21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2nd FCPPL; open charm and beauty in LHCb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F1D9-9B52-A346-BE33-DED81B8497A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42699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5CD9-4B88-3A4A-A2B6-FD46646C882E}" type="datetime1">
              <a:rPr kumimoji="1" lang="zh-CN" altLang="en-US" smtClean="0"/>
              <a:t>19/4/21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2nd FCPPL; open charm and beauty in LHCb</a:t>
            </a:r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F1D9-9B52-A346-BE33-DED81B8497A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18500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EE9B-5FF5-BA41-B8FB-8349019C2982}" type="datetime1">
              <a:rPr kumimoji="1" lang="zh-CN" altLang="en-US" smtClean="0"/>
              <a:t>19/4/21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2nd FCPPL; open charm and beauty in LHCb</a:t>
            </a:r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F1D9-9B52-A346-BE33-DED81B8497A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22304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AD72-9B2F-8A4F-9CAB-87BA519ABE50}" type="datetime1">
              <a:rPr kumimoji="1" lang="zh-CN" altLang="en-US" smtClean="0"/>
              <a:t>19/4/21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2nd FCPPL; open charm and beauty in LHCb</a:t>
            </a:r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F1D9-9B52-A346-BE33-DED81B8497A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85952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5DC78-B572-BC4E-A5B0-32A2A2168DBC}" type="datetime1">
              <a:rPr kumimoji="1" lang="zh-CN" altLang="en-US" smtClean="0"/>
              <a:t>19/4/21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2nd FCPPL; open charm and beauty in LHCb</a:t>
            </a:r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F1D9-9B52-A346-BE33-DED81B8497A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08403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6E46-63E3-1847-93B3-9F8878937C6B}" type="datetime1">
              <a:rPr kumimoji="1" lang="zh-CN" altLang="en-US" smtClean="0"/>
              <a:t>19/4/21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2nd FCPPL; open charm and beauty in LHCb</a:t>
            </a:r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F1D9-9B52-A346-BE33-DED81B8497A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15419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kumimoji="1" lang="zh-CN" altLang="en-US" smtClean="0"/>
              <a:t>将图片拖动到占位符，或单击添加图标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98B4-21CB-F444-9C2A-BC3E6DED4242}" type="datetime1">
              <a:rPr kumimoji="1" lang="zh-CN" altLang="en-US" smtClean="0"/>
              <a:t>19/4/21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2nd FCPPL; open charm and beauty in LHCb</a:t>
            </a:r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F1D9-9B52-A346-BE33-DED81B8497A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4958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32F87-14CB-2446-8385-1C82621E7282}" type="datetime1">
              <a:rPr kumimoji="1" lang="zh-CN" altLang="en-US" smtClean="0"/>
              <a:t>19/4/21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zh-CN" smtClean="0"/>
              <a:t>2nd FCPPL; open charm and beauty in LHCb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3F1D9-9B52-A346-BE33-DED81B8497A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21608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1.png"/><Relationship Id="rId7" Type="http://schemas.openxmlformats.org/officeDocument/2006/relationships/image" Target="../media/image510.png"/><Relationship Id="rId8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6.png"/><Relationship Id="rId12" Type="http://schemas.openxmlformats.org/officeDocument/2006/relationships/image" Target="../media/image47.png"/><Relationship Id="rId13" Type="http://schemas.openxmlformats.org/officeDocument/2006/relationships/image" Target="../media/image48.png"/><Relationship Id="rId14" Type="http://schemas.openxmlformats.org/officeDocument/2006/relationships/image" Target="../media/image49.png"/><Relationship Id="rId15" Type="http://schemas.openxmlformats.org/officeDocument/2006/relationships/image" Target="../media/image50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.png"/><Relationship Id="rId3" Type="http://schemas.openxmlformats.org/officeDocument/2006/relationships/image" Target="../media/image1.png"/><Relationship Id="rId8" Type="http://schemas.openxmlformats.org/officeDocument/2006/relationships/image" Target="../media/image491.png"/><Relationship Id="rId9" Type="http://schemas.openxmlformats.org/officeDocument/2006/relationships/image" Target="../media/image44.png"/><Relationship Id="rId10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450.png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4" Type="http://schemas.openxmlformats.org/officeDocument/2006/relationships/image" Target="../media/image1.png"/><Relationship Id="rId5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1.png"/><Relationship Id="rId5" Type="http://schemas.openxmlformats.org/officeDocument/2006/relationships/image" Target="../media/image57.png"/><Relationship Id="rId7" Type="http://schemas.openxmlformats.org/officeDocument/2006/relationships/image" Target="../media/image550.png"/><Relationship Id="rId8" Type="http://schemas.openxmlformats.org/officeDocument/2006/relationships/image" Target="../media/image560.png"/><Relationship Id="rId11" Type="http://schemas.openxmlformats.org/officeDocument/2006/relationships/image" Target="../media/image59.png"/><Relationship Id="rId12" Type="http://schemas.openxmlformats.org/officeDocument/2006/relationships/image" Target="../media/image58.png"/><Relationship Id="rId13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1.png"/><Relationship Id="rId3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4" Type="http://schemas.openxmlformats.org/officeDocument/2006/relationships/image" Target="../media/image1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png"/><Relationship Id="rId1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3.png"/><Relationship Id="rId3" Type="http://schemas.openxmlformats.org/officeDocument/2006/relationships/image" Target="../media/image600.png"/><Relationship Id="rId4" Type="http://schemas.openxmlformats.org/officeDocument/2006/relationships/image" Target="../media/image1.png"/><Relationship Id="rId5" Type="http://schemas.openxmlformats.org/officeDocument/2006/relationships/image" Target="../media/image610.png"/><Relationship Id="rId6" Type="http://schemas.openxmlformats.org/officeDocument/2006/relationships/image" Target="../media/image620.png"/><Relationship Id="rId7" Type="http://schemas.openxmlformats.org/officeDocument/2006/relationships/image" Target="../media/image630.png"/><Relationship Id="rId8" Type="http://schemas.openxmlformats.org/officeDocument/2006/relationships/image" Target="../media/image64.png"/><Relationship Id="rId9" Type="http://schemas.openxmlformats.org/officeDocument/2006/relationships/image" Target="../media/image66.png"/><Relationship Id="rId10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1.png"/><Relationship Id="rId5" Type="http://schemas.openxmlformats.org/officeDocument/2006/relationships/image" Target="../media/image6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1.png"/><Relationship Id="rId5" Type="http://schemas.openxmlformats.org/officeDocument/2006/relationships/image" Target="../media/image6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12" Type="http://schemas.openxmlformats.org/officeDocument/2006/relationships/image" Target="../media/image81.png"/><Relationship Id="rId13" Type="http://schemas.openxmlformats.org/officeDocument/2006/relationships/image" Target="../media/image7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3.png"/><Relationship Id="rId3" Type="http://schemas.openxmlformats.org/officeDocument/2006/relationships/image" Target="../media/image730.png"/><Relationship Id="rId4" Type="http://schemas.openxmlformats.org/officeDocument/2006/relationships/image" Target="../media/image1.png"/><Relationship Id="rId5" Type="http://schemas.openxmlformats.org/officeDocument/2006/relationships/image" Target="../media/image74.png"/><Relationship Id="rId6" Type="http://schemas.openxmlformats.org/officeDocument/2006/relationships/image" Target="../media/image620.png"/><Relationship Id="rId7" Type="http://schemas.openxmlformats.org/officeDocument/2006/relationships/image" Target="../media/image75.png"/><Relationship Id="rId8" Type="http://schemas.openxmlformats.org/officeDocument/2006/relationships/image" Target="../media/image77.png"/><Relationship Id="rId9" Type="http://schemas.openxmlformats.org/officeDocument/2006/relationships/image" Target="../media/image78.png"/><Relationship Id="rId10" Type="http://schemas.openxmlformats.org/officeDocument/2006/relationships/image" Target="../media/image8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4" Type="http://schemas.openxmlformats.org/officeDocument/2006/relationships/image" Target="../media/image1.png"/><Relationship Id="rId5" Type="http://schemas.openxmlformats.org/officeDocument/2006/relationships/image" Target="../media/image8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6.png"/></Relationships>
</file>

<file path=ppt/slides/_rels/slide24.xml.rels><?xml version="1.0" encoding="UTF-8" standalone="yes"?>
<Relationships xmlns="http://schemas.openxmlformats.org/package/2006/relationships"><Relationship Id="rId10" Type="http://schemas.openxmlformats.org/officeDocument/2006/relationships/image" Target="../media/image95.png"/><Relationship Id="rId11" Type="http://schemas.openxmlformats.org/officeDocument/2006/relationships/image" Target="../media/image83.png"/><Relationship Id="rId12" Type="http://schemas.openxmlformats.org/officeDocument/2006/relationships/image" Target="../media/image84.png"/><Relationship Id="rId13" Type="http://schemas.openxmlformats.org/officeDocument/2006/relationships/image" Target="../media/image85.png"/><Relationship Id="rId14" Type="http://schemas.openxmlformats.org/officeDocument/2006/relationships/image" Target="../media/image86.png"/><Relationship Id="rId15" Type="http://schemas.openxmlformats.org/officeDocument/2006/relationships/image" Target="../media/image87.png"/><Relationship Id="rId16" Type="http://schemas.openxmlformats.org/officeDocument/2006/relationships/image" Target="../media/image8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image" Target="../media/image7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10.png"/><Relationship Id="rId5" Type="http://schemas.openxmlformats.org/officeDocument/2006/relationships/image" Target="../media/image12.png"/><Relationship Id="rId6" Type="http://schemas.openxmlformats.org/officeDocument/2006/relationships/image" Target="../media/image1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2" Type="http://schemas.openxmlformats.org/officeDocument/2006/relationships/image" Target="../media/image21.png"/><Relationship Id="rId13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1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160.png"/><Relationship Id="rId9" Type="http://schemas.openxmlformats.org/officeDocument/2006/relationships/image" Target="../media/image170.png"/><Relationship Id="rId10" Type="http://schemas.openxmlformats.org/officeDocument/2006/relationships/image" Target="../media/image190.png"/></Relationships>
</file>

<file path=ppt/slides/_rels/slide7.xml.rels><?xml version="1.0" encoding="UTF-8" standalone="yes"?>
<Relationships xmlns="http://schemas.openxmlformats.org/package/2006/relationships"><Relationship Id="rId12" Type="http://schemas.openxmlformats.org/officeDocument/2006/relationships/image" Target="../media/image27.png"/><Relationship Id="rId13" Type="http://schemas.openxmlformats.org/officeDocument/2006/relationships/image" Target="../media/image28.png"/><Relationship Id="rId14" Type="http://schemas.openxmlformats.org/officeDocument/2006/relationships/image" Target="../media/image29.png"/><Relationship Id="rId15" Type="http://schemas.openxmlformats.org/officeDocument/2006/relationships/image" Target="../media/image30.png"/><Relationship Id="rId16" Type="http://schemas.openxmlformats.org/officeDocument/2006/relationships/image" Target="../media/image24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Relationship Id="rId4" Type="http://schemas.openxmlformats.org/officeDocument/2006/relationships/image" Target="../media/image1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30.png"/><Relationship Id="rId8" Type="http://schemas.openxmlformats.org/officeDocument/2006/relationships/image" Target="../media/image240.png"/><Relationship Id="rId9" Type="http://schemas.openxmlformats.org/officeDocument/2006/relationships/image" Target="../media/image250.png"/><Relationship Id="rId10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1.png"/><Relationship Id="rId5" Type="http://schemas.openxmlformats.org/officeDocument/2006/relationships/image" Target="../media/image25.png"/><Relationship Id="rId6" Type="http://schemas.openxmlformats.org/officeDocument/2006/relationships/image" Target="../media/image31.png"/><Relationship Id="rId7" Type="http://schemas.openxmlformats.org/officeDocument/2006/relationships/image" Target="../media/image33.png"/><Relationship Id="rId10" Type="http://schemas.openxmlformats.org/officeDocument/2006/relationships/image" Target="../media/image37.png"/><Relationship Id="rId9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1.png"/><Relationship Id="rId6" Type="http://schemas.openxmlformats.org/officeDocument/2006/relationships/image" Target="../media/image38.png"/><Relationship Id="rId7" Type="http://schemas.openxmlformats.org/officeDocument/2006/relationships/image" Target="../media/image400.png"/><Relationship Id="rId8" Type="http://schemas.openxmlformats.org/officeDocument/2006/relationships/image" Target="../media/image420.png"/><Relationship Id="rId9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57550" y="1578769"/>
            <a:ext cx="7607300" cy="1985963"/>
          </a:xfrm>
        </p:spPr>
        <p:txBody>
          <a:bodyPr>
            <a:normAutofit/>
          </a:bodyPr>
          <a:lstStyle/>
          <a:p>
            <a:r>
              <a:rPr lang="en-US" altLang="zh-CN" dirty="0"/>
              <a:t>Open charm and beauty states production in proton-lead collisions with </a:t>
            </a:r>
            <a:r>
              <a:rPr lang="en-US" altLang="zh-CN" dirty="0" err="1" smtClean="0"/>
              <a:t>LHCb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4411663"/>
            <a:ext cx="6858000" cy="1286627"/>
          </a:xfrm>
        </p:spPr>
        <p:txBody>
          <a:bodyPr>
            <a:normAutofit/>
          </a:bodyPr>
          <a:lstStyle/>
          <a:p>
            <a:r>
              <a:rPr kumimoji="1" lang="en-US" altLang="zh-CN" sz="2400" dirty="0" smtClean="0"/>
              <a:t>Di</a:t>
            </a:r>
            <a:r>
              <a:rPr kumimoji="1" lang="zh-CN" altLang="en-US" sz="2400" dirty="0" smtClean="0"/>
              <a:t> </a:t>
            </a:r>
            <a:r>
              <a:rPr kumimoji="1" lang="en-US" altLang="zh-CN" sz="2200" dirty="0" smtClean="0"/>
              <a:t>Yang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(Tsinghua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University)</a:t>
            </a:r>
            <a:endParaRPr kumimoji="1" lang="zh-CN" altLang="en-US" sz="2200" dirty="0" smtClean="0"/>
          </a:p>
          <a:p>
            <a:r>
              <a:rPr kumimoji="1" lang="en-US" altLang="zh-CN" sz="2200" dirty="0" smtClean="0"/>
              <a:t>On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behalf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of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the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err="1" smtClean="0"/>
              <a:t>LHCb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Collaboration</a:t>
            </a:r>
            <a:endParaRPr kumimoji="1" lang="zh-CN" altLang="en-US" sz="2200" dirty="0" smtClean="0"/>
          </a:p>
          <a:p>
            <a:r>
              <a:rPr kumimoji="1" lang="en-US" altLang="zh-CN" sz="2200" dirty="0" smtClean="0"/>
              <a:t>April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22</a:t>
            </a:r>
            <a:r>
              <a:rPr kumimoji="1" lang="en-US" altLang="zh-CN" sz="2200" baseline="30000" dirty="0" smtClean="0"/>
              <a:t>th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2019</a:t>
            </a:r>
            <a:endParaRPr kumimoji="1" lang="zh-CN" altLang="en-US" sz="2200" dirty="0" smtClean="0"/>
          </a:p>
          <a:p>
            <a:endParaRPr kumimoji="1" lang="zh-CN" altLang="en-US" sz="2400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000" y="179388"/>
            <a:ext cx="140970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6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023" y="674419"/>
            <a:ext cx="4067352" cy="274504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713799"/>
            <a:ext cx="4140200" cy="2811564"/>
          </a:xfrm>
          <a:prstGeom prst="rect">
            <a:avLst/>
          </a:prstGeom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0" y="129861"/>
            <a:ext cx="7780374" cy="586768"/>
          </a:xfrm>
        </p:spPr>
        <p:txBody>
          <a:bodyPr>
            <a:normAutofit/>
          </a:bodyPr>
          <a:lstStyle/>
          <a:p>
            <a:r>
              <a:rPr kumimoji="1" lang="en-US" altLang="zh-CN" sz="3000" dirty="0"/>
              <a:t>Prompt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open</a:t>
            </a:r>
            <a:r>
              <a:rPr kumimoji="1" lang="zh-CN" altLang="en-US" sz="3000" dirty="0"/>
              <a:t> </a:t>
            </a:r>
            <a:r>
              <a:rPr kumimoji="1" lang="en-US" altLang="zh-CN" sz="3000" dirty="0" smtClean="0"/>
              <a:t>charm: particle</a:t>
            </a:r>
            <a:r>
              <a:rPr kumimoji="1" lang="zh-CN" altLang="en-US" sz="3000" dirty="0" smtClean="0"/>
              <a:t> </a:t>
            </a:r>
            <a:r>
              <a:rPr kumimoji="1" lang="en-US" altLang="zh-CN" sz="3000" dirty="0" smtClean="0"/>
              <a:t>ratio</a:t>
            </a:r>
            <a:endParaRPr kumimoji="1" lang="zh-CN" altLang="en-US" sz="3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8367" y="180000"/>
            <a:ext cx="1409700" cy="552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内容占位符 7"/>
              <p:cNvSpPr>
                <a:spLocks noGrp="1"/>
              </p:cNvSpPr>
              <p:nvPr>
                <p:ph sz="half" idx="2"/>
              </p:nvPr>
            </p:nvSpPr>
            <p:spPr>
              <a:xfrm>
                <a:off x="0" y="3462435"/>
                <a:ext cx="4789387" cy="3395565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𝑅</m:t>
                        </m:r>
                      </m:e>
                      <m:sub>
                        <m:sSubSup>
                          <m:sSubSup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latin typeface="Cambria Math" charset="0"/>
                              </a:rPr>
                              <m:t>Λ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zh-CN" sz="2000" i="1">
                                <a:latin typeface="Cambria Math" charset="0"/>
                              </a:rPr>
                              <m:t>c</m:t>
                            </m:r>
                          </m:sub>
                          <m:sup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+</m:t>
                            </m:r>
                          </m:sup>
                        </m:sSubSup>
                        <m:r>
                          <a:rPr kumimoji="1" lang="en-US" altLang="zh-CN" sz="2000" i="1">
                            <a:latin typeface="Cambria Math" charset="0"/>
                          </a:rPr>
                          <m:t>/</m:t>
                        </m:r>
                        <m:sSup>
                          <m:sSup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𝐷</m:t>
                            </m:r>
                          </m:e>
                          <m:sup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0</m:t>
                            </m:r>
                          </m:sup>
                        </m:sSup>
                      </m:sub>
                    </m:sSub>
                    <m:r>
                      <a:rPr kumimoji="1" lang="en-US" altLang="zh-CN" sz="2000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2000" i="1">
                                <a:latin typeface="Cambria Math" charset="0"/>
                              </a:rPr>
                              <m:t>d</m:t>
                            </m:r>
                          </m:e>
                          <m:sup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sSubSup>
                              <m:sSubSupPr>
                                <m:ctrlPr>
                                  <a:rPr kumimoji="1" lang="en-US" altLang="zh-CN" sz="20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kumimoji="1" lang="en-US" altLang="zh-CN" sz="2000">
                                    <a:latin typeface="Cambria Math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kumimoji="1" lang="en-US" altLang="zh-CN" sz="2000" i="1">
                                    <a:latin typeface="Cambria Math" charset="0"/>
                                  </a:rPr>
                                  <m:t>c</m:t>
                                </m:r>
                              </m:sub>
                              <m:sup>
                                <m:r>
                                  <a:rPr kumimoji="1" lang="en-US" altLang="zh-CN" sz="2000" i="1">
                                    <a:latin typeface="Cambria Math" charset="0"/>
                                  </a:rPr>
                                  <m:t>+</m:t>
                                </m:r>
                              </m:sup>
                            </m:sSubSup>
                          </m:sub>
                        </m:sSub>
                        <m:d>
                          <m:d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CN" sz="20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000" i="1">
                                    <a:latin typeface="Cambria Math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kumimoji="1" lang="en-US" altLang="zh-CN" sz="2000">
                                    <a:latin typeface="Cambria Math" charset="0"/>
                                  </a:rPr>
                                  <m:t>T</m:t>
                                </m:r>
                              </m:sub>
                            </m:sSub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kumimoji="1" lang="en-US" altLang="zh-CN" sz="20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sz="2000" i="1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kumimoji="1" lang="zh-CN" altLang="en-US" sz="2000" i="1">
                                    <a:latin typeface="Cambria Math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  <m:r>
                          <a:rPr kumimoji="1" lang="en-US" altLang="zh-CN" sz="2000" i="1">
                            <a:latin typeface="Cambria Math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kumimoji="1" lang="en-US" altLang="zh-CN" sz="2000" i="1">
                            <a:latin typeface="Cambria Math" charset="0"/>
                          </a:rPr>
                          <m:t>d</m:t>
                        </m:r>
                        <m:sSub>
                          <m:sSub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latin typeface="Cambria Math" charset="0"/>
                              </a:rPr>
                              <m:t>T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kumimoji="1" lang="en-US" altLang="zh-CN" sz="2000" i="1">
                            <a:latin typeface="Cambria Math" charset="0"/>
                          </a:rPr>
                          <m:t>d</m:t>
                        </m:r>
                        <m:r>
                          <a:rPr kumimoji="1" lang="en-US" altLang="zh-CN" sz="2000" i="1">
                            <a:latin typeface="Cambria Math" charset="0"/>
                          </a:rPr>
                          <m:t>𝑦</m:t>
                        </m:r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2000" i="1">
                                <a:latin typeface="Cambria Math" charset="0"/>
                              </a:rPr>
                              <m:t>d</m:t>
                            </m:r>
                          </m:e>
                          <m:sup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sSup>
                              <m:sSupPr>
                                <m:ctrlPr>
                                  <a:rPr kumimoji="1" lang="en-US" altLang="zh-CN" sz="20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sz="2000" i="1">
                                    <a:latin typeface="Cambria Math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kumimoji="1" lang="en-US" altLang="zh-CN" sz="2000" i="1">
                                    <a:latin typeface="Cambria Math" charset="0"/>
                                  </a:rPr>
                                  <m:t>0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CN" sz="20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000" i="1">
                                    <a:latin typeface="Cambria Math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kumimoji="1" lang="en-US" altLang="zh-CN" sz="2000">
                                    <a:latin typeface="Cambria Math" charset="0"/>
                                  </a:rPr>
                                  <m:t>T</m:t>
                                </m:r>
                              </m:sub>
                            </m:sSub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kumimoji="1" lang="en-US" altLang="zh-CN" sz="20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sz="2000" i="1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kumimoji="1" lang="zh-CN" altLang="en-US" sz="2000" i="1">
                                    <a:latin typeface="Cambria Math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  <m:r>
                          <a:rPr kumimoji="1" lang="en-US" altLang="zh-CN" sz="2000" i="1">
                            <a:latin typeface="Cambria Math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kumimoji="1" lang="en-US" altLang="zh-CN" sz="2000" i="1">
                            <a:latin typeface="Cambria Math" charset="0"/>
                          </a:rPr>
                          <m:t>d</m:t>
                        </m:r>
                        <m:sSub>
                          <m:sSub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latin typeface="Cambria Math" charset="0"/>
                              </a:rPr>
                              <m:t>T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kumimoji="1" lang="en-US" altLang="zh-CN" sz="2000" i="1">
                            <a:latin typeface="Cambria Math" charset="0"/>
                          </a:rPr>
                          <m:t>d</m:t>
                        </m:r>
                        <m:r>
                          <a:rPr kumimoji="1" lang="en-US" altLang="zh-CN" sz="2000" i="1">
                            <a:latin typeface="Cambria Math" charset="0"/>
                          </a:rPr>
                          <m:t>𝑦</m:t>
                        </m:r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)</m:t>
                        </m:r>
                      </m:den>
                    </m:f>
                  </m:oMath>
                </a14:m>
                <a:endParaRPr kumimoji="1" lang="zh-CN" altLang="en-US" sz="2000" dirty="0"/>
              </a:p>
              <a:p>
                <a:r>
                  <a:rPr lang="en-US" altLang="zh-CN" sz="2000" dirty="0" smtClean="0"/>
                  <a:t>Theoretical </a:t>
                </a:r>
                <a:r>
                  <a:rPr lang="en-US" altLang="zh-CN" sz="2000" dirty="0"/>
                  <a:t>calculation is based on measured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charset="0"/>
                      </a:rPr>
                      <m:t>𝑝𝑝</m:t>
                    </m:r>
                  </m:oMath>
                </a14:m>
                <a:r>
                  <a:rPr lang="en-US" altLang="zh-CN" sz="2000" dirty="0" smtClean="0"/>
                  <a:t> results </a:t>
                </a:r>
                <a:r>
                  <a:rPr lang="en-US" altLang="zh-CN" sz="2000" dirty="0"/>
                  <a:t>from </a:t>
                </a:r>
                <a:r>
                  <a:rPr lang="en-US" altLang="zh-CN" sz="2000" dirty="0" err="1"/>
                  <a:t>LHCb</a:t>
                </a:r>
                <a:endParaRPr kumimoji="1" lang="en-US" altLang="zh-CN" sz="2000" dirty="0" smtClean="0"/>
              </a:p>
              <a:p>
                <a:r>
                  <a:rPr lang="en-US" altLang="zh-CN" sz="2000" dirty="0" err="1"/>
                  <a:t>nPDF</a:t>
                </a:r>
                <a:r>
                  <a:rPr lang="en-US" altLang="zh-CN" sz="2000" dirty="0"/>
                  <a:t> effects cancel in baryon/meson ratios</a:t>
                </a:r>
                <a:endParaRPr kumimoji="1" lang="en-US" altLang="zh-CN" sz="2000" dirty="0"/>
              </a:p>
              <a:p>
                <a:r>
                  <a:rPr kumimoji="1" lang="en-US" altLang="zh-CN" sz="2000" dirty="0" smtClean="0"/>
                  <a:t>Forward: consistent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/>
                  <a:t>with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 smtClean="0"/>
                  <a:t>theory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/>
                  <a:t>in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lower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kumimoji="1" lang="zh-CN" altLang="en-US" sz="2000" dirty="0"/>
                  <a:t> </a:t>
                </a:r>
                <a:r>
                  <a:rPr kumimoji="1" lang="en-US" altLang="zh-CN" sz="2000" dirty="0" smtClean="0"/>
                  <a:t>and </a:t>
                </a:r>
                <a:r>
                  <a:rPr kumimoji="1" lang="en-US" altLang="zh-CN" sz="2000" smtClean="0"/>
                  <a:t>below theory</a:t>
                </a:r>
                <a:r>
                  <a:rPr kumimoji="1" lang="zh-CN" altLang="en-US" sz="2000" smtClean="0"/>
                  <a:t> </a:t>
                </a:r>
                <a:r>
                  <a:rPr kumimoji="1" lang="en-US" altLang="zh-CN" sz="2000" dirty="0" smtClean="0"/>
                  <a:t>in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/>
                  <a:t>higher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T</m:t>
                        </m:r>
                      </m:sub>
                    </m:sSub>
                  </m:oMath>
                </a14:m>
                <a:endParaRPr kumimoji="1" lang="zh-CN" altLang="en-US" sz="2000" dirty="0"/>
              </a:p>
              <a:p>
                <a:r>
                  <a:rPr kumimoji="1" lang="en-US" altLang="zh-CN" sz="2000" dirty="0" smtClean="0"/>
                  <a:t>Backward: consistent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with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theory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for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all</a:t>
                </a:r>
                <a:r>
                  <a:rPr kumimoji="1" lang="zh-CN" alt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and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𝑦</m:t>
                        </m:r>
                      </m:e>
                      <m:sup>
                        <m:r>
                          <a:rPr kumimoji="1" lang="zh-CN" altLang="en-US" sz="2000" i="1"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9" name="内容占位符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0" y="3462435"/>
                <a:ext cx="4789387" cy="3395565"/>
              </a:xfrm>
              <a:blipFill rotWithShape="0">
                <a:blip r:embed="rId7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/>
          <p:cNvSpPr txBox="1"/>
          <p:nvPr/>
        </p:nvSpPr>
        <p:spPr>
          <a:xfrm>
            <a:off x="5549200" y="6159490"/>
            <a:ext cx="1642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altLang="zh-CN" sz="1400" dirty="0"/>
              <a:t>JHEP</a:t>
            </a:r>
            <a:r>
              <a:rPr lang="zh-CN" altLang="en-US" sz="1400" dirty="0"/>
              <a:t> </a:t>
            </a:r>
            <a:r>
              <a:rPr lang="hr-HR" altLang="zh-CN" sz="1400" dirty="0"/>
              <a:t>02</a:t>
            </a:r>
            <a:r>
              <a:rPr lang="zh-CN" altLang="en-US" sz="1400" dirty="0"/>
              <a:t> </a:t>
            </a:r>
            <a:r>
              <a:rPr lang="hr-HR" altLang="zh-CN" sz="1400" dirty="0"/>
              <a:t>(2019)</a:t>
            </a:r>
            <a:r>
              <a:rPr lang="zh-CN" altLang="en-US" sz="1400" dirty="0"/>
              <a:t> </a:t>
            </a:r>
            <a:r>
              <a:rPr lang="hr-HR" altLang="zh-CN" sz="1400" dirty="0"/>
              <a:t>102</a:t>
            </a:r>
            <a:endParaRPr lang="zh-CN" altLang="en-US" sz="1400" dirty="0"/>
          </a:p>
        </p:txBody>
      </p:sp>
      <p:sp>
        <p:nvSpPr>
          <p:cNvPr id="8" name="文本框 7"/>
          <p:cNvSpPr txBox="1"/>
          <p:nvPr/>
        </p:nvSpPr>
        <p:spPr>
          <a:xfrm>
            <a:off x="5119390" y="688111"/>
            <a:ext cx="1251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mtClean="0"/>
              <a:t>Backward</a:t>
            </a:r>
            <a:endParaRPr kumimoji="1"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589548" y="732450"/>
            <a:ext cx="962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mtClean="0"/>
              <a:t>Forward</a:t>
            </a:r>
            <a:endParaRPr kumimoji="1"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14023" y="3418096"/>
            <a:ext cx="4033048" cy="2756025"/>
          </a:xfrm>
          <a:prstGeom prst="rect">
            <a:avLst/>
          </a:prstGeom>
        </p:spPr>
      </p:pic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F1D9-9B52-A346-BE33-DED81B8497A9}" type="slidenum">
              <a:rPr kumimoji="1" lang="zh-CN" altLang="en-US" smtClean="0"/>
              <a:t>9</a:t>
            </a:fld>
            <a:endParaRPr kumimoji="1"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2nd FCPPL; open charm and beauty in LHCb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2083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-1" y="145162"/>
            <a:ext cx="7886700" cy="586768"/>
          </a:xfrm>
        </p:spPr>
        <p:txBody>
          <a:bodyPr>
            <a:normAutofit/>
          </a:bodyPr>
          <a:lstStyle/>
          <a:p>
            <a:r>
              <a:rPr kumimoji="1" lang="en-US" altLang="zh-CN" sz="3000" dirty="0" smtClean="0"/>
              <a:t>Open</a:t>
            </a:r>
            <a:r>
              <a:rPr kumimoji="1" lang="zh-CN" altLang="en-US" sz="3000" dirty="0" smtClean="0"/>
              <a:t> </a:t>
            </a:r>
            <a:r>
              <a:rPr kumimoji="1" lang="en-US" altLang="zh-CN" sz="3000" dirty="0" smtClean="0"/>
              <a:t>beauty:</a:t>
            </a:r>
            <a:r>
              <a:rPr kumimoji="1" lang="zh-CN" altLang="en-US" sz="3000" dirty="0" smtClean="0"/>
              <a:t> </a:t>
            </a:r>
            <a:r>
              <a:rPr kumimoji="1" lang="en-US" altLang="zh-CN" sz="3000" dirty="0" smtClean="0"/>
              <a:t>signals</a:t>
            </a:r>
            <a:endParaRPr kumimoji="1" lang="zh-CN" alt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7"/>
              <p:cNvSpPr>
                <a:spLocks noGrp="1"/>
              </p:cNvSpPr>
              <p:nvPr>
                <p:ph sz="half" idx="2"/>
              </p:nvPr>
            </p:nvSpPr>
            <p:spPr>
              <a:xfrm>
                <a:off x="7164060" y="937254"/>
                <a:ext cx="1956017" cy="3491728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CN" sz="2000" dirty="0" smtClean="0"/>
                  <a:t>Reconstructed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through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decay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channels:</a:t>
                </a:r>
                <a:endParaRPr kumimoji="1" lang="zh-CN" altLang="en-US" sz="20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𝐵</m:t>
                        </m:r>
                      </m:e>
                      <m:sup>
                        <m:r>
                          <a:rPr kumimoji="1" lang="en-US" altLang="zh-CN" sz="2000" i="1">
                            <a:latin typeface="Cambria Math" charset="0"/>
                          </a:rPr>
                          <m:t>+</m:t>
                        </m:r>
                      </m:sup>
                    </m:sSup>
                    <m:r>
                      <a:rPr kumimoji="1" lang="is-IS" altLang="zh-CN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acc>
                      <m:accPr>
                        <m:chr m:val="̅"/>
                        <m:ctrlPr>
                          <a:rPr kumimoji="1" lang="en-US" altLang="zh-CN" sz="2000" i="1" dirty="0">
                            <a:latin typeface="Cambria Math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kumimoji="1" lang="en-US" altLang="zh-CN" sz="2000" i="1" dirty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i="1" dirty="0">
                                <a:latin typeface="Cambria Math" charset="0"/>
                              </a:rPr>
                              <m:t>𝐷</m:t>
                            </m:r>
                          </m:e>
                          <m:sup>
                            <m:r>
                              <a:rPr kumimoji="1" lang="en-US" altLang="zh-CN" sz="2000" i="1" dirty="0">
                                <a:latin typeface="Cambria Math" charset="0"/>
                              </a:rPr>
                              <m:t>0</m:t>
                            </m:r>
                          </m:sup>
                        </m:sSup>
                      </m:e>
                    </m:acc>
                    <m:sSup>
                      <m:sSupPr>
                        <m:ctrlPr>
                          <a:rPr kumimoji="1" lang="en-US" altLang="zh-CN" sz="2000" i="1" dirty="0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i="1" dirty="0">
                            <a:latin typeface="Cambria Math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sz="2000" i="1" dirty="0">
                            <a:latin typeface="Cambria Math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en-US" altLang="zh-CN" sz="2000" dirty="0"/>
                  <a:t>;</a:t>
                </a:r>
                <a:r>
                  <a:rPr kumimoji="1" lang="zh-CN" altLang="en-US" sz="2000" dirty="0"/>
                  <a:t> </a:t>
                </a:r>
                <a:r>
                  <a:rPr kumimoji="1" lang="zh-CN" altLang="en-US" sz="2000" dirty="0" smtClean="0"/>
                  <a:t> </a:t>
                </a:r>
                <a:endParaRPr kumimoji="1" lang="en-US" altLang="zh-CN" sz="20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𝐵</m:t>
                        </m:r>
                      </m:e>
                      <m:sup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+</m:t>
                        </m:r>
                      </m:sup>
                    </m:sSup>
                    <m:r>
                      <a:rPr kumimoji="1" lang="is-IS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kumimoji="1" lang="en-US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𝐽</m:t>
                    </m:r>
                    <m:r>
                      <a:rPr kumimoji="1" lang="en-US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/</m:t>
                    </m:r>
                    <m:r>
                      <a:rPr kumimoji="1" lang="en-US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𝜓</m:t>
                    </m:r>
                    <m:sSup>
                      <m:sSupPr>
                        <m:ctrlP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𝐾</m:t>
                        </m:r>
                      </m:e>
                      <m:sup>
                        <m: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en-US" altLang="zh-CN" sz="2000" dirty="0" smtClean="0"/>
                  <a:t> </a:t>
                </a:r>
                <a:r>
                  <a:rPr kumimoji="1" lang="en-US" altLang="zh-CN" sz="2000" dirty="0"/>
                  <a:t>;</a:t>
                </a:r>
                <a:endParaRPr kumimoji="1" lang="en-US" altLang="zh-CN" sz="20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𝐵</m:t>
                        </m:r>
                      </m:e>
                      <m:sup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0</m:t>
                        </m:r>
                      </m:sup>
                    </m:sSup>
                    <m:r>
                      <a:rPr kumimoji="1" lang="is-IS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en-US" altLang="zh-CN" sz="2000" dirty="0" smtClean="0"/>
                  <a:t>;</a:t>
                </a:r>
              </a:p>
              <a:p>
                <a:pPr marL="0" indent="0">
                  <a:buNone/>
                </a:pPr>
                <a:r>
                  <a:rPr kumimoji="1" lang="zh-CN" altLang="en-US" sz="20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 b="0" i="1" smtClean="0">
                            <a:latin typeface="Cambria Math" charset="0"/>
                          </a:rPr>
                          <m:t>b</m:t>
                        </m:r>
                      </m:sub>
                      <m:sup>
                        <m:r>
                          <a:rPr kumimoji="1" lang="en-US" altLang="zh-CN" sz="2000" i="1">
                            <a:latin typeface="Cambria Math" charset="0"/>
                          </a:rPr>
                          <m:t>0</m:t>
                        </m:r>
                      </m:sup>
                    </m:sSubSup>
                    <m:r>
                      <a:rPr kumimoji="1" lang="is-IS" altLang="zh-CN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sSubSup>
                      <m:sSubSupPr>
                        <m:ctrlP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c</m:t>
                        </m:r>
                      </m:sub>
                      <m:sup>
                        <m: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</m:sup>
                    </m:sSubSup>
                    <m:sSup>
                      <m:sSupPr>
                        <m:ctrlPr>
                          <a:rPr kumimoji="1" lang="en-US" altLang="zh-CN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</m:sup>
                    </m:sSup>
                  </m:oMath>
                </a14:m>
                <a:endParaRPr kumimoji="1" lang="zh-CN" altLang="en-US" sz="2000" dirty="0" smtClean="0"/>
              </a:p>
            </p:txBody>
          </p:sp>
        </mc:Choice>
        <mc:Fallback xmlns="">
          <p:sp>
            <p:nvSpPr>
              <p:cNvPr id="8" name="内容占位符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7164060" y="937254"/>
                <a:ext cx="1956017" cy="3491728"/>
              </a:xfrm>
              <a:blipFill rotWithShape="0">
                <a:blip r:embed="rId2"/>
                <a:stretch>
                  <a:fillRect l="-2804" t="-19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8367" y="180000"/>
            <a:ext cx="1409700" cy="5524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227226" y="3100153"/>
            <a:ext cx="65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1" lang="zh-CN" altLang="en-US" sz="1350" dirty="0"/>
          </a:p>
        </p:txBody>
      </p:sp>
      <p:sp>
        <p:nvSpPr>
          <p:cNvPr id="14" name="矩形 13"/>
          <p:cNvSpPr/>
          <p:nvPr/>
        </p:nvSpPr>
        <p:spPr>
          <a:xfrm>
            <a:off x="7191427" y="4406236"/>
            <a:ext cx="1776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altLang="zh-CN" sz="1400" dirty="0"/>
              <a:t>Phys. Rev. D99 052011 (2019) </a:t>
            </a:r>
            <a:endParaRPr lang="en-US" altLang="zh-CN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200449" y="5846103"/>
                <a:ext cx="8082313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kumimoji="1" lang="en-US" altLang="zh-CN" sz="2000" dirty="0" smtClean="0"/>
                  <a:t>Extract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 smtClean="0"/>
                  <a:t>yields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/>
                  <a:t>by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fitting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invariant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mass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 smtClean="0"/>
                  <a:t>distribution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and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/>
                  <a:t>o</a:t>
                </a:r>
                <a:r>
                  <a:rPr kumimoji="1" lang="en-US" altLang="zh-CN" sz="2000" dirty="0" smtClean="0"/>
                  <a:t>btain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/>
                  <a:t>cross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section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charset="0"/>
                      </a:rPr>
                      <m:t>𝜎</m:t>
                    </m:r>
                  </m:oMath>
                </a14:m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as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a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function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of</a:t>
                </a:r>
                <a:r>
                  <a:rPr kumimoji="1" lang="zh-CN" alt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latin typeface="Cambria Math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and</a:t>
                </a:r>
                <a:r>
                  <a:rPr kumimoji="1" lang="zh-CN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charset="0"/>
                      </a:rPr>
                      <m:t>𝑦</m:t>
                    </m:r>
                  </m:oMath>
                </a14:m>
                <a:endParaRPr kumimoji="1" lang="zh-CN" altLang="en-US" sz="2000" dirty="0"/>
              </a:p>
              <a:p>
                <a:endParaRPr lang="zh-CN" altLang="en-US" sz="2400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49" y="5846103"/>
                <a:ext cx="8082313" cy="1077218"/>
              </a:xfrm>
              <a:prstGeom prst="rect">
                <a:avLst/>
              </a:prstGeom>
              <a:blipFill rotWithShape="0">
                <a:blip r:embed="rId8"/>
                <a:stretch>
                  <a:fillRect l="-830" t="-28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" y="731410"/>
            <a:ext cx="3550720" cy="253872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50719" y="702827"/>
            <a:ext cx="3513153" cy="25673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1738211" y="769701"/>
                <a:ext cx="1318013" cy="3572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6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𝐵</m:t>
                          </m:r>
                        </m:e>
                        <m:sup>
                          <m:r>
                            <a:rPr kumimoji="1" lang="en-US" altLang="zh-CN" sz="16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+</m:t>
                          </m:r>
                        </m:sup>
                      </m:sSup>
                      <m:r>
                        <a:rPr kumimoji="1" lang="is-IS" altLang="zh-CN" sz="1600" i="1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→</m:t>
                      </m:r>
                      <m:acc>
                        <m:accPr>
                          <m:chr m:val="̅"/>
                          <m:ctrlPr>
                            <a:rPr kumimoji="1" lang="en-US" altLang="zh-CN" sz="1600" i="1" dirty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kumimoji="1" lang="en-US" altLang="zh-CN" sz="1600" i="1" dirty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600" i="1" dirty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kumimoji="1" lang="en-US" altLang="zh-CN" sz="1600" i="1" dirty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0</m:t>
                              </m:r>
                            </m:sup>
                          </m:sSup>
                        </m:e>
                      </m:acc>
                      <m:sSup>
                        <m:sSupPr>
                          <m:ctrlPr>
                            <a:rPr kumimoji="1" lang="en-US" altLang="zh-CN" sz="1600" i="1" dirty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600" i="1" dirty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zh-CN" sz="1600" i="1" dirty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kumimoji="1" lang="en-US" altLang="zh-CN" sz="1600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211" y="769701"/>
                <a:ext cx="1318013" cy="35721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5305502" y="709573"/>
                <a:ext cx="139117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6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𝐵</m:t>
                          </m:r>
                        </m:e>
                        <m:sup>
                          <m:r>
                            <a:rPr kumimoji="1" lang="en-US" altLang="zh-CN" sz="16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+</m:t>
                          </m:r>
                        </m:sup>
                      </m:sSup>
                      <m:r>
                        <a:rPr kumimoji="1" lang="is-IS" altLang="zh-CN" sz="1600" i="1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→</m:t>
                      </m:r>
                      <m:r>
                        <a:rPr kumimoji="1" lang="en-US" altLang="zh-CN" sz="1600" i="1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𝐽</m:t>
                      </m:r>
                      <m:r>
                        <a:rPr kumimoji="1" lang="en-US" altLang="zh-CN" sz="1600" i="1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/</m:t>
                      </m:r>
                      <m:r>
                        <a:rPr kumimoji="1" lang="en-US" altLang="zh-CN" sz="1600" i="1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𝜓</m:t>
                      </m:r>
                      <m:sSup>
                        <m:sSupPr>
                          <m:ctrlPr>
                            <a:rPr kumimoji="1" lang="en-US" altLang="zh-CN" sz="160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60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𝐾</m:t>
                          </m:r>
                        </m:e>
                        <m:sup>
                          <m:r>
                            <a:rPr kumimoji="1" lang="en-US" altLang="zh-CN" sz="160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502" y="709573"/>
                <a:ext cx="1391178" cy="338554"/>
              </a:xfrm>
              <a:prstGeom prst="rect">
                <a:avLst/>
              </a:prstGeom>
              <a:blipFill rotWithShape="0">
                <a:blip r:embed="rId12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图片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399" y="3270131"/>
            <a:ext cx="3729530" cy="25441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1883639" y="3270131"/>
                <a:ext cx="125629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6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𝐵</m:t>
                          </m:r>
                        </m:e>
                        <m:sup>
                          <m:r>
                            <a:rPr kumimoji="1" lang="en-US" altLang="zh-CN" sz="16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0</m:t>
                          </m:r>
                        </m:sup>
                      </m:sSup>
                      <m:r>
                        <a:rPr kumimoji="1" lang="is-IS" altLang="zh-CN" sz="1600" i="1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→</m:t>
                      </m:r>
                      <m:sSup>
                        <m:sSupPr>
                          <m:ctrlPr>
                            <a:rPr kumimoji="1" lang="en-US" altLang="zh-CN" sz="160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60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𝐷</m:t>
                          </m:r>
                        </m:e>
                        <m:sup>
                          <m:r>
                            <a:rPr kumimoji="1" lang="en-US" altLang="zh-CN" sz="160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sz="160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60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zh-CN" sz="160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639" y="3270131"/>
                <a:ext cx="1256291" cy="33855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图片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50907" y="3270131"/>
            <a:ext cx="3609408" cy="25925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5556641" y="3306605"/>
                <a:ext cx="1235595" cy="3563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60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kumimoji="1" lang="en-US" altLang="zh-CN" sz="160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zh-CN" sz="16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b</m:t>
                          </m:r>
                        </m:sub>
                        <m:sup>
                          <m:r>
                            <a:rPr kumimoji="1" lang="en-US" altLang="zh-CN" sz="16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0</m:t>
                          </m:r>
                        </m:sup>
                      </m:sSubSup>
                      <m:r>
                        <a:rPr kumimoji="1" lang="is-IS" altLang="zh-CN" sz="1600" i="1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→</m:t>
                      </m:r>
                      <m:sSubSup>
                        <m:sSubSupPr>
                          <m:ctrlPr>
                            <a:rPr kumimoji="1" lang="en-US" altLang="zh-CN" sz="160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kumimoji="1" lang="en-US" altLang="zh-CN" sz="160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zh-CN" sz="160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c</m:t>
                          </m:r>
                        </m:sub>
                        <m:sup>
                          <m:r>
                            <a:rPr kumimoji="1" lang="en-US" altLang="zh-CN" sz="160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+</m:t>
                          </m:r>
                        </m:sup>
                      </m:sSubSup>
                      <m:sSup>
                        <m:sSupPr>
                          <m:ctrlPr>
                            <a:rPr kumimoji="1" lang="en-US" altLang="zh-CN" sz="160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60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zh-CN" sz="160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6641" y="3306605"/>
                <a:ext cx="1235595" cy="356316"/>
              </a:xfrm>
              <a:prstGeom prst="rect">
                <a:avLst/>
              </a:prstGeom>
              <a:blipFill rotWithShape="0">
                <a:blip r:embed="rId16"/>
                <a:stretch>
                  <a:fillRect b="-33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F1D9-9B52-A346-BE33-DED81B8497A9}" type="slidenum">
              <a:rPr kumimoji="1" lang="zh-CN" altLang="en-US" smtClean="0"/>
              <a:t>10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2nd FCPPL; open charm and beauty in LHCb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1522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646" y="3760740"/>
            <a:ext cx="4016731" cy="296073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2462" y="691343"/>
            <a:ext cx="4165915" cy="309669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691" y="691087"/>
            <a:ext cx="4183080" cy="3096697"/>
          </a:xfrm>
          <a:prstGeom prst="rect">
            <a:avLst/>
          </a:prstGeom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0" y="131362"/>
            <a:ext cx="7886700" cy="586768"/>
          </a:xfrm>
        </p:spPr>
        <p:txBody>
          <a:bodyPr>
            <a:normAutofit/>
          </a:bodyPr>
          <a:lstStyle/>
          <a:p>
            <a:r>
              <a:rPr kumimoji="1" lang="en-US" altLang="zh-CN" sz="3000" dirty="0" smtClean="0"/>
              <a:t>Open</a:t>
            </a:r>
            <a:r>
              <a:rPr kumimoji="1" lang="zh-CN" altLang="en-US" sz="3000" dirty="0" smtClean="0"/>
              <a:t> </a:t>
            </a:r>
            <a:r>
              <a:rPr kumimoji="1" lang="en-US" altLang="zh-CN" sz="3000" dirty="0" smtClean="0"/>
              <a:t>beauty:</a:t>
            </a:r>
            <a:r>
              <a:rPr kumimoji="1" lang="zh-CN" altLang="en-US" sz="3000" dirty="0" smtClean="0"/>
              <a:t> </a:t>
            </a:r>
            <a:r>
              <a:rPr kumimoji="1" lang="en-US" altLang="zh-CN" sz="3000" dirty="0" smtClean="0"/>
              <a:t>nuclear</a:t>
            </a:r>
            <a:r>
              <a:rPr kumimoji="1" lang="zh-CN" altLang="en-US" sz="3000" dirty="0" smtClean="0"/>
              <a:t> </a:t>
            </a:r>
            <a:r>
              <a:rPr kumimoji="1" lang="en-US" altLang="zh-CN" sz="3000" dirty="0" smtClean="0"/>
              <a:t>modification</a:t>
            </a:r>
            <a:r>
              <a:rPr kumimoji="1" lang="zh-CN" altLang="en-US" sz="3000" dirty="0" smtClean="0"/>
              <a:t> </a:t>
            </a:r>
            <a:r>
              <a:rPr kumimoji="1" lang="en-US" altLang="zh-CN" sz="3000" dirty="0" smtClean="0"/>
              <a:t>factor</a:t>
            </a:r>
            <a:endParaRPr kumimoji="1" lang="zh-CN" alt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7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41913" y="3947272"/>
                <a:ext cx="4319868" cy="2249847"/>
              </a:xfrm>
            </p:spPr>
            <p:txBody>
              <a:bodyPr>
                <a:noAutofit/>
              </a:bodyPr>
              <a:lstStyle/>
              <a:p>
                <a:r>
                  <a:rPr kumimoji="1" lang="en-US" altLang="zh-CN" sz="2000" dirty="0" smtClean="0"/>
                  <a:t>Forward: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suppressed,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increases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with</a:t>
                </a:r>
                <a:r>
                  <a:rPr kumimoji="1" lang="zh-CN" alt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T</m:t>
                        </m:r>
                      </m:sub>
                    </m:sSub>
                  </m:oMath>
                </a14:m>
                <a:endParaRPr kumimoji="1" lang="zh-CN" altLang="en-US" sz="2000" dirty="0" smtClean="0"/>
              </a:p>
              <a:p>
                <a:r>
                  <a:rPr kumimoji="1" lang="en-US" altLang="zh-CN" sz="2000" dirty="0" smtClean="0"/>
                  <a:t>Backward:</a:t>
                </a:r>
                <a:r>
                  <a:rPr kumimoji="1" lang="zh-CN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kumimoji="1" lang="zh-CN" altLang="en-US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≈</m:t>
                    </m:r>
                    <m:r>
                      <a:rPr kumimoji="1" lang="en-US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1</m:t>
                    </m:r>
                  </m:oMath>
                </a14:m>
                <a:endParaRPr kumimoji="1" lang="zh-CN" altLang="en-US" sz="2000" dirty="0" smtClean="0"/>
              </a:p>
              <a:p>
                <a:r>
                  <a:rPr kumimoji="1" lang="en-US" altLang="zh-CN" sz="2000" dirty="0" smtClean="0"/>
                  <a:t>Data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are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consistent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with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err="1" smtClean="0"/>
                  <a:t>nPDF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calculations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and</a:t>
                </a:r>
                <a:r>
                  <a:rPr kumimoji="1" lang="zh-CN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charset="0"/>
                      </a:rPr>
                      <m:t>𝐽</m:t>
                    </m:r>
                  </m:oMath>
                </a14:m>
                <a:r>
                  <a:rPr kumimoji="1" lang="en-US" altLang="zh-CN" sz="2000" dirty="0" smtClean="0"/>
                  <a:t>/</a:t>
                </a:r>
                <a14:m>
                  <m:oMath xmlns:m="http://schemas.openxmlformats.org/officeDocument/2006/math">
                    <m:r>
                      <a:rPr kumimoji="1" lang="en-US" altLang="zh-CN" sz="2000" b="0" i="1" dirty="0" smtClean="0">
                        <a:latin typeface="Cambria Math" charset="0"/>
                      </a:rPr>
                      <m:t>𝜓</m:t>
                    </m:r>
                  </m:oMath>
                </a14:m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from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b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decay</a:t>
                </a:r>
              </a:p>
              <a:p>
                <a:r>
                  <a:rPr lang="en-US" altLang="zh-CN" sz="2000" dirty="0" smtClean="0"/>
                  <a:t>Beauty </a:t>
                </a:r>
                <a:r>
                  <a:rPr lang="en-US" altLang="zh-CN" sz="2000" dirty="0"/>
                  <a:t>suppression is comparable to charm</a:t>
                </a:r>
                <a:endParaRPr kumimoji="1" lang="zh-CN" altLang="en-US" sz="2000" dirty="0" smtClean="0"/>
              </a:p>
            </p:txBody>
          </p:sp>
        </mc:Choice>
        <mc:Fallback xmlns="">
          <p:sp>
            <p:nvSpPr>
              <p:cNvPr id="8" name="内容占位符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1913" y="3947272"/>
                <a:ext cx="4319868" cy="2249847"/>
              </a:xfrm>
              <a:blipFill rotWithShape="0">
                <a:blip r:embed="rId6"/>
                <a:stretch>
                  <a:fillRect l="-1269" t="-2981" b="-78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8367" y="180000"/>
            <a:ext cx="1409700" cy="55245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351178" y="6202462"/>
            <a:ext cx="2433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altLang="zh-CN" sz="1400"/>
              <a:t>Phys. </a:t>
            </a:r>
            <a:r>
              <a:rPr lang="is-IS" altLang="zh-CN" sz="1400" dirty="0"/>
              <a:t>Rev. D99 052011 (2019) </a:t>
            </a:r>
            <a:endParaRPr lang="en-US" altLang="zh-CN" sz="1400" dirty="0"/>
          </a:p>
        </p:txBody>
      </p:sp>
      <p:sp>
        <p:nvSpPr>
          <p:cNvPr id="33" name="矩形 32"/>
          <p:cNvSpPr/>
          <p:nvPr/>
        </p:nvSpPr>
        <p:spPr>
          <a:xfrm>
            <a:off x="6983731" y="2522221"/>
            <a:ext cx="45719" cy="241779"/>
          </a:xfrm>
          <a:prstGeom prst="rect">
            <a:avLst/>
          </a:prstGeom>
          <a:solidFill>
            <a:schemeClr val="bg1">
              <a:alpha val="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48" name="组 47"/>
          <p:cNvGrpSpPr/>
          <p:nvPr/>
        </p:nvGrpSpPr>
        <p:grpSpPr>
          <a:xfrm>
            <a:off x="6983730" y="2864820"/>
            <a:ext cx="45719" cy="196450"/>
            <a:chOff x="1093177" y="7161335"/>
            <a:chExt cx="114300" cy="477981"/>
          </a:xfrm>
        </p:grpSpPr>
        <p:cxnSp>
          <p:nvCxnSpPr>
            <p:cNvPr id="49" name="直线连接符 48"/>
            <p:cNvCxnSpPr/>
            <p:nvPr/>
          </p:nvCxnSpPr>
          <p:spPr>
            <a:xfrm>
              <a:off x="1151392" y="7161335"/>
              <a:ext cx="0" cy="47798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线连接符 49"/>
            <p:cNvCxnSpPr/>
            <p:nvPr/>
          </p:nvCxnSpPr>
          <p:spPr>
            <a:xfrm>
              <a:off x="1093177" y="7161335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线连接符 50"/>
            <p:cNvCxnSpPr/>
            <p:nvPr/>
          </p:nvCxnSpPr>
          <p:spPr>
            <a:xfrm>
              <a:off x="1093177" y="7639316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文本框 51"/>
          <p:cNvSpPr txBox="1"/>
          <p:nvPr/>
        </p:nvSpPr>
        <p:spPr>
          <a:xfrm>
            <a:off x="7029449" y="2483017"/>
            <a:ext cx="4600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tot.</a:t>
            </a:r>
            <a:endParaRPr kumimoji="1" lang="zh-CN" altLang="en-US" sz="1600" dirty="0" smtClean="0"/>
          </a:p>
        </p:txBody>
      </p:sp>
      <p:sp>
        <p:nvSpPr>
          <p:cNvPr id="53" name="文本框 52"/>
          <p:cNvSpPr txBox="1"/>
          <p:nvPr/>
        </p:nvSpPr>
        <p:spPr>
          <a:xfrm>
            <a:off x="6983958" y="2778321"/>
            <a:ext cx="574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stat.</a:t>
            </a:r>
            <a:endParaRPr kumimoji="1" lang="zh-CN" altLang="en-US" sz="1600" dirty="0" smtClean="0"/>
          </a:p>
        </p:txBody>
      </p:sp>
      <p:sp>
        <p:nvSpPr>
          <p:cNvPr id="54" name="矩形 53"/>
          <p:cNvSpPr/>
          <p:nvPr/>
        </p:nvSpPr>
        <p:spPr>
          <a:xfrm>
            <a:off x="3007866" y="2626673"/>
            <a:ext cx="52525" cy="207438"/>
          </a:xfrm>
          <a:prstGeom prst="rect">
            <a:avLst/>
          </a:prstGeom>
          <a:solidFill>
            <a:schemeClr val="bg1">
              <a:alpha val="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5" name="组 54"/>
          <p:cNvGrpSpPr/>
          <p:nvPr/>
        </p:nvGrpSpPr>
        <p:grpSpPr>
          <a:xfrm>
            <a:off x="3014672" y="2935468"/>
            <a:ext cx="45719" cy="196450"/>
            <a:chOff x="1093177" y="7161335"/>
            <a:chExt cx="114300" cy="477981"/>
          </a:xfrm>
        </p:grpSpPr>
        <p:cxnSp>
          <p:nvCxnSpPr>
            <p:cNvPr id="56" name="直线连接符 55"/>
            <p:cNvCxnSpPr/>
            <p:nvPr/>
          </p:nvCxnSpPr>
          <p:spPr>
            <a:xfrm>
              <a:off x="1151392" y="7161335"/>
              <a:ext cx="0" cy="47798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线连接符 56"/>
            <p:cNvCxnSpPr/>
            <p:nvPr/>
          </p:nvCxnSpPr>
          <p:spPr>
            <a:xfrm>
              <a:off x="1093177" y="7161335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线连接符 57"/>
            <p:cNvCxnSpPr/>
            <p:nvPr/>
          </p:nvCxnSpPr>
          <p:spPr>
            <a:xfrm>
              <a:off x="1093177" y="7639316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文本框 58"/>
          <p:cNvSpPr txBox="1"/>
          <p:nvPr/>
        </p:nvSpPr>
        <p:spPr>
          <a:xfrm>
            <a:off x="3037531" y="2507830"/>
            <a:ext cx="521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tot.</a:t>
            </a:r>
            <a:endParaRPr kumimoji="1" lang="zh-CN" altLang="en-US" sz="1600" dirty="0" smtClean="0"/>
          </a:p>
        </p:txBody>
      </p:sp>
      <p:sp>
        <p:nvSpPr>
          <p:cNvPr id="60" name="文本框 59"/>
          <p:cNvSpPr txBox="1"/>
          <p:nvPr/>
        </p:nvSpPr>
        <p:spPr>
          <a:xfrm>
            <a:off x="3090056" y="2834111"/>
            <a:ext cx="513116" cy="34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stat.</a:t>
            </a:r>
            <a:endParaRPr kumimoji="1" lang="zh-CN" altLang="en-US" sz="1600" dirty="0" smtClean="0"/>
          </a:p>
        </p:txBody>
      </p:sp>
      <p:sp>
        <p:nvSpPr>
          <p:cNvPr id="40" name="矩形 39"/>
          <p:cNvSpPr/>
          <p:nvPr/>
        </p:nvSpPr>
        <p:spPr>
          <a:xfrm>
            <a:off x="6983730" y="5534832"/>
            <a:ext cx="45719" cy="241779"/>
          </a:xfrm>
          <a:prstGeom prst="rect">
            <a:avLst/>
          </a:prstGeom>
          <a:solidFill>
            <a:schemeClr val="bg1">
              <a:alpha val="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41" name="组 40"/>
          <p:cNvGrpSpPr/>
          <p:nvPr/>
        </p:nvGrpSpPr>
        <p:grpSpPr>
          <a:xfrm>
            <a:off x="6983730" y="5893111"/>
            <a:ext cx="45719" cy="196450"/>
            <a:chOff x="1093177" y="7161335"/>
            <a:chExt cx="114300" cy="477981"/>
          </a:xfrm>
        </p:grpSpPr>
        <p:cxnSp>
          <p:nvCxnSpPr>
            <p:cNvPr id="42" name="直线连接符 41"/>
            <p:cNvCxnSpPr/>
            <p:nvPr/>
          </p:nvCxnSpPr>
          <p:spPr>
            <a:xfrm>
              <a:off x="1151392" y="7161335"/>
              <a:ext cx="0" cy="47798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线连接符 42"/>
            <p:cNvCxnSpPr/>
            <p:nvPr/>
          </p:nvCxnSpPr>
          <p:spPr>
            <a:xfrm>
              <a:off x="1093177" y="7161335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线连接符 43"/>
            <p:cNvCxnSpPr/>
            <p:nvPr/>
          </p:nvCxnSpPr>
          <p:spPr>
            <a:xfrm>
              <a:off x="1093177" y="7639316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文本框 44"/>
          <p:cNvSpPr txBox="1"/>
          <p:nvPr/>
        </p:nvSpPr>
        <p:spPr>
          <a:xfrm>
            <a:off x="7029449" y="5486444"/>
            <a:ext cx="4600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tot.</a:t>
            </a:r>
            <a:endParaRPr kumimoji="1" lang="zh-CN" altLang="en-US" sz="1600" dirty="0" smtClean="0"/>
          </a:p>
        </p:txBody>
      </p:sp>
      <p:sp>
        <p:nvSpPr>
          <p:cNvPr id="46" name="文本框 45"/>
          <p:cNvSpPr txBox="1"/>
          <p:nvPr/>
        </p:nvSpPr>
        <p:spPr>
          <a:xfrm>
            <a:off x="7029449" y="5776611"/>
            <a:ext cx="574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stat.</a:t>
            </a:r>
            <a:endParaRPr kumimoji="1" lang="zh-CN" altLang="en-US" sz="1600" dirty="0" smtClean="0"/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F1D9-9B52-A346-BE33-DED81B8497A9}" type="slidenum">
              <a:rPr kumimoji="1" lang="zh-CN" altLang="en-US" smtClean="0"/>
              <a:t>11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2nd FCPPL; open charm and beauty in LHCb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7479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0" y="145681"/>
            <a:ext cx="7886700" cy="586768"/>
          </a:xfrm>
        </p:spPr>
        <p:txBody>
          <a:bodyPr>
            <a:normAutofit/>
          </a:bodyPr>
          <a:lstStyle/>
          <a:p>
            <a:r>
              <a:rPr kumimoji="1" lang="en-US" altLang="zh-CN" sz="3000" dirty="0"/>
              <a:t>Open</a:t>
            </a:r>
            <a:r>
              <a:rPr kumimoji="1" lang="zh-CN" altLang="en-US" sz="3000" dirty="0"/>
              <a:t> </a:t>
            </a:r>
            <a:r>
              <a:rPr kumimoji="1" lang="en-US" altLang="zh-CN" sz="3000" dirty="0" smtClean="0"/>
              <a:t>beauty: forward-backward</a:t>
            </a:r>
            <a:r>
              <a:rPr kumimoji="1" lang="zh-CN" altLang="en-US" sz="3000" dirty="0" smtClean="0"/>
              <a:t> </a:t>
            </a:r>
            <a:r>
              <a:rPr kumimoji="1" lang="en-US" altLang="zh-CN" sz="3000" dirty="0" smtClean="0"/>
              <a:t>ratio</a:t>
            </a:r>
            <a:endParaRPr kumimoji="1" lang="zh-CN" alt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7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805267" y="4323674"/>
                <a:ext cx="6457950" cy="215238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FB</m:t>
                        </m:r>
                      </m:sub>
                    </m:sSub>
                  </m:oMath>
                </a14:m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for</a:t>
                </a:r>
                <a:r>
                  <a:rPr kumimoji="1" lang="zh-CN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charset="0"/>
                      </a:rPr>
                      <m:t>𝐵</m:t>
                    </m:r>
                  </m:oMath>
                </a14:m>
                <a:r>
                  <a:rPr kumimoji="1" lang="en-US" altLang="zh-CN" sz="2000" dirty="0" smtClean="0"/>
                  <a:t> mesons</a:t>
                </a:r>
                <a:r>
                  <a:rPr kumimoji="1" lang="zh-CN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kumimoji="1" lang="hr-HR" altLang="zh-CN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&lt;</m:t>
                    </m:r>
                    <m:r>
                      <a:rPr kumimoji="1" lang="en-US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1</m:t>
                    </m:r>
                  </m:oMath>
                </a14:m>
                <a:r>
                  <a:rPr kumimoji="1" lang="zh-CN" altLang="en-US" sz="2000" dirty="0" smtClean="0"/>
                  <a:t> </a:t>
                </a:r>
                <a:endParaRPr kumimoji="1" lang="en-US" altLang="zh-CN" sz="2000" dirty="0" smtClean="0"/>
              </a:p>
              <a:p>
                <a:pPr lvl="1">
                  <a:buFont typeface="Wingdings" charset="2"/>
                  <a:buChar char="Ø"/>
                </a:pPr>
                <a:r>
                  <a:rPr lang="en-US" altLang="zh-CN" sz="2000" dirty="0"/>
                  <a:t>N</a:t>
                </a:r>
                <a:r>
                  <a:rPr lang="en-US" altLang="zh-CN" sz="2000" dirty="0" smtClean="0"/>
                  <a:t>o </a:t>
                </a:r>
                <a:r>
                  <a:rPr lang="en-US" altLang="zh-CN" sz="2000" dirty="0"/>
                  <a:t>strong dependence on</a:t>
                </a:r>
                <a:r>
                  <a:rPr kumimoji="1" lang="zh-CN" alt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kumimoji="1" lang="en-US" altLang="zh-CN" sz="2000" dirty="0" smtClean="0"/>
                  <a:t> is </a:t>
                </a:r>
                <a:r>
                  <a:rPr lang="en-US" altLang="zh-CN" sz="2000" dirty="0" smtClean="0"/>
                  <a:t>observed</a:t>
                </a:r>
              </a:p>
              <a:p>
                <a:pPr lvl="1">
                  <a:buFont typeface="Wingdings" charset="2"/>
                  <a:buChar char="Ø"/>
                </a:pPr>
                <a:r>
                  <a:rPr lang="en-US" altLang="zh-CN" sz="2000" dirty="0"/>
                  <a:t>C</a:t>
                </a:r>
                <a:r>
                  <a:rPr lang="en-US" altLang="zh-CN" sz="2000" dirty="0" smtClean="0"/>
                  <a:t>onsistent </a:t>
                </a:r>
                <a:r>
                  <a:rPr lang="en-US" altLang="zh-CN" sz="2000" dirty="0"/>
                  <a:t>with </a:t>
                </a:r>
                <a:r>
                  <a:rPr lang="en-US" altLang="zh-CN" sz="2000" dirty="0" err="1"/>
                  <a:t>nPDF</a:t>
                </a:r>
                <a:r>
                  <a:rPr lang="en-US" altLang="zh-CN" sz="2000" dirty="0"/>
                  <a:t> calculations</a:t>
                </a:r>
                <a:endParaRPr kumimoji="1" lang="zh-CN" altLang="en-US" sz="20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FB</m:t>
                        </m:r>
                      </m:sub>
                    </m:sSub>
                  </m:oMath>
                </a14:m>
                <a:r>
                  <a:rPr kumimoji="1" lang="zh-CN" altLang="en-US" sz="2000" i="1" dirty="0" smtClean="0">
                    <a:latin typeface="Cambria Math" charset="0"/>
                  </a:rPr>
                  <a:t> </a:t>
                </a:r>
                <a:r>
                  <a:rPr kumimoji="1" lang="en-US" altLang="zh-CN" sz="2000" dirty="0" smtClean="0">
                    <a:latin typeface="Cambria Math" charset="0"/>
                  </a:rPr>
                  <a:t>for</a:t>
                </a:r>
                <a:r>
                  <a:rPr kumimoji="1" lang="zh-CN" altLang="en-US" sz="2000" dirty="0" smtClean="0">
                    <a:latin typeface="Cambria Math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𝐵</m:t>
                        </m:r>
                      </m:e>
                      <m:sup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1" lang="zh-CN" altLang="en-US" sz="2000" i="1" dirty="0" smtClean="0">
                    <a:latin typeface="Cambria Math" charset="0"/>
                  </a:rPr>
                  <a:t> </a:t>
                </a:r>
                <a:r>
                  <a:rPr kumimoji="1" lang="en-US" altLang="zh-CN" sz="2000" dirty="0" smtClean="0">
                    <a:latin typeface="Cambria Math" charset="0"/>
                  </a:rPr>
                  <a:t>and</a:t>
                </a:r>
                <a:r>
                  <a:rPr kumimoji="1" lang="zh-CN" altLang="en-US" sz="2000" dirty="0" smtClean="0">
                    <a:latin typeface="Cambria Math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𝐵</m:t>
                        </m:r>
                      </m:e>
                      <m:sup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zh-CN" altLang="en-US" sz="2000" i="1" dirty="0" smtClean="0">
                    <a:latin typeface="Cambria Math" charset="0"/>
                  </a:rPr>
                  <a:t> </a:t>
                </a:r>
                <a:r>
                  <a:rPr kumimoji="1" lang="en-US" altLang="zh-CN" sz="2000" dirty="0" smtClean="0">
                    <a:latin typeface="Cambria Math" charset="0"/>
                  </a:rPr>
                  <a:t>are</a:t>
                </a:r>
                <a:r>
                  <a:rPr kumimoji="1" lang="zh-CN" altLang="en-US" sz="2000" dirty="0" smtClean="0">
                    <a:latin typeface="Cambria Math" charset="0"/>
                  </a:rPr>
                  <a:t> </a:t>
                </a:r>
                <a:r>
                  <a:rPr kumimoji="1" lang="en-US" altLang="zh-CN" sz="2000" dirty="0" smtClean="0">
                    <a:latin typeface="Cambria Math" charset="0"/>
                  </a:rPr>
                  <a:t>similar</a:t>
                </a:r>
                <a:endParaRPr kumimoji="1" lang="zh-CN" altLang="en-US" sz="2000" i="1" dirty="0" smtClean="0"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FB</m:t>
                        </m:r>
                      </m:sub>
                    </m:sSub>
                  </m:oMath>
                </a14:m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for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 b="0" i="1" smtClean="0">
                            <a:latin typeface="Cambria Math" charset="0"/>
                          </a:rPr>
                          <m:t>b</m:t>
                        </m:r>
                      </m:sub>
                      <m:sup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kumimoji="1" lang="zh-CN" altLang="en-US" sz="2000" dirty="0"/>
                  <a:t> </a:t>
                </a:r>
                <a:r>
                  <a:rPr lang="en-US" altLang="zh-CN" sz="2000" dirty="0"/>
                  <a:t>suffers larger statistical </a:t>
                </a:r>
                <a:r>
                  <a:rPr lang="en-US" altLang="zh-CN" sz="2000" dirty="0" smtClean="0"/>
                  <a:t>uncertainty</a:t>
                </a:r>
                <a:endParaRPr kumimoji="1" lang="zh-CN" altLang="en-US" sz="2000" dirty="0" smtClean="0"/>
              </a:p>
            </p:txBody>
          </p:sp>
        </mc:Choice>
        <mc:Fallback xmlns="">
          <p:sp>
            <p:nvSpPr>
              <p:cNvPr id="8" name="内容占位符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805267" y="4323674"/>
                <a:ext cx="6457950" cy="2152389"/>
              </a:xfrm>
              <a:blipFill rotWithShape="0">
                <a:blip r:embed="rId3"/>
                <a:stretch>
                  <a:fillRect l="-849" t="-28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8367" y="180000"/>
            <a:ext cx="1409700" cy="5524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656972" y="6118055"/>
            <a:ext cx="2459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altLang="zh-CN" sz="1400" dirty="0"/>
              <a:t>Phys. Rev. D99 052011 (2019) </a:t>
            </a:r>
            <a:endParaRPr lang="en-US" altLang="zh-CN" sz="14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01520"/>
            <a:ext cx="9144000" cy="337192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182366" y="1369235"/>
            <a:ext cx="52525" cy="207438"/>
          </a:xfrm>
          <a:prstGeom prst="rect">
            <a:avLst/>
          </a:prstGeom>
          <a:solidFill>
            <a:schemeClr val="bg1">
              <a:alpha val="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2" name="组 11"/>
          <p:cNvGrpSpPr/>
          <p:nvPr/>
        </p:nvGrpSpPr>
        <p:grpSpPr>
          <a:xfrm>
            <a:off x="2189172" y="1678030"/>
            <a:ext cx="45719" cy="196450"/>
            <a:chOff x="1093177" y="7161335"/>
            <a:chExt cx="114300" cy="477981"/>
          </a:xfrm>
        </p:grpSpPr>
        <p:cxnSp>
          <p:nvCxnSpPr>
            <p:cNvPr id="13" name="直线连接符 12"/>
            <p:cNvCxnSpPr/>
            <p:nvPr/>
          </p:nvCxnSpPr>
          <p:spPr>
            <a:xfrm>
              <a:off x="1151392" y="7161335"/>
              <a:ext cx="0" cy="47798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线连接符 13"/>
            <p:cNvCxnSpPr/>
            <p:nvPr/>
          </p:nvCxnSpPr>
          <p:spPr>
            <a:xfrm>
              <a:off x="1093177" y="7161335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线连接符 14"/>
            <p:cNvCxnSpPr/>
            <p:nvPr/>
          </p:nvCxnSpPr>
          <p:spPr>
            <a:xfrm>
              <a:off x="1093177" y="7639316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文本框 15"/>
          <p:cNvSpPr txBox="1"/>
          <p:nvPr/>
        </p:nvSpPr>
        <p:spPr>
          <a:xfrm>
            <a:off x="2212031" y="1250392"/>
            <a:ext cx="521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tot.</a:t>
            </a:r>
            <a:endParaRPr kumimoji="1" lang="zh-CN" altLang="en-US" sz="1600" dirty="0" smtClean="0"/>
          </a:p>
        </p:txBody>
      </p:sp>
      <p:sp>
        <p:nvSpPr>
          <p:cNvPr id="17" name="文本框 16"/>
          <p:cNvSpPr txBox="1"/>
          <p:nvPr/>
        </p:nvSpPr>
        <p:spPr>
          <a:xfrm>
            <a:off x="2264556" y="1576673"/>
            <a:ext cx="513116" cy="34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stat.</a:t>
            </a:r>
            <a:endParaRPr kumimoji="1" lang="zh-CN" altLang="en-US" sz="1600" dirty="0" smtClean="0"/>
          </a:p>
        </p:txBody>
      </p:sp>
      <p:sp>
        <p:nvSpPr>
          <p:cNvPr id="18" name="矩形 17"/>
          <p:cNvSpPr/>
          <p:nvPr/>
        </p:nvSpPr>
        <p:spPr>
          <a:xfrm>
            <a:off x="6963061" y="1439168"/>
            <a:ext cx="52525" cy="207438"/>
          </a:xfrm>
          <a:prstGeom prst="rect">
            <a:avLst/>
          </a:prstGeom>
          <a:solidFill>
            <a:schemeClr val="bg1">
              <a:alpha val="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9" name="组 18"/>
          <p:cNvGrpSpPr/>
          <p:nvPr/>
        </p:nvGrpSpPr>
        <p:grpSpPr>
          <a:xfrm>
            <a:off x="6969867" y="1747963"/>
            <a:ext cx="45719" cy="196450"/>
            <a:chOff x="1093177" y="7161335"/>
            <a:chExt cx="114300" cy="477981"/>
          </a:xfrm>
        </p:grpSpPr>
        <p:cxnSp>
          <p:nvCxnSpPr>
            <p:cNvPr id="20" name="直线连接符 19"/>
            <p:cNvCxnSpPr/>
            <p:nvPr/>
          </p:nvCxnSpPr>
          <p:spPr>
            <a:xfrm>
              <a:off x="1151392" y="7161335"/>
              <a:ext cx="0" cy="47798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线连接符 20"/>
            <p:cNvCxnSpPr/>
            <p:nvPr/>
          </p:nvCxnSpPr>
          <p:spPr>
            <a:xfrm>
              <a:off x="1093177" y="7161335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线连接符 21"/>
            <p:cNvCxnSpPr/>
            <p:nvPr/>
          </p:nvCxnSpPr>
          <p:spPr>
            <a:xfrm>
              <a:off x="1093177" y="7639316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文本框 22"/>
          <p:cNvSpPr txBox="1"/>
          <p:nvPr/>
        </p:nvSpPr>
        <p:spPr>
          <a:xfrm>
            <a:off x="6992726" y="1320325"/>
            <a:ext cx="521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tot.</a:t>
            </a:r>
            <a:endParaRPr kumimoji="1" lang="zh-CN" altLang="en-US" sz="1600" dirty="0" smtClean="0"/>
          </a:p>
        </p:txBody>
      </p:sp>
      <p:sp>
        <p:nvSpPr>
          <p:cNvPr id="24" name="文本框 23"/>
          <p:cNvSpPr txBox="1"/>
          <p:nvPr/>
        </p:nvSpPr>
        <p:spPr>
          <a:xfrm>
            <a:off x="7045251" y="1646606"/>
            <a:ext cx="513116" cy="34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stat.</a:t>
            </a:r>
            <a:endParaRPr kumimoji="1" lang="zh-CN" altLang="en-US" sz="1600" dirty="0" smtClean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F1D9-9B52-A346-BE33-DED81B8497A9}" type="slidenum">
              <a:rPr kumimoji="1" lang="zh-CN" altLang="en-US" smtClean="0"/>
              <a:t>12</a:t>
            </a:fld>
            <a:endParaRPr kumimoji="1"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2nd FCPPL; open charm and beauty in LHCb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609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046" y="3146607"/>
            <a:ext cx="3269120" cy="2463124"/>
          </a:xfrm>
          <a:prstGeom prst="rect">
            <a:avLst/>
          </a:prstGeom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0" y="111713"/>
            <a:ext cx="7886700" cy="586768"/>
          </a:xfrm>
        </p:spPr>
        <p:txBody>
          <a:bodyPr>
            <a:normAutofit/>
          </a:bodyPr>
          <a:lstStyle/>
          <a:p>
            <a:r>
              <a:rPr kumimoji="1" lang="en-US" altLang="zh-CN" sz="3000" dirty="0"/>
              <a:t>Open</a:t>
            </a:r>
            <a:r>
              <a:rPr kumimoji="1" lang="zh-CN" altLang="en-US" sz="3000" dirty="0"/>
              <a:t> </a:t>
            </a:r>
            <a:r>
              <a:rPr kumimoji="1" lang="en-US" altLang="zh-CN" sz="3000" dirty="0" smtClean="0"/>
              <a:t>beauty: particle</a:t>
            </a:r>
            <a:r>
              <a:rPr kumimoji="1" lang="zh-CN" altLang="en-US" sz="3000" dirty="0" smtClean="0"/>
              <a:t> </a:t>
            </a:r>
            <a:r>
              <a:rPr kumimoji="1" lang="en-US" altLang="zh-CN" sz="3000" dirty="0" smtClean="0"/>
              <a:t>ratio</a:t>
            </a:r>
            <a:endParaRPr kumimoji="1" lang="zh-CN" altLang="en-US" sz="3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000" y="180000"/>
            <a:ext cx="1409700" cy="5524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227226" y="3100153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1" lang="zh-CN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矩形 20"/>
              <p:cNvSpPr/>
              <p:nvPr/>
            </p:nvSpPr>
            <p:spPr>
              <a:xfrm>
                <a:off x="6719940" y="683318"/>
                <a:ext cx="1842299" cy="7332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200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1" lang="en-US" altLang="zh-CN" sz="20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kumimoji="1" lang="en-US" altLang="zh-CN" sz="20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kumimoji="1" lang="en-US" altLang="zh-CN" sz="2000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sz="2000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kumimoji="1" lang="en-US" altLang="zh-CN" sz="2000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0</m:t>
                                  </m:r>
                                </m:sup>
                              </m:sSup>
                            </m:sub>
                          </m:sSub>
                          <m:r>
                            <a:rPr kumimoji="1" lang="en-US" altLang="zh-CN" sz="20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kumimoji="1" lang="en-US" altLang="zh-CN" sz="20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d</m:t>
                          </m:r>
                          <m:r>
                            <a:rPr kumimoji="1" lang="en-US" altLang="zh-CN" sz="20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𝑦</m:t>
                          </m:r>
                          <m:r>
                            <a:rPr kumimoji="1" lang="en-US" altLang="zh-CN" sz="20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kumimoji="1" lang="en-US" altLang="zh-CN" sz="20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kumimoji="1" lang="en-US" altLang="zh-CN" sz="20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zh-CN" sz="200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T</m:t>
                              </m:r>
                            </m:sub>
                          </m:sSub>
                          <m:r>
                            <a:rPr kumimoji="1" lang="en-US" altLang="zh-CN" sz="20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kumimoji="1" lang="en-US" altLang="zh-CN" sz="20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kumimoji="1" lang="en-US" altLang="zh-CN" sz="20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kumimoji="1" lang="en-US" altLang="zh-CN" sz="2000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sz="2000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kumimoji="1" lang="en-US" altLang="zh-CN" sz="2000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+</m:t>
                                  </m:r>
                                </m:sup>
                              </m:sSup>
                            </m:sub>
                          </m:sSub>
                          <m:r>
                            <a:rPr kumimoji="1" lang="en-US" altLang="zh-CN" sz="20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kumimoji="1" lang="en-US" altLang="zh-CN" sz="20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d</m:t>
                          </m:r>
                          <m:r>
                            <a:rPr kumimoji="1" lang="en-US" altLang="zh-CN" sz="20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𝑦</m:t>
                          </m:r>
                          <m:r>
                            <a:rPr kumimoji="1" lang="en-US" altLang="zh-CN" sz="20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kumimoji="1" lang="en-US" altLang="zh-CN" sz="20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kumimoji="1" lang="en-US" altLang="zh-CN" sz="20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zh-CN" sz="200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T</m:t>
                              </m:r>
                            </m:sub>
                          </m:sSub>
                          <m:r>
                            <a:rPr kumimoji="1" lang="en-US" altLang="zh-CN" sz="20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zh-CN" alt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9940" y="683318"/>
                <a:ext cx="1842299" cy="73321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6677248" y="1403832"/>
                <a:ext cx="1826076" cy="7923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2000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1" lang="en-US" altLang="zh-CN" sz="2000" i="1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zh-CN" sz="200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</a:rPr>
                                    <m:t>b</m:t>
                                  </m:r>
                                </m:sub>
                                <m:sup>
                                  <m: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</a:rPr>
                                    <m:t>0</m:t>
                                  </m:r>
                                </m:sup>
                              </m:sSubSup>
                            </m:sub>
                          </m:sSub>
                          <m:r>
                            <a:rPr kumimoji="1" lang="en-US" altLang="zh-CN" sz="2000" i="1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kumimoji="1" lang="en-US" altLang="zh-CN" sz="2000" i="1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d</m:t>
                          </m:r>
                          <m:r>
                            <a:rPr kumimoji="1" lang="en-US" altLang="zh-CN" sz="2000" i="1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𝑦</m:t>
                          </m:r>
                          <m:r>
                            <a:rPr kumimoji="1" lang="en-US" altLang="zh-CN" sz="2000" i="1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kumimoji="1" lang="en-US" altLang="zh-CN" sz="2000" i="1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zh-CN" sz="2000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  <m:t>T</m:t>
                              </m:r>
                            </m:sub>
                          </m:sSub>
                          <m:r>
                            <a:rPr kumimoji="1" lang="en-US" altLang="zh-CN" sz="2000" i="1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kumimoji="1" lang="en-US" altLang="zh-CN" sz="2000" i="1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</a:rPr>
                                    <m:t>0</m:t>
                                  </m:r>
                                </m:sup>
                              </m:sSup>
                            </m:sub>
                          </m:sSub>
                          <m:r>
                            <a:rPr kumimoji="1" lang="en-US" altLang="zh-CN" sz="2000" i="1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kumimoji="1" lang="en-US" altLang="zh-CN" sz="2000" i="1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d</m:t>
                          </m:r>
                          <m:r>
                            <a:rPr kumimoji="1" lang="en-US" altLang="zh-CN" sz="2000" i="1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𝑦</m:t>
                          </m:r>
                          <m:r>
                            <a:rPr kumimoji="1" lang="en-US" altLang="zh-CN" sz="2000" i="1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kumimoji="1" lang="en-US" altLang="zh-CN" sz="2000" i="1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zh-CN" sz="2000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  <m:t>T</m:t>
                              </m:r>
                            </m:sub>
                          </m:sSub>
                          <m:r>
                            <a:rPr kumimoji="1" lang="en-US" altLang="zh-CN" sz="2000" i="1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248" y="1403832"/>
                <a:ext cx="1826076" cy="79233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/>
            </p:nvSpPr>
            <p:spPr>
              <a:xfrm>
                <a:off x="6647076" y="2196165"/>
                <a:ext cx="2496923" cy="3438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-172800">
                  <a:buFont typeface="Arial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𝐵</m:t>
                        </m:r>
                      </m:e>
                      <m:sup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1" lang="en-US" altLang="zh-CN" sz="2000" dirty="0">
                    <a:solidFill>
                      <a:srgbClr val="FF0000"/>
                    </a:solidFill>
                  </a:rPr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𝐵</m:t>
                        </m:r>
                      </m:e>
                      <m:sup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en-US" altLang="zh-CN" sz="2000" dirty="0" smtClean="0"/>
                  <a:t> about 1-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charset="0"/>
                      </a:rPr>
                      <m:t>𝜎</m:t>
                    </m:r>
                  </m:oMath>
                </a14:m>
                <a:r>
                  <a:rPr kumimoji="1" lang="en-US" altLang="zh-CN" sz="2000" dirty="0" smtClean="0"/>
                  <a:t> from 1, explained by systematic uncertainties</a:t>
                </a:r>
                <a:endParaRPr kumimoji="1" lang="zh-CN" altLang="en-US" sz="2000" dirty="0" smtClean="0"/>
              </a:p>
              <a:p>
                <a:pPr indent="-172800">
                  <a:buFont typeface="Arial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n-US" altLang="zh-CN" sz="200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 i="1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b</m:t>
                        </m:r>
                      </m:sub>
                      <m:sup>
                        <m:r>
                          <a:rPr kumimoji="1" lang="en-US" altLang="zh-CN" sz="2000" i="1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0</m:t>
                        </m:r>
                      </m:sup>
                    </m:sSubSup>
                    <m:r>
                      <m:rPr>
                        <m:nor/>
                      </m:rPr>
                      <a:rPr kumimoji="1" lang="en-US" altLang="zh-CN" sz="2000" dirty="0">
                        <a:solidFill>
                          <a:srgbClr val="0432FF"/>
                        </a:solidFill>
                      </a:rPr>
                      <m:t>/</m:t>
                    </m:r>
                    <m:sSup>
                      <m:sSupPr>
                        <m:ctrlPr>
                          <a:rPr kumimoji="1" lang="en-US" altLang="zh-CN" sz="2000" i="1">
                            <a:solidFill>
                              <a:srgbClr val="0432FF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𝐵</m:t>
                        </m:r>
                      </m:e>
                      <m:sup>
                        <m:r>
                          <a:rPr kumimoji="1" lang="en-US" altLang="zh-CN" sz="2000" i="1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0</m:t>
                        </m:r>
                      </m:sup>
                    </m:sSup>
                    <m:r>
                      <a:rPr kumimoji="1" lang="en-US" altLang="zh-CN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≈0.4</m:t>
                    </m:r>
                  </m:oMath>
                </a14:m>
                <a:r>
                  <a:rPr kumimoji="1" lang="en-US" altLang="zh-CN" sz="2000" dirty="0" smtClean="0"/>
                  <a:t>,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decreases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at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high</a:t>
                </a:r>
                <a:r>
                  <a:rPr kumimoji="1" lang="zh-CN" alt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altLang="zh-CN" sz="2000" dirty="0" smtClean="0"/>
                  <a:t>,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and is compatible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charset="0"/>
                          </a:rPr>
                          <m:t>c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charset="0"/>
                          </a:rPr>
                          <m:t>+</m:t>
                        </m:r>
                      </m:sup>
                    </m:sSubSup>
                    <m:r>
                      <a:rPr lang="en-US" altLang="zh-CN" sz="2000" b="0" i="1" smtClean="0">
                        <a:latin typeface="Cambria Math" charset="0"/>
                      </a:rPr>
                      <m:t>/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000" dirty="0" smtClean="0"/>
                  <a:t> in </a:t>
                </a:r>
                <a:r>
                  <a:rPr lang="en-US" altLang="zh-CN" sz="2000" dirty="0"/>
                  <a:t>the same </a:t>
                </a:r>
                <a:r>
                  <a:rPr lang="en-US" altLang="zh-CN" sz="2000" dirty="0" smtClean="0"/>
                  <a:t>region,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similar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to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err="1" smtClean="0"/>
                  <a:t>LHCb</a:t>
                </a:r>
                <a:r>
                  <a:rPr lang="zh-CN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charset="0"/>
                      </a:rPr>
                      <m:t>𝑝𝑝</m:t>
                    </m:r>
                  </m:oMath>
                </a14:m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data</a:t>
                </a:r>
                <a:r>
                  <a:rPr kumimoji="1" lang="zh-CN" altLang="en-US" sz="2000" dirty="0" smtClean="0"/>
                  <a:t> </a:t>
                </a:r>
                <a:r>
                  <a:rPr lang="pt-BR" altLang="zh-CN" sz="1600" dirty="0"/>
                  <a:t>[JHEP 08 (2014) 143]</a:t>
                </a:r>
                <a:endParaRPr kumimoji="1" lang="zh-CN" altLang="en-US" sz="1600" dirty="0"/>
              </a:p>
            </p:txBody>
          </p:sp>
        </mc:Choice>
        <mc:Fallback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7076" y="2196165"/>
                <a:ext cx="2496923" cy="3438377"/>
              </a:xfrm>
              <a:prstGeom prst="rect">
                <a:avLst/>
              </a:prstGeom>
              <a:blipFill rotWithShape="0">
                <a:blip r:embed="rId8"/>
                <a:stretch>
                  <a:fillRect l="-2439" t="-887" b="-14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6719940" y="6356351"/>
            <a:ext cx="232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altLang="zh-CN" sz="1400" dirty="0"/>
              <a:t>Phys. Rev. D99 052011 (2019) </a:t>
            </a:r>
            <a:endParaRPr lang="en-US" altLang="zh-CN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0" y="5596308"/>
                <a:ext cx="8935880" cy="896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-172800">
                  <a:buFont typeface="Arial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000" i="1">
                            <a:latin typeface="Cambria Math" charset="0"/>
                          </a:rPr>
                          <m:t>𝑝</m:t>
                        </m:r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charset="0"/>
                          </a:rPr>
                          <m:t>Pb</m:t>
                        </m:r>
                      </m:sub>
                      <m:sup>
                        <m:sSubSup>
                          <m:sSubSupPr>
                            <m:ctrlPr>
                              <a:rPr lang="en-US" altLang="zh-CN" sz="20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charset="0"/>
                              </a:rPr>
                              <m:t>Λ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000" i="1">
                                <a:latin typeface="Cambria Math" charset="0"/>
                              </a:rPr>
                              <m:t>b</m:t>
                            </m:r>
                          </m:sub>
                          <m:sup>
                            <m:r>
                              <a:rPr lang="en-US" altLang="zh-CN" sz="2000" i="1">
                                <a:latin typeface="Cambria Math" charset="0"/>
                              </a:rPr>
                              <m:t>0</m:t>
                            </m:r>
                          </m:sup>
                        </m:sSubSup>
                        <m:r>
                          <a:rPr lang="en-US" altLang="zh-CN" sz="2000" i="1">
                            <a:latin typeface="Cambria Math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charset="0"/>
                              </a:rPr>
                              <m:t>0</m:t>
                            </m:r>
                          </m:sup>
                        </m:sSup>
                      </m:sup>
                    </m:sSubSup>
                    <m:r>
                      <a:rPr lang="en-US" altLang="zh-CN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≡</m:t>
                    </m:r>
                    <m:sSubSup>
                      <m:sSubSupPr>
                        <m:ctrlPr>
                          <a:rPr lang="en-US" altLang="zh-CN" sz="20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000" i="1">
                            <a:latin typeface="Cambria Math" charset="0"/>
                          </a:rPr>
                          <m:t>𝑝</m:t>
                        </m:r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charset="0"/>
                          </a:rPr>
                          <m:t>Pb</m:t>
                        </m:r>
                      </m:sub>
                      <m:sup>
                        <m:sSubSup>
                          <m:sSubSupPr>
                            <m:ctrlPr>
                              <a:rPr lang="en-US" altLang="zh-CN" sz="20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charset="0"/>
                              </a:rPr>
                              <m:t>Λ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000" i="1">
                                <a:latin typeface="Cambria Math" charset="0"/>
                              </a:rPr>
                              <m:t>b</m:t>
                            </m:r>
                          </m:sub>
                          <m:sup>
                            <m:r>
                              <a:rPr lang="en-US" altLang="zh-CN" sz="2000" i="1">
                                <a:latin typeface="Cambria Math" charset="0"/>
                              </a:rPr>
                              <m:t>0</m:t>
                            </m:r>
                          </m:sup>
                        </m:sSubSup>
                      </m:sup>
                    </m:sSubSup>
                    <m:r>
                      <a:rPr lang="en-US" altLang="zh-CN" sz="2000" i="1">
                        <a:latin typeface="Cambria Math" charset="0"/>
                      </a:rPr>
                      <m:t>/</m:t>
                    </m:r>
                    <m:sSubSup>
                      <m:sSubSupPr>
                        <m:ctrlPr>
                          <a:rPr lang="en-US" altLang="zh-CN" sz="20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000" i="1">
                            <a:latin typeface="Cambria Math" charset="0"/>
                          </a:rPr>
                          <m:t>𝑝</m:t>
                        </m:r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charset="0"/>
                          </a:rPr>
                          <m:t>Pb</m:t>
                        </m:r>
                      </m:sub>
                      <m:sup>
                        <m:sSup>
                          <m:sSupPr>
                            <m:ctrlPr>
                              <a:rPr lang="en-US" altLang="zh-CN" sz="20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charset="0"/>
                              </a:rPr>
                              <m:t>0</m:t>
                            </m:r>
                          </m:sup>
                        </m:sSup>
                      </m:sup>
                    </m:sSubSup>
                    <m:r>
                      <a:rPr kumimoji="1" lang="zh-CN" altLang="en-US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≈</m:t>
                    </m:r>
                    <m:r>
                      <a:rPr kumimoji="1" lang="en-US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1</m:t>
                    </m:r>
                  </m:oMath>
                </a14:m>
                <a:r>
                  <a:rPr kumimoji="1" lang="en-US" altLang="zh-CN" sz="2000" dirty="0" smtClean="0"/>
                  <a:t> and is independent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/>
                  <a:t>of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kumimoji="1" lang="zh-CN" altLang="en-US" sz="2000" dirty="0"/>
                  <a:t> </a:t>
                </a:r>
                <a:r>
                  <a:rPr kumimoji="1" lang="en-US" altLang="zh-CN" sz="2000" dirty="0" smtClean="0"/>
                  <a:t>at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forward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rapidity,  </a:t>
                </a:r>
                <a:r>
                  <a:rPr lang="en-US" altLang="zh-CN" sz="2000" dirty="0" smtClean="0"/>
                  <a:t>suffers </a:t>
                </a:r>
                <a:r>
                  <a:rPr lang="en-US" altLang="zh-CN" sz="2000" dirty="0"/>
                  <a:t>larger </a:t>
                </a:r>
                <a:r>
                  <a:rPr lang="en-US" altLang="zh-CN" sz="2000" dirty="0" smtClean="0"/>
                  <a:t>fluctuations </a:t>
                </a:r>
                <a:r>
                  <a:rPr lang="en-US" altLang="zh-CN" sz="2000" dirty="0"/>
                  <a:t>due to higher level of </a:t>
                </a:r>
                <a:r>
                  <a:rPr lang="en-US" altLang="zh-CN" sz="2000" dirty="0" smtClean="0"/>
                  <a:t>background at backward </a:t>
                </a:r>
                <a:r>
                  <a:rPr kumimoji="1" lang="en-US" altLang="zh-CN" sz="2000" dirty="0" smtClean="0"/>
                  <a:t>rapidity</a:t>
                </a:r>
                <a:endParaRPr kumimoji="1" lang="zh-CN" altLang="en-US" sz="2000" dirty="0"/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596308"/>
                <a:ext cx="8935880" cy="896207"/>
              </a:xfrm>
              <a:prstGeom prst="rect">
                <a:avLst/>
              </a:prstGeom>
              <a:blipFill rotWithShape="0">
                <a:blip r:embed="rId11"/>
                <a:stretch>
                  <a:fillRect l="-682" b="-115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3138773"/>
            <a:ext cx="3338622" cy="247305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" y="698481"/>
            <a:ext cx="6568276" cy="2446031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2702222" y="1026374"/>
            <a:ext cx="52525" cy="207438"/>
          </a:xfrm>
          <a:prstGeom prst="rect">
            <a:avLst/>
          </a:prstGeom>
          <a:solidFill>
            <a:schemeClr val="bg1">
              <a:alpha val="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23" name="组 22"/>
          <p:cNvGrpSpPr/>
          <p:nvPr/>
        </p:nvGrpSpPr>
        <p:grpSpPr>
          <a:xfrm>
            <a:off x="2709028" y="1335169"/>
            <a:ext cx="45719" cy="196450"/>
            <a:chOff x="1093177" y="7161335"/>
            <a:chExt cx="114300" cy="477981"/>
          </a:xfrm>
        </p:grpSpPr>
        <p:cxnSp>
          <p:nvCxnSpPr>
            <p:cNvPr id="24" name="直线连接符 23"/>
            <p:cNvCxnSpPr/>
            <p:nvPr/>
          </p:nvCxnSpPr>
          <p:spPr>
            <a:xfrm>
              <a:off x="1151392" y="7161335"/>
              <a:ext cx="0" cy="47798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线连接符 24"/>
            <p:cNvCxnSpPr/>
            <p:nvPr/>
          </p:nvCxnSpPr>
          <p:spPr>
            <a:xfrm>
              <a:off x="1093177" y="7161335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线连接符 25"/>
            <p:cNvCxnSpPr/>
            <p:nvPr/>
          </p:nvCxnSpPr>
          <p:spPr>
            <a:xfrm>
              <a:off x="1093177" y="7639316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文本框 26"/>
          <p:cNvSpPr txBox="1"/>
          <p:nvPr/>
        </p:nvSpPr>
        <p:spPr>
          <a:xfrm>
            <a:off x="2731887" y="907531"/>
            <a:ext cx="521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tot.</a:t>
            </a:r>
            <a:endParaRPr kumimoji="1" lang="zh-CN" altLang="en-US" sz="1600" dirty="0" smtClean="0"/>
          </a:p>
        </p:txBody>
      </p:sp>
      <p:sp>
        <p:nvSpPr>
          <p:cNvPr id="28" name="文本框 27"/>
          <p:cNvSpPr txBox="1"/>
          <p:nvPr/>
        </p:nvSpPr>
        <p:spPr>
          <a:xfrm>
            <a:off x="2784412" y="1233812"/>
            <a:ext cx="513116" cy="34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stat.</a:t>
            </a:r>
            <a:endParaRPr kumimoji="1" lang="zh-CN" altLang="en-US" sz="1600" dirty="0" smtClean="0"/>
          </a:p>
        </p:txBody>
      </p:sp>
      <p:sp>
        <p:nvSpPr>
          <p:cNvPr id="29" name="矩形 28"/>
          <p:cNvSpPr/>
          <p:nvPr/>
        </p:nvSpPr>
        <p:spPr>
          <a:xfrm>
            <a:off x="5954383" y="1909845"/>
            <a:ext cx="52525" cy="207438"/>
          </a:xfrm>
          <a:prstGeom prst="rect">
            <a:avLst/>
          </a:prstGeom>
          <a:solidFill>
            <a:schemeClr val="bg1">
              <a:alpha val="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30" name="组 29"/>
          <p:cNvGrpSpPr/>
          <p:nvPr/>
        </p:nvGrpSpPr>
        <p:grpSpPr>
          <a:xfrm>
            <a:off x="5961189" y="2218640"/>
            <a:ext cx="45719" cy="196450"/>
            <a:chOff x="1093177" y="7161335"/>
            <a:chExt cx="114300" cy="477981"/>
          </a:xfrm>
        </p:grpSpPr>
        <p:cxnSp>
          <p:nvCxnSpPr>
            <p:cNvPr id="31" name="直线连接符 30"/>
            <p:cNvCxnSpPr/>
            <p:nvPr/>
          </p:nvCxnSpPr>
          <p:spPr>
            <a:xfrm>
              <a:off x="1151392" y="7161335"/>
              <a:ext cx="0" cy="47798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线连接符 31"/>
            <p:cNvCxnSpPr/>
            <p:nvPr/>
          </p:nvCxnSpPr>
          <p:spPr>
            <a:xfrm>
              <a:off x="1093177" y="7161335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线连接符 32"/>
            <p:cNvCxnSpPr/>
            <p:nvPr/>
          </p:nvCxnSpPr>
          <p:spPr>
            <a:xfrm>
              <a:off x="1093177" y="7639316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文本框 33"/>
          <p:cNvSpPr txBox="1"/>
          <p:nvPr/>
        </p:nvSpPr>
        <p:spPr>
          <a:xfrm>
            <a:off x="5984048" y="1791002"/>
            <a:ext cx="521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tot.</a:t>
            </a:r>
            <a:endParaRPr kumimoji="1" lang="zh-CN" altLang="en-US" sz="1600" dirty="0" smtClean="0"/>
          </a:p>
        </p:txBody>
      </p:sp>
      <p:sp>
        <p:nvSpPr>
          <p:cNvPr id="35" name="文本框 34"/>
          <p:cNvSpPr txBox="1"/>
          <p:nvPr/>
        </p:nvSpPr>
        <p:spPr>
          <a:xfrm>
            <a:off x="6036573" y="2117283"/>
            <a:ext cx="513116" cy="34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stat.</a:t>
            </a:r>
            <a:endParaRPr kumimoji="1" lang="zh-CN" altLang="en-US" sz="1600" dirty="0" smtClean="0"/>
          </a:p>
        </p:txBody>
      </p:sp>
      <p:sp>
        <p:nvSpPr>
          <p:cNvPr id="36" name="矩形 35"/>
          <p:cNvSpPr/>
          <p:nvPr/>
        </p:nvSpPr>
        <p:spPr>
          <a:xfrm>
            <a:off x="1647923" y="3663004"/>
            <a:ext cx="52525" cy="207438"/>
          </a:xfrm>
          <a:prstGeom prst="rect">
            <a:avLst/>
          </a:prstGeom>
          <a:solidFill>
            <a:schemeClr val="bg1">
              <a:alpha val="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37" name="组 36"/>
          <p:cNvGrpSpPr/>
          <p:nvPr/>
        </p:nvGrpSpPr>
        <p:grpSpPr>
          <a:xfrm>
            <a:off x="1654729" y="3971799"/>
            <a:ext cx="45719" cy="196450"/>
            <a:chOff x="1093177" y="7161335"/>
            <a:chExt cx="114300" cy="477981"/>
          </a:xfrm>
        </p:grpSpPr>
        <p:cxnSp>
          <p:nvCxnSpPr>
            <p:cNvPr id="38" name="直线连接符 37"/>
            <p:cNvCxnSpPr/>
            <p:nvPr/>
          </p:nvCxnSpPr>
          <p:spPr>
            <a:xfrm>
              <a:off x="1151392" y="7161335"/>
              <a:ext cx="0" cy="47798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线连接符 38"/>
            <p:cNvCxnSpPr/>
            <p:nvPr/>
          </p:nvCxnSpPr>
          <p:spPr>
            <a:xfrm>
              <a:off x="1093177" y="7161335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线连接符 39"/>
            <p:cNvCxnSpPr/>
            <p:nvPr/>
          </p:nvCxnSpPr>
          <p:spPr>
            <a:xfrm>
              <a:off x="1093177" y="7639316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文本框 40"/>
          <p:cNvSpPr txBox="1"/>
          <p:nvPr/>
        </p:nvSpPr>
        <p:spPr>
          <a:xfrm>
            <a:off x="1677588" y="3544161"/>
            <a:ext cx="521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tot.</a:t>
            </a:r>
            <a:endParaRPr kumimoji="1" lang="zh-CN" altLang="en-US" sz="1600" dirty="0" smtClean="0"/>
          </a:p>
        </p:txBody>
      </p:sp>
      <p:sp>
        <p:nvSpPr>
          <p:cNvPr id="42" name="文本框 41"/>
          <p:cNvSpPr txBox="1"/>
          <p:nvPr/>
        </p:nvSpPr>
        <p:spPr>
          <a:xfrm>
            <a:off x="1730113" y="3870442"/>
            <a:ext cx="513116" cy="34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stat.</a:t>
            </a:r>
            <a:endParaRPr kumimoji="1" lang="zh-CN" altLang="en-US" sz="1600" dirty="0" smtClean="0"/>
          </a:p>
        </p:txBody>
      </p:sp>
      <p:sp>
        <p:nvSpPr>
          <p:cNvPr id="43" name="矩形 42"/>
          <p:cNvSpPr/>
          <p:nvPr/>
        </p:nvSpPr>
        <p:spPr>
          <a:xfrm>
            <a:off x="4691697" y="4650667"/>
            <a:ext cx="52525" cy="207438"/>
          </a:xfrm>
          <a:prstGeom prst="rect">
            <a:avLst/>
          </a:prstGeom>
          <a:solidFill>
            <a:schemeClr val="bg1">
              <a:alpha val="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44" name="组 43"/>
          <p:cNvGrpSpPr/>
          <p:nvPr/>
        </p:nvGrpSpPr>
        <p:grpSpPr>
          <a:xfrm>
            <a:off x="4698503" y="4959462"/>
            <a:ext cx="45719" cy="196450"/>
            <a:chOff x="1093177" y="7161335"/>
            <a:chExt cx="114300" cy="477981"/>
          </a:xfrm>
        </p:grpSpPr>
        <p:cxnSp>
          <p:nvCxnSpPr>
            <p:cNvPr id="45" name="直线连接符 44"/>
            <p:cNvCxnSpPr/>
            <p:nvPr/>
          </p:nvCxnSpPr>
          <p:spPr>
            <a:xfrm>
              <a:off x="1151392" y="7161335"/>
              <a:ext cx="0" cy="47798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线连接符 45"/>
            <p:cNvCxnSpPr/>
            <p:nvPr/>
          </p:nvCxnSpPr>
          <p:spPr>
            <a:xfrm>
              <a:off x="1093177" y="7161335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线连接符 46"/>
            <p:cNvCxnSpPr/>
            <p:nvPr/>
          </p:nvCxnSpPr>
          <p:spPr>
            <a:xfrm>
              <a:off x="1093177" y="7639316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文本框 47"/>
          <p:cNvSpPr txBox="1"/>
          <p:nvPr/>
        </p:nvSpPr>
        <p:spPr>
          <a:xfrm>
            <a:off x="4721362" y="4531824"/>
            <a:ext cx="521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tot.</a:t>
            </a:r>
            <a:endParaRPr kumimoji="1" lang="zh-CN" altLang="en-US" sz="1600" dirty="0" smtClean="0"/>
          </a:p>
        </p:txBody>
      </p:sp>
      <p:sp>
        <p:nvSpPr>
          <p:cNvPr id="49" name="文本框 48"/>
          <p:cNvSpPr txBox="1"/>
          <p:nvPr/>
        </p:nvSpPr>
        <p:spPr>
          <a:xfrm>
            <a:off x="4773887" y="4858105"/>
            <a:ext cx="513116" cy="34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stat.</a:t>
            </a:r>
            <a:endParaRPr kumimoji="1" lang="zh-CN" altLang="en-US" sz="1600" dirty="0" smtClean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F1D9-9B52-A346-BE33-DED81B8497A9}" type="slidenum">
              <a:rPr kumimoji="1" lang="zh-CN" altLang="en-US" smtClean="0"/>
              <a:t>13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2nd FCPPL; open charm and beauty in LHCb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4743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0" y="179247"/>
            <a:ext cx="7886700" cy="546868"/>
          </a:xfrm>
        </p:spPr>
        <p:txBody>
          <a:bodyPr>
            <a:normAutofit/>
          </a:bodyPr>
          <a:lstStyle/>
          <a:p>
            <a:r>
              <a:rPr kumimoji="1" lang="en-US" altLang="zh-CN" sz="3000" dirty="0" smtClean="0"/>
              <a:t>Summary</a:t>
            </a:r>
            <a:r>
              <a:rPr kumimoji="1" lang="zh-CN" altLang="en-US" sz="3000" dirty="0" smtClean="0"/>
              <a:t> </a:t>
            </a:r>
            <a:r>
              <a:rPr kumimoji="1" lang="en-US" altLang="zh-CN" sz="3000" dirty="0" smtClean="0"/>
              <a:t>and</a:t>
            </a:r>
            <a:r>
              <a:rPr kumimoji="1" lang="zh-CN" altLang="en-US" sz="3000" dirty="0" smtClean="0"/>
              <a:t> </a:t>
            </a:r>
            <a:r>
              <a:rPr kumimoji="1" lang="en-US" altLang="zh-CN" sz="3000" dirty="0" smtClean="0"/>
              <a:t>outlook</a:t>
            </a:r>
            <a:r>
              <a:rPr kumimoji="1" lang="zh-CN" altLang="en-US" sz="3000" dirty="0" smtClean="0"/>
              <a:t> </a:t>
            </a:r>
            <a:endParaRPr kumimoji="1" lang="zh-CN" alt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5"/>
              <p:cNvSpPr>
                <a:spLocks noGrp="1"/>
              </p:cNvSpPr>
              <p:nvPr>
                <p:ph idx="1"/>
              </p:nvPr>
            </p:nvSpPr>
            <p:spPr>
              <a:xfrm>
                <a:off x="314325" y="732450"/>
                <a:ext cx="8515350" cy="545245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000" dirty="0" smtClean="0"/>
                  <a:t>LHCb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has excellent </a:t>
                </a:r>
                <a:r>
                  <a:rPr lang="en-US" altLang="zh-CN" sz="2000" dirty="0"/>
                  <a:t>capabilities to study heavy flavor in heavy ion studies</a:t>
                </a:r>
                <a:endParaRPr kumimoji="1" lang="zh-CN" altLang="en-US" sz="2000" dirty="0"/>
              </a:p>
              <a:p>
                <a:r>
                  <a:rPr kumimoji="1" lang="en-US" altLang="zh-CN" sz="2000" dirty="0"/>
                  <a:t>Production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of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zh-CN" sz="2000" i="1">
                            <a:latin typeface="Cambria Math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and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 i="1">
                            <a:latin typeface="Cambria Math" charset="0"/>
                          </a:rPr>
                          <m:t>c</m:t>
                        </m:r>
                      </m:sub>
                      <m:sup>
                        <m:r>
                          <a:rPr kumimoji="1" lang="en-US" altLang="zh-CN" sz="2000" i="1">
                            <a:latin typeface="Cambria Math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are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measured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 smtClean="0"/>
                  <a:t>in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5.02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err="1" smtClean="0"/>
                  <a:t>TeV</a:t>
                </a:r>
                <a:r>
                  <a:rPr kumimoji="1" lang="zh-CN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charset="0"/>
                      </a:rPr>
                      <m:t>𝑝</m:t>
                    </m:r>
                  </m:oMath>
                </a14:m>
                <a:r>
                  <a:rPr kumimoji="1" lang="en-US" altLang="zh-CN" sz="2000" dirty="0" err="1"/>
                  <a:t>Pb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collisions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 smtClean="0"/>
                  <a:t>by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err="1"/>
                  <a:t>LHCb</a:t>
                </a:r>
                <a:endParaRPr kumimoji="1" lang="zh-CN" altLang="en-US" sz="2000" dirty="0"/>
              </a:p>
              <a:p>
                <a:pPr lvl="1">
                  <a:buFont typeface="Wingdings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𝑝</m:t>
                        </m:r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latin typeface="Cambria Math" charset="0"/>
                          </a:rPr>
                          <m:t>Pb</m:t>
                        </m:r>
                      </m:sub>
                      <m:sup>
                        <m:sSup>
                          <m:sSupPr>
                            <m:ctrlPr>
                              <a:rPr kumimoji="1" lang="en-US" altLang="zh-CN" sz="20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𝐷</m:t>
                            </m:r>
                          </m:e>
                          <m:sup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0</m:t>
                            </m:r>
                          </m:sup>
                        </m:sSup>
                      </m:sup>
                    </m:sSubSup>
                  </m:oMath>
                </a14:m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is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significantly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suppressed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in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the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forward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and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more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precise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than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theory so that can be used to constrain model</a:t>
                </a:r>
                <a:endParaRPr kumimoji="1" lang="zh-CN" altLang="en-US" sz="2000" dirty="0" smtClean="0"/>
              </a:p>
              <a:p>
                <a:pPr lvl="1">
                  <a:buFont typeface="Wingdings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latin typeface="Cambria Math" charset="0"/>
                          </a:rPr>
                          <m:t>FB</m:t>
                        </m:r>
                      </m:sub>
                      <m:sup>
                        <m:sSup>
                          <m:sSup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𝐷</m:t>
                            </m:r>
                          </m:e>
                          <m:sup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0</m:t>
                            </m:r>
                          </m:sup>
                        </m:sSup>
                      </m:sup>
                    </m:sSubSup>
                  </m:oMath>
                </a14:m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and</a:t>
                </a:r>
                <a:r>
                  <a:rPr kumimoji="1" lang="zh-CN" altLang="en-US" sz="20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FB</m:t>
                        </m:r>
                      </m:sub>
                      <m:sup>
                        <m:sSubSup>
                          <m:sSubSupPr>
                            <m:ctrlPr>
                              <a:rPr kumimoji="1" lang="en-US" altLang="zh-CN" sz="2000" b="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2000" b="0" i="0" smtClean="0">
                                <a:latin typeface="Cambria Math" charset="0"/>
                              </a:rPr>
                              <m:t>Λ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zh-CN" sz="2000" b="0" i="0" smtClean="0">
                                <a:latin typeface="Cambria Math" charset="0"/>
                              </a:rPr>
                              <m:t>c</m:t>
                            </m:r>
                          </m:sub>
                          <m:sup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+</m:t>
                            </m:r>
                          </m:sup>
                        </m:sSubSup>
                      </m:sup>
                    </m:sSubSup>
                  </m:oMath>
                </a14:m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agree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with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QCD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theory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and</a:t>
                </a:r>
                <a:r>
                  <a:rPr kumimoji="1" lang="zh-CN" altLang="en-US" sz="20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FB</m:t>
                        </m:r>
                      </m:sub>
                      <m:sup>
                        <m:sSup>
                          <m:sSup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𝐷</m:t>
                            </m:r>
                          </m:e>
                          <m:sup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0</m:t>
                            </m:r>
                          </m:sup>
                        </m:sSup>
                      </m:sup>
                    </m:sSubSup>
                  </m:oMath>
                </a14:m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has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smaller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uncertainties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than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theory</a:t>
                </a:r>
                <a:r>
                  <a:rPr kumimoji="1" lang="zh-CN" altLang="en-US" sz="2000" dirty="0" smtClean="0"/>
                  <a:t> </a:t>
                </a:r>
              </a:p>
              <a:p>
                <a:pPr lvl="1">
                  <a:buFont typeface="Wingdings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𝑅</m:t>
                        </m:r>
                      </m:e>
                      <m:sub>
                        <m:sSubSup>
                          <m:sSubSupPr>
                            <m:ctrlPr>
                              <a:rPr kumimoji="1" lang="en-US" altLang="zh-CN" sz="2000" b="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2000" b="0" i="0" smtClean="0">
                                <a:latin typeface="Cambria Math" charset="0"/>
                              </a:rPr>
                              <m:t>Λ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zh-CN" sz="2000" b="0" i="0" smtClean="0">
                                <a:latin typeface="Cambria Math" charset="0"/>
                              </a:rPr>
                              <m:t>c</m:t>
                            </m:r>
                          </m:sub>
                          <m:sup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+</m:t>
                            </m:r>
                          </m:sup>
                        </m:sSubSup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/</m:t>
                        </m:r>
                        <m:sSup>
                          <m:sSupPr>
                            <m:ctrlPr>
                              <a:rPr kumimoji="1" lang="en-US" altLang="zh-CN" sz="20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𝐷</m:t>
                            </m:r>
                          </m:e>
                          <m:sup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0</m:t>
                            </m:r>
                          </m:sup>
                        </m:sSup>
                      </m:sub>
                    </m:sSub>
                  </m:oMath>
                </a14:m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agrees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with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model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except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in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forward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high</a:t>
                </a:r>
                <a:r>
                  <a:rPr kumimoji="1" lang="zh-CN" alt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latin typeface="Cambria Math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bins</a:t>
                </a:r>
                <a:endParaRPr kumimoji="1" lang="zh-CN" altLang="en-US" sz="2000" dirty="0" smtClean="0"/>
              </a:p>
              <a:p>
                <a:r>
                  <a:rPr kumimoji="1" lang="en-US" altLang="zh-CN" sz="2000" dirty="0"/>
                  <a:t>Production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of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𝐵</m:t>
                        </m:r>
                      </m:e>
                      <m:sup>
                        <m:r>
                          <a:rPr kumimoji="1" lang="en-US" altLang="zh-CN" sz="2000" i="1">
                            <a:latin typeface="Cambria Math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en-US" altLang="zh-CN" sz="2000" dirty="0"/>
                  <a:t>,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𝐵</m:t>
                        </m:r>
                      </m:e>
                      <m:sup>
                        <m:r>
                          <a:rPr kumimoji="1" lang="en-US" altLang="zh-CN" sz="2000" i="1">
                            <a:latin typeface="Cambria Math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and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b</m:t>
                        </m:r>
                      </m:sub>
                      <m:sup>
                        <m:r>
                          <a:rPr kumimoji="1" lang="en-US" altLang="zh-CN" sz="2000" i="1">
                            <a:latin typeface="Cambria Math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are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 smtClean="0"/>
                  <a:t>measured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in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8.16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err="1" smtClean="0"/>
                  <a:t>TeV</a:t>
                </a:r>
                <a:r>
                  <a:rPr kumimoji="1" lang="zh-CN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charset="0"/>
                      </a:rPr>
                      <m:t>𝑝</m:t>
                    </m:r>
                  </m:oMath>
                </a14:m>
                <a:r>
                  <a:rPr kumimoji="1" lang="en-US" altLang="zh-CN" sz="2000" dirty="0" err="1"/>
                  <a:t>Pb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collisions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 smtClean="0"/>
                  <a:t>by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err="1" smtClean="0"/>
                  <a:t>LHCb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(first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measured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in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heavy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ion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collisions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using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exclusive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err="1" smtClean="0"/>
                  <a:t>hadronic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states)</a:t>
                </a:r>
                <a:endParaRPr kumimoji="1" lang="zh-CN" altLang="en-US" sz="2000" dirty="0"/>
              </a:p>
              <a:p>
                <a:pPr lvl="1">
                  <a:buFont typeface="Wingdings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charset="0"/>
                          </a:rPr>
                          <m:t>𝑝</m:t>
                        </m:r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Pb</m:t>
                        </m:r>
                      </m:sub>
                      <m:sup>
                        <m:sSup>
                          <m:sSup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𝐵</m:t>
                            </m:r>
                          </m:e>
                          <m:sup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+</m:t>
                            </m:r>
                          </m:sup>
                        </m:sSup>
                      </m:sup>
                    </m:sSubSup>
                  </m:oMath>
                </a14:m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agrees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with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 smtClean="0"/>
                  <a:t>QCD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theory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and</a:t>
                </a:r>
                <a:r>
                  <a:rPr kumimoji="1" lang="zh-CN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charset="0"/>
                      </a:rPr>
                      <m:t>𝐽</m:t>
                    </m:r>
                  </m:oMath>
                </a14:m>
                <a:r>
                  <a:rPr kumimoji="1" lang="en-US" altLang="zh-CN" sz="2000" dirty="0"/>
                  <a:t>/</a:t>
                </a:r>
                <a14:m>
                  <m:oMath xmlns:m="http://schemas.openxmlformats.org/officeDocument/2006/math">
                    <m:r>
                      <a:rPr kumimoji="1" lang="en-US" altLang="zh-CN" sz="2000" i="1" dirty="0">
                        <a:latin typeface="Cambria Math" charset="0"/>
                      </a:rPr>
                      <m:t>𝜓</m:t>
                    </m:r>
                  </m:oMath>
                </a14:m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from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b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 smtClean="0"/>
                  <a:t>decay</a:t>
                </a:r>
                <a:endParaRPr kumimoji="1" lang="zh-CN" altLang="en-US" sz="2000" dirty="0" smtClean="0"/>
              </a:p>
              <a:p>
                <a:pPr lvl="1">
                  <a:buFont typeface="Wingdings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charset="0"/>
                          </a:rPr>
                          <m:t>𝑝</m:t>
                        </m:r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Pb</m:t>
                        </m:r>
                      </m:sub>
                      <m:sup>
                        <m:sSubSup>
                          <m:sSubSup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latin typeface="Cambria Math" charset="0"/>
                              </a:rPr>
                              <m:t>Λ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zh-CN" sz="2000" i="1">
                                <a:latin typeface="Cambria Math" charset="0"/>
                              </a:rPr>
                              <m:t>b</m:t>
                            </m:r>
                          </m:sub>
                          <m:sup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0</m:t>
                            </m:r>
                          </m:sup>
                        </m:sSubSup>
                      </m:sup>
                    </m:sSubSup>
                  </m:oMath>
                </a14:m>
                <a:r>
                  <a:rPr kumimoji="1" lang="en-US" altLang="zh-CN" sz="2000" dirty="0"/>
                  <a:t>/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charset="0"/>
                          </a:rPr>
                          <m:t>𝑝</m:t>
                        </m:r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Pb</m:t>
                        </m:r>
                      </m:sub>
                      <m:sup>
                        <m:sSup>
                          <m:sSup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𝐵</m:t>
                            </m:r>
                          </m:e>
                          <m:sup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0</m:t>
                            </m:r>
                          </m:sup>
                        </m:sSup>
                      </m:sup>
                    </m:sSubSup>
                  </m:oMath>
                </a14:m>
                <a:r>
                  <a:rPr kumimoji="1" lang="zh-CN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kumimoji="1" lang="zh-CN" alt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≈</m:t>
                    </m:r>
                    <m:r>
                      <a:rPr kumimoji="1" lang="en-US" altLang="zh-CN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1 </m:t>
                    </m:r>
                  </m:oMath>
                </a14:m>
                <a:r>
                  <a:rPr lang="en-US" altLang="zh-CN" sz="2000" dirty="0" smtClean="0"/>
                  <a:t>at forward rapidity </a:t>
                </a:r>
                <a:endParaRPr lang="zh-CN" altLang="en-US" sz="2000" dirty="0" smtClean="0"/>
              </a:p>
              <a:p>
                <a:r>
                  <a:rPr kumimoji="1" lang="en-US" altLang="zh-CN" sz="2300" dirty="0" smtClean="0"/>
                  <a:t>Production</a:t>
                </a:r>
                <a:r>
                  <a:rPr kumimoji="1" lang="zh-CN" altLang="en-US" sz="2300" dirty="0" smtClean="0"/>
                  <a:t> </a:t>
                </a:r>
                <a:r>
                  <a:rPr kumimoji="1" lang="en-US" altLang="zh-CN" sz="2300" dirty="0" smtClean="0"/>
                  <a:t>of</a:t>
                </a:r>
                <a:r>
                  <a:rPr kumimoji="1" lang="zh-CN" altLang="en-US" sz="2300" dirty="0" smtClean="0"/>
                  <a:t> </a:t>
                </a:r>
                <a:r>
                  <a:rPr kumimoji="1" lang="en-US" altLang="zh-CN" sz="2300" dirty="0" smtClean="0"/>
                  <a:t>open</a:t>
                </a:r>
                <a:r>
                  <a:rPr kumimoji="1" lang="zh-CN" altLang="en-US" sz="2300" dirty="0" smtClean="0"/>
                  <a:t> </a:t>
                </a:r>
                <a:r>
                  <a:rPr kumimoji="1" lang="en-US" altLang="zh-CN" sz="2300" dirty="0" smtClean="0"/>
                  <a:t>charm</a:t>
                </a:r>
                <a:r>
                  <a:rPr kumimoji="1" lang="zh-CN" altLang="en-US" sz="2300" dirty="0" smtClean="0"/>
                  <a:t> </a:t>
                </a:r>
                <a:r>
                  <a:rPr lang="en-US" altLang="zh-CN" sz="2300" dirty="0" smtClean="0"/>
                  <a:t>in</a:t>
                </a:r>
                <a:r>
                  <a:rPr lang="zh-CN" altLang="en-US" sz="2300" dirty="0" smtClean="0"/>
                  <a:t> </a:t>
                </a:r>
                <a:r>
                  <a:rPr lang="en-US" altLang="zh-CN" sz="2300" dirty="0" smtClean="0"/>
                  <a:t>8.16</a:t>
                </a:r>
                <a:r>
                  <a:rPr lang="zh-CN" altLang="en-US" sz="2300" dirty="0" smtClean="0"/>
                  <a:t> </a:t>
                </a:r>
                <a:r>
                  <a:rPr lang="en-US" altLang="zh-CN" sz="2300" dirty="0" err="1" smtClean="0"/>
                  <a:t>TeV</a:t>
                </a:r>
                <a:r>
                  <a:rPr lang="zh-CN" altLang="en-US" sz="2300" dirty="0" smtClean="0"/>
                  <a:t> </a:t>
                </a:r>
                <a:r>
                  <a:rPr lang="en-US" altLang="zh-CN" sz="2300" dirty="0" smtClean="0"/>
                  <a:t>and</a:t>
                </a:r>
                <a:r>
                  <a:rPr lang="zh-CN" altLang="en-US" sz="2300" dirty="0" smtClean="0"/>
                  <a:t> </a:t>
                </a:r>
                <a:r>
                  <a:rPr lang="en-US" altLang="zh-CN" sz="2300" dirty="0" smtClean="0"/>
                  <a:t>more</a:t>
                </a:r>
                <a:r>
                  <a:rPr lang="zh-CN" altLang="en-US" sz="2300" dirty="0" smtClean="0"/>
                  <a:t> </a:t>
                </a:r>
                <a:r>
                  <a:rPr lang="en-US" altLang="zh-CN" sz="2300" dirty="0" smtClean="0"/>
                  <a:t>species</a:t>
                </a:r>
                <a:r>
                  <a:rPr lang="zh-CN" altLang="en-US" sz="2300" dirty="0" smtClean="0"/>
                  <a:t> </a:t>
                </a:r>
                <a:r>
                  <a:rPr lang="en-US" altLang="zh-CN" sz="2300" dirty="0" smtClean="0"/>
                  <a:t>in</a:t>
                </a:r>
                <a:r>
                  <a:rPr lang="zh-CN" altLang="en-US" sz="2300" dirty="0" smtClean="0"/>
                  <a:t> </a:t>
                </a:r>
                <a:r>
                  <a:rPr lang="en-US" altLang="zh-CN" sz="2300" dirty="0" smtClean="0"/>
                  <a:t>5.02</a:t>
                </a:r>
                <a:r>
                  <a:rPr lang="zh-CN" altLang="en-US" sz="2300" dirty="0" smtClean="0"/>
                  <a:t> </a:t>
                </a:r>
                <a:r>
                  <a:rPr lang="en-US" altLang="zh-CN" sz="2300" dirty="0" smtClean="0"/>
                  <a:t>TeV</a:t>
                </a:r>
                <a:r>
                  <a:rPr lang="zh-CN" altLang="en-US" sz="230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300" i="1">
                        <a:latin typeface="Cambria Math" charset="0"/>
                      </a:rPr>
                      <m:t>𝑝</m:t>
                    </m:r>
                  </m:oMath>
                </a14:m>
                <a:r>
                  <a:rPr kumimoji="1" lang="en-US" altLang="zh-CN" sz="2300" dirty="0" err="1"/>
                  <a:t>Pb</a:t>
                </a:r>
                <a:r>
                  <a:rPr kumimoji="1" lang="zh-CN" altLang="en-US" sz="2300" dirty="0"/>
                  <a:t> </a:t>
                </a:r>
                <a:r>
                  <a:rPr kumimoji="1" lang="en-US" altLang="zh-CN" sz="2300" dirty="0"/>
                  <a:t>collisions</a:t>
                </a:r>
                <a:r>
                  <a:rPr kumimoji="1" lang="zh-CN" altLang="en-US" sz="2300" dirty="0"/>
                  <a:t> </a:t>
                </a:r>
                <a:r>
                  <a:rPr kumimoji="1" lang="en-US" altLang="zh-CN" sz="2300" dirty="0" smtClean="0"/>
                  <a:t>are</a:t>
                </a:r>
                <a:r>
                  <a:rPr kumimoji="1" lang="zh-CN" altLang="en-US" sz="2300" dirty="0" smtClean="0"/>
                  <a:t> </a:t>
                </a:r>
                <a:r>
                  <a:rPr kumimoji="1" lang="en-US" altLang="zh-CN" sz="2300" dirty="0" smtClean="0"/>
                  <a:t>under</a:t>
                </a:r>
                <a:r>
                  <a:rPr kumimoji="1" lang="zh-CN" altLang="en-US" sz="2300" dirty="0" smtClean="0"/>
                  <a:t> </a:t>
                </a:r>
                <a:r>
                  <a:rPr kumimoji="1" lang="en-US" altLang="zh-CN" sz="2300" dirty="0" smtClean="0"/>
                  <a:t>study</a:t>
                </a:r>
              </a:p>
              <a:p>
                <a:pPr lvl="1">
                  <a:buFont typeface="Wingdings" charset="2"/>
                  <a:buChar char="Ø"/>
                </a:pPr>
                <a:r>
                  <a:rPr kumimoji="1" lang="en-US" altLang="zh-CN" sz="2000" dirty="0" smtClean="0"/>
                  <a:t>Multiplicity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dependence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6" name="内容占位符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4325" y="732450"/>
                <a:ext cx="8515350" cy="5452450"/>
              </a:xfrm>
              <a:blipFill rotWithShape="0">
                <a:blip r:embed="rId2"/>
                <a:stretch>
                  <a:fillRect l="-860" t="-11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8367" y="180000"/>
            <a:ext cx="1409700" cy="552450"/>
          </a:xfrm>
          <a:prstGeom prst="rect">
            <a:avLst/>
          </a:prstGeom>
        </p:spPr>
      </p:pic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F1D9-9B52-A346-BE33-DED81B8497A9}" type="slidenum">
              <a:rPr kumimoji="1" lang="zh-CN" altLang="en-US" smtClean="0"/>
              <a:t>14</a:t>
            </a:fld>
            <a:endParaRPr kumimoji="1"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2nd FCPPL; open charm and beauty in LHCb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7889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479675"/>
          </a:xfrm>
        </p:spPr>
        <p:txBody>
          <a:bodyPr/>
          <a:lstStyle/>
          <a:p>
            <a:r>
              <a:rPr kumimoji="1" lang="en-US" altLang="zh-CN" dirty="0" smtClean="0"/>
              <a:t>Thank</a:t>
            </a:r>
            <a:r>
              <a:rPr kumimoji="1" lang="zh-CN" altLang="en-US" dirty="0" smtClean="0"/>
              <a:t> </a:t>
            </a:r>
            <a:r>
              <a:rPr kumimoji="1" lang="en-US" altLang="zh-CN" smtClean="0"/>
              <a:t>you</a:t>
            </a:r>
            <a:r>
              <a:rPr kumimoji="1" lang="en-US" altLang="zh-CN"/>
              <a:t>!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367" y="180000"/>
            <a:ext cx="140970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17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479675"/>
          </a:xfrm>
        </p:spPr>
        <p:txBody>
          <a:bodyPr/>
          <a:lstStyle/>
          <a:p>
            <a:r>
              <a:rPr kumimoji="1" lang="en-US" altLang="zh-CN" dirty="0" smtClean="0"/>
              <a:t>Back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up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slides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367" y="180000"/>
            <a:ext cx="140970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76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标题 4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150772"/>
                <a:ext cx="7886700" cy="586768"/>
              </a:xfrm>
            </p:spPr>
            <p:txBody>
              <a:bodyPr/>
              <a:lstStyle/>
              <a:p>
                <a:r>
                  <a:rPr kumimoji="1" lang="en-US" altLang="zh-CN" sz="3000" dirty="0" smtClean="0"/>
                  <a:t>Open</a:t>
                </a:r>
                <a:r>
                  <a:rPr kumimoji="1" lang="zh-CN" altLang="en-US" sz="3000" dirty="0"/>
                  <a:t> </a:t>
                </a:r>
                <a:r>
                  <a:rPr kumimoji="1" lang="en-US" altLang="zh-CN" sz="3000" dirty="0"/>
                  <a:t>charm</a:t>
                </a:r>
                <a:r>
                  <a:rPr kumimoji="1" lang="zh-CN" altLang="en-US" sz="3000" dirty="0"/>
                  <a:t> </a:t>
                </a:r>
                <a:r>
                  <a:rPr kumimoji="1" lang="en-US" altLang="zh-CN" sz="3000" dirty="0" smtClean="0"/>
                  <a:t>production:</a:t>
                </a:r>
                <a:r>
                  <a:rPr kumimoji="1" lang="zh-CN" altLang="en-US" sz="3000" dirty="0" smtClean="0"/>
                  <a:t> </a:t>
                </a:r>
                <a:r>
                  <a:rPr kumimoji="1" lang="en-US" altLang="zh-CN" sz="3000" dirty="0"/>
                  <a:t>p</a:t>
                </a:r>
                <a:r>
                  <a:rPr kumimoji="1" lang="en-US" altLang="zh-CN" sz="3000" dirty="0" smtClean="0"/>
                  <a:t>rompt</a:t>
                </a:r>
                <a:r>
                  <a:rPr kumimoji="1" lang="zh-CN" altLang="en-US" sz="30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30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3000" b="0" i="1" smtClean="0">
                            <a:latin typeface="Cambria Math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zh-CN" sz="3000" b="0" i="1" smtClean="0">
                            <a:latin typeface="Cambria Math" charset="0"/>
                          </a:rPr>
                          <m:t>0</m:t>
                        </m:r>
                      </m:sup>
                    </m:sSup>
                  </m:oMath>
                </a14:m>
                <a:endParaRPr kumimoji="1" lang="zh-CN" altLang="en-US" sz="3000" dirty="0"/>
              </a:p>
            </p:txBody>
          </p:sp>
        </mc:Choice>
        <mc:Fallback xmlns="">
          <p:sp>
            <p:nvSpPr>
              <p:cNvPr id="5" name="标题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50772"/>
                <a:ext cx="7886700" cy="586768"/>
              </a:xfrm>
              <a:blipFill rotWithShape="0">
                <a:blip r:embed="rId2"/>
                <a:stretch>
                  <a:fillRect l="-1777" t="-12500" b="-270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7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3210" y="4338369"/>
                <a:ext cx="8904857" cy="2519631"/>
              </a:xfrm>
            </p:spPr>
            <p:txBody>
              <a:bodyPr>
                <a:noAutofit/>
              </a:bodyPr>
              <a:lstStyle/>
              <a:p>
                <a:r>
                  <a:rPr kumimoji="1" lang="en-US" altLang="zh-CN" sz="2000" dirty="0" smtClean="0"/>
                  <a:t>Reconstructed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through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decay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channel:</a:t>
                </a:r>
                <a:r>
                  <a:rPr kumimoji="1" lang="zh-CN" altLang="en-US" sz="20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0</m:t>
                        </m:r>
                      </m:sup>
                    </m:sSup>
                    <m:r>
                      <a:rPr kumimoji="1" lang="is-IS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𝐾</m:t>
                        </m:r>
                      </m:e>
                      <m:sup>
                        <m: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</m:sup>
                    </m:sSup>
                  </m:oMath>
                </a14:m>
                <a:endParaRPr kumimoji="1" lang="zh-CN" altLang="en-US" sz="2000" dirty="0" smtClean="0"/>
              </a:p>
              <a:p>
                <a:r>
                  <a:rPr kumimoji="1" lang="en-US" altLang="zh-CN" sz="2000" dirty="0" smtClean="0"/>
                  <a:t>Obtain</a:t>
                </a:r>
                <a:r>
                  <a:rPr kumimoji="1" lang="zh-CN" altLang="en-US" sz="20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zh-CN" sz="2000" i="1">
                            <a:latin typeface="Cambria Math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yields</a:t>
                </a:r>
                <a:r>
                  <a:rPr kumimoji="1" lang="zh-CN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FF0000"/>
                        </a:solidFill>
                        <a:latin typeface="Cambria Math" charset="0"/>
                      </a:rPr>
                      <m:t>𝑁</m:t>
                    </m:r>
                    <m:r>
                      <a:rPr kumimoji="1" lang="en-US" altLang="zh-CN" sz="2000" i="1">
                        <a:solidFill>
                          <a:srgbClr val="FF0000"/>
                        </a:solidFill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0</m:t>
                        </m:r>
                      </m:sup>
                    </m:sSup>
                    <m:r>
                      <a:rPr kumimoji="1" lang="is-IS" altLang="zh-CN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𝐾</m:t>
                        </m:r>
                      </m:e>
                      <m:sup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</m:sup>
                    </m:sSup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by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fitting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invariant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mass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distribution:</a:t>
                </a:r>
                <a:endParaRPr kumimoji="1" lang="zh-CN" altLang="en-US" sz="2000" dirty="0" smtClean="0"/>
              </a:p>
              <a:p>
                <a:pPr lvl="1">
                  <a:buFont typeface="Wingdings" charset="2"/>
                  <a:buChar char="Ø"/>
                </a:pPr>
                <a:r>
                  <a:rPr kumimoji="1" lang="en-US" altLang="zh-CN" sz="2000" dirty="0" smtClean="0"/>
                  <a:t>Signal: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Crystal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Ball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+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Gaussian</a:t>
                </a:r>
                <a:endParaRPr kumimoji="1" lang="zh-CN" altLang="en-US" sz="2000" dirty="0" smtClean="0"/>
              </a:p>
              <a:p>
                <a:pPr lvl="1">
                  <a:buFont typeface="Wingdings" charset="2"/>
                  <a:buChar char="Ø"/>
                </a:pPr>
                <a:r>
                  <a:rPr kumimoji="1" lang="en-US" altLang="zh-CN" sz="2000" dirty="0" smtClean="0"/>
                  <a:t>Background: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linear</a:t>
                </a:r>
                <a:endParaRPr kumimoji="1" lang="zh-CN" altLang="en-US" sz="2000" dirty="0" smtClean="0"/>
              </a:p>
            </p:txBody>
          </p:sp>
        </mc:Choice>
        <mc:Fallback xmlns="">
          <p:sp>
            <p:nvSpPr>
              <p:cNvPr id="8" name="内容占位符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3210" y="4338369"/>
                <a:ext cx="8904857" cy="2519631"/>
              </a:xfrm>
              <a:blipFill rotWithShape="0">
                <a:blip r:embed="rId3"/>
                <a:stretch>
                  <a:fillRect l="-616" t="-26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8367" y="180000"/>
            <a:ext cx="1409700" cy="5524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087" y="814647"/>
            <a:ext cx="4285659" cy="342565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5746" y="809281"/>
            <a:ext cx="4295991" cy="343102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825213" y="6048574"/>
            <a:ext cx="15872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altLang="zh-CN" sz="1400" dirty="0"/>
              <a:t>JHEP 10 (2017) 090</a:t>
            </a:r>
            <a:endParaRPr lang="zh-CN" altLang="en-US" sz="1400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F1D9-9B52-A346-BE33-DED81B8497A9}" type="slidenum">
              <a:rPr kumimoji="1" lang="zh-CN" altLang="en-US" smtClean="0"/>
              <a:t>17</a:t>
            </a:fld>
            <a:endParaRPr kumimoji="1"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2nd FCPPL; open charm and beauty in LHCb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126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标题 4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134959"/>
                <a:ext cx="7886700" cy="586768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CN" sz="3000" dirty="0" smtClean="0"/>
                  <a:t>Open</a:t>
                </a:r>
                <a:r>
                  <a:rPr kumimoji="1" lang="zh-CN" altLang="en-US" sz="3000" dirty="0"/>
                  <a:t> </a:t>
                </a:r>
                <a:r>
                  <a:rPr kumimoji="1" lang="en-US" altLang="zh-CN" sz="3000" dirty="0"/>
                  <a:t>charm</a:t>
                </a:r>
                <a:r>
                  <a:rPr kumimoji="1" lang="zh-CN" altLang="en-US" sz="3000" dirty="0"/>
                  <a:t> </a:t>
                </a:r>
                <a:r>
                  <a:rPr kumimoji="1" lang="en-US" altLang="zh-CN" sz="3000" dirty="0" smtClean="0"/>
                  <a:t>production:</a:t>
                </a:r>
                <a:r>
                  <a:rPr kumimoji="1" lang="zh-CN" altLang="en-US" sz="3000" dirty="0" smtClean="0"/>
                  <a:t> </a:t>
                </a:r>
                <a:r>
                  <a:rPr kumimoji="1" lang="en-US" altLang="zh-CN" sz="3000" dirty="0"/>
                  <a:t>p</a:t>
                </a:r>
                <a:r>
                  <a:rPr kumimoji="1" lang="en-US" altLang="zh-CN" sz="3000" dirty="0" smtClean="0"/>
                  <a:t>rompt</a:t>
                </a:r>
                <a:r>
                  <a:rPr kumimoji="1" lang="zh-CN" altLang="en-US" sz="30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30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3000" b="0" i="1" smtClean="0">
                            <a:latin typeface="Cambria Math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zh-CN" sz="3000" b="0" i="1" smtClean="0">
                            <a:latin typeface="Cambria Math" charset="0"/>
                          </a:rPr>
                          <m:t>0</m:t>
                        </m:r>
                      </m:sup>
                    </m:sSup>
                  </m:oMath>
                </a14:m>
                <a:endParaRPr kumimoji="1" lang="zh-CN" altLang="en-US" sz="3000" dirty="0"/>
              </a:p>
            </p:txBody>
          </p:sp>
        </mc:Choice>
        <mc:Fallback xmlns="">
          <p:sp>
            <p:nvSpPr>
              <p:cNvPr id="5" name="标题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34959"/>
                <a:ext cx="7886700" cy="586768"/>
              </a:xfrm>
              <a:blipFill rotWithShape="0">
                <a:blip r:embed="rId2"/>
                <a:stretch>
                  <a:fillRect l="-1777" t="-12500" b="-270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7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31515" y="4307378"/>
                <a:ext cx="5616982" cy="2196157"/>
              </a:xfrm>
            </p:spPr>
            <p:txBody>
              <a:bodyPr>
                <a:noAutofit/>
              </a:bodyPr>
              <a:lstStyle/>
              <a:p>
                <a:r>
                  <a:rPr kumimoji="1" lang="en-US" altLang="zh-CN" sz="2000" dirty="0" smtClean="0"/>
                  <a:t>Extract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prompt</a:t>
                </a:r>
                <a:r>
                  <a:rPr kumimoji="1" lang="zh-CN" altLang="en-US" sz="20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zh-CN" sz="2000" i="1">
                            <a:latin typeface="Cambria Math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1" lang="zh-CN" altLang="en-US" sz="2000" dirty="0"/>
                  <a:t> </a:t>
                </a:r>
                <a:r>
                  <a:rPr kumimoji="1" lang="en-US" altLang="zh-CN" sz="2000" dirty="0" smtClean="0"/>
                  <a:t>by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/>
                  <a:t>fitting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𝜒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IP</m:t>
                        </m:r>
                      </m:sub>
                      <m:sup>
                        <m:r>
                          <a:rPr kumimoji="1" lang="en-US" altLang="zh-CN" sz="2000" i="1"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kumimoji="1" lang="zh-CN" altLang="en-US" sz="2000" dirty="0"/>
                  <a:t> </a:t>
                </a:r>
                <a:r>
                  <a:rPr kumimoji="1" lang="en-US" altLang="zh-CN" sz="2000" dirty="0" smtClean="0"/>
                  <a:t>distribution</a:t>
                </a:r>
                <a:endParaRPr kumimoji="1" lang="zh-CN" altLang="en-US" sz="2000" dirty="0" smtClean="0"/>
              </a:p>
              <a:p>
                <a:pPr lvl="1">
                  <a:buFont typeface="Wingdings" charset="2"/>
                  <a:buChar char="Ø"/>
                </a:pPr>
                <a:r>
                  <a:rPr kumimoji="1" lang="en-US" altLang="zh-CN" sz="2000" dirty="0" smtClean="0"/>
                  <a:t>Prompt: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simulation</a:t>
                </a:r>
                <a:endParaRPr kumimoji="1" lang="zh-CN" altLang="en-US" sz="2000" dirty="0" smtClean="0"/>
              </a:p>
              <a:p>
                <a:pPr lvl="1">
                  <a:buFont typeface="Wingdings" charset="2"/>
                  <a:buChar char="Ø"/>
                </a:pPr>
                <a:r>
                  <a:rPr kumimoji="1" lang="en-US" altLang="zh-CN" sz="2000" dirty="0" smtClean="0"/>
                  <a:t>from</a:t>
                </a:r>
                <a:r>
                  <a:rPr kumimoji="1" lang="zh-CN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charset="0"/>
                      </a:rPr>
                      <m:t>𝑏</m:t>
                    </m:r>
                  </m:oMath>
                </a14:m>
                <a:r>
                  <a:rPr kumimoji="1" lang="en-US" altLang="zh-CN" sz="2000" dirty="0" smtClean="0"/>
                  <a:t>: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simulation</a:t>
                </a:r>
                <a:endParaRPr kumimoji="1" lang="zh-CN" altLang="en-US" sz="2000" dirty="0" smtClean="0"/>
              </a:p>
              <a:p>
                <a:pPr lvl="1">
                  <a:buFont typeface="Wingdings" charset="2"/>
                  <a:buChar char="Ø"/>
                </a:pPr>
                <a:r>
                  <a:rPr kumimoji="1" lang="en-US" altLang="zh-CN" sz="2000" dirty="0" smtClean="0"/>
                  <a:t>Background: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sideband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in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data</a:t>
                </a:r>
                <a:endParaRPr kumimoji="1" lang="zh-CN" altLang="en-US" sz="2000" dirty="0" smtClean="0"/>
              </a:p>
            </p:txBody>
          </p:sp>
        </mc:Choice>
        <mc:Fallback xmlns="">
          <p:sp>
            <p:nvSpPr>
              <p:cNvPr id="8" name="内容占位符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31515" y="4307378"/>
                <a:ext cx="5616982" cy="2196157"/>
              </a:xfrm>
              <a:blipFill rotWithShape="0">
                <a:blip r:embed="rId3"/>
                <a:stretch>
                  <a:fillRect l="-977" t="-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8367" y="180000"/>
            <a:ext cx="1409700" cy="552450"/>
          </a:xfrm>
          <a:prstGeom prst="rect">
            <a:avLst/>
          </a:prstGeom>
        </p:spPr>
      </p:pic>
      <p:cxnSp>
        <p:nvCxnSpPr>
          <p:cNvPr id="7" name="直线箭头连接符 6"/>
          <p:cNvCxnSpPr/>
          <p:nvPr/>
        </p:nvCxnSpPr>
        <p:spPr>
          <a:xfrm flipV="1">
            <a:off x="6500895" y="5335569"/>
            <a:ext cx="186239" cy="42648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线箭头连接符 8"/>
          <p:cNvCxnSpPr/>
          <p:nvPr/>
        </p:nvCxnSpPr>
        <p:spPr>
          <a:xfrm flipV="1">
            <a:off x="6687133" y="4883788"/>
            <a:ext cx="650627" cy="44526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线箭头连接符 9"/>
          <p:cNvCxnSpPr/>
          <p:nvPr/>
        </p:nvCxnSpPr>
        <p:spPr>
          <a:xfrm flipH="1" flipV="1">
            <a:off x="6637441" y="4825879"/>
            <a:ext cx="49694" cy="49991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线箭头连接符 11"/>
          <p:cNvCxnSpPr/>
          <p:nvPr/>
        </p:nvCxnSpPr>
        <p:spPr>
          <a:xfrm flipV="1">
            <a:off x="6699161" y="4453508"/>
            <a:ext cx="397964" cy="854237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5584787" y="5764947"/>
                <a:ext cx="3308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sz="1600">
                          <a:latin typeface="Cambria Math" charset="0"/>
                        </a:rPr>
                        <m:t>PV</m:t>
                      </m:r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787" y="5764947"/>
                <a:ext cx="330868" cy="338554"/>
              </a:xfrm>
              <a:prstGeom prst="rect">
                <a:avLst/>
              </a:prstGeom>
              <a:blipFill rotWithShape="0">
                <a:blip r:embed="rId5"/>
                <a:stretch>
                  <a:fillRect r="-240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6058109" y="4609604"/>
                <a:ext cx="31883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600" i="1">
                              <a:latin typeface="Cambria Math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zh-CN" sz="1600" i="1">
                              <a:latin typeface="Cambria Math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8109" y="4609604"/>
                <a:ext cx="318837" cy="338554"/>
              </a:xfrm>
              <a:prstGeom prst="rect">
                <a:avLst/>
              </a:prstGeom>
              <a:blipFill rotWithShape="0">
                <a:blip r:embed="rId6"/>
                <a:stretch>
                  <a:fillRect r="-1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/>
            </p:nvSpPr>
            <p:spPr>
              <a:xfrm>
                <a:off x="7233057" y="5088243"/>
                <a:ext cx="2959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600" i="1">
                              <a:latin typeface="Cambria Math" charset="0"/>
                            </a:rPr>
                            <m:t>𝐾</m:t>
                          </m:r>
                        </m:e>
                        <m:sup>
                          <m:r>
                            <a:rPr kumimoji="1" lang="en-US" altLang="zh-CN" sz="1600" i="1">
                              <a:latin typeface="Cambria Math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3057" y="5088243"/>
                <a:ext cx="295901" cy="338554"/>
              </a:xfrm>
              <a:prstGeom prst="rect">
                <a:avLst/>
              </a:prstGeom>
              <a:blipFill rotWithShape="0">
                <a:blip r:embed="rId7"/>
                <a:stretch>
                  <a:fillRect r="-354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/>
              <p:cNvSpPr txBox="1"/>
              <p:nvPr/>
            </p:nvSpPr>
            <p:spPr>
              <a:xfrm>
                <a:off x="6533016" y="4157824"/>
                <a:ext cx="199188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1" i="1">
                          <a:latin typeface="Cambria Math" charset="0"/>
                        </a:rPr>
                        <m:t>𝒑</m:t>
                      </m:r>
                      <m:d>
                        <m:dPr>
                          <m:ctrlPr>
                            <a:rPr kumimoji="1" lang="en-US" altLang="zh-CN" sz="1600" i="1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zh-CN" sz="16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600" i="1">
                                  <a:latin typeface="Cambria Math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kumimoji="1" lang="en-US" altLang="zh-CN" sz="1600" i="1">
                                  <a:latin typeface="Cambria Math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kumimoji="1" lang="en-US" altLang="zh-CN" sz="1600" i="1">
                          <a:latin typeface="Cambria Math" charset="0"/>
                        </a:rPr>
                        <m:t>+</m:t>
                      </m:r>
                      <m:r>
                        <a:rPr kumimoji="1" lang="en-US" altLang="zh-CN" sz="1600" b="1" i="1">
                          <a:latin typeface="Cambria Math" charset="0"/>
                        </a:rPr>
                        <m:t>𝒑</m:t>
                      </m:r>
                      <m:r>
                        <a:rPr kumimoji="1" lang="en-US" altLang="zh-CN" sz="1600" i="1">
                          <a:latin typeface="Cambria Math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zh-CN" sz="16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600" i="1">
                              <a:latin typeface="Cambria Math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zh-CN" sz="1600" i="1">
                              <a:latin typeface="Cambria Math" charset="0"/>
                            </a:rPr>
                            <m:t>+</m:t>
                          </m:r>
                        </m:sup>
                      </m:sSup>
                      <m:r>
                        <a:rPr kumimoji="1" lang="en-US" altLang="zh-CN" sz="1600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016" y="4157824"/>
                <a:ext cx="1991884" cy="338554"/>
              </a:xfrm>
              <a:prstGeom prst="rect">
                <a:avLst/>
              </a:prstGeom>
              <a:blipFill rotWithShape="0">
                <a:blip r:embed="rId8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线连接符 19"/>
          <p:cNvCxnSpPr/>
          <p:nvPr/>
        </p:nvCxnSpPr>
        <p:spPr>
          <a:xfrm flipH="1">
            <a:off x="6343513" y="5338823"/>
            <a:ext cx="343623" cy="798376"/>
          </a:xfrm>
          <a:prstGeom prst="line">
            <a:avLst/>
          </a:prstGeom>
          <a:ln w="254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/>
              <p:cNvSpPr txBox="1"/>
              <p:nvPr/>
            </p:nvSpPr>
            <p:spPr>
              <a:xfrm>
                <a:off x="6704027" y="5382278"/>
                <a:ext cx="2959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600" i="1">
                              <a:latin typeface="Cambria Math" charset="0"/>
                            </a:rPr>
                            <m:t>𝐷</m:t>
                          </m:r>
                        </m:e>
                        <m:sup>
                          <m:r>
                            <a:rPr kumimoji="1" lang="en-US" altLang="zh-CN" sz="1600" i="1">
                              <a:latin typeface="Cambria Math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027" y="5382278"/>
                <a:ext cx="295901" cy="338554"/>
              </a:xfrm>
              <a:prstGeom prst="rect">
                <a:avLst/>
              </a:prstGeom>
              <a:blipFill rotWithShape="0">
                <a:blip r:embed="rId9"/>
                <a:stretch>
                  <a:fillRect r="-270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线箭头连接符 21"/>
          <p:cNvCxnSpPr/>
          <p:nvPr/>
        </p:nvCxnSpPr>
        <p:spPr>
          <a:xfrm flipV="1">
            <a:off x="6031617" y="5733678"/>
            <a:ext cx="490116" cy="9987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线箭头连接符 22"/>
          <p:cNvCxnSpPr/>
          <p:nvPr/>
        </p:nvCxnSpPr>
        <p:spPr>
          <a:xfrm>
            <a:off x="6500895" y="5765315"/>
            <a:ext cx="1351038" cy="30357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线连接符 23"/>
          <p:cNvCxnSpPr/>
          <p:nvPr/>
        </p:nvCxnSpPr>
        <p:spPr>
          <a:xfrm>
            <a:off x="6025463" y="5841253"/>
            <a:ext cx="377029" cy="13790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线连接符 24"/>
          <p:cNvCxnSpPr/>
          <p:nvPr/>
        </p:nvCxnSpPr>
        <p:spPr>
          <a:xfrm>
            <a:off x="6328329" y="5868694"/>
            <a:ext cx="97235" cy="4736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线连接符 25"/>
          <p:cNvCxnSpPr/>
          <p:nvPr/>
        </p:nvCxnSpPr>
        <p:spPr>
          <a:xfrm flipV="1">
            <a:off x="6305162" y="5882252"/>
            <a:ext cx="38351" cy="7566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/>
              <p:cNvSpPr txBox="1"/>
              <p:nvPr/>
            </p:nvSpPr>
            <p:spPr>
              <a:xfrm flipH="1">
                <a:off x="6025463" y="5920085"/>
                <a:ext cx="1344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sz="1600">
                          <a:solidFill>
                            <a:srgbClr val="FF0000"/>
                          </a:solidFill>
                          <a:latin typeface="Cambria Math" charset="0"/>
                        </a:rPr>
                        <m:t>IP</m:t>
                      </m:r>
                    </m:oMath>
                  </m:oMathPara>
                </a14:m>
                <a:endParaRPr kumimoji="1" lang="zh-CN" alt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文本框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025463" y="5920085"/>
                <a:ext cx="134477" cy="338554"/>
              </a:xfrm>
              <a:prstGeom prst="rect">
                <a:avLst/>
              </a:prstGeom>
              <a:blipFill rotWithShape="0">
                <a:blip r:embed="rId10"/>
                <a:stretch>
                  <a:fillRect l="-4545" r="-1409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文本框 27"/>
          <p:cNvSpPr txBox="1"/>
          <p:nvPr/>
        </p:nvSpPr>
        <p:spPr>
          <a:xfrm>
            <a:off x="6586065" y="5899610"/>
            <a:ext cx="114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/>
              <a:t>others</a:t>
            </a:r>
            <a:endParaRPr kumimoji="1" lang="zh-CN" altLang="en-US" sz="1600" dirty="0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732451"/>
            <a:ext cx="4432015" cy="3425374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20809" y="735705"/>
            <a:ext cx="4474002" cy="3422119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7201269" y="6187602"/>
            <a:ext cx="15872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altLang="zh-CN" sz="1400" dirty="0"/>
              <a:t>JHEP 10 (2017) 090</a:t>
            </a:r>
            <a:endParaRPr lang="zh-CN" altLang="en-US" sz="1400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F1D9-9B52-A346-BE33-DED81B8497A9}" type="slidenum">
              <a:rPr kumimoji="1" lang="zh-CN" altLang="en-US" smtClean="0"/>
              <a:t>18</a:t>
            </a:fld>
            <a:endParaRPr kumimoji="1"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2nd FCPPL; open charm and beauty in LHCb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5039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226314" y="180000"/>
            <a:ext cx="7886700" cy="552450"/>
          </a:xfrm>
        </p:spPr>
        <p:txBody>
          <a:bodyPr>
            <a:normAutofit/>
          </a:bodyPr>
          <a:lstStyle/>
          <a:p>
            <a:r>
              <a:rPr kumimoji="1" lang="en-US" altLang="zh-CN" sz="3000" dirty="0" smtClean="0">
                <a:latin typeface="+mn-lt"/>
              </a:rPr>
              <a:t>Outline</a:t>
            </a:r>
            <a:endParaRPr kumimoji="1" lang="zh-CN" altLang="en-US" sz="30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5"/>
              <p:cNvSpPr>
                <a:spLocks noGrp="1"/>
              </p:cNvSpPr>
              <p:nvPr>
                <p:ph idx="1"/>
              </p:nvPr>
            </p:nvSpPr>
            <p:spPr>
              <a:xfrm>
                <a:off x="226314" y="1502284"/>
                <a:ext cx="7886700" cy="4284921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CN" sz="2800" dirty="0" smtClean="0"/>
                  <a:t>Introduction</a:t>
                </a:r>
                <a:endParaRPr kumimoji="1" lang="zh-CN" altLang="en-US" sz="2800" dirty="0" smtClean="0"/>
              </a:p>
              <a:p>
                <a:r>
                  <a:rPr kumimoji="1" lang="en-US" altLang="zh-CN" sz="2800" dirty="0" smtClean="0"/>
                  <a:t>The</a:t>
                </a:r>
                <a:r>
                  <a:rPr kumimoji="1" lang="zh-CN" altLang="en-US" sz="2800" dirty="0" smtClean="0"/>
                  <a:t> </a:t>
                </a:r>
                <a:r>
                  <a:rPr kumimoji="1" lang="en-US" altLang="zh-CN" sz="2800" dirty="0" err="1" smtClean="0"/>
                  <a:t>LHCb</a:t>
                </a:r>
                <a:r>
                  <a:rPr kumimoji="1" lang="zh-CN" altLang="en-US" sz="2800" dirty="0" smtClean="0"/>
                  <a:t> </a:t>
                </a:r>
                <a:r>
                  <a:rPr kumimoji="1" lang="en-US" altLang="zh-CN" sz="2800" dirty="0" smtClean="0"/>
                  <a:t>detector</a:t>
                </a:r>
                <a:endParaRPr kumimoji="1" lang="zh-CN" altLang="en-US" sz="2800" dirty="0" smtClean="0"/>
              </a:p>
              <a:p>
                <a:r>
                  <a:rPr kumimoji="1" lang="en-US" altLang="zh-CN" sz="2800" b="0" dirty="0" err="1" smtClean="0"/>
                  <a:t>LHCb</a:t>
                </a:r>
                <a:r>
                  <a:rPr kumimoji="1" lang="zh-CN" altLang="en-US" sz="2800" b="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latin typeface="Cambria Math" charset="0"/>
                      </a:rPr>
                      <m:t>𝑝</m:t>
                    </m:r>
                  </m:oMath>
                </a14:m>
                <a:r>
                  <a:rPr kumimoji="1" lang="en-US" altLang="zh-CN" sz="2800" dirty="0" err="1" smtClean="0"/>
                  <a:t>Pb</a:t>
                </a:r>
                <a:r>
                  <a:rPr kumimoji="1" lang="zh-CN" altLang="en-US" sz="2800" dirty="0" smtClean="0"/>
                  <a:t> </a:t>
                </a:r>
                <a:r>
                  <a:rPr kumimoji="1" lang="en-US" altLang="zh-CN" sz="2800" dirty="0"/>
                  <a:t>d</a:t>
                </a:r>
                <a:r>
                  <a:rPr kumimoji="1" lang="en-US" altLang="zh-CN" sz="2800" dirty="0" smtClean="0"/>
                  <a:t>ata</a:t>
                </a:r>
                <a:r>
                  <a:rPr kumimoji="1" lang="zh-CN" altLang="en-US" sz="2800" dirty="0" smtClean="0"/>
                  <a:t> </a:t>
                </a:r>
                <a:r>
                  <a:rPr kumimoji="1" lang="en-US" altLang="zh-CN" sz="2800" dirty="0" smtClean="0"/>
                  <a:t>samples</a:t>
                </a:r>
                <a:endParaRPr kumimoji="1" lang="zh-CN" altLang="en-US" sz="2800" dirty="0"/>
              </a:p>
              <a:p>
                <a:r>
                  <a:rPr kumimoji="1" lang="en-US" altLang="zh-CN" sz="2800" dirty="0" smtClean="0"/>
                  <a:t>Prompt</a:t>
                </a:r>
                <a:r>
                  <a:rPr kumimoji="1" lang="zh-CN" altLang="en-US" sz="2800" dirty="0" smtClean="0"/>
                  <a:t> </a:t>
                </a:r>
                <a:r>
                  <a:rPr kumimoji="1" lang="en-US" altLang="zh-CN" sz="2800" dirty="0"/>
                  <a:t>o</a:t>
                </a:r>
                <a:r>
                  <a:rPr kumimoji="1" lang="en-US" altLang="zh-CN" sz="2800" dirty="0" smtClean="0"/>
                  <a:t>pen</a:t>
                </a:r>
                <a:r>
                  <a:rPr kumimoji="1" lang="zh-CN" altLang="en-US" sz="2800" dirty="0" smtClean="0"/>
                  <a:t> </a:t>
                </a:r>
                <a:r>
                  <a:rPr kumimoji="1" lang="en-US" altLang="zh-CN" sz="2800" dirty="0"/>
                  <a:t>c</a:t>
                </a:r>
                <a:r>
                  <a:rPr kumimoji="1" lang="en-US" altLang="zh-CN" sz="2800" dirty="0" smtClean="0"/>
                  <a:t>harm</a:t>
                </a:r>
                <a:r>
                  <a:rPr kumimoji="1" lang="zh-CN" altLang="en-US" sz="2800" dirty="0" smtClean="0"/>
                  <a:t> </a:t>
                </a:r>
                <a:r>
                  <a:rPr kumimoji="1" lang="en-US" altLang="zh-CN" sz="2800" dirty="0" smtClean="0"/>
                  <a:t>production</a:t>
                </a:r>
                <a:r>
                  <a:rPr kumimoji="1" lang="zh-CN" altLang="en-US" sz="2800" dirty="0" smtClean="0"/>
                  <a:t> </a:t>
                </a:r>
                <a:r>
                  <a:rPr kumimoji="1" lang="en-US" altLang="zh-CN" sz="2800" dirty="0" smtClean="0"/>
                  <a:t>in</a:t>
                </a:r>
                <a:r>
                  <a:rPr kumimoji="1" lang="zh-CN" altLang="en-US" sz="2800" dirty="0" smtClean="0"/>
                  <a:t> </a:t>
                </a:r>
                <a:r>
                  <a:rPr kumimoji="1" lang="en-US" altLang="zh-CN" sz="2800" dirty="0" smtClean="0"/>
                  <a:t>5.02</a:t>
                </a:r>
                <a:r>
                  <a:rPr kumimoji="1" lang="zh-CN" altLang="en-US" sz="2800" dirty="0" smtClean="0"/>
                  <a:t> </a:t>
                </a:r>
                <a:r>
                  <a:rPr kumimoji="1" lang="en-US" altLang="zh-CN" sz="2800" dirty="0" err="1" smtClean="0"/>
                  <a:t>TeV</a:t>
                </a:r>
                <a:r>
                  <a:rPr kumimoji="1" lang="zh-CN" altLang="en-US" sz="280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latin typeface="Cambria Math" charset="0"/>
                      </a:rPr>
                      <m:t>𝑝</m:t>
                    </m:r>
                  </m:oMath>
                </a14:m>
                <a:r>
                  <a:rPr kumimoji="1" lang="en-US" altLang="zh-CN" sz="2800" dirty="0" err="1" smtClean="0"/>
                  <a:t>Pb</a:t>
                </a:r>
                <a:r>
                  <a:rPr kumimoji="1" lang="zh-CN" altLang="en-US" sz="2800" dirty="0" smtClean="0"/>
                  <a:t> </a:t>
                </a:r>
                <a:r>
                  <a:rPr kumimoji="1" lang="en-US" altLang="zh-CN" sz="2800" dirty="0" smtClean="0"/>
                  <a:t>collisions</a:t>
                </a:r>
                <a:endParaRPr kumimoji="1" lang="zh-CN" altLang="en-US" sz="2800" dirty="0" smtClean="0"/>
              </a:p>
              <a:p>
                <a:r>
                  <a:rPr kumimoji="1" lang="en-US" altLang="zh-CN" sz="2800" dirty="0"/>
                  <a:t>Open</a:t>
                </a:r>
                <a:r>
                  <a:rPr kumimoji="1" lang="zh-CN" altLang="en-US" sz="2800" dirty="0"/>
                  <a:t> </a:t>
                </a:r>
                <a:r>
                  <a:rPr kumimoji="1" lang="en-US" altLang="zh-CN" sz="2800" dirty="0" smtClean="0"/>
                  <a:t>beauty</a:t>
                </a:r>
                <a:r>
                  <a:rPr kumimoji="1" lang="zh-CN" altLang="en-US" sz="2800" dirty="0" smtClean="0"/>
                  <a:t> </a:t>
                </a:r>
                <a:r>
                  <a:rPr kumimoji="1" lang="en-US" altLang="zh-CN" sz="2800" dirty="0"/>
                  <a:t>production</a:t>
                </a:r>
                <a:r>
                  <a:rPr kumimoji="1" lang="zh-CN" altLang="en-US" sz="2800" dirty="0"/>
                  <a:t> </a:t>
                </a:r>
                <a:r>
                  <a:rPr kumimoji="1" lang="en-US" altLang="zh-CN" sz="2800" dirty="0" smtClean="0"/>
                  <a:t>in</a:t>
                </a:r>
                <a:r>
                  <a:rPr kumimoji="1" lang="zh-CN" altLang="en-US" sz="2800" dirty="0" smtClean="0"/>
                  <a:t> </a:t>
                </a:r>
                <a:r>
                  <a:rPr kumimoji="1" lang="en-US" altLang="zh-CN" sz="2800" dirty="0" smtClean="0"/>
                  <a:t>8.16</a:t>
                </a:r>
                <a:r>
                  <a:rPr kumimoji="1" lang="zh-CN" altLang="en-US" sz="2800" dirty="0" smtClean="0"/>
                  <a:t> </a:t>
                </a:r>
                <a:r>
                  <a:rPr kumimoji="1" lang="en-US" altLang="zh-CN" sz="2800" dirty="0" err="1" smtClean="0"/>
                  <a:t>TeV</a:t>
                </a:r>
                <a:r>
                  <a:rPr kumimoji="1" lang="zh-CN" altLang="en-US" sz="280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i="1">
                        <a:latin typeface="Cambria Math" charset="0"/>
                      </a:rPr>
                      <m:t>𝑝</m:t>
                    </m:r>
                  </m:oMath>
                </a14:m>
                <a:r>
                  <a:rPr kumimoji="1" lang="en-US" altLang="zh-CN" sz="2800" dirty="0" err="1"/>
                  <a:t>Pb</a:t>
                </a:r>
                <a:r>
                  <a:rPr kumimoji="1" lang="zh-CN" altLang="en-US" sz="2800" dirty="0"/>
                  <a:t> </a:t>
                </a:r>
                <a:r>
                  <a:rPr kumimoji="1" lang="en-US" altLang="zh-CN" sz="2800" dirty="0" smtClean="0"/>
                  <a:t>collisions</a:t>
                </a:r>
                <a:endParaRPr kumimoji="1" lang="zh-CN" altLang="en-US" sz="2800" dirty="0" smtClean="0"/>
              </a:p>
              <a:p>
                <a:r>
                  <a:rPr kumimoji="1" lang="en-US" altLang="zh-CN" sz="2800" dirty="0" smtClean="0"/>
                  <a:t>Summary</a:t>
                </a:r>
                <a:r>
                  <a:rPr kumimoji="1" lang="zh-CN" altLang="en-US" sz="2800" dirty="0" smtClean="0"/>
                  <a:t> </a:t>
                </a:r>
                <a:r>
                  <a:rPr kumimoji="1" lang="en-US" altLang="zh-CN" sz="2800" dirty="0" smtClean="0"/>
                  <a:t>and</a:t>
                </a:r>
                <a:r>
                  <a:rPr kumimoji="1" lang="zh-CN" altLang="en-US" sz="2800" dirty="0" smtClean="0"/>
                  <a:t> </a:t>
                </a:r>
                <a:r>
                  <a:rPr kumimoji="1" lang="en-US" altLang="zh-CN" sz="2800" dirty="0" smtClean="0"/>
                  <a:t>outlook</a:t>
                </a:r>
                <a:endParaRPr kumimoji="1" lang="zh-CN" altLang="en-US" sz="2800" dirty="0"/>
              </a:p>
            </p:txBody>
          </p:sp>
        </mc:Choice>
        <mc:Fallback xmlns="">
          <p:sp>
            <p:nvSpPr>
              <p:cNvPr id="6" name="内容占位符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6314" y="1502284"/>
                <a:ext cx="7886700" cy="4284921"/>
              </a:xfrm>
              <a:blipFill rotWithShape="0">
                <a:blip r:embed="rId3"/>
                <a:stretch>
                  <a:fillRect l="-1391" t="-22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000" y="180000"/>
            <a:ext cx="1409700" cy="55245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571999" y="4266888"/>
            <a:ext cx="31654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altLang="zh-CN" sz="1600" dirty="0"/>
              <a:t>Phys. Rev. D99 052011 (2019) </a:t>
            </a:r>
            <a:endParaRPr lang="en-US" altLang="zh-CN" sz="1600" dirty="0"/>
          </a:p>
        </p:txBody>
      </p:sp>
      <p:sp>
        <p:nvSpPr>
          <p:cNvPr id="11" name="矩形 10"/>
          <p:cNvSpPr/>
          <p:nvPr/>
        </p:nvSpPr>
        <p:spPr>
          <a:xfrm>
            <a:off x="4571999" y="3235444"/>
            <a:ext cx="15872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altLang="zh-CN" sz="1400" dirty="0"/>
              <a:t>JHEP 10 (2017) </a:t>
            </a:r>
            <a:r>
              <a:rPr lang="is-IS" altLang="zh-CN" sz="1400" dirty="0" smtClean="0"/>
              <a:t>090</a:t>
            </a:r>
            <a:endParaRPr lang="zh-CN" altLang="en-US" sz="1400" dirty="0" smtClean="0"/>
          </a:p>
          <a:p>
            <a:r>
              <a:rPr lang="hr-HR" altLang="zh-CN" sz="1400" dirty="0"/>
              <a:t>JHEP</a:t>
            </a:r>
            <a:r>
              <a:rPr lang="zh-CN" altLang="en-US" sz="1400" dirty="0"/>
              <a:t> </a:t>
            </a:r>
            <a:r>
              <a:rPr lang="hr-HR" altLang="zh-CN" sz="1400" dirty="0"/>
              <a:t>02</a:t>
            </a:r>
            <a:r>
              <a:rPr lang="zh-CN" altLang="en-US" sz="1400" dirty="0"/>
              <a:t> </a:t>
            </a:r>
            <a:r>
              <a:rPr lang="hr-HR" altLang="zh-CN" sz="1400" dirty="0"/>
              <a:t>(2019)</a:t>
            </a:r>
            <a:r>
              <a:rPr lang="zh-CN" altLang="en-US" sz="1400" dirty="0"/>
              <a:t> </a:t>
            </a:r>
            <a:r>
              <a:rPr lang="hr-HR" altLang="zh-CN" sz="1400" dirty="0"/>
              <a:t>102</a:t>
            </a:r>
            <a:endParaRPr lang="zh-CN" altLang="en-US" sz="1400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F1D9-9B52-A346-BE33-DED81B8497A9}" type="slidenum">
              <a:rPr kumimoji="1" lang="zh-CN" altLang="en-US" smtClean="0"/>
              <a:t>1</a:t>
            </a:fld>
            <a:endParaRPr kumimoji="1"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2nd FCPPL; open charm and beauty in LHCb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8404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标题 4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115824"/>
                <a:ext cx="7886700" cy="586768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CN" sz="3000" dirty="0" smtClean="0"/>
                  <a:t>Prompt</a:t>
                </a:r>
                <a:r>
                  <a:rPr kumimoji="1" lang="zh-CN" altLang="en-US" sz="30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30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3000" b="0" i="1" smtClean="0">
                            <a:latin typeface="Cambria Math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zh-CN" sz="3000" b="0" i="1" smtClean="0">
                            <a:latin typeface="Cambria Math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1" lang="en-US" altLang="zh-CN" sz="3000" dirty="0" smtClean="0"/>
                  <a:t>:</a:t>
                </a:r>
                <a:r>
                  <a:rPr kumimoji="1" lang="zh-CN" altLang="en-US" sz="3000" dirty="0" smtClean="0"/>
                  <a:t> </a:t>
                </a:r>
                <a:r>
                  <a:rPr kumimoji="1" lang="en-US" altLang="zh-CN" sz="3000" dirty="0"/>
                  <a:t>c</a:t>
                </a:r>
                <a:r>
                  <a:rPr kumimoji="1" lang="en-US" altLang="zh-CN" sz="3000" dirty="0" smtClean="0"/>
                  <a:t>ross</a:t>
                </a:r>
                <a:r>
                  <a:rPr kumimoji="1" lang="zh-CN" altLang="en-US" sz="3000" dirty="0" smtClean="0"/>
                  <a:t> </a:t>
                </a:r>
                <a:r>
                  <a:rPr kumimoji="1" lang="en-US" altLang="zh-CN" sz="3000" dirty="0" smtClean="0"/>
                  <a:t>section</a:t>
                </a:r>
                <a:endParaRPr kumimoji="1" lang="zh-CN" altLang="en-US" sz="3000" dirty="0"/>
              </a:p>
            </p:txBody>
          </p:sp>
        </mc:Choice>
        <mc:Fallback xmlns="">
          <p:sp>
            <p:nvSpPr>
              <p:cNvPr id="5" name="标题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15824"/>
                <a:ext cx="7886700" cy="586768"/>
              </a:xfrm>
              <a:blipFill rotWithShape="0">
                <a:blip r:embed="rId2"/>
                <a:stretch>
                  <a:fillRect l="-1777" t="-12500" b="-270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7"/>
              <p:cNvSpPr>
                <a:spLocks noGrp="1"/>
              </p:cNvSpPr>
              <p:nvPr>
                <p:ph sz="half" idx="2"/>
              </p:nvPr>
            </p:nvSpPr>
            <p:spPr>
              <a:xfrm>
                <a:off x="90767" y="4001133"/>
                <a:ext cx="9053233" cy="2628267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CN" sz="2000" dirty="0" smtClean="0"/>
                  <a:t>Double-differential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Cross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section: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latin typeface="Cambria Math" charset="0"/>
                              </a:rPr>
                              <m:t>d</m:t>
                            </m:r>
                          </m:e>
                          <m:sup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  <m:r>
                          <a:rPr kumimoji="1" lang="en-US" altLang="zh-CN" sz="2000" i="1">
                            <a:latin typeface="Cambria Math" charset="0"/>
                          </a:rPr>
                          <m:t>𝜎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d</m:t>
                        </m:r>
                        <m:r>
                          <a:rPr kumimoji="1" lang="en-US" altLang="zh-CN" sz="2000" i="1">
                            <a:latin typeface="Cambria Math" charset="0"/>
                          </a:rPr>
                          <m:t>𝑦𝑑</m:t>
                        </m:r>
                        <m:sSub>
                          <m:sSub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latin typeface="Cambria Math" charset="0"/>
                              </a:rPr>
                              <m:t>T</m:t>
                            </m:r>
                          </m:sub>
                        </m:sSub>
                      </m:den>
                    </m:f>
                    <m:r>
                      <a:rPr kumimoji="1" lang="en-US" altLang="zh-CN" sz="2000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𝑁</m:t>
                        </m:r>
                        <m:r>
                          <a:rPr kumimoji="1" lang="en-US" altLang="zh-CN" sz="200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(</m:t>
                        </m:r>
                        <m:sSup>
                          <m:sSupPr>
                            <m:ctrlPr>
                              <a:rPr kumimoji="1" lang="en-US" altLang="zh-CN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𝐷</m:t>
                            </m:r>
                          </m:e>
                          <m:sup>
                            <m:r>
                              <a:rPr kumimoji="1" lang="en-US" altLang="zh-CN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p>
                        </m:sSup>
                        <m:r>
                          <a:rPr kumimoji="1" lang="is-IS" altLang="zh-CN" sz="2000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→</m:t>
                        </m:r>
                        <m:sSup>
                          <m:sSupPr>
                            <m:ctrlPr>
                              <a:rPr kumimoji="1" lang="en-US" altLang="zh-CN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𝐾</m:t>
                            </m:r>
                          </m:e>
                          <m:sup>
                            <m:r>
                              <a:rPr kumimoji="1" lang="en-US" altLang="zh-CN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1" lang="en-US" altLang="zh-CN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+</m:t>
                            </m:r>
                          </m:sup>
                        </m:sSup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;</m:t>
                        </m:r>
                        <m:sSub>
                          <m:sSubPr>
                            <m:ctrlPr>
                              <a:rPr kumimoji="1" lang="en-US" altLang="zh-CN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zh-CN" altLang="en-US" sz="20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 </m:t>
                            </m:r>
                            <m:r>
                              <a:rPr kumimoji="1" lang="en-US" altLang="zh-CN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kumimoji="1" lang="en-US" altLang="zh-CN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𝑇</m:t>
                            </m:r>
                          </m:sub>
                        </m:sSub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𝑦</m:t>
                        </m:r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)</m:t>
                        </m:r>
                      </m:num>
                      <m:den>
                        <m:r>
                          <a:rPr kumimoji="1" lang="en-US" altLang="zh-CN" sz="2000" i="1">
                            <a:latin typeface="Cambria Math" charset="0"/>
                          </a:rPr>
                          <m:t>ℒ</m:t>
                        </m:r>
                        <m:r>
                          <a:rPr kumimoji="1" lang="en-US" altLang="zh-CN" sz="2000" i="1">
                            <a:latin typeface="Cambria Math" charset="0"/>
                          </a:rPr>
                          <m:t>×</m:t>
                        </m:r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𝜀</m:t>
                        </m:r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zh-CN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T</m:t>
                            </m:r>
                          </m:sub>
                        </m:sSub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𝑦</m:t>
                        </m:r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)×</m:t>
                        </m:r>
                        <m:r>
                          <a:rPr kumimoji="1" lang="en-US" altLang="zh-CN" sz="2000" i="1">
                            <a:latin typeface="Cambria Math" charset="0"/>
                          </a:rPr>
                          <m:t>ℬ</m:t>
                        </m:r>
                        <m:r>
                          <a:rPr kumimoji="1" lang="en-US" altLang="zh-CN" sz="2000" i="1">
                            <a:latin typeface="Cambria Math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altLang="zh-CN" sz="20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>
                                <a:latin typeface="Cambria Math" charset="0"/>
                              </a:rPr>
                              <m:t>𝛬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charset="0"/>
                              </a:rPr>
                              <m:t>𝑐</m:t>
                            </m:r>
                          </m:sub>
                          <m:sup>
                            <m:r>
                              <a:rPr lang="en-US" altLang="zh-CN" sz="2000" i="1">
                                <a:latin typeface="Cambria Math" charset="0"/>
                              </a:rPr>
                              <m:t>+</m:t>
                            </m:r>
                          </m:sup>
                        </m:sSubSup>
                        <m:r>
                          <a:rPr lang="en-US" altLang="zh-CN" sz="2000" i="1">
                            <a:latin typeface="Cambria Math" charset="0"/>
                          </a:rPr>
                          <m:t>→</m:t>
                        </m:r>
                        <m:r>
                          <a:rPr lang="en-US" altLang="zh-CN" sz="2000" i="1">
                            <a:latin typeface="Cambria Math" charset="0"/>
                          </a:rPr>
                          <m:t>𝑝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charset="0"/>
                              </a:rPr>
                              <m:t>−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0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charset="0"/>
                              </a:rPr>
                              <m:t>+</m:t>
                            </m:r>
                          </m:sup>
                        </m:sSup>
                        <m:r>
                          <a:rPr kumimoji="1" lang="en-US" altLang="zh-CN" sz="2000" i="1">
                            <a:latin typeface="Cambria Math" charset="0"/>
                          </a:rPr>
                          <m:t>)×</m:t>
                        </m:r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Δ</m:t>
                        </m:r>
                        <m:r>
                          <a:rPr kumimoji="1" lang="en-US" altLang="zh-CN" sz="2000" i="1">
                            <a:latin typeface="Cambria Math" charset="0"/>
                          </a:rPr>
                          <m:t>𝑦</m:t>
                        </m:r>
                        <m:r>
                          <a:rPr kumimoji="1" lang="en-US" altLang="zh-CN" sz="2000" i="1">
                            <a:latin typeface="Cambria Math" charset="0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Δ</m:t>
                        </m:r>
                        <m:sSub>
                          <m:sSub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latin typeface="Cambria Math" charset="0"/>
                              </a:rPr>
                              <m:t>T</m:t>
                            </m:r>
                          </m:sub>
                        </m:sSub>
                      </m:den>
                    </m:f>
                  </m:oMath>
                </a14:m>
                <a:endParaRPr kumimoji="1" lang="zh-CN" altLang="en-US" sz="2000" dirty="0" smtClean="0"/>
              </a:p>
              <a:p>
                <a:r>
                  <a:rPr lang="en-US" altLang="zh-CN" sz="2000" dirty="0"/>
                  <a:t>The uncertainty </a:t>
                </a:r>
                <a:r>
                  <a:rPr lang="en-US" altLang="zh-CN" sz="2000" dirty="0" smtClean="0"/>
                  <a:t>is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the </a:t>
                </a:r>
                <a:r>
                  <a:rPr lang="en-US" altLang="zh-CN" sz="2000" dirty="0"/>
                  <a:t>quadratic sum of the statistical and systematic components</a:t>
                </a:r>
                <a:endParaRPr kumimoji="1" lang="zh-CN" altLang="en-US" sz="2000" dirty="0" smtClean="0"/>
              </a:p>
              <a:p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FF0000"/>
                        </a:solidFill>
                        <a:latin typeface="Cambria Math" charset="0"/>
                      </a:rPr>
                      <m:t>𝜀</m:t>
                    </m:r>
                    <m:r>
                      <a:rPr kumimoji="1" lang="en-US" altLang="zh-CN" sz="2000" i="1">
                        <a:solidFill>
                          <a:srgbClr val="FF0000"/>
                        </a:solidFill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T</m:t>
                        </m:r>
                      </m:sub>
                    </m:sSub>
                    <m:r>
                      <a:rPr kumimoji="1" lang="en-US" altLang="zh-CN" sz="2000" i="1">
                        <a:solidFill>
                          <a:srgbClr val="FF0000"/>
                        </a:solidFill>
                        <a:latin typeface="Cambria Math" charset="0"/>
                      </a:rPr>
                      <m:t>,</m:t>
                    </m:r>
                    <m:r>
                      <a:rPr kumimoji="1" lang="en-US" altLang="zh-CN" sz="2000" i="1">
                        <a:solidFill>
                          <a:srgbClr val="FF0000"/>
                        </a:solidFill>
                        <a:latin typeface="Cambria Math" charset="0"/>
                      </a:rPr>
                      <m:t>𝑦</m:t>
                    </m:r>
                    <m:r>
                      <a:rPr kumimoji="1" lang="en-US" altLang="zh-CN" sz="2000" i="1">
                        <a:solidFill>
                          <a:srgbClr val="FF000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kumimoji="1" lang="en-US" altLang="zh-CN" sz="2000" dirty="0" smtClean="0"/>
                  <a:t>: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effeciency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estimated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from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simulation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sample</a:t>
                </a:r>
                <a:endParaRPr kumimoji="1" lang="zh-CN" altLang="en-US" sz="2000" dirty="0" smtClean="0"/>
              </a:p>
              <a:p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charset="0"/>
                      </a:rPr>
                      <m:t>𝜎</m:t>
                    </m:r>
                    <m:r>
                      <a:rPr kumimoji="1" lang="en-US" altLang="zh-CN" sz="2000" i="1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T</m:t>
                        </m:r>
                      </m:sub>
                    </m:sSub>
                    <m:r>
                      <a:rPr kumimoji="1" lang="hr-HR" altLang="zh-CN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&lt;</m:t>
                    </m:r>
                    <m:r>
                      <a:rPr kumimoji="1" lang="en-US" altLang="zh-CN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10</m:t>
                    </m:r>
                    <m:r>
                      <a:rPr kumimoji="1" lang="zh-CN" alt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sz="2000">
                        <a:latin typeface="Cambria Math" charset="0"/>
                        <a:ea typeface="Cambria Math" charset="0"/>
                        <a:cs typeface="Cambria Math" charset="0"/>
                      </a:rPr>
                      <m:t>GeV</m:t>
                    </m:r>
                    <m:r>
                      <a:rPr kumimoji="1" lang="en-US" altLang="zh-CN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/</m:t>
                    </m:r>
                    <m:r>
                      <a:rPr kumimoji="1" lang="en-US" altLang="zh-CN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𝑐</m:t>
                    </m:r>
                  </m:oMath>
                </a14:m>
                <a:r>
                  <a:rPr kumimoji="1" lang="zh-CN" altLang="en-US" sz="2000" i="1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 dirty="0">
                        <a:latin typeface="Cambria Math" charset="0"/>
                      </a:rPr>
                      <m:t>,</m:t>
                    </m:r>
                    <m:r>
                      <a:rPr kumimoji="1" lang="zh-CN" altLang="en-US" sz="2000" i="1" dirty="0">
                        <a:latin typeface="Cambria Math" charset="0"/>
                      </a:rPr>
                      <m:t>  </m:t>
                    </m:r>
                    <m:r>
                      <a:rPr kumimoji="1" lang="en-US" altLang="zh-CN" sz="2000" i="1" dirty="0">
                        <a:latin typeface="Cambria Math" charset="0"/>
                      </a:rPr>
                      <m:t>1.5</m:t>
                    </m:r>
                    <m:r>
                      <a:rPr kumimoji="1" lang="hr-HR" altLang="zh-CN" sz="2000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&lt;</m:t>
                    </m:r>
                    <m:sSup>
                      <m:sSupPr>
                        <m:ctrlPr>
                          <a:rPr kumimoji="1" lang="en-US" altLang="zh-CN" sz="20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𝑦</m:t>
                        </m:r>
                      </m:e>
                      <m:sup>
                        <m:r>
                          <a:rPr kumimoji="1" lang="zh-CN" altLang="en-US" sz="20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∗</m:t>
                        </m:r>
                      </m:sup>
                    </m:sSup>
                    <m:r>
                      <a:rPr kumimoji="1" lang="hr-HR" altLang="zh-CN" sz="2000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&lt;</m:t>
                    </m:r>
                    <m:r>
                      <a:rPr kumimoji="1" lang="en-US" altLang="zh-CN" sz="2000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4.0</m:t>
                    </m:r>
                    <m:r>
                      <a:rPr kumimoji="1" lang="en-US" altLang="zh-CN" sz="2000" i="1" dirty="0">
                        <a:latin typeface="Cambria Math" charset="0"/>
                      </a:rPr>
                      <m:t>)=</m:t>
                    </m:r>
                    <m:r>
                      <a:rPr kumimoji="1" lang="en-US" altLang="zh-CN" sz="2000" b="0" i="1" dirty="0" smtClean="0">
                        <a:latin typeface="Cambria Math" charset="0"/>
                      </a:rPr>
                      <m:t>230.6</m:t>
                    </m:r>
                    <m:r>
                      <a:rPr kumimoji="1" lang="en-US" altLang="zh-CN" sz="2000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±</m:t>
                    </m:r>
                    <m:r>
                      <a:rPr kumimoji="1" lang="en-US" altLang="zh-CN" sz="2000" b="0" i="0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0.5</m:t>
                    </m:r>
                    <m:r>
                      <a:rPr kumimoji="1" lang="en-US" altLang="zh-CN" sz="2000" dirty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n-US" altLang="zh-CN" sz="2000" dirty="0">
                        <a:latin typeface="Cambria Math" charset="0"/>
                        <a:ea typeface="Cambria Math" charset="0"/>
                        <a:cs typeface="Cambria Math" charset="0"/>
                      </a:rPr>
                      <m:t>stat</m:t>
                    </m:r>
                    <m:r>
                      <a:rPr kumimoji="1" lang="en-US" altLang="zh-CN" sz="2000" dirty="0">
                        <a:latin typeface="Cambria Math" charset="0"/>
                        <a:ea typeface="Cambria Math" charset="0"/>
                        <a:cs typeface="Cambria Math" charset="0"/>
                      </a:rPr>
                      <m:t>)±</m:t>
                    </m:r>
                    <m:r>
                      <a:rPr kumimoji="1" lang="en-US" altLang="zh-CN" sz="20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13.0</m:t>
                    </m:r>
                    <m:r>
                      <a:rPr kumimoji="1" lang="en-US" altLang="zh-CN" sz="2000" dirty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n-US" altLang="zh-CN" sz="2000" dirty="0">
                        <a:latin typeface="Cambria Math" charset="0"/>
                        <a:ea typeface="Cambria Math" charset="0"/>
                        <a:cs typeface="Cambria Math" charset="0"/>
                      </a:rPr>
                      <m:t>sys</m:t>
                    </m:r>
                    <m:r>
                      <a:rPr kumimoji="1" lang="en-US" altLang="zh-CN" sz="2000" dirty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kumimoji="1" lang="zh-CN" altLang="en-US" sz="2000" i="1" dirty="0"/>
                  <a:t> </a:t>
                </a:r>
                <a:r>
                  <a:rPr kumimoji="1" lang="en-US" altLang="zh-CN" sz="2000" dirty="0"/>
                  <a:t>mb</a:t>
                </a:r>
                <a:endParaRPr kumimoji="1" lang="zh-CN" altLang="en-US" sz="2000" dirty="0"/>
              </a:p>
              <a:p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charset="0"/>
                      </a:rPr>
                      <m:t>𝜎</m:t>
                    </m:r>
                    <m:r>
                      <a:rPr kumimoji="1" lang="en-US" altLang="zh-CN" sz="2000" i="1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T</m:t>
                        </m:r>
                      </m:sub>
                    </m:sSub>
                    <m:r>
                      <a:rPr kumimoji="1" lang="hr-HR" altLang="zh-CN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&lt;</m:t>
                    </m:r>
                    <m:r>
                      <a:rPr kumimoji="1" lang="en-US" altLang="zh-CN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10</m:t>
                    </m:r>
                    <m:r>
                      <a:rPr kumimoji="1" lang="zh-CN" alt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sz="2000">
                        <a:latin typeface="Cambria Math" charset="0"/>
                        <a:ea typeface="Cambria Math" charset="0"/>
                        <a:cs typeface="Cambria Math" charset="0"/>
                      </a:rPr>
                      <m:t>GeV</m:t>
                    </m:r>
                    <m:r>
                      <a:rPr kumimoji="1" lang="en-US" altLang="zh-CN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/</m:t>
                    </m:r>
                    <m:r>
                      <a:rPr kumimoji="1" lang="en-US" altLang="zh-CN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𝑐</m:t>
                    </m:r>
                  </m:oMath>
                </a14:m>
                <a:r>
                  <a:rPr kumimoji="1" lang="zh-CN" altLang="en-US" sz="2000" i="1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 dirty="0">
                        <a:latin typeface="Cambria Math" charset="0"/>
                      </a:rPr>
                      <m:t>,</m:t>
                    </m:r>
                    <m:r>
                      <a:rPr kumimoji="1" lang="zh-CN" altLang="en-US" sz="2000" i="1" dirty="0">
                        <a:latin typeface="Cambria Math" charset="0"/>
                      </a:rPr>
                      <m:t>  </m:t>
                    </m:r>
                    <m:r>
                      <a:rPr kumimoji="1" lang="en-US" altLang="zh-CN" sz="2000" i="1" dirty="0">
                        <a:latin typeface="Cambria Math" charset="0"/>
                      </a:rPr>
                      <m:t>−5.0</m:t>
                    </m:r>
                    <m:r>
                      <a:rPr kumimoji="1" lang="hr-HR" altLang="zh-CN" sz="2000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&lt;</m:t>
                    </m:r>
                    <m:sSup>
                      <m:sSupPr>
                        <m:ctrlPr>
                          <a:rPr kumimoji="1" lang="en-US" altLang="zh-CN" sz="20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𝑦</m:t>
                        </m:r>
                      </m:e>
                      <m:sup>
                        <m:r>
                          <a:rPr kumimoji="1" lang="zh-CN" altLang="en-US" sz="20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∗</m:t>
                        </m:r>
                      </m:sup>
                    </m:sSup>
                    <m:r>
                      <a:rPr kumimoji="1" lang="hr-HR" altLang="zh-CN" sz="2000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&lt;</m:t>
                    </m:r>
                    <m:r>
                      <a:rPr kumimoji="1" lang="en-US" altLang="zh-CN" sz="2000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−2.5</m:t>
                    </m:r>
                    <m:r>
                      <a:rPr kumimoji="1" lang="en-US" altLang="zh-CN" sz="2000" i="1" dirty="0">
                        <a:latin typeface="Cambria Math" charset="0"/>
                      </a:rPr>
                      <m:t>)=</m:t>
                    </m:r>
                    <m:r>
                      <a:rPr kumimoji="1" lang="en-US" altLang="zh-CN" sz="2000" b="0" i="1" dirty="0" smtClean="0">
                        <a:latin typeface="Cambria Math" charset="0"/>
                      </a:rPr>
                      <m:t>252.7</m:t>
                    </m:r>
                    <m:r>
                      <a:rPr kumimoji="1" lang="en-US" altLang="zh-CN" sz="2000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±1.</m:t>
                    </m:r>
                    <m:r>
                      <a:rPr kumimoji="1" lang="en-US" altLang="zh-CN" sz="2000" b="0" i="0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0</m:t>
                    </m:r>
                    <m:r>
                      <a:rPr kumimoji="1" lang="en-US" altLang="zh-CN" sz="2000" dirty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n-US" altLang="zh-CN" sz="2000" dirty="0">
                        <a:latin typeface="Cambria Math" charset="0"/>
                        <a:ea typeface="Cambria Math" charset="0"/>
                        <a:cs typeface="Cambria Math" charset="0"/>
                      </a:rPr>
                      <m:t>stat</m:t>
                    </m:r>
                    <m:r>
                      <a:rPr kumimoji="1" lang="en-US" altLang="zh-CN" sz="2000" dirty="0">
                        <a:latin typeface="Cambria Math" charset="0"/>
                        <a:ea typeface="Cambria Math" charset="0"/>
                        <a:cs typeface="Cambria Math" charset="0"/>
                      </a:rPr>
                      <m:t>)±</m:t>
                    </m:r>
                    <m:r>
                      <a:rPr kumimoji="1" lang="en-US" altLang="zh-CN" sz="20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2</m:t>
                    </m:r>
                    <m:r>
                      <a:rPr kumimoji="1" lang="en-US" altLang="zh-CN" sz="2000" b="0" i="0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0</m:t>
                    </m:r>
                    <m:r>
                      <a:rPr kumimoji="1" lang="en-US" altLang="zh-CN" sz="2000" dirty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n-US" altLang="zh-CN" sz="2000" dirty="0">
                        <a:latin typeface="Cambria Math" charset="0"/>
                        <a:ea typeface="Cambria Math" charset="0"/>
                        <a:cs typeface="Cambria Math" charset="0"/>
                      </a:rPr>
                      <m:t>sys</m:t>
                    </m:r>
                    <m:r>
                      <a:rPr kumimoji="1" lang="en-US" altLang="zh-CN" sz="2000" dirty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kumimoji="1" lang="zh-CN" altLang="en-US" sz="2000" i="1" dirty="0"/>
                  <a:t> </a:t>
                </a:r>
                <a:r>
                  <a:rPr kumimoji="1" lang="en-US" altLang="zh-CN" sz="2000" dirty="0" smtClean="0"/>
                  <a:t>mb</a:t>
                </a:r>
                <a:endParaRPr kumimoji="1" lang="zh-CN" altLang="en-US" sz="3800" dirty="0" smtClean="0"/>
              </a:p>
              <a:p>
                <a:endParaRPr kumimoji="1" lang="zh-CN" altLang="en-US" dirty="0" smtClean="0"/>
              </a:p>
            </p:txBody>
          </p:sp>
        </mc:Choice>
        <mc:Fallback xmlns="">
          <p:sp>
            <p:nvSpPr>
              <p:cNvPr id="8" name="内容占位符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90767" y="4001133"/>
                <a:ext cx="9053233" cy="2628267"/>
              </a:xfrm>
              <a:blipFill rotWithShape="0">
                <a:blip r:embed="rId3"/>
                <a:stretch>
                  <a:fillRect l="-6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8367" y="180000"/>
            <a:ext cx="1409700" cy="5524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72" y="883479"/>
            <a:ext cx="8568390" cy="311765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764720" y="6556574"/>
            <a:ext cx="15872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altLang="zh-CN" sz="1400" dirty="0"/>
              <a:t>JHEP 10 (2017) 090</a:t>
            </a:r>
            <a:endParaRPr lang="zh-CN" altLang="en-US" sz="1400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F1D9-9B52-A346-BE33-DED81B8497A9}" type="slidenum">
              <a:rPr kumimoji="1" lang="zh-CN" altLang="en-US" smtClean="0"/>
              <a:t>19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2nd FCPPL; open charm and beauty in LHCb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5286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标题 4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145682"/>
                <a:ext cx="7886700" cy="586768"/>
              </a:xfrm>
            </p:spPr>
            <p:txBody>
              <a:bodyPr/>
              <a:lstStyle/>
              <a:p>
                <a:r>
                  <a:rPr kumimoji="1" lang="en-US" altLang="zh-CN" sz="3000" dirty="0" smtClean="0"/>
                  <a:t>Open</a:t>
                </a:r>
                <a:r>
                  <a:rPr kumimoji="1" lang="zh-CN" altLang="en-US" sz="3000" dirty="0"/>
                  <a:t> </a:t>
                </a:r>
                <a:r>
                  <a:rPr kumimoji="1" lang="en-US" altLang="zh-CN" sz="3000" dirty="0"/>
                  <a:t>charm</a:t>
                </a:r>
                <a:r>
                  <a:rPr kumimoji="1" lang="zh-CN" altLang="en-US" sz="3000" dirty="0"/>
                  <a:t> </a:t>
                </a:r>
                <a:r>
                  <a:rPr kumimoji="1" lang="en-US" altLang="zh-CN" sz="3000" dirty="0" smtClean="0"/>
                  <a:t>production:</a:t>
                </a:r>
                <a:r>
                  <a:rPr kumimoji="1" lang="zh-CN" altLang="en-US" sz="3000" dirty="0" smtClean="0"/>
                  <a:t> </a:t>
                </a:r>
                <a:r>
                  <a:rPr kumimoji="1" lang="en-US" altLang="zh-CN" sz="3000" dirty="0"/>
                  <a:t>p</a:t>
                </a:r>
                <a:r>
                  <a:rPr kumimoji="1" lang="en-US" altLang="zh-CN" sz="3000" dirty="0" smtClean="0"/>
                  <a:t>rompt</a:t>
                </a:r>
                <a:r>
                  <a:rPr kumimoji="1" lang="zh-CN" altLang="en-US" sz="30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3000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n-US" altLang="zh-CN" sz="3000" b="0" i="0" smtClean="0"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a:rPr kumimoji="1" lang="en-US" altLang="zh-CN" sz="3000" b="0" i="1" smtClean="0"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kumimoji="1" lang="en-US" altLang="zh-CN" sz="3000" b="0" i="1" smtClean="0">
                            <a:latin typeface="Cambria Math" charset="0"/>
                          </a:rPr>
                          <m:t>+</m:t>
                        </m:r>
                      </m:sup>
                    </m:sSubSup>
                  </m:oMath>
                </a14:m>
                <a:endParaRPr kumimoji="1" lang="zh-CN" altLang="en-US" sz="3000" dirty="0"/>
              </a:p>
            </p:txBody>
          </p:sp>
        </mc:Choice>
        <mc:Fallback xmlns="">
          <p:sp>
            <p:nvSpPr>
              <p:cNvPr id="5" name="标题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45682"/>
                <a:ext cx="7886700" cy="586768"/>
              </a:xfrm>
              <a:blipFill rotWithShape="0">
                <a:blip r:embed="rId2"/>
                <a:stretch>
                  <a:fillRect l="-1777" t="-13542" b="-260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7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28650" y="3801979"/>
                <a:ext cx="8000283" cy="1882588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CN" sz="2000" dirty="0" smtClean="0"/>
                  <a:t>Reconstructed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err="1" smtClean="0"/>
                  <a:t>throught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decay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channel: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kumimoji="1" lang="en-US" altLang="zh-CN" sz="2000" i="1">
                            <a:latin typeface="Cambria Math" charset="0"/>
                          </a:rPr>
                          <m:t>+</m:t>
                        </m:r>
                      </m:sup>
                    </m:sSubSup>
                    <m:r>
                      <a:rPr kumimoji="1" lang="is-IS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kumimoji="1" lang="en-US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𝑝</m:t>
                    </m:r>
                    <m:sSup>
                      <m:sSupPr>
                        <m:ctrlP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𝐾</m:t>
                        </m:r>
                      </m:e>
                      <m:sup>
                        <m: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</m:sup>
                    </m:sSup>
                  </m:oMath>
                </a14:m>
                <a:endParaRPr kumimoji="1" lang="zh-CN" altLang="en-US" sz="2000" dirty="0" smtClean="0"/>
              </a:p>
              <a:p>
                <a:r>
                  <a:rPr kumimoji="1" lang="en-US" altLang="zh-CN" sz="2000" dirty="0" smtClean="0"/>
                  <a:t>Obtain</a:t>
                </a:r>
                <a:r>
                  <a:rPr kumimoji="1" lang="zh-CN" altLang="en-US" sz="20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kumimoji="1" lang="en-US" altLang="zh-CN" sz="2000" i="1">
                            <a:latin typeface="Cambria Math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yields</a:t>
                </a:r>
                <a:r>
                  <a:rPr kumimoji="1" lang="zh-CN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FF0000"/>
                        </a:solidFill>
                        <a:latin typeface="Cambria Math" charset="0"/>
                      </a:rPr>
                      <m:t>𝑁</m:t>
                    </m:r>
                    <m:r>
                      <a:rPr kumimoji="1" lang="en-US" altLang="zh-CN" sz="2000" i="1">
                        <a:solidFill>
                          <a:srgbClr val="FF0000"/>
                        </a:solidFill>
                        <a:latin typeface="Cambria Math" charset="0"/>
                      </a:rPr>
                      <m:t>(</m:t>
                    </m:r>
                    <m:sSubSup>
                      <m:sSubSupPr>
                        <m:ctrlPr>
                          <a:rPr kumimoji="1" lang="en-US" altLang="zh-CN" sz="200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n-US" altLang="zh-CN" sz="200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+</m:t>
                        </m:r>
                      </m:sup>
                    </m:sSubSup>
                    <m:r>
                      <a:rPr kumimoji="1" lang="is-IS" altLang="zh-CN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kumimoji="1" lang="en-US" altLang="zh-CN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𝑝</m:t>
                    </m:r>
                    <m:sSup>
                      <m:sSupPr>
                        <m:ctrlP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𝐾</m:t>
                        </m:r>
                      </m:e>
                      <m:sup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</m:sup>
                    </m:sSup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by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fitting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invariant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mass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distribution:</a:t>
                </a:r>
                <a:endParaRPr kumimoji="1" lang="zh-CN" altLang="en-US" sz="2000" dirty="0" smtClean="0"/>
              </a:p>
              <a:p>
                <a:pPr lvl="1">
                  <a:buFont typeface="Wingdings" charset="2"/>
                  <a:buChar char="Ø"/>
                </a:pPr>
                <a:r>
                  <a:rPr kumimoji="1" lang="en-US" altLang="zh-CN" sz="2000" dirty="0" smtClean="0"/>
                  <a:t>Signal: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Gaussian</a:t>
                </a:r>
                <a:endParaRPr kumimoji="1" lang="zh-CN" altLang="en-US" sz="2000" dirty="0" smtClean="0"/>
              </a:p>
              <a:p>
                <a:pPr lvl="1">
                  <a:buFont typeface="Wingdings" charset="2"/>
                  <a:buChar char="Ø"/>
                </a:pPr>
                <a:r>
                  <a:rPr kumimoji="1" lang="en-US" altLang="zh-CN" sz="2000" dirty="0" smtClean="0"/>
                  <a:t>Background: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linear</a:t>
                </a:r>
                <a:endParaRPr kumimoji="1" lang="zh-CN" altLang="en-US" sz="2000" dirty="0" smtClean="0"/>
              </a:p>
            </p:txBody>
          </p:sp>
        </mc:Choice>
        <mc:Fallback xmlns="">
          <p:sp>
            <p:nvSpPr>
              <p:cNvPr id="8" name="内容占位符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28650" y="3801979"/>
                <a:ext cx="8000283" cy="1882588"/>
              </a:xfrm>
              <a:blipFill rotWithShape="0">
                <a:blip r:embed="rId3"/>
                <a:stretch>
                  <a:fillRect l="-685" t="-35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000" y="180000"/>
            <a:ext cx="1409700" cy="55245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799843" y="6048574"/>
            <a:ext cx="15872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altLang="zh-CN" sz="1400" dirty="0"/>
              <a:t>JHEP</a:t>
            </a:r>
            <a:r>
              <a:rPr lang="zh-CN" altLang="en-US" sz="1400" dirty="0"/>
              <a:t> </a:t>
            </a:r>
            <a:r>
              <a:rPr lang="hr-HR" altLang="zh-CN" sz="1400" dirty="0"/>
              <a:t>02</a:t>
            </a:r>
            <a:r>
              <a:rPr lang="zh-CN" altLang="en-US" sz="1400" dirty="0"/>
              <a:t> </a:t>
            </a:r>
            <a:r>
              <a:rPr lang="hr-HR" altLang="zh-CN" sz="1400" dirty="0"/>
              <a:t>(2019)</a:t>
            </a:r>
            <a:r>
              <a:rPr lang="zh-CN" altLang="en-US" sz="1400" dirty="0"/>
              <a:t> </a:t>
            </a:r>
            <a:r>
              <a:rPr lang="hr-HR" altLang="zh-CN" sz="1400" dirty="0"/>
              <a:t>102</a:t>
            </a:r>
            <a:endParaRPr lang="zh-CN" altLang="en-US" sz="1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50" y="921133"/>
            <a:ext cx="8969700" cy="2880846"/>
          </a:xfrm>
          <a:prstGeom prst="rect">
            <a:avLst/>
          </a:prstGeom>
        </p:spPr>
      </p:pic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F1D9-9B52-A346-BE33-DED81B8497A9}" type="slidenum">
              <a:rPr kumimoji="1" lang="zh-CN" altLang="en-US" smtClean="0"/>
              <a:t>20</a:t>
            </a:fld>
            <a:endParaRPr kumimoji="1"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2nd FCPPL; open charm and beauty in LHCb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3008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标题 4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151825"/>
                <a:ext cx="7886700" cy="586768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CN" sz="3000" dirty="0" smtClean="0"/>
                  <a:t>Open</a:t>
                </a:r>
                <a:r>
                  <a:rPr kumimoji="1" lang="zh-CN" altLang="en-US" sz="3000" dirty="0"/>
                  <a:t> </a:t>
                </a:r>
                <a:r>
                  <a:rPr kumimoji="1" lang="en-US" altLang="zh-CN" sz="3000" dirty="0"/>
                  <a:t>charm</a:t>
                </a:r>
                <a:r>
                  <a:rPr kumimoji="1" lang="zh-CN" altLang="en-US" sz="3000" dirty="0"/>
                  <a:t> </a:t>
                </a:r>
                <a:r>
                  <a:rPr kumimoji="1" lang="en-US" altLang="zh-CN" sz="3000" dirty="0" smtClean="0"/>
                  <a:t>production:</a:t>
                </a:r>
                <a:r>
                  <a:rPr kumimoji="1" lang="zh-CN" altLang="en-US" sz="3000" dirty="0" smtClean="0"/>
                  <a:t> </a:t>
                </a:r>
                <a:r>
                  <a:rPr kumimoji="1" lang="en-US" altLang="zh-CN" sz="3000" dirty="0"/>
                  <a:t>p</a:t>
                </a:r>
                <a:r>
                  <a:rPr kumimoji="1" lang="en-US" altLang="zh-CN" sz="3000" dirty="0" smtClean="0"/>
                  <a:t>rompt</a:t>
                </a:r>
                <a:r>
                  <a:rPr kumimoji="1" lang="zh-CN" altLang="en-US" sz="30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3000" i="1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n-US" altLang="zh-CN" sz="3000"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a:rPr kumimoji="1" lang="en-US" altLang="zh-CN" sz="3000" i="1"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kumimoji="1" lang="en-US" altLang="zh-CN" sz="3000" i="1">
                            <a:latin typeface="Cambria Math" charset="0"/>
                          </a:rPr>
                          <m:t>+</m:t>
                        </m:r>
                      </m:sup>
                    </m:sSubSup>
                  </m:oMath>
                </a14:m>
                <a:endParaRPr kumimoji="1" lang="zh-CN" altLang="en-US" sz="3000" dirty="0"/>
              </a:p>
            </p:txBody>
          </p:sp>
        </mc:Choice>
        <mc:Fallback xmlns="">
          <p:sp>
            <p:nvSpPr>
              <p:cNvPr id="5" name="标题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51825"/>
                <a:ext cx="7886700" cy="586768"/>
              </a:xfrm>
              <a:blipFill rotWithShape="0">
                <a:blip r:embed="rId2"/>
                <a:stretch>
                  <a:fillRect l="-1777" t="-13542" b="-260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7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23392" y="3843478"/>
                <a:ext cx="5280360" cy="2196157"/>
              </a:xfrm>
            </p:spPr>
            <p:txBody>
              <a:bodyPr>
                <a:noAutofit/>
              </a:bodyPr>
              <a:lstStyle/>
              <a:p>
                <a:r>
                  <a:rPr kumimoji="1" lang="en-US" altLang="zh-CN" sz="2000" dirty="0" smtClean="0"/>
                  <a:t>Extract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prompt</a:t>
                </a:r>
                <a:r>
                  <a:rPr kumimoji="1" lang="zh-CN" altLang="en-US" sz="20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kumimoji="1" lang="en-US" altLang="zh-CN" sz="2000" i="1">
                            <a:latin typeface="Cambria Math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by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/>
                  <a:t>fitting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𝜒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IP</m:t>
                        </m:r>
                      </m:sub>
                      <m:sup>
                        <m:r>
                          <a:rPr kumimoji="1" lang="en-US" altLang="zh-CN" sz="2000" i="1"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kumimoji="1" lang="zh-CN" altLang="en-US" sz="2000" dirty="0"/>
                  <a:t> </a:t>
                </a:r>
                <a:r>
                  <a:rPr kumimoji="1" lang="en-US" altLang="zh-CN" sz="2000" dirty="0" smtClean="0"/>
                  <a:t>distribution</a:t>
                </a:r>
                <a:endParaRPr kumimoji="1" lang="zh-CN" altLang="en-US" sz="2000" dirty="0" smtClean="0"/>
              </a:p>
              <a:p>
                <a:pPr lvl="1">
                  <a:buFont typeface="Wingdings" charset="2"/>
                  <a:buChar char="Ø"/>
                </a:pPr>
                <a:r>
                  <a:rPr kumimoji="1" lang="en-US" altLang="zh-CN" sz="2000" dirty="0" smtClean="0"/>
                  <a:t>Prompt: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simulation</a:t>
                </a:r>
                <a:endParaRPr kumimoji="1" lang="zh-CN" altLang="en-US" sz="2000" dirty="0" smtClean="0"/>
              </a:p>
              <a:p>
                <a:pPr lvl="1">
                  <a:buFont typeface="Wingdings" charset="2"/>
                  <a:buChar char="Ø"/>
                </a:pPr>
                <a:r>
                  <a:rPr kumimoji="1" lang="en-US" altLang="zh-CN" sz="2000" dirty="0" smtClean="0"/>
                  <a:t>from</a:t>
                </a:r>
                <a:r>
                  <a:rPr kumimoji="1" lang="zh-CN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charset="0"/>
                      </a:rPr>
                      <m:t>𝑏</m:t>
                    </m:r>
                  </m:oMath>
                </a14:m>
                <a:r>
                  <a:rPr kumimoji="1" lang="en-US" altLang="zh-CN" sz="2000" dirty="0" smtClean="0"/>
                  <a:t>: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simulation</a:t>
                </a:r>
                <a:endParaRPr kumimoji="1" lang="zh-CN" altLang="en-US" sz="2000" dirty="0" smtClean="0"/>
              </a:p>
              <a:p>
                <a:pPr lvl="1">
                  <a:buFont typeface="Wingdings" charset="2"/>
                  <a:buChar char="Ø"/>
                </a:pPr>
                <a:r>
                  <a:rPr kumimoji="1" lang="en-US" altLang="zh-CN" sz="2000" dirty="0" smtClean="0"/>
                  <a:t>Background: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sideband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in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data</a:t>
                </a:r>
                <a:endParaRPr kumimoji="1" lang="zh-CN" altLang="en-US" sz="2000" dirty="0" smtClean="0"/>
              </a:p>
            </p:txBody>
          </p:sp>
        </mc:Choice>
        <mc:Fallback xmlns="">
          <p:sp>
            <p:nvSpPr>
              <p:cNvPr id="8" name="内容占位符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23392" y="3843478"/>
                <a:ext cx="5280360" cy="2196157"/>
              </a:xfrm>
              <a:blipFill rotWithShape="0">
                <a:blip r:embed="rId3"/>
                <a:stretch>
                  <a:fillRect l="-1039" t="-2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8367" y="180000"/>
            <a:ext cx="1409700" cy="552450"/>
          </a:xfrm>
          <a:prstGeom prst="rect">
            <a:avLst/>
          </a:prstGeom>
        </p:spPr>
      </p:pic>
      <p:cxnSp>
        <p:nvCxnSpPr>
          <p:cNvPr id="30" name="直线箭头连接符 29"/>
          <p:cNvCxnSpPr/>
          <p:nvPr/>
        </p:nvCxnSpPr>
        <p:spPr>
          <a:xfrm flipV="1">
            <a:off x="6209568" y="4985951"/>
            <a:ext cx="184358" cy="41215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线箭头连接符 31"/>
          <p:cNvCxnSpPr/>
          <p:nvPr/>
        </p:nvCxnSpPr>
        <p:spPr>
          <a:xfrm>
            <a:off x="6393719" y="4967779"/>
            <a:ext cx="747462" cy="651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线箭头连接符 32"/>
          <p:cNvCxnSpPr/>
          <p:nvPr/>
        </p:nvCxnSpPr>
        <p:spPr>
          <a:xfrm flipH="1" flipV="1">
            <a:off x="5861530" y="4656144"/>
            <a:ext cx="532397" cy="32002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线箭头连接符 33"/>
          <p:cNvCxnSpPr/>
          <p:nvPr/>
        </p:nvCxnSpPr>
        <p:spPr>
          <a:xfrm flipH="1" flipV="1">
            <a:off x="6300867" y="4510162"/>
            <a:ext cx="93059" cy="47904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线箭头连接符 34"/>
          <p:cNvCxnSpPr/>
          <p:nvPr/>
        </p:nvCxnSpPr>
        <p:spPr>
          <a:xfrm flipV="1">
            <a:off x="6405954" y="4239962"/>
            <a:ext cx="283781" cy="718163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/>
              <p:cNvSpPr txBox="1"/>
              <p:nvPr/>
            </p:nvSpPr>
            <p:spPr>
              <a:xfrm>
                <a:off x="5403752" y="5402119"/>
                <a:ext cx="3308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sz="1600">
                          <a:latin typeface="Cambria Math" charset="0"/>
                        </a:rPr>
                        <m:t>PV</m:t>
                      </m:r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36" name="文本框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752" y="5402119"/>
                <a:ext cx="330868" cy="338554"/>
              </a:xfrm>
              <a:prstGeom prst="rect">
                <a:avLst/>
              </a:prstGeom>
              <a:blipFill rotWithShape="0">
                <a:blip r:embed="rId5"/>
                <a:stretch>
                  <a:fillRect r="-21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/>
              <p:cNvSpPr txBox="1"/>
              <p:nvPr/>
            </p:nvSpPr>
            <p:spPr>
              <a:xfrm>
                <a:off x="5648278" y="4438199"/>
                <a:ext cx="31883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600" i="1">
                              <a:latin typeface="Cambria Math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zh-CN" sz="1600" i="1">
                              <a:latin typeface="Cambria Math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37" name="文本框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278" y="4438199"/>
                <a:ext cx="318837" cy="338554"/>
              </a:xfrm>
              <a:prstGeom prst="rect">
                <a:avLst/>
              </a:prstGeom>
              <a:blipFill rotWithShape="0">
                <a:blip r:embed="rId6"/>
                <a:stretch>
                  <a:fillRect r="-1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/>
              <p:cNvSpPr txBox="1"/>
              <p:nvPr/>
            </p:nvSpPr>
            <p:spPr>
              <a:xfrm>
                <a:off x="6109284" y="4182032"/>
                <a:ext cx="2844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600" i="1">
                              <a:latin typeface="Cambria Math" charset="0"/>
                            </a:rPr>
                            <m:t>𝑝</m:t>
                          </m:r>
                        </m:e>
                        <m:sup>
                          <m:r>
                            <a:rPr kumimoji="1" lang="en-US" altLang="zh-CN" sz="1600" i="1">
                              <a:latin typeface="Cambria Math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38" name="文本框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9284" y="4182032"/>
                <a:ext cx="284435" cy="338554"/>
              </a:xfrm>
              <a:prstGeom prst="rect">
                <a:avLst/>
              </a:prstGeom>
              <a:blipFill rotWithShape="0">
                <a:blip r:embed="rId7"/>
                <a:stretch>
                  <a:fillRect r="-25532" b="-3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/>
              <p:cNvSpPr txBox="1"/>
              <p:nvPr/>
            </p:nvSpPr>
            <p:spPr>
              <a:xfrm>
                <a:off x="7141181" y="4773545"/>
                <a:ext cx="2959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600" i="1">
                              <a:latin typeface="Cambria Math" charset="0"/>
                            </a:rPr>
                            <m:t>𝐾</m:t>
                          </m:r>
                        </m:e>
                        <m:sup>
                          <m:r>
                            <a:rPr kumimoji="1" lang="en-US" altLang="zh-CN" sz="1600" i="1">
                              <a:latin typeface="Cambria Math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39" name="文本框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181" y="4773545"/>
                <a:ext cx="295901" cy="338554"/>
              </a:xfrm>
              <a:prstGeom prst="rect">
                <a:avLst/>
              </a:prstGeom>
              <a:blipFill rotWithShape="0">
                <a:blip r:embed="rId8"/>
                <a:stretch>
                  <a:fillRect r="-326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直线连接符 40"/>
          <p:cNvCxnSpPr/>
          <p:nvPr/>
        </p:nvCxnSpPr>
        <p:spPr>
          <a:xfrm flipH="1">
            <a:off x="6044738" y="4961275"/>
            <a:ext cx="359931" cy="847603"/>
          </a:xfrm>
          <a:prstGeom prst="line">
            <a:avLst/>
          </a:prstGeom>
          <a:ln w="254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/>
              <p:cNvSpPr txBox="1"/>
              <p:nvPr/>
            </p:nvSpPr>
            <p:spPr>
              <a:xfrm>
                <a:off x="6410819" y="5032660"/>
                <a:ext cx="2959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6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kumimoji="1" lang="en-US" altLang="zh-CN" sz="1600">
                              <a:latin typeface="Cambria Math" charset="0"/>
                            </a:rPr>
                            <m:t>Λ</m:t>
                          </m:r>
                        </m:e>
                        <m:sub>
                          <m:r>
                            <a:rPr kumimoji="1" lang="en-US" altLang="zh-CN" sz="1600" i="1">
                              <a:latin typeface="Cambria Math" charset="0"/>
                            </a:rPr>
                            <m:t>𝑐</m:t>
                          </m:r>
                        </m:sub>
                        <m:sup>
                          <m:r>
                            <a:rPr kumimoji="1" lang="en-US" altLang="zh-CN" sz="1600" i="1">
                              <a:latin typeface="Cambria Math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42" name="文本框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819" y="5032660"/>
                <a:ext cx="295901" cy="338554"/>
              </a:xfrm>
              <a:prstGeom prst="rect">
                <a:avLst/>
              </a:prstGeom>
              <a:blipFill rotWithShape="0">
                <a:blip r:embed="rId9"/>
                <a:stretch>
                  <a:fillRect r="-229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直线箭头连接符 42"/>
          <p:cNvCxnSpPr/>
          <p:nvPr/>
        </p:nvCxnSpPr>
        <p:spPr>
          <a:xfrm flipV="1">
            <a:off x="5738410" y="5414477"/>
            <a:ext cx="486293" cy="6945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线箭头连接符 43"/>
          <p:cNvCxnSpPr/>
          <p:nvPr/>
        </p:nvCxnSpPr>
        <p:spPr>
          <a:xfrm>
            <a:off x="6196685" y="5421381"/>
            <a:ext cx="1442117" cy="13682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线连接符 44"/>
          <p:cNvCxnSpPr/>
          <p:nvPr/>
        </p:nvCxnSpPr>
        <p:spPr>
          <a:xfrm>
            <a:off x="5732255" y="5491634"/>
            <a:ext cx="377029" cy="13790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线连接符 45"/>
          <p:cNvCxnSpPr/>
          <p:nvPr/>
        </p:nvCxnSpPr>
        <p:spPr>
          <a:xfrm>
            <a:off x="6035122" y="5519076"/>
            <a:ext cx="97235" cy="4736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线连接符 46"/>
          <p:cNvCxnSpPr/>
          <p:nvPr/>
        </p:nvCxnSpPr>
        <p:spPr>
          <a:xfrm flipV="1">
            <a:off x="6011954" y="5532633"/>
            <a:ext cx="38351" cy="7566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/>
              <p:cNvSpPr txBox="1"/>
              <p:nvPr/>
            </p:nvSpPr>
            <p:spPr>
              <a:xfrm flipH="1">
                <a:off x="5732255" y="5570467"/>
                <a:ext cx="1344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sz="1600">
                          <a:solidFill>
                            <a:srgbClr val="FF0000"/>
                          </a:solidFill>
                          <a:latin typeface="Cambria Math" charset="0"/>
                        </a:rPr>
                        <m:t>IP</m:t>
                      </m:r>
                    </m:oMath>
                  </m:oMathPara>
                </a14:m>
                <a:endParaRPr kumimoji="1" lang="zh-CN" alt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文本框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732255" y="5570467"/>
                <a:ext cx="134477" cy="338554"/>
              </a:xfrm>
              <a:prstGeom prst="rect">
                <a:avLst/>
              </a:prstGeom>
              <a:blipFill rotWithShape="0">
                <a:blip r:embed="rId10"/>
                <a:stretch>
                  <a:fillRect l="-4545" r="-1409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文本框 48"/>
          <p:cNvSpPr txBox="1"/>
          <p:nvPr/>
        </p:nvSpPr>
        <p:spPr>
          <a:xfrm>
            <a:off x="7338970" y="5183306"/>
            <a:ext cx="1208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/>
              <a:t>others</a:t>
            </a:r>
            <a:endParaRPr kumimoji="1" lang="zh-CN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/>
              <p:cNvSpPr txBox="1"/>
              <p:nvPr/>
            </p:nvSpPr>
            <p:spPr>
              <a:xfrm>
                <a:off x="6209568" y="3843478"/>
                <a:ext cx="255613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1" i="1" smtClean="0">
                          <a:latin typeface="Cambria Math" charset="0"/>
                        </a:rPr>
                        <m:t>𝒑</m:t>
                      </m:r>
                      <m:d>
                        <m:dPr>
                          <m:ctrlPr>
                            <a:rPr kumimoji="1" lang="en-US" altLang="zh-CN" sz="1600" i="1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zh-CN" sz="16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600" i="1">
                                  <a:latin typeface="Cambria Math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kumimoji="1" lang="en-US" altLang="zh-CN" sz="1600" i="1">
                                  <a:latin typeface="Cambria Math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kumimoji="1" lang="en-US" altLang="zh-CN" sz="1600" i="1">
                          <a:latin typeface="Cambria Math" charset="0"/>
                        </a:rPr>
                        <m:t>+</m:t>
                      </m:r>
                      <m:r>
                        <a:rPr kumimoji="1" lang="en-US" altLang="zh-CN" sz="1600" b="1" i="1">
                          <a:latin typeface="Cambria Math" charset="0"/>
                        </a:rPr>
                        <m:t>𝒑</m:t>
                      </m:r>
                      <m:d>
                        <m:dPr>
                          <m:ctrlPr>
                            <a:rPr kumimoji="1" lang="en-US" altLang="zh-CN" sz="1600" b="1" i="1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zh-CN" sz="16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600" i="1">
                                  <a:latin typeface="Cambria Math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kumimoji="1" lang="en-US" altLang="zh-CN" sz="1600" i="1">
                                  <a:latin typeface="Cambria Math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kumimoji="1" lang="en-US" altLang="zh-CN" sz="1600" b="0" i="1" smtClean="0">
                          <a:latin typeface="Cambria Math" charset="0"/>
                        </a:rPr>
                        <m:t>+</m:t>
                      </m:r>
                      <m:r>
                        <a:rPr kumimoji="1" lang="en-US" altLang="zh-CN" sz="1600" b="1" i="1">
                          <a:latin typeface="Cambria Math" charset="0"/>
                        </a:rPr>
                        <m:t>𝒑</m:t>
                      </m:r>
                      <m:d>
                        <m:dPr>
                          <m:ctrlPr>
                            <a:rPr kumimoji="1" lang="en-US" altLang="zh-CN" sz="1600" b="1" i="1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zh-CN" sz="16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600" b="0" i="1" smtClean="0">
                                  <a:latin typeface="Cambria Math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kumimoji="1" lang="en-US" altLang="zh-CN" sz="1600" i="1">
                                  <a:latin typeface="Cambria Math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26" name="文本框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568" y="3843478"/>
                <a:ext cx="2556133" cy="338554"/>
              </a:xfrm>
              <a:prstGeom prst="rect">
                <a:avLst/>
              </a:prstGeom>
              <a:blipFill rotWithShape="0">
                <a:blip r:embed="rId12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矩形 30"/>
          <p:cNvSpPr/>
          <p:nvPr/>
        </p:nvSpPr>
        <p:spPr>
          <a:xfrm>
            <a:off x="7028916" y="6113373"/>
            <a:ext cx="15872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altLang="zh-CN" sz="1400" dirty="0"/>
              <a:t>JHEP</a:t>
            </a:r>
            <a:r>
              <a:rPr lang="zh-CN" altLang="en-US" sz="1400" dirty="0"/>
              <a:t> </a:t>
            </a:r>
            <a:r>
              <a:rPr lang="hr-HR" altLang="zh-CN" sz="1400" dirty="0"/>
              <a:t>02</a:t>
            </a:r>
            <a:r>
              <a:rPr lang="zh-CN" altLang="en-US" sz="1400" dirty="0"/>
              <a:t> </a:t>
            </a:r>
            <a:r>
              <a:rPr lang="hr-HR" altLang="zh-CN" sz="1400" dirty="0"/>
              <a:t>(2019)</a:t>
            </a:r>
            <a:r>
              <a:rPr lang="zh-CN" altLang="en-US" sz="1400" dirty="0"/>
              <a:t> </a:t>
            </a:r>
            <a:r>
              <a:rPr lang="hr-HR" altLang="zh-CN" sz="1400" dirty="0"/>
              <a:t>102</a:t>
            </a:r>
            <a:endParaRPr lang="zh-CN" altLang="en-US" sz="1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392" y="818598"/>
            <a:ext cx="9020608" cy="3028087"/>
          </a:xfrm>
          <a:prstGeom prst="rect">
            <a:avLst/>
          </a:prstGeom>
        </p:spPr>
      </p:pic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F1D9-9B52-A346-BE33-DED81B8497A9}" type="slidenum">
              <a:rPr kumimoji="1" lang="zh-CN" altLang="en-US" smtClean="0"/>
              <a:t>21</a:t>
            </a:fld>
            <a:endParaRPr kumimoji="1"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2nd FCPPL; open charm and beauty in LHCb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6392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标题 4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145682"/>
                <a:ext cx="7886700" cy="586768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CN" sz="3000" dirty="0" smtClean="0"/>
                  <a:t>Prompt</a:t>
                </a:r>
                <a:r>
                  <a:rPr kumimoji="1" lang="zh-CN" altLang="en-US" sz="30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3000" i="1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n-US" altLang="zh-CN" sz="3000"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a:rPr kumimoji="1" lang="en-US" altLang="zh-CN" sz="3000" i="1"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kumimoji="1" lang="en-US" altLang="zh-CN" sz="3000" i="1">
                            <a:latin typeface="Cambria Math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kumimoji="1" lang="en-US" altLang="zh-CN" sz="3000" dirty="0" smtClean="0"/>
                  <a:t>:</a:t>
                </a:r>
                <a:r>
                  <a:rPr kumimoji="1" lang="zh-CN" altLang="en-US" sz="3000" dirty="0" smtClean="0"/>
                  <a:t> </a:t>
                </a:r>
                <a:r>
                  <a:rPr kumimoji="1" lang="en-US" altLang="zh-CN" sz="3000" dirty="0"/>
                  <a:t>c</a:t>
                </a:r>
                <a:r>
                  <a:rPr kumimoji="1" lang="en-US" altLang="zh-CN" sz="3000" dirty="0" smtClean="0"/>
                  <a:t>ross</a:t>
                </a:r>
                <a:r>
                  <a:rPr kumimoji="1" lang="zh-CN" altLang="en-US" sz="3000" dirty="0" smtClean="0"/>
                  <a:t> </a:t>
                </a:r>
                <a:r>
                  <a:rPr kumimoji="1" lang="en-US" altLang="zh-CN" sz="3000" dirty="0" smtClean="0"/>
                  <a:t>section</a:t>
                </a:r>
                <a:endParaRPr kumimoji="1" lang="zh-CN" altLang="en-US" sz="3000" dirty="0"/>
              </a:p>
            </p:txBody>
          </p:sp>
        </mc:Choice>
        <mc:Fallback xmlns="">
          <p:sp>
            <p:nvSpPr>
              <p:cNvPr id="5" name="标题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45682"/>
                <a:ext cx="7886700" cy="586768"/>
              </a:xfrm>
              <a:blipFill rotWithShape="0">
                <a:blip r:embed="rId2"/>
                <a:stretch>
                  <a:fillRect l="-1777" t="-13542" b="-260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7"/>
              <p:cNvSpPr>
                <a:spLocks noGrp="1"/>
              </p:cNvSpPr>
              <p:nvPr>
                <p:ph sz="half" idx="2"/>
              </p:nvPr>
            </p:nvSpPr>
            <p:spPr>
              <a:xfrm>
                <a:off x="243551" y="4102100"/>
                <a:ext cx="8799713" cy="2254251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CN" sz="2000" dirty="0" smtClean="0"/>
                  <a:t>Double-differential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Cross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section:</a:t>
                </a:r>
                <a:r>
                  <a:rPr kumimoji="1" lang="zh-CN" altLang="en-US" sz="2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latin typeface="Cambria Math" charset="0"/>
                              </a:rPr>
                              <m:t>d</m:t>
                            </m:r>
                          </m:e>
                          <m:sup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  <m:r>
                          <a:rPr kumimoji="1" lang="en-US" altLang="zh-CN" sz="2000" i="1">
                            <a:latin typeface="Cambria Math" charset="0"/>
                          </a:rPr>
                          <m:t>𝜎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d</m:t>
                        </m:r>
                        <m:r>
                          <a:rPr kumimoji="1" lang="en-US" altLang="zh-CN" sz="2000" i="1">
                            <a:latin typeface="Cambria Math" charset="0"/>
                          </a:rPr>
                          <m:t>𝑦𝑑</m:t>
                        </m:r>
                        <m:sSub>
                          <m:sSub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latin typeface="Cambria Math" charset="0"/>
                              </a:rPr>
                              <m:t>T</m:t>
                            </m:r>
                          </m:sub>
                        </m:sSub>
                      </m:den>
                    </m:f>
                    <m:r>
                      <a:rPr kumimoji="1" lang="en-US" altLang="zh-CN" sz="2000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𝑁</m:t>
                        </m:r>
                        <m:r>
                          <a:rPr kumimoji="1" lang="en-US" altLang="zh-CN" sz="200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(</m:t>
                        </m:r>
                        <m:sSubSup>
                          <m:sSubSupPr>
                            <m:ctrlPr>
                              <a:rPr kumimoji="1" lang="en-US" altLang="zh-CN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Λ</m:t>
                            </m:r>
                          </m:e>
                          <m:sub>
                            <m:r>
                              <a:rPr kumimoji="1" lang="en-US" altLang="zh-CN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𝑐</m:t>
                            </m:r>
                          </m:sub>
                          <m:sup>
                            <m:r>
                              <a:rPr kumimoji="1" lang="en-US" altLang="zh-CN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+</m:t>
                            </m:r>
                          </m:sup>
                        </m:sSubSup>
                        <m:r>
                          <a:rPr kumimoji="1" lang="is-IS" altLang="zh-CN" sz="2000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→</m:t>
                        </m:r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𝑝</m:t>
                        </m:r>
                        <m:sSup>
                          <m:sSupPr>
                            <m:ctrlPr>
                              <a:rPr kumimoji="1" lang="en-US" altLang="zh-CN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𝐾</m:t>
                            </m:r>
                          </m:e>
                          <m:sup>
                            <m:r>
                              <a:rPr kumimoji="1" lang="en-US" altLang="zh-CN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1" lang="en-US" altLang="zh-CN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+</m:t>
                            </m:r>
                          </m:sup>
                        </m:sSup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;</m:t>
                        </m:r>
                        <m:sSub>
                          <m:sSubPr>
                            <m:ctrlPr>
                              <a:rPr kumimoji="1" lang="en-US" altLang="zh-CN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zh-CN" altLang="en-US" sz="20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 </m:t>
                            </m:r>
                            <m:r>
                              <a:rPr kumimoji="1" lang="en-US" altLang="zh-CN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kumimoji="1" lang="en-US" altLang="zh-CN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𝑇</m:t>
                            </m:r>
                          </m:sub>
                        </m:sSub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𝑦</m:t>
                        </m:r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)</m:t>
                        </m:r>
                      </m:num>
                      <m:den>
                        <m:r>
                          <a:rPr kumimoji="1" lang="en-US" altLang="zh-CN" sz="2000" i="1">
                            <a:latin typeface="Cambria Math" charset="0"/>
                          </a:rPr>
                          <m:t>ℒ</m:t>
                        </m:r>
                        <m:r>
                          <a:rPr kumimoji="1" lang="en-US" altLang="zh-CN" sz="2000" i="1">
                            <a:latin typeface="Cambria Math" charset="0"/>
                          </a:rPr>
                          <m:t>×</m:t>
                        </m:r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𝜀</m:t>
                        </m:r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zh-CN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T</m:t>
                            </m:r>
                          </m:sub>
                        </m:sSub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𝑦</m:t>
                        </m:r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)×</m:t>
                        </m:r>
                        <m:r>
                          <a:rPr kumimoji="1" lang="en-US" altLang="zh-CN" sz="2000" i="1">
                            <a:latin typeface="Cambria Math" charset="0"/>
                          </a:rPr>
                          <m:t>ℬ</m:t>
                        </m:r>
                        <m:r>
                          <a:rPr kumimoji="1" lang="en-US" altLang="zh-CN" sz="2000" i="1">
                            <a:latin typeface="Cambria Math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altLang="zh-CN" sz="20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>
                                <a:latin typeface="Cambria Math" charset="0"/>
                              </a:rPr>
                              <m:t>𝛬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charset="0"/>
                              </a:rPr>
                              <m:t>𝑐</m:t>
                            </m:r>
                          </m:sub>
                          <m:sup>
                            <m:r>
                              <a:rPr lang="en-US" altLang="zh-CN" sz="2000" i="1">
                                <a:latin typeface="Cambria Math" charset="0"/>
                              </a:rPr>
                              <m:t>+</m:t>
                            </m:r>
                          </m:sup>
                        </m:sSubSup>
                        <m:r>
                          <a:rPr lang="en-US" altLang="zh-CN" sz="2000" i="1">
                            <a:latin typeface="Cambria Math" charset="0"/>
                          </a:rPr>
                          <m:t>→</m:t>
                        </m:r>
                        <m:r>
                          <a:rPr lang="en-US" altLang="zh-CN" sz="2000" i="1">
                            <a:latin typeface="Cambria Math" charset="0"/>
                          </a:rPr>
                          <m:t>𝑝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charset="0"/>
                              </a:rPr>
                              <m:t>−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0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charset="0"/>
                              </a:rPr>
                              <m:t>+</m:t>
                            </m:r>
                          </m:sup>
                        </m:sSup>
                        <m:r>
                          <a:rPr kumimoji="1" lang="en-US" altLang="zh-CN" sz="2000" i="1">
                            <a:latin typeface="Cambria Math" charset="0"/>
                          </a:rPr>
                          <m:t>)×</m:t>
                        </m:r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Δ</m:t>
                        </m:r>
                        <m:r>
                          <a:rPr kumimoji="1" lang="en-US" altLang="zh-CN" sz="2000" i="1">
                            <a:latin typeface="Cambria Math" charset="0"/>
                          </a:rPr>
                          <m:t>𝑦</m:t>
                        </m:r>
                        <m:r>
                          <a:rPr kumimoji="1" lang="en-US" altLang="zh-CN" sz="2000" i="1">
                            <a:latin typeface="Cambria Math" charset="0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Δ</m:t>
                        </m:r>
                        <m:sSub>
                          <m:sSub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latin typeface="Cambria Math" charset="0"/>
                              </a:rPr>
                              <m:t>T</m:t>
                            </m:r>
                          </m:sub>
                        </m:sSub>
                      </m:den>
                    </m:f>
                  </m:oMath>
                </a14:m>
                <a:endParaRPr kumimoji="1" lang="zh-CN" altLang="en-US" sz="2000" dirty="0" smtClean="0"/>
              </a:p>
              <a:p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FF0000"/>
                        </a:solidFill>
                        <a:latin typeface="Cambria Math" charset="0"/>
                      </a:rPr>
                      <m:t>𝜀</m:t>
                    </m:r>
                    <m:r>
                      <a:rPr kumimoji="1" lang="en-US" altLang="zh-CN" sz="2000" i="1">
                        <a:solidFill>
                          <a:srgbClr val="FF0000"/>
                        </a:solidFill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T</m:t>
                        </m:r>
                      </m:sub>
                    </m:sSub>
                    <m:r>
                      <a:rPr kumimoji="1" lang="en-US" altLang="zh-CN" sz="2000" i="1">
                        <a:solidFill>
                          <a:srgbClr val="FF0000"/>
                        </a:solidFill>
                        <a:latin typeface="Cambria Math" charset="0"/>
                      </a:rPr>
                      <m:t>,</m:t>
                    </m:r>
                    <m:r>
                      <a:rPr kumimoji="1" lang="en-US" altLang="zh-CN" sz="2000" i="1">
                        <a:solidFill>
                          <a:srgbClr val="FF0000"/>
                        </a:solidFill>
                        <a:latin typeface="Cambria Math" charset="0"/>
                      </a:rPr>
                      <m:t>𝑦</m:t>
                    </m:r>
                    <m:r>
                      <a:rPr kumimoji="1" lang="en-US" altLang="zh-CN" sz="2000" i="1">
                        <a:solidFill>
                          <a:srgbClr val="FF000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kumimoji="1" lang="en-US" altLang="zh-CN" sz="2000" dirty="0" smtClean="0"/>
                  <a:t>: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effeciency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estimated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from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simulation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sample</a:t>
                </a:r>
                <a:endParaRPr kumimoji="1" lang="zh-CN" altLang="en-US" sz="2000" dirty="0" smtClean="0"/>
              </a:p>
              <a:p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charset="0"/>
                      </a:rPr>
                      <m:t>𝜎</m:t>
                    </m:r>
                    <m:r>
                      <a:rPr kumimoji="1" lang="en-US" altLang="zh-CN" sz="2000" b="0" i="1" smtClean="0">
                        <a:latin typeface="Cambria Math" charset="0"/>
                      </a:rPr>
                      <m:t>(2&lt;</m:t>
                    </m:r>
                    <m:sSub>
                      <m:sSubPr>
                        <m:ctrlP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T</m:t>
                        </m:r>
                      </m:sub>
                    </m:sSub>
                    <m:r>
                      <a:rPr kumimoji="1" lang="hr-HR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&lt;</m:t>
                    </m:r>
                    <m:r>
                      <a:rPr kumimoji="1" lang="en-US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10</m:t>
                    </m:r>
                    <m:r>
                      <a:rPr kumimoji="1" lang="zh-CN" alt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sz="20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GeV</m:t>
                    </m:r>
                    <m:r>
                      <a:rPr kumimoji="1" lang="en-US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/</m:t>
                    </m:r>
                    <m:r>
                      <a:rPr kumimoji="1" lang="en-US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𝑐</m:t>
                    </m:r>
                  </m:oMath>
                </a14:m>
                <a:r>
                  <a:rPr kumimoji="1" lang="zh-CN" altLang="en-US" sz="2000" i="1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dirty="0" smtClean="0">
                        <a:latin typeface="Cambria Math" charset="0"/>
                      </a:rPr>
                      <m:t>,</m:t>
                    </m:r>
                    <m:r>
                      <a:rPr kumimoji="1" lang="zh-CN" altLang="en-US" sz="2000" b="0" i="1" dirty="0" smtClean="0">
                        <a:latin typeface="Cambria Math" charset="0"/>
                      </a:rPr>
                      <m:t>  </m:t>
                    </m:r>
                    <m:r>
                      <a:rPr kumimoji="1" lang="en-US" altLang="zh-CN" sz="2000" b="0" i="1" dirty="0" smtClean="0">
                        <a:latin typeface="Cambria Math" charset="0"/>
                      </a:rPr>
                      <m:t>1.5</m:t>
                    </m:r>
                    <m:r>
                      <a:rPr kumimoji="1" lang="hr-HR" altLang="zh-CN" sz="20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&lt;</m:t>
                    </m:r>
                    <m:sSup>
                      <m:sSupPr>
                        <m:ctrlPr>
                          <a:rPr kumimoji="1" lang="en-US" altLang="zh-CN" sz="20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𝑦</m:t>
                        </m:r>
                      </m:e>
                      <m:sup>
                        <m:r>
                          <a:rPr kumimoji="1" lang="zh-CN" altLang="en-US" sz="20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∗</m:t>
                        </m:r>
                      </m:sup>
                    </m:sSup>
                    <m:r>
                      <a:rPr kumimoji="1" lang="hr-HR" altLang="zh-CN" sz="20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&lt;</m:t>
                    </m:r>
                    <m:r>
                      <a:rPr kumimoji="1" lang="en-US" altLang="zh-CN" sz="20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4.0</m:t>
                    </m:r>
                    <m:r>
                      <a:rPr kumimoji="1" lang="en-US" altLang="zh-CN" sz="2000" b="0" i="1" dirty="0" smtClean="0">
                        <a:latin typeface="Cambria Math" charset="0"/>
                      </a:rPr>
                      <m:t>)=32.1</m:t>
                    </m:r>
                    <m:r>
                      <a:rPr kumimoji="1" lang="en-US" altLang="zh-CN" sz="20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±1.1</m:t>
                    </m:r>
                    <m:r>
                      <a:rPr kumimoji="1" lang="en-US" altLang="zh-CN" sz="2000" b="0" i="0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n-US" altLang="zh-CN" sz="2000" b="0" i="0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stat</m:t>
                    </m:r>
                    <m:r>
                      <a:rPr kumimoji="1" lang="en-US" altLang="zh-CN" sz="2000" b="0" i="0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)±</m:t>
                    </m:r>
                    <m:r>
                      <a:rPr kumimoji="1" lang="en-US" altLang="zh-CN" sz="20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3.2</m:t>
                    </m:r>
                    <m:r>
                      <a:rPr kumimoji="1" lang="en-US" altLang="zh-CN" sz="2000" b="0" i="0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n-US" altLang="zh-CN" sz="2000" b="0" i="0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sys</m:t>
                    </m:r>
                    <m:r>
                      <a:rPr kumimoji="1" lang="en-US" altLang="zh-CN" sz="2000" b="0" i="0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kumimoji="1" lang="zh-CN" altLang="en-US" sz="2000" i="1" dirty="0" smtClean="0"/>
                  <a:t> </a:t>
                </a:r>
                <a:r>
                  <a:rPr kumimoji="1" lang="en-US" altLang="zh-CN" sz="2000" dirty="0" smtClean="0"/>
                  <a:t>mb</a:t>
                </a:r>
                <a:endParaRPr kumimoji="1" lang="zh-CN" altLang="en-US" sz="2000" dirty="0" smtClean="0"/>
              </a:p>
              <a:p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charset="0"/>
                      </a:rPr>
                      <m:t>𝜎</m:t>
                    </m:r>
                    <m:r>
                      <a:rPr kumimoji="1" lang="en-US" altLang="zh-CN" sz="2000" i="1">
                        <a:latin typeface="Cambria Math" charset="0"/>
                      </a:rPr>
                      <m:t>(2&lt;</m:t>
                    </m:r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T</m:t>
                        </m:r>
                      </m:sub>
                    </m:sSub>
                    <m:r>
                      <a:rPr kumimoji="1" lang="hr-HR" altLang="zh-CN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&lt;</m:t>
                    </m:r>
                    <m:r>
                      <a:rPr kumimoji="1" lang="en-US" altLang="zh-CN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10</m:t>
                    </m:r>
                    <m:r>
                      <a:rPr kumimoji="1" lang="zh-CN" alt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sz="2000">
                        <a:latin typeface="Cambria Math" charset="0"/>
                        <a:ea typeface="Cambria Math" charset="0"/>
                        <a:cs typeface="Cambria Math" charset="0"/>
                      </a:rPr>
                      <m:t>GeV</m:t>
                    </m:r>
                    <m:r>
                      <a:rPr kumimoji="1" lang="en-US" altLang="zh-CN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/</m:t>
                    </m:r>
                    <m:r>
                      <a:rPr kumimoji="1" lang="en-US" altLang="zh-CN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𝑐</m:t>
                    </m:r>
                  </m:oMath>
                </a14:m>
                <a:r>
                  <a:rPr kumimoji="1" lang="zh-CN" altLang="en-US" sz="2000" i="1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 dirty="0">
                        <a:latin typeface="Cambria Math" charset="0"/>
                      </a:rPr>
                      <m:t>,</m:t>
                    </m:r>
                    <m:r>
                      <a:rPr kumimoji="1" lang="zh-CN" altLang="en-US" sz="2000" i="1" dirty="0">
                        <a:latin typeface="Cambria Math" charset="0"/>
                      </a:rPr>
                      <m:t>  </m:t>
                    </m:r>
                    <m:r>
                      <a:rPr kumimoji="1" lang="en-US" altLang="zh-CN" sz="2000" b="0" i="1" dirty="0" smtClean="0">
                        <a:latin typeface="Cambria Math" charset="0"/>
                      </a:rPr>
                      <m:t>−</m:t>
                    </m:r>
                    <m:r>
                      <a:rPr kumimoji="1" lang="en-US" altLang="zh-CN" sz="2000" i="1" dirty="0">
                        <a:latin typeface="Cambria Math" charset="0"/>
                      </a:rPr>
                      <m:t>5</m:t>
                    </m:r>
                    <m:r>
                      <a:rPr kumimoji="1" lang="en-US" altLang="zh-CN" sz="2000" b="0" i="1" dirty="0" smtClean="0">
                        <a:latin typeface="Cambria Math" charset="0"/>
                      </a:rPr>
                      <m:t>.0</m:t>
                    </m:r>
                    <m:r>
                      <a:rPr kumimoji="1" lang="hr-HR" altLang="zh-CN" sz="2000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&lt;</m:t>
                    </m:r>
                    <m:sSup>
                      <m:sSupPr>
                        <m:ctrlPr>
                          <a:rPr kumimoji="1" lang="en-US" altLang="zh-CN" sz="20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𝑦</m:t>
                        </m:r>
                      </m:e>
                      <m:sup>
                        <m:r>
                          <a:rPr kumimoji="1" lang="zh-CN" altLang="en-US" sz="20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∗</m:t>
                        </m:r>
                      </m:sup>
                    </m:sSup>
                    <m:r>
                      <a:rPr kumimoji="1" lang="hr-HR" altLang="zh-CN" sz="2000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&lt;</m:t>
                    </m:r>
                    <m:r>
                      <a:rPr kumimoji="1" lang="en-US" altLang="zh-CN" sz="20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−2.5</m:t>
                    </m:r>
                    <m:r>
                      <a:rPr kumimoji="1" lang="en-US" altLang="zh-CN" sz="2000" i="1" dirty="0">
                        <a:latin typeface="Cambria Math" charset="0"/>
                      </a:rPr>
                      <m:t>)=</m:t>
                    </m:r>
                    <m:r>
                      <a:rPr kumimoji="1" lang="en-US" altLang="zh-CN" sz="2000" b="0" i="1" dirty="0" smtClean="0">
                        <a:latin typeface="Cambria Math" charset="0"/>
                      </a:rPr>
                      <m:t>27.7</m:t>
                    </m:r>
                    <m:r>
                      <a:rPr kumimoji="1" lang="en-US" altLang="zh-CN" sz="2000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±1.</m:t>
                    </m:r>
                    <m:r>
                      <a:rPr kumimoji="1" lang="en-US" altLang="zh-CN" sz="2000" b="0" i="0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8</m:t>
                    </m:r>
                    <m:r>
                      <a:rPr kumimoji="1" lang="en-US" altLang="zh-CN" sz="2000" dirty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n-US" altLang="zh-CN" sz="2000" dirty="0">
                        <a:latin typeface="Cambria Math" charset="0"/>
                        <a:ea typeface="Cambria Math" charset="0"/>
                        <a:cs typeface="Cambria Math" charset="0"/>
                      </a:rPr>
                      <m:t>stat</m:t>
                    </m:r>
                    <m:r>
                      <a:rPr kumimoji="1" lang="en-US" altLang="zh-CN" sz="2000" dirty="0">
                        <a:latin typeface="Cambria Math" charset="0"/>
                        <a:ea typeface="Cambria Math" charset="0"/>
                        <a:cs typeface="Cambria Math" charset="0"/>
                      </a:rPr>
                      <m:t>)±</m:t>
                    </m:r>
                    <m:r>
                      <a:rPr kumimoji="1" lang="en-US" altLang="zh-CN" sz="2000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3.</m:t>
                    </m:r>
                    <m:r>
                      <a:rPr kumimoji="1" lang="en-US" altLang="zh-CN" sz="2000" b="0" i="0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8</m:t>
                    </m:r>
                    <m:r>
                      <a:rPr kumimoji="1" lang="en-US" altLang="zh-CN" sz="2000" dirty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n-US" altLang="zh-CN" sz="2000" dirty="0">
                        <a:latin typeface="Cambria Math" charset="0"/>
                        <a:ea typeface="Cambria Math" charset="0"/>
                        <a:cs typeface="Cambria Math" charset="0"/>
                      </a:rPr>
                      <m:t>sys</m:t>
                    </m:r>
                    <m:r>
                      <a:rPr kumimoji="1" lang="en-US" altLang="zh-CN" sz="2000" dirty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kumimoji="1" lang="zh-CN" altLang="en-US" sz="2000" i="1" dirty="0"/>
                  <a:t> </a:t>
                </a:r>
                <a:r>
                  <a:rPr kumimoji="1" lang="en-US" altLang="zh-CN" sz="2000" dirty="0"/>
                  <a:t>mb</a:t>
                </a:r>
                <a:endParaRPr kumimoji="1" lang="zh-CN" altLang="en-US" sz="2000" i="1" dirty="0"/>
              </a:p>
              <a:p>
                <a:endParaRPr kumimoji="1" lang="zh-CN" altLang="en-US" i="1" dirty="0" smtClean="0"/>
              </a:p>
            </p:txBody>
          </p:sp>
        </mc:Choice>
        <mc:Fallback xmlns="">
          <p:sp>
            <p:nvSpPr>
              <p:cNvPr id="8" name="内容占位符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43551" y="4102100"/>
                <a:ext cx="8799713" cy="2254251"/>
              </a:xfrm>
              <a:blipFill rotWithShape="0">
                <a:blip r:embed="rId3"/>
                <a:stretch>
                  <a:fillRect l="-6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8367" y="180000"/>
            <a:ext cx="1409700" cy="55245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935262" y="6048574"/>
            <a:ext cx="15872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altLang="zh-CN" sz="1400" dirty="0"/>
              <a:t>JHEP</a:t>
            </a:r>
            <a:r>
              <a:rPr lang="zh-CN" altLang="en-US" sz="1400" dirty="0"/>
              <a:t> </a:t>
            </a:r>
            <a:r>
              <a:rPr lang="hr-HR" altLang="zh-CN" sz="1400" dirty="0"/>
              <a:t>02</a:t>
            </a:r>
            <a:r>
              <a:rPr lang="zh-CN" altLang="en-US" sz="1400" dirty="0"/>
              <a:t> </a:t>
            </a:r>
            <a:r>
              <a:rPr lang="hr-HR" altLang="zh-CN" sz="1400" dirty="0"/>
              <a:t>(2019)</a:t>
            </a:r>
            <a:r>
              <a:rPr lang="zh-CN" altLang="en-US" sz="1400" dirty="0"/>
              <a:t> </a:t>
            </a:r>
            <a:r>
              <a:rPr lang="hr-HR" altLang="zh-CN" sz="1400" dirty="0"/>
              <a:t>102</a:t>
            </a:r>
            <a:endParaRPr lang="zh-CN" altLang="en-US" sz="14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66768"/>
            <a:ext cx="8974202" cy="2970207"/>
          </a:xfrm>
          <a:prstGeom prst="rect">
            <a:avLst/>
          </a:prstGeom>
        </p:spPr>
      </p:pic>
      <p:grpSp>
        <p:nvGrpSpPr>
          <p:cNvPr id="10" name="组 9"/>
          <p:cNvGrpSpPr/>
          <p:nvPr/>
        </p:nvGrpSpPr>
        <p:grpSpPr>
          <a:xfrm>
            <a:off x="3191628" y="2907055"/>
            <a:ext cx="45719" cy="196450"/>
            <a:chOff x="1093177" y="7161335"/>
            <a:chExt cx="114300" cy="477981"/>
          </a:xfrm>
        </p:grpSpPr>
        <p:cxnSp>
          <p:nvCxnSpPr>
            <p:cNvPr id="11" name="直线连接符 10"/>
            <p:cNvCxnSpPr/>
            <p:nvPr/>
          </p:nvCxnSpPr>
          <p:spPr>
            <a:xfrm>
              <a:off x="1151392" y="7161335"/>
              <a:ext cx="0" cy="47798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线连接符 11"/>
            <p:cNvCxnSpPr/>
            <p:nvPr/>
          </p:nvCxnSpPr>
          <p:spPr>
            <a:xfrm>
              <a:off x="1093177" y="7161335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线连接符 12"/>
            <p:cNvCxnSpPr/>
            <p:nvPr/>
          </p:nvCxnSpPr>
          <p:spPr>
            <a:xfrm>
              <a:off x="1093177" y="7639316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文本框 13"/>
          <p:cNvSpPr txBox="1"/>
          <p:nvPr/>
        </p:nvSpPr>
        <p:spPr>
          <a:xfrm>
            <a:off x="3267012" y="2805698"/>
            <a:ext cx="911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err="1" smtClean="0"/>
              <a:t>stat.+sys</a:t>
            </a:r>
            <a:r>
              <a:rPr kumimoji="1" lang="en-US" altLang="zh-CN" sz="1600" dirty="0" smtClean="0"/>
              <a:t>.</a:t>
            </a:r>
            <a:endParaRPr kumimoji="1" lang="zh-CN" altLang="en-US" sz="1600" dirty="0" smtClean="0"/>
          </a:p>
        </p:txBody>
      </p:sp>
      <p:grpSp>
        <p:nvGrpSpPr>
          <p:cNvPr id="15" name="组 14"/>
          <p:cNvGrpSpPr/>
          <p:nvPr/>
        </p:nvGrpSpPr>
        <p:grpSpPr>
          <a:xfrm>
            <a:off x="7886700" y="2839135"/>
            <a:ext cx="45719" cy="196450"/>
            <a:chOff x="1093177" y="7161335"/>
            <a:chExt cx="114300" cy="477981"/>
          </a:xfrm>
        </p:grpSpPr>
        <p:cxnSp>
          <p:nvCxnSpPr>
            <p:cNvPr id="16" name="直线连接符 15"/>
            <p:cNvCxnSpPr/>
            <p:nvPr/>
          </p:nvCxnSpPr>
          <p:spPr>
            <a:xfrm>
              <a:off x="1151392" y="7161335"/>
              <a:ext cx="0" cy="47798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线连接符 16"/>
            <p:cNvCxnSpPr/>
            <p:nvPr/>
          </p:nvCxnSpPr>
          <p:spPr>
            <a:xfrm>
              <a:off x="1093177" y="7161335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线连接符 17"/>
            <p:cNvCxnSpPr/>
            <p:nvPr/>
          </p:nvCxnSpPr>
          <p:spPr>
            <a:xfrm>
              <a:off x="1093177" y="7639316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文本框 18"/>
          <p:cNvSpPr txBox="1"/>
          <p:nvPr/>
        </p:nvSpPr>
        <p:spPr>
          <a:xfrm>
            <a:off x="7962084" y="2737778"/>
            <a:ext cx="911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err="1" smtClean="0"/>
              <a:t>stat.+sys</a:t>
            </a:r>
            <a:r>
              <a:rPr kumimoji="1" lang="en-US" altLang="zh-CN" sz="1600" dirty="0" smtClean="0"/>
              <a:t>.</a:t>
            </a:r>
            <a:endParaRPr kumimoji="1" lang="zh-CN" altLang="en-US" sz="1600" dirty="0" smtClean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F1D9-9B52-A346-BE33-DED81B8497A9}" type="slidenum">
              <a:rPr kumimoji="1" lang="zh-CN" altLang="en-US" smtClean="0"/>
              <a:t>22</a:t>
            </a:fld>
            <a:endParaRPr kumimoji="1"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2nd FCPPL; open charm and beauty in LHCb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3316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0" y="135963"/>
            <a:ext cx="7886700" cy="586768"/>
          </a:xfrm>
        </p:spPr>
        <p:txBody>
          <a:bodyPr>
            <a:normAutofit/>
          </a:bodyPr>
          <a:lstStyle/>
          <a:p>
            <a:r>
              <a:rPr kumimoji="1" lang="en-US" altLang="zh-CN" sz="3000" dirty="0" smtClean="0"/>
              <a:t>Beauty</a:t>
            </a:r>
            <a:r>
              <a:rPr kumimoji="1" lang="zh-CN" altLang="en-US" sz="3000" dirty="0" smtClean="0"/>
              <a:t> </a:t>
            </a:r>
            <a:r>
              <a:rPr kumimoji="1" lang="en-US" altLang="zh-CN" sz="3000" dirty="0" smtClean="0"/>
              <a:t>production:</a:t>
            </a:r>
            <a:r>
              <a:rPr kumimoji="1" lang="zh-CN" altLang="en-US" sz="3000" dirty="0" smtClean="0"/>
              <a:t> </a:t>
            </a:r>
            <a:r>
              <a:rPr kumimoji="1" lang="en-US" altLang="zh-CN" sz="3000" dirty="0"/>
              <a:t>c</a:t>
            </a:r>
            <a:r>
              <a:rPr kumimoji="1" lang="en-US" altLang="zh-CN" sz="3000" dirty="0" smtClean="0"/>
              <a:t>ross</a:t>
            </a:r>
            <a:r>
              <a:rPr kumimoji="1" lang="zh-CN" altLang="en-US" sz="3000" dirty="0" smtClean="0"/>
              <a:t> </a:t>
            </a:r>
            <a:r>
              <a:rPr kumimoji="1" lang="en-US" altLang="zh-CN" sz="3000" dirty="0" smtClean="0"/>
              <a:t>section</a:t>
            </a:r>
            <a:endParaRPr kumimoji="1" lang="zh-CN" altLang="en-US" sz="3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367" y="180000"/>
            <a:ext cx="1409700" cy="5524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227226" y="3100153"/>
            <a:ext cx="65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1" lang="zh-CN" altLang="en-US" sz="13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/>
              <p:cNvSpPr txBox="1"/>
              <p:nvPr/>
            </p:nvSpPr>
            <p:spPr>
              <a:xfrm>
                <a:off x="698304" y="5357542"/>
                <a:ext cx="6788346" cy="422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and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charset="0"/>
                      </a:rPr>
                      <m:t>𝑦</m:t>
                    </m:r>
                  </m:oMath>
                </a14:m>
                <a:r>
                  <a:rPr kumimoji="1" lang="zh-CN" altLang="en-US" sz="2000" dirty="0"/>
                  <a:t> </a:t>
                </a:r>
                <a:r>
                  <a:rPr kumimoji="1" lang="en-US" altLang="zh-CN" sz="2000" dirty="0" smtClean="0"/>
                  <a:t>distribution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/>
                  <a:t>for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b</m:t>
                        </m:r>
                      </m:sub>
                      <m:sup>
                        <m:r>
                          <a:rPr kumimoji="1" lang="en-US" altLang="zh-CN" sz="2000" i="1">
                            <a:latin typeface="Cambria Math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kumimoji="1" lang="en-US" altLang="zh-CN" sz="2000" dirty="0"/>
                  <a:t>,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𝐵</m:t>
                        </m:r>
                      </m:e>
                      <m:sup>
                        <m:r>
                          <a:rPr kumimoji="1" lang="en-US" altLang="zh-CN" sz="2000" i="1">
                            <a:latin typeface="Cambria Math" charset="0"/>
                          </a:rPr>
                          <m:t>+</m:t>
                        </m:r>
                      </m:sup>
                    </m:sSup>
                    <m:r>
                      <a:rPr kumimoji="1" lang="zh-CN" altLang="en-US" sz="200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sz="2000">
                        <a:latin typeface="Cambria Math" charset="0"/>
                      </a:rPr>
                      <m:t>and</m:t>
                    </m:r>
                    <m:r>
                      <a:rPr kumimoji="1" lang="zh-CN" altLang="en-US" sz="2000">
                        <a:latin typeface="Cambria Math" charset="0"/>
                      </a:rPr>
                      <m:t> </m:t>
                    </m:r>
                    <m:sSup>
                      <m:sSup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𝐵</m:t>
                        </m:r>
                      </m:e>
                      <m:sup>
                        <m:r>
                          <a:rPr kumimoji="1" lang="en-US" altLang="zh-CN" sz="2000" i="1">
                            <a:latin typeface="Cambria Math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are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 smtClean="0"/>
                  <a:t>similar</a:t>
                </a:r>
                <a:endParaRPr kumimoji="1" lang="zh-CN" altLang="en-US" sz="2000" dirty="0"/>
              </a:p>
            </p:txBody>
          </p:sp>
        </mc:Choice>
        <mc:Fallback xmlns=""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04" y="5357542"/>
                <a:ext cx="6788346" cy="422167"/>
              </a:xfrm>
              <a:prstGeom prst="rect">
                <a:avLst/>
              </a:prstGeom>
              <a:blipFill rotWithShape="0">
                <a:blip r:embed="rId10"/>
                <a:stretch>
                  <a:fillRect l="-90" t="-2899" b="-260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矩形 20"/>
          <p:cNvSpPr/>
          <p:nvPr/>
        </p:nvSpPr>
        <p:spPr>
          <a:xfrm>
            <a:off x="6767324" y="6048574"/>
            <a:ext cx="23766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altLang="zh-CN" sz="1400" dirty="0"/>
              <a:t>Phys. Rev. D99 052011 (2019) </a:t>
            </a:r>
            <a:endParaRPr lang="en-US" altLang="zh-CN" sz="14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732450"/>
            <a:ext cx="3041314" cy="226651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2998965"/>
            <a:ext cx="2882900" cy="230272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28950" y="740543"/>
            <a:ext cx="3027957" cy="224870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41455" y="2989247"/>
            <a:ext cx="3043324" cy="235857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56907" y="734398"/>
            <a:ext cx="2978989" cy="225484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83954" y="2979529"/>
            <a:ext cx="3001903" cy="2312441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2173336" y="1171592"/>
            <a:ext cx="52525" cy="207438"/>
          </a:xfrm>
          <a:prstGeom prst="rect">
            <a:avLst/>
          </a:prstGeom>
          <a:solidFill>
            <a:schemeClr val="bg1">
              <a:alpha val="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24" name="组 23"/>
          <p:cNvGrpSpPr/>
          <p:nvPr/>
        </p:nvGrpSpPr>
        <p:grpSpPr>
          <a:xfrm>
            <a:off x="2180142" y="1480387"/>
            <a:ext cx="45719" cy="196450"/>
            <a:chOff x="1093177" y="7161335"/>
            <a:chExt cx="114300" cy="477981"/>
          </a:xfrm>
        </p:grpSpPr>
        <p:cxnSp>
          <p:nvCxnSpPr>
            <p:cNvPr id="25" name="直线连接符 24"/>
            <p:cNvCxnSpPr/>
            <p:nvPr/>
          </p:nvCxnSpPr>
          <p:spPr>
            <a:xfrm>
              <a:off x="1151392" y="7161335"/>
              <a:ext cx="0" cy="47798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线连接符 25"/>
            <p:cNvCxnSpPr/>
            <p:nvPr/>
          </p:nvCxnSpPr>
          <p:spPr>
            <a:xfrm>
              <a:off x="1093177" y="7161335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线连接符 26"/>
            <p:cNvCxnSpPr/>
            <p:nvPr/>
          </p:nvCxnSpPr>
          <p:spPr>
            <a:xfrm>
              <a:off x="1093177" y="7639316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文本框 27"/>
          <p:cNvSpPr txBox="1"/>
          <p:nvPr/>
        </p:nvSpPr>
        <p:spPr>
          <a:xfrm>
            <a:off x="2203001" y="1052749"/>
            <a:ext cx="521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tot.</a:t>
            </a:r>
            <a:endParaRPr kumimoji="1" lang="zh-CN" altLang="en-US" sz="1600" dirty="0" smtClean="0"/>
          </a:p>
        </p:txBody>
      </p:sp>
      <p:sp>
        <p:nvSpPr>
          <p:cNvPr id="29" name="文本框 28"/>
          <p:cNvSpPr txBox="1"/>
          <p:nvPr/>
        </p:nvSpPr>
        <p:spPr>
          <a:xfrm>
            <a:off x="2255526" y="1379030"/>
            <a:ext cx="513116" cy="34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stat.</a:t>
            </a:r>
            <a:endParaRPr kumimoji="1" lang="zh-CN" altLang="en-US" sz="1600" dirty="0" smtClean="0"/>
          </a:p>
        </p:txBody>
      </p:sp>
      <p:sp>
        <p:nvSpPr>
          <p:cNvPr id="30" name="矩形 29"/>
          <p:cNvSpPr/>
          <p:nvPr/>
        </p:nvSpPr>
        <p:spPr>
          <a:xfrm>
            <a:off x="5227952" y="1193721"/>
            <a:ext cx="52525" cy="207438"/>
          </a:xfrm>
          <a:prstGeom prst="rect">
            <a:avLst/>
          </a:prstGeom>
          <a:solidFill>
            <a:schemeClr val="bg1">
              <a:alpha val="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31" name="组 30"/>
          <p:cNvGrpSpPr/>
          <p:nvPr/>
        </p:nvGrpSpPr>
        <p:grpSpPr>
          <a:xfrm>
            <a:off x="5234758" y="1502516"/>
            <a:ext cx="45719" cy="196450"/>
            <a:chOff x="1093177" y="7161335"/>
            <a:chExt cx="114300" cy="477981"/>
          </a:xfrm>
        </p:grpSpPr>
        <p:cxnSp>
          <p:nvCxnSpPr>
            <p:cNvPr id="32" name="直线连接符 31"/>
            <p:cNvCxnSpPr/>
            <p:nvPr/>
          </p:nvCxnSpPr>
          <p:spPr>
            <a:xfrm>
              <a:off x="1151392" y="7161335"/>
              <a:ext cx="0" cy="47798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线连接符 32"/>
            <p:cNvCxnSpPr/>
            <p:nvPr/>
          </p:nvCxnSpPr>
          <p:spPr>
            <a:xfrm>
              <a:off x="1093177" y="7161335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线连接符 33"/>
            <p:cNvCxnSpPr/>
            <p:nvPr/>
          </p:nvCxnSpPr>
          <p:spPr>
            <a:xfrm>
              <a:off x="1093177" y="7639316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文本框 34"/>
          <p:cNvSpPr txBox="1"/>
          <p:nvPr/>
        </p:nvSpPr>
        <p:spPr>
          <a:xfrm>
            <a:off x="5257617" y="1074878"/>
            <a:ext cx="521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tot.</a:t>
            </a:r>
            <a:endParaRPr kumimoji="1" lang="zh-CN" altLang="en-US" sz="1600" dirty="0" smtClean="0"/>
          </a:p>
        </p:txBody>
      </p:sp>
      <p:sp>
        <p:nvSpPr>
          <p:cNvPr id="36" name="文本框 35"/>
          <p:cNvSpPr txBox="1"/>
          <p:nvPr/>
        </p:nvSpPr>
        <p:spPr>
          <a:xfrm>
            <a:off x="5310142" y="1401159"/>
            <a:ext cx="513116" cy="34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stat.</a:t>
            </a:r>
            <a:endParaRPr kumimoji="1" lang="zh-CN" altLang="en-US" sz="1600" dirty="0" smtClean="0"/>
          </a:p>
        </p:txBody>
      </p:sp>
      <p:sp>
        <p:nvSpPr>
          <p:cNvPr id="37" name="矩形 36"/>
          <p:cNvSpPr/>
          <p:nvPr/>
        </p:nvSpPr>
        <p:spPr>
          <a:xfrm>
            <a:off x="8372761" y="1298109"/>
            <a:ext cx="52525" cy="207438"/>
          </a:xfrm>
          <a:prstGeom prst="rect">
            <a:avLst/>
          </a:prstGeom>
          <a:solidFill>
            <a:schemeClr val="bg1">
              <a:alpha val="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38" name="组 37"/>
          <p:cNvGrpSpPr/>
          <p:nvPr/>
        </p:nvGrpSpPr>
        <p:grpSpPr>
          <a:xfrm>
            <a:off x="8379567" y="1606904"/>
            <a:ext cx="45719" cy="196450"/>
            <a:chOff x="1093177" y="7161335"/>
            <a:chExt cx="114300" cy="477981"/>
          </a:xfrm>
        </p:grpSpPr>
        <p:cxnSp>
          <p:nvCxnSpPr>
            <p:cNvPr id="39" name="直线连接符 38"/>
            <p:cNvCxnSpPr/>
            <p:nvPr/>
          </p:nvCxnSpPr>
          <p:spPr>
            <a:xfrm>
              <a:off x="1151392" y="7161335"/>
              <a:ext cx="0" cy="47798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线连接符 39"/>
            <p:cNvCxnSpPr/>
            <p:nvPr/>
          </p:nvCxnSpPr>
          <p:spPr>
            <a:xfrm>
              <a:off x="1093177" y="7161335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线连接符 40"/>
            <p:cNvCxnSpPr/>
            <p:nvPr/>
          </p:nvCxnSpPr>
          <p:spPr>
            <a:xfrm>
              <a:off x="1093177" y="7639316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文本框 41"/>
          <p:cNvSpPr txBox="1"/>
          <p:nvPr/>
        </p:nvSpPr>
        <p:spPr>
          <a:xfrm>
            <a:off x="8402426" y="1179266"/>
            <a:ext cx="521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tot.</a:t>
            </a:r>
            <a:endParaRPr kumimoji="1" lang="zh-CN" altLang="en-US" sz="1600" dirty="0" smtClean="0"/>
          </a:p>
        </p:txBody>
      </p:sp>
      <p:sp>
        <p:nvSpPr>
          <p:cNvPr id="43" name="文本框 42"/>
          <p:cNvSpPr txBox="1"/>
          <p:nvPr/>
        </p:nvSpPr>
        <p:spPr>
          <a:xfrm>
            <a:off x="8454951" y="1505547"/>
            <a:ext cx="513116" cy="34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stat.</a:t>
            </a:r>
            <a:endParaRPr kumimoji="1" lang="zh-CN" altLang="en-US" sz="1600" dirty="0" smtClean="0"/>
          </a:p>
        </p:txBody>
      </p:sp>
      <p:sp>
        <p:nvSpPr>
          <p:cNvPr id="51" name="矩形 50"/>
          <p:cNvSpPr/>
          <p:nvPr/>
        </p:nvSpPr>
        <p:spPr>
          <a:xfrm>
            <a:off x="541716" y="3186903"/>
            <a:ext cx="52525" cy="207438"/>
          </a:xfrm>
          <a:prstGeom prst="rect">
            <a:avLst/>
          </a:prstGeom>
          <a:solidFill>
            <a:schemeClr val="bg1">
              <a:alpha val="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2" name="组 51"/>
          <p:cNvGrpSpPr/>
          <p:nvPr/>
        </p:nvGrpSpPr>
        <p:grpSpPr>
          <a:xfrm>
            <a:off x="548522" y="3495698"/>
            <a:ext cx="45719" cy="196450"/>
            <a:chOff x="1093177" y="7161335"/>
            <a:chExt cx="114300" cy="477981"/>
          </a:xfrm>
        </p:grpSpPr>
        <p:cxnSp>
          <p:nvCxnSpPr>
            <p:cNvPr id="53" name="直线连接符 52"/>
            <p:cNvCxnSpPr/>
            <p:nvPr/>
          </p:nvCxnSpPr>
          <p:spPr>
            <a:xfrm>
              <a:off x="1151392" y="7161335"/>
              <a:ext cx="0" cy="47798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线连接符 53"/>
            <p:cNvCxnSpPr/>
            <p:nvPr/>
          </p:nvCxnSpPr>
          <p:spPr>
            <a:xfrm>
              <a:off x="1093177" y="7161335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线连接符 54"/>
            <p:cNvCxnSpPr/>
            <p:nvPr/>
          </p:nvCxnSpPr>
          <p:spPr>
            <a:xfrm>
              <a:off x="1093177" y="7639316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文本框 55"/>
          <p:cNvSpPr txBox="1"/>
          <p:nvPr/>
        </p:nvSpPr>
        <p:spPr>
          <a:xfrm>
            <a:off x="571381" y="3068060"/>
            <a:ext cx="521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tot.</a:t>
            </a:r>
            <a:endParaRPr kumimoji="1" lang="zh-CN" altLang="en-US" sz="1600" dirty="0" smtClean="0"/>
          </a:p>
        </p:txBody>
      </p:sp>
      <p:sp>
        <p:nvSpPr>
          <p:cNvPr id="57" name="文本框 56"/>
          <p:cNvSpPr txBox="1"/>
          <p:nvPr/>
        </p:nvSpPr>
        <p:spPr>
          <a:xfrm>
            <a:off x="623906" y="3394341"/>
            <a:ext cx="513116" cy="34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stat.</a:t>
            </a:r>
            <a:endParaRPr kumimoji="1" lang="zh-CN" altLang="en-US" sz="1600" dirty="0" smtClean="0"/>
          </a:p>
        </p:txBody>
      </p:sp>
      <p:sp>
        <p:nvSpPr>
          <p:cNvPr id="58" name="矩形 57"/>
          <p:cNvSpPr/>
          <p:nvPr/>
        </p:nvSpPr>
        <p:spPr>
          <a:xfrm>
            <a:off x="3540280" y="3159060"/>
            <a:ext cx="52525" cy="207438"/>
          </a:xfrm>
          <a:prstGeom prst="rect">
            <a:avLst/>
          </a:prstGeom>
          <a:solidFill>
            <a:schemeClr val="bg1">
              <a:alpha val="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9" name="组 58"/>
          <p:cNvGrpSpPr/>
          <p:nvPr/>
        </p:nvGrpSpPr>
        <p:grpSpPr>
          <a:xfrm>
            <a:off x="3547086" y="3467855"/>
            <a:ext cx="45719" cy="196450"/>
            <a:chOff x="1093177" y="7161335"/>
            <a:chExt cx="114300" cy="477981"/>
          </a:xfrm>
        </p:grpSpPr>
        <p:cxnSp>
          <p:nvCxnSpPr>
            <p:cNvPr id="60" name="直线连接符 59"/>
            <p:cNvCxnSpPr/>
            <p:nvPr/>
          </p:nvCxnSpPr>
          <p:spPr>
            <a:xfrm>
              <a:off x="1151392" y="7161335"/>
              <a:ext cx="0" cy="47798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线连接符 60"/>
            <p:cNvCxnSpPr/>
            <p:nvPr/>
          </p:nvCxnSpPr>
          <p:spPr>
            <a:xfrm>
              <a:off x="1093177" y="7161335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线连接符 61"/>
            <p:cNvCxnSpPr/>
            <p:nvPr/>
          </p:nvCxnSpPr>
          <p:spPr>
            <a:xfrm>
              <a:off x="1093177" y="7639316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文本框 62"/>
          <p:cNvSpPr txBox="1"/>
          <p:nvPr/>
        </p:nvSpPr>
        <p:spPr>
          <a:xfrm>
            <a:off x="3569945" y="3040217"/>
            <a:ext cx="521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tot.</a:t>
            </a:r>
            <a:endParaRPr kumimoji="1" lang="zh-CN" altLang="en-US" sz="1600" dirty="0" smtClean="0"/>
          </a:p>
        </p:txBody>
      </p:sp>
      <p:sp>
        <p:nvSpPr>
          <p:cNvPr id="64" name="文本框 63"/>
          <p:cNvSpPr txBox="1"/>
          <p:nvPr/>
        </p:nvSpPr>
        <p:spPr>
          <a:xfrm>
            <a:off x="3622470" y="3366498"/>
            <a:ext cx="513116" cy="34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stat.</a:t>
            </a:r>
            <a:endParaRPr kumimoji="1" lang="zh-CN" altLang="en-US" sz="1600" dirty="0" smtClean="0"/>
          </a:p>
        </p:txBody>
      </p:sp>
      <p:sp>
        <p:nvSpPr>
          <p:cNvPr id="65" name="矩形 64"/>
          <p:cNvSpPr/>
          <p:nvPr/>
        </p:nvSpPr>
        <p:spPr>
          <a:xfrm>
            <a:off x="6608391" y="3172005"/>
            <a:ext cx="52525" cy="207438"/>
          </a:xfrm>
          <a:prstGeom prst="rect">
            <a:avLst/>
          </a:prstGeom>
          <a:solidFill>
            <a:schemeClr val="bg1">
              <a:alpha val="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66" name="组 65"/>
          <p:cNvGrpSpPr/>
          <p:nvPr/>
        </p:nvGrpSpPr>
        <p:grpSpPr>
          <a:xfrm>
            <a:off x="6615197" y="3480800"/>
            <a:ext cx="45719" cy="196450"/>
            <a:chOff x="1093177" y="7161335"/>
            <a:chExt cx="114300" cy="477981"/>
          </a:xfrm>
        </p:grpSpPr>
        <p:cxnSp>
          <p:nvCxnSpPr>
            <p:cNvPr id="67" name="直线连接符 66"/>
            <p:cNvCxnSpPr/>
            <p:nvPr/>
          </p:nvCxnSpPr>
          <p:spPr>
            <a:xfrm>
              <a:off x="1151392" y="7161335"/>
              <a:ext cx="0" cy="47798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线连接符 67"/>
            <p:cNvCxnSpPr/>
            <p:nvPr/>
          </p:nvCxnSpPr>
          <p:spPr>
            <a:xfrm>
              <a:off x="1093177" y="7161335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线连接符 68"/>
            <p:cNvCxnSpPr/>
            <p:nvPr/>
          </p:nvCxnSpPr>
          <p:spPr>
            <a:xfrm>
              <a:off x="1093177" y="7639316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文本框 69"/>
          <p:cNvSpPr txBox="1"/>
          <p:nvPr/>
        </p:nvSpPr>
        <p:spPr>
          <a:xfrm>
            <a:off x="6638056" y="3053162"/>
            <a:ext cx="521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tot.</a:t>
            </a:r>
            <a:endParaRPr kumimoji="1" lang="zh-CN" altLang="en-US" sz="1600" dirty="0" smtClean="0"/>
          </a:p>
        </p:txBody>
      </p:sp>
      <p:sp>
        <p:nvSpPr>
          <p:cNvPr id="71" name="文本框 70"/>
          <p:cNvSpPr txBox="1"/>
          <p:nvPr/>
        </p:nvSpPr>
        <p:spPr>
          <a:xfrm>
            <a:off x="6690581" y="3379443"/>
            <a:ext cx="513116" cy="34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stat.</a:t>
            </a:r>
            <a:endParaRPr kumimoji="1" lang="zh-CN" altLang="en-US" sz="1600" dirty="0" smtClean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F1D9-9B52-A346-BE33-DED81B8497A9}" type="slidenum">
              <a:rPr kumimoji="1" lang="zh-CN" altLang="en-US" smtClean="0"/>
              <a:t>23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2nd FCPPL; open charm and beauty in LHCb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5813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83261" y="286714"/>
            <a:ext cx="7886700" cy="552450"/>
          </a:xfrm>
        </p:spPr>
        <p:txBody>
          <a:bodyPr/>
          <a:lstStyle/>
          <a:p>
            <a:r>
              <a:rPr kumimoji="1" lang="en-US" altLang="zh-CN" dirty="0" smtClean="0"/>
              <a:t>Introduction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5"/>
              <p:cNvSpPr>
                <a:spLocks noGrp="1"/>
              </p:cNvSpPr>
              <p:nvPr>
                <p:ph idx="1"/>
              </p:nvPr>
            </p:nvSpPr>
            <p:spPr>
              <a:xfrm>
                <a:off x="0" y="2354045"/>
                <a:ext cx="4797256" cy="3835685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CN" sz="2000" dirty="0" smtClean="0"/>
                  <a:t>Cold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/>
                  <a:t>n</a:t>
                </a:r>
                <a:r>
                  <a:rPr kumimoji="1" lang="en-US" altLang="zh-CN" sz="2000" dirty="0" smtClean="0"/>
                  <a:t>uclear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/>
                  <a:t>m</a:t>
                </a:r>
                <a:r>
                  <a:rPr kumimoji="1" lang="en-US" altLang="zh-CN" sz="2000" dirty="0" smtClean="0"/>
                  <a:t>atter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effects:</a:t>
                </a:r>
                <a:endParaRPr lang="zh-CN" altLang="en-US" sz="2000" dirty="0" smtClean="0"/>
              </a:p>
              <a:p>
                <a:pPr lvl="1">
                  <a:buFont typeface="Wingdings" charset="2"/>
                  <a:buChar char="Ø"/>
                </a:pPr>
                <a:r>
                  <a:rPr lang="en-US" altLang="zh-CN" sz="2000" dirty="0" smtClean="0"/>
                  <a:t>Modification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of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err="1" smtClean="0"/>
                  <a:t>parton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distribution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functions: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err="1" smtClean="0"/>
                  <a:t>nPDF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or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CGC</a:t>
                </a:r>
                <a:endParaRPr lang="zh-CN" altLang="en-US" sz="2000" dirty="0"/>
              </a:p>
              <a:p>
                <a:pPr lvl="1">
                  <a:buFont typeface="Wingdings" charset="2"/>
                  <a:buChar char="Ø"/>
                </a:pPr>
                <a:r>
                  <a:rPr lang="en-US" altLang="zh-CN" sz="2000" dirty="0" smtClean="0"/>
                  <a:t>Energy-loss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with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(in)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coherent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small-angle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gluon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radiation</a:t>
                </a:r>
                <a:endParaRPr lang="zh-CN" altLang="en-US" sz="2000" dirty="0" smtClean="0"/>
              </a:p>
              <a:p>
                <a:pPr lvl="1">
                  <a:buFont typeface="Wingdings" charset="2"/>
                  <a:buChar char="Ø"/>
                </a:pPr>
                <a:r>
                  <a:rPr lang="en-US" altLang="zh-CN" sz="2000" dirty="0" smtClean="0"/>
                  <a:t>Interacting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with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co-moving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particles</a:t>
                </a:r>
                <a:endParaRPr lang="zh-CN" altLang="en-US" sz="2000" dirty="0" smtClean="0"/>
              </a:p>
              <a:p>
                <a:pPr lvl="1">
                  <a:buFont typeface="Wingdings" charset="2"/>
                  <a:buChar char="Ø"/>
                </a:pPr>
                <a:r>
                  <a:rPr lang="is-IS" altLang="zh-CN" sz="2000" dirty="0" smtClean="0"/>
                  <a:t>…</a:t>
                </a:r>
                <a:endParaRPr lang="zh-CN" altLang="en-US" sz="2000" dirty="0" smtClean="0"/>
              </a:p>
              <a:p>
                <a:r>
                  <a:rPr lang="en-US" altLang="zh-CN" sz="2000" dirty="0" smtClean="0"/>
                  <a:t>Observables</a:t>
                </a:r>
                <a:endParaRPr lang="zh-CN" altLang="en-US" sz="2000" dirty="0" smtClean="0"/>
              </a:p>
              <a:p>
                <a:pPr lvl="1">
                  <a:buFont typeface="Wingdings" charset="2"/>
                  <a:buChar char="Ø"/>
                </a:pPr>
                <a:r>
                  <a:rPr lang="en-US" altLang="zh-CN" sz="2000" dirty="0" smtClean="0"/>
                  <a:t>Nuclear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modification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factor</a:t>
                </a:r>
                <a:r>
                  <a:rPr lang="zh-CN" alt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charset="0"/>
                          </a:rPr>
                          <m:t>𝑝</m:t>
                        </m:r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charset="0"/>
                          </a:rPr>
                          <m:t>Pb</m:t>
                        </m:r>
                      </m:sub>
                    </m:sSub>
                  </m:oMath>
                </a14:m>
                <a:endParaRPr lang="zh-CN" altLang="en-US" sz="2000" dirty="0" smtClean="0"/>
              </a:p>
              <a:p>
                <a:pPr lvl="1">
                  <a:buFont typeface="Wingdings" charset="2"/>
                  <a:buChar char="Ø"/>
                </a:pPr>
                <a:r>
                  <a:rPr lang="en-US" altLang="zh-CN" sz="2000" dirty="0" smtClean="0"/>
                  <a:t>Forward-backward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ratio</a:t>
                </a:r>
                <a:r>
                  <a:rPr lang="zh-CN" alt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charset="0"/>
                          </a:rPr>
                          <m:t>FB</m:t>
                        </m:r>
                      </m:sub>
                    </m:sSub>
                  </m:oMath>
                </a14:m>
                <a:endParaRPr lang="zh-CN" altLang="en-US" sz="2000" dirty="0" smtClean="0"/>
              </a:p>
              <a:p>
                <a:pPr lvl="1">
                  <a:buFont typeface="Wingdings" charset="2"/>
                  <a:buChar char="Ø"/>
                </a:pPr>
                <a:r>
                  <a:rPr lang="en-US" altLang="zh-CN" sz="2000" dirty="0" smtClean="0"/>
                  <a:t>Particle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ratios</a:t>
                </a:r>
                <a:endParaRPr lang="zh-CN" altLang="en-US" sz="2000" dirty="0" smtClean="0"/>
              </a:p>
              <a:p>
                <a:pPr lvl="1">
                  <a:buFont typeface="Wingdings" charset="2"/>
                  <a:buChar char="Ø"/>
                </a:pPr>
                <a:endParaRPr lang="en-US" altLang="zh-CN" sz="1900" dirty="0"/>
              </a:p>
              <a:p>
                <a:endParaRPr lang="en-US" altLang="zh-CN" dirty="0"/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6" name="内容占位符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354045"/>
                <a:ext cx="4797256" cy="3835685"/>
              </a:xfrm>
              <a:blipFill rotWithShape="0">
                <a:blip r:embed="rId3"/>
                <a:stretch>
                  <a:fillRect l="-1144" t="-1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000" y="180000"/>
            <a:ext cx="1409700" cy="5524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354045"/>
            <a:ext cx="4412951" cy="282299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778475" y="5936485"/>
            <a:ext cx="1822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altLang="zh-CN" sz="1400" dirty="0"/>
              <a:t>EPJ C10 (2017) </a:t>
            </a:r>
            <a:r>
              <a:rPr lang="is-IS" altLang="zh-CN" sz="1400" dirty="0" smtClean="0"/>
              <a:t>1140</a:t>
            </a:r>
            <a:endParaRPr lang="zh-CN" altLang="en-US" sz="1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0" y="928948"/>
                <a:ext cx="8332089" cy="1387981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 indent="-172800">
                  <a:buFont typeface="Arial" charset="0"/>
                  <a:buChar char="•"/>
                </a:pPr>
                <a:r>
                  <a:rPr kumimoji="1" lang="en-US" altLang="zh-CN" sz="2000" dirty="0" smtClean="0"/>
                  <a:t>Heavy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/>
                  <a:t>flavor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states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are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good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probes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in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heavy-ion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collisions</a:t>
                </a:r>
                <a:endParaRPr kumimoji="1" lang="zh-CN" altLang="en-US" sz="2000" dirty="0"/>
              </a:p>
              <a:p>
                <a:pPr marL="457200" lvl="2" indent="-172800">
                  <a:buFont typeface="Wingdings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charset="0"/>
                          </a:rPr>
                          <m:t>𝑄</m:t>
                        </m:r>
                      </m:sub>
                    </m:sSub>
                    <m:r>
                      <a:rPr kumimoji="1" lang="en-US" altLang="zh-CN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≫</m:t>
                    </m:r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QCD</m:t>
                        </m:r>
                      </m:sub>
                    </m:sSub>
                  </m:oMath>
                </a14:m>
                <a:r>
                  <a:rPr kumimoji="1" lang="en-US" altLang="zh-CN" sz="2000" dirty="0"/>
                  <a:t>: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allows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 err="1"/>
                  <a:t>perturbative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calculations</a:t>
                </a:r>
                <a:endParaRPr kumimoji="1" lang="zh-CN" altLang="en-US" sz="2000" dirty="0"/>
              </a:p>
              <a:p>
                <a:pPr marL="457200" lvl="2" indent="-172800">
                  <a:buFont typeface="Wingdings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prod</m:t>
                        </m:r>
                      </m:sub>
                    </m:sSub>
                    <m:r>
                      <a:rPr kumimoji="1" lang="en-US" altLang="zh-CN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≪</m:t>
                    </m:r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QGP</m:t>
                        </m:r>
                      </m:sub>
                    </m:sSub>
                  </m:oMath>
                </a14:m>
                <a:r>
                  <a:rPr kumimoji="1" lang="en-US" altLang="zh-CN" sz="2000" dirty="0"/>
                  <a:t>: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experience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whole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time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evolution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of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collision</a:t>
                </a:r>
                <a:r>
                  <a:rPr kumimoji="1" lang="zh-CN" altLang="en-US" sz="2000" dirty="0"/>
                  <a:t> </a:t>
                </a:r>
              </a:p>
              <a:p>
                <a:endParaRPr kumimoji="1"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28948"/>
                <a:ext cx="8332089" cy="1387981"/>
              </a:xfrm>
              <a:prstGeom prst="rect">
                <a:avLst/>
              </a:prstGeom>
              <a:blipFill rotWithShape="0">
                <a:blip r:embed="rId6"/>
                <a:stretch>
                  <a:fillRect l="-658" t="-21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F1D9-9B52-A346-BE33-DED81B8497A9}" type="slidenum">
              <a:rPr kumimoji="1" lang="zh-CN" altLang="en-US" smtClean="0"/>
              <a:t>2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2nd FCPPL; open charm and beauty in LHCb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3423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2nd FCPPL; open charm and beauty in LHCb</a:t>
            </a:r>
            <a:endParaRPr kumimoji="1" lang="zh-CN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22BEB-CED1-3E46-86A2-CA7857D3372E}" type="slidenum">
              <a:rPr kumimoji="1" lang="zh-CN" altLang="en-US" smtClean="0"/>
              <a:t>3</a:t>
            </a:fld>
            <a:endParaRPr kumimoji="1"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20037" y="798947"/>
            <a:ext cx="8206606" cy="48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40" dirty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A single arm </a:t>
            </a:r>
            <a:r>
              <a:rPr lang="en-US" altLang="zh-CN" sz="2540" b="1" dirty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general purpose detector </a:t>
            </a:r>
            <a:r>
              <a:rPr lang="en-US" altLang="zh-CN" sz="2540" dirty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at </a:t>
            </a:r>
            <a:r>
              <a:rPr lang="en-US" altLang="zh-CN" sz="2540" b="1" dirty="0">
                <a:solidFill>
                  <a:srgbClr val="FF00F6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forward</a:t>
            </a:r>
            <a:r>
              <a:rPr lang="en-US" altLang="zh-CN" sz="2540" dirty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 rapidity !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214246" y="176786"/>
            <a:ext cx="7358131" cy="525448"/>
          </a:xfrm>
        </p:spPr>
        <p:txBody>
          <a:bodyPr>
            <a:normAutofit fontScale="90000"/>
          </a:bodyPr>
          <a:lstStyle/>
          <a:p>
            <a:r>
              <a:rPr kumimoji="1" lang="en-US" altLang="zh-CN" dirty="0">
                <a:latin typeface="Times New Roman" charset="0"/>
                <a:ea typeface="Times New Roman" charset="0"/>
                <a:cs typeface="Times New Roman" charset="0"/>
              </a:rPr>
              <a:t>The </a:t>
            </a:r>
            <a:r>
              <a:rPr kumimoji="1" lang="en-US" altLang="zh-CN" dirty="0" err="1">
                <a:latin typeface="Times New Roman" charset="0"/>
                <a:ea typeface="Times New Roman" charset="0"/>
                <a:cs typeface="Times New Roman" charset="0"/>
              </a:rPr>
              <a:t>LHCb</a:t>
            </a:r>
            <a:r>
              <a:rPr kumimoji="1" lang="en-US" altLang="zh-CN" dirty="0">
                <a:latin typeface="Times New Roman" charset="0"/>
                <a:ea typeface="Times New Roman" charset="0"/>
                <a:cs typeface="Times New Roman" charset="0"/>
              </a:rPr>
              <a:t> detector</a:t>
            </a:r>
            <a:endParaRPr kumimoji="1" lang="zh-CN" alt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88589" y="6096244"/>
            <a:ext cx="2582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b="1" i="1" dirty="0">
                <a:solidFill>
                  <a:srgbClr val="0000FE"/>
                </a:solidFill>
                <a:latin typeface="Times New Roman" charset="0"/>
                <a:ea typeface="Times New Roman" charset="0"/>
                <a:cs typeface="Times New Roman" charset="0"/>
              </a:rPr>
              <a:t>JINST 3 (2008) S08005</a:t>
            </a:r>
          </a:p>
          <a:p>
            <a:r>
              <a:rPr kumimoji="1" lang="en-US" altLang="zh-CN" sz="1400" b="1" i="1" dirty="0">
                <a:solidFill>
                  <a:srgbClr val="0000FE"/>
                </a:solidFill>
                <a:latin typeface="Times New Roman" charset="0"/>
                <a:ea typeface="Times New Roman" charset="0"/>
                <a:cs typeface="Times New Roman" charset="0"/>
              </a:rPr>
              <a:t>IJMPA 30 (2015) 1530022</a:t>
            </a:r>
            <a:endParaRPr kumimoji="1" lang="zh-CN" altLang="en-US" sz="1400" b="1" i="1" dirty="0">
              <a:solidFill>
                <a:srgbClr val="0000F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44302" y="1328766"/>
                <a:ext cx="4126899" cy="38549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905" i="1" dirty="0">
                    <a:latin typeface="Times New Roman" panose="02020603050405020304" pitchFamily="18" charset="0"/>
                    <a:ea typeface="Arial Unicode MS" panose="020B0604020202020204" pitchFamily="34" charset="-122"/>
                    <a:cs typeface="Times New Roman" panose="02020603050405020304" pitchFamily="18" charset="0"/>
                  </a:rPr>
                  <a:t>pseudorapidity acceptance   </a:t>
                </a:r>
                <a14:m>
                  <m:oMath xmlns:m="http://schemas.openxmlformats.org/officeDocument/2006/math">
                    <m:r>
                      <a:rPr lang="en-US" altLang="zh-CN" sz="1905" b="1" i="1">
                        <a:solidFill>
                          <a:srgbClr val="FF00F6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altLang="zh-CN" sz="1905" b="1" i="1">
                        <a:solidFill>
                          <a:srgbClr val="FF00F6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zh-CN" sz="1905" b="1" i="1">
                        <a:solidFill>
                          <a:srgbClr val="FF00F6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𝜼</m:t>
                    </m:r>
                    <m:r>
                      <a:rPr lang="en-US" altLang="zh-CN" sz="1905" b="1" i="1">
                        <a:solidFill>
                          <a:srgbClr val="FF00F6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zh-CN" sz="1905" b="1" i="1">
                        <a:solidFill>
                          <a:srgbClr val="FF00F6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altLang="zh-CN" sz="1905" b="1" i="1" dirty="0">
                    <a:solidFill>
                      <a:srgbClr val="FF00F6"/>
                    </a:solidFill>
                    <a:latin typeface="Times New Roman" panose="02020603050405020304" pitchFamily="18" charset="0"/>
                    <a:ea typeface="Arial Unicode MS" panose="020B0604020202020204" pitchFamily="34" charset="-122"/>
                    <a:cs typeface="Times New Roman" panose="02020603050405020304" pitchFamily="18" charset="0"/>
                  </a:rPr>
                  <a:t> </a:t>
                </a:r>
                <a:endParaRPr lang="zh-CN" altLang="en-US" sz="1905" b="1" i="1" dirty="0">
                  <a:solidFill>
                    <a:srgbClr val="FF00F6"/>
                  </a:solidFill>
                  <a:latin typeface="Times New Roman" panose="02020603050405020304" pitchFamily="18" charset="0"/>
                  <a:ea typeface="Arial Unicode MS" panose="020B0604020202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02" y="1328766"/>
                <a:ext cx="4126899" cy="385490"/>
              </a:xfrm>
              <a:prstGeom prst="rect">
                <a:avLst/>
              </a:prstGeom>
              <a:blipFill>
                <a:blip r:embed="rId5"/>
                <a:stretch>
                  <a:fillRect l="-1223" t="-6250" b="-2187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03" y="2107476"/>
            <a:ext cx="7378502" cy="39873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/>
            </p:nvSpPr>
            <p:spPr>
              <a:xfrm>
                <a:off x="505765" y="2079411"/>
                <a:ext cx="1457392" cy="1092607"/>
              </a:xfrm>
              <a:prstGeom prst="rect">
                <a:avLst/>
              </a:prstGeom>
              <a:solidFill>
                <a:srgbClr val="FCE3DC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Vertex detector: IP resolution ~ 20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300" b="0" i="0" smtClean="0">
                        <a:latin typeface="Cambria Math" panose="02040503050406030204" pitchFamily="18" charset="0"/>
                      </a:rPr>
                      <m:t>μ</m:t>
                    </m:r>
                  </m:oMath>
                </a14:m>
                <a:r>
                  <a:rPr lang="en-US" altLang="zh-CN" sz="1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</a:p>
              <a:p>
                <a:r>
                  <a:rPr lang="en-US" altLang="zh-CN" sz="1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Decay time resolution ~ 45 fs </a:t>
                </a:r>
                <a:endParaRPr lang="zh-CN" altLang="en-US" sz="1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65" y="2079411"/>
                <a:ext cx="1457392" cy="1092607"/>
              </a:xfrm>
              <a:prstGeom prst="rect">
                <a:avLst/>
              </a:prstGeom>
              <a:blipFill>
                <a:blip r:embed="rId7"/>
                <a:stretch>
                  <a:fillRect l="-837" t="-559" r="-2929" b="-39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接箭头连接符 11"/>
          <p:cNvCxnSpPr/>
          <p:nvPr/>
        </p:nvCxnSpPr>
        <p:spPr>
          <a:xfrm>
            <a:off x="1457328" y="3190152"/>
            <a:ext cx="514350" cy="746057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/>
              <p:cNvSpPr txBox="1"/>
              <p:nvPr/>
            </p:nvSpPr>
            <p:spPr>
              <a:xfrm>
                <a:off x="2561990" y="1876066"/>
                <a:ext cx="1910002" cy="692497"/>
              </a:xfrm>
              <a:prstGeom prst="rect">
                <a:avLst/>
              </a:prstGeom>
              <a:solidFill>
                <a:srgbClr val="FCE3DC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RICH: K/</a:t>
                </a:r>
                <a14:m>
                  <m:oMath xmlns:m="http://schemas.openxmlformats.org/officeDocument/2006/math">
                    <m:r>
                      <a:rPr lang="en-US" altLang="zh-CN" sz="13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en-US" altLang="zh-CN" sz="1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14:m>
                  <m:oMath xmlns:m="http://schemas.openxmlformats.org/officeDocument/2006/math">
                    <m:r>
                      <a:rPr lang="en-US" altLang="zh-CN" sz="13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en-US" altLang="zh-CN" sz="1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separation</a:t>
                </a:r>
              </a:p>
              <a:p>
                <a14:m>
                  <m:oMath xmlns:m="http://schemas.openxmlformats.org/officeDocument/2006/math">
                    <m:r>
                      <a:rPr lang="zh-CN" altLang="en-US" sz="13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𝜀</m:t>
                    </m:r>
                    <m:r>
                      <a:rPr lang="en-US" altLang="zh-CN" sz="13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zh-CN" sz="1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(K</a:t>
                </a:r>
                <a14:m>
                  <m:oMath xmlns:m="http://schemas.openxmlformats.org/officeDocument/2006/math">
                    <m:r>
                      <a:rPr lang="en-US" altLang="zh-CN" sz="13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zh-CN" sz="1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K) ~ 95%</a:t>
                </a:r>
              </a:p>
              <a:p>
                <a:r>
                  <a:rPr lang="en-US" altLang="zh-CN" sz="13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Mis</a:t>
                </a:r>
                <a:r>
                  <a:rPr lang="en-US" altLang="zh-CN" sz="1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-ID: </a:t>
                </a:r>
                <a14:m>
                  <m:oMath xmlns:m="http://schemas.openxmlformats.org/officeDocument/2006/math">
                    <m:r>
                      <a:rPr lang="zh-CN" altLang="en-US" sz="13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𝜀</m:t>
                    </m:r>
                  </m:oMath>
                </a14:m>
                <a:r>
                  <a:rPr lang="en-US" altLang="zh-CN" sz="1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zh-CN" sz="13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en-US" altLang="zh-CN" sz="13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zh-CN" sz="1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300" dirty="0"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r>
                  <a:rPr lang="en-US" altLang="zh-CN" sz="1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~ 5% </a:t>
                </a:r>
                <a:endParaRPr lang="zh-CN" altLang="en-US" sz="1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1990" y="1876066"/>
                <a:ext cx="1910002" cy="692497"/>
              </a:xfrm>
              <a:prstGeom prst="rect">
                <a:avLst/>
              </a:prstGeom>
              <a:blipFill>
                <a:blip r:embed="rId8"/>
                <a:stretch>
                  <a:fillRect l="-318" t="-885" b="-70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/>
              <p:cNvSpPr txBox="1"/>
              <p:nvPr/>
            </p:nvSpPr>
            <p:spPr>
              <a:xfrm>
                <a:off x="6274312" y="1649425"/>
                <a:ext cx="2524691" cy="692497"/>
              </a:xfrm>
              <a:prstGeom prst="rect">
                <a:avLst/>
              </a:prstGeom>
              <a:solidFill>
                <a:srgbClr val="FCE3DC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Muon system: </a:t>
                </a:r>
                <a:br>
                  <a:rPr lang="en-US" altLang="zh-CN" sz="1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lang="en-US" altLang="zh-CN" sz="13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</m:oMath>
                </a14:m>
                <a:r>
                  <a:rPr lang="en-US" altLang="zh-CN" sz="1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identification: </a:t>
                </a:r>
                <a14:m>
                  <m:oMath xmlns:m="http://schemas.openxmlformats.org/officeDocument/2006/math">
                    <m:r>
                      <a:rPr lang="zh-CN" altLang="en-US" sz="13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𝜀</m:t>
                    </m:r>
                  </m:oMath>
                </a14:m>
                <a:r>
                  <a:rPr lang="en-US" altLang="zh-CN" sz="1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zh-CN" sz="13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  <m:r>
                      <a:rPr lang="en-US" altLang="zh-CN" sz="13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altLang="zh-CN" sz="13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</m:oMath>
                </a14:m>
                <a:r>
                  <a:rPr lang="en-US" altLang="zh-CN" sz="1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~ 97%</a:t>
                </a:r>
              </a:p>
              <a:p>
                <a:r>
                  <a:rPr lang="en-US" altLang="zh-CN" sz="13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Mis</a:t>
                </a:r>
                <a:r>
                  <a:rPr lang="en-US" altLang="zh-CN" sz="1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-ID:</a:t>
                </a:r>
                <a14:m>
                  <m:oMath xmlns:m="http://schemas.openxmlformats.org/officeDocument/2006/math">
                    <m:r>
                      <a:rPr lang="en-US" altLang="zh-CN" sz="13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zh-CN" altLang="en-US" sz="13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𝜀</m:t>
                    </m:r>
                  </m:oMath>
                </a14:m>
                <a:r>
                  <a:rPr lang="en-US" altLang="zh-CN" sz="1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zh-CN" sz="13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en-US" altLang="zh-CN" sz="13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altLang="zh-CN" sz="13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  <m:r>
                      <a:rPr lang="en-US" altLang="zh-CN" sz="13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zh-CN" sz="1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~ 1</a:t>
                </a:r>
                <a14:m>
                  <m:oMath xmlns:m="http://schemas.openxmlformats.org/officeDocument/2006/math">
                    <m:r>
                      <a:rPr lang="en-US" altLang="zh-CN" sz="13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altLang="zh-CN" sz="1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3% </a:t>
                </a:r>
                <a:endParaRPr lang="zh-CN" altLang="en-US" sz="1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312" y="1649425"/>
                <a:ext cx="2524691" cy="692497"/>
              </a:xfrm>
              <a:prstGeom prst="rect">
                <a:avLst/>
              </a:prstGeom>
              <a:blipFill>
                <a:blip r:embed="rId9"/>
                <a:stretch>
                  <a:fillRect l="-242" t="-885" b="-70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/>
              <p:cNvSpPr txBox="1"/>
              <p:nvPr/>
            </p:nvSpPr>
            <p:spPr>
              <a:xfrm>
                <a:off x="4319909" y="5471210"/>
                <a:ext cx="1517231" cy="692497"/>
              </a:xfrm>
              <a:prstGeom prst="rect">
                <a:avLst/>
              </a:prstGeom>
              <a:solidFill>
                <a:srgbClr val="FCE3DC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Tracking system: </a:t>
                </a:r>
                <a:br>
                  <a:rPr lang="en-US" altLang="zh-CN" sz="1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3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a:rPr lang="en-US" altLang="zh-CN" sz="13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altLang="zh-CN" sz="13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altLang="zh-CN" sz="13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en-US" altLang="zh-CN" sz="1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0.5</a:t>
                </a:r>
                <a14:m>
                  <m:oMath xmlns:m="http://schemas.openxmlformats.org/officeDocument/2006/math">
                    <m:r>
                      <a:rPr lang="en-US" altLang="zh-CN" sz="13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altLang="zh-CN" sz="1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1.0%</a:t>
                </a:r>
              </a:p>
              <a:p>
                <a:r>
                  <a:rPr lang="en-US" altLang="zh-CN" sz="1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(5</a:t>
                </a:r>
                <a14:m>
                  <m:oMath xmlns:m="http://schemas.openxmlformats.org/officeDocument/2006/math">
                    <m:r>
                      <a:rPr lang="en-US" altLang="zh-CN" sz="13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altLang="zh-CN" sz="1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200 GeV/c)</a:t>
                </a:r>
                <a:endParaRPr lang="zh-CN" altLang="en-US" sz="1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909" y="5471210"/>
                <a:ext cx="1517231" cy="692497"/>
              </a:xfrm>
              <a:prstGeom prst="rect">
                <a:avLst/>
              </a:prstGeom>
              <a:blipFill>
                <a:blip r:embed="rId10"/>
                <a:stretch>
                  <a:fillRect l="-803" t="-885" b="-70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本框 23"/>
          <p:cNvSpPr txBox="1"/>
          <p:nvPr/>
        </p:nvSpPr>
        <p:spPr>
          <a:xfrm>
            <a:off x="6543678" y="5313254"/>
            <a:ext cx="1414463" cy="692497"/>
          </a:xfrm>
          <a:prstGeom prst="rect">
            <a:avLst/>
          </a:prstGeom>
          <a:solidFill>
            <a:srgbClr val="FCE3DC"/>
          </a:solidFill>
        </p:spPr>
        <p:txBody>
          <a:bodyPr wrap="square" rtlCol="0">
            <a:spAutoFit/>
          </a:bodyPr>
          <a:lstStyle/>
          <a:p>
            <a:r>
              <a:rPr lang="en-US" altLang="zh-CN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Electromagnetic + hadronic calorimeters</a:t>
            </a:r>
            <a:endParaRPr lang="zh-CN" alt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385797" y="5413280"/>
            <a:ext cx="1728881" cy="492443"/>
          </a:xfrm>
          <a:prstGeom prst="rect">
            <a:avLst/>
          </a:prstGeom>
          <a:solidFill>
            <a:srgbClr val="FCE3DC"/>
          </a:solidFill>
        </p:spPr>
        <p:txBody>
          <a:bodyPr wrap="square" rtlCol="0">
            <a:spAutoFit/>
          </a:bodyPr>
          <a:lstStyle/>
          <a:p>
            <a:r>
              <a:rPr lang="en-US" altLang="zh-CN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Dipole magnet Bending power 4 Tm</a:t>
            </a:r>
            <a:endParaRPr lang="zh-CN" alt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直接箭头连接符 25"/>
          <p:cNvCxnSpPr/>
          <p:nvPr/>
        </p:nvCxnSpPr>
        <p:spPr>
          <a:xfrm flipH="1" flipV="1">
            <a:off x="6310033" y="4879184"/>
            <a:ext cx="305083" cy="371475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 flipH="1">
            <a:off x="7572377" y="2349908"/>
            <a:ext cx="326266" cy="371863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/>
          <p:nvPr/>
        </p:nvCxnSpPr>
        <p:spPr>
          <a:xfrm flipH="1" flipV="1">
            <a:off x="5097428" y="4991521"/>
            <a:ext cx="152541" cy="466473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 flipH="1" flipV="1">
            <a:off x="2242779" y="4622006"/>
            <a:ext cx="757600" cy="628653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/>
          <p:nvPr/>
        </p:nvCxnSpPr>
        <p:spPr>
          <a:xfrm flipV="1">
            <a:off x="3000378" y="4815216"/>
            <a:ext cx="0" cy="435443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/>
          <p:nvPr/>
        </p:nvCxnSpPr>
        <p:spPr>
          <a:xfrm flipH="1" flipV="1">
            <a:off x="3000379" y="5250660"/>
            <a:ext cx="571499" cy="471487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/>
          <p:nvPr/>
        </p:nvCxnSpPr>
        <p:spPr>
          <a:xfrm flipH="1" flipV="1">
            <a:off x="3571878" y="5722147"/>
            <a:ext cx="727285" cy="95312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/>
          <p:cNvCxnSpPr/>
          <p:nvPr/>
        </p:nvCxnSpPr>
        <p:spPr>
          <a:xfrm>
            <a:off x="4471992" y="2484280"/>
            <a:ext cx="414336" cy="494667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箭头连接符 61"/>
          <p:cNvCxnSpPr/>
          <p:nvPr/>
        </p:nvCxnSpPr>
        <p:spPr>
          <a:xfrm>
            <a:off x="2250237" y="2664622"/>
            <a:ext cx="99746" cy="820344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箭头连接符 64"/>
          <p:cNvCxnSpPr/>
          <p:nvPr/>
        </p:nvCxnSpPr>
        <p:spPr>
          <a:xfrm flipH="1">
            <a:off x="2242780" y="2484280"/>
            <a:ext cx="319210" cy="186304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图片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60000" y="180000"/>
            <a:ext cx="140970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1" y="1291158"/>
            <a:ext cx="4393418" cy="20167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标题 4"/>
              <p:cNvSpPr>
                <a:spLocks noGrp="1"/>
              </p:cNvSpPr>
              <p:nvPr>
                <p:ph type="title"/>
              </p:nvPr>
            </p:nvSpPr>
            <p:spPr>
              <a:xfrm>
                <a:off x="127588" y="115451"/>
                <a:ext cx="7886700" cy="615353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CN" sz="3000" dirty="0"/>
                  <a:t>LHCb</a:t>
                </a:r>
                <a:r>
                  <a:rPr kumimoji="1" lang="zh-CN" altLang="en-US" sz="30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3000" i="1">
                        <a:latin typeface="Cambria Math" charset="0"/>
                      </a:rPr>
                      <m:t>𝑝</m:t>
                    </m:r>
                  </m:oMath>
                </a14:m>
                <a:r>
                  <a:rPr kumimoji="1" lang="en-US" altLang="zh-CN" sz="3000" dirty="0" err="1"/>
                  <a:t>Pb</a:t>
                </a:r>
                <a:r>
                  <a:rPr kumimoji="1" lang="zh-CN" altLang="en-US" sz="3000" dirty="0"/>
                  <a:t> </a:t>
                </a:r>
                <a:r>
                  <a:rPr kumimoji="1" lang="en-US" altLang="zh-CN" sz="3000" dirty="0"/>
                  <a:t>d</a:t>
                </a:r>
                <a:r>
                  <a:rPr kumimoji="1" lang="en-US" altLang="zh-CN" sz="3000" dirty="0" smtClean="0"/>
                  <a:t>ata</a:t>
                </a:r>
                <a:r>
                  <a:rPr kumimoji="1" lang="zh-CN" altLang="en-US" sz="3000" dirty="0" smtClean="0"/>
                  <a:t> </a:t>
                </a:r>
                <a:r>
                  <a:rPr kumimoji="1" lang="en-US" altLang="zh-CN" sz="3000" dirty="0"/>
                  <a:t>samples</a:t>
                </a:r>
                <a:endParaRPr kumimoji="1" lang="zh-CN" altLang="en-US" sz="3000" dirty="0"/>
              </a:p>
            </p:txBody>
          </p:sp>
        </mc:Choice>
        <mc:Fallback xmlns="">
          <p:sp>
            <p:nvSpPr>
              <p:cNvPr id="5" name="标题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7588" y="115451"/>
                <a:ext cx="7886700" cy="615353"/>
              </a:xfrm>
              <a:blipFill rotWithShape="0">
                <a:blip r:embed="rId4"/>
                <a:stretch>
                  <a:fillRect l="-1855" t="-10891" b="-217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7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460669" y="1254417"/>
                <a:ext cx="4683331" cy="5182900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1" lang="en-US" altLang="zh-CN" sz="2000" i="1" smtClean="0">
                            <a:latin typeface="Cambria Math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latin typeface="Cambria Math" charset="0"/>
                              </a:rPr>
                              <m:t>NN</m:t>
                            </m:r>
                          </m:sub>
                        </m:sSub>
                      </m:e>
                    </m:rad>
                    <m:r>
                      <a:rPr kumimoji="1" lang="en-US" altLang="zh-CN" sz="2000" i="1">
                        <a:latin typeface="Cambria Math" charset="0"/>
                      </a:rPr>
                      <m:t>=5.02</m:t>
                    </m:r>
                  </m:oMath>
                </a14:m>
                <a:r>
                  <a:rPr kumimoji="1" lang="zh-CN" altLang="en-US" sz="2000" dirty="0"/>
                  <a:t> </a:t>
                </a:r>
                <a:r>
                  <a:rPr kumimoji="1" lang="en-US" altLang="zh-CN" sz="2000" dirty="0" err="1"/>
                  <a:t>TeV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(2013)</a:t>
                </a:r>
                <a:endParaRPr kumimoji="1" lang="zh-CN" altLang="en-US" sz="2000" dirty="0"/>
              </a:p>
              <a:p>
                <a:pPr lvl="1">
                  <a:buFont typeface="Wingdings" charset="2"/>
                  <a:buChar char="Ø"/>
                </a:pP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charset="0"/>
                      </a:rPr>
                      <m:t>𝑝</m:t>
                    </m:r>
                  </m:oMath>
                </a14:m>
                <a:r>
                  <a:rPr kumimoji="1" lang="en-US" altLang="zh-CN" sz="2000" dirty="0" err="1"/>
                  <a:t>Pb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d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1.06</m:t>
                        </m:r>
                        <m:r>
                          <a:rPr kumimoji="1" lang="zh-CN" altLang="en-US" sz="2000" i="1">
                            <a:latin typeface="Cambria Math" charset="0"/>
                          </a:rPr>
                          <m:t> </m:t>
                        </m:r>
                        <m:sSup>
                          <m:sSup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latin typeface="Cambria Math" charset="0"/>
                              </a:rPr>
                              <m:t>nb</m:t>
                            </m:r>
                          </m:e>
                          <m:sup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r>
                  <a:rPr kumimoji="1" lang="en-US" altLang="zh-CN" sz="2000" dirty="0"/>
                  <a:t>+ Pb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charset="0"/>
                      </a:rPr>
                      <m:t>𝑝</m:t>
                    </m:r>
                    <m:d>
                      <m:d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d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0.52</m:t>
                        </m:r>
                        <m:r>
                          <a:rPr kumimoji="1" lang="zh-CN" altLang="en-US" sz="2000" i="1">
                            <a:latin typeface="Cambria Math" charset="0"/>
                          </a:rPr>
                          <m:t> </m:t>
                        </m:r>
                        <m:sSup>
                          <m:sSup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latin typeface="Cambria Math" charset="0"/>
                              </a:rPr>
                              <m:t>nb</m:t>
                            </m:r>
                          </m:e>
                          <m:sup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endParaRPr kumimoji="1" lang="zh-CN" altLang="en-US" sz="2000" dirty="0" smtClean="0"/>
              </a:p>
              <a:p>
                <a:pPr marL="342900" lvl="1" indent="0">
                  <a:buNone/>
                </a:pPr>
                <a:endParaRPr kumimoji="1" lang="zh-CN" altLang="en-US" sz="2000" dirty="0"/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latin typeface="Cambria Math" charset="0"/>
                              </a:rPr>
                              <m:t>NN</m:t>
                            </m:r>
                          </m:sub>
                        </m:sSub>
                      </m:e>
                    </m:rad>
                    <m:r>
                      <a:rPr kumimoji="1" lang="en-US" altLang="zh-CN" sz="2000" i="1">
                        <a:latin typeface="Cambria Math" charset="0"/>
                      </a:rPr>
                      <m:t>=8.16</m:t>
                    </m:r>
                  </m:oMath>
                </a14:m>
                <a:r>
                  <a:rPr kumimoji="1" lang="zh-CN" altLang="en-US" sz="2000" dirty="0"/>
                  <a:t> </a:t>
                </a:r>
                <a:r>
                  <a:rPr kumimoji="1" lang="en-US" altLang="zh-CN" sz="2000" dirty="0" err="1"/>
                  <a:t>TeV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(2016)</a:t>
                </a:r>
                <a:endParaRPr kumimoji="1" lang="zh-CN" altLang="en-US" sz="2000" dirty="0"/>
              </a:p>
              <a:p>
                <a:pPr lvl="1">
                  <a:buFont typeface="Wingdings" charset="2"/>
                  <a:buChar char="Ø"/>
                </a:pP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charset="0"/>
                      </a:rPr>
                      <m:t>𝑝</m:t>
                    </m:r>
                  </m:oMath>
                </a14:m>
                <a:r>
                  <a:rPr kumimoji="1" lang="en-US" altLang="zh-CN" sz="2000" dirty="0" err="1"/>
                  <a:t>Pb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d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13.6</m:t>
                        </m:r>
                        <m:r>
                          <a:rPr kumimoji="1" lang="zh-CN" altLang="en-US" sz="2000" i="1">
                            <a:latin typeface="Cambria Math" charset="0"/>
                          </a:rPr>
                          <m:t> </m:t>
                        </m:r>
                        <m:sSup>
                          <m:sSup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latin typeface="Cambria Math" charset="0"/>
                              </a:rPr>
                              <m:t>nb</m:t>
                            </m:r>
                          </m:e>
                          <m:sup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r>
                  <a:rPr kumimoji="1" lang="en-US" altLang="zh-CN" sz="2000" dirty="0"/>
                  <a:t>+ Pb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charset="0"/>
                      </a:rPr>
                      <m:t>𝑝</m:t>
                    </m:r>
                    <m:d>
                      <m:d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d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21.8</m:t>
                        </m:r>
                        <m:r>
                          <a:rPr kumimoji="1" lang="zh-CN" altLang="en-US" sz="2000" i="1">
                            <a:latin typeface="Cambria Math" charset="0"/>
                          </a:rPr>
                          <m:t> </m:t>
                        </m:r>
                        <m:sSup>
                          <m:sSup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latin typeface="Cambria Math" charset="0"/>
                              </a:rPr>
                              <m:t>nb</m:t>
                            </m:r>
                          </m:e>
                          <m:sup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endParaRPr kumimoji="1" lang="zh-CN" altLang="en-US" sz="2000" dirty="0" smtClean="0"/>
              </a:p>
              <a:p>
                <a:pPr marL="0" indent="0">
                  <a:buNone/>
                </a:pPr>
                <a:endParaRPr kumimoji="1" lang="zh-CN" altLang="en-US" sz="2000" dirty="0"/>
              </a:p>
              <a:p>
                <a:r>
                  <a:rPr kumimoji="1" lang="en-US" altLang="zh-CN" sz="2000" dirty="0" smtClean="0"/>
                  <a:t>Rapidity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/>
                  <a:t>c</a:t>
                </a:r>
                <a:r>
                  <a:rPr kumimoji="1" lang="en-US" altLang="zh-CN" sz="2000" dirty="0" smtClean="0"/>
                  <a:t>overage</a:t>
                </a:r>
                <a:endParaRPr kumimoji="1" lang="zh-CN" altLang="en-US" sz="2000" dirty="0"/>
              </a:p>
              <a:p>
                <a:pPr lvl="1">
                  <a:buFont typeface="Wingdings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𝑦</m:t>
                        </m:r>
                      </m:e>
                      <m:sup>
                        <m:r>
                          <a:rPr kumimoji="1" lang="zh-CN" altLang="en-US" sz="2000" i="1">
                            <a:latin typeface="Cambria Math" charset="0"/>
                          </a:rPr>
                          <m:t>∗</m:t>
                        </m:r>
                      </m:sup>
                    </m:sSup>
                    <m:r>
                      <a:rPr kumimoji="1" lang="en-US" altLang="zh-CN" sz="2000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lab</m:t>
                        </m:r>
                      </m:sub>
                    </m:sSub>
                    <m:r>
                      <a:rPr kumimoji="1" lang="en-US" altLang="zh-CN" sz="2000" b="0" i="1" smtClean="0">
                        <a:latin typeface="Cambria Math" charset="0"/>
                      </a:rPr>
                      <m:t>−</m:t>
                    </m:r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 i="1">
                            <a:latin typeface="Cambria Math" charset="0"/>
                          </a:rPr>
                          <m:t>cms</m:t>
                        </m:r>
                      </m:sub>
                    </m:sSub>
                  </m:oMath>
                </a14:m>
                <a:r>
                  <a:rPr kumimoji="1" lang="zh-CN" altLang="en-US" sz="2000" dirty="0" smtClean="0"/>
                  <a:t> </a:t>
                </a:r>
              </a:p>
              <a:p>
                <a:pPr marL="342900" lvl="1" indent="0">
                  <a:buNone/>
                </a:pPr>
                <a:r>
                  <a:rPr kumimoji="1" lang="zh-CN" altLang="en-US" sz="2000" dirty="0"/>
                  <a:t> </a:t>
                </a:r>
                <a:r>
                  <a:rPr kumimoji="1" lang="en-US" altLang="zh-CN" sz="2000" dirty="0" smtClean="0"/>
                  <a:t>rapidity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in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nucleon-nucleon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err="1" smtClean="0"/>
                  <a:t>cms</a:t>
                </a:r>
                <a:endParaRPr kumimoji="1" lang="zh-CN" altLang="en-US" sz="2000" dirty="0"/>
              </a:p>
              <a:p>
                <a:pPr lvl="1">
                  <a:buFont typeface="Wingdings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 i="1">
                            <a:latin typeface="Cambria Math" charset="0"/>
                          </a:rPr>
                          <m:t>cms</m:t>
                        </m:r>
                      </m:sub>
                    </m:sSub>
                    <m:r>
                      <a:rPr kumimoji="1" lang="en-US" altLang="zh-CN" sz="2000" i="1">
                        <a:latin typeface="Cambria Math" charset="0"/>
                      </a:rPr>
                      <m:t>=</m:t>
                    </m:r>
                    <m:r>
                      <a:rPr kumimoji="1" lang="en-US" altLang="zh-CN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±0.465</m:t>
                    </m:r>
                  </m:oMath>
                </a14:m>
                <a:endParaRPr kumimoji="1" lang="zh-CN" altLang="en-US" sz="2000" dirty="0"/>
              </a:p>
              <a:p>
                <a:pPr lvl="1">
                  <a:buFont typeface="Wingdings" charset="2"/>
                  <a:buChar char="Ø"/>
                </a:pPr>
                <a:r>
                  <a:rPr kumimoji="1" lang="en-US" altLang="zh-CN" sz="2000" dirty="0"/>
                  <a:t>Forward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(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charset="0"/>
                      </a:rPr>
                      <m:t>𝑝</m:t>
                    </m:r>
                  </m:oMath>
                </a14:m>
                <a:r>
                  <a:rPr kumimoji="1" lang="en-US" altLang="zh-CN" sz="2000" dirty="0" err="1"/>
                  <a:t>Pb</a:t>
                </a:r>
                <a:r>
                  <a:rPr kumimoji="1" lang="en-US" altLang="zh-CN" sz="2000" dirty="0"/>
                  <a:t>):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charset="0"/>
                      </a:rPr>
                      <m:t>1.5</m:t>
                    </m:r>
                    <m:r>
                      <a:rPr kumimoji="1" lang="hr-HR" altLang="zh-CN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&lt;</m:t>
                    </m:r>
                    <m:sSup>
                      <m:sSupPr>
                        <m:ctrlPr>
                          <a:rPr kumimoji="1" lang="en-US" altLang="zh-CN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𝑦</m:t>
                        </m:r>
                      </m:e>
                      <m:sup>
                        <m:r>
                          <a:rPr kumimoji="1" lang="zh-CN" alt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∗</m:t>
                        </m:r>
                      </m:sup>
                    </m:sSup>
                    <m:r>
                      <a:rPr kumimoji="1" lang="hr-HR" altLang="zh-CN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&lt;</m:t>
                    </m:r>
                    <m:r>
                      <a:rPr kumimoji="1" lang="en-US" altLang="zh-CN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4.0</m:t>
                    </m:r>
                  </m:oMath>
                </a14:m>
                <a:endParaRPr kumimoji="1" lang="zh-CN" altLang="en-US" sz="2000" dirty="0"/>
              </a:p>
              <a:p>
                <a:pPr lvl="1">
                  <a:buFont typeface="Wingdings" charset="2"/>
                  <a:buChar char="Ø"/>
                </a:pPr>
                <a:r>
                  <a:rPr kumimoji="1" lang="en-US" altLang="zh-CN" sz="2000" dirty="0"/>
                  <a:t>Backward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(</a:t>
                </a:r>
                <a:r>
                  <a:rPr kumimoji="1" lang="en-US" altLang="zh-CN" sz="2000" dirty="0" err="1"/>
                  <a:t>Pb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charset="0"/>
                      </a:rPr>
                      <m:t>𝑝</m:t>
                    </m:r>
                  </m:oMath>
                </a14:m>
                <a:r>
                  <a:rPr kumimoji="1" lang="en-US" altLang="zh-CN" sz="2000" dirty="0"/>
                  <a:t>):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 dirty="0">
                        <a:latin typeface="Cambria Math" charset="0"/>
                      </a:rPr>
                      <m:t>−5.0</m:t>
                    </m:r>
                    <m:r>
                      <a:rPr kumimoji="1" lang="hr-HR" altLang="zh-CN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&lt;</m:t>
                    </m:r>
                    <m:sSup>
                      <m:sSupPr>
                        <m:ctrlPr>
                          <a:rPr kumimoji="1" lang="en-US" altLang="zh-CN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𝑦</m:t>
                        </m:r>
                      </m:e>
                      <m:sup>
                        <m:r>
                          <a:rPr kumimoji="1" lang="zh-CN" alt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∗</m:t>
                        </m:r>
                      </m:sup>
                    </m:sSup>
                    <m:r>
                      <a:rPr kumimoji="1" lang="hr-HR" altLang="zh-CN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&lt;</m:t>
                    </m:r>
                    <m:r>
                      <a:rPr kumimoji="1" lang="en-US" altLang="zh-CN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−2.5</m:t>
                    </m:r>
                  </m:oMath>
                </a14:m>
                <a:endParaRPr kumimoji="1" lang="zh-CN" altLang="en-US" sz="2000" dirty="0"/>
              </a:p>
              <a:p>
                <a:pPr lvl="1">
                  <a:buFont typeface="Wingdings" charset="2"/>
                  <a:buChar char="Ø"/>
                </a:pPr>
                <a:r>
                  <a:rPr kumimoji="1" lang="en-US" altLang="zh-CN" sz="2000" dirty="0"/>
                  <a:t>Common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region</a:t>
                </a:r>
                <a:r>
                  <a:rPr kumimoji="1" lang="en-US" altLang="zh-CN" sz="2000" dirty="0" smtClean="0"/>
                  <a:t>:</a:t>
                </a:r>
                <a:r>
                  <a:rPr kumimoji="1" lang="zh-CN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 dirty="0">
                        <a:latin typeface="Cambria Math" charset="0"/>
                      </a:rPr>
                      <m:t>2</m:t>
                    </m:r>
                    <m:r>
                      <a:rPr kumimoji="1" lang="en-US" altLang="zh-CN" sz="2000" i="1">
                        <a:latin typeface="Cambria Math" charset="0"/>
                      </a:rPr>
                      <m:t>.5</m:t>
                    </m:r>
                    <m:r>
                      <a:rPr kumimoji="1" lang="hr-HR" altLang="zh-CN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&lt;</m:t>
                    </m:r>
                    <m:sSup>
                      <m:sSupPr>
                        <m:ctrlPr>
                          <a:rPr kumimoji="1" lang="en-US" altLang="zh-CN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|</m:t>
                        </m:r>
                        <m:r>
                          <a:rPr kumimoji="1" lang="en-US" altLang="zh-CN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𝑦</m:t>
                        </m:r>
                      </m:e>
                      <m:sup>
                        <m:r>
                          <a:rPr kumimoji="1" lang="zh-CN" alt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∗</m:t>
                        </m:r>
                      </m:sup>
                    </m:sSup>
                    <m:r>
                      <a:rPr kumimoji="1" lang="en-US" altLang="zh-CN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|</m:t>
                    </m:r>
                    <m:r>
                      <a:rPr kumimoji="1" lang="hr-HR" altLang="zh-CN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&lt;</m:t>
                    </m:r>
                    <m:r>
                      <a:rPr kumimoji="1" lang="en-US" altLang="zh-CN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4.0</m:t>
                    </m:r>
                  </m:oMath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8" name="内容占位符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460669" y="1254417"/>
                <a:ext cx="4683331" cy="5182900"/>
              </a:xfrm>
              <a:blipFill rotWithShape="0">
                <a:blip r:embed="rId5"/>
                <a:stretch>
                  <a:fillRect l="-1172" t="-1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0000" y="180000"/>
            <a:ext cx="1409700" cy="5524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127588" y="826706"/>
                <a:ext cx="18790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400" dirty="0" smtClean="0"/>
                  <a:t>Forward:</a:t>
                </a:r>
                <a:r>
                  <a:rPr kumimoji="1" lang="zh-CN" altLang="en-US" sz="240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latin typeface="Cambria Math" charset="0"/>
                      </a:rPr>
                      <m:t>𝑝</m:t>
                    </m:r>
                  </m:oMath>
                </a14:m>
                <a:r>
                  <a:rPr kumimoji="1" lang="en-US" altLang="zh-CN" sz="2400" dirty="0" err="1"/>
                  <a:t>Pb</a:t>
                </a:r>
                <a:r>
                  <a:rPr kumimoji="1" lang="zh-CN" altLang="en-US" sz="2400" dirty="0"/>
                  <a:t> </a:t>
                </a: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88" y="826706"/>
                <a:ext cx="1879012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5195" t="-10667" r="-3247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/>
              <p:cNvSpPr txBox="1"/>
              <p:nvPr/>
            </p:nvSpPr>
            <p:spPr>
              <a:xfrm>
                <a:off x="127588" y="3615035"/>
                <a:ext cx="20426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400" dirty="0"/>
                  <a:t>Backward: Pb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latin typeface="Cambria Math" charset="0"/>
                      </a:rPr>
                      <m:t>𝑝</m:t>
                    </m:r>
                  </m:oMath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88" y="3615035"/>
                <a:ext cx="2042618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4776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F1D9-9B52-A346-BE33-DED81B8497A9}" type="slidenum">
              <a:rPr kumimoji="1" lang="zh-CN" altLang="en-US" smtClean="0"/>
              <a:t>4</a:t>
            </a:fld>
            <a:endParaRPr kumimoji="1"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89" y="4076700"/>
            <a:ext cx="4395880" cy="2057996"/>
          </a:xfrm>
          <a:prstGeom prst="rect">
            <a:avLst/>
          </a:prstGeom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2nd FCPPL; open charm and beauty in LHCb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845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41093"/>
            <a:ext cx="7404152" cy="2380442"/>
          </a:xfrm>
          <a:prstGeom prst="rect">
            <a:avLst/>
          </a:prstGeom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0" y="117097"/>
            <a:ext cx="7886700" cy="615353"/>
          </a:xfrm>
        </p:spPr>
        <p:txBody>
          <a:bodyPr>
            <a:normAutofit/>
          </a:bodyPr>
          <a:lstStyle/>
          <a:p>
            <a:r>
              <a:rPr kumimoji="1" lang="en-US" altLang="zh-CN" sz="3000" dirty="0" smtClean="0"/>
              <a:t>Prompt</a:t>
            </a:r>
            <a:r>
              <a:rPr kumimoji="1" lang="zh-CN" altLang="en-US" sz="3000" dirty="0" smtClean="0"/>
              <a:t> </a:t>
            </a:r>
            <a:r>
              <a:rPr kumimoji="1" lang="en-US" altLang="zh-CN" sz="3000" dirty="0" smtClean="0"/>
              <a:t>open</a:t>
            </a:r>
            <a:r>
              <a:rPr kumimoji="1" lang="zh-CN" altLang="en-US" sz="3000" dirty="0" smtClean="0"/>
              <a:t> </a:t>
            </a:r>
            <a:r>
              <a:rPr kumimoji="1" lang="en-US" altLang="zh-CN" sz="3000" dirty="0" smtClean="0"/>
              <a:t>charm:</a:t>
            </a:r>
            <a:r>
              <a:rPr kumimoji="1" lang="zh-CN" altLang="en-US" sz="3000" dirty="0" smtClean="0"/>
              <a:t> </a:t>
            </a:r>
            <a:r>
              <a:rPr kumimoji="1" lang="en-US" altLang="zh-CN" sz="3000" dirty="0"/>
              <a:t>signals</a:t>
            </a:r>
            <a:endParaRPr kumimoji="1" lang="zh-CN" altLang="en-US" sz="3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000" y="180000"/>
            <a:ext cx="1409700" cy="5524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矩形 14"/>
              <p:cNvSpPr/>
              <p:nvPr/>
            </p:nvSpPr>
            <p:spPr>
              <a:xfrm>
                <a:off x="-10873" y="5782491"/>
                <a:ext cx="8325533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kumimoji="1" lang="en-US" altLang="zh-CN" sz="2000" dirty="0" smtClean="0"/>
                  <a:t>Extract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 smtClean="0"/>
                  <a:t>yields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/>
                  <a:t>by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fitting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invariant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mass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 smtClean="0"/>
                  <a:t>distribution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and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/>
                  <a:t>o</a:t>
                </a:r>
                <a:r>
                  <a:rPr kumimoji="1" lang="en-US" altLang="zh-CN" sz="2000" dirty="0" smtClean="0"/>
                  <a:t>btain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/>
                  <a:t>cross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section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charset="0"/>
                      </a:rPr>
                      <m:t>𝜎</m:t>
                    </m:r>
                  </m:oMath>
                </a14:m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as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a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function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of</a:t>
                </a:r>
                <a:r>
                  <a:rPr kumimoji="1" lang="zh-CN" alt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latin typeface="Cambria Math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and</a:t>
                </a:r>
                <a:r>
                  <a:rPr kumimoji="1" lang="zh-CN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charset="0"/>
                      </a:rPr>
                      <m:t>𝑦</m:t>
                    </m:r>
                  </m:oMath>
                </a14:m>
                <a:endParaRPr kumimoji="1" lang="zh-CN" altLang="en-US" sz="2000" dirty="0"/>
              </a:p>
              <a:p>
                <a:endParaRPr lang="zh-CN" altLang="en-US" sz="2400" dirty="0"/>
              </a:p>
            </p:txBody>
          </p:sp>
        </mc:Choice>
        <mc:Fallback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73" y="5782491"/>
                <a:ext cx="8325533" cy="1077218"/>
              </a:xfrm>
              <a:prstGeom prst="rect">
                <a:avLst/>
              </a:prstGeom>
              <a:blipFill rotWithShape="0">
                <a:blip r:embed="rId5"/>
                <a:stretch>
                  <a:fillRect l="-732" t="-34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7382406" y="4395986"/>
            <a:ext cx="15872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altLang="zh-CN" sz="1400" dirty="0"/>
              <a:t>JHEP 10 (2017) </a:t>
            </a:r>
            <a:r>
              <a:rPr lang="is-IS" altLang="zh-CN" sz="1400" dirty="0" smtClean="0"/>
              <a:t>090</a:t>
            </a:r>
            <a:endParaRPr lang="zh-CN" altLang="en-US" sz="1400" dirty="0" smtClean="0"/>
          </a:p>
          <a:p>
            <a:r>
              <a:rPr lang="hr-HR" altLang="zh-CN" sz="1400" dirty="0"/>
              <a:t>JHEP</a:t>
            </a:r>
            <a:r>
              <a:rPr lang="zh-CN" altLang="en-US" sz="1400" dirty="0"/>
              <a:t> </a:t>
            </a:r>
            <a:r>
              <a:rPr lang="hr-HR" altLang="zh-CN" sz="1400" dirty="0"/>
              <a:t>02</a:t>
            </a:r>
            <a:r>
              <a:rPr lang="zh-CN" altLang="en-US" sz="1400" dirty="0"/>
              <a:t> </a:t>
            </a:r>
            <a:r>
              <a:rPr lang="hr-HR" altLang="zh-CN" sz="1400" dirty="0"/>
              <a:t>(2019)</a:t>
            </a:r>
            <a:r>
              <a:rPr lang="zh-CN" altLang="en-US" sz="1400" dirty="0"/>
              <a:t> </a:t>
            </a:r>
            <a:r>
              <a:rPr lang="hr-HR" altLang="zh-CN" sz="1400" dirty="0"/>
              <a:t>102</a:t>
            </a:r>
            <a:endParaRPr lang="zh-CN" altLang="en-US" sz="1400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38" y="675978"/>
            <a:ext cx="3454399" cy="27612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2076" y="679886"/>
            <a:ext cx="3457311" cy="27612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698682" y="1695358"/>
                <a:ext cx="1064956" cy="300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35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35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𝐷</m:t>
                          </m:r>
                        </m:e>
                        <m:sup>
                          <m:r>
                            <a:rPr kumimoji="1" lang="en-US" altLang="zh-CN" sz="135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0</m:t>
                          </m:r>
                        </m:sup>
                      </m:sSup>
                      <m:r>
                        <a:rPr kumimoji="1" lang="is-IS" altLang="zh-CN" sz="1350" i="1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→</m:t>
                      </m:r>
                      <m:sSup>
                        <m:sSupPr>
                          <m:ctrlPr>
                            <a:rPr kumimoji="1" lang="en-US" altLang="zh-CN" sz="135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35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𝐾</m:t>
                          </m:r>
                        </m:e>
                        <m:sup>
                          <m:r>
                            <a:rPr kumimoji="1" lang="en-US" altLang="zh-CN" sz="135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sz="135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35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zh-CN" sz="135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sz="1350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682" y="1695358"/>
                <a:ext cx="1064956" cy="30008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4390216" y="1695358"/>
                <a:ext cx="1064956" cy="300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35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35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𝐷</m:t>
                          </m:r>
                        </m:e>
                        <m:sup>
                          <m:r>
                            <a:rPr kumimoji="1" lang="en-US" altLang="zh-CN" sz="135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0</m:t>
                          </m:r>
                        </m:sup>
                      </m:sSup>
                      <m:r>
                        <a:rPr kumimoji="1" lang="is-IS" altLang="zh-CN" sz="1350" i="1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→</m:t>
                      </m:r>
                      <m:sSup>
                        <m:sSupPr>
                          <m:ctrlPr>
                            <a:rPr kumimoji="1" lang="en-US" altLang="zh-CN" sz="135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35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𝐾</m:t>
                          </m:r>
                        </m:e>
                        <m:sup>
                          <m:r>
                            <a:rPr kumimoji="1" lang="en-US" altLang="zh-CN" sz="135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sz="135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35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zh-CN" sz="135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sz="1350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216" y="1695358"/>
                <a:ext cx="1064956" cy="30008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/>
              <p:cNvSpPr txBox="1"/>
              <p:nvPr/>
            </p:nvSpPr>
            <p:spPr>
              <a:xfrm>
                <a:off x="501766" y="4374603"/>
                <a:ext cx="1261872" cy="2077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35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kumimoji="1" lang="en-US" altLang="zh-CN" sz="135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zh-CN" sz="135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c</m:t>
                          </m:r>
                        </m:sub>
                        <m:sup>
                          <m:r>
                            <a:rPr kumimoji="1" lang="en-US" altLang="zh-CN" sz="135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+</m:t>
                          </m:r>
                        </m:sup>
                      </m:sSubSup>
                      <m:r>
                        <a:rPr kumimoji="1" lang="is-IS" altLang="zh-CN" sz="1350" i="1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→</m:t>
                      </m:r>
                      <m:r>
                        <a:rPr kumimoji="1" lang="en-US" altLang="zh-CN" sz="1350" i="1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𝑝</m:t>
                      </m:r>
                      <m:sSup>
                        <m:sSupPr>
                          <m:ctrlPr>
                            <a:rPr kumimoji="1" lang="en-US" altLang="zh-CN" sz="135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35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𝐾</m:t>
                          </m:r>
                        </m:e>
                        <m:sup>
                          <m:r>
                            <a:rPr kumimoji="1" lang="en-US" altLang="zh-CN" sz="135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sz="135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35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zh-CN" sz="135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kumimoji="1" lang="zh-CN" altLang="en-US" sz="1350" dirty="0"/>
              </a:p>
            </p:txBody>
          </p:sp>
        </mc:Choice>
        <mc:Fallback xmlns=""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66" y="4374603"/>
                <a:ext cx="1261872" cy="207749"/>
              </a:xfrm>
              <a:prstGeom prst="rect">
                <a:avLst/>
              </a:prstGeom>
              <a:blipFill rotWithShape="0">
                <a:blip r:embed="rId10"/>
                <a:stretch>
                  <a:fillRect b="-235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7179767" y="934371"/>
                <a:ext cx="1551024" cy="15010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kumimoji="1" lang="en-US" altLang="zh-CN" dirty="0" smtClean="0"/>
                  <a:t>Reconstructed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through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decay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 smtClean="0"/>
                  <a:t>channels:</a:t>
                </a:r>
                <a:r>
                  <a:rPr kumimoji="1" lang="zh-CN" alt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zh-CN" i="1">
                            <a:latin typeface="Cambria Math" charset="0"/>
                          </a:rPr>
                          <m:t>0</m:t>
                        </m:r>
                      </m:sup>
                    </m:sSup>
                    <m:r>
                      <a:rPr kumimoji="1" lang="is-IS" altLang="zh-CN" i="1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𝐾</m:t>
                        </m:r>
                      </m:e>
                      <m:sup>
                        <m:r>
                          <a:rPr kumimoji="1" lang="en-US" altLang="zh-C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kumimoji="1" lang="en-US" altLang="zh-C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dirty="0" smtClean="0"/>
                  <a:t>,</a:t>
                </a:r>
                <a:endParaRPr lang="zh-CN" alt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kumimoji="1" lang="en-US" altLang="zh-CN" b="0" i="0" smtClean="0">
                              <a:latin typeface="Cambria Math" charset="0"/>
                            </a:rPr>
                            <m:t>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zh-CN" b="0" i="1" smtClean="0">
                              <a:latin typeface="Cambria Math" charset="0"/>
                            </a:rPr>
                            <m:t>c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charset="0"/>
                            </a:rPr>
                            <m:t>+</m:t>
                          </m:r>
                        </m:sup>
                      </m:sSubSup>
                      <m:r>
                        <a:rPr kumimoji="1" lang="is-IS" altLang="zh-CN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→</m:t>
                      </m:r>
                      <m:r>
                        <a:rPr kumimoji="1" lang="en-US" altLang="zh-CN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𝑝</m:t>
                      </m:r>
                      <m:sSup>
                        <m:sSupPr>
                          <m:ctrlPr>
                            <a:rPr kumimoji="1" lang="en-US" altLang="zh-C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𝐾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9767" y="934371"/>
                <a:ext cx="1551024" cy="1501052"/>
              </a:xfrm>
              <a:prstGeom prst="rect">
                <a:avLst/>
              </a:prstGeom>
              <a:blipFill rotWithShape="0">
                <a:blip r:embed="rId12"/>
                <a:stretch>
                  <a:fillRect l="-3543" t="-2024" r="-27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/>
              <p:cNvSpPr txBox="1"/>
              <p:nvPr/>
            </p:nvSpPr>
            <p:spPr>
              <a:xfrm>
                <a:off x="4291758" y="4367706"/>
                <a:ext cx="1261872" cy="2077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35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kumimoji="1" lang="en-US" altLang="zh-CN" sz="135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zh-CN" sz="135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c</m:t>
                          </m:r>
                        </m:sub>
                        <m:sup>
                          <m:r>
                            <a:rPr kumimoji="1" lang="en-US" altLang="zh-CN" sz="135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+</m:t>
                          </m:r>
                        </m:sup>
                      </m:sSubSup>
                      <m:r>
                        <a:rPr kumimoji="1" lang="is-IS" altLang="zh-CN" sz="1350" i="1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→</m:t>
                      </m:r>
                      <m:r>
                        <a:rPr kumimoji="1" lang="en-US" altLang="zh-CN" sz="1350" i="1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𝑝</m:t>
                      </m:r>
                      <m:sSup>
                        <m:sSupPr>
                          <m:ctrlPr>
                            <a:rPr kumimoji="1" lang="en-US" altLang="zh-CN" sz="135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35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𝐾</m:t>
                          </m:r>
                        </m:e>
                        <m:sup>
                          <m:r>
                            <a:rPr kumimoji="1" lang="en-US" altLang="zh-CN" sz="135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sz="135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35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zh-CN" sz="135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kumimoji="1" lang="zh-CN" altLang="en-US" sz="1350" dirty="0"/>
              </a:p>
            </p:txBody>
          </p:sp>
        </mc:Choice>
        <mc:Fallback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758" y="4367706"/>
                <a:ext cx="1261872" cy="207749"/>
              </a:xfrm>
              <a:prstGeom prst="rect">
                <a:avLst/>
              </a:prstGeom>
              <a:blipFill rotWithShape="0">
                <a:blip r:embed="rId13"/>
                <a:stretch>
                  <a:fillRect b="-2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F1D9-9B52-A346-BE33-DED81B8497A9}" type="slidenum">
              <a:rPr kumimoji="1" lang="zh-CN" altLang="en-US" smtClean="0"/>
              <a:t>5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2nd FCPPL; open charm and beauty in LHCb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56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923" y="3453117"/>
            <a:ext cx="6286223" cy="2278444"/>
          </a:xfrm>
          <a:prstGeom prst="rect">
            <a:avLst/>
          </a:prstGeom>
        </p:spPr>
      </p:pic>
      <p:cxnSp>
        <p:nvCxnSpPr>
          <p:cNvPr id="46" name="直线连接符 45"/>
          <p:cNvCxnSpPr/>
          <p:nvPr/>
        </p:nvCxnSpPr>
        <p:spPr>
          <a:xfrm flipH="1">
            <a:off x="1165864" y="2154623"/>
            <a:ext cx="439828" cy="965143"/>
          </a:xfrm>
          <a:prstGeom prst="line">
            <a:avLst/>
          </a:prstGeom>
          <a:ln w="254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0" y="92942"/>
            <a:ext cx="7886700" cy="615353"/>
          </a:xfrm>
        </p:spPr>
        <p:txBody>
          <a:bodyPr>
            <a:normAutofit/>
          </a:bodyPr>
          <a:lstStyle/>
          <a:p>
            <a:r>
              <a:rPr kumimoji="1" lang="en-US" altLang="zh-CN" sz="3000" dirty="0" smtClean="0"/>
              <a:t>Prompt and non-prompt charm</a:t>
            </a:r>
            <a:endParaRPr kumimoji="1" lang="zh-CN" altLang="en-US" sz="3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000" y="180000"/>
            <a:ext cx="1409700" cy="5524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2791" y="1083194"/>
            <a:ext cx="3050883" cy="235793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7530" y="1082234"/>
            <a:ext cx="3083966" cy="2358897"/>
          </a:xfrm>
          <a:prstGeom prst="rect">
            <a:avLst/>
          </a:prstGeom>
        </p:spPr>
      </p:pic>
      <p:cxnSp>
        <p:nvCxnSpPr>
          <p:cNvPr id="39" name="直线箭头连接符 38"/>
          <p:cNvCxnSpPr/>
          <p:nvPr/>
        </p:nvCxnSpPr>
        <p:spPr>
          <a:xfrm flipV="1">
            <a:off x="1402897" y="2141591"/>
            <a:ext cx="214818" cy="49224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线箭头连接符 39"/>
          <p:cNvCxnSpPr>
            <a:endCxn id="45" idx="1"/>
          </p:cNvCxnSpPr>
          <p:nvPr/>
        </p:nvCxnSpPr>
        <p:spPr>
          <a:xfrm flipV="1">
            <a:off x="1605688" y="1879646"/>
            <a:ext cx="590732" cy="26520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线箭头连接符 40"/>
          <p:cNvCxnSpPr/>
          <p:nvPr/>
        </p:nvCxnSpPr>
        <p:spPr>
          <a:xfrm flipH="1" flipV="1">
            <a:off x="1463888" y="1511902"/>
            <a:ext cx="141802" cy="62968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线箭头连接符 41"/>
          <p:cNvCxnSpPr/>
          <p:nvPr/>
        </p:nvCxnSpPr>
        <p:spPr>
          <a:xfrm flipV="1">
            <a:off x="1617715" y="1294317"/>
            <a:ext cx="394770" cy="829227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/>
              <p:cNvSpPr txBox="1"/>
              <p:nvPr/>
            </p:nvSpPr>
            <p:spPr>
              <a:xfrm>
                <a:off x="111714" y="2567456"/>
                <a:ext cx="3308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sz="2000">
                          <a:latin typeface="Cambria Math" charset="0"/>
                        </a:rPr>
                        <m:t>PV</m:t>
                      </m:r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43" name="文本框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14" y="2567456"/>
                <a:ext cx="330868" cy="400110"/>
              </a:xfrm>
              <a:prstGeom prst="rect">
                <a:avLst/>
              </a:prstGeom>
              <a:blipFill rotWithShape="0">
                <a:blip r:embed="rId7"/>
                <a:stretch>
                  <a:fillRect r="-454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/>
              <p:cNvSpPr txBox="1"/>
              <p:nvPr/>
            </p:nvSpPr>
            <p:spPr>
              <a:xfrm>
                <a:off x="1093704" y="1297067"/>
                <a:ext cx="3188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0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2000" i="1">
                              <a:latin typeface="Cambria Math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zh-CN" sz="2000" i="1">
                              <a:latin typeface="Cambria Math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44" name="文本框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704" y="1297067"/>
                <a:ext cx="318837" cy="400110"/>
              </a:xfrm>
              <a:prstGeom prst="rect">
                <a:avLst/>
              </a:prstGeom>
              <a:blipFill rotWithShape="0">
                <a:blip r:embed="rId8"/>
                <a:stretch>
                  <a:fillRect r="-415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/>
              <p:cNvSpPr txBox="1"/>
              <p:nvPr/>
            </p:nvSpPr>
            <p:spPr>
              <a:xfrm>
                <a:off x="2196420" y="1679591"/>
                <a:ext cx="2959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0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2000" i="1">
                              <a:latin typeface="Cambria Math" charset="0"/>
                            </a:rPr>
                            <m:t>𝐾</m:t>
                          </m:r>
                        </m:e>
                        <m:sup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45" name="文本框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420" y="1679591"/>
                <a:ext cx="295901" cy="400110"/>
              </a:xfrm>
              <a:prstGeom prst="rect">
                <a:avLst/>
              </a:prstGeom>
              <a:blipFill rotWithShape="0">
                <a:blip r:embed="rId9"/>
                <a:stretch>
                  <a:fillRect r="-530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/>
              <p:cNvSpPr txBox="1"/>
              <p:nvPr/>
            </p:nvSpPr>
            <p:spPr>
              <a:xfrm>
                <a:off x="1065293" y="1985327"/>
                <a:ext cx="2959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0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2000" i="1">
                              <a:latin typeface="Cambria Math" charset="0"/>
                            </a:rPr>
                            <m:t>𝐷</m:t>
                          </m:r>
                        </m:e>
                        <m:sup>
                          <m:r>
                            <a:rPr kumimoji="1" lang="en-US" altLang="zh-CN" sz="2000" i="1">
                              <a:latin typeface="Cambria Math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47" name="文本框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293" y="1985327"/>
                <a:ext cx="295901" cy="400110"/>
              </a:xfrm>
              <a:prstGeom prst="rect">
                <a:avLst/>
              </a:prstGeom>
              <a:blipFill rotWithShape="0">
                <a:blip r:embed="rId10"/>
                <a:stretch>
                  <a:fillRect r="-541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直线箭头连接符 47"/>
          <p:cNvCxnSpPr/>
          <p:nvPr/>
        </p:nvCxnSpPr>
        <p:spPr>
          <a:xfrm>
            <a:off x="385692" y="2588752"/>
            <a:ext cx="1015866" cy="6253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线箭头连接符 48"/>
          <p:cNvCxnSpPr/>
          <p:nvPr/>
        </p:nvCxnSpPr>
        <p:spPr>
          <a:xfrm>
            <a:off x="1385067" y="2633837"/>
            <a:ext cx="792532" cy="60071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线连接符 49"/>
          <p:cNvCxnSpPr/>
          <p:nvPr/>
        </p:nvCxnSpPr>
        <p:spPr>
          <a:xfrm>
            <a:off x="379699" y="2599143"/>
            <a:ext cx="910369" cy="29292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线连接符 50"/>
          <p:cNvCxnSpPr/>
          <p:nvPr/>
        </p:nvCxnSpPr>
        <p:spPr>
          <a:xfrm>
            <a:off x="1207759" y="2777876"/>
            <a:ext cx="97235" cy="4736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线连接符 51"/>
          <p:cNvCxnSpPr/>
          <p:nvPr/>
        </p:nvCxnSpPr>
        <p:spPr>
          <a:xfrm flipV="1">
            <a:off x="1169409" y="2785736"/>
            <a:ext cx="38351" cy="7566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52"/>
          <p:cNvSpPr txBox="1"/>
          <p:nvPr/>
        </p:nvSpPr>
        <p:spPr>
          <a:xfrm>
            <a:off x="1605414" y="2416231"/>
            <a:ext cx="1144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/>
              <a:t>others</a:t>
            </a:r>
            <a:endParaRPr kumimoji="1" lang="zh-CN" altLang="en-US" sz="2000" dirty="0"/>
          </a:p>
        </p:txBody>
      </p:sp>
      <p:sp>
        <p:nvSpPr>
          <p:cNvPr id="13" name="文本框 12"/>
          <p:cNvSpPr txBox="1"/>
          <p:nvPr/>
        </p:nvSpPr>
        <p:spPr>
          <a:xfrm>
            <a:off x="107189" y="2145951"/>
            <a:ext cx="1261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/>
              <a:t>b hadron</a:t>
            </a:r>
            <a:endParaRPr kumimoji="1" lang="zh-CN" altLang="en-US" sz="2000" dirty="0"/>
          </a:p>
        </p:txBody>
      </p:sp>
      <p:sp>
        <p:nvSpPr>
          <p:cNvPr id="55" name="文本框 54"/>
          <p:cNvSpPr txBox="1"/>
          <p:nvPr/>
        </p:nvSpPr>
        <p:spPr>
          <a:xfrm>
            <a:off x="0" y="3181825"/>
            <a:ext cx="28247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/>
              <a:t>Non-prompt: </a:t>
            </a:r>
            <a:r>
              <a:rPr kumimoji="1" lang="en-US" altLang="zh-CN" sz="2000" dirty="0"/>
              <a:t>charm produced from b </a:t>
            </a:r>
            <a:r>
              <a:rPr kumimoji="1" lang="en-US" altLang="zh-CN" sz="2000" dirty="0" smtClean="0"/>
              <a:t>decay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(IP&gt;0)</a:t>
            </a:r>
            <a:endParaRPr kumimoji="1" lang="zh-CN" altLang="en-US" sz="2000" dirty="0" smtClean="0"/>
          </a:p>
          <a:p>
            <a:endParaRPr kumimoji="1" lang="zh-CN" altLang="en-US" sz="2000" dirty="0" smtClean="0"/>
          </a:p>
          <a:p>
            <a:r>
              <a:rPr kumimoji="1" lang="en-US" altLang="zh-CN" sz="2000" dirty="0"/>
              <a:t>Prompt : charm produced directly in </a:t>
            </a:r>
            <a:r>
              <a:rPr kumimoji="1" lang="en-US" altLang="zh-CN" sz="2000" dirty="0" smtClean="0"/>
              <a:t>collision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(IP=0)</a:t>
            </a:r>
            <a:endParaRPr kumimoji="1" lang="zh-CN" altLang="en-US" sz="2000" dirty="0" smtClean="0"/>
          </a:p>
        </p:txBody>
      </p:sp>
      <p:sp>
        <p:nvSpPr>
          <p:cNvPr id="56" name="矩形 55"/>
          <p:cNvSpPr/>
          <p:nvPr/>
        </p:nvSpPr>
        <p:spPr>
          <a:xfrm>
            <a:off x="0" y="648039"/>
            <a:ext cx="8969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2000" dirty="0" smtClean="0"/>
              <a:t>Distinguish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/>
              <a:t>prompt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and</a:t>
            </a:r>
            <a:r>
              <a:rPr kumimoji="1" lang="zh-CN" altLang="en-US" sz="2000" dirty="0"/>
              <a:t> </a:t>
            </a:r>
            <a:r>
              <a:rPr kumimoji="1" lang="en-US" altLang="zh-CN" sz="2000" dirty="0" smtClean="0"/>
              <a:t>non-prompt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/>
              <a:t>by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fitting</a:t>
            </a:r>
            <a:r>
              <a:rPr kumimoji="1" lang="zh-CN" altLang="en-US" sz="2000" dirty="0"/>
              <a:t> </a:t>
            </a:r>
            <a:r>
              <a:rPr kumimoji="1" lang="en-US" altLang="zh-CN" sz="2000" dirty="0" smtClean="0"/>
              <a:t>impact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parameter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(IP)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distribution</a:t>
            </a:r>
            <a:endParaRPr kumimoji="1"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/>
              <p:cNvSpPr txBox="1"/>
              <p:nvPr/>
            </p:nvSpPr>
            <p:spPr>
              <a:xfrm>
                <a:off x="594526" y="2719656"/>
                <a:ext cx="3308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sz="2000">
                          <a:solidFill>
                            <a:srgbClr val="FF0000"/>
                          </a:solidFill>
                          <a:latin typeface="Cambria Math" charset="0"/>
                        </a:rPr>
                        <m:t>IP</m:t>
                      </m:r>
                    </m:oMath>
                  </m:oMathPara>
                </a14:m>
                <a:endParaRPr kumimoji="1"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3" name="文本框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526" y="2719656"/>
                <a:ext cx="330868" cy="400110"/>
              </a:xfrm>
              <a:prstGeom prst="rect">
                <a:avLst/>
              </a:prstGeom>
              <a:blipFill rotWithShape="0">
                <a:blip r:embed="rId12"/>
                <a:stretch>
                  <a:fillRect r="-259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/>
              <p:cNvSpPr txBox="1"/>
              <p:nvPr/>
            </p:nvSpPr>
            <p:spPr>
              <a:xfrm>
                <a:off x="1093704" y="983203"/>
                <a:ext cx="173108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1" i="1">
                          <a:latin typeface="Cambria Math" charset="0"/>
                        </a:rPr>
                        <m:t>𝒑</m:t>
                      </m:r>
                      <m:d>
                        <m:dPr>
                          <m:ctrlPr>
                            <a:rPr kumimoji="1" lang="en-US" altLang="zh-CN" sz="1600" i="1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zh-CN" sz="16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600" i="1">
                                  <a:latin typeface="Cambria Math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kumimoji="1" lang="en-US" altLang="zh-CN" sz="1600" i="1">
                                  <a:latin typeface="Cambria Math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kumimoji="1" lang="en-US" altLang="zh-CN" sz="1600" i="1">
                          <a:latin typeface="Cambria Math" charset="0"/>
                        </a:rPr>
                        <m:t>+</m:t>
                      </m:r>
                      <m:r>
                        <a:rPr kumimoji="1" lang="en-US" altLang="zh-CN" sz="1600" b="1" i="1">
                          <a:latin typeface="Cambria Math" charset="0"/>
                        </a:rPr>
                        <m:t>𝒑</m:t>
                      </m:r>
                      <m:r>
                        <a:rPr kumimoji="1" lang="en-US" altLang="zh-CN" sz="1600" i="1">
                          <a:latin typeface="Cambria Math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zh-CN" sz="16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600" i="1">
                              <a:latin typeface="Cambria Math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zh-CN" sz="1600" i="1">
                              <a:latin typeface="Cambria Math" charset="0"/>
                            </a:rPr>
                            <m:t>+</m:t>
                          </m:r>
                        </m:sup>
                      </m:sSup>
                      <m:r>
                        <a:rPr kumimoji="1" lang="en-US" altLang="zh-CN" sz="1600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60" name="文本框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704" y="983203"/>
                <a:ext cx="1731085" cy="338554"/>
              </a:xfrm>
              <a:prstGeom prst="rect">
                <a:avLst/>
              </a:prstGeom>
              <a:blipFill rotWithShape="0">
                <a:blip r:embed="rId13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/>
          <p:cNvSpPr txBox="1"/>
          <p:nvPr/>
        </p:nvSpPr>
        <p:spPr>
          <a:xfrm>
            <a:off x="7484" y="5431592"/>
            <a:ext cx="323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/>
              <a:t>Prompt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charm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yields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can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be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 smtClean="0"/>
              <a:t>extracted</a:t>
            </a:r>
            <a:endParaRPr kumimoji="1" lang="zh-CN" altLang="en-US" sz="2000" b="1" dirty="0"/>
          </a:p>
        </p:txBody>
      </p:sp>
      <p:sp>
        <p:nvSpPr>
          <p:cNvPr id="33" name="矩形 32"/>
          <p:cNvSpPr/>
          <p:nvPr/>
        </p:nvSpPr>
        <p:spPr>
          <a:xfrm>
            <a:off x="6457950" y="6094741"/>
            <a:ext cx="15872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altLang="zh-CN" sz="1400" dirty="0"/>
              <a:t>JHEP 10 (2017) </a:t>
            </a:r>
            <a:r>
              <a:rPr lang="is-IS" altLang="zh-CN" sz="1400" dirty="0" smtClean="0"/>
              <a:t>090</a:t>
            </a:r>
            <a:endParaRPr lang="zh-CN" altLang="en-US" sz="1400" dirty="0" smtClean="0"/>
          </a:p>
          <a:p>
            <a:r>
              <a:rPr lang="hr-HR" altLang="zh-CN" sz="1400" dirty="0"/>
              <a:t>JHEP</a:t>
            </a:r>
            <a:r>
              <a:rPr lang="zh-CN" altLang="en-US" sz="1400" dirty="0"/>
              <a:t> </a:t>
            </a:r>
            <a:r>
              <a:rPr lang="hr-HR" altLang="zh-CN" sz="1400" dirty="0"/>
              <a:t>02</a:t>
            </a:r>
            <a:r>
              <a:rPr lang="zh-CN" altLang="en-US" sz="1400" dirty="0"/>
              <a:t> </a:t>
            </a:r>
            <a:r>
              <a:rPr lang="hr-HR" altLang="zh-CN" sz="1400" dirty="0"/>
              <a:t>(2019)</a:t>
            </a:r>
            <a:r>
              <a:rPr lang="zh-CN" altLang="en-US" sz="1400" dirty="0"/>
              <a:t> </a:t>
            </a:r>
            <a:r>
              <a:rPr lang="hr-HR" altLang="zh-CN" sz="1400" dirty="0"/>
              <a:t>102</a:t>
            </a:r>
            <a:endParaRPr lang="zh-CN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3539629" y="1069126"/>
                <a:ext cx="571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charset="0"/>
                            </a:rPr>
                            <m:t>𝐷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629" y="1069126"/>
                <a:ext cx="571500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/>
              <p:cNvSpPr txBox="1"/>
              <p:nvPr/>
            </p:nvSpPr>
            <p:spPr>
              <a:xfrm>
                <a:off x="6818174" y="1069126"/>
                <a:ext cx="571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charset="0"/>
                            </a:rPr>
                            <m:t>𝐷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4" name="文本框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8174" y="1069126"/>
                <a:ext cx="571500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6723412" y="3421583"/>
                <a:ext cx="3749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kumimoji="1" lang="en-US" altLang="zh-CN" b="0" i="0" smtClean="0">
                              <a:latin typeface="Cambria Math" charset="0"/>
                            </a:rPr>
                            <m:t>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zh-CN" b="0" i="1" smtClean="0">
                              <a:latin typeface="Cambria Math" charset="0"/>
                            </a:rPr>
                            <m:t>c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412" y="3421583"/>
                <a:ext cx="374924" cy="369332"/>
              </a:xfrm>
              <a:prstGeom prst="rect">
                <a:avLst/>
              </a:prstGeom>
              <a:blipFill rotWithShape="0">
                <a:blip r:embed="rId16"/>
                <a:stretch>
                  <a:fillRect r="-8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/>
              <p:cNvSpPr txBox="1"/>
              <p:nvPr/>
            </p:nvSpPr>
            <p:spPr>
              <a:xfrm>
                <a:off x="3564941" y="3438055"/>
                <a:ext cx="3749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kumimoji="1" lang="en-US" altLang="zh-CN" b="0" i="0" smtClean="0">
                              <a:latin typeface="Cambria Math" charset="0"/>
                            </a:rPr>
                            <m:t>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zh-CN" b="0" i="1" smtClean="0">
                              <a:latin typeface="Cambria Math" charset="0"/>
                            </a:rPr>
                            <m:t>c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5" name="文本框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4941" y="3438055"/>
                <a:ext cx="374924" cy="369332"/>
              </a:xfrm>
              <a:prstGeom prst="rect">
                <a:avLst/>
              </a:prstGeom>
              <a:blipFill rotWithShape="0">
                <a:blip r:embed="rId16"/>
                <a:stretch>
                  <a:fillRect r="-8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幻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F1D9-9B52-A346-BE33-DED81B8497A9}" type="slidenum">
              <a:rPr kumimoji="1" lang="zh-CN" altLang="en-US" smtClean="0"/>
              <a:t>6</a:t>
            </a:fld>
            <a:endParaRPr kumimoji="1"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2nd FCPPL; open charm and beauty in LHCb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7434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-1" y="147393"/>
            <a:ext cx="7886700" cy="586768"/>
          </a:xfrm>
        </p:spPr>
        <p:txBody>
          <a:bodyPr/>
          <a:lstStyle/>
          <a:p>
            <a:r>
              <a:rPr kumimoji="1" lang="en-US" altLang="zh-CN" sz="3000" dirty="0"/>
              <a:t>P</a:t>
            </a:r>
            <a:r>
              <a:rPr kumimoji="1" lang="en-US" altLang="zh-CN" sz="3000" dirty="0" smtClean="0"/>
              <a:t>rompt</a:t>
            </a:r>
            <a:r>
              <a:rPr kumimoji="1" lang="zh-CN" altLang="en-US" sz="3000" dirty="0" smtClean="0"/>
              <a:t> </a:t>
            </a:r>
            <a:r>
              <a:rPr kumimoji="1" lang="en-US" altLang="zh-CN" sz="3000" dirty="0" smtClean="0"/>
              <a:t>open</a:t>
            </a:r>
            <a:r>
              <a:rPr kumimoji="1" lang="zh-CN" altLang="en-US" sz="3000" dirty="0" smtClean="0"/>
              <a:t> </a:t>
            </a:r>
            <a:r>
              <a:rPr kumimoji="1" lang="en-US" altLang="zh-CN" sz="3000" dirty="0" smtClean="0"/>
              <a:t>charm:</a:t>
            </a:r>
            <a:r>
              <a:rPr kumimoji="1" lang="zh-CN" altLang="en-US" sz="3000" dirty="0" smtClean="0"/>
              <a:t> </a:t>
            </a:r>
            <a:r>
              <a:rPr kumimoji="1" lang="en-US" altLang="zh-CN" sz="3000" dirty="0" smtClean="0"/>
              <a:t>nuclear</a:t>
            </a:r>
            <a:r>
              <a:rPr kumimoji="1" lang="zh-CN" altLang="en-US" sz="3000" dirty="0" smtClean="0"/>
              <a:t> </a:t>
            </a:r>
            <a:r>
              <a:rPr kumimoji="1" lang="en-US" altLang="zh-CN" sz="3000" dirty="0" smtClean="0"/>
              <a:t>modification</a:t>
            </a:r>
            <a:r>
              <a:rPr kumimoji="1" lang="zh-CN" altLang="en-US" sz="3000" dirty="0" smtClean="0"/>
              <a:t> </a:t>
            </a:r>
            <a:r>
              <a:rPr kumimoji="1" lang="en-US" altLang="zh-CN" sz="3000" dirty="0" smtClean="0"/>
              <a:t>factor</a:t>
            </a:r>
            <a:endParaRPr kumimoji="1" lang="zh-CN" alt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7"/>
              <p:cNvSpPr>
                <a:spLocks noGrp="1"/>
              </p:cNvSpPr>
              <p:nvPr>
                <p:ph sz="half" idx="2"/>
              </p:nvPr>
            </p:nvSpPr>
            <p:spPr>
              <a:xfrm>
                <a:off x="0" y="3548518"/>
                <a:ext cx="5538266" cy="3309482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charset="0"/>
                          </a:rPr>
                          <m:t>𝑝</m:t>
                        </m:r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Pb</m:t>
                        </m:r>
                      </m:sub>
                    </m:sSub>
                    <m:r>
                      <a:rPr kumimoji="1" lang="en-US" altLang="zh-CN" sz="2000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kumimoji="1" lang="en-US" altLang="zh-CN" sz="2000" i="1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zh-CN" sz="2000" i="1">
                            <a:latin typeface="Cambria Math" charset="0"/>
                          </a:rPr>
                          <m:t>𝐴</m:t>
                        </m:r>
                      </m:den>
                    </m:f>
                    <m:f>
                      <m:f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1" lang="en-US" altLang="zh-CN" sz="2000" i="1">
                            <a:latin typeface="Cambria Math" charset="0"/>
                          </a:rPr>
                          <m:t>d</m:t>
                        </m:r>
                        <m:sSub>
                          <m:sSub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𝑝</m:t>
                            </m:r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latin typeface="Cambria Math" charset="0"/>
                              </a:rPr>
                              <m:t>Pb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CN" sz="20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000" i="1">
                                    <a:latin typeface="Cambria Math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kumimoji="1" lang="en-US" altLang="zh-CN" sz="2000">
                                    <a:latin typeface="Cambria Math" charset="0"/>
                                  </a:rPr>
                                  <m:t>T</m:t>
                                </m:r>
                              </m:sub>
                            </m:sSub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kumimoji="1" lang="en-US" altLang="zh-CN" sz="20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sz="2000" i="1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kumimoji="1" lang="zh-CN" altLang="en-US" sz="2000" i="1">
                                    <a:latin typeface="Cambria Math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,</m:t>
                            </m:r>
                            <m:rad>
                              <m:radPr>
                                <m:degHide m:val="on"/>
                                <m:ctrlPr>
                                  <a:rPr kumimoji="1" lang="en-US" altLang="zh-CN" sz="2000" i="1">
                                    <a:latin typeface="Cambria Math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kumimoji="1" lang="en-US" altLang="zh-CN" sz="20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2000" i="1">
                                        <a:latin typeface="Cambria Math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kumimoji="1" lang="en-US" altLang="zh-CN" sz="2000">
                                        <a:latin typeface="Cambria Math" charset="0"/>
                                      </a:rPr>
                                      <m:t>NN</m:t>
                                    </m:r>
                                    <m:r>
                                      <a:rPr kumimoji="1" lang="zh-CN" altLang="en-US" sz="2000">
                                        <a:latin typeface="Cambria Math" charset="0"/>
                                      </a:rPr>
                                      <m:t> </m:t>
                                    </m:r>
                                  </m:sub>
                                </m:sSub>
                              </m:e>
                            </m:rad>
                          </m:e>
                        </m:d>
                        <m:r>
                          <a:rPr kumimoji="1" lang="en-US" altLang="zh-CN" sz="2000" i="1">
                            <a:latin typeface="Cambria Math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kumimoji="1" lang="en-US" altLang="zh-CN" sz="2000" i="1">
                            <a:latin typeface="Cambria Math" charset="0"/>
                          </a:rPr>
                          <m:t>d</m:t>
                        </m:r>
                        <m:sSub>
                          <m:sSub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latin typeface="Cambria Math" charset="0"/>
                              </a:rPr>
                              <m:t>T</m:t>
                            </m:r>
                          </m:sub>
                        </m:sSub>
                        <m:r>
                          <a:rPr kumimoji="1" lang="en-US" altLang="zh-CN" sz="2000" i="1">
                            <a:latin typeface="Cambria Math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kumimoji="1" lang="en-US" altLang="zh-CN" sz="2000" i="1">
                            <a:latin typeface="Cambria Math" charset="0"/>
                          </a:rPr>
                          <m:t>d</m:t>
                        </m:r>
                        <m:r>
                          <a:rPr kumimoji="1" lang="en-US" altLang="zh-CN" sz="2000" i="1">
                            <a:latin typeface="Cambria Math" charset="0"/>
                          </a:rPr>
                          <m:t>𝑦</m:t>
                        </m:r>
                        <m:r>
                          <a:rPr kumimoji="1" lang="en-US" altLang="zh-CN" sz="2000" i="1">
                            <a:latin typeface="Cambria Math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1" lang="en-US" altLang="zh-CN" sz="2000" i="1">
                            <a:latin typeface="Cambria Math" charset="0"/>
                          </a:rPr>
                          <m:t>d</m:t>
                        </m:r>
                        <m:sSub>
                          <m:sSub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𝑝𝑝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CN" sz="20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000" i="1">
                                    <a:latin typeface="Cambria Math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kumimoji="1" lang="en-US" altLang="zh-CN" sz="2000">
                                    <a:latin typeface="Cambria Math" charset="0"/>
                                  </a:rPr>
                                  <m:t>T</m:t>
                                </m:r>
                              </m:sub>
                            </m:sSub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kumimoji="1" lang="en-US" altLang="zh-CN" sz="20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sz="2000" i="1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kumimoji="1" lang="zh-CN" altLang="en-US" sz="2000" i="1">
                                    <a:latin typeface="Cambria Math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,</m:t>
                            </m:r>
                            <m:rad>
                              <m:radPr>
                                <m:degHide m:val="on"/>
                                <m:ctrlPr>
                                  <a:rPr kumimoji="1" lang="en-US" altLang="zh-CN" sz="2000" i="1">
                                    <a:latin typeface="Cambria Math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kumimoji="1" lang="en-US" altLang="zh-CN" sz="20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2000" i="1">
                                        <a:latin typeface="Cambria Math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kumimoji="1" lang="en-US" altLang="zh-CN" sz="2000">
                                        <a:latin typeface="Cambria Math" charset="0"/>
                                      </a:rPr>
                                      <m:t>NN</m:t>
                                    </m:r>
                                    <m:r>
                                      <a:rPr kumimoji="1" lang="zh-CN" altLang="en-US" sz="2000">
                                        <a:latin typeface="Cambria Math" charset="0"/>
                                      </a:rPr>
                                      <m:t> </m:t>
                                    </m:r>
                                  </m:sub>
                                </m:sSub>
                              </m:e>
                            </m:rad>
                          </m:e>
                        </m:d>
                        <m:r>
                          <a:rPr kumimoji="1" lang="en-US" altLang="zh-CN" sz="2000" i="1">
                            <a:latin typeface="Cambria Math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kumimoji="1" lang="en-US" altLang="zh-CN" sz="2000" i="1">
                            <a:latin typeface="Cambria Math" charset="0"/>
                          </a:rPr>
                          <m:t>d</m:t>
                        </m:r>
                        <m:sSub>
                          <m:sSub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latin typeface="Cambria Math" charset="0"/>
                              </a:rPr>
                              <m:t>T</m:t>
                            </m:r>
                          </m:sub>
                        </m:sSub>
                        <m:r>
                          <a:rPr kumimoji="1" lang="en-US" altLang="zh-CN" sz="2000" i="1">
                            <a:latin typeface="Cambria Math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kumimoji="1" lang="en-US" altLang="zh-CN" sz="2000" i="1">
                            <a:latin typeface="Cambria Math" charset="0"/>
                          </a:rPr>
                          <m:t>d</m:t>
                        </m:r>
                        <m:r>
                          <a:rPr kumimoji="1" lang="en-US" altLang="zh-CN" sz="2000" i="1">
                            <a:latin typeface="Cambria Math" charset="0"/>
                          </a:rPr>
                          <m:t>𝑦</m:t>
                        </m:r>
                        <m:r>
                          <a:rPr kumimoji="1" lang="en-US" altLang="zh-CN" sz="2000" i="1">
                            <a:latin typeface="Cambria Math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kumimoji="1" lang="en-US" altLang="zh-CN" sz="2000" dirty="0"/>
                  <a:t>,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charset="0"/>
                      </a:rPr>
                      <m:t>𝐴</m:t>
                    </m:r>
                    <m:r>
                      <a:rPr kumimoji="1" lang="en-US" altLang="zh-CN" sz="2000" i="1">
                        <a:latin typeface="Cambria Math" charset="0"/>
                      </a:rPr>
                      <m:t>=208</m:t>
                    </m:r>
                  </m:oMath>
                </a14:m>
                <a:r>
                  <a:rPr kumimoji="1" lang="zh-CN" altLang="en-US" sz="20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charset="0"/>
                      </a:rPr>
                      <m:t>𝑝𝑝</m:t>
                    </m:r>
                  </m:oMath>
                </a14:m>
                <a:r>
                  <a:rPr kumimoji="1" lang="zh-CN" altLang="en-US" sz="2000" i="1" dirty="0" smtClean="0">
                    <a:latin typeface="Cambria Math" charset="0"/>
                  </a:rPr>
                  <a:t> </a:t>
                </a:r>
                <a:r>
                  <a:rPr kumimoji="1" lang="en-US" altLang="zh-CN" sz="2000" dirty="0" smtClean="0">
                    <a:latin typeface="Cambria Math" charset="0"/>
                  </a:rPr>
                  <a:t>reference</a:t>
                </a:r>
                <a:r>
                  <a:rPr kumimoji="1" lang="zh-CN" altLang="en-US" sz="2000" dirty="0" smtClean="0">
                    <a:latin typeface="Cambria Math" charset="0"/>
                  </a:rPr>
                  <a:t> </a:t>
                </a:r>
                <a:r>
                  <a:rPr kumimoji="1" lang="en-US" altLang="zh-CN" sz="2000" dirty="0" smtClean="0">
                    <a:latin typeface="Cambria Math" charset="0"/>
                  </a:rPr>
                  <a:t>directly</a:t>
                </a:r>
                <a:r>
                  <a:rPr kumimoji="1" lang="zh-CN" altLang="en-US" sz="2000" dirty="0" smtClean="0">
                    <a:latin typeface="Cambria Math" charset="0"/>
                  </a:rPr>
                  <a:t> </a:t>
                </a:r>
                <a:r>
                  <a:rPr kumimoji="1" lang="en-US" altLang="zh-CN" sz="2000" dirty="0" smtClean="0">
                    <a:latin typeface="Cambria Math" charset="0"/>
                  </a:rPr>
                  <a:t>measured</a:t>
                </a:r>
                <a:r>
                  <a:rPr kumimoji="1" lang="zh-CN" altLang="en-US" sz="2000" dirty="0" smtClean="0">
                    <a:latin typeface="Cambria Math" charset="0"/>
                  </a:rPr>
                  <a:t> </a:t>
                </a:r>
                <a:r>
                  <a:rPr kumimoji="1" lang="en-US" altLang="zh-CN" sz="2000" dirty="0" smtClean="0">
                    <a:latin typeface="Cambria Math" charset="0"/>
                  </a:rPr>
                  <a:t>by</a:t>
                </a:r>
                <a:r>
                  <a:rPr kumimoji="1" lang="zh-CN" altLang="en-US" sz="2000" dirty="0" smtClean="0">
                    <a:latin typeface="Cambria Math" charset="0"/>
                  </a:rPr>
                  <a:t> </a:t>
                </a:r>
                <a:r>
                  <a:rPr kumimoji="1" lang="en-US" altLang="zh-CN" sz="2000" dirty="0" err="1" smtClean="0">
                    <a:latin typeface="Cambria Math" charset="0"/>
                  </a:rPr>
                  <a:t>LHCb</a:t>
                </a:r>
                <a:endParaRPr kumimoji="1" lang="zh-CN" altLang="en-US" sz="2000" i="1" dirty="0" smtClean="0"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charset="0"/>
                          </a:rPr>
                          <m:t>𝑝</m:t>
                        </m:r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Pb</m:t>
                        </m:r>
                      </m:sub>
                    </m:sSub>
                  </m:oMath>
                </a14:m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suppressed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at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forward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rapidity</a:t>
                </a:r>
                <a:endParaRPr kumimoji="1" lang="zh-CN" altLang="en-US" sz="2000" dirty="0"/>
              </a:p>
              <a:p>
                <a:pPr lvl="1">
                  <a:buFont typeface="Wingdings" charset="2"/>
                  <a:buChar char="Ø"/>
                </a:pPr>
                <a:r>
                  <a:rPr kumimoji="1" lang="en-US" altLang="zh-CN" sz="2000" dirty="0" smtClean="0"/>
                  <a:t>Slight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increase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with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increasing</a:t>
                </a:r>
                <a:r>
                  <a:rPr kumimoji="1" lang="zh-CN" alt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latin typeface="Cambria Math" charset="0"/>
                          </a:rPr>
                          <m:t>T</m:t>
                        </m:r>
                      </m:sub>
                    </m:sSub>
                  </m:oMath>
                </a14:m>
                <a:endParaRPr kumimoji="1" lang="zh-CN" altLang="en-US" sz="20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charset="0"/>
                          </a:rPr>
                          <m:t>𝑝</m:t>
                        </m:r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Pb</m:t>
                        </m:r>
                      </m:sub>
                    </m:sSub>
                  </m:oMath>
                </a14:m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close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/>
                  <a:t>to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 smtClean="0"/>
                  <a:t>1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/>
                  <a:t>at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 smtClean="0"/>
                  <a:t>backward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/>
                  <a:t>rapidity</a:t>
                </a:r>
                <a:r>
                  <a:rPr kumimoji="1" lang="zh-CN" altLang="en-US" sz="2000" dirty="0" smtClean="0"/>
                  <a:t> </a:t>
                </a:r>
              </a:p>
              <a:p>
                <a:r>
                  <a:rPr lang="en-US" altLang="zh-CN" sz="2000" dirty="0" smtClean="0"/>
                  <a:t>Data are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consistent with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models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with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err="1" smtClean="0"/>
                  <a:t>nPDF</a:t>
                </a:r>
                <a:r>
                  <a:rPr lang="en-US" altLang="zh-CN" sz="2000" dirty="0" smtClean="0"/>
                  <a:t>,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CGC</a:t>
                </a:r>
              </a:p>
              <a:p>
                <a:r>
                  <a:rPr lang="en-US" altLang="zh-CN" sz="2000" b="1" dirty="0" smtClean="0"/>
                  <a:t>Data have</a:t>
                </a:r>
                <a:r>
                  <a:rPr lang="zh-CN" altLang="en-US" sz="2000" b="1" dirty="0" smtClean="0"/>
                  <a:t> </a:t>
                </a:r>
                <a:r>
                  <a:rPr lang="en-US" altLang="zh-CN" sz="2000" b="1" dirty="0" smtClean="0"/>
                  <a:t>smaller</a:t>
                </a:r>
                <a:r>
                  <a:rPr lang="zh-CN" altLang="en-US" sz="2000" b="1" dirty="0" smtClean="0"/>
                  <a:t> </a:t>
                </a:r>
                <a:r>
                  <a:rPr lang="en-US" altLang="zh-CN" sz="2000" b="1" dirty="0" smtClean="0"/>
                  <a:t>uncertainties</a:t>
                </a:r>
                <a:r>
                  <a:rPr lang="zh-CN" altLang="en-US" sz="2000" b="1" dirty="0" smtClean="0"/>
                  <a:t> </a:t>
                </a:r>
                <a:r>
                  <a:rPr lang="en-US" altLang="zh-CN" sz="2000" b="1" dirty="0" smtClean="0"/>
                  <a:t>than</a:t>
                </a:r>
                <a:r>
                  <a:rPr lang="zh-CN" altLang="en-US" sz="2000" b="1" dirty="0" smtClean="0"/>
                  <a:t> </a:t>
                </a:r>
                <a:r>
                  <a:rPr lang="en-US" altLang="zh-CN" sz="2000" b="1" dirty="0" smtClean="0"/>
                  <a:t>theory</a:t>
                </a:r>
                <a:endParaRPr kumimoji="1" lang="zh-CN" altLang="en-US" sz="2000" b="1" dirty="0" smtClean="0"/>
              </a:p>
              <a:p>
                <a:endParaRPr lang="en-US" altLang="zh-CN" sz="2400" dirty="0"/>
              </a:p>
            </p:txBody>
          </p:sp>
        </mc:Choice>
        <mc:Fallback xmlns="">
          <p:sp>
            <p:nvSpPr>
              <p:cNvPr id="8" name="内容占位符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0" y="3548518"/>
                <a:ext cx="5538266" cy="3309482"/>
              </a:xfrm>
              <a:blipFill rotWithShape="0">
                <a:blip r:embed="rId3"/>
                <a:stretch>
                  <a:fillRect l="-9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000" y="180000"/>
            <a:ext cx="1409700" cy="55245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235503" y="1036606"/>
            <a:ext cx="1578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altLang="zh-CN" sz="1400" dirty="0" smtClean="0"/>
              <a:t>JHEP </a:t>
            </a:r>
            <a:r>
              <a:rPr lang="is-IS" altLang="zh-CN" sz="1400" dirty="0"/>
              <a:t>10 (2017</a:t>
            </a:r>
            <a:r>
              <a:rPr lang="is-IS" altLang="zh-CN" sz="1400"/>
              <a:t>) </a:t>
            </a:r>
            <a:r>
              <a:rPr lang="is-IS" altLang="zh-CN" sz="1400" smtClean="0"/>
              <a:t>090</a:t>
            </a:r>
            <a:endParaRPr lang="zh-CN" altLang="en-US" sz="1400" dirty="0" smtClean="0"/>
          </a:p>
        </p:txBody>
      </p:sp>
      <p:pic>
        <p:nvPicPr>
          <p:cNvPr id="11" name="图片 10"/>
          <p:cNvPicPr/>
          <p:nvPr/>
        </p:nvPicPr>
        <p:blipFill>
          <a:blip r:embed="rId5"/>
          <a:stretch>
            <a:fillRect/>
          </a:stretch>
        </p:blipFill>
        <p:spPr>
          <a:xfrm>
            <a:off x="5387045" y="3548518"/>
            <a:ext cx="3582655" cy="296793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000" y="750661"/>
            <a:ext cx="3531114" cy="27079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750661"/>
            <a:ext cx="3429001" cy="26274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446051" y="821162"/>
                <a:ext cx="36202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charset="0"/>
                            </a:rPr>
                            <m:t>𝐷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51" y="821162"/>
                <a:ext cx="362023" cy="369332"/>
              </a:xfrm>
              <a:prstGeom prst="rect">
                <a:avLst/>
              </a:prstGeom>
              <a:blipFill rotWithShape="0">
                <a:blip r:embed="rId9"/>
                <a:stretch>
                  <a:fillRect r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3892193" y="819381"/>
                <a:ext cx="36202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charset="0"/>
                            </a:rPr>
                            <m:t>𝐷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193" y="819381"/>
                <a:ext cx="362023" cy="369332"/>
              </a:xfrm>
              <a:prstGeom prst="rect">
                <a:avLst/>
              </a:prstGeom>
              <a:blipFill rotWithShape="0">
                <a:blip r:embed="rId10"/>
                <a:stretch>
                  <a:fillRect r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5934038" y="3642334"/>
                <a:ext cx="36202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charset="0"/>
                            </a:rPr>
                            <m:t>𝐷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038" y="3642334"/>
                <a:ext cx="362023" cy="369332"/>
              </a:xfrm>
              <a:prstGeom prst="rect">
                <a:avLst/>
              </a:prstGeom>
              <a:blipFill rotWithShape="0">
                <a:blip r:embed="rId10"/>
                <a:stretch>
                  <a:fillRect r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F1D9-9B52-A346-BE33-DED81B8497A9}" type="slidenum">
              <a:rPr kumimoji="1" lang="zh-CN" altLang="en-US" smtClean="0"/>
              <a:t>7</a:t>
            </a:fld>
            <a:endParaRPr kumimoji="1"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2nd FCPPL; open charm and beauty in LHCb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357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61915"/>
            <a:ext cx="6410938" cy="2175952"/>
          </a:xfrm>
          <a:prstGeom prst="rect">
            <a:avLst/>
          </a:prstGeom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0" y="119328"/>
            <a:ext cx="7886700" cy="586768"/>
          </a:xfrm>
        </p:spPr>
        <p:txBody>
          <a:bodyPr>
            <a:normAutofit/>
          </a:bodyPr>
          <a:lstStyle/>
          <a:p>
            <a:r>
              <a:rPr kumimoji="1" lang="en-US" altLang="zh-CN" sz="3000" dirty="0"/>
              <a:t>Prompt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open</a:t>
            </a:r>
            <a:r>
              <a:rPr kumimoji="1" lang="zh-CN" altLang="en-US" sz="3000" dirty="0"/>
              <a:t> </a:t>
            </a:r>
            <a:r>
              <a:rPr kumimoji="1" lang="en-US" altLang="zh-CN" sz="3000" dirty="0" smtClean="0"/>
              <a:t>charm: forward-backward</a:t>
            </a:r>
            <a:r>
              <a:rPr kumimoji="1" lang="zh-CN" altLang="en-US" sz="3000" dirty="0" smtClean="0"/>
              <a:t> </a:t>
            </a:r>
            <a:r>
              <a:rPr kumimoji="1" lang="en-US" altLang="zh-CN" sz="3000" dirty="0" smtClean="0"/>
              <a:t>ratio</a:t>
            </a:r>
            <a:endParaRPr kumimoji="1" lang="zh-CN" alt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7"/>
              <p:cNvSpPr>
                <a:spLocks noGrp="1"/>
              </p:cNvSpPr>
              <p:nvPr>
                <p:ph sz="half" idx="2"/>
              </p:nvPr>
            </p:nvSpPr>
            <p:spPr>
              <a:xfrm>
                <a:off x="0" y="5576336"/>
                <a:ext cx="5931780" cy="868813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000" dirty="0" smtClean="0"/>
                  <a:t>Data agree </a:t>
                </a:r>
                <a:r>
                  <a:rPr lang="en-US" altLang="zh-CN" sz="2000" dirty="0"/>
                  <a:t>with</a:t>
                </a:r>
                <a:r>
                  <a:rPr lang="zh-CN" altLang="en-US" sz="2000" dirty="0"/>
                  <a:t> </a:t>
                </a:r>
                <a:r>
                  <a:rPr lang="en-US" altLang="zh-CN" sz="2000" dirty="0" smtClean="0"/>
                  <a:t>calculations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using </a:t>
                </a:r>
                <a:r>
                  <a:rPr lang="en-US" altLang="zh-CN" sz="2000" dirty="0"/>
                  <a:t>various </a:t>
                </a:r>
                <a:r>
                  <a:rPr lang="en-US" altLang="zh-CN" sz="2000" dirty="0" err="1"/>
                  <a:t>nPDF</a:t>
                </a:r>
                <a:r>
                  <a:rPr lang="en-US" altLang="zh-CN" sz="2000" dirty="0"/>
                  <a:t> sets</a:t>
                </a:r>
                <a:endParaRPr lang="en-US" altLang="zh-CN" sz="200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zh-CN" sz="2000" i="1">
                            <a:latin typeface="Cambria Math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data</a:t>
                </a:r>
                <a:r>
                  <a:rPr lang="zh-CN" altLang="en-US" sz="2000" dirty="0"/>
                  <a:t> </a:t>
                </a:r>
                <a:r>
                  <a:rPr lang="en-US" altLang="zh-CN" sz="2000" dirty="0" smtClean="0"/>
                  <a:t>have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/>
                  <a:t>smaller</a:t>
                </a:r>
                <a:r>
                  <a:rPr lang="zh-CN" altLang="en-US" sz="2000" dirty="0"/>
                  <a:t> </a:t>
                </a:r>
                <a:r>
                  <a:rPr lang="en-US" altLang="zh-CN" sz="2000" dirty="0" smtClean="0"/>
                  <a:t>uncertainties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/>
                  <a:t>than</a:t>
                </a:r>
                <a:r>
                  <a:rPr lang="zh-CN" altLang="en-US" sz="2000" dirty="0"/>
                  <a:t> </a:t>
                </a:r>
                <a:r>
                  <a:rPr lang="en-US" altLang="zh-CN" sz="2000" dirty="0" smtClean="0"/>
                  <a:t>theory</a:t>
                </a:r>
                <a:endParaRPr kumimoji="1" lang="zh-CN" altLang="en-US" sz="2000" dirty="0"/>
              </a:p>
            </p:txBody>
          </p:sp>
        </mc:Choice>
        <mc:Fallback xmlns="">
          <p:sp>
            <p:nvSpPr>
              <p:cNvPr id="8" name="内容占位符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0" y="5576336"/>
                <a:ext cx="5931780" cy="868813"/>
              </a:xfrm>
              <a:blipFill rotWithShape="0">
                <a:blip r:embed="rId4"/>
                <a:stretch>
                  <a:fillRect l="-925" t="-77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8367" y="180000"/>
            <a:ext cx="1409700" cy="5524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31" y="908941"/>
            <a:ext cx="6410938" cy="22533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343664" y="908941"/>
                <a:ext cx="47493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600" i="1">
                              <a:latin typeface="Cambria Math" charset="0"/>
                            </a:rPr>
                            <m:t>𝐷</m:t>
                          </m:r>
                        </m:e>
                        <m:sup>
                          <m:r>
                            <a:rPr kumimoji="1" lang="en-US" altLang="zh-CN" sz="1600" i="1">
                              <a:latin typeface="Cambria Math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64" y="908941"/>
                <a:ext cx="474938" cy="33855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3721212" y="890247"/>
                <a:ext cx="47493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600" i="1">
                              <a:latin typeface="Cambria Math" charset="0"/>
                            </a:rPr>
                            <m:t>𝐷</m:t>
                          </m:r>
                        </m:e>
                        <m:sup>
                          <m:r>
                            <a:rPr kumimoji="1" lang="en-US" altLang="zh-CN" sz="1600" i="1">
                              <a:latin typeface="Cambria Math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212" y="890247"/>
                <a:ext cx="474938" cy="33855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/>
        </p:nvSpPr>
        <p:spPr>
          <a:xfrm>
            <a:off x="6931929" y="5781673"/>
            <a:ext cx="1691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altLang="zh-CN" sz="1200" dirty="0"/>
              <a:t>JHEP 10 (2017) </a:t>
            </a:r>
            <a:r>
              <a:rPr lang="is-IS" altLang="zh-CN" sz="1200" dirty="0" smtClean="0"/>
              <a:t>090</a:t>
            </a:r>
            <a:endParaRPr lang="zh-CN" altLang="en-US" sz="1200" dirty="0" smtClean="0"/>
          </a:p>
          <a:p>
            <a:r>
              <a:rPr lang="hr-HR" altLang="zh-CN" sz="1200" dirty="0"/>
              <a:t>JHEP</a:t>
            </a:r>
            <a:r>
              <a:rPr lang="zh-CN" altLang="en-US" sz="1200" dirty="0"/>
              <a:t> </a:t>
            </a:r>
            <a:r>
              <a:rPr lang="hr-HR" altLang="zh-CN" sz="1200" dirty="0"/>
              <a:t>02</a:t>
            </a:r>
            <a:r>
              <a:rPr lang="zh-CN" altLang="en-US" sz="1200" dirty="0"/>
              <a:t> </a:t>
            </a:r>
            <a:r>
              <a:rPr lang="hr-HR" altLang="zh-CN" sz="1200" dirty="0"/>
              <a:t>(2019)</a:t>
            </a:r>
            <a:r>
              <a:rPr lang="zh-CN" altLang="en-US" sz="1200" dirty="0"/>
              <a:t> </a:t>
            </a:r>
            <a:r>
              <a:rPr lang="hr-HR" altLang="zh-CN" sz="1200" dirty="0"/>
              <a:t>102</a:t>
            </a:r>
            <a:endParaRPr lang="zh-CN" alt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585237" y="3181015"/>
                <a:ext cx="46673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6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kumimoji="1" lang="en-US" altLang="zh-CN" sz="1600">
                              <a:latin typeface="Cambria Math" charset="0"/>
                            </a:rPr>
                            <m:t>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zh-CN" sz="1600" i="1">
                              <a:latin typeface="Cambria Math" charset="0"/>
                            </a:rPr>
                            <m:t>c</m:t>
                          </m:r>
                        </m:sub>
                        <m:sup>
                          <m:r>
                            <a:rPr kumimoji="1" lang="en-US" altLang="zh-CN" sz="1600" i="1">
                              <a:latin typeface="Cambria Math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37" y="3181015"/>
                <a:ext cx="466730" cy="3385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4055154" y="3162321"/>
                <a:ext cx="46673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6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kumimoji="1" lang="en-US" altLang="zh-CN" sz="1600">
                              <a:latin typeface="Cambria Math" charset="0"/>
                            </a:rPr>
                            <m:t>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zh-CN" sz="1600" i="1">
                              <a:latin typeface="Cambria Math" charset="0"/>
                            </a:rPr>
                            <m:t>c</m:t>
                          </m:r>
                        </m:sub>
                        <m:sup>
                          <m:r>
                            <a:rPr kumimoji="1" lang="en-US" altLang="zh-CN" sz="1600" i="1">
                              <a:latin typeface="Cambria Math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5154" y="3162321"/>
                <a:ext cx="466731" cy="3385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内容占位符 7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410938" y="999502"/>
                <a:ext cx="2733062" cy="218151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FB</m:t>
                        </m:r>
                      </m:sub>
                    </m:sSub>
                    <m:r>
                      <a:rPr kumimoji="1" lang="en-US" altLang="zh-CN" sz="2000" i="1" smtClean="0">
                        <a:latin typeface="Cambria Math" charset="0"/>
                      </a:rPr>
                      <m:t>=</m:t>
                    </m:r>
                    <m:r>
                      <a:rPr kumimoji="1" lang="en-US" altLang="zh-CN" sz="2000" b="0" i="1" smtClean="0">
                        <a:latin typeface="Cambria Math" charset="0"/>
                      </a:rPr>
                      <m:t> </m:t>
                    </m:r>
                    <m:f>
                      <m:f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1" lang="en-US" altLang="zh-CN" sz="2000" i="1">
                            <a:latin typeface="Cambria Math" charset="0"/>
                          </a:rPr>
                          <m:t>d</m:t>
                        </m:r>
                        <m:sSub>
                          <m:sSub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𝑝</m:t>
                            </m:r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latin typeface="Cambria Math" charset="0"/>
                              </a:rPr>
                              <m:t>Pb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CN" sz="200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000" i="1">
                                    <a:latin typeface="Cambria Math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kumimoji="1" lang="en-US" altLang="zh-CN" sz="2000">
                                    <a:latin typeface="Cambria Math" charset="0"/>
                                  </a:rPr>
                                  <m:t>T</m:t>
                                </m:r>
                              </m:sub>
                            </m:sSub>
                            <m:r>
                              <a:rPr kumimoji="1" lang="en-US" altLang="zh-CN" sz="2000" i="1" smtClean="0">
                                <a:latin typeface="Cambria Math" charset="0"/>
                              </a:rPr>
                              <m:t>,</m:t>
                            </m:r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kumimoji="1" lang="en-US" altLang="zh-CN" sz="20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1" lang="en-US" altLang="zh-CN" sz="2000" i="1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2000" i="1">
                                        <a:latin typeface="Cambria Math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kumimoji="1" lang="zh-CN" altLang="en-US" sz="2000" i="1">
                                        <a:latin typeface="Cambria Math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  <m:r>
                          <a:rPr kumimoji="1" lang="en-US" altLang="zh-CN" sz="2000" i="1">
                            <a:latin typeface="Cambria Math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kumimoji="1" lang="en-US" altLang="zh-CN" sz="2000" i="1">
                            <a:latin typeface="Cambria Math" charset="0"/>
                          </a:rPr>
                          <m:t>d</m:t>
                        </m:r>
                        <m:sSub>
                          <m:sSub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latin typeface="Cambria Math" charset="0"/>
                              </a:rPr>
                              <m:t>T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kumimoji="1" lang="en-US" altLang="zh-CN" sz="2000" b="0" i="1" smtClean="0">
                            <a:latin typeface="Cambria Math" charset="0"/>
                          </a:rPr>
                          <m:t>d</m:t>
                        </m:r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𝑦</m:t>
                        </m:r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1" lang="en-US" altLang="zh-CN" sz="2000" i="1">
                            <a:latin typeface="Cambria Math" charset="0"/>
                          </a:rPr>
                          <m:t>d</m:t>
                        </m:r>
                        <m:sSub>
                          <m:sSub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latin typeface="Cambria Math" charset="0"/>
                              </a:rPr>
                              <m:t>Pb</m:t>
                            </m:r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𝑝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CN" sz="20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000" i="1">
                                    <a:latin typeface="Cambria Math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kumimoji="1" lang="en-US" altLang="zh-CN" sz="2000">
                                    <a:latin typeface="Cambria Math" charset="0"/>
                                  </a:rPr>
                                  <m:t>T</m:t>
                                </m:r>
                              </m:sub>
                            </m:sSub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,−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kumimoji="1" lang="en-US" altLang="zh-CN" sz="20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1" lang="en-US" altLang="zh-CN" sz="2000" i="1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2000" i="1">
                                        <a:latin typeface="Cambria Math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kumimoji="1" lang="zh-CN" altLang="en-US" sz="2000" i="1">
                                        <a:latin typeface="Cambria Math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  <m:r>
                          <a:rPr kumimoji="1" lang="en-US" altLang="zh-CN" sz="2000" i="1">
                            <a:latin typeface="Cambria Math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kumimoji="1" lang="en-US" altLang="zh-CN" sz="2000" i="1">
                            <a:latin typeface="Cambria Math" charset="0"/>
                          </a:rPr>
                          <m:t>d</m:t>
                        </m:r>
                        <m:sSub>
                          <m:sSub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latin typeface="Cambria Math" charset="0"/>
                              </a:rPr>
                              <m:t>T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kumimoji="1" lang="en-US" altLang="zh-CN" sz="2000" b="0" i="1" smtClean="0">
                            <a:latin typeface="Cambria Math" charset="0"/>
                          </a:rPr>
                          <m:t>d</m:t>
                        </m:r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𝑦</m:t>
                        </m:r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kumimoji="1" lang="en-US" altLang="zh-CN" sz="2000" dirty="0" smtClean="0">
                    <a:latin typeface="Cambria Math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FB</m:t>
                        </m:r>
                      </m:sub>
                    </m:sSub>
                    <m:r>
                      <a:rPr kumimoji="1" lang="hr-HR" altLang="zh-CN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&lt;</m:t>
                    </m:r>
                    <m:r>
                      <a:rPr kumimoji="1" lang="en-US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1</m:t>
                    </m:r>
                  </m:oMath>
                </a14:m>
                <a:r>
                  <a:rPr kumimoji="1" lang="zh-CN" altLang="en-US" sz="2000" dirty="0"/>
                  <a:t> </a:t>
                </a:r>
                <a:r>
                  <a:rPr kumimoji="1" lang="en-US" altLang="zh-CN" sz="2000" dirty="0" smtClean="0"/>
                  <a:t>and</a:t>
                </a:r>
                <a:r>
                  <a:rPr kumimoji="1" lang="zh-CN" altLang="en-US" sz="2000" dirty="0" smtClean="0"/>
                  <a:t> </a:t>
                </a:r>
                <a:r>
                  <a:rPr lang="en-US" altLang="zh-CN" sz="2000" dirty="0" smtClean="0"/>
                  <a:t>decreases </a:t>
                </a:r>
                <a:r>
                  <a:rPr lang="en-US" altLang="zh-CN" sz="2000" dirty="0"/>
                  <a:t>with </a:t>
                </a:r>
                <a:r>
                  <a:rPr lang="en-US" altLang="zh-CN" sz="2000" dirty="0" smtClean="0"/>
                  <a:t>rapidity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14" name="内容占位符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410938" y="999502"/>
                <a:ext cx="2733062" cy="2181513"/>
              </a:xfrm>
              <a:blipFill rotWithShape="0">
                <a:blip r:embed="rId9"/>
                <a:stretch>
                  <a:fillRect l="-2009" t="-22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本框 22"/>
          <p:cNvSpPr txBox="1"/>
          <p:nvPr/>
        </p:nvSpPr>
        <p:spPr>
          <a:xfrm>
            <a:off x="3193567" y="4262675"/>
            <a:ext cx="533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/>
              <a:t>s</a:t>
            </a:r>
            <a:r>
              <a:rPr kumimoji="1" lang="en-US" altLang="zh-CN" sz="1600" dirty="0" smtClean="0"/>
              <a:t>ys.</a:t>
            </a:r>
            <a:endParaRPr kumimoji="1" lang="zh-CN" altLang="en-US" sz="1600" dirty="0" smtClean="0"/>
          </a:p>
        </p:txBody>
      </p:sp>
      <p:sp>
        <p:nvSpPr>
          <p:cNvPr id="24" name="文本框 23"/>
          <p:cNvSpPr txBox="1"/>
          <p:nvPr/>
        </p:nvSpPr>
        <p:spPr>
          <a:xfrm>
            <a:off x="3160701" y="4578301"/>
            <a:ext cx="879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total.</a:t>
            </a:r>
            <a:endParaRPr kumimoji="1" lang="zh-CN" altLang="en-US" sz="1600" dirty="0" smtClean="0"/>
          </a:p>
        </p:txBody>
      </p:sp>
      <p:sp>
        <p:nvSpPr>
          <p:cNvPr id="25" name="矩形 24"/>
          <p:cNvSpPr/>
          <p:nvPr/>
        </p:nvSpPr>
        <p:spPr>
          <a:xfrm>
            <a:off x="6511245" y="4394721"/>
            <a:ext cx="85189" cy="200008"/>
          </a:xfrm>
          <a:prstGeom prst="rect">
            <a:avLst/>
          </a:prstGeom>
          <a:solidFill>
            <a:schemeClr val="bg1">
              <a:alpha val="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/>
          </a:p>
        </p:txBody>
      </p:sp>
      <p:grpSp>
        <p:nvGrpSpPr>
          <p:cNvPr id="26" name="组 25"/>
          <p:cNvGrpSpPr/>
          <p:nvPr/>
        </p:nvGrpSpPr>
        <p:grpSpPr>
          <a:xfrm>
            <a:off x="6523284" y="4648800"/>
            <a:ext cx="61113" cy="255565"/>
            <a:chOff x="1093177" y="7161335"/>
            <a:chExt cx="114300" cy="477981"/>
          </a:xfrm>
        </p:grpSpPr>
        <p:cxnSp>
          <p:nvCxnSpPr>
            <p:cNvPr id="27" name="直线连接符 26"/>
            <p:cNvCxnSpPr/>
            <p:nvPr/>
          </p:nvCxnSpPr>
          <p:spPr>
            <a:xfrm>
              <a:off x="1151392" y="7161335"/>
              <a:ext cx="0" cy="47798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线连接符 27"/>
            <p:cNvCxnSpPr/>
            <p:nvPr/>
          </p:nvCxnSpPr>
          <p:spPr>
            <a:xfrm>
              <a:off x="1093177" y="7161335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线连接符 28"/>
            <p:cNvCxnSpPr/>
            <p:nvPr/>
          </p:nvCxnSpPr>
          <p:spPr>
            <a:xfrm>
              <a:off x="1093177" y="7639316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文本框 29"/>
          <p:cNvSpPr txBox="1"/>
          <p:nvPr/>
        </p:nvSpPr>
        <p:spPr>
          <a:xfrm>
            <a:off x="6620160" y="4310246"/>
            <a:ext cx="471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/>
              <a:t>s</a:t>
            </a:r>
            <a:r>
              <a:rPr kumimoji="1" lang="en-US" altLang="zh-CN" sz="1600" dirty="0" smtClean="0"/>
              <a:t>ys.</a:t>
            </a:r>
            <a:endParaRPr kumimoji="1" lang="zh-CN" altLang="en-US" sz="1600" dirty="0" smtClean="0"/>
          </a:p>
        </p:txBody>
      </p:sp>
      <p:sp>
        <p:nvSpPr>
          <p:cNvPr id="31" name="文本框 30"/>
          <p:cNvSpPr txBox="1"/>
          <p:nvPr/>
        </p:nvSpPr>
        <p:spPr>
          <a:xfrm>
            <a:off x="6627728" y="4610766"/>
            <a:ext cx="770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total.</a:t>
            </a:r>
            <a:endParaRPr kumimoji="1" lang="zh-CN" altLang="en-US" sz="1600" dirty="0" smtClean="0"/>
          </a:p>
        </p:txBody>
      </p:sp>
      <p:grpSp>
        <p:nvGrpSpPr>
          <p:cNvPr id="32" name="组 31"/>
          <p:cNvGrpSpPr/>
          <p:nvPr/>
        </p:nvGrpSpPr>
        <p:grpSpPr>
          <a:xfrm>
            <a:off x="3130469" y="4619795"/>
            <a:ext cx="61113" cy="255565"/>
            <a:chOff x="1093177" y="7161335"/>
            <a:chExt cx="114300" cy="477981"/>
          </a:xfrm>
        </p:grpSpPr>
        <p:cxnSp>
          <p:nvCxnSpPr>
            <p:cNvPr id="33" name="直线连接符 32"/>
            <p:cNvCxnSpPr/>
            <p:nvPr/>
          </p:nvCxnSpPr>
          <p:spPr>
            <a:xfrm>
              <a:off x="1151392" y="7161335"/>
              <a:ext cx="0" cy="47798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线连接符 33"/>
            <p:cNvCxnSpPr/>
            <p:nvPr/>
          </p:nvCxnSpPr>
          <p:spPr>
            <a:xfrm>
              <a:off x="1093177" y="7161335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线连接符 34"/>
            <p:cNvCxnSpPr/>
            <p:nvPr/>
          </p:nvCxnSpPr>
          <p:spPr>
            <a:xfrm>
              <a:off x="1093177" y="7639316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矩形 35"/>
          <p:cNvSpPr/>
          <p:nvPr/>
        </p:nvSpPr>
        <p:spPr>
          <a:xfrm>
            <a:off x="3127246" y="4358857"/>
            <a:ext cx="85189" cy="200008"/>
          </a:xfrm>
          <a:prstGeom prst="rect">
            <a:avLst/>
          </a:prstGeom>
          <a:solidFill>
            <a:schemeClr val="bg1">
              <a:alpha val="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F1D9-9B52-A346-BE33-DED81B8497A9}" type="slidenum">
              <a:rPr kumimoji="1" lang="zh-CN" altLang="en-US" smtClean="0"/>
              <a:t>8</a:t>
            </a:fld>
            <a:endParaRPr kumimoji="1"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2nd FCPPL; open charm and beauty in LHCb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4958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1" id="{FE0FB8E5-BB7D-0A41-83FA-40E55A0B8036}" vid="{B984B24B-829B-2E41-AD6B-FF2558680494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清华-LHCb模板</Template>
  <TotalTime>11533</TotalTime>
  <Words>890</Words>
  <Application>Microsoft Macintosh PowerPoint</Application>
  <PresentationFormat>全屏显示(4:3)</PresentationFormat>
  <Paragraphs>313</Paragraphs>
  <Slides>24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Arial Unicode MS</vt:lpstr>
      <vt:lpstr>Calibri</vt:lpstr>
      <vt:lpstr>Calibri Light</vt:lpstr>
      <vt:lpstr>Cambria Math</vt:lpstr>
      <vt:lpstr>Times New Roman</vt:lpstr>
      <vt:lpstr>Wingdings</vt:lpstr>
      <vt:lpstr>宋体</vt:lpstr>
      <vt:lpstr>Arial</vt:lpstr>
      <vt:lpstr>Office 主题</vt:lpstr>
      <vt:lpstr>Open charm and beauty states production in proton-lead collisions with LHCb</vt:lpstr>
      <vt:lpstr>Outline</vt:lpstr>
      <vt:lpstr>Introduction</vt:lpstr>
      <vt:lpstr>The LHCb detector</vt:lpstr>
      <vt:lpstr>LHCb pPb data samples</vt:lpstr>
      <vt:lpstr>Prompt open charm: signals</vt:lpstr>
      <vt:lpstr>Prompt and non-prompt charm</vt:lpstr>
      <vt:lpstr>Prompt open charm: nuclear modification factor</vt:lpstr>
      <vt:lpstr>Prompt open charm: forward-backward ratio</vt:lpstr>
      <vt:lpstr>Prompt open charm: particle ratio</vt:lpstr>
      <vt:lpstr>Open beauty: signals</vt:lpstr>
      <vt:lpstr>Open beauty: nuclear modification factor</vt:lpstr>
      <vt:lpstr>Open beauty: forward-backward ratio</vt:lpstr>
      <vt:lpstr>Open beauty: particle ratio</vt:lpstr>
      <vt:lpstr>Summary and outlook </vt:lpstr>
      <vt:lpstr>Thank you!</vt:lpstr>
      <vt:lpstr>Back up slides</vt:lpstr>
      <vt:lpstr>Open charm production: prompt D^0</vt:lpstr>
      <vt:lpstr>Open charm production: prompt D^0</vt:lpstr>
      <vt:lpstr>Prompt D^0: cross section</vt:lpstr>
      <vt:lpstr>Open charm production: prompt Λ_c^+</vt:lpstr>
      <vt:lpstr>Open charm production: prompt Λ_c^+</vt:lpstr>
      <vt:lpstr>Prompt Λ_c^+: cross section</vt:lpstr>
      <vt:lpstr>Beauty production: cross section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Microsoft Office 用户</cp:lastModifiedBy>
  <cp:revision>1574</cp:revision>
  <dcterms:created xsi:type="dcterms:W3CDTF">2018-10-23T07:03:01Z</dcterms:created>
  <dcterms:modified xsi:type="dcterms:W3CDTF">2019-04-22T02:19:12Z</dcterms:modified>
</cp:coreProperties>
</file>