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320" r:id="rId3"/>
    <p:sldId id="262" r:id="rId4"/>
    <p:sldId id="298" r:id="rId5"/>
    <p:sldId id="309" r:id="rId6"/>
    <p:sldId id="313" r:id="rId7"/>
    <p:sldId id="308" r:id="rId8"/>
    <p:sldId id="266" r:id="rId9"/>
    <p:sldId id="318" r:id="rId10"/>
    <p:sldId id="317" r:id="rId11"/>
    <p:sldId id="314" r:id="rId12"/>
    <p:sldId id="319" r:id="rId13"/>
    <p:sldId id="267" r:id="rId14"/>
    <p:sldId id="322" r:id="rId15"/>
    <p:sldId id="306" r:id="rId16"/>
    <p:sldId id="261" r:id="rId17"/>
    <p:sldId id="321" r:id="rId18"/>
  </p:sldIdLst>
  <p:sldSz cx="9144000" cy="6858000" type="screen4x3"/>
  <p:notesSz cx="6858000" cy="9144000"/>
  <p:defaultTextStyle>
    <a:defPPr>
      <a:defRPr lang="en-GB"/>
    </a:defPPr>
    <a:lvl1pPr algn="ctr" rtl="0" fontAlgn="base">
      <a:spcBef>
        <a:spcPct val="0"/>
      </a:spcBef>
      <a:spcAft>
        <a:spcPct val="0"/>
      </a:spcAft>
      <a:defRPr sz="3600" b="1" kern="1200">
        <a:solidFill>
          <a:schemeClr val="tx2"/>
        </a:solidFill>
        <a:latin typeface="Arial" charset="0"/>
        <a:ea typeface="+mn-ea"/>
        <a:cs typeface="+mn-cs"/>
      </a:defRPr>
    </a:lvl1pPr>
    <a:lvl2pPr marL="457200" algn="ctr" rtl="0" fontAlgn="base">
      <a:spcBef>
        <a:spcPct val="0"/>
      </a:spcBef>
      <a:spcAft>
        <a:spcPct val="0"/>
      </a:spcAft>
      <a:defRPr sz="3600" b="1" kern="1200">
        <a:solidFill>
          <a:schemeClr val="tx2"/>
        </a:solidFill>
        <a:latin typeface="Arial" charset="0"/>
        <a:ea typeface="+mn-ea"/>
        <a:cs typeface="+mn-cs"/>
      </a:defRPr>
    </a:lvl2pPr>
    <a:lvl3pPr marL="914400" algn="ctr" rtl="0" fontAlgn="base">
      <a:spcBef>
        <a:spcPct val="0"/>
      </a:spcBef>
      <a:spcAft>
        <a:spcPct val="0"/>
      </a:spcAft>
      <a:defRPr sz="3600" b="1" kern="1200">
        <a:solidFill>
          <a:schemeClr val="tx2"/>
        </a:solidFill>
        <a:latin typeface="Arial" charset="0"/>
        <a:ea typeface="+mn-ea"/>
        <a:cs typeface="+mn-cs"/>
      </a:defRPr>
    </a:lvl3pPr>
    <a:lvl4pPr marL="1371600" algn="ctr" rtl="0" fontAlgn="base">
      <a:spcBef>
        <a:spcPct val="0"/>
      </a:spcBef>
      <a:spcAft>
        <a:spcPct val="0"/>
      </a:spcAft>
      <a:defRPr sz="3600" b="1" kern="1200">
        <a:solidFill>
          <a:schemeClr val="tx2"/>
        </a:solidFill>
        <a:latin typeface="Arial" charset="0"/>
        <a:ea typeface="+mn-ea"/>
        <a:cs typeface="+mn-cs"/>
      </a:defRPr>
    </a:lvl4pPr>
    <a:lvl5pPr marL="1828800" algn="ctr" rtl="0" fontAlgn="base">
      <a:spcBef>
        <a:spcPct val="0"/>
      </a:spcBef>
      <a:spcAft>
        <a:spcPct val="0"/>
      </a:spcAft>
      <a:defRPr sz="3600" b="1" kern="1200">
        <a:solidFill>
          <a:schemeClr val="tx2"/>
        </a:solidFill>
        <a:latin typeface="Arial" charset="0"/>
        <a:ea typeface="+mn-ea"/>
        <a:cs typeface="+mn-cs"/>
      </a:defRPr>
    </a:lvl5pPr>
    <a:lvl6pPr marL="2286000" algn="l" defTabSz="914400" rtl="0" eaLnBrk="1" latinLnBrk="0" hangingPunct="1">
      <a:defRPr sz="3600" b="1" kern="1200">
        <a:solidFill>
          <a:schemeClr val="tx2"/>
        </a:solidFill>
        <a:latin typeface="Arial" charset="0"/>
        <a:ea typeface="+mn-ea"/>
        <a:cs typeface="+mn-cs"/>
      </a:defRPr>
    </a:lvl6pPr>
    <a:lvl7pPr marL="2743200" algn="l" defTabSz="914400" rtl="0" eaLnBrk="1" latinLnBrk="0" hangingPunct="1">
      <a:defRPr sz="3600" b="1" kern="1200">
        <a:solidFill>
          <a:schemeClr val="tx2"/>
        </a:solidFill>
        <a:latin typeface="Arial" charset="0"/>
        <a:ea typeface="+mn-ea"/>
        <a:cs typeface="+mn-cs"/>
      </a:defRPr>
    </a:lvl7pPr>
    <a:lvl8pPr marL="3200400" algn="l" defTabSz="914400" rtl="0" eaLnBrk="1" latinLnBrk="0" hangingPunct="1">
      <a:defRPr sz="3600" b="1" kern="1200">
        <a:solidFill>
          <a:schemeClr val="tx2"/>
        </a:solidFill>
        <a:latin typeface="Arial" charset="0"/>
        <a:ea typeface="+mn-ea"/>
        <a:cs typeface="+mn-cs"/>
      </a:defRPr>
    </a:lvl8pPr>
    <a:lvl9pPr marL="3657600" algn="l" defTabSz="914400" rtl="0" eaLnBrk="1" latinLnBrk="0" hangingPunct="1">
      <a:defRPr sz="36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07" autoAdjust="0"/>
    <p:restoredTop sz="78862" autoAdjust="0"/>
  </p:normalViewPr>
  <p:slideViewPr>
    <p:cSldViewPr>
      <p:cViewPr varScale="1">
        <p:scale>
          <a:sx n="110" d="100"/>
          <a:sy n="110" d="100"/>
        </p:scale>
        <p:origin x="4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10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18EEE95-2F29-4B9B-A7C2-7CE6308DDA86}"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275F7BD-3F32-4E26-8560-9C461CEB3D1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b.archive.org/web/20110321042211/http:/www.ihep.ac.cn/~chep0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Richard_Nixon%27s_1972_visit_to_Chin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50F49-BB98-4824-9087-B2EB546411AE}" type="slidenum">
              <a:rPr lang="en-US"/>
              <a:pPr/>
              <a:t>1</a:t>
            </a:fld>
            <a:endParaRPr lang="en-US"/>
          </a:p>
        </p:txBody>
      </p:sp>
      <p:sp>
        <p:nvSpPr>
          <p:cNvPr id="11266" name="Rectangle 2"/>
          <p:cNvSpPr>
            <a:spLocks noGrp="1" noRot="1" noChangeAspect="1" noChangeArrowheads="1" noTextEdit="1"/>
          </p:cNvSpPr>
          <p:nvPr>
            <p:ph type="sldImg"/>
          </p:nvPr>
        </p:nvSpPr>
        <p:spPr>
          <a:xfrm>
            <a:off x="1143000" y="682625"/>
            <a:ext cx="4572000" cy="3429000"/>
          </a:xfrm>
          <a:ln/>
        </p:spPr>
      </p:sp>
      <p:sp>
        <p:nvSpPr>
          <p:cNvPr id="11267" name="Rectangle 3"/>
          <p:cNvSpPr>
            <a:spLocks noGrp="1" noChangeArrowheads="1"/>
          </p:cNvSpPr>
          <p:nvPr>
            <p:ph type="body" idx="1"/>
          </p:nvPr>
        </p:nvSpPr>
        <p:spPr>
          <a:xfrm>
            <a:off x="912813" y="4341813"/>
            <a:ext cx="5032375" cy="4119562"/>
          </a:xfrm>
        </p:spPr>
        <p:txBody>
          <a:bodyPr/>
          <a:lstStyle/>
          <a:p>
            <a:r>
              <a:rPr lang="en-US" dirty="0"/>
              <a:t>Talk is at: https://</a:t>
            </a:r>
            <a:r>
              <a:rPr lang="en-US" dirty="0" err="1"/>
              <a:t>confluence.slac.stanford.edu</a:t>
            </a:r>
            <a:r>
              <a:rPr lang="en-US" dirty="0"/>
              <a:t>/download/attachments/17164/china-2019.pptx</a:t>
            </a:r>
          </a:p>
          <a:p>
            <a:endParaRPr lang="en-US" dirty="0"/>
          </a:p>
          <a:p>
            <a:r>
              <a:rPr lang="en-US" dirty="0"/>
              <a:t>Third trip to China:</a:t>
            </a:r>
          </a:p>
          <a:p>
            <a:r>
              <a:rPr lang="en-US" dirty="0"/>
              <a:t>1991 May  the subject of this talk</a:t>
            </a:r>
          </a:p>
          <a:p>
            <a:r>
              <a:rPr lang="en-US" dirty="0"/>
              <a:t>2001 </a:t>
            </a:r>
            <a:r>
              <a:rPr lang="en-US" sz="1200" u="none" strike="noStrike" kern="1200" dirty="0">
                <a:solidFill>
                  <a:schemeClr val="tx1"/>
                </a:solidFill>
                <a:effectLst/>
                <a:latin typeface="Arial" charset="0"/>
                <a:ea typeface="+mn-ea"/>
                <a:cs typeface="+mn-cs"/>
                <a:hlinkClick r:id="rId3"/>
              </a:rPr>
              <a:t>CHEP’01</a:t>
            </a:r>
            <a:r>
              <a:rPr lang="en-US" sz="1200" u="none" strike="noStrike" kern="1200" dirty="0">
                <a:solidFill>
                  <a:schemeClr val="tx1"/>
                </a:solidFill>
                <a:effectLst/>
                <a:latin typeface="Arial" charset="0"/>
                <a:ea typeface="+mn-ea"/>
                <a:cs typeface="+mn-cs"/>
              </a:rPr>
              <a:t> </a:t>
            </a:r>
            <a:r>
              <a:rPr lang="en-US" dirty="0">
                <a:effectLst/>
              </a:rPr>
              <a:t>3–7 September 2001Beijing, China</a:t>
            </a:r>
          </a:p>
          <a:p>
            <a:r>
              <a:rPr lang="en-US" dirty="0">
                <a:effectLst/>
              </a:rPr>
              <a:t>Sept 2019: This time.</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1970s and 1980s very active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for networks in particular packet switching and the merging of multiple networks into the public Internet using TCP/</a:t>
            </a:r>
            <a:r>
              <a:rPr lang="en-US" dirty="0" err="1"/>
              <a:t>ip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opening up of China,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1972 Nixon’s visit to China, </a:t>
            </a:r>
            <a:r>
              <a:rPr lang="en-US" dirty="0">
                <a:hlinkClick r:id="rId3"/>
              </a:rPr>
              <a:t>https://en.wikipedia.org/wiki/Richard_Nixon%27s_1972_visit_to_China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1979 Deng Xiao Ping visits the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SLAC Archives https://</a:t>
            </a:r>
            <a:r>
              <a:rPr lang="en-US" dirty="0" err="1"/>
              <a:t>confluence.slac.stanford.edu</a:t>
            </a:r>
            <a:r>
              <a:rPr lang="en-US" dirty="0"/>
              <a:t>/download/attachments/135445636/WWW_to_China_SLAC_role_Cottrell_20130308.pdf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1983 6 Chinese visit SLAC https://</a:t>
            </a:r>
            <a:r>
              <a:rPr lang="en-US" dirty="0" err="1"/>
              <a:t>confluence.slac.stanford.edu</a:t>
            </a:r>
            <a:r>
              <a:rPr lang="en-US" dirty="0"/>
              <a:t>/display/TAN/Chinese+Visitors+to+SLAC+1983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www.columbia.edu</a:t>
            </a:r>
            <a:r>
              <a:rPr lang="en-US" dirty="0"/>
              <a:t>/~</a:t>
            </a:r>
            <a:r>
              <a:rPr lang="en-US" dirty="0" err="1"/>
              <a:t>hauben</a:t>
            </a:r>
            <a:r>
              <a:rPr lang="en-US" dirty="0"/>
              <a:t>/china-</a:t>
            </a:r>
            <a:r>
              <a:rPr lang="en-US" dirty="0" err="1"/>
              <a:t>email.doc</a:t>
            </a:r>
            <a:endParaRPr lang="en-US" dirty="0"/>
          </a:p>
          <a:p>
            <a:r>
              <a:rPr lang="en-US" dirty="0"/>
              <a:t>Email 14</a:t>
            </a:r>
            <a:r>
              <a:rPr lang="en-US" baseline="30000" dirty="0"/>
              <a:t>th</a:t>
            </a:r>
            <a:r>
              <a:rPr lang="en-US" dirty="0"/>
              <a:t> Sept 1987 from </a:t>
            </a:r>
            <a:r>
              <a:rPr lang="en-US" sz="1200" b="1" kern="1200" dirty="0">
                <a:solidFill>
                  <a:schemeClr val="tx1"/>
                </a:solidFill>
                <a:effectLst/>
                <a:latin typeface="Arial" charset="0"/>
                <a:ea typeface="+mn-ea"/>
                <a:cs typeface="+mn-cs"/>
              </a:rPr>
              <a:t>Chinese Institute of Computer Applications (ICA)</a:t>
            </a:r>
            <a:r>
              <a:rPr lang="en-US" dirty="0">
                <a:effectLst/>
              </a:rPr>
              <a:t> </a:t>
            </a:r>
            <a:r>
              <a:rPr lang="en-US" dirty="0"/>
              <a:t>over 300 Baud modem using X.25 via satellite link . Message said </a:t>
            </a:r>
            <a:r>
              <a:rPr lang="en-US" sz="1200" kern="1200" dirty="0">
                <a:solidFill>
                  <a:schemeClr val="tx1"/>
                </a:solidFill>
                <a:effectLst/>
                <a:latin typeface="Arial" charset="0"/>
                <a:ea typeface="+mn-ea"/>
                <a:cs typeface="+mn-cs"/>
              </a:rPr>
              <a:t>“</a:t>
            </a:r>
            <a:r>
              <a:rPr lang="en-US" sz="1200" kern="1200" dirty="0" err="1">
                <a:solidFill>
                  <a:schemeClr val="tx1"/>
                </a:solidFill>
                <a:effectLst/>
                <a:latin typeface="Arial" charset="0"/>
                <a:ea typeface="+mn-ea"/>
                <a:cs typeface="+mn-cs"/>
              </a:rPr>
              <a:t>Ueber</a:t>
            </a:r>
            <a:r>
              <a:rPr lang="en-US" sz="1200" kern="1200" dirty="0">
                <a:solidFill>
                  <a:schemeClr val="tx1"/>
                </a:solidFill>
                <a:effectLst/>
                <a:latin typeface="Arial" charset="0"/>
                <a:ea typeface="+mn-ea"/>
                <a:cs typeface="+mn-cs"/>
              </a:rPr>
              <a:t> die Grosse Mauer </a:t>
            </a:r>
            <a:r>
              <a:rPr lang="en-US" sz="1200" kern="1200" dirty="0" err="1">
                <a:solidFill>
                  <a:schemeClr val="tx1"/>
                </a:solidFill>
                <a:effectLst/>
                <a:latin typeface="Arial" charset="0"/>
                <a:ea typeface="+mn-ea"/>
                <a:cs typeface="+mn-cs"/>
              </a:rPr>
              <a:t>erreichen</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wie</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alle</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Ecken</a:t>
            </a:r>
            <a:r>
              <a:rPr lang="en-US" sz="1200" kern="1200" dirty="0">
                <a:solidFill>
                  <a:schemeClr val="tx1"/>
                </a:solidFill>
                <a:effectLst/>
                <a:latin typeface="Arial" charset="0"/>
                <a:ea typeface="+mn-ea"/>
                <a:cs typeface="+mn-cs"/>
              </a:rPr>
              <a:t> der Welt” "Across the Great Wall we can reach every corner in the world."  PKTELCOM Beijing was connected over a satellite link to ITAPAC, which was the X.25 packet network of Italy. From there the message was sent via a gateway to the German X.25 network, DATEX-P, to be delivered to the Karlsruhe Siemens host. The Siemens host in Karlsruhe was connected via the Karlsruhe local area network with a VAX 11/750. That computer “irau11.germany.csnet” acted as the central CSNET node for Germany. What was missing was the official approval of the US authorities that funded CSNET. The US National Science Foundation (NSF) was the umbrella institution for all CSNET networking within the US and also abroad at that time. Immediately after the technical connectivity was achieved, Zorn worked with Wang to win acceptance from the NSF for worldwide email traffic to and from China. With the help of Lawrence </a:t>
            </a:r>
            <a:r>
              <a:rPr lang="en-US" sz="1200" kern="1200" dirty="0" err="1">
                <a:solidFill>
                  <a:schemeClr val="tx1"/>
                </a:solidFill>
                <a:effectLst/>
                <a:latin typeface="Arial" charset="0"/>
                <a:ea typeface="+mn-ea"/>
                <a:cs typeface="+mn-cs"/>
              </a:rPr>
              <a:t>Landweber</a:t>
            </a:r>
            <a:r>
              <a:rPr lang="en-US" sz="1200" kern="1200" dirty="0">
                <a:solidFill>
                  <a:schemeClr val="tx1"/>
                </a:solidFill>
                <a:effectLst/>
                <a:latin typeface="Arial" charset="0"/>
                <a:ea typeface="+mn-ea"/>
                <a:cs typeface="+mn-cs"/>
              </a:rPr>
              <a:t>, the Chairman of the CSNET project, and support from Dave Farber and Ira Fuchs, acceptance by the NSF was achieved less than two months later. When Zorn read the above article he wrote to me about Lawrence </a:t>
            </a:r>
            <a:r>
              <a:rPr lang="en-US" sz="1200" kern="1200" dirty="0" err="1">
                <a:solidFill>
                  <a:schemeClr val="tx1"/>
                </a:solidFill>
                <a:effectLst/>
                <a:latin typeface="Arial" charset="0"/>
                <a:ea typeface="+mn-ea"/>
                <a:cs typeface="+mn-cs"/>
              </a:rPr>
              <a:t>Landweber</a:t>
            </a:r>
            <a:r>
              <a:rPr lang="en-US" sz="1200" kern="1200" dirty="0">
                <a:solidFill>
                  <a:schemeClr val="tx1"/>
                </a:solidFill>
                <a:effectLst/>
                <a:latin typeface="Arial" charset="0"/>
                <a:ea typeface="+mn-ea"/>
                <a:cs typeface="+mn-cs"/>
              </a:rPr>
              <a:t>, "Without his everlasting support from 1984 and after, the whole work would not have been possible." Zorn also wrote that the email connection project was strongly supported by many leading network people worldwide. He named, besides </a:t>
            </a:r>
            <a:r>
              <a:rPr lang="en-US" sz="1200" kern="1200" dirty="0" err="1">
                <a:solidFill>
                  <a:schemeClr val="tx1"/>
                </a:solidFill>
                <a:effectLst/>
                <a:latin typeface="Arial" charset="0"/>
                <a:ea typeface="+mn-ea"/>
                <a:cs typeface="+mn-cs"/>
              </a:rPr>
              <a:t>Landweber</a:t>
            </a:r>
            <a:r>
              <a:rPr lang="en-US" sz="1200" kern="1200" dirty="0">
                <a:solidFill>
                  <a:schemeClr val="tx1"/>
                </a:solidFill>
                <a:effectLst/>
                <a:latin typeface="Arial" charset="0"/>
                <a:ea typeface="+mn-ea"/>
                <a:cs typeface="+mn-cs"/>
              </a:rPr>
              <a:t>, Dave Farber, Ira Fuchs, Richard Mandelbaum and Stephen Wolff in the US, Wang in China and for example Dennis Jennings in the US and Daniel </a:t>
            </a:r>
            <a:r>
              <a:rPr lang="en-US" sz="1200" kern="1200" dirty="0" err="1">
                <a:solidFill>
                  <a:schemeClr val="tx1"/>
                </a:solidFill>
                <a:effectLst/>
                <a:latin typeface="Arial" charset="0"/>
                <a:ea typeface="+mn-ea"/>
                <a:cs typeface="+mn-cs"/>
              </a:rPr>
              <a:t>Karrenberg</a:t>
            </a:r>
            <a:r>
              <a:rPr lang="en-US" sz="1200" kern="1200" dirty="0">
                <a:solidFill>
                  <a:schemeClr val="tx1"/>
                </a:solidFill>
                <a:effectLst/>
                <a:latin typeface="Arial" charset="0"/>
                <a:ea typeface="+mn-ea"/>
                <a:cs typeface="+mn-cs"/>
              </a:rPr>
              <a:t> in the Netherlands who attended the first CANET conference in Beijing in March 1988 and </a:t>
            </a:r>
            <a:r>
              <a:rPr lang="en-US" sz="1200" kern="1200" dirty="0" err="1">
                <a:solidFill>
                  <a:schemeClr val="tx1"/>
                </a:solidFill>
                <a:effectLst/>
                <a:latin typeface="Arial" charset="0"/>
                <a:ea typeface="+mn-ea"/>
                <a:cs typeface="+mn-cs"/>
              </a:rPr>
              <a:t>Kilnam</a:t>
            </a:r>
            <a:r>
              <a:rPr lang="en-US" sz="1200" kern="1200" dirty="0">
                <a:solidFill>
                  <a:schemeClr val="tx1"/>
                </a:solidFill>
                <a:effectLst/>
                <a:latin typeface="Arial" charset="0"/>
                <a:ea typeface="+mn-ea"/>
                <a:cs typeface="+mn-cs"/>
              </a:rPr>
              <a:t> Chon in Korea who was active in networking in the Asia/Pacific Rim region. (email messages April 28 and May 18, 2005).</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Even with the support of the Chinese State Science and Technology Commission (SSTC), hardly any Chinese institution and no individual scientist could afford to send or receive email messages to or from abroad. That was because X.25 for international traffic increased in cost as the volume of email traffic increased. The cost on the Chinese side included charges for every message received as well as sent. Zorn estimated that longer email messages could cost a professor the equivalent of a whole month's salary. The charges, typically $2000 to $5,000 per month paid by each side were more of a burden for the Chinese side than the German side. Email usage was thus severely restricted.</a:t>
            </a:r>
            <a:r>
              <a:rPr lang="en-US" dirty="0">
                <a:effectLst/>
              </a:rPr>
              <a:t> </a:t>
            </a:r>
            <a:r>
              <a:rPr lang="en-US" sz="1200" kern="1200" dirty="0">
                <a:solidFill>
                  <a:schemeClr val="tx1"/>
                </a:solidFill>
                <a:effectLst/>
                <a:latin typeface="Arial" charset="0"/>
                <a:ea typeface="+mn-ea"/>
                <a:cs typeface="+mn-cs"/>
              </a:rPr>
              <a:t>For computer networking activity, ICA was financially better off than were the Chinese universities because ICA was funded by the Ministry of Machinery Industry while the universities were funded by the Ministry of Education which could not distribute as much money as ICA received to each university.</a:t>
            </a:r>
            <a:endParaRPr lang="en-US" sz="1200" dirty="0"/>
          </a:p>
          <a:p>
            <a:pPr>
              <a:lnSpc>
                <a:spcPct val="90000"/>
              </a:lnSpc>
            </a:pPr>
            <a:r>
              <a:rPr lang="en-US" sz="1200" dirty="0"/>
              <a:t>1987 BEPC2 (VAX 785) @ IHEP linked to CERN via packet switched data network (PSDN)</a:t>
            </a:r>
          </a:p>
          <a:p>
            <a:pPr>
              <a:lnSpc>
                <a:spcPct val="90000"/>
              </a:lnSpc>
            </a:pPr>
            <a:r>
              <a:rPr lang="en-US" sz="1200" dirty="0"/>
              <a:t>May 1990 changed to </a:t>
            </a:r>
            <a:r>
              <a:rPr lang="en-US" sz="1200" dirty="0" err="1"/>
              <a:t>CNPac</a:t>
            </a:r>
            <a:r>
              <a:rPr lang="en-US" sz="1200" dirty="0"/>
              <a:t> (X.25 at 4.8kbps) from Ministry of Telecommunication, China</a:t>
            </a:r>
          </a:p>
          <a:p>
            <a:pPr>
              <a:lnSpc>
                <a:spcPct val="90000"/>
              </a:lnSpc>
            </a:pPr>
            <a:r>
              <a:rPr lang="en-US" sz="1200" dirty="0"/>
              <a:t>Provided Email connectivity via CERN VAX VXNODE in Geneva</a:t>
            </a:r>
          </a:p>
          <a:p>
            <a:pPr>
              <a:lnSpc>
                <a:spcPct val="90000"/>
              </a:lnSpc>
            </a:pPr>
            <a:r>
              <a:rPr lang="en-US" sz="1200" dirty="0"/>
              <a:t>https://</a:t>
            </a:r>
            <a:r>
              <a:rPr lang="en-US" sz="1200" dirty="0" err="1"/>
              <a:t>confluence.slac.stanford.edu</a:t>
            </a:r>
            <a:r>
              <a:rPr lang="en-US" sz="1200" dirty="0"/>
              <a:t>/download/attachments/135445636/WWW_to_China_SLAC_role_Cottrell_20130308.pdf?version=1&amp;modificationDate=1492205223000&amp;api=v2</a:t>
            </a:r>
          </a:p>
          <a:p>
            <a:endParaRPr lang="en-US" dirty="0"/>
          </a:p>
        </p:txBody>
      </p:sp>
      <p:sp>
        <p:nvSpPr>
          <p:cNvPr id="4" name="Slide Number Placeholder 3"/>
          <p:cNvSpPr>
            <a:spLocks noGrp="1"/>
          </p:cNvSpPr>
          <p:nvPr>
            <p:ph type="sldNum" sz="quarter" idx="5"/>
          </p:nvPr>
        </p:nvSpPr>
        <p:spPr/>
        <p:txBody>
          <a:bodyPr/>
          <a:lstStyle/>
          <a:p>
            <a:fld id="{C275F7BD-3F32-4E26-8560-9C461CEB3D1A}" type="slidenum">
              <a:rPr lang="en-US" smtClean="0"/>
              <a:pPr/>
              <a:t>2</a:t>
            </a:fld>
            <a:endParaRPr lang="en-US"/>
          </a:p>
        </p:txBody>
      </p:sp>
    </p:spTree>
    <p:extLst>
      <p:ext uri="{BB962C8B-B14F-4D97-AF65-F5344CB8AC3E}">
        <p14:creationId xmlns:p14="http://schemas.microsoft.com/office/powerpoint/2010/main" val="299784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5F7BD-3F32-4E26-8560-9C461CEB3D1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Cottrell arrived in Beijing carrying a 9600-bps (bits per second) </a:t>
            </a:r>
            <a:r>
              <a:rPr lang="en-US" dirty="0" err="1"/>
              <a:t>Telebit</a:t>
            </a:r>
            <a:r>
              <a:rPr lang="en-US" dirty="0"/>
              <a:t> Corp. T2500 modem in his luggage, the three phone lines had been installed and were waiting for him. Before long, Cottrell, working with Charles </a:t>
            </a:r>
            <a:r>
              <a:rPr lang="en-US" dirty="0" err="1"/>
              <a:t>Granieri</a:t>
            </a:r>
            <a:r>
              <a:rPr lang="en-US" dirty="0"/>
              <a:t>, a computer systems specialist at SLAC, was able to get a direct modem connection between IHEP and SLAC that transmitted data at about 900 bps. </a:t>
            </a:r>
          </a:p>
        </p:txBody>
      </p:sp>
      <p:sp>
        <p:nvSpPr>
          <p:cNvPr id="4" name="Slide Number Placeholder 3"/>
          <p:cNvSpPr>
            <a:spLocks noGrp="1"/>
          </p:cNvSpPr>
          <p:nvPr>
            <p:ph type="sldNum" sz="quarter" idx="10"/>
          </p:nvPr>
        </p:nvSpPr>
        <p:spPr/>
        <p:txBody>
          <a:bodyPr/>
          <a:lstStyle/>
          <a:p>
            <a:fld id="{C275F7BD-3F32-4E26-8560-9C461CEB3D1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5F7BD-3F32-4E26-8560-9C461CEB3D1A}" type="slidenum">
              <a:rPr lang="en-US" smtClean="0"/>
              <a:pPr/>
              <a:t>10</a:t>
            </a:fld>
            <a:endParaRPr lang="en-US"/>
          </a:p>
        </p:txBody>
      </p:sp>
    </p:spTree>
    <p:extLst>
      <p:ext uri="{BB962C8B-B14F-4D97-AF65-F5344CB8AC3E}">
        <p14:creationId xmlns:p14="http://schemas.microsoft.com/office/powerpoint/2010/main" val="253036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5F7BD-3F32-4E26-8560-9C461CEB3D1A}"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5F7BD-3F32-4E26-8560-9C461CEB3D1A}" type="slidenum">
              <a:rPr lang="en-US" smtClean="0"/>
              <a:pPr/>
              <a:t>14</a:t>
            </a:fld>
            <a:endParaRPr lang="en-US"/>
          </a:p>
        </p:txBody>
      </p:sp>
    </p:spTree>
    <p:extLst>
      <p:ext uri="{BB962C8B-B14F-4D97-AF65-F5344CB8AC3E}">
        <p14:creationId xmlns:p14="http://schemas.microsoft.com/office/powerpoint/2010/main" val="294382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5F7BD-3F32-4E26-8560-9C461CEB3D1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6152" name="Rectangle 8"/>
          <p:cNvSpPr>
            <a:spLocks noGrp="1" noChangeArrowheads="1"/>
          </p:cNvSpPr>
          <p:nvPr>
            <p:ph type="ctrTitle"/>
          </p:nvPr>
        </p:nvSpPr>
        <p:spPr>
          <a:xfrm>
            <a:off x="684213" y="2133600"/>
            <a:ext cx="7772400" cy="1470025"/>
          </a:xfrm>
        </p:spPr>
        <p:txBody>
          <a:bodyPr/>
          <a:lstStyle>
            <a:lvl1pPr>
              <a:defRPr/>
            </a:lvl1pPr>
          </a:lstStyle>
          <a:p>
            <a:r>
              <a:rPr lang="en-GB"/>
              <a:t>Click to edit Master title style</a:t>
            </a:r>
          </a:p>
        </p:txBody>
      </p:sp>
      <p:sp>
        <p:nvSpPr>
          <p:cNvPr id="6154" name="Rectangle 10"/>
          <p:cNvSpPr>
            <a:spLocks noChangeArrowheads="1"/>
          </p:cNvSpPr>
          <p:nvPr userDrawn="1"/>
        </p:nvSpPr>
        <p:spPr bwMode="auto">
          <a:xfrm>
            <a:off x="0" y="6534150"/>
            <a:ext cx="9144000" cy="333375"/>
          </a:xfrm>
          <a:prstGeom prst="rect">
            <a:avLst/>
          </a:prstGeom>
          <a:solidFill>
            <a:schemeClr val="tx1"/>
          </a:solidFill>
          <a:ln w="9525">
            <a:solidFill>
              <a:schemeClr val="tx1"/>
            </a:solidFill>
            <a:miter lim="800000"/>
            <a:headEnd/>
            <a:tailEnd/>
          </a:ln>
          <a:effectLst/>
        </p:spPr>
        <p:txBody>
          <a:bodyPr wrap="none" anchor="ctr"/>
          <a:lstStyle/>
          <a:p>
            <a:r>
              <a:rPr lang="en-US" sz="2000" dirty="0">
                <a:solidFill>
                  <a:schemeClr val="bg1"/>
                </a:solidFill>
              </a:rPr>
              <a:t>Les Cottrell SLAC and Xu Rong Sheng IHEP</a:t>
            </a:r>
          </a:p>
        </p:txBody>
      </p:sp>
      <p:sp>
        <p:nvSpPr>
          <p:cNvPr id="6156" name="Rectangle 12"/>
          <p:cNvSpPr>
            <a:spLocks noChangeArrowheads="1"/>
          </p:cNvSpPr>
          <p:nvPr userDrawn="1"/>
        </p:nvSpPr>
        <p:spPr bwMode="auto">
          <a:xfrm>
            <a:off x="1519198" y="0"/>
            <a:ext cx="6696744" cy="836613"/>
          </a:xfrm>
          <a:prstGeom prst="rect">
            <a:avLst/>
          </a:prstGeom>
          <a:gradFill rotWithShape="1">
            <a:gsLst>
              <a:gs pos="0">
                <a:schemeClr val="bg1"/>
              </a:gs>
              <a:gs pos="100000">
                <a:srgbClr val="808080"/>
              </a:gs>
            </a:gsLst>
            <a:lin ang="0" scaled="1"/>
          </a:gradFill>
          <a:ln w="9525">
            <a:noFill/>
            <a:miter lim="800000"/>
            <a:headEnd/>
            <a:tailEnd/>
          </a:ln>
          <a:effectLst/>
        </p:spPr>
        <p:txBody>
          <a:bodyPr wrap="none" anchor="ctr"/>
          <a:lstStyle/>
          <a:p>
            <a:endParaRPr lang="en-US"/>
          </a:p>
        </p:txBody>
      </p:sp>
      <p:sp>
        <p:nvSpPr>
          <p:cNvPr id="6159" name="Text Box 15"/>
          <p:cNvSpPr txBox="1">
            <a:spLocks noChangeArrowheads="1"/>
          </p:cNvSpPr>
          <p:nvPr userDrawn="1"/>
        </p:nvSpPr>
        <p:spPr bwMode="auto">
          <a:xfrm>
            <a:off x="1547664" y="0"/>
            <a:ext cx="6696744" cy="649288"/>
          </a:xfrm>
          <a:prstGeom prst="rect">
            <a:avLst/>
          </a:prstGeom>
          <a:noFill/>
          <a:ln w="9525" algn="ctr">
            <a:noFill/>
            <a:miter lim="800000"/>
            <a:headEnd/>
            <a:tailEnd/>
          </a:ln>
          <a:effectLst/>
        </p:spPr>
        <p:txBody>
          <a:bodyPr lIns="0" tIns="0" rIns="0" bIns="0"/>
          <a:lstStyle/>
          <a:p>
            <a:r>
              <a:rPr lang="en-US" sz="3600" b="0" i="0" kern="1200" dirty="0">
                <a:solidFill>
                  <a:schemeClr val="tx2"/>
                </a:solidFill>
                <a:effectLst/>
                <a:latin typeface="Arial" charset="0"/>
                <a:ea typeface="+mn-ea"/>
                <a:cs typeface="+mn-cs"/>
              </a:rPr>
              <a:t> </a:t>
            </a:r>
            <a:r>
              <a:rPr lang="en-US" sz="2400" b="0" i="0" kern="1200" baseline="0" dirty="0">
                <a:solidFill>
                  <a:schemeClr val="tx2"/>
                </a:solidFill>
                <a:effectLst/>
                <a:latin typeface="Arial" charset="0"/>
                <a:ea typeface="+mn-ea"/>
                <a:cs typeface="+mn-cs"/>
              </a:rPr>
              <a:t>Symposium on 30 years of BES Physics</a:t>
            </a:r>
            <a:endParaRPr lang="en-GB" sz="2400" baseline="0" dirty="0"/>
          </a:p>
        </p:txBody>
      </p:sp>
      <p:pic>
        <p:nvPicPr>
          <p:cNvPr id="4098" name="Picture 2"/>
          <p:cNvPicPr>
            <a:picLocks noChangeAspect="1" noChangeArrowheads="1"/>
          </p:cNvPicPr>
          <p:nvPr userDrawn="1"/>
        </p:nvPicPr>
        <p:blipFill>
          <a:blip r:embed="rId2" cstate="print"/>
          <a:srcRect/>
          <a:stretch>
            <a:fillRect/>
          </a:stretch>
        </p:blipFill>
        <p:spPr bwMode="auto">
          <a:xfrm>
            <a:off x="1" y="0"/>
            <a:ext cx="1619671" cy="6444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963" y="0"/>
            <a:ext cx="2205037"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0"/>
            <a:ext cx="6462713"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0" y="836712"/>
            <a:ext cx="9144000" cy="5688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0" name="Picture 2"/>
          <p:cNvPicPr>
            <a:picLocks noChangeAspect="1" noChangeArrowheads="1"/>
          </p:cNvPicPr>
          <p:nvPr userDrawn="1"/>
        </p:nvPicPr>
        <p:blipFill>
          <a:blip r:embed="rId2" cstate="print"/>
          <a:srcRect/>
          <a:stretch>
            <a:fillRect/>
          </a:stretch>
        </p:blipFill>
        <p:spPr bwMode="auto">
          <a:xfrm>
            <a:off x="0" y="0"/>
            <a:ext cx="2172233" cy="8367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341438"/>
            <a:ext cx="417195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17195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1588" y="6534150"/>
            <a:ext cx="9144000" cy="33337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31" name="Rectangle 7"/>
          <p:cNvSpPr>
            <a:spLocks noChangeArrowheads="1"/>
          </p:cNvSpPr>
          <p:nvPr/>
        </p:nvSpPr>
        <p:spPr bwMode="auto">
          <a:xfrm>
            <a:off x="1476375" y="0"/>
            <a:ext cx="7667625" cy="836613"/>
          </a:xfrm>
          <a:prstGeom prst="rect">
            <a:avLst/>
          </a:prstGeom>
          <a:gradFill rotWithShape="1">
            <a:gsLst>
              <a:gs pos="0">
                <a:schemeClr val="bg1"/>
              </a:gs>
              <a:gs pos="100000">
                <a:srgbClr val="808080"/>
              </a:gs>
            </a:gsLst>
            <a:lin ang="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323850" y="1341438"/>
            <a:ext cx="84963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6" name="Rectangle 2"/>
          <p:cNvSpPr>
            <a:spLocks noGrp="1" noChangeArrowheads="1"/>
          </p:cNvSpPr>
          <p:nvPr>
            <p:ph type="title"/>
          </p:nvPr>
        </p:nvSpPr>
        <p:spPr bwMode="auto">
          <a:xfrm>
            <a:off x="1476375" y="0"/>
            <a:ext cx="7667625" cy="836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4" name="Text Box 10"/>
          <p:cNvSpPr txBox="1">
            <a:spLocks noChangeArrowheads="1"/>
          </p:cNvSpPr>
          <p:nvPr userDrawn="1"/>
        </p:nvSpPr>
        <p:spPr bwMode="auto">
          <a:xfrm>
            <a:off x="7885113" y="6518275"/>
            <a:ext cx="1295400" cy="366713"/>
          </a:xfrm>
          <a:prstGeom prst="rect">
            <a:avLst/>
          </a:prstGeom>
          <a:noFill/>
          <a:ln w="9525">
            <a:noFill/>
            <a:miter lim="800000"/>
            <a:headEnd/>
            <a:tailEnd/>
          </a:ln>
          <a:effectLst/>
        </p:spPr>
        <p:txBody>
          <a:bodyPr/>
          <a:lstStyle/>
          <a:p>
            <a:pPr algn="l">
              <a:spcBef>
                <a:spcPct val="50000"/>
              </a:spcBef>
            </a:pPr>
            <a:r>
              <a:rPr lang="en-GB" sz="1800">
                <a:solidFill>
                  <a:schemeClr val="bg1"/>
                </a:solidFill>
              </a:rPr>
              <a:t>Slide: </a:t>
            </a:r>
            <a:fld id="{AD331746-F907-4AC8-B826-87AA1A750DE2}" type="slidenum">
              <a:rPr lang="en-GB" sz="1800">
                <a:solidFill>
                  <a:schemeClr val="bg1"/>
                </a:solidFill>
              </a:rPr>
              <a:pPr algn="l">
                <a:spcBef>
                  <a:spcPct val="50000"/>
                </a:spcBef>
              </a:pPr>
              <a:t>‹#›</a:t>
            </a:fld>
            <a:endParaRPr lang="en-GB" sz="1800">
              <a:solidFill>
                <a:schemeClr val="bg1"/>
              </a:solidFill>
            </a:endParaRPr>
          </a:p>
        </p:txBody>
      </p:sp>
      <p:sp>
        <p:nvSpPr>
          <p:cNvPr id="1037" name="Text Box 13"/>
          <p:cNvSpPr txBox="1">
            <a:spLocks noChangeArrowheads="1"/>
          </p:cNvSpPr>
          <p:nvPr userDrawn="1"/>
        </p:nvSpPr>
        <p:spPr bwMode="auto">
          <a:xfrm>
            <a:off x="107950" y="6516688"/>
            <a:ext cx="4464050" cy="369332"/>
          </a:xfrm>
          <a:prstGeom prst="rect">
            <a:avLst/>
          </a:prstGeom>
          <a:noFill/>
          <a:ln w="9525">
            <a:noFill/>
            <a:miter lim="800000"/>
            <a:headEnd/>
            <a:tailEnd/>
          </a:ln>
          <a:effectLst/>
        </p:spPr>
        <p:txBody>
          <a:bodyPr>
            <a:spAutoFit/>
          </a:bodyPr>
          <a:lstStyle/>
          <a:p>
            <a:pPr algn="l">
              <a:spcBef>
                <a:spcPct val="50000"/>
              </a:spcBef>
            </a:pPr>
            <a:r>
              <a:rPr lang="en-GB" sz="1800" dirty="0">
                <a:solidFill>
                  <a:schemeClr val="bg1"/>
                </a:solidFill>
              </a:rPr>
              <a:t>Les Cottrell and Xu Rong Sheng IHEP</a:t>
            </a:r>
          </a:p>
        </p:txBody>
      </p:sp>
      <p:pic>
        <p:nvPicPr>
          <p:cNvPr id="1041" name="Picture 17" descr="nfnnLogo"/>
          <p:cNvPicPr>
            <a:picLocks noChangeAspect="1" noChangeArrowheads="1"/>
          </p:cNvPicPr>
          <p:nvPr userDrawn="1"/>
        </p:nvPicPr>
        <p:blipFill>
          <a:blip r:embed="rId13" cstate="print"/>
          <a:srcRect/>
          <a:stretch>
            <a:fillRect/>
          </a:stretch>
        </p:blipFill>
        <p:spPr bwMode="auto">
          <a:xfrm>
            <a:off x="0" y="0"/>
            <a:ext cx="1295400" cy="1047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CC0000"/>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n"/>
        <a:defRPr sz="2400">
          <a:solidFill>
            <a:srgbClr val="000000"/>
          </a:solidFill>
          <a:latin typeface="+mn-lt"/>
        </a:defRPr>
      </a:lvl2pPr>
      <a:lvl3pPr marL="1143000" indent="-228600" algn="l" rtl="0" eaLnBrk="0" fontAlgn="base" hangingPunct="0">
        <a:spcBef>
          <a:spcPct val="20000"/>
        </a:spcBef>
        <a:spcAft>
          <a:spcPct val="0"/>
        </a:spcAft>
        <a:buClr>
          <a:srgbClr val="008000"/>
        </a:buClr>
        <a:buFont typeface="Wingdings" pitchFamily="2" charset="2"/>
        <a:buChar char="l"/>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eaLnBrk="0" fontAlgn="base" hangingPunct="0">
        <a:spcBef>
          <a:spcPct val="20000"/>
        </a:spcBef>
        <a:spcAft>
          <a:spcPct val="0"/>
        </a:spcAft>
        <a:buChar char="»"/>
        <a:defRPr sz="2000">
          <a:solidFill>
            <a:srgbClr val="000000"/>
          </a:solidFill>
          <a:latin typeface="+mn-lt"/>
        </a:defRPr>
      </a:lvl6pPr>
      <a:lvl7pPr marL="2971800" indent="-228600" algn="l" rtl="0" eaLnBrk="0" fontAlgn="base" hangingPunct="0">
        <a:spcBef>
          <a:spcPct val="20000"/>
        </a:spcBef>
        <a:spcAft>
          <a:spcPct val="0"/>
        </a:spcAft>
        <a:buChar char="»"/>
        <a:defRPr sz="2000">
          <a:solidFill>
            <a:srgbClr val="000000"/>
          </a:solidFill>
          <a:latin typeface="+mn-lt"/>
        </a:defRPr>
      </a:lvl7pPr>
      <a:lvl8pPr marL="3429000" indent="-228600" algn="l" rtl="0" eaLnBrk="0" fontAlgn="base" hangingPunct="0">
        <a:spcBef>
          <a:spcPct val="20000"/>
        </a:spcBef>
        <a:spcAft>
          <a:spcPct val="0"/>
        </a:spcAft>
        <a:buChar char="»"/>
        <a:defRPr sz="2000">
          <a:solidFill>
            <a:srgbClr val="000000"/>
          </a:solidFill>
          <a:latin typeface="+mn-lt"/>
        </a:defRPr>
      </a:lvl8pPr>
      <a:lvl9pPr marL="3886200" indent="-228600" algn="l" rtl="0" eaLnBrk="0" fontAlgn="base" hangingPunct="0">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ttrell@slac.Stanford.edu"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urs@ihep.ac.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confluence.slac.stanford.edu/display/TAN/China+Internet+Connection" TargetMode="External"/><Relationship Id="rId7" Type="http://schemas.openxmlformats.org/officeDocument/2006/relationships/hyperlink" Target="http://www.youtube.com/watch?v=hzqr5x8dPV0" TargetMode="External"/><Relationship Id="rId2" Type="http://schemas.openxmlformats.org/officeDocument/2006/relationships/hyperlink" Target="https://confluence.slac.stanford.edu/display/netmanpub/China+Internet+Connection" TargetMode="External"/><Relationship Id="rId1" Type="http://schemas.openxmlformats.org/officeDocument/2006/relationships/slideLayout" Target="../slideLayouts/slideLayout2.xml"/><Relationship Id="rId6" Type="http://schemas.openxmlformats.org/officeDocument/2006/relationships/hyperlink" Target="http://www.slac.stanford.edu/grp/scs/net/talk06/slac-ihep-net-history.ppt" TargetMode="External"/><Relationship Id="rId5" Type="http://schemas.openxmlformats.org/officeDocument/2006/relationships/hyperlink" Target="https://www.symmetrymagazine.org/article/november-2005/essay-les-cottrell" TargetMode="External"/><Relationship Id="rId4" Type="http://schemas.openxmlformats.org/officeDocument/2006/relationships/hyperlink" Target="http://www.slac.stanford.edu/pubs/slacpubs/6000/slac-pub-6478.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http://www.internetdigital.org/image/firstemail.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47564" y="1021739"/>
            <a:ext cx="7848872" cy="2448272"/>
          </a:xfrm>
          <a:gradFill rotWithShape="0">
            <a:gsLst>
              <a:gs pos="0">
                <a:srgbClr val="CCFFFF"/>
              </a:gs>
              <a:gs pos="100000">
                <a:srgbClr val="CCFFFF">
                  <a:gamma/>
                  <a:shade val="78824"/>
                  <a:invGamma/>
                </a:srgbClr>
              </a:gs>
            </a:gsLst>
            <a:path path="shape">
              <a:fillToRect l="50000" t="50000" r="50000" b="50000"/>
            </a:path>
          </a:gradFill>
          <a:ln w="76200">
            <a:solidFill>
              <a:srgbClr val="FF0066"/>
            </a:solidFill>
          </a:ln>
        </p:spPr>
        <p:txBody>
          <a:bodyPr/>
          <a:lstStyle/>
          <a:p>
            <a:r>
              <a:rPr lang="en-US" sz="4000" b="0" dirty="0">
                <a:solidFill>
                  <a:srgbClr val="FF0000"/>
                </a:solidFill>
              </a:rPr>
              <a:t>First permanent international computer network connection between China and US</a:t>
            </a:r>
            <a:endParaRPr lang="en-US" sz="4000" dirty="0">
              <a:solidFill>
                <a:srgbClr val="FF0000"/>
              </a:solidFill>
            </a:endParaRPr>
          </a:p>
        </p:txBody>
      </p:sp>
      <p:sp>
        <p:nvSpPr>
          <p:cNvPr id="9219" name="Rectangle 3"/>
          <p:cNvSpPr>
            <a:spLocks noGrp="1" noChangeArrowheads="1"/>
          </p:cNvSpPr>
          <p:nvPr>
            <p:ph type="subTitle" idx="1"/>
          </p:nvPr>
        </p:nvSpPr>
        <p:spPr>
          <a:xfrm>
            <a:off x="-108520" y="3691650"/>
            <a:ext cx="9144000" cy="1200150"/>
          </a:xfrm>
        </p:spPr>
        <p:txBody>
          <a:bodyPr/>
          <a:lstStyle/>
          <a:p>
            <a:r>
              <a:rPr lang="en-US" b="1" i="1" dirty="0"/>
              <a:t>Les </a:t>
            </a:r>
            <a:r>
              <a:rPr lang="en-US" b="1" i="1" dirty="0" err="1"/>
              <a:t>Cottrell</a:t>
            </a:r>
            <a:r>
              <a:rPr lang="en-US" b="1" i="1" baseline="30000" dirty="0" err="1"/>
              <a:t>SLAC</a:t>
            </a:r>
            <a:r>
              <a:rPr lang="en-US" b="1" i="1" dirty="0"/>
              <a:t>, Xu Rong </a:t>
            </a:r>
            <a:r>
              <a:rPr lang="en-US" b="1" i="1" dirty="0" err="1"/>
              <a:t>Sheng</a:t>
            </a:r>
            <a:r>
              <a:rPr lang="en-US" b="1" i="1" baseline="30000" dirty="0" err="1"/>
              <a:t>IHEP</a:t>
            </a:r>
            <a:endParaRPr lang="en-US" b="1" i="1" baseline="30000" dirty="0">
              <a:hlinkClick r:id="rId3"/>
            </a:endParaRPr>
          </a:p>
          <a:p>
            <a:r>
              <a:rPr lang="en-US" b="1" i="1" baseline="30000" dirty="0">
                <a:hlinkClick r:id="rId3"/>
              </a:rPr>
              <a:t>Cottrell@slac.Stanford.edu</a:t>
            </a:r>
            <a:r>
              <a:rPr lang="en-US" b="1" i="1" baseline="30000" dirty="0"/>
              <a:t>, </a:t>
            </a:r>
            <a:r>
              <a:rPr lang="en-US" b="1" i="1" baseline="30000" dirty="0" err="1">
                <a:solidFill>
                  <a:schemeClr val="accent1">
                    <a:lumMod val="75000"/>
                  </a:schemeClr>
                </a:solidFill>
              </a:rPr>
              <a:t>X</a:t>
            </a:r>
            <a:r>
              <a:rPr lang="en-US" b="1" i="1" baseline="30000" dirty="0" err="1">
                <a:solidFill>
                  <a:schemeClr val="accent1">
                    <a:lumMod val="75000"/>
                  </a:schemeClr>
                </a:solidFill>
                <a:hlinkClick r:id="rId4">
                  <a:extLst>
                    <a:ext uri="{A12FA001-AC4F-418D-AE19-62706E023703}">
                      <ahyp:hlinkClr xmlns:ahyp="http://schemas.microsoft.com/office/drawing/2018/hyperlinkcolor" val="tx"/>
                    </a:ext>
                  </a:extLst>
                </a:hlinkClick>
              </a:rPr>
              <a:t>urs@ihep.ac.cn</a:t>
            </a:r>
            <a:br>
              <a:rPr lang="en-US" sz="3200" b="1" i="1" baseline="30000" dirty="0"/>
            </a:br>
            <a:r>
              <a:rPr lang="en-US" sz="3200" b="1" i="1" baseline="30000" dirty="0"/>
              <a:t>Sept 5-6, 2019, IHEP Beijing</a:t>
            </a:r>
          </a:p>
          <a:p>
            <a:endParaRPr lang="en-US" sz="3200" b="1" i="1" baseline="30000" dirty="0"/>
          </a:p>
        </p:txBody>
      </p:sp>
      <p:pic>
        <p:nvPicPr>
          <p:cNvPr id="1026" name="Picture 2"/>
          <p:cNvPicPr>
            <a:picLocks noChangeAspect="1" noChangeArrowheads="1"/>
          </p:cNvPicPr>
          <p:nvPr/>
        </p:nvPicPr>
        <p:blipFill>
          <a:blip r:embed="rId5" cstate="print"/>
          <a:srcRect/>
          <a:stretch>
            <a:fillRect/>
          </a:stretch>
        </p:blipFill>
        <p:spPr bwMode="auto">
          <a:xfrm>
            <a:off x="7991475" y="0"/>
            <a:ext cx="1152525" cy="800100"/>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srcRect/>
          <a:stretch>
            <a:fillRect/>
          </a:stretch>
        </p:blipFill>
        <p:spPr bwMode="auto">
          <a:xfrm>
            <a:off x="395536" y="5180062"/>
            <a:ext cx="1533525" cy="1200150"/>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srcRect/>
          <a:stretch>
            <a:fillRect/>
          </a:stretch>
        </p:blipFill>
        <p:spPr bwMode="auto">
          <a:xfrm>
            <a:off x="7617160" y="5085184"/>
            <a:ext cx="1128683" cy="138990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6" y="0"/>
            <a:ext cx="6344416" cy="836613"/>
          </a:xfrm>
        </p:spPr>
        <p:txBody>
          <a:bodyPr/>
          <a:lstStyle/>
          <a:p>
            <a:r>
              <a:rPr lang="en-US" dirty="0"/>
              <a:t>Then it got really hard</a:t>
            </a:r>
          </a:p>
        </p:txBody>
      </p:sp>
      <p:sp>
        <p:nvSpPr>
          <p:cNvPr id="3" name="Content Placeholder 2"/>
          <p:cNvSpPr>
            <a:spLocks noGrp="1"/>
          </p:cNvSpPr>
          <p:nvPr>
            <p:ph idx="1"/>
          </p:nvPr>
        </p:nvSpPr>
        <p:spPr>
          <a:xfrm>
            <a:off x="0" y="764704"/>
            <a:ext cx="9144000" cy="5760640"/>
          </a:xfrm>
        </p:spPr>
        <p:txBody>
          <a:bodyPr/>
          <a:lstStyle/>
          <a:p>
            <a:r>
              <a:rPr lang="en-US" dirty="0"/>
              <a:t>US </a:t>
            </a:r>
            <a:r>
              <a:rPr lang="en-US" dirty="0" err="1"/>
              <a:t>downstation</a:t>
            </a:r>
            <a:r>
              <a:rPr lang="en-US" dirty="0"/>
              <a:t> Point Reyes N of San Francisco</a:t>
            </a:r>
          </a:p>
          <a:p>
            <a:r>
              <a:rPr lang="en-US" dirty="0"/>
              <a:t>China </a:t>
            </a:r>
            <a:r>
              <a:rPr lang="en-US" dirty="0" err="1"/>
              <a:t>downstation</a:t>
            </a:r>
            <a:r>
              <a:rPr lang="en-US" dirty="0"/>
              <a:t>  Beijing airport</a:t>
            </a:r>
          </a:p>
          <a:p>
            <a:r>
              <a:rPr lang="en-US" dirty="0"/>
              <a:t>From airport microwave to BTA  bldg 801                      35km away in center of Beijing</a:t>
            </a:r>
          </a:p>
          <a:p>
            <a:r>
              <a:rPr lang="en-US" dirty="0"/>
              <a:t>BTA 801 to 821 exchange bldg 2 blocks from IHEP  </a:t>
            </a:r>
          </a:p>
          <a:p>
            <a:pPr lvl="1"/>
            <a:r>
              <a:rPr lang="en-US" dirty="0"/>
              <a:t>Tried infrared, then microwave but error </a:t>
            </a:r>
            <a:br>
              <a:rPr lang="en-US" dirty="0"/>
            </a:br>
            <a:r>
              <a:rPr lang="en-US" dirty="0"/>
              <a:t>rates too high, eventually got a </a:t>
            </a:r>
            <a:r>
              <a:rPr lang="en-US" dirty="0" err="1"/>
              <a:t>fibre</a:t>
            </a:r>
            <a:r>
              <a:rPr lang="en-US" dirty="0"/>
              <a:t> route</a:t>
            </a:r>
          </a:p>
          <a:p>
            <a:pPr lvl="1"/>
            <a:r>
              <a:rPr lang="en-US" dirty="0"/>
              <a:t>Last 2 blocks there was copper, but </a:t>
            </a:r>
            <a:br>
              <a:rPr lang="en-US" dirty="0"/>
            </a:br>
            <a:r>
              <a:rPr lang="en-US" dirty="0"/>
              <a:t>problems with converting </a:t>
            </a:r>
            <a:r>
              <a:rPr lang="en-US" dirty="0" err="1"/>
              <a:t>fibre</a:t>
            </a:r>
            <a:r>
              <a:rPr lang="en-US" dirty="0"/>
              <a:t> to copper</a:t>
            </a:r>
          </a:p>
          <a:p>
            <a:pPr lvl="1"/>
            <a:r>
              <a:rPr lang="en-US" dirty="0"/>
              <a:t>March 1</a:t>
            </a:r>
            <a:r>
              <a:rPr lang="en-US" baseline="30000" dirty="0"/>
              <a:t>st</a:t>
            </a:r>
            <a:r>
              <a:rPr lang="en-US" dirty="0"/>
              <a:t> 1993 acceptable error rates, handed over to IHEP</a:t>
            </a:r>
          </a:p>
          <a:p>
            <a:pPr lvl="1"/>
            <a:r>
              <a:rPr lang="en-US" dirty="0"/>
              <a:t>Seconds later monitor program showed the SLAC </a:t>
            </a:r>
            <a:r>
              <a:rPr lang="en-US" dirty="0" err="1"/>
              <a:t>DECrouter</a:t>
            </a:r>
            <a:r>
              <a:rPr lang="en-US" dirty="0"/>
              <a:t> adjacent to IHEP   </a:t>
            </a:r>
          </a:p>
          <a:p>
            <a:r>
              <a:rPr lang="en-US" dirty="0"/>
              <a:t>DoE/SLAC paid $50K/</a:t>
            </a:r>
            <a:r>
              <a:rPr lang="en-US" dirty="0" err="1"/>
              <a:t>yr</a:t>
            </a:r>
            <a:r>
              <a:rPr lang="en-US" dirty="0"/>
              <a:t>, similar from China                              </a:t>
            </a:r>
          </a:p>
        </p:txBody>
      </p:sp>
      <p:pic>
        <p:nvPicPr>
          <p:cNvPr id="3074" name="Picture 2"/>
          <p:cNvPicPr>
            <a:picLocks noChangeAspect="1" noChangeArrowheads="1"/>
          </p:cNvPicPr>
          <p:nvPr/>
        </p:nvPicPr>
        <p:blipFill>
          <a:blip r:embed="rId3" cstate="print"/>
          <a:srcRect/>
          <a:stretch>
            <a:fillRect/>
          </a:stretch>
        </p:blipFill>
        <p:spPr bwMode="auto">
          <a:xfrm>
            <a:off x="6907517" y="3140968"/>
            <a:ext cx="2236483" cy="1584175"/>
          </a:xfrm>
          <a:prstGeom prst="rect">
            <a:avLst/>
          </a:prstGeom>
          <a:noFill/>
          <a:ln w="9525">
            <a:noFill/>
            <a:miter lim="800000"/>
            <a:headEnd/>
            <a:tailEnd/>
          </a:ln>
        </p:spPr>
      </p:pic>
      <p:pic>
        <p:nvPicPr>
          <p:cNvPr id="5" name="Picture 2">
            <a:extLst>
              <a:ext uri="{FF2B5EF4-FFF2-40B4-BE49-F238E27FC236}">
                <a16:creationId xmlns:a16="http://schemas.microsoft.com/office/drawing/2014/main" id="{EACBA2F1-7397-9849-859B-660BB8C5B336}"/>
              </a:ext>
            </a:extLst>
          </p:cNvPr>
          <p:cNvPicPr>
            <a:picLocks noChangeAspect="1" noChangeArrowheads="1"/>
          </p:cNvPicPr>
          <p:nvPr/>
        </p:nvPicPr>
        <p:blipFill>
          <a:blip r:embed="rId4" cstate="print"/>
          <a:srcRect/>
          <a:stretch>
            <a:fillRect/>
          </a:stretch>
        </p:blipFill>
        <p:spPr bwMode="auto">
          <a:xfrm>
            <a:off x="7820791" y="0"/>
            <a:ext cx="1323210" cy="918592"/>
          </a:xfrm>
          <a:prstGeom prst="rect">
            <a:avLst/>
          </a:prstGeom>
          <a:noFill/>
          <a:ln w="9525">
            <a:noFill/>
            <a:miter lim="800000"/>
            <a:headEnd/>
            <a:tailEnd/>
          </a:ln>
        </p:spPr>
      </p:pic>
      <p:pic>
        <p:nvPicPr>
          <p:cNvPr id="6" name="Picture 5" descr="A person standing on top of a dirt road&#10;&#10;Description automatically generated">
            <a:extLst>
              <a:ext uri="{FF2B5EF4-FFF2-40B4-BE49-F238E27FC236}">
                <a16:creationId xmlns:a16="http://schemas.microsoft.com/office/drawing/2014/main" id="{CF49566A-2324-374C-9C5A-4FD3E918BC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1" y="1223739"/>
            <a:ext cx="2123729" cy="1357924"/>
          </a:xfrm>
          <a:prstGeom prst="rect">
            <a:avLst/>
          </a:prstGeom>
        </p:spPr>
      </p:pic>
      <p:sp>
        <p:nvSpPr>
          <p:cNvPr id="7" name="TextBox 6">
            <a:extLst>
              <a:ext uri="{FF2B5EF4-FFF2-40B4-BE49-F238E27FC236}">
                <a16:creationId xmlns:a16="http://schemas.microsoft.com/office/drawing/2014/main" id="{62797984-F746-F84B-800C-67CE62B912D3}"/>
              </a:ext>
            </a:extLst>
          </p:cNvPr>
          <p:cNvSpPr txBox="1"/>
          <p:nvPr/>
        </p:nvSpPr>
        <p:spPr>
          <a:xfrm>
            <a:off x="7308304" y="1340767"/>
            <a:ext cx="1440160" cy="646331"/>
          </a:xfrm>
          <a:prstGeom prst="rect">
            <a:avLst/>
          </a:prstGeom>
          <a:noFill/>
        </p:spPr>
        <p:txBody>
          <a:bodyPr wrap="square" rtlCol="0">
            <a:spAutoFit/>
          </a:bodyPr>
          <a:lstStyle/>
          <a:p>
            <a:r>
              <a:rPr lang="en-US" dirty="0"/>
              <a:t>2010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0"/>
            <a:ext cx="6912049" cy="836613"/>
          </a:xfrm>
        </p:spPr>
        <p:txBody>
          <a:bodyPr/>
          <a:lstStyle/>
          <a:p>
            <a:r>
              <a:rPr lang="en-US" dirty="0"/>
              <a:t>How did it work &amp; for what</a:t>
            </a:r>
          </a:p>
        </p:txBody>
      </p:sp>
      <p:sp>
        <p:nvSpPr>
          <p:cNvPr id="3" name="Content Placeholder 2"/>
          <p:cNvSpPr>
            <a:spLocks noGrp="1"/>
          </p:cNvSpPr>
          <p:nvPr>
            <p:ph idx="1"/>
          </p:nvPr>
        </p:nvSpPr>
        <p:spPr/>
        <p:txBody>
          <a:bodyPr/>
          <a:lstStyle/>
          <a:p>
            <a:r>
              <a:rPr lang="en-US" dirty="0"/>
              <a:t>Hundred times better: </a:t>
            </a:r>
          </a:p>
          <a:p>
            <a:pPr lvl="1"/>
            <a:r>
              <a:rPr lang="en-US" dirty="0"/>
              <a:t>42kps file transfer</a:t>
            </a:r>
          </a:p>
          <a:p>
            <a:pPr lvl="1"/>
            <a:r>
              <a:rPr lang="en-US" dirty="0"/>
              <a:t>Echo time &lt; 1 second</a:t>
            </a:r>
          </a:p>
          <a:p>
            <a:pPr lvl="1"/>
            <a:r>
              <a:rPr lang="en-US" dirty="0"/>
              <a:t>Error rate 1 in 10 million</a:t>
            </a:r>
          </a:p>
          <a:p>
            <a:pPr lvl="1"/>
            <a:r>
              <a:rPr lang="en-US" dirty="0"/>
              <a:t>1-2 unscheduled outages/month </a:t>
            </a:r>
          </a:p>
          <a:p>
            <a:pPr lvl="1"/>
            <a:r>
              <a:rPr lang="en-US" dirty="0"/>
              <a:t>Twice yearly occulted by sun directly in line with satellite</a:t>
            </a:r>
          </a:p>
          <a:p>
            <a:r>
              <a:rPr lang="en-US" dirty="0"/>
              <a:t>How was it used:</a:t>
            </a:r>
          </a:p>
          <a:p>
            <a:pPr lvl="1"/>
            <a:r>
              <a:rPr lang="en-US" dirty="0"/>
              <a:t>Transfer physics data: 200MB/day (equivalent to that era’s tape cartridge – IBM 3480)</a:t>
            </a:r>
          </a:p>
          <a:p>
            <a:pPr lvl="1"/>
            <a:r>
              <a:rPr lang="en-US" dirty="0"/>
              <a:t>2500 emails/day 400 sites in 21 countries via SLAC gateway</a:t>
            </a:r>
          </a:p>
          <a:p>
            <a:pPr lvl="1"/>
            <a:r>
              <a:rPr lang="en-US" dirty="0"/>
              <a:t>News groups, collaboration coordination, code management</a:t>
            </a:r>
          </a:p>
          <a:p>
            <a:pPr lvl="1"/>
            <a:r>
              <a:rPr lang="en-US" dirty="0"/>
              <a:t>Copying files, remote login, real-time communication</a:t>
            </a:r>
          </a:p>
        </p:txBody>
      </p:sp>
      <p:pic>
        <p:nvPicPr>
          <p:cNvPr id="4" name="Picture 2">
            <a:extLst>
              <a:ext uri="{FF2B5EF4-FFF2-40B4-BE49-F238E27FC236}">
                <a16:creationId xmlns:a16="http://schemas.microsoft.com/office/drawing/2014/main" id="{30DA90D7-9C9F-0F4F-8C6B-45D7B8FDBCE6}"/>
              </a:ext>
            </a:extLst>
          </p:cNvPr>
          <p:cNvPicPr>
            <a:picLocks noChangeAspect="1" noChangeArrowheads="1"/>
          </p:cNvPicPr>
          <p:nvPr/>
        </p:nvPicPr>
        <p:blipFill>
          <a:blip r:embed="rId2"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6336704" cy="836613"/>
          </a:xfrm>
        </p:spPr>
        <p:txBody>
          <a:bodyPr/>
          <a:lstStyle/>
          <a:p>
            <a:r>
              <a:rPr lang="en-US" dirty="0"/>
              <a:t>Daily Utilization 1993-1994</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22436" y="1196752"/>
            <a:ext cx="9057192" cy="4896544"/>
          </a:xfrm>
          <a:prstGeom prst="rect">
            <a:avLst/>
          </a:prstGeom>
          <a:noFill/>
          <a:ln w="9525">
            <a:noFill/>
            <a:miter lim="800000"/>
            <a:headEnd/>
            <a:tailEnd/>
          </a:ln>
        </p:spPr>
      </p:pic>
      <p:pic>
        <p:nvPicPr>
          <p:cNvPr id="4" name="Picture 2">
            <a:extLst>
              <a:ext uri="{FF2B5EF4-FFF2-40B4-BE49-F238E27FC236}">
                <a16:creationId xmlns:a16="http://schemas.microsoft.com/office/drawing/2014/main" id="{B473454F-4E62-004E-95A9-704A61C17373}"/>
              </a:ext>
            </a:extLst>
          </p:cNvPr>
          <p:cNvPicPr>
            <a:picLocks noChangeAspect="1" noChangeArrowheads="1"/>
          </p:cNvPicPr>
          <p:nvPr/>
        </p:nvPicPr>
        <p:blipFill>
          <a:blip r:embed="rId4"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79712" y="31531"/>
            <a:ext cx="5940152" cy="836613"/>
          </a:xfrm>
        </p:spPr>
        <p:txBody>
          <a:bodyPr/>
          <a:lstStyle/>
          <a:p>
            <a:r>
              <a:rPr lang="en-US" dirty="0">
                <a:solidFill>
                  <a:schemeClr val="tx1"/>
                </a:solidFill>
              </a:rPr>
              <a:t>Connecting to the Internet</a:t>
            </a:r>
          </a:p>
        </p:txBody>
      </p:sp>
      <p:sp>
        <p:nvSpPr>
          <p:cNvPr id="20483" name="Rectangle 3"/>
          <p:cNvSpPr>
            <a:spLocks noGrp="1" noChangeArrowheads="1"/>
          </p:cNvSpPr>
          <p:nvPr>
            <p:ph type="body" idx="1"/>
          </p:nvPr>
        </p:nvSpPr>
        <p:spPr>
          <a:xfrm>
            <a:off x="0" y="764704"/>
            <a:ext cx="9144000" cy="5760640"/>
          </a:xfrm>
        </p:spPr>
        <p:txBody>
          <a:bodyPr/>
          <a:lstStyle/>
          <a:p>
            <a:r>
              <a:rPr lang="en-US" sz="2400" dirty="0"/>
              <a:t>Once 64kbps link established many Chinese institutions wanted to connect to IHEP to get direct access to Internet</a:t>
            </a:r>
          </a:p>
          <a:p>
            <a:r>
              <a:rPr lang="en-US" sz="2400" dirty="0"/>
              <a:t>Dec 1994 Visit by US congressman George Brown to IHEP increased US government interest</a:t>
            </a:r>
          </a:p>
          <a:p>
            <a:r>
              <a:rPr lang="en-US" sz="2400" dirty="0"/>
              <a:t>Replaced DEC routers with Cisco routers</a:t>
            </a:r>
          </a:p>
          <a:p>
            <a:pPr lvl="1"/>
            <a:r>
              <a:rPr lang="en-US" sz="2000" dirty="0"/>
              <a:t>Got export licenses from US DOC</a:t>
            </a:r>
          </a:p>
          <a:p>
            <a:pPr lvl="1"/>
            <a:r>
              <a:rPr lang="en-US" sz="2000" dirty="0"/>
              <a:t>Received in Beijing Feb 1994, installed in March</a:t>
            </a:r>
          </a:p>
          <a:p>
            <a:pPr lvl="1"/>
            <a:r>
              <a:rPr lang="en-US" sz="2000" dirty="0"/>
              <a:t>Worldwide </a:t>
            </a:r>
            <a:r>
              <a:rPr lang="en-US" sz="2000" dirty="0" err="1"/>
              <a:t>HEPnet</a:t>
            </a:r>
            <a:r>
              <a:rPr lang="en-US" sz="2000" dirty="0"/>
              <a:t> connected</a:t>
            </a:r>
          </a:p>
          <a:p>
            <a:r>
              <a:rPr lang="en-US" sz="2400" dirty="0"/>
              <a:t>Agreement for Internet to carry Chinese traffic (DOC, </a:t>
            </a:r>
            <a:r>
              <a:rPr lang="en-US" sz="2400" dirty="0" err="1"/>
              <a:t>DoD</a:t>
            </a:r>
            <a:r>
              <a:rPr lang="en-US" sz="2400" dirty="0"/>
              <a:t>, </a:t>
            </a:r>
            <a:r>
              <a:rPr lang="en-US" sz="2400" dirty="0" err="1"/>
              <a:t>DoE</a:t>
            </a:r>
            <a:r>
              <a:rPr lang="en-US" sz="2400" dirty="0"/>
              <a:t>)</a:t>
            </a:r>
          </a:p>
          <a:p>
            <a:pPr lvl="1"/>
            <a:r>
              <a:rPr lang="en-US" sz="2000" dirty="0"/>
              <a:t>Required Internet wide-area email sent April 18, 1994, saying China connection April 25, 1994</a:t>
            </a:r>
          </a:p>
          <a:p>
            <a:r>
              <a:rPr lang="en-US" sz="2400" dirty="0">
                <a:solidFill>
                  <a:srgbClr val="FF0000"/>
                </a:solidFill>
              </a:rPr>
              <a:t>IHEP fully </a:t>
            </a:r>
            <a:r>
              <a:rPr lang="en-US" sz="2400" dirty="0" err="1">
                <a:solidFill>
                  <a:srgbClr val="FF0000"/>
                </a:solidFill>
              </a:rPr>
              <a:t>Internetted</a:t>
            </a:r>
            <a:r>
              <a:rPr lang="en-US" sz="2400" dirty="0">
                <a:solidFill>
                  <a:srgbClr val="FF0000"/>
                </a:solidFill>
              </a:rPr>
              <a:t> via US West Coast interconnection point</a:t>
            </a:r>
          </a:p>
          <a:p>
            <a:pPr lvl="1"/>
            <a:endParaRPr lang="en-US" dirty="0"/>
          </a:p>
        </p:txBody>
      </p:sp>
      <p:pic>
        <p:nvPicPr>
          <p:cNvPr id="4" name="Picture 2">
            <a:extLst>
              <a:ext uri="{FF2B5EF4-FFF2-40B4-BE49-F238E27FC236}">
                <a16:creationId xmlns:a16="http://schemas.microsoft.com/office/drawing/2014/main" id="{97B31267-9367-7F4C-8732-7084876A016D}"/>
              </a:ext>
            </a:extLst>
          </p:cNvPr>
          <p:cNvPicPr>
            <a:picLocks noChangeAspect="1" noChangeArrowheads="1"/>
          </p:cNvPicPr>
          <p:nvPr/>
        </p:nvPicPr>
        <p:blipFill>
          <a:blip r:embed="rId2"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B0AF-6332-6243-96F1-560E631F4EBA}"/>
              </a:ext>
            </a:extLst>
          </p:cNvPr>
          <p:cNvSpPr>
            <a:spLocks noGrp="1"/>
          </p:cNvSpPr>
          <p:nvPr>
            <p:ph type="title"/>
          </p:nvPr>
        </p:nvSpPr>
        <p:spPr>
          <a:xfrm>
            <a:off x="1476375" y="0"/>
            <a:ext cx="6407993" cy="836613"/>
          </a:xfrm>
        </p:spPr>
        <p:txBody>
          <a:bodyPr/>
          <a:lstStyle/>
          <a:p>
            <a:r>
              <a:rPr lang="en-US" dirty="0"/>
              <a:t>Since then</a:t>
            </a:r>
          </a:p>
        </p:txBody>
      </p:sp>
      <p:pic>
        <p:nvPicPr>
          <p:cNvPr id="5" name="Content Placeholder 4" descr="A close up of a map&#10;&#10;Description automatically generated">
            <a:extLst>
              <a:ext uri="{FF2B5EF4-FFF2-40B4-BE49-F238E27FC236}">
                <a16:creationId xmlns:a16="http://schemas.microsoft.com/office/drawing/2014/main" id="{C1341A6E-9CDB-124C-BF5C-1DD1C09019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61517"/>
            <a:ext cx="9144000" cy="4483707"/>
          </a:xfrm>
        </p:spPr>
      </p:pic>
      <p:pic>
        <p:nvPicPr>
          <p:cNvPr id="4" name="Picture 2">
            <a:extLst>
              <a:ext uri="{FF2B5EF4-FFF2-40B4-BE49-F238E27FC236}">
                <a16:creationId xmlns:a16="http://schemas.microsoft.com/office/drawing/2014/main" id="{5D5FAF95-626C-1046-8425-697AE8D5E6FD}"/>
              </a:ext>
            </a:extLst>
          </p:cNvPr>
          <p:cNvPicPr>
            <a:picLocks noChangeAspect="1" noChangeArrowheads="1"/>
          </p:cNvPicPr>
          <p:nvPr/>
        </p:nvPicPr>
        <p:blipFill>
          <a:blip r:embed="rId4" cstate="print"/>
          <a:srcRect/>
          <a:stretch>
            <a:fillRect/>
          </a:stretch>
        </p:blipFill>
        <p:spPr bwMode="auto">
          <a:xfrm>
            <a:off x="7820791" y="0"/>
            <a:ext cx="1323210" cy="918592"/>
          </a:xfrm>
          <a:prstGeom prst="rect">
            <a:avLst/>
          </a:prstGeom>
          <a:noFill/>
          <a:ln w="9525">
            <a:noFill/>
            <a:miter lim="800000"/>
            <a:headEnd/>
            <a:tailEnd/>
          </a:ln>
        </p:spPr>
      </p:pic>
      <p:pic>
        <p:nvPicPr>
          <p:cNvPr id="6" name="Picture 5" descr="A close up of a map&#10;&#10;Description automatically generated">
            <a:extLst>
              <a:ext uri="{FF2B5EF4-FFF2-40B4-BE49-F238E27FC236}">
                <a16:creationId xmlns:a16="http://schemas.microsoft.com/office/drawing/2014/main" id="{B444C61E-1491-5047-8699-9BDB0D76D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048" y="1556791"/>
            <a:ext cx="3986952" cy="3931357"/>
          </a:xfrm>
          <a:prstGeom prst="rect">
            <a:avLst/>
          </a:prstGeom>
        </p:spPr>
      </p:pic>
    </p:spTree>
    <p:extLst>
      <p:ext uri="{BB962C8B-B14F-4D97-AF65-F5344CB8AC3E}">
        <p14:creationId xmlns:p14="http://schemas.microsoft.com/office/powerpoint/2010/main" val="278058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a:xfrm>
            <a:off x="0" y="692696"/>
            <a:ext cx="9144000" cy="5832648"/>
          </a:xfrm>
        </p:spPr>
        <p:txBody>
          <a:bodyPr/>
          <a:lstStyle/>
          <a:p>
            <a:r>
              <a:rPr lang="en-US" dirty="0"/>
              <a:t>Overview</a:t>
            </a:r>
            <a:endParaRPr lang="en-US" dirty="0">
              <a:hlinkClick r:id="rId2"/>
            </a:endParaRPr>
          </a:p>
          <a:p>
            <a:pPr lvl="1"/>
            <a:r>
              <a:rPr lang="en-US" sz="2000" dirty="0">
                <a:hlinkClick r:id="rId3"/>
              </a:rPr>
              <a:t>confluence.slac.stanford.edu/display/TAN/China+Internet+Connection</a:t>
            </a:r>
            <a:endParaRPr lang="en-US" sz="2000" dirty="0"/>
          </a:p>
          <a:p>
            <a:r>
              <a:rPr lang="en-US" dirty="0"/>
              <a:t>1994: Academic paper on connection:</a:t>
            </a:r>
          </a:p>
          <a:p>
            <a:pPr lvl="1"/>
            <a:r>
              <a:rPr lang="en-US" sz="2000" dirty="0">
                <a:hlinkClick r:id="rId4"/>
              </a:rPr>
              <a:t>www.slac.stanford.edu/pubs/slacpubs/6000/slac-pub-6478.html</a:t>
            </a:r>
            <a:r>
              <a:rPr lang="en-US" sz="2000" dirty="0"/>
              <a:t> </a:t>
            </a:r>
          </a:p>
          <a:p>
            <a:r>
              <a:rPr lang="en-US" dirty="0"/>
              <a:t>2005: Essay on bringing the Internet to China</a:t>
            </a:r>
          </a:p>
          <a:p>
            <a:pPr lvl="1"/>
            <a:r>
              <a:rPr lang="en-US" sz="2000" dirty="0">
                <a:hlinkClick r:id="rId5"/>
              </a:rPr>
              <a:t>https://www.symmetrymagazine.org/article/november-2005/essay-les-cottrell</a:t>
            </a:r>
            <a:r>
              <a:rPr lang="en-US" sz="2000" dirty="0"/>
              <a:t> </a:t>
            </a:r>
          </a:p>
          <a:p>
            <a:r>
              <a:rPr lang="en-US" dirty="0"/>
              <a:t>2006: Contributions of HEP to China Internet:</a:t>
            </a:r>
          </a:p>
          <a:p>
            <a:pPr lvl="1"/>
            <a:r>
              <a:rPr lang="en-US" sz="2000" dirty="0">
                <a:hlinkClick r:id="rId6"/>
              </a:rPr>
              <a:t>www.slac.stanford.edu/grp/scs/net/talk06/slac-ihep-net-history.ppt</a:t>
            </a:r>
            <a:r>
              <a:rPr lang="en-US" sz="2000" dirty="0"/>
              <a:t> </a:t>
            </a:r>
          </a:p>
          <a:p>
            <a:r>
              <a:rPr lang="en-US" dirty="0"/>
              <a:t>2010: You Tube video</a:t>
            </a:r>
          </a:p>
          <a:p>
            <a:pPr lvl="1"/>
            <a:r>
              <a:rPr lang="en-US" sz="2000" dirty="0">
                <a:hlinkClick r:id="rId7"/>
              </a:rPr>
              <a:t>www.youtube.com/watch?v=hzqr5x8dPV0</a:t>
            </a:r>
            <a:r>
              <a:rPr lang="en-US" sz="2000" dirty="0"/>
              <a:t> </a:t>
            </a:r>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23728" y="0"/>
            <a:ext cx="7020272" cy="836613"/>
          </a:xfrm>
        </p:spPr>
        <p:txBody>
          <a:bodyPr/>
          <a:lstStyle/>
          <a:p>
            <a:r>
              <a:rPr lang="en-US" dirty="0">
                <a:solidFill>
                  <a:srgbClr val="FF0000"/>
                </a:solidFill>
              </a:rPr>
              <a:t>Early History</a:t>
            </a:r>
          </a:p>
        </p:txBody>
      </p:sp>
      <p:sp>
        <p:nvSpPr>
          <p:cNvPr id="14339" name="Rectangle 3"/>
          <p:cNvSpPr>
            <a:spLocks noGrp="1" noChangeArrowheads="1"/>
          </p:cNvSpPr>
          <p:nvPr>
            <p:ph type="body" idx="1"/>
          </p:nvPr>
        </p:nvSpPr>
        <p:spPr>
          <a:xfrm>
            <a:off x="0" y="836613"/>
            <a:ext cx="9144000" cy="5732462"/>
          </a:xfrm>
        </p:spPr>
        <p:txBody>
          <a:bodyPr/>
          <a:lstStyle/>
          <a:p>
            <a:pPr>
              <a:lnSpc>
                <a:spcPct val="90000"/>
              </a:lnSpc>
            </a:pPr>
            <a:r>
              <a:rPr lang="en-US" sz="3200" dirty="0"/>
              <a:t>1987 BEPC2 (VAX 785) @ IHEP linked to CERN via packet switched data network (PSDN)</a:t>
            </a:r>
          </a:p>
          <a:p>
            <a:pPr>
              <a:lnSpc>
                <a:spcPct val="90000"/>
              </a:lnSpc>
            </a:pPr>
            <a:r>
              <a:rPr lang="en-US" sz="3200" dirty="0"/>
              <a:t>May 1990 changed to </a:t>
            </a:r>
            <a:r>
              <a:rPr lang="en-US" sz="3200" dirty="0" err="1"/>
              <a:t>CNPac</a:t>
            </a:r>
            <a:r>
              <a:rPr lang="en-US" sz="3200" dirty="0"/>
              <a:t> (X.25 at 4.8kbps) from Ministry of Telecommunication, China</a:t>
            </a:r>
          </a:p>
          <a:p>
            <a:pPr>
              <a:lnSpc>
                <a:spcPct val="90000"/>
              </a:lnSpc>
            </a:pPr>
            <a:r>
              <a:rPr lang="en-US" sz="3200" dirty="0"/>
              <a:t>Provided Email connectivity via CERN VAX VXNODE in Geneva</a:t>
            </a:r>
          </a:p>
        </p:txBody>
      </p:sp>
      <p:pic>
        <p:nvPicPr>
          <p:cNvPr id="4" name="Picture 2"/>
          <p:cNvPicPr>
            <a:picLocks noChangeAspect="1" noChangeArrowheads="1"/>
          </p:cNvPicPr>
          <p:nvPr/>
        </p:nvPicPr>
        <p:blipFill>
          <a:blip r:embed="rId3" cstate="print"/>
          <a:srcRect/>
          <a:stretch>
            <a:fillRect/>
          </a:stretch>
        </p:blipFill>
        <p:spPr bwMode="auto">
          <a:xfrm>
            <a:off x="7991475" y="0"/>
            <a:ext cx="1152525" cy="8001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8001317" y="1202027"/>
            <a:ext cx="1142683" cy="121886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7435-B0A8-8D49-8E1E-B25D7984D59F}"/>
              </a:ext>
            </a:extLst>
          </p:cNvPr>
          <p:cNvSpPr>
            <a:spLocks noGrp="1"/>
          </p:cNvSpPr>
          <p:nvPr>
            <p:ph type="title"/>
          </p:nvPr>
        </p:nvSpPr>
        <p:spPr/>
        <p:txBody>
          <a:bodyPr/>
          <a:lstStyle/>
          <a:p>
            <a:r>
              <a:rPr lang="en-US" dirty="0"/>
              <a:t>First Email China </a:t>
            </a:r>
            <a:r>
              <a:rPr lang="en-US" dirty="0" err="1"/>
              <a:t>toGermany</a:t>
            </a:r>
            <a:endParaRPr lang="en-US" dirty="0"/>
          </a:p>
        </p:txBody>
      </p:sp>
      <p:pic>
        <p:nvPicPr>
          <p:cNvPr id="4" name="Content Placeholder 3">
            <a:extLst>
              <a:ext uri="{FF2B5EF4-FFF2-40B4-BE49-F238E27FC236}">
                <a16:creationId xmlns:a16="http://schemas.microsoft.com/office/drawing/2014/main" id="{25538B9C-B5A5-F441-A81F-3B0AD82A0477}"/>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115615" y="836612"/>
            <a:ext cx="6552009" cy="5616723"/>
          </a:xfrm>
          <a:prstGeom prst="rect">
            <a:avLst/>
          </a:prstGeom>
          <a:noFill/>
          <a:ln>
            <a:noFill/>
          </a:ln>
        </p:spPr>
      </p:pic>
    </p:spTree>
    <p:extLst>
      <p:ext uri="{BB962C8B-B14F-4D97-AF65-F5344CB8AC3E}">
        <p14:creationId xmlns:p14="http://schemas.microsoft.com/office/powerpoint/2010/main" val="155533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6507-B383-0C45-B014-ECEABC05601D}"/>
              </a:ext>
            </a:extLst>
          </p:cNvPr>
          <p:cNvSpPr>
            <a:spLocks noGrp="1"/>
          </p:cNvSpPr>
          <p:nvPr>
            <p:ph type="title"/>
          </p:nvPr>
        </p:nvSpPr>
        <p:spPr/>
        <p:txBody>
          <a:bodyPr/>
          <a:lstStyle/>
          <a:p>
            <a:r>
              <a:rPr lang="en-US" dirty="0"/>
              <a:t>Prelude</a:t>
            </a:r>
          </a:p>
        </p:txBody>
      </p:sp>
      <p:pic>
        <p:nvPicPr>
          <p:cNvPr id="4" name="Picture 2">
            <a:extLst>
              <a:ext uri="{FF2B5EF4-FFF2-40B4-BE49-F238E27FC236}">
                <a16:creationId xmlns:a16="http://schemas.microsoft.com/office/drawing/2014/main" id="{73A0A20D-E883-A84B-94E1-AE40DE5B97D4}"/>
              </a:ext>
            </a:extLst>
          </p:cNvPr>
          <p:cNvPicPr>
            <a:picLocks noGrp="1" noChangeAspect="1" noChangeArrowheads="1"/>
          </p:cNvPicPr>
          <p:nvPr>
            <p:ph idx="1"/>
          </p:nvPr>
        </p:nvPicPr>
        <p:blipFill>
          <a:blip r:embed="rId3" cstate="print"/>
          <a:srcRect/>
          <a:stretch>
            <a:fillRect/>
          </a:stretch>
        </p:blipFill>
        <p:spPr bwMode="auto">
          <a:xfrm>
            <a:off x="8001000" y="31830"/>
            <a:ext cx="1143000" cy="800100"/>
          </a:xfrm>
          <a:prstGeom prst="rect">
            <a:avLst/>
          </a:prstGeom>
          <a:noFill/>
          <a:ln w="9525">
            <a:noFill/>
            <a:miter lim="800000"/>
            <a:headEnd/>
            <a:tailEnd/>
          </a:ln>
        </p:spPr>
      </p:pic>
      <p:pic>
        <p:nvPicPr>
          <p:cNvPr id="11" name="Picture 10" descr="A screenshot of a cell phone&#10;&#10;Description automatically generated">
            <a:extLst>
              <a:ext uri="{FF2B5EF4-FFF2-40B4-BE49-F238E27FC236}">
                <a16:creationId xmlns:a16="http://schemas.microsoft.com/office/drawing/2014/main" id="{5C274B88-B3B0-0243-B7F3-6F806C61F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50" y="1308100"/>
            <a:ext cx="7505700" cy="4241800"/>
          </a:xfrm>
          <a:prstGeom prst="rect">
            <a:avLst/>
          </a:prstGeom>
        </p:spPr>
      </p:pic>
      <p:pic>
        <p:nvPicPr>
          <p:cNvPr id="5" name="Picture 4" descr="A person wearing a suit and tie smiling and looking at the camera&#10;&#10;Description automatically generated">
            <a:extLst>
              <a:ext uri="{FF2B5EF4-FFF2-40B4-BE49-F238E27FC236}">
                <a16:creationId xmlns:a16="http://schemas.microsoft.com/office/drawing/2014/main" id="{F3A231A3-0E15-0540-8B46-2CC0A1576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646" y="4077073"/>
            <a:ext cx="734188" cy="905773"/>
          </a:xfrm>
          <a:prstGeom prst="rect">
            <a:avLst/>
          </a:prstGeom>
        </p:spPr>
      </p:pic>
      <p:sp>
        <p:nvSpPr>
          <p:cNvPr id="6" name="TextBox 5">
            <a:extLst>
              <a:ext uri="{FF2B5EF4-FFF2-40B4-BE49-F238E27FC236}">
                <a16:creationId xmlns:a16="http://schemas.microsoft.com/office/drawing/2014/main" id="{B3FD2E2F-9DE2-A545-80DA-F7F22F7DE5A3}"/>
              </a:ext>
            </a:extLst>
          </p:cNvPr>
          <p:cNvSpPr txBox="1"/>
          <p:nvPr/>
        </p:nvSpPr>
        <p:spPr>
          <a:xfrm>
            <a:off x="769903" y="5091371"/>
            <a:ext cx="707245" cy="338554"/>
          </a:xfrm>
          <a:prstGeom prst="rect">
            <a:avLst/>
          </a:prstGeom>
          <a:noFill/>
        </p:spPr>
        <p:txBody>
          <a:bodyPr wrap="none" rtlCol="0">
            <a:spAutoFit/>
          </a:bodyPr>
          <a:lstStyle/>
          <a:p>
            <a:r>
              <a:rPr lang="en-US" sz="1600" b="0" dirty="0"/>
              <a:t>Nixon</a:t>
            </a:r>
          </a:p>
        </p:txBody>
      </p:sp>
      <p:sp>
        <p:nvSpPr>
          <p:cNvPr id="10" name="TextBox 9">
            <a:extLst>
              <a:ext uri="{FF2B5EF4-FFF2-40B4-BE49-F238E27FC236}">
                <a16:creationId xmlns:a16="http://schemas.microsoft.com/office/drawing/2014/main" id="{3AC85ED3-38D8-D044-894C-556D36E2824C}"/>
              </a:ext>
            </a:extLst>
          </p:cNvPr>
          <p:cNvSpPr txBox="1"/>
          <p:nvPr/>
        </p:nvSpPr>
        <p:spPr>
          <a:xfrm>
            <a:off x="2255564" y="5014426"/>
            <a:ext cx="734188" cy="830997"/>
          </a:xfrm>
          <a:prstGeom prst="rect">
            <a:avLst/>
          </a:prstGeom>
          <a:noFill/>
        </p:spPr>
        <p:txBody>
          <a:bodyPr wrap="square" rtlCol="0">
            <a:spAutoFit/>
          </a:bodyPr>
          <a:lstStyle/>
          <a:p>
            <a:r>
              <a:rPr lang="en-US" sz="1600" b="0" dirty="0"/>
              <a:t>Deng </a:t>
            </a:r>
            <a:r>
              <a:rPr lang="en-US" sz="1600" b="0" dirty="0" err="1"/>
              <a:t>Xaio</a:t>
            </a:r>
            <a:r>
              <a:rPr lang="en-US" sz="1600" b="0" dirty="0"/>
              <a:t> Peng</a:t>
            </a:r>
          </a:p>
        </p:txBody>
      </p:sp>
      <p:pic>
        <p:nvPicPr>
          <p:cNvPr id="13" name="Picture 12" descr="A person wearing a suit and tie&#10;&#10;Description automatically generated">
            <a:extLst>
              <a:ext uri="{FF2B5EF4-FFF2-40B4-BE49-F238E27FC236}">
                <a16:creationId xmlns:a16="http://schemas.microsoft.com/office/drawing/2014/main" id="{CC1EC5DB-2FE0-354A-BD10-A2240B762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360" y="4077073"/>
            <a:ext cx="722543" cy="937353"/>
          </a:xfrm>
          <a:prstGeom prst="rect">
            <a:avLst/>
          </a:prstGeom>
        </p:spPr>
      </p:pic>
    </p:spTree>
    <p:extLst>
      <p:ext uri="{BB962C8B-B14F-4D97-AF65-F5344CB8AC3E}">
        <p14:creationId xmlns:p14="http://schemas.microsoft.com/office/powerpoint/2010/main" val="282822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39752" y="0"/>
            <a:ext cx="5651723" cy="764705"/>
          </a:xfrm>
        </p:spPr>
        <p:txBody>
          <a:bodyPr/>
          <a:lstStyle/>
          <a:p>
            <a:r>
              <a:rPr lang="en-US" sz="3200" dirty="0"/>
              <a:t>Invitation</a:t>
            </a:r>
          </a:p>
        </p:txBody>
      </p:sp>
      <p:sp>
        <p:nvSpPr>
          <p:cNvPr id="15363" name="Rectangle 3"/>
          <p:cNvSpPr>
            <a:spLocks noGrp="1" noChangeArrowheads="1"/>
          </p:cNvSpPr>
          <p:nvPr>
            <p:ph type="body" idx="1"/>
          </p:nvPr>
        </p:nvSpPr>
        <p:spPr>
          <a:xfrm>
            <a:off x="0" y="764704"/>
            <a:ext cx="9144000" cy="5688484"/>
          </a:xfrm>
        </p:spPr>
        <p:txBody>
          <a:bodyPr/>
          <a:lstStyle/>
          <a:p>
            <a:pPr>
              <a:spcBef>
                <a:spcPct val="5000"/>
              </a:spcBef>
            </a:pPr>
            <a:r>
              <a:rPr lang="en-US" dirty="0"/>
              <a:t>Chinese scientists from IHEP, visit SLAC in April/May 1991</a:t>
            </a:r>
          </a:p>
          <a:p>
            <a:pPr>
              <a:spcBef>
                <a:spcPct val="5000"/>
              </a:spcBef>
            </a:pPr>
            <a:r>
              <a:rPr lang="en-US" dirty="0"/>
              <a:t>They were interested in computing and networking and as assistant director of computing I was invited to attend a meeting with them</a:t>
            </a:r>
          </a:p>
          <a:p>
            <a:pPr>
              <a:spcBef>
                <a:spcPct val="5000"/>
              </a:spcBef>
            </a:pPr>
            <a:r>
              <a:rPr lang="en-US" dirty="0"/>
              <a:t>They were particularly interested in a network connection to SLAC to support the Beijing Electron Spectrometer collaboration between IHEP, SLAC and other US institutions</a:t>
            </a:r>
          </a:p>
          <a:p>
            <a:pPr>
              <a:spcBef>
                <a:spcPct val="5000"/>
              </a:spcBef>
            </a:pPr>
            <a:r>
              <a:rPr lang="en-US" dirty="0"/>
              <a:t>With a meeting in Tokyo on Computing in </a:t>
            </a:r>
            <a:br>
              <a:rPr lang="en-US" dirty="0"/>
            </a:br>
            <a:r>
              <a:rPr lang="en-US" dirty="0"/>
              <a:t>HEP starting May 11, I suggest extending </a:t>
            </a:r>
            <a:br>
              <a:rPr lang="en-US" dirty="0"/>
            </a:br>
            <a:r>
              <a:rPr lang="en-US" dirty="0"/>
              <a:t>my trip to include a visit to IHEP in Beijing</a:t>
            </a:r>
          </a:p>
          <a:p>
            <a:pPr>
              <a:spcBef>
                <a:spcPct val="5000"/>
              </a:spcBef>
            </a:pPr>
            <a:r>
              <a:rPr lang="en-US" dirty="0"/>
              <a:t>IHEP were very supportive, invite me</a:t>
            </a:r>
          </a:p>
          <a:p>
            <a:pPr>
              <a:lnSpc>
                <a:spcPct val="80000"/>
              </a:lnSpc>
              <a:spcBef>
                <a:spcPct val="5000"/>
              </a:spcBef>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944148" y="2492896"/>
            <a:ext cx="1199852" cy="1025679"/>
          </a:xfrm>
          <a:prstGeom prst="rect">
            <a:avLst/>
          </a:prstGeom>
          <a:noFill/>
          <a:ln w="9525">
            <a:noFill/>
            <a:miter lim="800000"/>
            <a:headEnd/>
            <a:tailEnd/>
          </a:ln>
        </p:spPr>
      </p:pic>
      <p:pic>
        <p:nvPicPr>
          <p:cNvPr id="6" name="Picture 2">
            <a:extLst>
              <a:ext uri="{FF2B5EF4-FFF2-40B4-BE49-F238E27FC236}">
                <a16:creationId xmlns:a16="http://schemas.microsoft.com/office/drawing/2014/main" id="{F203B4E2-5FF5-9E4D-BA4B-58E8641A8C7E}"/>
              </a:ext>
            </a:extLst>
          </p:cNvPr>
          <p:cNvPicPr>
            <a:picLocks noChangeAspect="1" noChangeArrowheads="1"/>
          </p:cNvPicPr>
          <p:nvPr/>
        </p:nvPicPr>
        <p:blipFill>
          <a:blip r:embed="rId3" cstate="print"/>
          <a:srcRect/>
          <a:stretch>
            <a:fillRect/>
          </a:stretch>
        </p:blipFill>
        <p:spPr bwMode="auto">
          <a:xfrm>
            <a:off x="7991475" y="0"/>
            <a:ext cx="1152525" cy="8001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308304" y="4274426"/>
            <a:ext cx="1835696" cy="258357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051720" y="0"/>
            <a:ext cx="7092280" cy="836613"/>
          </a:xfrm>
        </p:spPr>
        <p:txBody>
          <a:bodyPr/>
          <a:lstStyle/>
          <a:p>
            <a:r>
              <a:rPr lang="en-US" dirty="0"/>
              <a:t>Concerns…</a:t>
            </a:r>
          </a:p>
        </p:txBody>
      </p:sp>
      <p:sp>
        <p:nvSpPr>
          <p:cNvPr id="59395" name="Rectangle 3"/>
          <p:cNvSpPr>
            <a:spLocks noGrp="1" noChangeArrowheads="1"/>
          </p:cNvSpPr>
          <p:nvPr>
            <p:ph type="body" idx="1"/>
          </p:nvPr>
        </p:nvSpPr>
        <p:spPr/>
        <p:txBody>
          <a:bodyPr/>
          <a:lstStyle/>
          <a:p>
            <a:r>
              <a:rPr lang="en-US" dirty="0"/>
              <a:t>Not knowing what to expect in Beijing </a:t>
            </a:r>
          </a:p>
          <a:p>
            <a:pPr lvl="1"/>
            <a:r>
              <a:rPr lang="en-US" dirty="0"/>
              <a:t>What was the technology available in IHEP</a:t>
            </a:r>
          </a:p>
          <a:p>
            <a:pPr lvl="1"/>
            <a:r>
              <a:rPr lang="en-US" dirty="0"/>
              <a:t>I was worried…</a:t>
            </a:r>
          </a:p>
          <a:p>
            <a:r>
              <a:rPr lang="en-US" dirty="0"/>
              <a:t>I met with </a:t>
            </a:r>
            <a:r>
              <a:rPr lang="en-US" dirty="0" err="1"/>
              <a:t>Pief</a:t>
            </a:r>
            <a:r>
              <a:rPr lang="en-US" dirty="0"/>
              <a:t> Panofsky the Emeritus Director of SLAC</a:t>
            </a:r>
          </a:p>
          <a:p>
            <a:pPr lvl="1"/>
            <a:r>
              <a:rPr lang="en-US" dirty="0"/>
              <a:t>He was very encouraging</a:t>
            </a:r>
          </a:p>
          <a:p>
            <a:pPr lvl="1"/>
            <a:r>
              <a:rPr lang="en-US" dirty="0"/>
              <a:t>He had this vision of how excellent networking could make a worldwide physics collaboration really work well</a:t>
            </a:r>
          </a:p>
          <a:p>
            <a:r>
              <a:rPr lang="en-US" dirty="0"/>
              <a:t>But IHEP international calls needed an operator</a:t>
            </a:r>
          </a:p>
          <a:p>
            <a:r>
              <a:rPr lang="en-US" dirty="0"/>
              <a:t>How to make this work with a digital network …</a:t>
            </a:r>
          </a:p>
        </p:txBody>
      </p:sp>
      <p:pic>
        <p:nvPicPr>
          <p:cNvPr id="2050" name="Picture 2"/>
          <p:cNvPicPr>
            <a:picLocks noChangeAspect="1" noChangeArrowheads="1"/>
          </p:cNvPicPr>
          <p:nvPr/>
        </p:nvPicPr>
        <p:blipFill>
          <a:blip r:embed="rId2" cstate="print"/>
          <a:srcRect/>
          <a:stretch>
            <a:fillRect/>
          </a:stretch>
        </p:blipFill>
        <p:spPr bwMode="auto">
          <a:xfrm>
            <a:off x="7945903" y="1219447"/>
            <a:ext cx="900927" cy="91859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8319211" y="2583421"/>
            <a:ext cx="747633" cy="1018232"/>
          </a:xfrm>
          <a:prstGeom prst="rect">
            <a:avLst/>
          </a:prstGeom>
          <a:noFill/>
          <a:ln w="9525">
            <a:noFill/>
            <a:miter lim="800000"/>
            <a:headEnd/>
            <a:tailEnd/>
          </a:ln>
        </p:spPr>
      </p:pic>
      <p:pic>
        <p:nvPicPr>
          <p:cNvPr id="2054" name="Picture 6" descr="C:\Users\cottrell\AppData\Local\Microsoft\Windows\Temporary Internet Files\Content.IE5\NDWG5H7C\MC900056816[1].wmf"/>
          <p:cNvPicPr>
            <a:picLocks noChangeAspect="1" noChangeArrowheads="1"/>
          </p:cNvPicPr>
          <p:nvPr/>
        </p:nvPicPr>
        <p:blipFill>
          <a:blip r:embed="rId4" cstate="print"/>
          <a:srcRect/>
          <a:stretch>
            <a:fillRect/>
          </a:stretch>
        </p:blipFill>
        <p:spPr bwMode="auto">
          <a:xfrm>
            <a:off x="8319211" y="4869160"/>
            <a:ext cx="824789" cy="906170"/>
          </a:xfrm>
          <a:prstGeom prst="rect">
            <a:avLst/>
          </a:prstGeom>
          <a:noFill/>
        </p:spPr>
      </p:pic>
      <p:pic>
        <p:nvPicPr>
          <p:cNvPr id="8" name="Picture 2">
            <a:extLst>
              <a:ext uri="{FF2B5EF4-FFF2-40B4-BE49-F238E27FC236}">
                <a16:creationId xmlns:a16="http://schemas.microsoft.com/office/drawing/2014/main" id="{D91BE812-19E6-AE43-956E-08D600A969D8}"/>
              </a:ext>
            </a:extLst>
          </p:cNvPr>
          <p:cNvPicPr>
            <a:picLocks noChangeAspect="1" noChangeArrowheads="1"/>
          </p:cNvPicPr>
          <p:nvPr/>
        </p:nvPicPr>
        <p:blipFill>
          <a:blip r:embed="rId5"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85992"/>
            <a:ext cx="6129110" cy="750621"/>
          </a:xfrm>
        </p:spPr>
        <p:txBody>
          <a:bodyPr/>
          <a:lstStyle/>
          <a:p>
            <a:r>
              <a:rPr lang="en-US" dirty="0"/>
              <a:t>Panofsky to the Rescue</a:t>
            </a:r>
          </a:p>
        </p:txBody>
      </p:sp>
      <p:sp>
        <p:nvSpPr>
          <p:cNvPr id="3" name="Content Placeholder 2"/>
          <p:cNvSpPr>
            <a:spLocks noGrp="1"/>
          </p:cNvSpPr>
          <p:nvPr>
            <p:ph idx="1"/>
          </p:nvPr>
        </p:nvSpPr>
        <p:spPr/>
        <p:txBody>
          <a:bodyPr/>
          <a:lstStyle/>
          <a:p>
            <a:r>
              <a:rPr lang="en-US"/>
              <a:t>Panofsky </a:t>
            </a:r>
            <a:r>
              <a:rPr lang="en-US" dirty="0"/>
              <a:t>called Nobel laureate T. D. Lee of Columbia for help</a:t>
            </a:r>
          </a:p>
          <a:p>
            <a:pPr lvl="1"/>
            <a:r>
              <a:rPr lang="en-US" dirty="0">
                <a:solidFill>
                  <a:schemeClr val="tx1"/>
                </a:solidFill>
              </a:rPr>
              <a:t>Request top priority to installation of 3 phones with unattended international access.</a:t>
            </a:r>
          </a:p>
          <a:p>
            <a:pPr lvl="1"/>
            <a:r>
              <a:rPr lang="en-US" dirty="0">
                <a:solidFill>
                  <a:schemeClr val="tx1"/>
                </a:solidFill>
              </a:rPr>
              <a:t>Get me  a visa</a:t>
            </a:r>
          </a:p>
          <a:p>
            <a:r>
              <a:rPr lang="en-US" dirty="0"/>
              <a:t>3 weeks later after the CHEP conference in Tokyo I was met at the old Beijing airport</a:t>
            </a:r>
          </a:p>
          <a:p>
            <a:pPr lvl="1"/>
            <a:r>
              <a:rPr lang="en-US" dirty="0"/>
              <a:t>Taken to the Friendship Hotel, used to be for Russian experts</a:t>
            </a:r>
          </a:p>
        </p:txBody>
      </p:sp>
      <p:cxnSp>
        <p:nvCxnSpPr>
          <p:cNvPr id="7" name="Straight Arrow Connector 6"/>
          <p:cNvCxnSpPr/>
          <p:nvPr/>
        </p:nvCxnSpPr>
        <p:spPr bwMode="auto">
          <a:xfrm>
            <a:off x="5076056" y="3284984"/>
            <a:ext cx="2376264" cy="360040"/>
          </a:xfrm>
          <a:prstGeom prst="straightConnector1">
            <a:avLst/>
          </a:prstGeom>
          <a:noFill/>
          <a:ln w="9525" cap="flat" cmpd="sng" algn="ctr">
            <a:noFill/>
            <a:prstDash val="solid"/>
            <a:round/>
            <a:headEnd type="none" w="med" len="med"/>
            <a:tailEnd type="arrow"/>
          </a:ln>
          <a:effectLst/>
        </p:spPr>
      </p:cxnSp>
      <p:pic>
        <p:nvPicPr>
          <p:cNvPr id="3075" name="Picture 3"/>
          <p:cNvPicPr>
            <a:picLocks noChangeAspect="1" noChangeArrowheads="1"/>
          </p:cNvPicPr>
          <p:nvPr/>
        </p:nvPicPr>
        <p:blipFill>
          <a:blip r:embed="rId2" cstate="print"/>
          <a:srcRect/>
          <a:stretch>
            <a:fillRect/>
          </a:stretch>
        </p:blipFill>
        <p:spPr bwMode="auto">
          <a:xfrm>
            <a:off x="8422233" y="1196752"/>
            <a:ext cx="721767" cy="1152922"/>
          </a:xfrm>
          <a:prstGeom prst="rect">
            <a:avLst/>
          </a:prstGeom>
          <a:noFill/>
          <a:ln w="9525">
            <a:noFill/>
            <a:miter lim="800000"/>
            <a:headEnd/>
            <a:tailEnd/>
          </a:ln>
        </p:spPr>
      </p:pic>
      <p:pic>
        <p:nvPicPr>
          <p:cNvPr id="3082" name="Picture 10"/>
          <p:cNvPicPr>
            <a:picLocks noChangeAspect="1" noChangeArrowheads="1"/>
          </p:cNvPicPr>
          <p:nvPr/>
        </p:nvPicPr>
        <p:blipFill>
          <a:blip r:embed="rId3" cstate="print"/>
          <a:srcRect/>
          <a:stretch>
            <a:fillRect/>
          </a:stretch>
        </p:blipFill>
        <p:spPr bwMode="auto">
          <a:xfrm>
            <a:off x="7596336" y="2060848"/>
            <a:ext cx="734337" cy="1036712"/>
          </a:xfrm>
          <a:prstGeom prst="rect">
            <a:avLst/>
          </a:prstGeom>
          <a:noFill/>
          <a:ln w="9525">
            <a:noFill/>
            <a:miter lim="800000"/>
            <a:headEnd/>
            <a:tailEnd/>
          </a:ln>
        </p:spPr>
      </p:pic>
      <p:pic>
        <p:nvPicPr>
          <p:cNvPr id="3084" name="Picture 12"/>
          <p:cNvPicPr>
            <a:picLocks noChangeAspect="1" noChangeArrowheads="1"/>
          </p:cNvPicPr>
          <p:nvPr/>
        </p:nvPicPr>
        <p:blipFill>
          <a:blip r:embed="rId4" cstate="print"/>
          <a:srcRect/>
          <a:stretch>
            <a:fillRect/>
          </a:stretch>
        </p:blipFill>
        <p:spPr bwMode="auto">
          <a:xfrm>
            <a:off x="6936408" y="4395744"/>
            <a:ext cx="2100188" cy="1481528"/>
          </a:xfrm>
          <a:prstGeom prst="rect">
            <a:avLst/>
          </a:prstGeom>
          <a:noFill/>
          <a:ln w="9525">
            <a:noFill/>
            <a:miter lim="800000"/>
            <a:headEnd/>
            <a:tailEnd/>
          </a:ln>
        </p:spPr>
      </p:pic>
      <p:pic>
        <p:nvPicPr>
          <p:cNvPr id="9" name="Picture 2">
            <a:extLst>
              <a:ext uri="{FF2B5EF4-FFF2-40B4-BE49-F238E27FC236}">
                <a16:creationId xmlns:a16="http://schemas.microsoft.com/office/drawing/2014/main" id="{5BF6CFB4-8021-7941-818D-F30E78D95DE9}"/>
              </a:ext>
            </a:extLst>
          </p:cNvPr>
          <p:cNvPicPr>
            <a:picLocks noChangeAspect="1" noChangeArrowheads="1"/>
          </p:cNvPicPr>
          <p:nvPr/>
        </p:nvPicPr>
        <p:blipFill>
          <a:blip r:embed="rId5"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0"/>
            <a:ext cx="5985096" cy="836613"/>
          </a:xfrm>
        </p:spPr>
        <p:txBody>
          <a:bodyPr/>
          <a:lstStyle/>
          <a:p>
            <a:r>
              <a:rPr lang="en-US" dirty="0"/>
              <a:t>Working with IHEP staff</a:t>
            </a:r>
          </a:p>
        </p:txBody>
      </p:sp>
      <p:sp>
        <p:nvSpPr>
          <p:cNvPr id="3" name="Content Placeholder 2"/>
          <p:cNvSpPr>
            <a:spLocks noGrp="1"/>
          </p:cNvSpPr>
          <p:nvPr>
            <p:ph idx="1"/>
          </p:nvPr>
        </p:nvSpPr>
        <p:spPr/>
        <p:txBody>
          <a:bodyPr/>
          <a:lstStyle/>
          <a:p>
            <a:r>
              <a:rPr lang="en-US" dirty="0"/>
              <a:t>I was amazed to find the phone lines in place and working</a:t>
            </a:r>
          </a:p>
          <a:p>
            <a:r>
              <a:rPr lang="en-US" dirty="0"/>
              <a:t>They were excited about </a:t>
            </a:r>
            <a:br>
              <a:rPr lang="en-US" dirty="0"/>
            </a:br>
            <a:r>
              <a:rPr lang="en-US" dirty="0"/>
              <a:t>working with western “experts”</a:t>
            </a:r>
          </a:p>
          <a:p>
            <a:pPr lvl="1"/>
            <a:r>
              <a:rPr lang="en-US" dirty="0"/>
              <a:t>I was flattered to be considered </a:t>
            </a:r>
            <a:br>
              <a:rPr lang="en-US" dirty="0"/>
            </a:br>
            <a:r>
              <a:rPr lang="en-US" dirty="0"/>
              <a:t>“expert”, and by their attention, </a:t>
            </a:r>
            <a:br>
              <a:rPr lang="en-US" dirty="0"/>
            </a:br>
            <a:r>
              <a:rPr lang="en-US" dirty="0"/>
              <a:t>friendliness and  enthusiasm</a:t>
            </a:r>
          </a:p>
          <a:p>
            <a:r>
              <a:rPr lang="en-US" dirty="0"/>
              <a:t>However, soon found that despite nods                   and smiles I was talking way too fast</a:t>
            </a:r>
          </a:p>
          <a:p>
            <a:pPr lvl="1"/>
            <a:r>
              <a:rPr lang="en-US" dirty="0"/>
              <a:t>So wrote everything down as I talked, this </a:t>
            </a:r>
            <a:br>
              <a:rPr lang="en-US" dirty="0"/>
            </a:br>
            <a:r>
              <a:rPr lang="en-US" dirty="0"/>
              <a:t>forced me to go slowly and provided a</a:t>
            </a:r>
            <a:br>
              <a:rPr lang="en-US" dirty="0"/>
            </a:br>
            <a:r>
              <a:rPr lang="en-US" dirty="0"/>
              <a:t>written record</a:t>
            </a:r>
          </a:p>
        </p:txBody>
      </p:sp>
      <p:pic>
        <p:nvPicPr>
          <p:cNvPr id="2052" name="Picture 4"/>
          <p:cNvPicPr>
            <a:picLocks noChangeAspect="1" noChangeArrowheads="1"/>
          </p:cNvPicPr>
          <p:nvPr/>
        </p:nvPicPr>
        <p:blipFill>
          <a:blip r:embed="rId3" cstate="print"/>
          <a:srcRect/>
          <a:stretch>
            <a:fillRect/>
          </a:stretch>
        </p:blipFill>
        <p:spPr bwMode="auto">
          <a:xfrm>
            <a:off x="6516216" y="4577782"/>
            <a:ext cx="2617945" cy="185222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2699792" y="1268760"/>
            <a:ext cx="718842" cy="603126"/>
          </a:xfrm>
          <a:prstGeom prst="rect">
            <a:avLst/>
          </a:prstGeom>
          <a:noFill/>
          <a:ln w="9525">
            <a:noFill/>
            <a:miter lim="800000"/>
            <a:headEnd/>
            <a:tailEnd/>
          </a:ln>
        </p:spPr>
      </p:pic>
      <p:pic>
        <p:nvPicPr>
          <p:cNvPr id="7" name="Picture 6" descr="A group of people posing for a photo&#10;&#10;Description automatically generated">
            <a:extLst>
              <a:ext uri="{FF2B5EF4-FFF2-40B4-BE49-F238E27FC236}">
                <a16:creationId xmlns:a16="http://schemas.microsoft.com/office/drawing/2014/main" id="{2EE30F3D-4759-654F-B51F-D3443BCA0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1268760"/>
            <a:ext cx="3893685" cy="2205136"/>
          </a:xfrm>
          <a:prstGeom prst="rect">
            <a:avLst/>
          </a:prstGeom>
        </p:spPr>
      </p:pic>
      <p:pic>
        <p:nvPicPr>
          <p:cNvPr id="8" name="Picture 2">
            <a:extLst>
              <a:ext uri="{FF2B5EF4-FFF2-40B4-BE49-F238E27FC236}">
                <a16:creationId xmlns:a16="http://schemas.microsoft.com/office/drawing/2014/main" id="{737C606C-8064-4F45-BEEE-08116E8EACDB}"/>
              </a:ext>
            </a:extLst>
          </p:cNvPr>
          <p:cNvPicPr>
            <a:picLocks noChangeAspect="1" noChangeArrowheads="1"/>
          </p:cNvPicPr>
          <p:nvPr/>
        </p:nvPicPr>
        <p:blipFill>
          <a:blip r:embed="rId6"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6" y="84138"/>
            <a:ext cx="6344416" cy="752475"/>
          </a:xfrm>
        </p:spPr>
        <p:txBody>
          <a:bodyPr/>
          <a:lstStyle/>
          <a:p>
            <a:r>
              <a:rPr lang="en-US" dirty="0"/>
              <a:t>Accomplished at IHEP</a:t>
            </a:r>
          </a:p>
        </p:txBody>
      </p:sp>
      <p:sp>
        <p:nvSpPr>
          <p:cNvPr id="3" name="Content Placeholder 2"/>
          <p:cNvSpPr>
            <a:spLocks noGrp="1"/>
          </p:cNvSpPr>
          <p:nvPr>
            <p:ph idx="1"/>
          </p:nvPr>
        </p:nvSpPr>
        <p:spPr>
          <a:xfrm>
            <a:off x="0" y="764704"/>
            <a:ext cx="9144000" cy="4752528"/>
          </a:xfrm>
        </p:spPr>
        <p:txBody>
          <a:bodyPr/>
          <a:lstStyle/>
          <a:p>
            <a:r>
              <a:rPr lang="en-US" dirty="0"/>
              <a:t>Hooked up a 9600bps modem between phone &amp; VAX 11/785</a:t>
            </a:r>
          </a:p>
          <a:p>
            <a:endParaRPr lang="en-US" dirty="0"/>
          </a:p>
          <a:p>
            <a:endParaRPr lang="en-US" dirty="0"/>
          </a:p>
          <a:p>
            <a:r>
              <a:rPr lang="en-US" dirty="0"/>
              <a:t>Used 2</a:t>
            </a:r>
            <a:r>
              <a:rPr lang="en-US" baseline="30000" dirty="0"/>
              <a:t>nd</a:t>
            </a:r>
            <a:r>
              <a:rPr lang="en-US" dirty="0"/>
              <a:t> phone line to call Charley Granieri at SLAC (15 hours apart)</a:t>
            </a:r>
          </a:p>
          <a:p>
            <a:pPr lvl="1"/>
            <a:r>
              <a:rPr lang="en-US" dirty="0"/>
              <a:t>Set up asynchronous </a:t>
            </a:r>
            <a:r>
              <a:rPr lang="en-US" dirty="0" err="1"/>
              <a:t>DECnet</a:t>
            </a:r>
            <a:r>
              <a:rPr lang="en-US" dirty="0"/>
              <a:t> dial-up connection SLAC – IHEP</a:t>
            </a:r>
          </a:p>
          <a:p>
            <a:pPr lvl="1"/>
            <a:r>
              <a:rPr lang="en-US" dirty="0"/>
              <a:t>Effective 400 bits/sec, very noisy and hard to use</a:t>
            </a:r>
          </a:p>
          <a:p>
            <a:pPr lvl="2"/>
            <a:r>
              <a:rPr lang="en-US" dirty="0"/>
              <a:t> Often unable (no international line available) to make connections</a:t>
            </a:r>
          </a:p>
          <a:p>
            <a:pPr lvl="2"/>
            <a:r>
              <a:rPr lang="en-US" dirty="0"/>
              <a:t>Frequent disconnects in mid-session</a:t>
            </a:r>
          </a:p>
          <a:p>
            <a:pPr lvl="1"/>
            <a:r>
              <a:rPr lang="en-US" dirty="0"/>
              <a:t>$3.0/min</a:t>
            </a:r>
          </a:p>
          <a:p>
            <a:pPr lvl="1">
              <a:buNone/>
            </a:pPr>
            <a:endParaRPr lang="en-US" dirty="0"/>
          </a:p>
          <a:p>
            <a:endParaRPr lang="en-US" dirty="0"/>
          </a:p>
        </p:txBody>
      </p:sp>
      <p:pic>
        <p:nvPicPr>
          <p:cNvPr id="4101" name="Picture 5"/>
          <p:cNvPicPr>
            <a:picLocks noChangeAspect="1" noChangeArrowheads="1"/>
          </p:cNvPicPr>
          <p:nvPr/>
        </p:nvPicPr>
        <p:blipFill>
          <a:blip r:embed="rId3" cstate="print"/>
          <a:srcRect/>
          <a:stretch>
            <a:fillRect/>
          </a:stretch>
        </p:blipFill>
        <p:spPr bwMode="auto">
          <a:xfrm>
            <a:off x="2915816" y="1556792"/>
            <a:ext cx="1181100" cy="304800"/>
          </a:xfrm>
          <a:prstGeom prst="rect">
            <a:avLst/>
          </a:prstGeom>
          <a:noFill/>
          <a:ln w="9525">
            <a:noFill/>
            <a:miter lim="800000"/>
            <a:headEnd/>
            <a:tailEnd/>
          </a:ln>
        </p:spPr>
      </p:pic>
      <p:pic>
        <p:nvPicPr>
          <p:cNvPr id="4102" name="Picture 6" descr="C:\Users\cottrell\AppData\Local\Microsoft\Windows\Temporary Internet Files\Content.IE5\NDWG5H7C\MC900230746[1].wmf"/>
          <p:cNvPicPr>
            <a:picLocks noChangeAspect="1" noChangeArrowheads="1"/>
          </p:cNvPicPr>
          <p:nvPr/>
        </p:nvPicPr>
        <p:blipFill>
          <a:blip r:embed="rId4" cstate="print"/>
          <a:srcRect/>
          <a:stretch>
            <a:fillRect/>
          </a:stretch>
        </p:blipFill>
        <p:spPr bwMode="auto">
          <a:xfrm>
            <a:off x="8457223" y="2996952"/>
            <a:ext cx="686777" cy="870397"/>
          </a:xfrm>
          <a:prstGeom prst="rect">
            <a:avLst/>
          </a:prstGeom>
          <a:noFill/>
        </p:spPr>
      </p:pic>
      <p:pic>
        <p:nvPicPr>
          <p:cNvPr id="4104" name="Picture 8"/>
          <p:cNvPicPr>
            <a:picLocks noChangeAspect="1" noChangeArrowheads="1"/>
          </p:cNvPicPr>
          <p:nvPr/>
        </p:nvPicPr>
        <p:blipFill>
          <a:blip r:embed="rId5" cstate="print"/>
          <a:srcRect/>
          <a:stretch>
            <a:fillRect/>
          </a:stretch>
        </p:blipFill>
        <p:spPr bwMode="auto">
          <a:xfrm>
            <a:off x="1691680" y="1268760"/>
            <a:ext cx="1156018" cy="1358454"/>
          </a:xfrm>
          <a:prstGeom prst="rect">
            <a:avLst/>
          </a:prstGeom>
          <a:noFill/>
          <a:ln w="9525">
            <a:noFill/>
            <a:miter lim="800000"/>
            <a:headEnd/>
            <a:tailEnd/>
          </a:ln>
        </p:spPr>
      </p:pic>
      <p:pic>
        <p:nvPicPr>
          <p:cNvPr id="4105" name="Picture 9"/>
          <p:cNvPicPr>
            <a:picLocks noChangeAspect="1" noChangeArrowheads="1"/>
          </p:cNvPicPr>
          <p:nvPr/>
        </p:nvPicPr>
        <p:blipFill>
          <a:blip r:embed="rId6" cstate="print"/>
          <a:srcRect/>
          <a:stretch>
            <a:fillRect/>
          </a:stretch>
        </p:blipFill>
        <p:spPr bwMode="auto">
          <a:xfrm>
            <a:off x="4067944" y="1268760"/>
            <a:ext cx="1133475" cy="752475"/>
          </a:xfrm>
          <a:prstGeom prst="rect">
            <a:avLst/>
          </a:prstGeom>
          <a:noFill/>
          <a:ln w="9525">
            <a:noFill/>
            <a:miter lim="800000"/>
            <a:headEnd/>
            <a:tailEnd/>
          </a:ln>
        </p:spPr>
      </p:pic>
      <p:pic>
        <p:nvPicPr>
          <p:cNvPr id="4106" name="Picture 10"/>
          <p:cNvPicPr>
            <a:picLocks noChangeAspect="1" noChangeArrowheads="1"/>
          </p:cNvPicPr>
          <p:nvPr/>
        </p:nvPicPr>
        <p:blipFill>
          <a:blip r:embed="rId7" cstate="print"/>
          <a:srcRect/>
          <a:stretch>
            <a:fillRect/>
          </a:stretch>
        </p:blipFill>
        <p:spPr bwMode="auto">
          <a:xfrm>
            <a:off x="5148064" y="1340768"/>
            <a:ext cx="1657350" cy="885825"/>
          </a:xfrm>
          <a:prstGeom prst="rect">
            <a:avLst/>
          </a:prstGeom>
          <a:noFill/>
          <a:ln w="9525">
            <a:noFill/>
            <a:miter lim="800000"/>
            <a:headEnd/>
            <a:tailEnd/>
          </a:ln>
        </p:spPr>
      </p:pic>
      <p:sp>
        <p:nvSpPr>
          <p:cNvPr id="13" name="TextBox 12"/>
          <p:cNvSpPr txBox="1"/>
          <p:nvPr/>
        </p:nvSpPr>
        <p:spPr>
          <a:xfrm>
            <a:off x="1691680" y="1268760"/>
            <a:ext cx="1261884" cy="1200329"/>
          </a:xfrm>
          <a:prstGeom prst="rect">
            <a:avLst/>
          </a:prstGeom>
          <a:noFill/>
        </p:spPr>
        <p:txBody>
          <a:bodyPr wrap="none" rtlCol="0">
            <a:spAutoFit/>
          </a:bodyPr>
          <a:lstStyle/>
          <a:p>
            <a:r>
              <a:rPr lang="en-US" dirty="0"/>
              <a:t>IHEP</a:t>
            </a:r>
          </a:p>
          <a:p>
            <a:r>
              <a:rPr lang="en-US" dirty="0"/>
              <a:t>VAX</a:t>
            </a:r>
          </a:p>
        </p:txBody>
      </p:sp>
      <p:sp>
        <p:nvSpPr>
          <p:cNvPr id="14" name="TextBox 13"/>
          <p:cNvSpPr txBox="1"/>
          <p:nvPr/>
        </p:nvSpPr>
        <p:spPr>
          <a:xfrm>
            <a:off x="6714481" y="1628800"/>
            <a:ext cx="1441421" cy="646331"/>
          </a:xfrm>
          <a:prstGeom prst="rect">
            <a:avLst/>
          </a:prstGeom>
          <a:noFill/>
        </p:spPr>
        <p:txBody>
          <a:bodyPr wrap="none" rtlCol="0">
            <a:spAutoFit/>
          </a:bodyPr>
          <a:lstStyle/>
          <a:p>
            <a:r>
              <a:rPr lang="en-US" dirty="0"/>
              <a:t>SLAC</a:t>
            </a:r>
          </a:p>
        </p:txBody>
      </p:sp>
      <p:sp>
        <p:nvSpPr>
          <p:cNvPr id="15" name="Freeform 14"/>
          <p:cNvSpPr/>
          <p:nvPr/>
        </p:nvSpPr>
        <p:spPr bwMode="auto">
          <a:xfrm>
            <a:off x="5318760" y="1737360"/>
            <a:ext cx="1407160" cy="345440"/>
          </a:xfrm>
          <a:custGeom>
            <a:avLst/>
            <a:gdLst>
              <a:gd name="connsiteX0" fmla="*/ 0 w 1407160"/>
              <a:gd name="connsiteY0" fmla="*/ 198120 h 345440"/>
              <a:gd name="connsiteX1" fmla="*/ 304800 w 1407160"/>
              <a:gd name="connsiteY1" fmla="*/ 30480 h 345440"/>
              <a:gd name="connsiteX2" fmla="*/ 563880 w 1407160"/>
              <a:gd name="connsiteY2" fmla="*/ 15240 h 345440"/>
              <a:gd name="connsiteX3" fmla="*/ 868680 w 1407160"/>
              <a:gd name="connsiteY3" fmla="*/ 30480 h 345440"/>
              <a:gd name="connsiteX4" fmla="*/ 1158240 w 1407160"/>
              <a:gd name="connsiteY4" fmla="*/ 182880 h 345440"/>
              <a:gd name="connsiteX5" fmla="*/ 1371600 w 1407160"/>
              <a:gd name="connsiteY5" fmla="*/ 320040 h 345440"/>
              <a:gd name="connsiteX6" fmla="*/ 1371600 w 1407160"/>
              <a:gd name="connsiteY6" fmla="*/ 33528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160" h="345440">
                <a:moveTo>
                  <a:pt x="0" y="198120"/>
                </a:moveTo>
                <a:cubicBezTo>
                  <a:pt x="105410" y="129540"/>
                  <a:pt x="210820" y="60960"/>
                  <a:pt x="304800" y="30480"/>
                </a:cubicBezTo>
                <a:cubicBezTo>
                  <a:pt x="398780" y="0"/>
                  <a:pt x="469900" y="15240"/>
                  <a:pt x="563880" y="15240"/>
                </a:cubicBezTo>
                <a:cubicBezTo>
                  <a:pt x="657860" y="15240"/>
                  <a:pt x="769620" y="2540"/>
                  <a:pt x="868680" y="30480"/>
                </a:cubicBezTo>
                <a:cubicBezTo>
                  <a:pt x="967740" y="58420"/>
                  <a:pt x="1074420" y="134620"/>
                  <a:pt x="1158240" y="182880"/>
                </a:cubicBezTo>
                <a:cubicBezTo>
                  <a:pt x="1242060" y="231140"/>
                  <a:pt x="1336040" y="294640"/>
                  <a:pt x="1371600" y="320040"/>
                </a:cubicBezTo>
                <a:cubicBezTo>
                  <a:pt x="1407160" y="345440"/>
                  <a:pt x="1389380" y="340360"/>
                  <a:pt x="1371600" y="335280"/>
                </a:cubicBezTo>
              </a:path>
            </a:pathLst>
          </a:custGeom>
          <a:noFill/>
          <a:ln w="38100"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pic>
        <p:nvPicPr>
          <p:cNvPr id="12" name="Picture 2">
            <a:extLst>
              <a:ext uri="{FF2B5EF4-FFF2-40B4-BE49-F238E27FC236}">
                <a16:creationId xmlns:a16="http://schemas.microsoft.com/office/drawing/2014/main" id="{86E62EBE-A3E2-E347-B995-E2B9A5F0561F}"/>
              </a:ext>
            </a:extLst>
          </p:cNvPr>
          <p:cNvPicPr>
            <a:picLocks noChangeAspect="1" noChangeArrowheads="1"/>
          </p:cNvPicPr>
          <p:nvPr/>
        </p:nvPicPr>
        <p:blipFill>
          <a:blip r:embed="rId8"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23728" y="116632"/>
            <a:ext cx="5697063" cy="719981"/>
          </a:xfrm>
        </p:spPr>
        <p:txBody>
          <a:bodyPr/>
          <a:lstStyle/>
          <a:p>
            <a:r>
              <a:rPr lang="en-US" sz="3200" dirty="0"/>
              <a:t>On return to US</a:t>
            </a:r>
          </a:p>
        </p:txBody>
      </p:sp>
      <p:sp>
        <p:nvSpPr>
          <p:cNvPr id="19459" name="Rectangle 3"/>
          <p:cNvSpPr>
            <a:spLocks noGrp="1" noChangeArrowheads="1"/>
          </p:cNvSpPr>
          <p:nvPr>
            <p:ph type="body" idx="1"/>
          </p:nvPr>
        </p:nvSpPr>
        <p:spPr>
          <a:xfrm>
            <a:off x="0" y="1052736"/>
            <a:ext cx="9144000" cy="3816424"/>
          </a:xfrm>
        </p:spPr>
        <p:txBody>
          <a:bodyPr/>
          <a:lstStyle/>
          <a:p>
            <a:pPr>
              <a:lnSpc>
                <a:spcPct val="80000"/>
              </a:lnSpc>
            </a:pPr>
            <a:r>
              <a:rPr lang="en-US" dirty="0"/>
              <a:t>Setup </a:t>
            </a:r>
            <a:r>
              <a:rPr lang="en-US" dirty="0" err="1"/>
              <a:t>Tymnet</a:t>
            </a:r>
            <a:r>
              <a:rPr lang="en-US" dirty="0"/>
              <a:t> connection via LLNL and </a:t>
            </a:r>
            <a:r>
              <a:rPr lang="en-US" dirty="0" err="1"/>
              <a:t>CNPac</a:t>
            </a:r>
            <a:endParaRPr lang="en-US" dirty="0"/>
          </a:p>
          <a:p>
            <a:pPr lvl="1">
              <a:lnSpc>
                <a:spcPct val="80000"/>
              </a:lnSpc>
            </a:pPr>
            <a:r>
              <a:rPr lang="en-US" dirty="0"/>
              <a:t>Typically 5-10 emails/day and 5-20 mins for remote logon</a:t>
            </a:r>
          </a:p>
          <a:p>
            <a:pPr lvl="1">
              <a:lnSpc>
                <a:spcPct val="80000"/>
              </a:lnSpc>
            </a:pPr>
            <a:r>
              <a:rPr lang="en-US" dirty="0"/>
              <a:t>Very sluggish for remote logon (1.5 sec response time)</a:t>
            </a:r>
          </a:p>
          <a:p>
            <a:pPr lvl="1">
              <a:lnSpc>
                <a:spcPct val="80000"/>
              </a:lnSpc>
            </a:pPr>
            <a:r>
              <a:rPr lang="en-US" dirty="0"/>
              <a:t>Transfer rate few hundred bits/s</a:t>
            </a:r>
          </a:p>
          <a:p>
            <a:pPr lvl="1">
              <a:lnSpc>
                <a:spcPct val="80000"/>
              </a:lnSpc>
            </a:pPr>
            <a:r>
              <a:rPr lang="en-US" dirty="0"/>
              <a:t>Cost ~ $5K/month for US end and $7K for Chinese end</a:t>
            </a:r>
          </a:p>
          <a:p>
            <a:pPr>
              <a:lnSpc>
                <a:spcPct val="80000"/>
              </a:lnSpc>
            </a:pPr>
            <a:r>
              <a:rPr lang="en-US" dirty="0"/>
              <a:t>Interest from </a:t>
            </a:r>
            <a:r>
              <a:rPr lang="en-US" dirty="0" err="1"/>
              <a:t>DoE</a:t>
            </a:r>
            <a:r>
              <a:rPr lang="en-US" dirty="0"/>
              <a:t> community &amp; the NSF</a:t>
            </a:r>
          </a:p>
          <a:p>
            <a:pPr>
              <a:lnSpc>
                <a:spcPct val="80000"/>
              </a:lnSpc>
            </a:pPr>
            <a:r>
              <a:rPr lang="en-US" dirty="0"/>
              <a:t>Convinced US/</a:t>
            </a:r>
            <a:r>
              <a:rPr lang="en-US" dirty="0" err="1"/>
              <a:t>DoE</a:t>
            </a:r>
            <a:r>
              <a:rPr lang="en-US" dirty="0"/>
              <a:t> needed upgrade to  a        permanent link</a:t>
            </a:r>
          </a:p>
          <a:p>
            <a:pPr lvl="1">
              <a:lnSpc>
                <a:spcPct val="80000"/>
              </a:lnSpc>
            </a:pPr>
            <a:r>
              <a:rPr lang="en-US" dirty="0"/>
              <a:t>Chose AT&amp;T </a:t>
            </a:r>
            <a:r>
              <a:rPr lang="en-US" dirty="0" err="1"/>
              <a:t>Skynet</a:t>
            </a:r>
            <a:r>
              <a:rPr lang="en-US" dirty="0"/>
              <a:t> satellite</a:t>
            </a:r>
          </a:p>
          <a:p>
            <a:pPr lvl="1">
              <a:lnSpc>
                <a:spcPct val="80000"/>
              </a:lnSpc>
            </a:pPr>
            <a:r>
              <a:rPr lang="en-US" dirty="0"/>
              <a:t>For </a:t>
            </a:r>
            <a:r>
              <a:rPr lang="en-US" dirty="0" err="1"/>
              <a:t>DoE</a:t>
            </a:r>
            <a:r>
              <a:rPr lang="en-US" dirty="0"/>
              <a:t>: SLAC and SSC with SLAC taking US lead</a:t>
            </a:r>
          </a:p>
          <a:p>
            <a:pPr lvl="1">
              <a:lnSpc>
                <a:spcPct val="80000"/>
              </a:lnSpc>
            </a:pPr>
            <a:r>
              <a:rPr lang="en-US" dirty="0" err="1"/>
              <a:t>DoE</a:t>
            </a:r>
            <a:r>
              <a:rPr lang="en-US" dirty="0"/>
              <a:t> approved proposal 1991</a:t>
            </a:r>
          </a:p>
          <a:p>
            <a:pPr lvl="1">
              <a:lnSpc>
                <a:spcPct val="80000"/>
              </a:lnSpc>
            </a:pPr>
            <a:r>
              <a:rPr lang="en-US" dirty="0"/>
              <a:t>Contract signed with AT&amp;T January 1992</a:t>
            </a:r>
          </a:p>
          <a:p>
            <a:pPr lvl="1">
              <a:lnSpc>
                <a:spcPct val="80000"/>
              </a:lnSpc>
            </a:pPr>
            <a:r>
              <a:rPr lang="en-US" dirty="0"/>
              <a:t>$US cost $5K install &amp; $5.5K/month, similar for IHEP</a:t>
            </a:r>
          </a:p>
        </p:txBody>
      </p:sp>
      <p:pic>
        <p:nvPicPr>
          <p:cNvPr id="4098" name="Picture 2"/>
          <p:cNvPicPr>
            <a:picLocks noChangeAspect="1" noChangeArrowheads="1"/>
          </p:cNvPicPr>
          <p:nvPr/>
        </p:nvPicPr>
        <p:blipFill>
          <a:blip r:embed="rId2" cstate="print"/>
          <a:srcRect/>
          <a:stretch>
            <a:fillRect/>
          </a:stretch>
        </p:blipFill>
        <p:spPr bwMode="auto">
          <a:xfrm>
            <a:off x="7956376" y="3242228"/>
            <a:ext cx="1187624" cy="1939786"/>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6974221" y="3573016"/>
            <a:ext cx="857250" cy="828675"/>
          </a:xfrm>
          <a:prstGeom prst="rect">
            <a:avLst/>
          </a:prstGeom>
          <a:noFill/>
          <a:ln w="9525">
            <a:noFill/>
            <a:miter lim="800000"/>
            <a:headEnd/>
            <a:tailEnd/>
          </a:ln>
          <a:effectLst/>
        </p:spPr>
      </p:pic>
      <p:pic>
        <p:nvPicPr>
          <p:cNvPr id="6" name="Picture 2">
            <a:extLst>
              <a:ext uri="{FF2B5EF4-FFF2-40B4-BE49-F238E27FC236}">
                <a16:creationId xmlns:a16="http://schemas.microsoft.com/office/drawing/2014/main" id="{3153E073-8B82-D04A-B3B2-59199CE767B8}"/>
              </a:ext>
            </a:extLst>
          </p:cNvPr>
          <p:cNvPicPr>
            <a:picLocks noChangeAspect="1" noChangeArrowheads="1"/>
          </p:cNvPicPr>
          <p:nvPr/>
        </p:nvPicPr>
        <p:blipFill>
          <a:blip r:embed="rId4"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0"/>
            <a:ext cx="5688632" cy="1052736"/>
          </a:xfrm>
        </p:spPr>
        <p:txBody>
          <a:bodyPr/>
          <a:lstStyle/>
          <a:p>
            <a:r>
              <a:rPr lang="en-US" dirty="0"/>
              <a:t>So then we had or were working towards</a:t>
            </a:r>
          </a:p>
        </p:txBody>
      </p:sp>
      <p:sp>
        <p:nvSpPr>
          <p:cNvPr id="3" name="Content Placeholder 2"/>
          <p:cNvSpPr>
            <a:spLocks noGrp="1"/>
          </p:cNvSpPr>
          <p:nvPr>
            <p:ph idx="1"/>
          </p:nvPr>
        </p:nvSpPr>
        <p:spPr>
          <a:xfrm>
            <a:off x="0" y="908720"/>
            <a:ext cx="9144000" cy="648072"/>
          </a:xfrm>
        </p:spPr>
        <p:txBody>
          <a:bodyPr/>
          <a:lstStyle/>
          <a:p>
            <a:r>
              <a:rPr lang="en-US" dirty="0"/>
              <a:t>Original drawing from paper in 1994</a:t>
            </a:r>
          </a:p>
        </p:txBody>
      </p:sp>
      <p:pic>
        <p:nvPicPr>
          <p:cNvPr id="1026" name="Picture 2"/>
          <p:cNvPicPr>
            <a:picLocks noChangeAspect="1" noChangeArrowheads="1"/>
          </p:cNvPicPr>
          <p:nvPr/>
        </p:nvPicPr>
        <p:blipFill>
          <a:blip r:embed="rId2" cstate="print"/>
          <a:srcRect/>
          <a:stretch>
            <a:fillRect/>
          </a:stretch>
        </p:blipFill>
        <p:spPr bwMode="auto">
          <a:xfrm>
            <a:off x="163224" y="1828800"/>
            <a:ext cx="7577128" cy="4578984"/>
          </a:xfrm>
          <a:prstGeom prst="rect">
            <a:avLst/>
          </a:prstGeom>
          <a:noFill/>
          <a:ln w="9525">
            <a:noFill/>
            <a:miter lim="800000"/>
            <a:headEnd/>
            <a:tailEnd/>
          </a:ln>
        </p:spPr>
      </p:pic>
      <p:pic>
        <p:nvPicPr>
          <p:cNvPr id="5" name="Picture 2">
            <a:extLst>
              <a:ext uri="{FF2B5EF4-FFF2-40B4-BE49-F238E27FC236}">
                <a16:creationId xmlns:a16="http://schemas.microsoft.com/office/drawing/2014/main" id="{6FBAC0ED-9147-8247-97C0-C3EE795CCF6D}"/>
              </a:ext>
            </a:extLst>
          </p:cNvPr>
          <p:cNvPicPr>
            <a:picLocks noChangeAspect="1" noChangeArrowheads="1"/>
          </p:cNvPicPr>
          <p:nvPr/>
        </p:nvPicPr>
        <p:blipFill>
          <a:blip r:embed="rId3" cstate="print"/>
          <a:srcRect/>
          <a:stretch>
            <a:fillRect/>
          </a:stretch>
        </p:blipFill>
        <p:spPr bwMode="auto">
          <a:xfrm>
            <a:off x="7820791" y="0"/>
            <a:ext cx="1323210" cy="91859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16606</TotalTime>
  <Words>1509</Words>
  <Application>Microsoft Macintosh PowerPoint</Application>
  <PresentationFormat>On-screen Show (4:3)</PresentationFormat>
  <Paragraphs>143</Paragraphs>
  <Slides>17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Monotype Sorts</vt:lpstr>
      <vt:lpstr>Wingdings</vt:lpstr>
      <vt:lpstr>Default Design</vt:lpstr>
      <vt:lpstr>First permanent international computer network connection between China and US</vt:lpstr>
      <vt:lpstr>Prelude</vt:lpstr>
      <vt:lpstr>Invitation</vt:lpstr>
      <vt:lpstr>Concerns…</vt:lpstr>
      <vt:lpstr>Panofsky to the Rescue</vt:lpstr>
      <vt:lpstr>Working with IHEP staff</vt:lpstr>
      <vt:lpstr>Accomplished at IHEP</vt:lpstr>
      <vt:lpstr>On return to US</vt:lpstr>
      <vt:lpstr>So then we had or were working towards</vt:lpstr>
      <vt:lpstr>Then it got really hard</vt:lpstr>
      <vt:lpstr>How did it work &amp; for what</vt:lpstr>
      <vt:lpstr>Daily Utilization 1993-1994</vt:lpstr>
      <vt:lpstr>Connecting to the Internet</vt:lpstr>
      <vt:lpstr>Since then</vt:lpstr>
      <vt:lpstr>More Information</vt:lpstr>
      <vt:lpstr>Early History</vt:lpstr>
      <vt:lpstr>First Email China toGermany</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 User</dc:creator>
  <cp:lastModifiedBy>Cottrell, Les</cp:lastModifiedBy>
  <cp:revision>350</cp:revision>
  <dcterms:created xsi:type="dcterms:W3CDTF">2004-05-27T17:17:16Z</dcterms:created>
  <dcterms:modified xsi:type="dcterms:W3CDTF">2019-08-31T05:16:13Z</dcterms:modified>
</cp:coreProperties>
</file>