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1071" r:id="rId2"/>
    <p:sldId id="1074" r:id="rId3"/>
    <p:sldId id="1161" r:id="rId4"/>
    <p:sldId id="1162" r:id="rId5"/>
    <p:sldId id="1185" r:id="rId6"/>
    <p:sldId id="1184" r:id="rId7"/>
    <p:sldId id="1186" r:id="rId8"/>
    <p:sldId id="1120" r:id="rId9"/>
    <p:sldId id="1179" r:id="rId10"/>
    <p:sldId id="1176" r:id="rId11"/>
    <p:sldId id="1181" r:id="rId12"/>
    <p:sldId id="1121" r:id="rId13"/>
    <p:sldId id="1182" r:id="rId14"/>
    <p:sldId id="1163" r:id="rId15"/>
    <p:sldId id="1123" r:id="rId16"/>
    <p:sldId id="1125" r:id="rId17"/>
    <p:sldId id="1175" r:id="rId18"/>
    <p:sldId id="1134" r:id="rId19"/>
    <p:sldId id="1133" r:id="rId20"/>
    <p:sldId id="1164" r:id="rId21"/>
    <p:sldId id="1122" r:id="rId22"/>
    <p:sldId id="1177" r:id="rId23"/>
    <p:sldId id="1178" r:id="rId24"/>
    <p:sldId id="1152" r:id="rId25"/>
    <p:sldId id="1165" r:id="rId26"/>
    <p:sldId id="1137" r:id="rId27"/>
    <p:sldId id="1154" r:id="rId28"/>
    <p:sldId id="1083" r:id="rId29"/>
    <p:sldId id="1168" r:id="rId30"/>
    <p:sldId id="1172" r:id="rId31"/>
    <p:sldId id="1169" r:id="rId32"/>
    <p:sldId id="1167" r:id="rId33"/>
    <p:sldId id="1158" r:id="rId34"/>
    <p:sldId id="1173" r:id="rId35"/>
    <p:sldId id="1159" r:id="rId36"/>
    <p:sldId id="1107" r:id="rId37"/>
    <p:sldId id="1138" r:id="rId38"/>
    <p:sldId id="1082" r:id="rId39"/>
    <p:sldId id="1166" r:id="rId40"/>
    <p:sldId id="1171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BFD"/>
    <a:srgbClr val="2A58C0"/>
    <a:srgbClr val="26C4CD"/>
    <a:srgbClr val="FFFF67"/>
    <a:srgbClr val="C71ECD"/>
    <a:srgbClr val="F3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43" autoAdjust="0"/>
    <p:restoredTop sz="94621"/>
  </p:normalViewPr>
  <p:slideViewPr>
    <p:cSldViewPr snapToGrid="0" snapToObjects="1">
      <p:cViewPr varScale="1">
        <p:scale>
          <a:sx n="91" d="100"/>
          <a:sy n="91" d="100"/>
        </p:scale>
        <p:origin x="8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7" Type="http://schemas.openxmlformats.org/officeDocument/2006/relationships/image" Target="../media/image109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6" Type="http://schemas.openxmlformats.org/officeDocument/2006/relationships/image" Target="../media/image36.wmf"/><Relationship Id="rId5" Type="http://schemas.openxmlformats.org/officeDocument/2006/relationships/image" Target="../media/image108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2425A-B869-ED44-AABC-864CA411AED4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D4BE7-F420-8A48-AFA4-886DC48672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4C7EB-5FA1-2A48-96AC-B3FDC2A4A197}" type="datetimeFigureOut">
              <a:rPr lang="en-US" smtClean="0"/>
              <a:pPr/>
              <a:t>9/5/19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2964-9D25-F140-BCE5-41B8A8543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1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08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Better</a:t>
            </a:r>
            <a:r>
              <a:rPr lang="en-US" baseline="0" dirty="0"/>
              <a:t> inner tracker to adapt high luminosity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Better PID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Better </a:t>
            </a:r>
            <a:r>
              <a:rPr lang="en-US" baseline="0" dirty="0" err="1"/>
              <a:t>Muon</a:t>
            </a:r>
            <a:r>
              <a:rPr lang="en-US" baseline="0" dirty="0"/>
              <a:t> detector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Better ECAL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9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7388"/>
            <a:ext cx="4586288" cy="34401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55926"/>
            <a:ext cx="5028161" cy="412732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68" tIns="45784" rIns="91568" bIns="4578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2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Z.G. Zhao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/>
              <a:t>6/27/2002, PSI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Z.G. Zhao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108EB3-C2AB-114E-A9F3-951586318F12}" type="slidenum">
              <a:rPr lang="en-US"/>
              <a:pPr/>
              <a:t>15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Tx/>
              <a:buNone/>
            </a:pPr>
            <a:r>
              <a:rPr lang="en-US" sz="1200" dirty="0">
                <a:solidFill>
                  <a:srgbClr val="0000FF"/>
                </a:solidFill>
              </a:rPr>
              <a:t>March-May, 1998:  6 energy points at 2.6, 3.2, 3.4, 3.55, 4.6, 5.0 GeV + separated beam operation  at each</a:t>
            </a:r>
          </a:p>
          <a:p>
            <a:pPr algn="just">
              <a:buFontTx/>
              <a:buNone/>
            </a:pPr>
            <a:r>
              <a:rPr lang="en-US" sz="1200" dirty="0">
                <a:solidFill>
                  <a:srgbClr val="0000FF"/>
                </a:solidFill>
              </a:rPr>
              <a:t>Feb.- June, 1999: 85 energy points  at 2.0-4.8 GeV + 24 energy points separated beam operation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85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52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from top leaders to the letter </a:t>
            </a:r>
            <a:r>
              <a:rPr lang="zh-CN" altLang="en-US" dirty="0"/>
              <a:t>（</a:t>
            </a:r>
            <a:r>
              <a:rPr lang="en-US" altLang="zh-CN" dirty="0"/>
              <a:t>I</a:t>
            </a:r>
            <a:r>
              <a:rPr lang="en-US" altLang="zh-CN" baseline="0" dirty="0"/>
              <a:t> looked at the reply on my letter stored at IHEP Archives, based on my memory)</a:t>
            </a:r>
            <a:endParaRPr lang="en-US" dirty="0"/>
          </a:p>
          <a:p>
            <a:r>
              <a:rPr lang="en-US" dirty="0"/>
              <a:t>Jiang</a:t>
            </a:r>
            <a:r>
              <a:rPr lang="en-US" baseline="0" dirty="0"/>
              <a:t> </a:t>
            </a:r>
            <a:r>
              <a:rPr lang="en-US" baseline="0" dirty="0" err="1"/>
              <a:t>Zeming</a:t>
            </a:r>
            <a:r>
              <a:rPr lang="en-US" baseline="0" dirty="0"/>
              <a:t>: gave a cycled </a:t>
            </a:r>
          </a:p>
          <a:p>
            <a:r>
              <a:rPr lang="en-US" baseline="0" dirty="0"/>
              <a:t>Zhu </a:t>
            </a:r>
            <a:r>
              <a:rPr lang="en-US" baseline="0" dirty="0" err="1"/>
              <a:t>Rongji</a:t>
            </a:r>
            <a:r>
              <a:rPr lang="en-US" baseline="0" dirty="0"/>
              <a:t>:      Comrade  Lu </a:t>
            </a:r>
            <a:r>
              <a:rPr lang="en-US" baseline="0" dirty="0" err="1"/>
              <a:t>Yongxiang</a:t>
            </a:r>
            <a:r>
              <a:rPr lang="en-US" baseline="0" dirty="0"/>
              <a:t> read it carefully, please </a:t>
            </a:r>
            <a:r>
              <a:rPr lang="zh-CN" altLang="en-US" baseline="0" dirty="0"/>
              <a:t>请路甬祥同志认真阅读</a:t>
            </a:r>
            <a:endParaRPr lang="en-US" baseline="0" dirty="0"/>
          </a:p>
          <a:p>
            <a:r>
              <a:rPr lang="en-US" baseline="0" dirty="0"/>
              <a:t>Li </a:t>
            </a:r>
            <a:r>
              <a:rPr lang="en-US" baseline="0" dirty="0" err="1"/>
              <a:t>Nanqing</a:t>
            </a:r>
            <a:r>
              <a:rPr lang="en-US" baseline="0" dirty="0"/>
              <a:t>:      To do a good job of thinking about young people </a:t>
            </a:r>
            <a:r>
              <a:rPr lang="zh-CN" altLang="en-US" baseline="0" dirty="0"/>
              <a:t>要做好年轻人的思想工作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11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4608">
              <a:spcBef>
                <a:spcPct val="20000"/>
              </a:spcBef>
              <a:buClr>
                <a:srgbClr val="000000"/>
              </a:buClr>
              <a:buSzPct val="80000"/>
              <a:buFont typeface="Arial"/>
              <a:buNone/>
            </a:pPr>
            <a:r>
              <a:rPr lang="en-US" sz="1200" b="1" dirty="0">
                <a:solidFill>
                  <a:srgbClr val="FF0000"/>
                </a:solidFill>
              </a:rPr>
              <a:t>It’s an</a:t>
            </a:r>
            <a:r>
              <a:rPr lang="en-US" sz="1200" b="1" baseline="0" dirty="0">
                <a:solidFill>
                  <a:srgbClr val="FF0000"/>
                </a:solidFill>
              </a:rPr>
              <a:t> energy region that </a:t>
            </a:r>
            <a:endParaRPr lang="en-US" sz="1200" b="1" dirty="0">
              <a:solidFill>
                <a:srgbClr val="FF0000"/>
              </a:solidFill>
            </a:endParaRPr>
          </a:p>
          <a:p>
            <a:pPr marL="342900" indent="-342900" defTabSz="914608">
              <a:spcBef>
                <a:spcPct val="20000"/>
              </a:spcBef>
              <a:buClr>
                <a:srgbClr val="000000"/>
              </a:buClr>
              <a:buSzPct val="80000"/>
              <a:buFont typeface="Arial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bridges </a:t>
            </a:r>
            <a:r>
              <a:rPr lang="en-US" sz="1200" b="1" dirty="0"/>
              <a:t>smooth and resonances, </a:t>
            </a:r>
            <a:r>
              <a:rPr lang="en-US" sz="1200" b="1" dirty="0" err="1"/>
              <a:t>perturbative</a:t>
            </a:r>
            <a:r>
              <a:rPr lang="en-US" sz="1200" b="1" dirty="0"/>
              <a:t> and non-</a:t>
            </a:r>
            <a:r>
              <a:rPr lang="en-US" sz="1200" b="1" dirty="0" err="1"/>
              <a:t>perturbative</a:t>
            </a:r>
            <a:r>
              <a:rPr lang="en-US" sz="1200" b="1" dirty="0"/>
              <a:t> </a:t>
            </a:r>
            <a:r>
              <a:rPr lang="en-US" sz="1200" b="1" dirty="0">
                <a:solidFill>
                  <a:srgbClr val="FF0000"/>
                </a:solidFill>
              </a:rPr>
              <a:t>QCD</a:t>
            </a:r>
            <a:r>
              <a:rPr lang="en-US" sz="1200" b="1" dirty="0"/>
              <a:t>.</a:t>
            </a:r>
          </a:p>
          <a:p>
            <a:pPr marL="342900" indent="-342900" defTabSz="914608">
              <a:spcBef>
                <a:spcPct val="20000"/>
              </a:spcBef>
              <a:buClr>
                <a:srgbClr val="000000"/>
              </a:buClr>
              <a:buSzPct val="80000"/>
              <a:buFont typeface="Arial"/>
              <a:buChar char="•"/>
            </a:pPr>
            <a:r>
              <a:rPr lang="en-US" sz="1200" b="1" dirty="0"/>
              <a:t>rich of</a:t>
            </a:r>
            <a:r>
              <a:rPr lang="en-US" sz="1200" b="1" dirty="0">
                <a:solidFill>
                  <a:srgbClr val="3333CC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resonances</a:t>
            </a:r>
            <a:r>
              <a:rPr lang="en-US" sz="1200" b="1" dirty="0"/>
              <a:t>, </a:t>
            </a:r>
            <a:r>
              <a:rPr lang="en-US" sz="1200" b="1" dirty="0" err="1"/>
              <a:t>charmonium</a:t>
            </a:r>
            <a:r>
              <a:rPr lang="en-US" sz="1200" b="1" dirty="0"/>
              <a:t> and  charmed mesons.</a:t>
            </a:r>
          </a:p>
          <a:p>
            <a:pPr marL="342900" indent="-342900" defTabSz="914608">
              <a:spcBef>
                <a:spcPct val="20000"/>
              </a:spcBef>
              <a:buClr>
                <a:srgbClr val="000000"/>
              </a:buClr>
              <a:buSzPct val="80000"/>
              <a:buFont typeface="Arial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threshold</a:t>
            </a:r>
            <a:r>
              <a:rPr lang="en-US" sz="1200" b="1" dirty="0">
                <a:solidFill>
                  <a:srgbClr val="3333CC"/>
                </a:solidFill>
              </a:rPr>
              <a:t> </a:t>
            </a:r>
            <a:r>
              <a:rPr lang="en-US" sz="1200" b="1" dirty="0"/>
              <a:t>characteristics (pairs of </a:t>
            </a:r>
            <a:r>
              <a:rPr lang="en-US" sz="1200" b="1" dirty="0">
                <a:sym typeface="Symbol" pitchFamily="-108" charset="2"/>
              </a:rPr>
              <a:t>, D, D</a:t>
            </a:r>
            <a:r>
              <a:rPr lang="en-US" sz="1200" b="1" baseline="-25000" dirty="0">
                <a:sym typeface="Symbol" pitchFamily="-108" charset="2"/>
              </a:rPr>
              <a:t>s</a:t>
            </a:r>
            <a:r>
              <a:rPr lang="en-US" sz="1200" b="1" dirty="0">
                <a:sym typeface="Symbol" pitchFamily="-108" charset="2"/>
              </a:rPr>
              <a:t>, charmed baryons…).</a:t>
            </a:r>
            <a:endParaRPr lang="en-US" sz="1200" b="1" dirty="0"/>
          </a:p>
          <a:p>
            <a:pPr marL="342900" indent="-342900" defTabSz="914608">
              <a:spcBef>
                <a:spcPct val="20000"/>
              </a:spcBef>
              <a:buClr>
                <a:srgbClr val="000000"/>
              </a:buClr>
              <a:buSzPct val="80000"/>
              <a:buFont typeface="Arial"/>
              <a:buChar char="•"/>
            </a:pPr>
            <a:r>
              <a:rPr lang="en-US" sz="1200" b="1" dirty="0"/>
              <a:t>mass location of the</a:t>
            </a:r>
            <a:r>
              <a:rPr lang="en-US" sz="1200" b="1" dirty="0">
                <a:solidFill>
                  <a:srgbClr val="3333CC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exotic</a:t>
            </a:r>
            <a:r>
              <a:rPr lang="en-US" sz="1200" b="1" dirty="0"/>
              <a:t> hadrons</a:t>
            </a:r>
            <a:r>
              <a:rPr lang="en-US" sz="1200" b="1" dirty="0">
                <a:solidFill>
                  <a:srgbClr val="3333CC"/>
                </a:solidFill>
              </a:rPr>
              <a:t>, </a:t>
            </a:r>
            <a:r>
              <a:rPr lang="en-US" sz="1200" b="1" dirty="0" err="1"/>
              <a:t>gluonic</a:t>
            </a:r>
            <a:r>
              <a:rPr lang="en-US" sz="1200" b="1" dirty="0"/>
              <a:t> matter and hybrid..</a:t>
            </a:r>
            <a:r>
              <a:rPr lang="en-US" sz="1200" b="1" baseline="0" dirty="0"/>
              <a:t>   </a:t>
            </a:r>
          </a:p>
          <a:p>
            <a:pPr marL="0" indent="0" defTabSz="914608">
              <a:spcBef>
                <a:spcPct val="20000"/>
              </a:spcBef>
              <a:buClr>
                <a:srgbClr val="000000"/>
              </a:buClr>
              <a:buSzPct val="80000"/>
              <a:buFont typeface="Arial"/>
              <a:buNone/>
            </a:pPr>
            <a:r>
              <a:rPr lang="en-US" altLang="zh-CN" sz="1200" b="1" baseline="0" dirty="0"/>
              <a:t>Because of these features, there are rich physics program in the energy region.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371B-BA20-2F4F-A1E6-B41F97B1D11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04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1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Hadron Physics </a:t>
            </a:r>
            <a:br>
              <a:rPr lang="en-US" dirty="0"/>
            </a:br>
            <a:r>
              <a:rPr lang="en-US" dirty="0"/>
              <a:t>in China and the Facilities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067" y="3886200"/>
            <a:ext cx="7366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Zhengguo</a:t>
            </a:r>
            <a:r>
              <a:rPr lang="en-US" dirty="0"/>
              <a:t> Zhao</a:t>
            </a:r>
          </a:p>
          <a:p>
            <a:r>
              <a:rPr lang="en-US" dirty="0"/>
              <a:t>University of Science and Technology of China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6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3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12/8/2012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8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12/8/2012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9B87-000B-41FE-BC41-1EDC7D8CC1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62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0" y="50539"/>
            <a:ext cx="9110800" cy="71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Hadron Physics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075" y="1059768"/>
            <a:ext cx="8654105" cy="5066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12/8/2012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00" y="889795"/>
            <a:ext cx="9119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39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wmf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13" Type="http://schemas.openxmlformats.org/officeDocument/2006/relationships/image" Target="../media/image108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10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6.wmf"/><Relationship Id="rId11" Type="http://schemas.openxmlformats.org/officeDocument/2006/relationships/image" Target="../media/image35.wmf"/><Relationship Id="rId5" Type="http://schemas.openxmlformats.org/officeDocument/2006/relationships/oleObject" Target="../embeddings/oleObject6.bin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9.bin"/><Relationship Id="rId4" Type="http://schemas.openxmlformats.org/officeDocument/2006/relationships/image" Target="../media/image105.wmf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1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23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602" y="1258664"/>
            <a:ext cx="8114991" cy="5097686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Zhengguo</a:t>
            </a:r>
            <a:r>
              <a:rPr lang="en-US" b="1" dirty="0">
                <a:solidFill>
                  <a:srgbClr val="000000"/>
                </a:solidFill>
              </a:rPr>
              <a:t> Zhao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U</a:t>
            </a:r>
            <a:r>
              <a:rPr lang="en-US" b="1" dirty="0">
                <a:solidFill>
                  <a:srgbClr val="000000"/>
                </a:solidFill>
              </a:rPr>
              <a:t>niversity of 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>
                <a:solidFill>
                  <a:srgbClr val="000000"/>
                </a:solidFill>
              </a:rPr>
              <a:t>cience and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>
                <a:solidFill>
                  <a:srgbClr val="000000"/>
                </a:solidFill>
              </a:rPr>
              <a:t>echnology of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000000"/>
                </a:solidFill>
              </a:rPr>
              <a:t>hina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Symposium on 30 Years BES, IHEP, Beijing, September 5-6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763" y="81535"/>
            <a:ext cx="8975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BES R Measurements and from BESII to BESIII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7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9"/>
    </mc:Choice>
    <mc:Fallback xmlns="">
      <p:transition spd="slow" advTm="2877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60B82-CD00-D843-ABAB-4758808D1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How Much BES Builders Loves BES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13995-E831-E145-A324-F42E4417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E3F0B-0157-B74E-9CD3-A1FD27B37441}"/>
              </a:ext>
            </a:extLst>
          </p:cNvPr>
          <p:cNvSpPr txBox="1"/>
          <p:nvPr/>
        </p:nvSpPr>
        <p:spPr>
          <a:xfrm>
            <a:off x="323949" y="1327341"/>
            <a:ext cx="8479501" cy="4467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Before </a:t>
            </a:r>
            <a:r>
              <a:rPr lang="en-US" sz="2400" b="1" dirty="0" err="1"/>
              <a:t>Zhipeng</a:t>
            </a:r>
            <a:r>
              <a:rPr lang="en-US" sz="2400" b="1" dirty="0"/>
              <a:t> stepped down from IHEP director, he got 100 K </a:t>
            </a:r>
          </a:p>
          <a:p>
            <a:pPr algn="ctr">
              <a:lnSpc>
                <a:spcPct val="150000"/>
              </a:lnSpc>
            </a:pPr>
            <a:r>
              <a:rPr lang="en-US" sz="2400" b="1" dirty="0"/>
              <a:t>RMB from CAS as his “pocket money”. He gave me half, and said </a:t>
            </a:r>
          </a:p>
          <a:p>
            <a:pPr algn="ctr">
              <a:lnSpc>
                <a:spcPct val="150000"/>
              </a:lnSpc>
            </a:pPr>
            <a:r>
              <a:rPr lang="en-US" sz="2400" b="1" dirty="0"/>
              <a:t>to me: “Zhengguo, please try your best to </a:t>
            </a:r>
            <a:r>
              <a:rPr lang="en-US" sz="2400" b="1" dirty="0">
                <a:solidFill>
                  <a:srgbClr val="FF0000"/>
                </a:solidFill>
              </a:rPr>
              <a:t>treat the dead horse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as alive one</a:t>
            </a:r>
            <a:r>
              <a:rPr lang="en-US" sz="2400" b="1" dirty="0"/>
              <a:t>, and to let BES be able to continue running. Use this </a:t>
            </a:r>
          </a:p>
          <a:p>
            <a:pPr algn="ctr">
              <a:lnSpc>
                <a:spcPct val="150000"/>
              </a:lnSpc>
            </a:pPr>
            <a:r>
              <a:rPr lang="en-US" sz="2400" b="1" dirty="0"/>
              <a:t>money to stable the BES team”. I then distributed this money to </a:t>
            </a:r>
          </a:p>
          <a:p>
            <a:pPr algn="ctr">
              <a:lnSpc>
                <a:spcPct val="150000"/>
              </a:lnSpc>
            </a:pPr>
            <a:r>
              <a:rPr lang="en-US" sz="2400" b="1" dirty="0"/>
              <a:t>BES key person in D1, </a:t>
            </a:r>
            <a:r>
              <a:rPr lang="en-US" sz="2400" b="1" dirty="0">
                <a:solidFill>
                  <a:srgbClr val="FF0000"/>
                </a:solidFill>
              </a:rPr>
              <a:t>100 RMB </a:t>
            </a:r>
            <a:r>
              <a:rPr lang="en-US" sz="2400" b="1" dirty="0"/>
              <a:t>per month per person, till it used </a:t>
            </a:r>
          </a:p>
          <a:p>
            <a:pPr algn="ctr">
              <a:lnSpc>
                <a:spcPct val="150000"/>
              </a:lnSpc>
            </a:pPr>
            <a:r>
              <a:rPr lang="en-US" sz="2400" b="1" dirty="0"/>
              <a:t>up, and division leaders whose age older then me, </a:t>
            </a:r>
          </a:p>
          <a:p>
            <a:pPr algn="ctr">
              <a:lnSpc>
                <a:spcPct val="150000"/>
              </a:lnSpc>
            </a:pPr>
            <a:r>
              <a:rPr lang="en-US" sz="2400" b="1" dirty="0"/>
              <a:t>including myself, got </a:t>
            </a:r>
            <a:r>
              <a:rPr lang="en-US" sz="2400" b="1" dirty="0">
                <a:solidFill>
                  <a:srgbClr val="FF0000"/>
                </a:solidFill>
              </a:rPr>
              <a:t>zero</a:t>
            </a:r>
            <a:r>
              <a:rPr lang="en-US" sz="2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6699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60B82-CD00-D843-ABAB-4758808D1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How Much US Friends Concerned and Helped BES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13995-E831-E145-A324-F42E4417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E3F0B-0157-B74E-9CD3-A1FD27B37441}"/>
              </a:ext>
            </a:extLst>
          </p:cNvPr>
          <p:cNvSpPr txBox="1"/>
          <p:nvPr/>
        </p:nvSpPr>
        <p:spPr>
          <a:xfrm>
            <a:off x="293494" y="989717"/>
            <a:ext cx="849881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When we discuss about the upgrade of BEPC/BESII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Maury </a:t>
            </a:r>
            <a:r>
              <a:rPr lang="en-US" sz="2400" b="1" dirty="0" err="1"/>
              <a:t>Tigner</a:t>
            </a:r>
            <a:r>
              <a:rPr lang="en-US" sz="2400" b="1" dirty="0"/>
              <a:t> gave </a:t>
            </a:r>
            <a:r>
              <a:rPr lang="en-US" sz="2400" b="1" dirty="0">
                <a:solidFill>
                  <a:srgbClr val="FF0000"/>
                </a:solidFill>
              </a:rPr>
              <a:t>5 lectures </a:t>
            </a:r>
            <a:r>
              <a:rPr lang="en-US" sz="2400" b="1" dirty="0"/>
              <a:t>at D1 about accelerator (BEPC). </a:t>
            </a:r>
          </a:p>
          <a:p>
            <a:r>
              <a:rPr lang="en-US" sz="2400" b="1" dirty="0"/>
              <a:t>      He strongly suggested to go with </a:t>
            </a:r>
            <a:r>
              <a:rPr lang="en-US" sz="2400" b="1" dirty="0">
                <a:solidFill>
                  <a:srgbClr val="FF0000"/>
                </a:solidFill>
              </a:rPr>
              <a:t>double ring </a:t>
            </a:r>
            <a:r>
              <a:rPr lang="en-US" sz="2400" b="1" dirty="0"/>
              <a:t>machine. 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 early 2000, in a heavy snowing day Maury invited me to visit </a:t>
            </a:r>
          </a:p>
          <a:p>
            <a:r>
              <a:rPr lang="en-US" sz="2400" b="1" dirty="0"/>
              <a:t>     CERS/</a:t>
            </a:r>
            <a:r>
              <a:rPr lang="en-US" sz="2400" b="1" dirty="0" err="1"/>
              <a:t>CLEOc</a:t>
            </a:r>
            <a:r>
              <a:rPr lang="en-US" sz="2400" b="1" dirty="0"/>
              <a:t>, in a heavy snowing day </a:t>
            </a:r>
          </a:p>
          <a:p>
            <a:r>
              <a:rPr lang="en-US" sz="2400" b="1" dirty="0"/>
              <a:t>     - arranged me to talk to a few </a:t>
            </a:r>
            <a:r>
              <a:rPr lang="en-US" sz="2400" b="1" dirty="0" err="1"/>
              <a:t>CLEOc</a:t>
            </a:r>
            <a:r>
              <a:rPr lang="en-US" sz="2400" b="1" dirty="0"/>
              <a:t> group leaders, and </a:t>
            </a:r>
          </a:p>
          <a:p>
            <a:r>
              <a:rPr lang="en-US" sz="2400" b="1" dirty="0"/>
              <a:t>       Peterson (MDC expert). Peterson spent half a day to show all </a:t>
            </a:r>
          </a:p>
          <a:p>
            <a:r>
              <a:rPr lang="en-US" sz="2400" b="1" dirty="0"/>
              <a:t>       the detail on their design, and gave me all the drawings </a:t>
            </a:r>
          </a:p>
          <a:p>
            <a:r>
              <a:rPr lang="en-US" sz="2400" b="1" dirty="0"/>
              <a:t>     - opened CLEO detector to show me the IR, the shielding and </a:t>
            </a:r>
          </a:p>
          <a:p>
            <a:r>
              <a:rPr lang="en-US" sz="2400" b="1" dirty="0"/>
              <a:t>       collimators, gave me a book on IR design….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During </a:t>
            </a:r>
            <a:r>
              <a:rPr lang="en-US" sz="2400" b="1" dirty="0">
                <a:solidFill>
                  <a:srgbClr val="FF0000"/>
                </a:solidFill>
              </a:rPr>
              <a:t>R scan </a:t>
            </a:r>
            <a:r>
              <a:rPr lang="en-US" sz="2400" b="1" dirty="0"/>
              <a:t>test run, we suffered noise problem and scan stopped for over 10 days. Maury told me to check whether </a:t>
            </a:r>
          </a:p>
          <a:p>
            <a:r>
              <a:rPr lang="en-US" sz="2400" b="1" dirty="0"/>
              <a:t>     DCCT cover in the beamline was opened, and that was it!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43751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B3A5-FE3E-6244-AAF0-2FC18068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Fighting for Survival and Better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2A996-3695-4745-922B-6B2BDB34B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47" y="1130107"/>
            <a:ext cx="8654105" cy="5066395"/>
          </a:xfrm>
        </p:spPr>
        <p:txBody>
          <a:bodyPr>
            <a:normAutofit/>
          </a:bodyPr>
          <a:lstStyle/>
          <a:p>
            <a:r>
              <a:rPr lang="en-US" sz="2400" b="1" dirty="0"/>
              <a:t>BES </a:t>
            </a:r>
            <a:r>
              <a:rPr lang="en-US" sz="2400" b="1" dirty="0">
                <a:solidFill>
                  <a:srgbClr val="FF0000"/>
                </a:solidFill>
              </a:rPr>
              <a:t>US and China </a:t>
            </a:r>
            <a:r>
              <a:rPr lang="en-US" sz="2400" b="1" dirty="0"/>
              <a:t>teams were </a:t>
            </a:r>
            <a:r>
              <a:rPr lang="en-US" sz="2400" b="1" dirty="0">
                <a:solidFill>
                  <a:srgbClr val="FF0000"/>
                </a:solidFill>
              </a:rPr>
              <a:t>united</a:t>
            </a:r>
            <a:r>
              <a:rPr lang="en-US" sz="2400" b="1" dirty="0"/>
              <a:t> and worked hard to solve MDT HV problem: split method to add HV, and prepare for building a new MDT.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Passed</a:t>
            </a:r>
            <a:r>
              <a:rPr lang="en-US" sz="2400" b="1" dirty="0"/>
              <a:t> the assessment of upgrade project (BES1-BES2).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Promote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young</a:t>
            </a:r>
            <a:r>
              <a:rPr lang="en-US" sz="2400" b="1" dirty="0"/>
              <a:t> division and group </a:t>
            </a:r>
            <a:r>
              <a:rPr lang="en-US" sz="2400" b="1" dirty="0">
                <a:solidFill>
                  <a:srgbClr val="FF0000"/>
                </a:solidFill>
              </a:rPr>
              <a:t>leaders</a:t>
            </a:r>
            <a:r>
              <a:rPr lang="en-US" sz="2400" b="1" dirty="0"/>
              <a:t>: &gt;10 (later become the key persons for BESIII)</a:t>
            </a:r>
          </a:p>
          <a:p>
            <a:r>
              <a:rPr lang="en-US" sz="2400" b="1" dirty="0"/>
              <a:t>Reform the division and reorganize the BES Collaboration (</a:t>
            </a:r>
            <a:r>
              <a:rPr lang="en-US" sz="2400" b="1" dirty="0">
                <a:solidFill>
                  <a:srgbClr val="FF0000"/>
                </a:solidFill>
              </a:rPr>
              <a:t>Fred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and I </a:t>
            </a:r>
            <a:r>
              <a:rPr lang="en-US" sz="2400" b="1" dirty="0"/>
              <a:t>were both the </a:t>
            </a:r>
            <a:r>
              <a:rPr lang="en-US" sz="2400" b="1" dirty="0">
                <a:solidFill>
                  <a:srgbClr val="FF0000"/>
                </a:solidFill>
              </a:rPr>
              <a:t>spokespersons</a:t>
            </a:r>
            <a:r>
              <a:rPr lang="en-US" sz="2400" b="1" dirty="0"/>
              <a:t> and physics </a:t>
            </a:r>
            <a:r>
              <a:rPr lang="en-US" sz="2400" b="1" dirty="0">
                <a:solidFill>
                  <a:srgbClr val="FF0000"/>
                </a:solidFill>
              </a:rPr>
              <a:t>coordinators</a:t>
            </a:r>
            <a:r>
              <a:rPr lang="en-US" sz="2400" b="1" dirty="0"/>
              <a:t>) </a:t>
            </a:r>
          </a:p>
          <a:p>
            <a:r>
              <a:rPr lang="en-US" sz="2400" b="1" dirty="0"/>
              <a:t>Prepare for the </a:t>
            </a:r>
            <a:r>
              <a:rPr lang="en-US" sz="2400" b="1" dirty="0">
                <a:solidFill>
                  <a:srgbClr val="FF0000"/>
                </a:solidFill>
              </a:rPr>
              <a:t>R scan </a:t>
            </a:r>
            <a:r>
              <a:rPr lang="en-US" sz="2400" b="1" dirty="0">
                <a:sym typeface="Wingdings" pitchFamily="2" charset="2"/>
              </a:rPr>
              <a:t> hopeful the turning point for BES</a:t>
            </a:r>
          </a:p>
          <a:p>
            <a:r>
              <a:rPr lang="en-US" sz="2400" b="1" dirty="0">
                <a:sym typeface="Wingdings" pitchFamily="2" charset="2"/>
              </a:rPr>
              <a:t>Explore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funds</a:t>
            </a:r>
            <a:r>
              <a:rPr lang="en-US" sz="2400" b="1" dirty="0">
                <a:sym typeface="Wingdings" pitchFamily="2" charset="2"/>
              </a:rPr>
              <a:t> and supports  CAS president’s supervisory team</a:t>
            </a:r>
          </a:p>
          <a:p>
            <a:r>
              <a:rPr lang="en-US" sz="2400" b="1" dirty="0">
                <a:sym typeface="Wingdings" pitchFamily="2" charset="2"/>
              </a:rPr>
              <a:t>Propose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double</a:t>
            </a:r>
            <a:r>
              <a:rPr lang="en-US" sz="2400" b="1" dirty="0">
                <a:sym typeface="Wingdings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ring machine </a:t>
            </a:r>
            <a:r>
              <a:rPr lang="en-US" sz="2400" b="1" dirty="0">
                <a:sym typeface="Wingdings" pitchFamily="2" charset="2"/>
              </a:rPr>
              <a:t>and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new detector </a:t>
            </a:r>
            <a:r>
              <a:rPr lang="en-US" sz="2400" b="1" dirty="0">
                <a:sym typeface="Wingdings" pitchFamily="2" charset="2"/>
              </a:rPr>
              <a:t>for the upgrade program</a:t>
            </a:r>
            <a:r>
              <a:rPr lang="en-US" sz="2400" b="1" dirty="0">
                <a:sym typeface="Wingdings"/>
              </a:rPr>
              <a:t> for BESIII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53C47-9D9D-9F42-BC9F-77009C7A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52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300" y="50539"/>
            <a:ext cx="4395107" cy="6858000"/>
            <a:chOff x="0" y="50539"/>
            <a:chExt cx="4395107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539"/>
              <a:ext cx="4395107" cy="685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54000" y="3676323"/>
              <a:ext cx="1934957" cy="369332"/>
            </a:xfrm>
            <a:prstGeom prst="rect">
              <a:avLst/>
            </a:prstGeom>
            <a:solidFill>
              <a:srgbClr val="FFFF67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Current BES Status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6E3E01-9656-7145-B111-407FAD628527}"/>
              </a:ext>
            </a:extLst>
          </p:cNvPr>
          <p:cNvGrpSpPr/>
          <p:nvPr/>
        </p:nvGrpSpPr>
        <p:grpSpPr>
          <a:xfrm>
            <a:off x="160700" y="202939"/>
            <a:ext cx="4395107" cy="6858000"/>
            <a:chOff x="0" y="50539"/>
            <a:chExt cx="4395107" cy="6858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1F738B4-A699-3A45-9417-2C0A6B64F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539"/>
              <a:ext cx="4395107" cy="6858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853AD00-0FAC-2947-81EE-AC0E94B2D194}"/>
                </a:ext>
              </a:extLst>
            </p:cNvPr>
            <p:cNvSpPr txBox="1"/>
            <p:nvPr/>
          </p:nvSpPr>
          <p:spPr>
            <a:xfrm>
              <a:off x="854000" y="3676323"/>
              <a:ext cx="1934957" cy="369332"/>
            </a:xfrm>
            <a:prstGeom prst="rect">
              <a:avLst/>
            </a:prstGeom>
            <a:solidFill>
              <a:srgbClr val="FFFF67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Current BES Status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D019A65-A5C4-D545-A07C-2E0D4F539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627" y="40736"/>
            <a:ext cx="4340419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D3748E-CA45-AD4B-8263-B752A7FB213E}"/>
              </a:ext>
            </a:extLst>
          </p:cNvPr>
          <p:cNvSpPr txBox="1"/>
          <p:nvPr/>
        </p:nvSpPr>
        <p:spPr>
          <a:xfrm>
            <a:off x="1699522" y="519845"/>
            <a:ext cx="3883142" cy="646331"/>
          </a:xfrm>
          <a:prstGeom prst="rect">
            <a:avLst/>
          </a:prstGeom>
          <a:solidFill>
            <a:srgbClr val="FFFF67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BES is suffering severe aging, 300 malfunctions in 5 months operation.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B25575-7EF0-6D42-B147-1BC676777140}"/>
              </a:ext>
            </a:extLst>
          </p:cNvPr>
          <p:cNvSpPr txBox="1"/>
          <p:nvPr/>
        </p:nvSpPr>
        <p:spPr>
          <a:xfrm>
            <a:off x="1699522" y="4795831"/>
            <a:ext cx="3727944" cy="1200329"/>
          </a:xfrm>
          <a:prstGeom prst="rect">
            <a:avLst/>
          </a:prstGeom>
          <a:solidFill>
            <a:srgbClr val="FFFF67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 BES team status:</a:t>
            </a:r>
          </a:p>
          <a:p>
            <a:r>
              <a:rPr lang="en-US" dirty="0">
                <a:solidFill>
                  <a:srgbClr val="FF0000"/>
                </a:solidFill>
              </a:rPr>
              <a:t>Within 2 years, 16 retired, 31 young </a:t>
            </a:r>
          </a:p>
          <a:p>
            <a:r>
              <a:rPr lang="en-US" dirty="0">
                <a:solidFill>
                  <a:srgbClr val="FF0000"/>
                </a:solidFill>
              </a:rPr>
              <a:t>Left, including 2 division and all group</a:t>
            </a:r>
          </a:p>
          <a:p>
            <a:r>
              <a:rPr lang="en-US" dirty="0">
                <a:solidFill>
                  <a:srgbClr val="FF0000"/>
                </a:solidFill>
              </a:rPr>
              <a:t>leaders.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8BFFD4-ADC1-5E49-B8BF-56571B0F6F8E}"/>
              </a:ext>
            </a:extLst>
          </p:cNvPr>
          <p:cNvGrpSpPr/>
          <p:nvPr/>
        </p:nvGrpSpPr>
        <p:grpSpPr>
          <a:xfrm>
            <a:off x="2933912" y="109200"/>
            <a:ext cx="4018229" cy="6612275"/>
            <a:chOff x="2534970" y="0"/>
            <a:chExt cx="4018229" cy="661227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0A9DE40-71C9-D74C-A50C-47A9AE1E4030}"/>
                </a:ext>
              </a:extLst>
            </p:cNvPr>
            <p:cNvSpPr txBox="1"/>
            <p:nvPr/>
          </p:nvSpPr>
          <p:spPr>
            <a:xfrm>
              <a:off x="2562118" y="4806743"/>
              <a:ext cx="2671975" cy="369332"/>
            </a:xfrm>
            <a:prstGeom prst="rect">
              <a:avLst/>
            </a:prstGeom>
            <a:solidFill>
              <a:srgbClr val="FFFF67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Current status of the team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D3BA08B-BD5A-B048-8F2A-E87CCFBD6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4970" y="0"/>
              <a:ext cx="4018229" cy="661227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8D55D2-592F-4A43-8D84-DB3A951B8FBC}"/>
                </a:ext>
              </a:extLst>
            </p:cNvPr>
            <p:cNvSpPr txBox="1"/>
            <p:nvPr/>
          </p:nvSpPr>
          <p:spPr>
            <a:xfrm>
              <a:off x="3561981" y="2430453"/>
              <a:ext cx="166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My suggestions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C792CC6-AC08-4B4E-9006-9E91EB23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207" y="102561"/>
            <a:ext cx="4383736" cy="67343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D0F159E-BA0F-6241-B0CA-CC2618F04838}"/>
              </a:ext>
            </a:extLst>
          </p:cNvPr>
          <p:cNvSpPr txBox="1"/>
          <p:nvPr/>
        </p:nvSpPr>
        <p:spPr>
          <a:xfrm>
            <a:off x="5933555" y="2656000"/>
            <a:ext cx="2207493" cy="369332"/>
          </a:xfrm>
          <a:prstGeom prst="rect">
            <a:avLst/>
          </a:prstGeom>
          <a:solidFill>
            <a:srgbClr val="FFFF67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Propose R&amp;D for TCF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42E4B2-5463-A042-9346-60AA4945CE32}"/>
              </a:ext>
            </a:extLst>
          </p:cNvPr>
          <p:cNvSpPr txBox="1"/>
          <p:nvPr/>
        </p:nvSpPr>
        <p:spPr>
          <a:xfrm>
            <a:off x="1014700" y="1527402"/>
            <a:ext cx="7312365" cy="26776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4C9BFD"/>
                </a:solidFill>
              </a:rPr>
              <a:t>Stable and attract talents</a:t>
            </a:r>
          </a:p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4C9BFD"/>
                </a:solidFill>
              </a:rPr>
              <a:t>Produce good results, prepare R&amp;D for BESIII </a:t>
            </a:r>
          </a:p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4C9BFD"/>
                </a:solidFill>
              </a:rPr>
              <a:t>Improve management </a:t>
            </a:r>
          </a:p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4C9BFD"/>
                </a:solidFill>
              </a:rPr>
              <a:t>Enhance the collaboration, attract </a:t>
            </a:r>
          </a:p>
          <a:p>
            <a:r>
              <a:rPr lang="en-US" sz="2800" b="1" dirty="0">
                <a:solidFill>
                  <a:srgbClr val="4C9BFD"/>
                </a:solidFill>
              </a:rPr>
              <a:t>     more universities</a:t>
            </a:r>
          </a:p>
          <a:p>
            <a:r>
              <a:rPr lang="en-US" sz="2800" b="1" dirty="0">
                <a:solidFill>
                  <a:srgbClr val="4C9BFD"/>
                </a:solidFill>
              </a:rPr>
              <a:t>5. Improve working condition. </a:t>
            </a:r>
          </a:p>
        </p:txBody>
      </p:sp>
    </p:spTree>
    <p:extLst>
      <p:ext uri="{BB962C8B-B14F-4D97-AF65-F5344CB8AC3E}">
        <p14:creationId xmlns:p14="http://schemas.microsoft.com/office/powerpoint/2010/main" val="333664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25 Page’s Proposal for R Scan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46" y="955841"/>
            <a:ext cx="4348246" cy="5797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292" y="955841"/>
            <a:ext cx="4586970" cy="22191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03" y="3717236"/>
            <a:ext cx="2831432" cy="1965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292" y="3391026"/>
            <a:ext cx="4588723" cy="2894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349" y="3155027"/>
            <a:ext cx="7539885" cy="1569660"/>
          </a:xfrm>
          <a:prstGeom prst="rect">
            <a:avLst/>
          </a:prstGeom>
          <a:solidFill>
            <a:srgbClr val="FFFF67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In 1995 </a:t>
            </a:r>
            <a:r>
              <a:rPr lang="en-US" sz="2400" dirty="0" err="1">
                <a:solidFill>
                  <a:srgbClr val="FF0000"/>
                </a:solidFill>
              </a:rPr>
              <a:t>Zhipeng</a:t>
            </a:r>
            <a:r>
              <a:rPr lang="en-US" sz="2400" dirty="0">
                <a:solidFill>
                  <a:srgbClr val="FF0000"/>
                </a:solidFill>
              </a:rPr>
              <a:t> called me to return to IHEP, and ask me to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investigate the R scan at BES. This proposal was drafted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at ETHZ in 1995-1996, after a few rounds of discussions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with </a:t>
            </a:r>
            <a:r>
              <a:rPr lang="en-US" sz="2400" dirty="0" err="1">
                <a:solidFill>
                  <a:srgbClr val="FF0000"/>
                </a:solidFill>
              </a:rPr>
              <a:t>Boleck</a:t>
            </a:r>
            <a:r>
              <a:rPr lang="en-US" sz="2400" dirty="0">
                <a:solidFill>
                  <a:srgbClr val="FF0000"/>
                </a:solidFill>
              </a:rPr>
              <a:t> and </a:t>
            </a:r>
            <a:r>
              <a:rPr lang="en-US" sz="2400" dirty="0" err="1">
                <a:solidFill>
                  <a:srgbClr val="FF0000"/>
                </a:solidFill>
              </a:rPr>
              <a:t>Burkhardt</a:t>
            </a:r>
            <a:r>
              <a:rPr lang="en-US" sz="2400" dirty="0">
                <a:solidFill>
                  <a:srgbClr val="FF0000"/>
                </a:solidFill>
              </a:rPr>
              <a:t> at ETHZ and CERN </a:t>
            </a:r>
          </a:p>
        </p:txBody>
      </p:sp>
    </p:spTree>
    <p:extLst>
      <p:ext uri="{BB962C8B-B14F-4D97-AF65-F5344CB8AC3E}">
        <p14:creationId xmlns:p14="http://schemas.microsoft.com/office/powerpoint/2010/main" val="769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D10D-8E66-384B-B7C7-9A4912D8B0C7}" type="slidenum">
              <a:rPr lang="en-US"/>
              <a:pPr/>
              <a:t>15</a:t>
            </a:fld>
            <a:endParaRPr lang="en-US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Definition of R</a:t>
            </a:r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>
            <p:extLst/>
          </p:nvPr>
        </p:nvGraphicFramePr>
        <p:xfrm>
          <a:off x="134697" y="1380068"/>
          <a:ext cx="4114030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63" name="VISIO" r:id="rId4" imgW="4052160" imgH="2464200" progId="Visio.Drawing.5">
                  <p:embed/>
                </p:oleObj>
              </mc:Choice>
              <mc:Fallback>
                <p:oleObj name="VISIO" r:id="rId4" imgW="4052160" imgH="2464200" progId="Visio.Drawing.5">
                  <p:embed/>
                  <p:pic>
                    <p:nvPicPr>
                      <p:cNvPr id="134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97" y="1380068"/>
                        <a:ext cx="4114030" cy="24987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5"/>
          <p:cNvGraphicFramePr>
            <a:graphicFrameLocks noChangeAspect="1"/>
          </p:cNvGraphicFramePr>
          <p:nvPr>
            <p:extLst/>
          </p:nvPr>
        </p:nvGraphicFramePr>
        <p:xfrm>
          <a:off x="4550448" y="1112837"/>
          <a:ext cx="3810000" cy="969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64" name="Equation" r:id="rId6" imgW="1638000" imgH="469800" progId="Equation.3">
                  <p:embed/>
                </p:oleObj>
              </mc:Choice>
              <mc:Fallback>
                <p:oleObj name="Equation" r:id="rId6" imgW="1638000" imgH="469800" progId="Equation.3">
                  <p:embed/>
                  <p:pic>
                    <p:nvPicPr>
                      <p:cNvPr id="134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0448" y="1112837"/>
                        <a:ext cx="3810000" cy="96981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50448" y="2194792"/>
            <a:ext cx="4495800" cy="2292541"/>
          </a:xfrm>
          <a:ln>
            <a:solidFill>
              <a:srgbClr val="FFFF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b="1" dirty="0" err="1">
                <a:latin typeface="+mj-lt"/>
              </a:rPr>
              <a:t>N</a:t>
            </a:r>
            <a:r>
              <a:rPr lang="en-US" sz="2400" b="1" baseline="-25000" dirty="0" err="1">
                <a:latin typeface="+mj-lt"/>
              </a:rPr>
              <a:t>had</a:t>
            </a:r>
            <a:r>
              <a:rPr lang="en-US" sz="2400" b="1" dirty="0">
                <a:latin typeface="+mj-lt"/>
              </a:rPr>
              <a:t>: observed </a:t>
            </a:r>
            <a:r>
              <a:rPr lang="en-US" sz="2400" b="1" dirty="0" err="1">
                <a:latin typeface="+mj-lt"/>
              </a:rPr>
              <a:t>hadronic</a:t>
            </a:r>
            <a:r>
              <a:rPr lang="en-US" sz="2400" b="1" dirty="0">
                <a:latin typeface="+mj-lt"/>
              </a:rPr>
              <a:t> events </a:t>
            </a:r>
          </a:p>
          <a:p>
            <a:pPr>
              <a:buFontTx/>
              <a:buNone/>
            </a:pPr>
            <a:r>
              <a:rPr lang="en-US" sz="2400" b="1" dirty="0" err="1">
                <a:latin typeface="+mj-lt"/>
              </a:rPr>
              <a:t>N</a:t>
            </a:r>
            <a:r>
              <a:rPr lang="en-US" sz="2400" b="1" baseline="-25000" dirty="0" err="1">
                <a:latin typeface="+mj-lt"/>
              </a:rPr>
              <a:t>bg</a:t>
            </a:r>
            <a:r>
              <a:rPr lang="en-US" sz="2400" b="1" dirty="0">
                <a:latin typeface="+mj-lt"/>
              </a:rPr>
              <a:t>:   background events </a:t>
            </a:r>
          </a:p>
          <a:p>
            <a:pPr>
              <a:buFontTx/>
              <a:buNone/>
            </a:pPr>
            <a:r>
              <a:rPr lang="en-US" sz="2400" b="1" dirty="0">
                <a:latin typeface="+mj-lt"/>
              </a:rPr>
              <a:t>L:       integrated luminosity</a:t>
            </a:r>
          </a:p>
          <a:p>
            <a:pPr>
              <a:buFontTx/>
              <a:buNone/>
            </a:pPr>
            <a:r>
              <a:rPr lang="en-US" sz="2400" b="1" dirty="0">
                <a:latin typeface="+mj-lt"/>
                <a:sym typeface="Symbol" charset="0"/>
              </a:rPr>
              <a:t></a:t>
            </a:r>
            <a:r>
              <a:rPr lang="en-US" sz="2400" b="1" baseline="-25000" dirty="0">
                <a:latin typeface="+mj-lt"/>
                <a:sym typeface="Symbol" charset="0"/>
              </a:rPr>
              <a:t>had</a:t>
            </a:r>
            <a:r>
              <a:rPr lang="en-US" sz="2400" b="1" dirty="0">
                <a:latin typeface="+mj-lt"/>
                <a:sym typeface="Symbol" charset="0"/>
              </a:rPr>
              <a:t>:  detection efficiency for </a:t>
            </a:r>
            <a:r>
              <a:rPr lang="en-US" sz="2400" b="1" dirty="0" err="1">
                <a:latin typeface="+mj-lt"/>
                <a:sym typeface="Symbol" charset="0"/>
              </a:rPr>
              <a:t>N</a:t>
            </a:r>
            <a:r>
              <a:rPr lang="en-US" sz="2400" b="1" baseline="-25000" dirty="0" err="1">
                <a:latin typeface="+mj-lt"/>
                <a:sym typeface="Symbol" charset="0"/>
              </a:rPr>
              <a:t>had</a:t>
            </a:r>
            <a:endParaRPr lang="en-US" sz="2400" b="1" dirty="0">
              <a:latin typeface="+mj-lt"/>
            </a:endParaRPr>
          </a:p>
          <a:p>
            <a:pPr>
              <a:buFontTx/>
              <a:buNone/>
            </a:pPr>
            <a:r>
              <a:rPr lang="en-US" sz="2400" b="1" dirty="0">
                <a:latin typeface="+mj-lt"/>
                <a:sym typeface="Symbol" charset="0"/>
              </a:rPr>
              <a:t></a:t>
            </a:r>
            <a:r>
              <a:rPr lang="en-US" sz="2400" b="1" dirty="0">
                <a:latin typeface="+mj-lt"/>
              </a:rPr>
              <a:t>:      </a:t>
            </a:r>
            <a:r>
              <a:rPr lang="en-US" sz="2400" b="1" dirty="0" err="1">
                <a:latin typeface="+mj-lt"/>
              </a:rPr>
              <a:t>radiative</a:t>
            </a:r>
            <a:r>
              <a:rPr lang="en-US" sz="2400" b="1" dirty="0">
                <a:latin typeface="+mj-lt"/>
              </a:rPr>
              <a:t> correction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981" y="4955723"/>
            <a:ext cx="7954819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b="1" dirty="0">
                <a:solidFill>
                  <a:srgbClr val="000000"/>
                </a:solidFill>
              </a:rPr>
              <a:t>One of the </a:t>
            </a:r>
            <a:r>
              <a:rPr lang="en-US" sz="2400" b="1" dirty="0">
                <a:solidFill>
                  <a:srgbClr val="FF0000"/>
                </a:solidFill>
              </a:rPr>
              <a:t>most fundamental </a:t>
            </a:r>
            <a:r>
              <a:rPr lang="en-US" sz="2400" b="1" dirty="0">
                <a:solidFill>
                  <a:srgbClr val="000000"/>
                </a:solidFill>
              </a:rPr>
              <a:t>quantities in particle physics,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b="1" dirty="0">
                <a:solidFill>
                  <a:srgbClr val="000000"/>
                </a:solidFill>
                <a:cs typeface="Times New Roman" charset="0"/>
              </a:rPr>
              <a:t>Counts directly the </a:t>
            </a:r>
            <a:r>
              <a:rPr lang="en-US" sz="2400" b="1" dirty="0">
                <a:solidFill>
                  <a:srgbClr val="FF0000"/>
                </a:solidFill>
                <a:cs typeface="Times New Roman" charset="0"/>
              </a:rPr>
              <a:t>number, flavor and colors</a:t>
            </a:r>
            <a:r>
              <a:rPr lang="en-US" sz="2400" b="1" dirty="0">
                <a:solidFill>
                  <a:srgbClr val="000000"/>
                </a:solidFill>
                <a:cs typeface="Times New Roman" charset="0"/>
              </a:rPr>
              <a:t> of quarks.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07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49CB3-8F56-1C41-9F52-E1E2C5428510}" type="slidenum">
              <a:rPr lang="en-US"/>
              <a:pPr/>
              <a:t>16</a:t>
            </a:fld>
            <a:endParaRPr lang="en-US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399" y="995218"/>
            <a:ext cx="4439613" cy="5547206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buFont typeface="Symbol" charset="0"/>
              <a:buChar char="·"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Reducing the uncertainty of </a:t>
            </a:r>
            <a:r>
              <a:rPr lang="en-US" sz="2400" b="1" dirty="0">
                <a:solidFill>
                  <a:srgbClr val="FF0000"/>
                </a:solidFill>
                <a:latin typeface="+mj-lt"/>
                <a:sym typeface="Symbol" charset="0"/>
              </a:rPr>
              <a:t>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(M</a:t>
            </a:r>
            <a:r>
              <a:rPr lang="en-US" sz="2400" b="1" baseline="-25000" dirty="0">
                <a:solidFill>
                  <a:srgbClr val="FF0000"/>
                </a:solidFill>
                <a:latin typeface="+mj-lt"/>
              </a:rPr>
              <a:t>Z</a:t>
            </a:r>
            <a:r>
              <a:rPr lang="en-US" sz="2400" b="1" baseline="30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sz="2400" b="1" dirty="0">
                <a:solidFill>
                  <a:srgbClr val="000000"/>
                </a:solidFill>
                <a:latin typeface="+mj-lt"/>
                <a:sym typeface="Symbol" charset="0"/>
              </a:rPr>
              <a:t></a:t>
            </a:r>
            <a:r>
              <a:rPr lang="en-US" sz="2400" b="1" dirty="0">
                <a:solidFill>
                  <a:srgbClr val="000000"/>
                </a:solidFill>
                <a:latin typeface="+mj-lt"/>
              </a:rPr>
              <a:t> essential for precision tests of the SM (</a:t>
            </a:r>
            <a:r>
              <a:rPr lang="en-US" sz="2400" b="1" dirty="0" err="1">
                <a:solidFill>
                  <a:srgbClr val="000000"/>
                </a:solidFill>
                <a:latin typeface="+mj-lt"/>
              </a:rPr>
              <a:t>m</a:t>
            </a:r>
            <a:r>
              <a:rPr lang="en-US" sz="2400" b="1" baseline="-25000" dirty="0" err="1">
                <a:solidFill>
                  <a:srgbClr val="000000"/>
                </a:solidFill>
                <a:latin typeface="+mj-lt"/>
              </a:rPr>
              <a:t>H</a:t>
            </a:r>
            <a:r>
              <a:rPr lang="en-US" sz="2400" b="1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algn="just">
              <a:buFont typeface="Symbol" charset="0"/>
              <a:buNone/>
            </a:pPr>
            <a:endParaRPr lang="en-US" sz="2400" b="1" dirty="0">
              <a:solidFill>
                <a:srgbClr val="000000"/>
              </a:solidFill>
              <a:latin typeface="+mj-lt"/>
            </a:endParaRPr>
          </a:p>
          <a:p>
            <a:endParaRPr lang="en-US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34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90600"/>
            <a:ext cx="4267200" cy="5551824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buFont typeface="Symbol" charset="0"/>
              <a:buChar char="·"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Hunting for new physics from 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2400" b="1" baseline="-25000" dirty="0">
                <a:solidFill>
                  <a:srgbClr val="FF0000"/>
                </a:solidFill>
                <a:latin typeface="+mj-lt"/>
                <a:sym typeface="Symbol" charset="0"/>
              </a:rPr>
              <a:t></a:t>
            </a:r>
            <a:r>
              <a:rPr lang="en-US" sz="2400" b="1" dirty="0">
                <a:solidFill>
                  <a:srgbClr val="000000"/>
                </a:solidFill>
                <a:latin typeface="+mj-lt"/>
                <a:sym typeface="Symbol" charset="0"/>
              </a:rPr>
              <a:t></a:t>
            </a:r>
            <a:r>
              <a:rPr lang="en-US" sz="2400" b="1" dirty="0">
                <a:solidFill>
                  <a:srgbClr val="000000"/>
                </a:solidFill>
                <a:latin typeface="+mj-lt"/>
              </a:rPr>
              <a:t>(g-2)/2 </a:t>
            </a:r>
            <a:r>
              <a:rPr lang="en-US" sz="2400" b="1" dirty="0">
                <a:solidFill>
                  <a:srgbClr val="000000"/>
                </a:solidFill>
                <a:latin typeface="+mj-lt"/>
                <a:sym typeface="Symbol" charset="0"/>
              </a:rPr>
              <a:t> i</a:t>
            </a:r>
            <a:r>
              <a:rPr lang="en-US" sz="2400" b="1" dirty="0">
                <a:solidFill>
                  <a:srgbClr val="000000"/>
                </a:solidFill>
                <a:latin typeface="+mj-lt"/>
              </a:rPr>
              <a:t>nterpretation of E821 at BNL</a:t>
            </a:r>
          </a:p>
          <a:p>
            <a:pPr>
              <a:buFontTx/>
              <a:buNone/>
            </a:pPr>
            <a:endParaRPr lang="en-US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0" y="0"/>
            <a:ext cx="9144000" cy="86975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Motivations of the R Scan</a:t>
            </a:r>
          </a:p>
        </p:txBody>
      </p:sp>
      <p:graphicFrame>
        <p:nvGraphicFramePr>
          <p:cNvPr id="233478" name="Object 6"/>
          <p:cNvGraphicFramePr>
            <a:graphicFrameLocks noChangeAspect="1"/>
          </p:cNvGraphicFramePr>
          <p:nvPr>
            <p:extLst/>
          </p:nvPr>
        </p:nvGraphicFramePr>
        <p:xfrm>
          <a:off x="304800" y="2240588"/>
          <a:ext cx="3953089" cy="88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5" name="Equation" r:id="rId3" imgW="2933640" imgH="507960" progId="Equation.3">
                  <p:embed/>
                </p:oleObj>
              </mc:Choice>
              <mc:Fallback>
                <p:oleObj name="Equation" r:id="rId3" imgW="2933640" imgH="507960" progId="Equation.3">
                  <p:embed/>
                  <p:pic>
                    <p:nvPicPr>
                      <p:cNvPr id="2334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40588"/>
                        <a:ext cx="3953089" cy="883612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9525">
                        <a:solidFill>
                          <a:srgbClr val="6666FF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34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92" y="3353569"/>
            <a:ext cx="2070652" cy="298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34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53569"/>
            <a:ext cx="1905000" cy="2981739"/>
          </a:xfrm>
          <a:prstGeom prst="rect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233481" name="Object 9"/>
          <p:cNvGraphicFramePr>
            <a:graphicFrameLocks noChangeAspect="1"/>
          </p:cNvGraphicFramePr>
          <p:nvPr>
            <p:extLst/>
          </p:nvPr>
        </p:nvGraphicFramePr>
        <p:xfrm>
          <a:off x="5165436" y="2265891"/>
          <a:ext cx="32004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6" name="Equation" r:id="rId7" imgW="1892160" imgH="533160" progId="Equation.3">
                  <p:embed/>
                </p:oleObj>
              </mc:Choice>
              <mc:Fallback>
                <p:oleObj name="Equation" r:id="rId7" imgW="1892160" imgH="533160" progId="Equation.3">
                  <p:embed/>
                  <p:pic>
                    <p:nvPicPr>
                      <p:cNvPr id="23348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5436" y="2265891"/>
                        <a:ext cx="3200400" cy="898525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9525">
                        <a:solidFill>
                          <a:srgbClr val="6666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34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85733"/>
            <a:ext cx="36576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3485" name="Text Box 13"/>
          <p:cNvSpPr txBox="1">
            <a:spLocks noChangeArrowheads="1"/>
          </p:cNvSpPr>
          <p:nvPr/>
        </p:nvSpPr>
        <p:spPr bwMode="auto">
          <a:xfrm>
            <a:off x="4651279" y="3325283"/>
            <a:ext cx="4207933" cy="30469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 </a:t>
            </a:r>
            <a:r>
              <a:rPr lang="en-US" sz="2400" b="1" dirty="0">
                <a:solidFill>
                  <a:srgbClr val="000000"/>
                </a:solidFill>
              </a:rPr>
              <a:t>Relative contributions to the 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   </a:t>
            </a:r>
            <a:r>
              <a:rPr lang="en-US" sz="2400" b="1" dirty="0" err="1">
                <a:solidFill>
                  <a:srgbClr val="000000"/>
                </a:solidFill>
              </a:rPr>
              <a:t>uncert</a:t>
            </a:r>
            <a:r>
              <a:rPr lang="en-US" sz="2400" b="1" dirty="0">
                <a:solidFill>
                  <a:srgbClr val="000000"/>
                </a:solidFill>
              </a:rPr>
              <a:t>. of a</a:t>
            </a:r>
            <a:r>
              <a:rPr lang="en-US" sz="2400" b="1" baseline="-25000" dirty="0">
                <a:solidFill>
                  <a:srgbClr val="000000"/>
                </a:solidFill>
                <a:sym typeface="Symbol" charset="0"/>
              </a:rPr>
              <a:t></a:t>
            </a:r>
            <a:r>
              <a:rPr lang="en-US" sz="2400" b="1" dirty="0">
                <a:solidFill>
                  <a:srgbClr val="000000"/>
                </a:solidFill>
                <a:sym typeface="Symbol" charset="0"/>
              </a:rPr>
              <a:t> and (M</a:t>
            </a:r>
            <a:r>
              <a:rPr lang="en-US" sz="2400" b="1" baseline="-25000" dirty="0">
                <a:solidFill>
                  <a:srgbClr val="000000"/>
                </a:solidFill>
                <a:sym typeface="Symbol" charset="0"/>
              </a:rPr>
              <a:t>Z</a:t>
            </a:r>
            <a:r>
              <a:rPr lang="en-US" sz="2400" b="1" baseline="30000" dirty="0">
                <a:solidFill>
                  <a:srgbClr val="000000"/>
                </a:solidFill>
                <a:sym typeface="Symbol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sym typeface="Symbol" charset="0"/>
              </a:rPr>
              <a:t>)</a:t>
            </a:r>
          </a:p>
          <a:p>
            <a:endParaRPr lang="en-US" sz="2400" dirty="0">
              <a:solidFill>
                <a:srgbClr val="0000FF"/>
              </a:solidFill>
              <a:sym typeface="Symbol" charset="0"/>
            </a:endParaRPr>
          </a:p>
          <a:p>
            <a:endParaRPr lang="en-US" sz="2400" dirty="0">
              <a:solidFill>
                <a:srgbClr val="0000FF"/>
              </a:solidFill>
              <a:sym typeface="Symbol" charset="0"/>
            </a:endParaRPr>
          </a:p>
          <a:p>
            <a:endParaRPr lang="en-US" sz="2400" dirty="0">
              <a:solidFill>
                <a:srgbClr val="0000FF"/>
              </a:solidFill>
              <a:sym typeface="Symbol" charset="0"/>
            </a:endParaRPr>
          </a:p>
          <a:p>
            <a:endParaRPr lang="en-US" sz="2400" dirty="0">
              <a:solidFill>
                <a:srgbClr val="0000FF"/>
              </a:solidFill>
              <a:sym typeface="Symbol" charset="0"/>
            </a:endParaRPr>
          </a:p>
          <a:p>
            <a:endParaRPr lang="en-US" sz="2400" dirty="0">
              <a:solidFill>
                <a:srgbClr val="0000FF"/>
              </a:solidFill>
              <a:sym typeface="Symbol" charset="0"/>
            </a:endParaRPr>
          </a:p>
          <a:p>
            <a:endParaRPr lang="en-US" sz="2400" dirty="0">
              <a:solidFill>
                <a:srgbClr val="0000FF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34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3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3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33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3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6" grpId="0" build="p" animBg="1"/>
      <p:bldP spid="2334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152A-CF2B-C94F-BE59-05B37661AF48}" type="slidenum">
              <a:rPr lang="en-US"/>
              <a:pPr/>
              <a:t>17</a:t>
            </a:fld>
            <a:endParaRPr lang="en-US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9144000" cy="666750"/>
          </a:xfrm>
          <a:noFill/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n-US" b="1" dirty="0"/>
              <a:t>BES R Scan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29712"/>
            <a:ext cx="7772400" cy="4552950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sz="2800" b="1" dirty="0"/>
              <a:t>March-May, 1998:  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</a:rPr>
              <a:t>6</a:t>
            </a:r>
            <a:r>
              <a:rPr lang="en-US" sz="2800" b="1" dirty="0">
                <a:solidFill>
                  <a:srgbClr val="000000"/>
                </a:solidFill>
              </a:rPr>
              <a:t> energy points at 2.6, 3.2, 3.4, 3.55, 4.6, 5.0 </a:t>
            </a:r>
            <a:r>
              <a:rPr lang="en-US" sz="2800" b="1" dirty="0" err="1">
                <a:solidFill>
                  <a:srgbClr val="000000"/>
                </a:solidFill>
              </a:rPr>
              <a:t>GeV</a:t>
            </a:r>
            <a:r>
              <a:rPr lang="en-US" sz="2800" b="1" dirty="0">
                <a:solidFill>
                  <a:srgbClr val="000000"/>
                </a:solidFill>
              </a:rPr>
              <a:t> + separated beam operation  at each</a:t>
            </a:r>
          </a:p>
          <a:p>
            <a:pPr algn="just">
              <a:buFontTx/>
              <a:buNone/>
            </a:pPr>
            <a:endParaRPr lang="en-US" sz="2800" b="1" dirty="0">
              <a:solidFill>
                <a:srgbClr val="000000"/>
              </a:solidFill>
            </a:endParaRPr>
          </a:p>
          <a:p>
            <a:pPr algn="just">
              <a:buFontTx/>
              <a:buNone/>
            </a:pPr>
            <a:r>
              <a:rPr lang="en-US" sz="2800" b="1" dirty="0">
                <a:solidFill>
                  <a:srgbClr val="000000"/>
                </a:solidFill>
              </a:rPr>
              <a:t>Feb.- June, 1999: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</a:rPr>
              <a:t>85</a:t>
            </a:r>
            <a:r>
              <a:rPr lang="en-US" sz="2800" b="1" dirty="0">
                <a:solidFill>
                  <a:srgbClr val="000000"/>
                </a:solidFill>
              </a:rPr>
              <a:t> energy points  at 2.0-4.8 </a:t>
            </a:r>
            <a:r>
              <a:rPr lang="en-US" sz="2800" b="1" dirty="0" err="1">
                <a:solidFill>
                  <a:srgbClr val="000000"/>
                </a:solidFill>
              </a:rPr>
              <a:t>GeV</a:t>
            </a:r>
            <a:endParaRPr lang="en-US" sz="2800" b="1" dirty="0">
              <a:solidFill>
                <a:srgbClr val="000000"/>
              </a:solidFill>
            </a:endParaRPr>
          </a:p>
          <a:p>
            <a:pPr algn="just">
              <a:buFontTx/>
              <a:buNone/>
            </a:pPr>
            <a:r>
              <a:rPr lang="en-US" sz="2800" b="1" dirty="0">
                <a:solidFill>
                  <a:srgbClr val="000000"/>
                </a:solidFill>
              </a:rPr>
              <a:t>  + 24 energy points separated beam operation </a:t>
            </a:r>
          </a:p>
          <a:p>
            <a:pPr algn="just">
              <a:buFontTx/>
              <a:buNone/>
            </a:pPr>
            <a:r>
              <a:rPr lang="en-US" sz="28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5499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ED1D-AF95-D242-9C35-14F3120E0D1B}" type="slidenum">
              <a:rPr lang="en-US"/>
              <a:pPr/>
              <a:t>18</a:t>
            </a:fld>
            <a:endParaRPr lang="en-US"/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17391" cy="838200"/>
          </a:xfrm>
        </p:spPr>
        <p:txBody>
          <a:bodyPr>
            <a:normAutofit/>
          </a:bodyPr>
          <a:lstStyle/>
          <a:p>
            <a:r>
              <a:rPr lang="en-US" b="1" dirty="0"/>
              <a:t>R Below 10 GeV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ACAC11-9CF4-7A40-A1E1-F0EB23780B33}"/>
              </a:ext>
            </a:extLst>
          </p:cNvPr>
          <p:cNvGrpSpPr/>
          <p:nvPr/>
        </p:nvGrpSpPr>
        <p:grpSpPr>
          <a:xfrm>
            <a:off x="311564" y="1811673"/>
            <a:ext cx="7889901" cy="4994667"/>
            <a:chOff x="636562" y="1169596"/>
            <a:chExt cx="7889901" cy="4994667"/>
          </a:xfrm>
        </p:grpSpPr>
        <p:pic>
          <p:nvPicPr>
            <p:cNvPr id="1822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562" y="1169596"/>
              <a:ext cx="7889901" cy="499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2280" name="Text Box 8"/>
            <p:cNvSpPr txBox="1">
              <a:spLocks noChangeArrowheads="1"/>
            </p:cNvSpPr>
            <p:nvPr/>
          </p:nvSpPr>
          <p:spPr bwMode="auto">
            <a:xfrm>
              <a:off x="5334000" y="5645150"/>
              <a:ext cx="31924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After BES R Scan</a:t>
              </a:r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15EC70ED-53A2-8546-9CA9-7A8BCD0A6C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520" y="4974471"/>
              <a:ext cx="85407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15%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7432" y="925749"/>
            <a:ext cx="6889921" cy="4527733"/>
            <a:chOff x="367432" y="925749"/>
            <a:chExt cx="6889921" cy="45277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6D38C27-A644-D941-B688-192AEF5E3A7E}"/>
                </a:ext>
              </a:extLst>
            </p:cNvPr>
            <p:cNvGrpSpPr/>
            <p:nvPr/>
          </p:nvGrpSpPr>
          <p:grpSpPr>
            <a:xfrm>
              <a:off x="367432" y="925749"/>
              <a:ext cx="6889921" cy="4527733"/>
              <a:chOff x="4207731" y="1117417"/>
              <a:chExt cx="6889921" cy="4527733"/>
            </a:xfrm>
          </p:grpSpPr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3E3048CB-73F4-9741-97E8-B77684A8BD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7731" y="1117417"/>
                <a:ext cx="6889921" cy="4527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 Box 5">
                <a:extLst>
                  <a:ext uri="{FF2B5EF4-FFF2-40B4-BE49-F238E27FC236}">
                    <a16:creationId xmlns:a16="http://schemas.microsoft.com/office/drawing/2014/main" id="{1FED7538-CD41-7947-B9F7-046705CF3E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00141" y="4384799"/>
                <a:ext cx="85407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solidFill>
                      <a:srgbClr val="FF0000"/>
                    </a:solidFill>
                  </a:rPr>
                  <a:t>5.9%</a:t>
                </a:r>
              </a:p>
            </p:txBody>
          </p:sp>
        </p:grpSp>
        <p:sp>
          <p:nvSpPr>
            <p:cNvPr id="3" name="Oval 2"/>
            <p:cNvSpPr/>
            <p:nvPr/>
          </p:nvSpPr>
          <p:spPr>
            <a:xfrm>
              <a:off x="3854597" y="2313983"/>
              <a:ext cx="2169372" cy="6981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54597" y="1884806"/>
              <a:ext cx="2364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Excluded Mark I results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22D3C9-0670-A84B-92DD-647A9F7CC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50" y="2701185"/>
            <a:ext cx="8321761" cy="410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2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70418"/>
            <a:ext cx="2133600" cy="365125"/>
          </a:xfrm>
        </p:spPr>
        <p:txBody>
          <a:bodyPr/>
          <a:lstStyle/>
          <a:p>
            <a:fld id="{CDFDEF41-6A2F-554B-880C-B636A7EF14E3}" type="slidenum">
              <a:rPr lang="en-US" b="1"/>
              <a:pPr/>
              <a:t>19</a:t>
            </a:fld>
            <a:endParaRPr lang="en-US" b="1" dirty="0"/>
          </a:p>
        </p:txBody>
      </p:sp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325"/>
            <a:ext cx="9144000" cy="762000"/>
          </a:xfrm>
          <a:noFill/>
          <a:ln>
            <a:solidFill>
              <a:srgbClr val="6666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dirty="0"/>
              <a:t>The </a:t>
            </a:r>
            <a:r>
              <a:rPr lang="en-US" sz="4000" b="1" dirty="0"/>
              <a:t>SM</a:t>
            </a:r>
            <a:r>
              <a:rPr lang="en-US" b="1" dirty="0"/>
              <a:t> Fit to </a:t>
            </a:r>
            <a:r>
              <a:rPr lang="en-US" b="1" dirty="0" err="1"/>
              <a:t>m</a:t>
            </a:r>
            <a:r>
              <a:rPr lang="en-US" b="1" baseline="-25000" dirty="0" err="1"/>
              <a:t>H</a:t>
            </a:r>
            <a:r>
              <a:rPr lang="en-US" b="1" dirty="0"/>
              <a:t> </a:t>
            </a:r>
          </a:p>
        </p:txBody>
      </p:sp>
      <p:pic>
        <p:nvPicPr>
          <p:cNvPr id="18329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860" y="1865307"/>
            <a:ext cx="4267200" cy="4038600"/>
          </a:xfrm>
        </p:spPr>
      </p:pic>
      <p:pic>
        <p:nvPicPr>
          <p:cNvPr id="18330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7735" y="1444851"/>
            <a:ext cx="4393123" cy="4712623"/>
          </a:xfrm>
        </p:spPr>
      </p:pic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6815795" y="5699177"/>
            <a:ext cx="15867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CC"/>
                </a:solidFill>
                <a:latin typeface="Times New Roman" charset="0"/>
              </a:rPr>
              <a:t>(95% C.L.)</a:t>
            </a:r>
          </a:p>
        </p:txBody>
      </p:sp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3065564" y="3740161"/>
            <a:ext cx="99275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Without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BES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13FF2-CEFF-7644-8EBC-AE9CB0DF6A1B}"/>
              </a:ext>
            </a:extLst>
          </p:cNvPr>
          <p:cNvSpPr txBox="1"/>
          <p:nvPr/>
        </p:nvSpPr>
        <p:spPr>
          <a:xfrm>
            <a:off x="392388" y="6007306"/>
            <a:ext cx="414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</a:t>
            </a:r>
            <a:r>
              <a:rPr lang="en-US" sz="2400" b="1" baseline="-25000" dirty="0" err="1"/>
              <a:t>H</a:t>
            </a:r>
            <a:r>
              <a:rPr lang="en-US" sz="2400" b="1" dirty="0"/>
              <a:t> = </a:t>
            </a:r>
            <a:r>
              <a:rPr lang="en-US" sz="2400" b="1" dirty="0">
                <a:solidFill>
                  <a:srgbClr val="FF0000"/>
                </a:solidFill>
              </a:rPr>
              <a:t>62</a:t>
            </a:r>
            <a:r>
              <a:rPr lang="en-US" sz="2400" b="1" dirty="0"/>
              <a:t>        GeV, </a:t>
            </a:r>
            <a:r>
              <a:rPr lang="en-US" sz="2400" b="1" dirty="0" err="1"/>
              <a:t>m</a:t>
            </a:r>
            <a:r>
              <a:rPr lang="en-US" sz="2400" b="1" baseline="-25000" dirty="0" err="1"/>
              <a:t>H</a:t>
            </a:r>
            <a:r>
              <a:rPr lang="en-US" sz="2400" b="1" dirty="0"/>
              <a:t> &lt; 170 GeV </a:t>
            </a:r>
          </a:p>
        </p:txBody>
      </p:sp>
      <p:sp>
        <p:nvSpPr>
          <p:cNvPr id="183308" name="Text Box 12"/>
          <p:cNvSpPr txBox="1">
            <a:spLocks noChangeArrowheads="1"/>
          </p:cNvSpPr>
          <p:nvPr/>
        </p:nvSpPr>
        <p:spPr bwMode="auto">
          <a:xfrm>
            <a:off x="7602464" y="3920931"/>
            <a:ext cx="102423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charset="0"/>
              </a:rPr>
              <a:t>With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charset="0"/>
              </a:rPr>
              <a:t>BES data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0BF5EA3-537A-4446-AD31-85DB534C1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55" y="905031"/>
            <a:ext cx="8962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+mj-lt"/>
                <a:cs typeface="Georgia" charset="0"/>
                <a:sym typeface="Wingdings" charset="0"/>
              </a:rPr>
              <a:t>At </a:t>
            </a:r>
            <a:r>
              <a:rPr lang="en-US" sz="2400" b="1" dirty="0">
                <a:latin typeface="+mj-lt"/>
                <a:cs typeface="Georgia" charset="0"/>
              </a:rPr>
              <a:t>ICHEP Osaka 2000,  </a:t>
            </a:r>
            <a:r>
              <a:rPr lang="en-US" sz="2400" b="1" dirty="0" err="1">
                <a:latin typeface="+mj-lt"/>
                <a:cs typeface="Georgia" charset="0"/>
              </a:rPr>
              <a:t>Bolek</a:t>
            </a:r>
            <a:r>
              <a:rPr lang="en-US" sz="2400" b="1" dirty="0">
                <a:latin typeface="+mj-lt"/>
                <a:cs typeface="Georgia" charset="0"/>
              </a:rPr>
              <a:t> </a:t>
            </a:r>
            <a:r>
              <a:rPr lang="en-US" sz="2400" b="1" dirty="0" err="1">
                <a:latin typeface="+mj-lt"/>
                <a:cs typeface="Georgia" charset="0"/>
              </a:rPr>
              <a:t>Pietrzyk</a:t>
            </a:r>
            <a:r>
              <a:rPr lang="en-US" sz="2400" b="1" dirty="0">
                <a:latin typeface="+mj-lt"/>
                <a:cs typeface="Georgia" charset="0"/>
              </a:rPr>
              <a:t>: </a:t>
            </a:r>
            <a:r>
              <a:rPr lang="en-US" sz="2400" b="1" baseline="-25000" dirty="0">
                <a:latin typeface="+mj-lt"/>
                <a:cs typeface="Georgia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+mj-lt"/>
                <a:cs typeface="Georgia" charset="0"/>
              </a:rPr>
              <a:t>“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Georgia" charset="0"/>
              </a:rPr>
              <a:t>without this result, we could have excluded the SM Higgs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Georgia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39450-1AA0-3E45-A3FD-02505A396F16}"/>
              </a:ext>
            </a:extLst>
          </p:cNvPr>
          <p:cNvSpPr txBox="1"/>
          <p:nvPr/>
        </p:nvSpPr>
        <p:spPr>
          <a:xfrm>
            <a:off x="1386235" y="5956832"/>
            <a:ext cx="50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+53</a:t>
            </a:r>
          </a:p>
          <a:p>
            <a:r>
              <a:rPr lang="en-US" sz="1600" b="1" dirty="0"/>
              <a:t>- 30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F16EE-B694-D747-BAA5-7A58D7DE5566}"/>
              </a:ext>
            </a:extLst>
          </p:cNvPr>
          <p:cNvSpPr txBox="1"/>
          <p:nvPr/>
        </p:nvSpPr>
        <p:spPr>
          <a:xfrm>
            <a:off x="4916104" y="5946462"/>
            <a:ext cx="4049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</a:t>
            </a:r>
            <a:r>
              <a:rPr lang="en-US" sz="2400" b="1" baseline="-25000" dirty="0" err="1"/>
              <a:t>H</a:t>
            </a:r>
            <a:r>
              <a:rPr lang="en-US" sz="2400" b="1" dirty="0"/>
              <a:t> = </a:t>
            </a:r>
            <a:r>
              <a:rPr lang="en-US" sz="2400" b="1" dirty="0">
                <a:solidFill>
                  <a:srgbClr val="FF0000"/>
                </a:solidFill>
              </a:rPr>
              <a:t>98</a:t>
            </a:r>
            <a:r>
              <a:rPr lang="en-US" sz="2400" b="1" dirty="0"/>
              <a:t>      GeV, </a:t>
            </a:r>
            <a:r>
              <a:rPr lang="en-US" sz="2400" b="1" dirty="0" err="1"/>
              <a:t>m</a:t>
            </a:r>
            <a:r>
              <a:rPr lang="en-US" sz="2400" b="1" baseline="-25000" dirty="0" err="1"/>
              <a:t>H</a:t>
            </a:r>
            <a:r>
              <a:rPr lang="en-US" sz="2400" b="1" dirty="0"/>
              <a:t> &lt; 210 GeV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DC500-16CA-EE4E-BC6A-17C65732143C}"/>
              </a:ext>
            </a:extLst>
          </p:cNvPr>
          <p:cNvSpPr txBox="1"/>
          <p:nvPr/>
        </p:nvSpPr>
        <p:spPr>
          <a:xfrm>
            <a:off x="5892702" y="5851675"/>
            <a:ext cx="50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+58</a:t>
            </a:r>
          </a:p>
          <a:p>
            <a:r>
              <a:rPr lang="en-US" sz="1600" b="1" dirty="0"/>
              <a:t>- 38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024366" y="4474056"/>
            <a:ext cx="10339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charset="0"/>
              </a:rPr>
              <a:t>95% C.L.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7585446" y="4553469"/>
            <a:ext cx="10339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charset="0"/>
              </a:rPr>
              <a:t>95% C.L.</a:t>
            </a:r>
          </a:p>
        </p:txBody>
      </p:sp>
    </p:spTree>
    <p:extLst>
      <p:ext uri="{BB962C8B-B14F-4D97-AF65-F5344CB8AC3E}">
        <p14:creationId xmlns:p14="http://schemas.microsoft.com/office/powerpoint/2010/main" val="41423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41" y="1136574"/>
            <a:ext cx="8654105" cy="407116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BESII R scan </a:t>
            </a:r>
            <a:r>
              <a:rPr lang="en-US" sz="2400" b="1" dirty="0"/>
              <a:t>- the first breakthrough in most difficult time</a:t>
            </a:r>
          </a:p>
          <a:p>
            <a:pPr marL="0" indent="0">
              <a:buNone/>
            </a:pPr>
            <a:r>
              <a:rPr lang="en-US" sz="2400" b="1" dirty="0"/>
              <a:t>     - Critical review to BES1 upgrade: MDT and </a:t>
            </a:r>
            <a:r>
              <a:rPr lang="en-US" sz="2400" b="1" dirty="0" err="1"/>
              <a:t>Lum</a:t>
            </a:r>
            <a:r>
              <a:rPr lang="en-US" sz="2400" b="1" dirty="0"/>
              <a:t>. monitor</a:t>
            </a:r>
          </a:p>
          <a:p>
            <a:pPr marL="0" indent="0">
              <a:buNone/>
            </a:pPr>
            <a:r>
              <a:rPr lang="en-US" sz="2400" b="1" dirty="0"/>
              <a:t>     - Why R scan </a:t>
            </a:r>
          </a:p>
          <a:p>
            <a:pPr marL="0" indent="0">
              <a:buNone/>
            </a:pPr>
            <a:r>
              <a:rPr lang="en-US" sz="2400" b="1" dirty="0"/>
              <a:t>     - The results and its impact to high energy physics</a:t>
            </a:r>
          </a:p>
          <a:p>
            <a:pPr marL="0" indent="0">
              <a:buNone/>
            </a:pPr>
            <a:endParaRPr lang="en-US" sz="10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From BES2 to BES3</a:t>
            </a:r>
          </a:p>
          <a:p>
            <a:pPr marL="0" indent="0">
              <a:buNone/>
            </a:pPr>
            <a:r>
              <a:rPr lang="en-US" sz="2400" b="1" dirty="0"/>
              <a:t>     - Different plans: BEPC upgrade to 10</a:t>
            </a:r>
            <a:r>
              <a:rPr lang="en-US" sz="2400" b="1" baseline="30000" dirty="0"/>
              <a:t>31-32</a:t>
            </a:r>
            <a:r>
              <a:rPr lang="en-US" sz="2400" b="1" dirty="0"/>
              <a:t> single ring vs TCF </a:t>
            </a:r>
          </a:p>
          <a:p>
            <a:pPr marL="0" indent="0">
              <a:buNone/>
            </a:pPr>
            <a:r>
              <a:rPr lang="en-US" sz="2400" b="1" dirty="0"/>
              <a:t>     - The birth of double ring and new detector </a:t>
            </a:r>
            <a:r>
              <a:rPr lang="en-US" sz="2400" b="1" dirty="0">
                <a:sym typeface="Wingdings"/>
              </a:rPr>
              <a:t> BEPC2 and BES3</a:t>
            </a:r>
            <a:r>
              <a:rPr lang="en-US" sz="2400" b="1" dirty="0"/>
              <a:t> </a:t>
            </a:r>
          </a:p>
          <a:p>
            <a:pPr marL="0" indent="0">
              <a:buNone/>
            </a:pPr>
            <a:endParaRPr lang="en-US" sz="1000" b="1" dirty="0"/>
          </a:p>
          <a:p>
            <a:r>
              <a:rPr lang="en-US" sz="2400" b="1" dirty="0"/>
              <a:t>Where to go after BESIII </a:t>
            </a:r>
            <a:r>
              <a:rPr lang="en-US" sz="2400" b="1" dirty="0">
                <a:sym typeface="Wingdings" pitchFamily="2" charset="2"/>
              </a:rPr>
              <a:t> </a:t>
            </a: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/>
              <a:t>uper </a:t>
            </a:r>
            <a:r>
              <a:rPr lang="en-US" sz="2400" b="1" dirty="0">
                <a:solidFill>
                  <a:srgbClr val="FF0000"/>
                </a:solidFill>
              </a:rPr>
              <a:t>T</a:t>
            </a:r>
            <a:r>
              <a:rPr lang="en-US" sz="2400" b="1" dirty="0"/>
              <a:t>au </a:t>
            </a:r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/>
              <a:t>harm </a:t>
            </a:r>
            <a:r>
              <a:rPr lang="en-US" sz="2400" b="1" dirty="0">
                <a:solidFill>
                  <a:srgbClr val="FF0000"/>
                </a:solidFill>
              </a:rPr>
              <a:t>F</a:t>
            </a:r>
            <a:r>
              <a:rPr lang="en-US" sz="2400" b="1" dirty="0"/>
              <a:t>actory </a:t>
            </a:r>
            <a:r>
              <a:rPr lang="en-US" sz="2400" b="1" dirty="0">
                <a:solidFill>
                  <a:srgbClr val="FF0000"/>
                </a:solidFill>
              </a:rPr>
              <a:t>(STCF)</a:t>
            </a:r>
            <a:r>
              <a:rPr lang="en-US" sz="2400" b="1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B4016-8748-B544-9C8C-34530037F2B9}"/>
              </a:ext>
            </a:extLst>
          </p:cNvPr>
          <p:cNvSpPr txBox="1"/>
          <p:nvPr/>
        </p:nvSpPr>
        <p:spPr>
          <a:xfrm>
            <a:off x="236647" y="5536632"/>
            <a:ext cx="8749255" cy="954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A58C0"/>
                </a:solidFill>
              </a:rPr>
              <a:t>R scan was not an isolated project with great success, </a:t>
            </a:r>
          </a:p>
          <a:p>
            <a:pPr algn="ctr"/>
            <a:r>
              <a:rPr lang="en-US" sz="2800" b="1" dirty="0">
                <a:solidFill>
                  <a:srgbClr val="2A58C0"/>
                </a:solidFill>
              </a:rPr>
              <a:t>it was closely related to BES’s entire program and efforts. </a:t>
            </a:r>
          </a:p>
        </p:txBody>
      </p:sp>
    </p:spTree>
    <p:extLst>
      <p:ext uri="{BB962C8B-B14F-4D97-AF65-F5344CB8AC3E}">
        <p14:creationId xmlns:p14="http://schemas.microsoft.com/office/powerpoint/2010/main" val="31370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44"/>
    </mc:Choice>
    <mc:Fallback xmlns="">
      <p:transition spd="slow" advTm="47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Impact of BES R Results to BES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4090" y="1193375"/>
            <a:ext cx="8518550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The success of R scan was the effort from </a:t>
            </a:r>
            <a:r>
              <a:rPr lang="en-US" sz="2400" b="1" dirty="0">
                <a:solidFill>
                  <a:srgbClr val="FF0000"/>
                </a:solidFill>
              </a:rPr>
              <a:t>entire</a:t>
            </a:r>
            <a:r>
              <a:rPr lang="en-US" sz="2400" b="1" dirty="0"/>
              <a:t> BES team, and </a:t>
            </a:r>
          </a:p>
          <a:p>
            <a:r>
              <a:rPr lang="en-US" sz="2400" b="1" dirty="0"/>
              <a:t>     as well as </a:t>
            </a:r>
            <a:r>
              <a:rPr lang="en-US" sz="2400" b="1" dirty="0">
                <a:solidFill>
                  <a:srgbClr val="FF0000"/>
                </a:solidFill>
              </a:rPr>
              <a:t>BEPC</a:t>
            </a:r>
            <a:r>
              <a:rPr lang="en-US" sz="2400" b="1" dirty="0"/>
              <a:t> staffs, </a:t>
            </a:r>
            <a:r>
              <a:rPr lang="en-US" sz="2400" b="1" dirty="0">
                <a:solidFill>
                  <a:srgbClr val="FF0000"/>
                </a:solidFill>
              </a:rPr>
              <a:t>IHEP</a:t>
            </a:r>
            <a:r>
              <a:rPr lang="en-US" sz="2400" b="1" dirty="0"/>
              <a:t> management… </a:t>
            </a:r>
          </a:p>
          <a:p>
            <a:endParaRPr lang="en-US" sz="1000" b="1" dirty="0"/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Well recognized and praised </a:t>
            </a:r>
            <a:r>
              <a:rPr lang="en-US" sz="2400" b="1" dirty="0"/>
              <a:t>by international HEP community. </a:t>
            </a:r>
          </a:p>
          <a:p>
            <a:r>
              <a:rPr lang="en-US" sz="2400" b="1" dirty="0"/>
              <a:t>    - Quoted by all important HEP conferences for over 10 years</a:t>
            </a:r>
          </a:p>
          <a:p>
            <a:r>
              <a:rPr lang="en-US" sz="2400" b="1" dirty="0"/>
              <a:t>      (ICHEP, LP, </a:t>
            </a:r>
            <a:r>
              <a:rPr lang="en-US" sz="2400" b="1" dirty="0" err="1"/>
              <a:t>EuroHEP</a:t>
            </a:r>
            <a:r>
              <a:rPr lang="mr-IN" sz="2400" b="1" dirty="0"/>
              <a:t>……</a:t>
            </a:r>
            <a:r>
              <a:rPr lang="en-US" sz="2400" b="1" dirty="0"/>
              <a:t>)</a:t>
            </a:r>
          </a:p>
          <a:p>
            <a:r>
              <a:rPr lang="en-US" sz="2400" b="1" dirty="0"/>
              <a:t>    - Quoted by text books</a:t>
            </a:r>
          </a:p>
          <a:p>
            <a:endParaRPr lang="en-US" sz="10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Restored the reputation and </a:t>
            </a:r>
            <a:r>
              <a:rPr lang="en-US" sz="2400" b="1" dirty="0">
                <a:solidFill>
                  <a:srgbClr val="FF0000"/>
                </a:solidFill>
              </a:rPr>
              <a:t>confidence</a:t>
            </a:r>
            <a:r>
              <a:rPr lang="en-US" sz="2400" b="1" dirty="0"/>
              <a:t> of BES collaboration,</a:t>
            </a:r>
          </a:p>
          <a:p>
            <a:r>
              <a:rPr lang="en-US" sz="2400" b="1" dirty="0"/>
              <a:t>     </a:t>
            </a:r>
            <a:r>
              <a:rPr lang="en-US" sz="2400" b="1" dirty="0">
                <a:solidFill>
                  <a:srgbClr val="FF0000"/>
                </a:solidFill>
              </a:rPr>
              <a:t>paved</a:t>
            </a:r>
            <a:r>
              <a:rPr lang="en-US" sz="2400" b="1" dirty="0"/>
              <a:t> the way of later data taking for J/</a:t>
            </a:r>
            <a:r>
              <a:rPr lang="en-US" sz="2400" b="1" dirty="0">
                <a:latin typeface="Symbol" charset="2"/>
                <a:cs typeface="Symbol" charset="2"/>
              </a:rPr>
              <a:t>y</a:t>
            </a:r>
            <a:r>
              <a:rPr lang="en-US" sz="2400" b="1" dirty="0"/>
              <a:t>, </a:t>
            </a:r>
            <a:r>
              <a:rPr lang="en-US" sz="2400" b="1" dirty="0">
                <a:latin typeface="Symbol" charset="2"/>
                <a:cs typeface="Symbol" charset="2"/>
              </a:rPr>
              <a:t>y</a:t>
            </a:r>
            <a:r>
              <a:rPr lang="en-US" sz="2400" b="1" dirty="0"/>
              <a:t>’</a:t>
            </a:r>
            <a:r>
              <a:rPr lang="mr-IN" sz="2400" b="1" dirty="0"/>
              <a:t>…</a:t>
            </a:r>
            <a:r>
              <a:rPr lang="en-US" sz="2400" b="1" dirty="0"/>
              <a:t>. </a:t>
            </a:r>
          </a:p>
          <a:p>
            <a:endParaRPr lang="en-US" sz="10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Young BES key persons </a:t>
            </a:r>
            <a:r>
              <a:rPr lang="en-US" sz="2400" b="1" dirty="0"/>
              <a:t>were growing up (2 division leaders </a:t>
            </a:r>
          </a:p>
          <a:p>
            <a:r>
              <a:rPr lang="en-US" sz="2400" b="1" dirty="0"/>
              <a:t>     plus over 10 group/project leaders).</a:t>
            </a:r>
          </a:p>
          <a:p>
            <a:endParaRPr lang="en-US" sz="10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breakthrough</a:t>
            </a:r>
            <a:r>
              <a:rPr lang="en-US" sz="2400" b="1" dirty="0"/>
              <a:t> for IHEP to gain support and trust from CAS.</a:t>
            </a:r>
          </a:p>
          <a:p>
            <a:endParaRPr lang="en-US" sz="10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Regain the </a:t>
            </a:r>
            <a:r>
              <a:rPr lang="en-US" sz="2400" b="1" dirty="0">
                <a:solidFill>
                  <a:srgbClr val="FF0000"/>
                </a:solidFill>
              </a:rPr>
              <a:t>support</a:t>
            </a:r>
            <a:r>
              <a:rPr lang="en-US" sz="2400" b="1" dirty="0"/>
              <a:t> from Chinese </a:t>
            </a:r>
            <a:r>
              <a:rPr lang="en-US" sz="2400" b="1" dirty="0">
                <a:solidFill>
                  <a:srgbClr val="FF0000"/>
                </a:solidFill>
              </a:rPr>
              <a:t>funding agencies</a:t>
            </a:r>
          </a:p>
        </p:txBody>
      </p:sp>
    </p:spTree>
    <p:extLst>
      <p:ext uri="{BB962C8B-B14F-4D97-AF65-F5344CB8AC3E}">
        <p14:creationId xmlns:p14="http://schemas.microsoft.com/office/powerpoint/2010/main" val="3701428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D238-E78D-FF47-A90E-9D0465BD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From BESII to BESIII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41292-C4F3-2C46-89A6-D27A83742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75" y="953378"/>
            <a:ext cx="8654105" cy="4785034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400" b="1" dirty="0"/>
              <a:t>In the meantime, BES Collaboration was aggressively explore her better future</a:t>
            </a:r>
          </a:p>
          <a:p>
            <a:pPr>
              <a:buFont typeface="Wingdings" charset="2"/>
              <a:buChar char="§"/>
            </a:pPr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future</a:t>
            </a:r>
            <a:r>
              <a:rPr lang="en-US" sz="2400" b="1" dirty="0"/>
              <a:t> of BEPC/BES were</a:t>
            </a:r>
            <a:r>
              <a:rPr lang="en-US" sz="2400" b="1" dirty="0">
                <a:solidFill>
                  <a:srgbClr val="FF0000"/>
                </a:solidFill>
              </a:rPr>
              <a:t> unclear</a:t>
            </a:r>
            <a:r>
              <a:rPr lang="en-US" sz="2400" b="1" dirty="0"/>
              <a:t>: </a:t>
            </a:r>
          </a:p>
          <a:p>
            <a:pPr marL="0" indent="0">
              <a:buNone/>
            </a:pPr>
            <a:r>
              <a:rPr lang="en-US" sz="2400" b="1" dirty="0"/>
              <a:t>     </a:t>
            </a:r>
            <a:r>
              <a:rPr lang="en-US" sz="2200" b="1" dirty="0"/>
              <a:t>- Build a </a:t>
            </a:r>
            <a:r>
              <a:rPr lang="en-US" sz="2200" b="1" dirty="0">
                <a:solidFill>
                  <a:srgbClr val="FF0000"/>
                </a:solidFill>
              </a:rPr>
              <a:t>TCF</a:t>
            </a:r>
            <a:r>
              <a:rPr lang="en-US" sz="2200" b="1" dirty="0"/>
              <a:t>, killed in 1999 after years debating</a:t>
            </a:r>
          </a:p>
          <a:p>
            <a:pPr marL="0" indent="0">
              <a:buNone/>
            </a:pPr>
            <a:r>
              <a:rPr lang="en-US" sz="2200" b="1" dirty="0"/>
              <a:t>        </a:t>
            </a:r>
            <a:r>
              <a:rPr lang="en-US" altLang="zh-CN" sz="2200" b="1" dirty="0"/>
              <a:t>new machine</a:t>
            </a:r>
            <a:r>
              <a:rPr lang="en-US" sz="2200" b="1" dirty="0"/>
              <a:t>, new detector, new location (</a:t>
            </a:r>
            <a:r>
              <a:rPr lang="en-US" sz="2200" b="1" dirty="0" err="1"/>
              <a:t>Huailou</a:t>
            </a:r>
            <a:r>
              <a:rPr lang="en-US" sz="2200" b="1" dirty="0"/>
              <a:t> </a:t>
            </a:r>
            <a:r>
              <a:rPr lang="zh-CN" altLang="en-US" sz="2200" b="1" dirty="0"/>
              <a:t>怀楼</a:t>
            </a:r>
            <a:r>
              <a:rPr lang="en-US" altLang="zh-CN" sz="2200" b="1" dirty="0"/>
              <a:t>)</a:t>
            </a:r>
            <a:endParaRPr lang="en-US" sz="2200" b="1" dirty="0"/>
          </a:p>
          <a:p>
            <a:pPr marL="0" indent="0">
              <a:buNone/>
            </a:pPr>
            <a:r>
              <a:rPr lang="en-US" sz="2400" b="1" dirty="0"/>
              <a:t>     </a:t>
            </a:r>
            <a:r>
              <a:rPr lang="en-US" sz="2200" b="1" dirty="0"/>
              <a:t>- Upgrade BEPC to L=5 x </a:t>
            </a:r>
            <a:r>
              <a:rPr lang="en-US" sz="2200" b="1" dirty="0">
                <a:solidFill>
                  <a:srgbClr val="0000FF"/>
                </a:solidFill>
              </a:rPr>
              <a:t>10</a:t>
            </a:r>
            <a:r>
              <a:rPr lang="en-US" sz="2200" b="1" baseline="30000" dirty="0">
                <a:solidFill>
                  <a:srgbClr val="0000FF"/>
                </a:solidFill>
              </a:rPr>
              <a:t>31</a:t>
            </a:r>
            <a:r>
              <a:rPr lang="en-US" sz="2200" b="1" dirty="0"/>
              <a:t> cm</a:t>
            </a:r>
            <a:r>
              <a:rPr lang="en-US" sz="2200" b="1" baseline="30000" dirty="0"/>
              <a:t>-2</a:t>
            </a:r>
            <a:r>
              <a:rPr lang="en-US" sz="2200" b="1" dirty="0"/>
              <a:t>s</a:t>
            </a:r>
            <a:r>
              <a:rPr lang="en-US" sz="2200" b="1" baseline="30000" dirty="0"/>
              <a:t>-1</a:t>
            </a:r>
            <a:r>
              <a:rPr lang="en-US" sz="2200" b="1" dirty="0"/>
              <a:t>, upgrade BES </a:t>
            </a:r>
            <a:r>
              <a:rPr lang="en-US" sz="2200" b="1" dirty="0">
                <a:solidFill>
                  <a:srgbClr val="0000FF"/>
                </a:solidFill>
              </a:rPr>
              <a:t>calorimeter only</a:t>
            </a:r>
          </a:p>
          <a:p>
            <a:pPr marL="0" indent="0">
              <a:buNone/>
            </a:pPr>
            <a:r>
              <a:rPr lang="en-US" sz="2200" b="1" dirty="0"/>
              <a:t>          </a:t>
            </a:r>
            <a:r>
              <a:rPr lang="en-US" sz="2200" b="1" dirty="0">
                <a:sym typeface="Wingdings"/>
              </a:rPr>
              <a:t> </a:t>
            </a:r>
            <a:r>
              <a:rPr lang="en-US" sz="2200" b="1" dirty="0"/>
              <a:t>40 M RMB plan </a:t>
            </a:r>
          </a:p>
          <a:p>
            <a:pPr marL="0" indent="0">
              <a:buNone/>
            </a:pPr>
            <a:r>
              <a:rPr lang="en-US" sz="2200" b="1" dirty="0"/>
              <a:t>      </a:t>
            </a:r>
            <a:r>
              <a:rPr lang="en-US" sz="2400" b="1" dirty="0"/>
              <a:t>- Some even proposed to give up BES and run BEPC fully for SRF</a:t>
            </a:r>
          </a:p>
          <a:p>
            <a:pPr>
              <a:buFont typeface="Wingdings" charset="2"/>
              <a:buChar char="§"/>
            </a:pPr>
            <a:r>
              <a:rPr lang="en-US" sz="2400" b="1" dirty="0"/>
              <a:t>CLEO wanted to degrade CESR energy to do charm physics </a:t>
            </a:r>
          </a:p>
          <a:p>
            <a:pPr marL="0" indent="0">
              <a:buNone/>
            </a:pPr>
            <a:r>
              <a:rPr lang="en-US" sz="2400" b="1" dirty="0"/>
              <a:t>     - upgrade BEPC to </a:t>
            </a:r>
            <a:r>
              <a:rPr lang="en-US" sz="2400" b="1" dirty="0">
                <a:solidFill>
                  <a:srgbClr val="0000FF"/>
                </a:solidFill>
              </a:rPr>
              <a:t>10</a:t>
            </a:r>
            <a:r>
              <a:rPr lang="en-US" sz="2400" b="1" baseline="30000" dirty="0">
                <a:solidFill>
                  <a:srgbClr val="0000FF"/>
                </a:solidFill>
              </a:rPr>
              <a:t>32</a:t>
            </a:r>
            <a:r>
              <a:rPr lang="en-US" sz="2400" b="1" baseline="30000" dirty="0"/>
              <a:t> </a:t>
            </a:r>
            <a:r>
              <a:rPr lang="en-US" sz="2400" b="1" dirty="0"/>
              <a:t>cm</a:t>
            </a:r>
            <a:r>
              <a:rPr lang="en-US" sz="2400" b="1" baseline="30000" dirty="0"/>
              <a:t>-2</a:t>
            </a:r>
            <a:r>
              <a:rPr lang="en-US" sz="2400" b="1" dirty="0"/>
              <a:t>s</a:t>
            </a:r>
            <a:r>
              <a:rPr lang="en-US" sz="2400" b="1" baseline="30000" dirty="0"/>
              <a:t>-1</a:t>
            </a:r>
            <a:r>
              <a:rPr lang="en-US" sz="2400" b="1" dirty="0">
                <a:sym typeface="Wingdings"/>
              </a:rPr>
              <a:t> </a:t>
            </a:r>
            <a:r>
              <a:rPr lang="en-US" sz="2400" b="1" dirty="0">
                <a:solidFill>
                  <a:srgbClr val="0000FF"/>
                </a:solidFill>
              </a:rPr>
              <a:t>single</a:t>
            </a:r>
            <a:r>
              <a:rPr lang="en-US" sz="2400" b="1" dirty="0"/>
              <a:t> ring with </a:t>
            </a:r>
            <a:r>
              <a:rPr lang="en-US" sz="2400" b="1" dirty="0">
                <a:solidFill>
                  <a:srgbClr val="0000FF"/>
                </a:solidFill>
              </a:rPr>
              <a:t>pretzel orbit </a:t>
            </a:r>
          </a:p>
          <a:p>
            <a:pPr marL="0" indent="0">
              <a:buNone/>
            </a:pPr>
            <a:r>
              <a:rPr lang="en-US" sz="2400" b="1" dirty="0"/>
              <a:t>     - lower version </a:t>
            </a:r>
            <a:r>
              <a:rPr lang="en-US" sz="2400" b="1" dirty="0">
                <a:solidFill>
                  <a:srgbClr val="FF0000"/>
                </a:solidFill>
              </a:rPr>
              <a:t>TCF</a:t>
            </a:r>
            <a:r>
              <a:rPr lang="en-US" sz="2400" b="1" dirty="0">
                <a:sym typeface="Wingdings"/>
              </a:rPr>
              <a:t> </a:t>
            </a:r>
            <a:r>
              <a:rPr lang="en-US" sz="2400" b="1" dirty="0">
                <a:solidFill>
                  <a:srgbClr val="FF0000"/>
                </a:solidFill>
              </a:rPr>
              <a:t>double</a:t>
            </a:r>
            <a:r>
              <a:rPr lang="en-US" sz="2400" b="1" dirty="0"/>
              <a:t> rings with </a:t>
            </a:r>
            <a:r>
              <a:rPr lang="en-US" sz="2400" b="1" dirty="0">
                <a:solidFill>
                  <a:srgbClr val="FF0000"/>
                </a:solidFill>
              </a:rPr>
              <a:t>new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C78C6-71C1-EB45-8D95-84D4AE38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3697" y="5738412"/>
            <a:ext cx="7863756" cy="830997"/>
          </a:xfrm>
          <a:prstGeom prst="rect">
            <a:avLst/>
          </a:prstGeom>
          <a:solidFill>
            <a:srgbClr val="FFFF67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 strongly supported STC, and insist in going for double rings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with a completely new detector, after the dead of TCF</a:t>
            </a:r>
          </a:p>
        </p:txBody>
      </p:sp>
    </p:spTree>
    <p:extLst>
      <p:ext uri="{BB962C8B-B14F-4D97-AF65-F5344CB8AC3E}">
        <p14:creationId xmlns:p14="http://schemas.microsoft.com/office/powerpoint/2010/main" val="288174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D238-E78D-FF47-A90E-9D0465BD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 Letter to Top Leaders (8 pages)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C78C6-71C1-EB45-8D95-84D4AE38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021" y="952607"/>
            <a:ext cx="3822031" cy="3706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0E4FCF4-FB20-3046-AB5A-F976807857EE}"/>
              </a:ext>
            </a:extLst>
          </p:cNvPr>
          <p:cNvGrpSpPr/>
          <p:nvPr/>
        </p:nvGrpSpPr>
        <p:grpSpPr>
          <a:xfrm>
            <a:off x="48793" y="922421"/>
            <a:ext cx="4391528" cy="5966065"/>
            <a:chOff x="48793" y="922421"/>
            <a:chExt cx="4391528" cy="59660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63" y="922421"/>
              <a:ext cx="3572311" cy="596606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63" y="1323278"/>
              <a:ext cx="3962400" cy="3560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63" y="1679346"/>
              <a:ext cx="4071609" cy="146891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793" y="3070844"/>
              <a:ext cx="4391528" cy="83062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863" y="3936723"/>
              <a:ext cx="4189663" cy="34913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793" y="4210776"/>
              <a:ext cx="4231774" cy="42032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863" y="4631104"/>
              <a:ext cx="4189589" cy="101610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7021" y="1302276"/>
            <a:ext cx="4145764" cy="1311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5816" y="2613330"/>
            <a:ext cx="2987842" cy="3251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2564" y="2962372"/>
            <a:ext cx="4000221" cy="39261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8817" y="697747"/>
            <a:ext cx="4162788" cy="4156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8225D7-5C20-7543-87A8-632EA75C61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6705" y="1679346"/>
            <a:ext cx="4162788" cy="41563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59F110-545C-414C-BFC0-BBD4A588C175}"/>
              </a:ext>
            </a:extLst>
          </p:cNvPr>
          <p:cNvSpPr txBox="1"/>
          <p:nvPr/>
        </p:nvSpPr>
        <p:spPr>
          <a:xfrm>
            <a:off x="363199" y="952607"/>
            <a:ext cx="8504494" cy="526297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The importance of basic science to China     </a:t>
            </a:r>
          </a:p>
          <a:p>
            <a:pPr algn="ctr"/>
            <a:r>
              <a:rPr lang="en-US" sz="2400" dirty="0">
                <a:solidFill>
                  <a:srgbClr val="2A58C0"/>
                </a:solidFill>
              </a:rPr>
              <a:t>  “At the turn of the century, China’s development will face </a:t>
            </a:r>
          </a:p>
          <a:p>
            <a:pPr algn="ctr"/>
            <a:r>
              <a:rPr lang="en-US" sz="2400" dirty="0">
                <a:solidFill>
                  <a:srgbClr val="2A58C0"/>
                </a:solidFill>
              </a:rPr>
              <a:t>         a complex and fierce international competition.</a:t>
            </a:r>
          </a:p>
          <a:p>
            <a:pPr algn="ctr"/>
            <a:r>
              <a:rPr lang="en-US" sz="2400" dirty="0">
                <a:solidFill>
                  <a:srgbClr val="2A58C0"/>
                </a:solidFill>
              </a:rPr>
              <a:t>          We must have an independent and advanced science and technology research system in order to ensure that we are invincible forever,  otherwise, we will be held hostage"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2.  National lab is valuable asset of the nation, and IHEP is the one</a:t>
            </a:r>
          </a:p>
          <a:p>
            <a:pPr marL="342900" indent="-342900">
              <a:buAutoNum type="arabicPeriod" startAt="3"/>
            </a:pPr>
            <a:r>
              <a:rPr lang="en-US" sz="2400" dirty="0">
                <a:solidFill>
                  <a:srgbClr val="FF0000"/>
                </a:solidFill>
              </a:rPr>
              <a:t>Opinion to decision making of big science </a:t>
            </a:r>
          </a:p>
          <a:p>
            <a:pPr marL="342900" indent="-342900">
              <a:buAutoNum type="arabicPeriod" startAt="3"/>
            </a:pPr>
            <a:r>
              <a:rPr lang="en-US" sz="2400" dirty="0">
                <a:solidFill>
                  <a:srgbClr val="FF0000"/>
                </a:solidFill>
              </a:rPr>
              <a:t>My opinion to construct a few big science facilities in China</a:t>
            </a:r>
          </a:p>
          <a:p>
            <a:pPr marL="342900" indent="-342900">
              <a:buAutoNum type="arabicPeriod" startAt="3"/>
            </a:pPr>
            <a:r>
              <a:rPr lang="en-US" sz="2400" dirty="0">
                <a:solidFill>
                  <a:srgbClr val="FF0000"/>
                </a:solidFill>
              </a:rPr>
              <a:t>On the promotion of young people</a:t>
            </a:r>
          </a:p>
          <a:p>
            <a:pPr marL="342900" indent="-342900">
              <a:buAutoNum type="arabicPeriod" startAt="3"/>
            </a:pPr>
            <a:r>
              <a:rPr lang="en-US" sz="2400" dirty="0">
                <a:solidFill>
                  <a:srgbClr val="FF0000"/>
                </a:solidFill>
              </a:rPr>
              <a:t>My wish to the HEP development in China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 “make the future clear and better; R&amp;D for TCF 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and construct STF, shift BEPC fully to SRF”</a:t>
            </a:r>
          </a:p>
        </p:txBody>
      </p:sp>
    </p:spTree>
    <p:extLst>
      <p:ext uri="{BB962C8B-B14F-4D97-AF65-F5344CB8AC3E}">
        <p14:creationId xmlns:p14="http://schemas.microsoft.com/office/powerpoint/2010/main" val="79026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Year of 2000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1" y="1016896"/>
            <a:ext cx="2932418" cy="1996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92" y="943109"/>
            <a:ext cx="2876069" cy="2159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60" y="3562537"/>
            <a:ext cx="4372884" cy="31589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331" y="3414410"/>
            <a:ext cx="3977287" cy="31093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9042" y="4407802"/>
            <a:ext cx="2022292" cy="318943"/>
          </a:xfrm>
          <a:prstGeom prst="rect">
            <a:avLst/>
          </a:prstGeom>
          <a:solidFill>
            <a:srgbClr val="FFFF67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26729" y="1370004"/>
            <a:ext cx="1679825" cy="462946"/>
          </a:xfrm>
          <a:prstGeom prst="rect">
            <a:avLst/>
          </a:prstGeom>
          <a:solidFill>
            <a:srgbClr val="FFFF67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370" y="946557"/>
            <a:ext cx="3007458" cy="21563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61373" y="2033559"/>
            <a:ext cx="2496548" cy="364188"/>
          </a:xfrm>
          <a:prstGeom prst="rect">
            <a:avLst/>
          </a:prstGeom>
          <a:solidFill>
            <a:srgbClr val="FFFF67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87330" y="5164878"/>
            <a:ext cx="3709555" cy="879977"/>
          </a:xfrm>
          <a:prstGeom prst="rect">
            <a:avLst/>
          </a:prstGeom>
          <a:solidFill>
            <a:srgbClr val="FFFF67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2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Year of 2000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8" y="3910190"/>
            <a:ext cx="4531761" cy="2947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433" y="3601699"/>
            <a:ext cx="4452567" cy="3256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097CCB-32E1-D341-BD06-7CF4149E6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96" y="965915"/>
            <a:ext cx="4060013" cy="2944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A3CDE7-3FB2-AE43-8A29-5EE854922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146" y="965915"/>
            <a:ext cx="3897654" cy="26357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0372A8-E88D-4B40-A50F-D07D10E8B5C0}"/>
              </a:ext>
            </a:extLst>
          </p:cNvPr>
          <p:cNvSpPr/>
          <p:nvPr/>
        </p:nvSpPr>
        <p:spPr>
          <a:xfrm>
            <a:off x="1237958" y="1083211"/>
            <a:ext cx="3127548" cy="284539"/>
          </a:xfrm>
          <a:prstGeom prst="rect">
            <a:avLst/>
          </a:prstGeom>
          <a:solidFill>
            <a:srgbClr val="FFFF67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1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Year of 2000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" y="997406"/>
            <a:ext cx="3132112" cy="2325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8" y="3916559"/>
            <a:ext cx="3299684" cy="2439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234" y="997406"/>
            <a:ext cx="3146635" cy="2446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995" y="3849137"/>
            <a:ext cx="3173711" cy="2670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127" y="1004055"/>
            <a:ext cx="3316873" cy="2791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057" y="3916559"/>
            <a:ext cx="3141528" cy="24397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D4C6D7-A455-0247-8F96-C6BBD0238A39}"/>
              </a:ext>
            </a:extLst>
          </p:cNvPr>
          <p:cNvSpPr/>
          <p:nvPr/>
        </p:nvSpPr>
        <p:spPr>
          <a:xfrm>
            <a:off x="3208606" y="2451100"/>
            <a:ext cx="2618521" cy="647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D6B786-A090-594C-B9B8-BBC940E78C4C}"/>
              </a:ext>
            </a:extLst>
          </p:cNvPr>
          <p:cNvSpPr/>
          <p:nvPr/>
        </p:nvSpPr>
        <p:spPr>
          <a:xfrm>
            <a:off x="617111" y="4395735"/>
            <a:ext cx="2066613" cy="5699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4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Year of 2001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83305" y="981935"/>
            <a:ext cx="2585918" cy="2579217"/>
            <a:chOff x="170811" y="995947"/>
            <a:chExt cx="6887275" cy="54409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811" y="995947"/>
              <a:ext cx="6887275" cy="544094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371474" y="2077088"/>
              <a:ext cx="2535377" cy="530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65 pages!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022" y="929565"/>
            <a:ext cx="2967316" cy="23574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864" y="929565"/>
            <a:ext cx="3040310" cy="2305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9" y="3771376"/>
            <a:ext cx="3298594" cy="244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0315" y="3752910"/>
            <a:ext cx="2932528" cy="2407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842" y="3747108"/>
            <a:ext cx="2995331" cy="23701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971" y="4844214"/>
            <a:ext cx="2763344" cy="1230693"/>
          </a:xfrm>
          <a:prstGeom prst="rect">
            <a:avLst/>
          </a:prstGeom>
          <a:solidFill>
            <a:srgbClr val="26C4CD">
              <a:alpha val="16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75296" y="2625041"/>
            <a:ext cx="2763344" cy="609624"/>
          </a:xfrm>
          <a:prstGeom prst="rect">
            <a:avLst/>
          </a:prstGeom>
          <a:solidFill>
            <a:srgbClr val="26C4CD">
              <a:alpha val="16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Where to go after BESIII?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97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-2393" y="58883"/>
            <a:ext cx="9146391" cy="686360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Physics in </a:t>
            </a:r>
            <a:r>
              <a:rPr lang="en-US" b="1" dirty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b="1" dirty="0">
                <a:solidFill>
                  <a:srgbClr val="000000"/>
                </a:solidFill>
              </a:rPr>
              <a:t>-c 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energy region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6979" y="44897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2392" y="927480"/>
            <a:ext cx="9146390" cy="2566643"/>
            <a:chOff x="-2392" y="1140400"/>
            <a:chExt cx="9146390" cy="2353723"/>
          </a:xfrm>
        </p:grpSpPr>
        <p:pic>
          <p:nvPicPr>
            <p:cNvPr id="1204231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69" y="1140400"/>
              <a:ext cx="8967129" cy="2353723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 rot="16200000">
              <a:off x="-779528" y="1931120"/>
              <a:ext cx="2262158" cy="707886"/>
            </a:xfrm>
            <a:prstGeom prst="rect">
              <a:avLst/>
            </a:prstGeom>
            <a:solidFill>
              <a:srgbClr val="F3F137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R=</a:t>
              </a:r>
              <a:r>
                <a:rPr lang="en-US" sz="20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sz="2000" dirty="0">
                  <a:solidFill>
                    <a:srgbClr val="0000FF"/>
                  </a:solidFill>
                </a:rPr>
                <a:t>(</a:t>
              </a:r>
              <a:r>
                <a:rPr lang="en-US" sz="2000" dirty="0" err="1">
                  <a:solidFill>
                    <a:srgbClr val="0000FF"/>
                  </a:solidFill>
                </a:rPr>
                <a:t>e</a:t>
              </a:r>
              <a:r>
                <a:rPr lang="en-US" sz="2000" baseline="30000" dirty="0" err="1">
                  <a:solidFill>
                    <a:srgbClr val="0000FF"/>
                  </a:solidFill>
                </a:rPr>
                <a:t>+</a:t>
              </a:r>
              <a:r>
                <a:rPr lang="en-US" sz="2000" dirty="0" err="1">
                  <a:solidFill>
                    <a:srgbClr val="0000FF"/>
                  </a:solidFill>
                </a:rPr>
                <a:t>e</a:t>
              </a:r>
              <a:r>
                <a:rPr lang="en-US" sz="2000" baseline="30000" dirty="0">
                  <a:solidFill>
                    <a:srgbClr val="0000FF"/>
                  </a:solidFill>
                </a:rPr>
                <a:t>-</a:t>
              </a:r>
              <a:r>
                <a:rPr lang="en-US" sz="2000" dirty="0">
                  <a:solidFill>
                    <a:srgbClr val="0000FF"/>
                  </a:solidFill>
                  <a:sym typeface="Wingdings"/>
                </a:rPr>
                <a:t>hadron)/</a:t>
              </a:r>
            </a:p>
            <a:p>
              <a:r>
                <a:rPr lang="en-US" sz="20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     s</a:t>
              </a:r>
              <a:r>
                <a:rPr lang="en-US" sz="2000" dirty="0">
                  <a:solidFill>
                    <a:srgbClr val="0000FF"/>
                  </a:solidFill>
                </a:rPr>
                <a:t>(</a:t>
              </a:r>
              <a:r>
                <a:rPr lang="en-US" sz="2000" dirty="0" err="1">
                  <a:solidFill>
                    <a:srgbClr val="0000FF"/>
                  </a:solidFill>
                </a:rPr>
                <a:t>e</a:t>
              </a:r>
              <a:r>
                <a:rPr lang="en-US" sz="2000" baseline="30000" dirty="0" err="1">
                  <a:solidFill>
                    <a:srgbClr val="0000FF"/>
                  </a:solidFill>
                </a:rPr>
                <a:t>+</a:t>
              </a:r>
              <a:r>
                <a:rPr lang="en-US" sz="2000" dirty="0" err="1">
                  <a:solidFill>
                    <a:srgbClr val="0000FF"/>
                  </a:solidFill>
                </a:rPr>
                <a:t>e</a:t>
              </a:r>
              <a:r>
                <a:rPr lang="en-US" sz="2000" baseline="30000" dirty="0">
                  <a:solidFill>
                    <a:srgbClr val="0000FF"/>
                  </a:solidFill>
                </a:rPr>
                <a:t>-</a:t>
              </a:r>
              <a:r>
                <a:rPr lang="en-US" sz="2000" dirty="0">
                  <a:solidFill>
                    <a:srgbClr val="0000FF"/>
                  </a:solidFill>
                  <a:sym typeface="Wingdings"/>
                </a:rPr>
                <a:t></a:t>
              </a:r>
              <a:r>
                <a:rPr lang="en-US" sz="2000" dirty="0" err="1">
                  <a:solidFill>
                    <a:srgbClr val="0000FF"/>
                  </a:solidFill>
                  <a:latin typeface="Symbol" charset="2"/>
                  <a:cs typeface="Symbol" charset="2"/>
                  <a:sym typeface="Wingdings"/>
                </a:rPr>
                <a:t>m</a:t>
              </a:r>
              <a:r>
                <a:rPr lang="en-US" sz="2000" baseline="30000" dirty="0" err="1">
                  <a:solidFill>
                    <a:srgbClr val="0000FF"/>
                  </a:solidFill>
                  <a:sym typeface="Wingdings"/>
                </a:rPr>
                <a:t>+</a:t>
              </a:r>
              <a:r>
                <a:rPr lang="en-US" sz="2000" dirty="0" err="1">
                  <a:solidFill>
                    <a:srgbClr val="0000FF"/>
                  </a:solidFill>
                  <a:latin typeface="Symbol" charset="2"/>
                  <a:cs typeface="Symbol" charset="2"/>
                  <a:sym typeface="Wingdings"/>
                </a:rPr>
                <a:t>m</a:t>
              </a:r>
              <a:r>
                <a:rPr lang="en-US" sz="2000" baseline="30000" dirty="0">
                  <a:solidFill>
                    <a:srgbClr val="0000FF"/>
                  </a:solidFill>
                  <a:sym typeface="Wingdings"/>
                </a:rPr>
                <a:t>-</a:t>
              </a:r>
              <a:r>
                <a:rPr lang="en-US" sz="2000" dirty="0">
                  <a:solidFill>
                    <a:srgbClr val="0000FF"/>
                  </a:solidFill>
                  <a:sym typeface="Wingdings"/>
                </a:rPr>
                <a:t>)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631044" y="944402"/>
            <a:ext cx="2174875" cy="2362653"/>
          </a:xfrm>
          <a:prstGeom prst="rect">
            <a:avLst/>
          </a:prstGeom>
          <a:solidFill>
            <a:srgbClr val="F34BD2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24402" y="944402"/>
            <a:ext cx="1392375" cy="2362653"/>
          </a:xfrm>
          <a:prstGeom prst="rect">
            <a:avLst/>
          </a:prstGeom>
          <a:solidFill>
            <a:srgbClr val="79FF21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27796" y="944402"/>
            <a:ext cx="2816748" cy="2362653"/>
          </a:xfrm>
          <a:prstGeom prst="rect">
            <a:avLst/>
          </a:prstGeom>
          <a:solidFill>
            <a:srgbClr val="F3F137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22"/>
          <p:cNvSpPr/>
          <p:nvPr/>
        </p:nvSpPr>
        <p:spPr>
          <a:xfrm>
            <a:off x="15186" y="3547395"/>
            <a:ext cx="2891606" cy="2053973"/>
          </a:xfrm>
          <a:prstGeom prst="wedgeRoundRectCallout">
            <a:avLst>
              <a:gd name="adj1" fmla="val 36532"/>
              <a:gd name="adj2" fmla="val -59687"/>
              <a:gd name="adj3" fmla="val 16667"/>
            </a:avLst>
          </a:prstGeom>
          <a:solidFill>
            <a:srgbClr val="F34BD2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de-DE" sz="2000" dirty="0" err="1">
                <a:solidFill>
                  <a:srgbClr val="0000FF"/>
                </a:solidFill>
                <a:cs typeface="Calibri"/>
                <a:sym typeface="Wingdings"/>
              </a:rPr>
              <a:t>Nucleon</a:t>
            </a:r>
            <a:r>
              <a:rPr lang="de-DE" sz="2000" dirty="0">
                <a:solidFill>
                  <a:srgbClr val="0000FF"/>
                </a:solidFill>
                <a:cs typeface="Calibri"/>
                <a:sym typeface="Wingdings"/>
              </a:rPr>
              <a:t> form </a:t>
            </a:r>
            <a:r>
              <a:rPr lang="de-DE" sz="2000" dirty="0" err="1">
                <a:solidFill>
                  <a:srgbClr val="0000FF"/>
                </a:solidFill>
                <a:cs typeface="Calibri"/>
                <a:sym typeface="Wingdings"/>
              </a:rPr>
              <a:t>factors</a:t>
            </a:r>
            <a:endParaRPr lang="de-DE" sz="2000" dirty="0">
              <a:solidFill>
                <a:srgbClr val="0000FF"/>
              </a:solidFill>
              <a:cs typeface="Calibri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de-DE" sz="2000" dirty="0">
                <a:solidFill>
                  <a:srgbClr val="0000FF"/>
                </a:solidFill>
                <a:cs typeface="Calibri"/>
                <a:sym typeface="Wingdings"/>
              </a:rPr>
              <a:t>Y(2175) </a:t>
            </a:r>
            <a:r>
              <a:rPr lang="de-DE" sz="2000" dirty="0" err="1">
                <a:solidFill>
                  <a:srgbClr val="0000FF"/>
                </a:solidFill>
                <a:cs typeface="Calibri"/>
                <a:sym typeface="Wingdings"/>
              </a:rPr>
              <a:t>resonance</a:t>
            </a:r>
            <a:endParaRPr lang="de-DE" sz="2000" dirty="0">
              <a:solidFill>
                <a:srgbClr val="0000FF"/>
              </a:solidFill>
              <a:cs typeface="Calibri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de-DE" sz="2000" dirty="0" err="1">
                <a:solidFill>
                  <a:srgbClr val="0000FF"/>
                </a:solidFill>
                <a:cs typeface="Calibri"/>
                <a:sym typeface="Wingdings"/>
              </a:rPr>
              <a:t>Exotic</a:t>
            </a:r>
            <a:r>
              <a:rPr lang="de-DE" sz="2000" dirty="0">
                <a:solidFill>
                  <a:srgbClr val="0000FF"/>
                </a:solidFill>
                <a:cs typeface="Calibri"/>
                <a:sym typeface="Wingdings"/>
              </a:rPr>
              <a:t> </a:t>
            </a:r>
            <a:r>
              <a:rPr lang="de-DE" sz="2000" dirty="0" err="1">
                <a:solidFill>
                  <a:srgbClr val="0000FF"/>
                </a:solidFill>
                <a:cs typeface="Calibri"/>
                <a:sym typeface="Wingdings"/>
              </a:rPr>
              <a:t>states</a:t>
            </a:r>
            <a:r>
              <a:rPr lang="de-DE" sz="2000" dirty="0">
                <a:solidFill>
                  <a:srgbClr val="0000FF"/>
                </a:solidFill>
                <a:cs typeface="Calibri"/>
                <a:sym typeface="Wingdings"/>
              </a:rPr>
              <a:t> </a:t>
            </a:r>
            <a:r>
              <a:rPr lang="de-DE" sz="2000" dirty="0" err="1">
                <a:solidFill>
                  <a:srgbClr val="0000FF"/>
                </a:solidFill>
                <a:cs typeface="Calibri"/>
                <a:sym typeface="Wingdings"/>
              </a:rPr>
              <a:t>with</a:t>
            </a:r>
            <a:r>
              <a:rPr lang="de-DE" sz="2000" dirty="0">
                <a:solidFill>
                  <a:srgbClr val="0000FF"/>
                </a:solidFill>
                <a:cs typeface="Calibri"/>
                <a:sym typeface="Wingdings"/>
              </a:rPr>
              <a:t> s </a:t>
            </a:r>
            <a:r>
              <a:rPr lang="de-DE" sz="2000" dirty="0" err="1">
                <a:solidFill>
                  <a:srgbClr val="0000FF"/>
                </a:solidFill>
                <a:cs typeface="Calibri"/>
                <a:sym typeface="Wingdings"/>
              </a:rPr>
              <a:t>quark</a:t>
            </a:r>
            <a:r>
              <a:rPr lang="de-DE" sz="2000" dirty="0">
                <a:solidFill>
                  <a:srgbClr val="0000FF"/>
                </a:solidFill>
                <a:cs typeface="Calibri"/>
                <a:sym typeface="Wingdings"/>
              </a:rPr>
              <a:t>, </a:t>
            </a:r>
            <a:r>
              <a:rPr lang="de-DE" sz="2000" dirty="0" err="1">
                <a:solidFill>
                  <a:srgbClr val="0000FF"/>
                </a:solidFill>
                <a:cs typeface="Calibri"/>
                <a:sym typeface="Wingdings"/>
              </a:rPr>
              <a:t>Zs</a:t>
            </a:r>
            <a:endParaRPr lang="de-DE" sz="2000" dirty="0">
              <a:solidFill>
                <a:srgbClr val="0000FF"/>
              </a:solidFill>
              <a:cs typeface="Calibri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MLLA/LPHD and QCD sum rule predictions</a:t>
            </a:r>
            <a:endParaRPr lang="en-GB" sz="2000" dirty="0">
              <a:solidFill>
                <a:srgbClr val="0000FF"/>
              </a:solidFill>
              <a:cs typeface="Calibri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2910994" y="3496209"/>
            <a:ext cx="3451119" cy="2105159"/>
          </a:xfrm>
          <a:prstGeom prst="wedgeRoundRectCallout">
            <a:avLst>
              <a:gd name="adj1" fmla="val 24590"/>
              <a:gd name="adj2" fmla="val -59389"/>
              <a:gd name="adj3" fmla="val 16667"/>
            </a:avLst>
          </a:prstGeom>
          <a:solidFill>
            <a:srgbClr val="79FF21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Light hadron spectroscopy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0000FF"/>
                </a:solidFill>
              </a:rPr>
              <a:t>Gluonic</a:t>
            </a:r>
            <a:r>
              <a:rPr lang="en-US" sz="2000" dirty="0">
                <a:solidFill>
                  <a:srgbClr val="0000FF"/>
                </a:solidFill>
              </a:rPr>
              <a:t> and exotic states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Rare and forbidden decays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Physics with </a:t>
            </a:r>
            <a:r>
              <a:rPr lang="en-US" sz="2000" dirty="0" err="1">
                <a:solidFill>
                  <a:srgbClr val="0000FF"/>
                </a:solidFill>
              </a:rPr>
              <a:t>charmonium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US" sz="2000" dirty="0">
                <a:solidFill>
                  <a:srgbClr val="0000FF"/>
                </a:solidFill>
              </a:rPr>
              <a:t> lepton 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6377279" y="3547395"/>
            <a:ext cx="2766719" cy="2100411"/>
          </a:xfrm>
          <a:prstGeom prst="wedgeRoundRectCallout">
            <a:avLst>
              <a:gd name="adj1" fmla="val -12441"/>
              <a:gd name="adj2" fmla="val -60955"/>
              <a:gd name="adj3" fmla="val 16667"/>
            </a:avLst>
          </a:prstGeom>
          <a:solidFill>
            <a:srgbClr val="F3F137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XYZ particles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|</a:t>
            </a:r>
            <a:r>
              <a:rPr lang="en-US" sz="2000" dirty="0" err="1">
                <a:solidFill>
                  <a:srgbClr val="0000FF"/>
                </a:solidFill>
              </a:rPr>
              <a:t>Vcd</a:t>
            </a:r>
            <a:r>
              <a:rPr lang="en-US" sz="2000" dirty="0">
                <a:solidFill>
                  <a:srgbClr val="0000FF"/>
                </a:solidFill>
              </a:rPr>
              <a:t>|,|</a:t>
            </a:r>
            <a:r>
              <a:rPr lang="en-US" sz="2000" dirty="0" err="1">
                <a:solidFill>
                  <a:srgbClr val="0000FF"/>
                </a:solidFill>
              </a:rPr>
              <a:t>Vcs</a:t>
            </a:r>
            <a:r>
              <a:rPr lang="en-US" sz="2000" dirty="0">
                <a:solidFill>
                  <a:srgbClr val="0000FF"/>
                </a:solidFill>
              </a:rPr>
              <a:t>|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0000FF"/>
                </a:solidFill>
              </a:rPr>
              <a:t>f</a:t>
            </a:r>
            <a:r>
              <a:rPr lang="en-US" sz="2000" baseline="-25000" dirty="0" err="1">
                <a:solidFill>
                  <a:srgbClr val="0000FF"/>
                </a:solidFill>
              </a:rPr>
              <a:t>D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  <a:r>
              <a:rPr lang="en-US" sz="2000" dirty="0" err="1">
                <a:solidFill>
                  <a:srgbClr val="0000FF"/>
                </a:solidFill>
              </a:rPr>
              <a:t>f</a:t>
            </a:r>
            <a:r>
              <a:rPr lang="en-US" sz="2000" baseline="-25000" dirty="0" err="1">
                <a:solidFill>
                  <a:srgbClr val="0000FF"/>
                </a:solidFill>
              </a:rPr>
              <a:t>Ds</a:t>
            </a:r>
            <a:endParaRPr lang="en-US" sz="2000" baseline="-250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D</a:t>
            </a:r>
            <a:r>
              <a:rPr lang="en-US" sz="2000" baseline="-25000" dirty="0">
                <a:solidFill>
                  <a:srgbClr val="0000FF"/>
                </a:solidFill>
              </a:rPr>
              <a:t>0</a:t>
            </a:r>
            <a:r>
              <a:rPr lang="en-US" sz="2000" dirty="0">
                <a:solidFill>
                  <a:srgbClr val="0000FF"/>
                </a:solidFill>
              </a:rPr>
              <a:t>-D</a:t>
            </a:r>
            <a:r>
              <a:rPr lang="en-US" sz="2000" baseline="-25000" dirty="0">
                <a:solidFill>
                  <a:srgbClr val="0000FF"/>
                </a:solidFill>
              </a:rPr>
              <a:t>0</a:t>
            </a:r>
            <a:r>
              <a:rPr lang="en-US" sz="2000" dirty="0">
                <a:solidFill>
                  <a:srgbClr val="0000FF"/>
                </a:solidFill>
              </a:rPr>
              <a:t> mixing, CPV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Charmed baryons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24529" y="944402"/>
            <a:ext cx="606515" cy="2362653"/>
            <a:chOff x="1343393" y="944402"/>
            <a:chExt cx="1287651" cy="2362653"/>
          </a:xfrm>
        </p:grpSpPr>
        <p:sp>
          <p:nvSpPr>
            <p:cNvPr id="3" name="TextBox 2"/>
            <p:cNvSpPr txBox="1"/>
            <p:nvPr/>
          </p:nvSpPr>
          <p:spPr>
            <a:xfrm>
              <a:off x="1474059" y="1718320"/>
              <a:ext cx="570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ISR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43393" y="944402"/>
              <a:ext cx="1287651" cy="2362653"/>
            </a:xfrm>
            <a:prstGeom prst="rect">
              <a:avLst/>
            </a:prstGeom>
            <a:solidFill>
              <a:srgbClr val="F34BD2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844221" y="5952550"/>
            <a:ext cx="7729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Symbol" charset="2"/>
                <a:sym typeface="Symbol" pitchFamily="-112" charset="2"/>
              </a:rPr>
              <a:t>R scan: precision 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  <a:sym typeface="Symbol" pitchFamily="-112" charset="2"/>
              </a:rPr>
              <a:t>D</a:t>
            </a:r>
            <a:r>
              <a:rPr lang="en-US" sz="2400" b="1" dirty="0">
                <a:solidFill>
                  <a:srgbClr val="FF0000"/>
                </a:solidFill>
                <a:sym typeface="Symbol" pitchFamily="-112" charset="2"/>
              </a:rPr>
              <a:t></a:t>
            </a:r>
            <a:r>
              <a:rPr lang="en-US" sz="2400" b="1" baseline="-25000" dirty="0">
                <a:solidFill>
                  <a:srgbClr val="FF0000"/>
                </a:solidFill>
                <a:sym typeface="Symbol" pitchFamily="-112" charset="2"/>
              </a:rPr>
              <a:t>QED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, </a:t>
            </a:r>
            <a:r>
              <a:rPr lang="en-US" sz="2400" b="1" dirty="0">
                <a:solidFill>
                  <a:srgbClr val="FF0000"/>
                </a:solidFill>
                <a:cs typeface="Symbol" charset="2"/>
              </a:rPr>
              <a:t>a</a:t>
            </a:r>
            <a:r>
              <a:rPr lang="en-US" sz="24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, </a:t>
            </a:r>
            <a:r>
              <a:rPr lang="en-US" sz="2400" b="1" dirty="0">
                <a:solidFill>
                  <a:srgbClr val="FF0000"/>
                </a:solidFill>
                <a:cs typeface="Symbol" charset="2"/>
                <a:sym typeface="Symbol" pitchFamily="-112" charset="2"/>
              </a:rPr>
              <a:t>charm quark mass extraction. </a:t>
            </a:r>
            <a:endParaRPr lang="en-US" sz="2400" b="1" dirty="0">
              <a:solidFill>
                <a:srgbClr val="FF0000"/>
              </a:solidFill>
              <a:sym typeface="Symbol" pitchFamily="-11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3635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Fruitful Publications = Rich of Physics 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54" y="1358261"/>
            <a:ext cx="3946685" cy="4351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079" y="1358261"/>
            <a:ext cx="3919703" cy="42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8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0" y="80238"/>
            <a:ext cx="9144000" cy="69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4000" b="1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Senior Advisors of CAS President</a:t>
            </a:r>
          </a:p>
        </p:txBody>
      </p:sp>
      <p:grpSp>
        <p:nvGrpSpPr>
          <p:cNvPr id="75779" name="Group 3"/>
          <p:cNvGrpSpPr>
            <a:grpSpLocks/>
          </p:cNvGrpSpPr>
          <p:nvPr/>
        </p:nvGrpSpPr>
        <p:grpSpPr bwMode="auto">
          <a:xfrm>
            <a:off x="2621840" y="1035393"/>
            <a:ext cx="1723191" cy="2595322"/>
            <a:chOff x="1584" y="740"/>
            <a:chExt cx="1122" cy="1800"/>
          </a:xfrm>
        </p:grpSpPr>
        <p:pic>
          <p:nvPicPr>
            <p:cNvPr id="7579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008"/>
              <a:ext cx="1008" cy="1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91" name="Text Box 5"/>
            <p:cNvSpPr txBox="1">
              <a:spLocks noChangeArrowheads="1"/>
            </p:cNvSpPr>
            <p:nvPr/>
          </p:nvSpPr>
          <p:spPr bwMode="auto">
            <a:xfrm>
              <a:off x="1584" y="740"/>
              <a:ext cx="112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altLang="zh-CN" sz="2000" b="1" dirty="0" err="1">
                  <a:latin typeface="+mn-lt"/>
                  <a:ea typeface="宋体" charset="0"/>
                  <a:cs typeface="宋体" charset="0"/>
                </a:rPr>
                <a:t>Pief</a:t>
              </a:r>
              <a:r>
                <a:rPr lang="en-US" altLang="zh-CN" sz="2000" b="1" dirty="0">
                  <a:latin typeface="+mn-lt"/>
                  <a:ea typeface="宋体" charset="0"/>
                  <a:cs typeface="宋体" charset="0"/>
                </a:rPr>
                <a:t> Panofsky</a:t>
              </a:r>
            </a:p>
          </p:txBody>
        </p:sp>
      </p:grpSp>
      <p:grpSp>
        <p:nvGrpSpPr>
          <p:cNvPr id="75780" name="Group 6"/>
          <p:cNvGrpSpPr>
            <a:grpSpLocks/>
          </p:cNvGrpSpPr>
          <p:nvPr/>
        </p:nvGrpSpPr>
        <p:grpSpPr bwMode="auto">
          <a:xfrm>
            <a:off x="6362566" y="1057096"/>
            <a:ext cx="2065123" cy="2573621"/>
            <a:chOff x="2880" y="802"/>
            <a:chExt cx="1344" cy="1751"/>
          </a:xfrm>
        </p:grpSpPr>
        <p:pic>
          <p:nvPicPr>
            <p:cNvPr id="7578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104"/>
              <a:ext cx="1344" cy="1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9" name="Text Box 8"/>
            <p:cNvSpPr txBox="1">
              <a:spLocks noChangeArrowheads="1"/>
            </p:cNvSpPr>
            <p:nvPr/>
          </p:nvSpPr>
          <p:spPr bwMode="auto">
            <a:xfrm>
              <a:off x="3035" y="802"/>
              <a:ext cx="1064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altLang="zh-CN" sz="2000" b="1" dirty="0">
                  <a:latin typeface="+mn-lt"/>
                  <a:ea typeface="宋体" charset="0"/>
                  <a:cs typeface="宋体" charset="0"/>
                </a:rPr>
                <a:t>Fred Gilman</a:t>
              </a:r>
            </a:p>
          </p:txBody>
        </p:sp>
      </p:grpSp>
      <p:grpSp>
        <p:nvGrpSpPr>
          <p:cNvPr id="75781" name="Group 9"/>
          <p:cNvGrpSpPr>
            <a:grpSpLocks/>
          </p:cNvGrpSpPr>
          <p:nvPr/>
        </p:nvGrpSpPr>
        <p:grpSpPr bwMode="auto">
          <a:xfrm>
            <a:off x="4484572" y="1034673"/>
            <a:ext cx="1644656" cy="2596042"/>
            <a:chOff x="4506" y="729"/>
            <a:chExt cx="1269" cy="2000"/>
          </a:xfrm>
        </p:grpSpPr>
        <p:pic>
          <p:nvPicPr>
            <p:cNvPr id="7578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1056"/>
              <a:ext cx="1200" cy="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7" name="Text Box 11"/>
            <p:cNvSpPr txBox="1">
              <a:spLocks noChangeArrowheads="1"/>
            </p:cNvSpPr>
            <p:nvPr/>
          </p:nvSpPr>
          <p:spPr bwMode="auto">
            <a:xfrm>
              <a:off x="4506" y="729"/>
              <a:ext cx="126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altLang="zh-CN" sz="2000" b="1" dirty="0">
                  <a:latin typeface="+mn-lt"/>
                  <a:ea typeface="宋体" charset="0"/>
                  <a:cs typeface="宋体" charset="0"/>
                </a:rPr>
                <a:t>Maury </a:t>
              </a:r>
              <a:r>
                <a:rPr lang="en-US" altLang="zh-CN" sz="2000" b="1" dirty="0" err="1">
                  <a:latin typeface="+mn-lt"/>
                  <a:ea typeface="宋体" charset="0"/>
                  <a:cs typeface="宋体" charset="0"/>
                </a:rPr>
                <a:t>Tigner</a:t>
              </a:r>
              <a:endParaRPr lang="en-US" altLang="zh-CN" sz="2000" b="1" dirty="0">
                <a:latin typeface="+mn-lt"/>
                <a:ea typeface="宋体" charset="0"/>
                <a:cs typeface="宋体" charset="0"/>
              </a:endParaRPr>
            </a:p>
          </p:txBody>
        </p:sp>
      </p:grpSp>
      <p:grpSp>
        <p:nvGrpSpPr>
          <p:cNvPr id="75782" name="Group 12"/>
          <p:cNvGrpSpPr>
            <a:grpSpLocks/>
          </p:cNvGrpSpPr>
          <p:nvPr/>
        </p:nvGrpSpPr>
        <p:grpSpPr bwMode="auto">
          <a:xfrm>
            <a:off x="612931" y="1055547"/>
            <a:ext cx="1746250" cy="2575168"/>
            <a:chOff x="192" y="810"/>
            <a:chExt cx="922" cy="1590"/>
          </a:xfrm>
        </p:grpSpPr>
        <p:pic>
          <p:nvPicPr>
            <p:cNvPr id="75784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56"/>
              <a:ext cx="922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5" name="Text Box 14"/>
            <p:cNvSpPr txBox="1">
              <a:spLocks noChangeArrowheads="1"/>
            </p:cNvSpPr>
            <p:nvPr/>
          </p:nvSpPr>
          <p:spPr bwMode="auto">
            <a:xfrm>
              <a:off x="288" y="810"/>
              <a:ext cx="768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1" dirty="0">
                  <a:latin typeface="+mn-lt"/>
                </a:rPr>
                <a:t>T.D. Lee</a:t>
              </a:r>
            </a:p>
          </p:txBody>
        </p:sp>
      </p:grpSp>
      <p:sp>
        <p:nvSpPr>
          <p:cNvPr id="75783" name="Text Box 15"/>
          <p:cNvSpPr txBox="1">
            <a:spLocks noChangeArrowheads="1"/>
          </p:cNvSpPr>
          <p:nvPr/>
        </p:nvSpPr>
        <p:spPr bwMode="auto">
          <a:xfrm>
            <a:off x="340763" y="3886910"/>
            <a:ext cx="8562766" cy="129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b="1" dirty="0">
                <a:latin typeface="+mn-lt"/>
                <a:ea typeface="宋体" charset="0"/>
                <a:cs typeface="宋体" charset="0"/>
              </a:rPr>
              <a:t>Their 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宋体" charset="0"/>
                <a:cs typeface="宋体" charset="0"/>
              </a:rPr>
              <a:t>great contribution </a:t>
            </a:r>
            <a:r>
              <a:rPr lang="en-US" altLang="zh-CN" b="1" dirty="0">
                <a:latin typeface="+mn-lt"/>
                <a:ea typeface="宋体" charset="0"/>
                <a:cs typeface="宋体" charset="0"/>
              </a:rPr>
              <a:t>to promote the BEPC/BES project, the collaboration between the U.S. and China in sciences, high energy physics in particular,  will 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宋体" charset="0"/>
                <a:cs typeface="宋体" charset="0"/>
              </a:rPr>
              <a:t>never be forgotten</a:t>
            </a:r>
            <a:r>
              <a:rPr lang="en-US" altLang="zh-CN" b="1" dirty="0">
                <a:latin typeface="+mn-lt"/>
                <a:ea typeface="宋体" charset="0"/>
                <a:cs typeface="宋体" charset="0"/>
              </a:rPr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172" y="5361968"/>
            <a:ext cx="8971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The high energy physics in China has got strong support from </a:t>
            </a:r>
            <a:r>
              <a:rPr lang="en-US" sz="2400" b="1" dirty="0">
                <a:solidFill>
                  <a:srgbClr val="FF0000"/>
                </a:solidFill>
              </a:rPr>
              <a:t>US</a:t>
            </a:r>
            <a:r>
              <a:rPr lang="en-US" sz="2400" b="1" dirty="0"/>
              <a:t>,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Japan</a:t>
            </a:r>
            <a:r>
              <a:rPr lang="en-US" sz="2400" b="1" dirty="0"/>
              <a:t> (KEK), Europe (</a:t>
            </a:r>
            <a:r>
              <a:rPr lang="en-US" sz="2400" b="1" dirty="0">
                <a:solidFill>
                  <a:srgbClr val="FF0000"/>
                </a:solidFill>
              </a:rPr>
              <a:t>CERN</a:t>
            </a:r>
            <a:r>
              <a:rPr lang="en-US" sz="2400" b="1" dirty="0"/>
              <a:t>), as well as international HEP community. </a:t>
            </a:r>
          </a:p>
        </p:txBody>
      </p:sp>
    </p:spTree>
    <p:extLst>
      <p:ext uri="{BB962C8B-B14F-4D97-AF65-F5344CB8AC3E}">
        <p14:creationId xmlns:p14="http://schemas.microsoft.com/office/powerpoint/2010/main" val="1135150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75" y="1126919"/>
            <a:ext cx="8654105" cy="4560198"/>
          </a:xfrm>
        </p:spPr>
        <p:txBody>
          <a:bodyPr>
            <a:normAutofit/>
          </a:bodyPr>
          <a:lstStyle/>
          <a:p>
            <a:r>
              <a:rPr lang="en-US" sz="2400" b="1" dirty="0"/>
              <a:t>BEPC/BES, the </a:t>
            </a:r>
            <a:r>
              <a:rPr lang="en-US" sz="2400" b="1" dirty="0">
                <a:solidFill>
                  <a:srgbClr val="FF0000"/>
                </a:solidFill>
              </a:rPr>
              <a:t>first</a:t>
            </a:r>
            <a:r>
              <a:rPr lang="en-US" sz="2400" b="1" dirty="0"/>
              <a:t> big science facility in China, with the effort of a few generations, and the international collaboration,  has been impressively successful and fruitful </a:t>
            </a:r>
            <a:r>
              <a:rPr lang="en-US" sz="2400" b="1" dirty="0">
                <a:sym typeface="Wingdings"/>
              </a:rPr>
              <a:t> </a:t>
            </a:r>
            <a:r>
              <a:rPr lang="en-US" sz="2400" b="1" dirty="0"/>
              <a:t>30 years painstaking, challenge, and happiness as well.</a:t>
            </a:r>
          </a:p>
          <a:p>
            <a:pPr marL="0" indent="0">
              <a:buNone/>
            </a:pPr>
            <a:endParaRPr lang="en-US" sz="1000" b="1" dirty="0"/>
          </a:p>
          <a:p>
            <a:r>
              <a:rPr lang="en-US" sz="2400" b="1" dirty="0"/>
              <a:t>Physics in the tau charm energy sector is still </a:t>
            </a:r>
            <a:r>
              <a:rPr lang="en-US" sz="2400" b="1" dirty="0">
                <a:solidFill>
                  <a:srgbClr val="FF0000"/>
                </a:solidFill>
              </a:rPr>
              <a:t>rich and unique </a:t>
            </a:r>
            <a:r>
              <a:rPr lang="en-US" sz="2400" b="1" dirty="0"/>
              <a:t>for studying the physics with c quark and tau leptons, the strong interaction and the hadron structure. </a:t>
            </a:r>
          </a:p>
          <a:p>
            <a:pPr marL="0" indent="0">
              <a:buNone/>
            </a:pPr>
            <a:endParaRPr lang="en-US" sz="1000" b="1" dirty="0">
              <a:sym typeface="Wingdings"/>
            </a:endParaRPr>
          </a:p>
          <a:p>
            <a:r>
              <a:rPr lang="en-US" sz="2400" b="1" dirty="0"/>
              <a:t>A machine with </a:t>
            </a:r>
            <a:r>
              <a:rPr lang="en-US" sz="2400" b="1" dirty="0">
                <a:solidFill>
                  <a:srgbClr val="FF0000"/>
                </a:solidFill>
              </a:rPr>
              <a:t>100</a:t>
            </a:r>
            <a:r>
              <a:rPr lang="en-US" sz="2400" b="1" dirty="0"/>
              <a:t> times more luminosity than BEPC2 and a dedicated detector could continue exploring the key science questions in the filed </a:t>
            </a:r>
            <a:r>
              <a:rPr lang="en-US" sz="2400" b="1" dirty="0">
                <a:sym typeface="Wingdings"/>
              </a:rPr>
              <a:t> </a:t>
            </a:r>
            <a:r>
              <a:rPr lang="en-US" sz="2400" b="1" dirty="0">
                <a:solidFill>
                  <a:srgbClr val="FF0000"/>
                </a:solidFill>
                <a:sym typeface="Wingdings"/>
              </a:rPr>
              <a:t>STCF</a:t>
            </a:r>
            <a:r>
              <a:rPr lang="en-US" sz="2400" b="1" dirty="0">
                <a:sym typeface="Wingdings"/>
              </a:rPr>
              <a:t>.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61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Super Tau Charm Facility(</a:t>
            </a:r>
            <a:r>
              <a:rPr lang="en-US" altLang="zh-CN" b="1" dirty="0">
                <a:solidFill>
                  <a:srgbClr val="FF0000"/>
                </a:solidFill>
              </a:rPr>
              <a:t>STCF</a:t>
            </a:r>
            <a:r>
              <a:rPr lang="en-US" altLang="zh-CN" b="1" dirty="0"/>
              <a:t>) 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00" y="1370970"/>
            <a:ext cx="9144000" cy="5499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7295" y="947740"/>
            <a:ext cx="6418657" cy="1384995"/>
          </a:xfrm>
          <a:prstGeom prst="rect">
            <a:avLst/>
          </a:prstGeom>
          <a:solidFill>
            <a:srgbClr val="FFFF67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800" b="1" dirty="0" err="1"/>
              <a:t>E</a:t>
            </a:r>
            <a:r>
              <a:rPr lang="en-US" sz="2800" b="1" baseline="-25000" dirty="0" err="1"/>
              <a:t>cm</a:t>
            </a:r>
            <a:r>
              <a:rPr lang="en-US" sz="2800" b="1" dirty="0"/>
              <a:t>=2-7 </a:t>
            </a:r>
            <a:r>
              <a:rPr lang="en-US" sz="2800" b="1" dirty="0" err="1"/>
              <a:t>GeV</a:t>
            </a:r>
            <a:r>
              <a:rPr lang="en-US" sz="2800" b="1" dirty="0"/>
              <a:t>, L=1x10</a:t>
            </a:r>
            <a:r>
              <a:rPr lang="en-US" sz="2800" b="1" baseline="30000" dirty="0"/>
              <a:t>35</a:t>
            </a:r>
            <a:r>
              <a:rPr lang="en-US" sz="2800" b="1" dirty="0"/>
              <a:t> cm</a:t>
            </a:r>
            <a:r>
              <a:rPr lang="en-US" sz="2800" b="1" baseline="30000" dirty="0"/>
              <a:t>-2 </a:t>
            </a:r>
            <a:r>
              <a:rPr lang="en-US" sz="2800" b="1" dirty="0"/>
              <a:t>s</a:t>
            </a:r>
            <a:r>
              <a:rPr lang="en-US" sz="2800" b="1" baseline="30000" dirty="0"/>
              <a:t>-1 </a:t>
            </a:r>
            <a:r>
              <a:rPr lang="en-US" sz="2800" b="1" dirty="0"/>
              <a:t>at 4 </a:t>
            </a:r>
            <a:r>
              <a:rPr lang="en-US" sz="2800" b="1" dirty="0" err="1"/>
              <a:t>GeV</a:t>
            </a:r>
            <a:endParaRPr lang="en-US" sz="2800" b="1" dirty="0"/>
          </a:p>
          <a:p>
            <a:pPr marL="285750" indent="-285750" algn="ctr">
              <a:buFont typeface="Arial"/>
              <a:buChar char="•"/>
            </a:pPr>
            <a:r>
              <a:rPr lang="en-US" sz="2800" b="1" dirty="0"/>
              <a:t>C=1000 m double rings</a:t>
            </a:r>
          </a:p>
          <a:p>
            <a:pPr marL="285750" indent="-285750" algn="ctr">
              <a:buFont typeface="Arial"/>
              <a:buChar char="•"/>
            </a:pPr>
            <a:r>
              <a:rPr lang="en-US" sz="2800" b="1" dirty="0"/>
              <a:t>Total cost: 4 B CNY  </a:t>
            </a:r>
          </a:p>
        </p:txBody>
      </p:sp>
    </p:spTree>
    <p:extLst>
      <p:ext uri="{BB962C8B-B14F-4D97-AF65-F5344CB8AC3E}">
        <p14:creationId xmlns:p14="http://schemas.microsoft.com/office/powerpoint/2010/main" val="1951738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Spectrometer</a:t>
            </a:r>
            <a:endParaRPr lang="zh-CN" altLang="en-US" b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47" y="2464522"/>
            <a:ext cx="2041982" cy="2073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55" y="2391937"/>
            <a:ext cx="1880693" cy="2118633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657551" y="885342"/>
            <a:ext cx="1837099" cy="1484889"/>
            <a:chOff x="101910" y="1028183"/>
            <a:chExt cx="2669890" cy="1749857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1910" y="1028183"/>
              <a:ext cx="1332656" cy="888649"/>
            </a:xfrm>
            <a:prstGeom prst="rect">
              <a:avLst/>
            </a:prstGeom>
            <a:noFill/>
            <a:ln w="3175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10" y="1952076"/>
              <a:ext cx="1332656" cy="825964"/>
            </a:xfrm>
            <a:prstGeom prst="rect">
              <a:avLst/>
            </a:prstGeom>
            <a:ln w="31750">
              <a:solidFill>
                <a:srgbClr val="0000FF"/>
              </a:solidFill>
            </a:ln>
          </p:spPr>
        </p:pic>
        <p:pic>
          <p:nvPicPr>
            <p:cNvPr id="13" name="图片 26">
              <a:extLst>
                <a:ext uri="{FF2B5EF4-FFF2-40B4-BE49-F238E27FC236}">
                  <a16:creationId xmlns:a16="http://schemas.microsoft.com/office/drawing/2014/main" id="{9F3D43F5-9D60-2849-976A-ABC190C0E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566" y="1028183"/>
              <a:ext cx="1337234" cy="888649"/>
            </a:xfrm>
            <a:prstGeom prst="rect">
              <a:avLst/>
            </a:prstGeom>
            <a:noFill/>
            <a:ln w="317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0CE7F55A-9319-CF4C-A118-F59C545D2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566" y="1976275"/>
              <a:ext cx="1337233" cy="801765"/>
            </a:xfrm>
            <a:prstGeom prst="rect">
              <a:avLst/>
            </a:prstGeom>
            <a:ln w="31750">
              <a:solidFill>
                <a:srgbClr val="0000FF"/>
              </a:solidFill>
            </a:ln>
          </p:spPr>
        </p:pic>
      </p:grpSp>
      <p:grpSp>
        <p:nvGrpSpPr>
          <p:cNvPr id="15" name="组合 14"/>
          <p:cNvGrpSpPr/>
          <p:nvPr/>
        </p:nvGrpSpPr>
        <p:grpSpPr>
          <a:xfrm>
            <a:off x="4556603" y="888650"/>
            <a:ext cx="2005184" cy="1476323"/>
            <a:chOff x="3317475" y="1192151"/>
            <a:chExt cx="3235725" cy="1417395"/>
          </a:xfrm>
        </p:grpSpPr>
        <p:pic>
          <p:nvPicPr>
            <p:cNvPr id="16" name="Picture 5" descr="chamber-mdc">
              <a:extLst>
                <a:ext uri="{FF2B5EF4-FFF2-40B4-BE49-F238E27FC236}">
                  <a16:creationId xmlns:a16="http://schemas.microsoft.com/office/drawing/2014/main" id="{A7726D62-6501-5A48-8A68-E8B9C1EAE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17475" y="1192151"/>
              <a:ext cx="1651220" cy="1417395"/>
            </a:xfrm>
            <a:prstGeom prst="rect">
              <a:avLst/>
            </a:prstGeom>
            <a:noFill/>
            <a:ln w="3175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95" y="1192151"/>
              <a:ext cx="1584505" cy="1417395"/>
            </a:xfrm>
            <a:prstGeom prst="rect">
              <a:avLst/>
            </a:prstGeom>
            <a:noFill/>
            <a:ln w="31750">
              <a:solidFill>
                <a:srgbClr val="0000FF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8" name="组合 17"/>
          <p:cNvGrpSpPr/>
          <p:nvPr/>
        </p:nvGrpSpPr>
        <p:grpSpPr>
          <a:xfrm>
            <a:off x="5495202" y="4621026"/>
            <a:ext cx="2385793" cy="1648930"/>
            <a:chOff x="4652057" y="5156798"/>
            <a:chExt cx="3181057" cy="1569675"/>
          </a:xfrm>
        </p:grpSpPr>
        <p:pic>
          <p:nvPicPr>
            <p:cNvPr id="19" name="Image 12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652057" y="5156798"/>
              <a:ext cx="1545777" cy="1569675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pic>
          <p:nvPicPr>
            <p:cNvPr id="20" name="Picture 3" descr="12 sectors SuperB">
              <a:extLst>
                <a:ext uri="{FF2B5EF4-FFF2-40B4-BE49-F238E27FC236}">
                  <a16:creationId xmlns:a16="http://schemas.microsoft.com/office/drawing/2014/main" id="{E9B37600-D258-C840-AB31-C37F83A337FA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231" y="5156798"/>
              <a:ext cx="1599883" cy="1551767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</p:pic>
      </p:grpSp>
      <p:grpSp>
        <p:nvGrpSpPr>
          <p:cNvPr id="21" name="组合 20"/>
          <p:cNvGrpSpPr/>
          <p:nvPr/>
        </p:nvGrpSpPr>
        <p:grpSpPr>
          <a:xfrm>
            <a:off x="1259419" y="4599719"/>
            <a:ext cx="2333333" cy="1690992"/>
            <a:chOff x="141461" y="5256736"/>
            <a:chExt cx="3111110" cy="1399745"/>
          </a:xfrm>
        </p:grpSpPr>
        <p:pic>
          <p:nvPicPr>
            <p:cNvPr id="22" name="Picture 7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41461" y="5256736"/>
              <a:ext cx="1515225" cy="1390497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185D3C54-2C12-4B46-A8EB-F0485A7F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892" y="5256737"/>
              <a:ext cx="1546679" cy="1399744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</p:grpSp>
      <p:grpSp>
        <p:nvGrpSpPr>
          <p:cNvPr id="24" name="组合 23"/>
          <p:cNvGrpSpPr/>
          <p:nvPr/>
        </p:nvGrpSpPr>
        <p:grpSpPr>
          <a:xfrm>
            <a:off x="1299499" y="1736982"/>
            <a:ext cx="1148416" cy="2490572"/>
            <a:chOff x="296172" y="2890114"/>
            <a:chExt cx="1205801" cy="2025008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72" y="3874779"/>
              <a:ext cx="1205801" cy="1040343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82B6A353-C145-4114-81FB-60A223F891FA" descr="F4BA984E-399A-4697-938C-76484F47131D">
              <a:extLst>
                <a:ext uri="{FF2B5EF4-FFF2-40B4-BE49-F238E27FC236}">
                  <a16:creationId xmlns:a16="http://schemas.microsoft.com/office/drawing/2014/main" id="{7C511754-4573-8945-8B38-EE937C089F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83" t="5162" r="7661" b="33260"/>
            <a:stretch/>
          </p:blipFill>
          <p:spPr bwMode="auto">
            <a:xfrm>
              <a:off x="296172" y="2890114"/>
              <a:ext cx="1205801" cy="983217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:\Users\SONG\Desktop\图片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19" y="4816743"/>
            <a:ext cx="1542965" cy="75116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xtLst/>
        </p:spPr>
      </p:pic>
      <p:grpSp>
        <p:nvGrpSpPr>
          <p:cNvPr id="28" name="组合 27"/>
          <p:cNvGrpSpPr/>
          <p:nvPr/>
        </p:nvGrpSpPr>
        <p:grpSpPr>
          <a:xfrm>
            <a:off x="6714854" y="1689871"/>
            <a:ext cx="1210640" cy="2820699"/>
            <a:chOff x="7687290" y="2900281"/>
            <a:chExt cx="1226532" cy="212928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5DA261E3-0B58-C247-B284-ADFDA46EE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686" y="2900281"/>
              <a:ext cx="1224136" cy="1055849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290" y="3989225"/>
              <a:ext cx="1226532" cy="1040343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直接箭头连接符 30"/>
          <p:cNvCxnSpPr/>
          <p:nvPr/>
        </p:nvCxnSpPr>
        <p:spPr>
          <a:xfrm>
            <a:off x="3437874" y="2391935"/>
            <a:ext cx="270030" cy="109233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3404311" y="2381710"/>
            <a:ext cx="2227690" cy="10455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H="1">
            <a:off x="3701936" y="2394908"/>
            <a:ext cx="1291356" cy="108936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4996486" y="2376883"/>
            <a:ext cx="689520" cy="10743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2510203" y="3257321"/>
            <a:ext cx="1062686" cy="130524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 flipV="1">
            <a:off x="5851723" y="3660075"/>
            <a:ext cx="720624" cy="93964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2465151" y="3242868"/>
            <a:ext cx="969530" cy="7600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>
            <a:off x="5878683" y="3242870"/>
            <a:ext cx="844990" cy="3800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V="1">
            <a:off x="4592971" y="3950440"/>
            <a:ext cx="633814" cy="86630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 flipV="1">
            <a:off x="3949275" y="3904252"/>
            <a:ext cx="659735" cy="89959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3701936" y="900682"/>
            <a:ext cx="62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MPGD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742339" y="918416"/>
            <a:ext cx="66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DMAPs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020312" y="862034"/>
            <a:ext cx="525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MDC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916063" y="4881533"/>
            <a:ext cx="578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RICH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858000" y="5066199"/>
            <a:ext cx="57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DIRC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439652" y="3195445"/>
            <a:ext cx="563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BCAL</a:t>
            </a:r>
          </a:p>
          <a:p>
            <a:r>
              <a:rPr lang="en-US" altLang="zh-CN" b="1" dirty="0" err="1">
                <a:solidFill>
                  <a:srgbClr val="FF0000"/>
                </a:solidFill>
              </a:rPr>
              <a:t>pCsI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117975" y="3396228"/>
            <a:ext cx="563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ECAL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LYSO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3712965" y="4881533"/>
            <a:ext cx="1755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MUC</a:t>
            </a:r>
          </a:p>
          <a:p>
            <a:pPr algn="ctr"/>
            <a:r>
              <a:rPr lang="en-US" altLang="zh-CN" b="1" dirty="0" err="1">
                <a:solidFill>
                  <a:srgbClr val="FF0000"/>
                </a:solidFill>
              </a:rPr>
              <a:t>MRPC+RPC+Scintilator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" y="75607"/>
            <a:ext cx="9110800" cy="714850"/>
          </a:xfrm>
        </p:spPr>
        <p:txBody>
          <a:bodyPr>
            <a:noAutofit/>
          </a:bodyPr>
          <a:lstStyle/>
          <a:p>
            <a:r>
              <a:rPr lang="en-US" b="1" dirty="0"/>
              <a:t>Institutions Shown Interest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33</a:t>
            </a:fld>
            <a:endParaRPr lang="en-US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4608001" y="866228"/>
            <a:ext cx="4511099" cy="594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zh-CN" sz="1500" dirty="0"/>
              <a:t>Stanford University, </a:t>
            </a:r>
            <a:r>
              <a:rPr lang="en-US" altLang="zh-CN" sz="1500" dirty="0">
                <a:solidFill>
                  <a:srgbClr val="0000FF"/>
                </a:solidFill>
              </a:rPr>
              <a:t>USA</a:t>
            </a:r>
          </a:p>
          <a:p>
            <a:pPr>
              <a:lnSpc>
                <a:spcPct val="80000"/>
              </a:lnSpc>
            </a:pPr>
            <a:r>
              <a:rPr lang="en-US" altLang="zh-CN" sz="1500" dirty="0"/>
              <a:t>Wayne State University, </a:t>
            </a:r>
            <a:r>
              <a:rPr lang="en-US" altLang="zh-CN" sz="1500" dirty="0">
                <a:solidFill>
                  <a:srgbClr val="0000FF"/>
                </a:solidFill>
              </a:rPr>
              <a:t>USA</a:t>
            </a:r>
          </a:p>
          <a:p>
            <a:pPr>
              <a:lnSpc>
                <a:spcPct val="80000"/>
              </a:lnSpc>
            </a:pPr>
            <a:r>
              <a:rPr lang="en-US" altLang="zh-CN" sz="1500" dirty="0"/>
              <a:t>Carnegie Mellon University, </a:t>
            </a:r>
            <a:r>
              <a:rPr lang="en-US" altLang="zh-CN" sz="1500" dirty="0">
                <a:solidFill>
                  <a:srgbClr val="0000FF"/>
                </a:solidFill>
              </a:rPr>
              <a:t>USA</a:t>
            </a:r>
          </a:p>
          <a:p>
            <a:pPr>
              <a:lnSpc>
                <a:spcPct val="80000"/>
              </a:lnSpc>
            </a:pPr>
            <a:r>
              <a:rPr lang="en-US" altLang="zh-CN" sz="1500" dirty="0"/>
              <a:t>GSI Darmstadt and Goethe University Frankfurt,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zh-CN" sz="1500" dirty="0"/>
              <a:t>     </a:t>
            </a:r>
            <a:r>
              <a:rPr lang="en-US" altLang="zh-CN" sz="1500" dirty="0">
                <a:solidFill>
                  <a:srgbClr val="0000FF"/>
                </a:solidFill>
              </a:rPr>
              <a:t>Germany</a:t>
            </a:r>
            <a:endParaRPr lang="zh-CN" altLang="zh-CN" sz="1500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zh-CN" sz="1500" dirty="0"/>
              <a:t>Goethe University Frankfurt, </a:t>
            </a:r>
            <a:r>
              <a:rPr lang="en-US" altLang="zh-CN" sz="1500" dirty="0">
                <a:solidFill>
                  <a:srgbClr val="0000FF"/>
                </a:solidFill>
              </a:rPr>
              <a:t>Germany</a:t>
            </a:r>
          </a:p>
          <a:p>
            <a:pPr>
              <a:lnSpc>
                <a:spcPct val="80000"/>
              </a:lnSpc>
            </a:pPr>
            <a:r>
              <a:rPr lang="en-US" altLang="zh-CN" sz="1500" dirty="0"/>
              <a:t>GSI Darmstadt, </a:t>
            </a:r>
            <a:r>
              <a:rPr lang="en-US" altLang="zh-CN" sz="1500" dirty="0">
                <a:solidFill>
                  <a:srgbClr val="0000FF"/>
                </a:solidFill>
              </a:rPr>
              <a:t>Germany</a:t>
            </a:r>
          </a:p>
          <a:p>
            <a:pPr>
              <a:lnSpc>
                <a:spcPct val="80000"/>
              </a:lnSpc>
            </a:pPr>
            <a:r>
              <a:rPr lang="en-US" altLang="zh-CN" sz="1500" dirty="0"/>
              <a:t>Johannes Gutenberg University Mainz, </a:t>
            </a:r>
            <a:r>
              <a:rPr lang="en-US" altLang="zh-CN" sz="1500" dirty="0">
                <a:solidFill>
                  <a:srgbClr val="0000FF"/>
                </a:solidFill>
              </a:rPr>
              <a:t>Germany</a:t>
            </a:r>
          </a:p>
          <a:p>
            <a:pPr>
              <a:lnSpc>
                <a:spcPct val="80000"/>
              </a:lnSpc>
            </a:pPr>
            <a:r>
              <a:rPr lang="en-US" altLang="zh-CN" sz="1500" dirty="0"/>
              <a:t>Helmholtz Institute Mainz, </a:t>
            </a:r>
            <a:r>
              <a:rPr lang="en-US" altLang="zh-CN" sz="1500" dirty="0">
                <a:solidFill>
                  <a:srgbClr val="0000FF"/>
                </a:solidFill>
              </a:rPr>
              <a:t>Germany</a:t>
            </a:r>
          </a:p>
          <a:p>
            <a:pPr>
              <a:lnSpc>
                <a:spcPct val="80000"/>
              </a:lnSpc>
            </a:pPr>
            <a:r>
              <a:rPr lang="en-US" altLang="zh-CN" sz="1500" dirty="0"/>
              <a:t>LAL (IN2P3/CNRS and Paris-</a:t>
            </a:r>
            <a:r>
              <a:rPr lang="en-US" altLang="zh-CN" sz="1500" dirty="0" err="1"/>
              <a:t>Sud</a:t>
            </a:r>
            <a:r>
              <a:rPr lang="en-US" altLang="zh-CN" sz="1500" dirty="0"/>
              <a:t> University),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zh-CN" sz="1500" dirty="0"/>
              <a:t>     </a:t>
            </a:r>
            <a:r>
              <a:rPr lang="en-US" altLang="zh-CN" sz="1500" dirty="0" err="1"/>
              <a:t>Orsay</a:t>
            </a:r>
            <a:r>
              <a:rPr lang="en-US" altLang="zh-CN" sz="1500" dirty="0"/>
              <a:t>, </a:t>
            </a:r>
            <a:r>
              <a:rPr lang="en-US" altLang="zh-CN" sz="1500" dirty="0">
                <a:solidFill>
                  <a:srgbClr val="0000FF"/>
                </a:solidFill>
              </a:rPr>
              <a:t>France</a:t>
            </a:r>
          </a:p>
          <a:p>
            <a:pPr>
              <a:lnSpc>
                <a:spcPct val="80000"/>
              </a:lnSpc>
            </a:pPr>
            <a:r>
              <a:rPr lang="it-IT" altLang="zh-CN" sz="1500" dirty="0"/>
              <a:t>Sezione di Ferrara</a:t>
            </a:r>
            <a:r>
              <a:rPr lang="en-US" altLang="zh-CN" sz="1500" dirty="0"/>
              <a:t>, </a:t>
            </a:r>
            <a:r>
              <a:rPr lang="en-US" altLang="zh-CN" sz="1500" dirty="0">
                <a:solidFill>
                  <a:srgbClr val="0000FF"/>
                </a:solidFill>
              </a:rPr>
              <a:t>Italy</a:t>
            </a:r>
          </a:p>
          <a:p>
            <a:pPr>
              <a:lnSpc>
                <a:spcPct val="80000"/>
              </a:lnSpc>
            </a:pPr>
            <a:r>
              <a:rPr lang="en-US" altLang="zh-CN" sz="1500" dirty="0" err="1"/>
              <a:t>L'Istituto</a:t>
            </a:r>
            <a:r>
              <a:rPr lang="en-US" altLang="zh-CN" sz="1500" dirty="0"/>
              <a:t> di </a:t>
            </a:r>
            <a:r>
              <a:rPr lang="en-US" altLang="zh-CN" sz="1500" dirty="0" err="1"/>
              <a:t>Fisica</a:t>
            </a:r>
            <a:r>
              <a:rPr lang="en-US" altLang="zh-CN" sz="1500" dirty="0"/>
              <a:t> </a:t>
            </a:r>
            <a:r>
              <a:rPr lang="en-US" altLang="zh-CN" sz="1500" dirty="0" err="1"/>
              <a:t>Nucleare</a:t>
            </a:r>
            <a:r>
              <a:rPr lang="en-US" altLang="zh-CN" sz="1500" dirty="0"/>
              <a:t> di Torino, </a:t>
            </a:r>
            <a:r>
              <a:rPr lang="en-US" altLang="zh-CN" sz="1500" dirty="0">
                <a:solidFill>
                  <a:srgbClr val="0000FF"/>
                </a:solidFill>
              </a:rPr>
              <a:t>Italy</a:t>
            </a:r>
          </a:p>
          <a:p>
            <a:pPr>
              <a:lnSpc>
                <a:spcPct val="80000"/>
              </a:lnSpc>
            </a:pPr>
            <a:r>
              <a:rPr lang="en-US" altLang="zh-CN" sz="1500" dirty="0" err="1"/>
              <a:t>L'Istituto</a:t>
            </a:r>
            <a:r>
              <a:rPr lang="en-US" altLang="zh-CN" sz="1500" dirty="0"/>
              <a:t> di </a:t>
            </a:r>
            <a:r>
              <a:rPr lang="en-US" altLang="zh-CN" sz="1500" dirty="0" err="1"/>
              <a:t>Fisica</a:t>
            </a:r>
            <a:r>
              <a:rPr lang="en-US" altLang="zh-CN" sz="1500" dirty="0"/>
              <a:t> </a:t>
            </a:r>
            <a:r>
              <a:rPr lang="en-US" altLang="zh-CN" sz="1500" dirty="0" err="1"/>
              <a:t>Nucleare</a:t>
            </a:r>
            <a:r>
              <a:rPr lang="en-US" altLang="zh-CN" sz="1500" dirty="0"/>
              <a:t> di Firenze, </a:t>
            </a:r>
            <a:r>
              <a:rPr lang="en-US" altLang="zh-CN" sz="1500" dirty="0">
                <a:solidFill>
                  <a:srgbClr val="0000FF"/>
                </a:solidFill>
              </a:rPr>
              <a:t>Italy</a:t>
            </a:r>
          </a:p>
          <a:p>
            <a:pPr>
              <a:lnSpc>
                <a:spcPct val="80000"/>
              </a:lnSpc>
            </a:pPr>
            <a:r>
              <a:rPr lang="en-US" altLang="zh-CN" sz="1500" dirty="0" err="1"/>
              <a:t>Scuola</a:t>
            </a:r>
            <a:r>
              <a:rPr lang="en-US" altLang="zh-CN" sz="1500" dirty="0"/>
              <a:t> </a:t>
            </a:r>
            <a:r>
              <a:rPr lang="en-US" altLang="zh-CN" sz="1500" dirty="0" err="1"/>
              <a:t>Normale</a:t>
            </a:r>
            <a:r>
              <a:rPr lang="en-US" altLang="zh-CN" sz="1500" dirty="0"/>
              <a:t> </a:t>
            </a:r>
            <a:r>
              <a:rPr lang="en-US" altLang="zh-CN" sz="1500" dirty="0" err="1"/>
              <a:t>Superiore</a:t>
            </a:r>
            <a:r>
              <a:rPr lang="en-US" altLang="zh-CN" sz="1500" dirty="0"/>
              <a:t>, Pisa, </a:t>
            </a:r>
            <a:r>
              <a:rPr lang="en-US" altLang="zh-CN" sz="1500" dirty="0">
                <a:solidFill>
                  <a:srgbClr val="0000FF"/>
                </a:solidFill>
              </a:rPr>
              <a:t>Italy</a:t>
            </a:r>
          </a:p>
          <a:p>
            <a:pPr>
              <a:lnSpc>
                <a:spcPct val="80000"/>
              </a:lnSpc>
            </a:pPr>
            <a:r>
              <a:rPr lang="en-US" altLang="zh-CN" sz="1500" dirty="0" err="1"/>
              <a:t>Laboratori</a:t>
            </a:r>
            <a:r>
              <a:rPr lang="en-US" altLang="zh-CN" sz="1500" dirty="0"/>
              <a:t> </a:t>
            </a:r>
            <a:r>
              <a:rPr lang="en-US" altLang="zh-CN" sz="1500" dirty="0" err="1"/>
              <a:t>Nazionali</a:t>
            </a:r>
            <a:r>
              <a:rPr lang="en-US" altLang="zh-CN" sz="1500" dirty="0"/>
              <a:t> di </a:t>
            </a:r>
            <a:r>
              <a:rPr lang="en-US" altLang="zh-CN" sz="1500" dirty="0" err="1"/>
              <a:t>Frascati</a:t>
            </a:r>
            <a:r>
              <a:rPr lang="en-US" altLang="zh-CN" sz="1500" dirty="0"/>
              <a:t>, </a:t>
            </a:r>
            <a:r>
              <a:rPr lang="en-US" altLang="zh-CN" sz="1500" dirty="0">
                <a:solidFill>
                  <a:srgbClr val="0000FF"/>
                </a:solidFill>
              </a:rPr>
              <a:t>Italy</a:t>
            </a:r>
          </a:p>
          <a:p>
            <a:pPr>
              <a:lnSpc>
                <a:spcPct val="80000"/>
              </a:lnSpc>
            </a:pPr>
            <a:r>
              <a:rPr lang="en-US" altLang="zh-CN" sz="1500" dirty="0"/>
              <a:t>INFN, </a:t>
            </a:r>
            <a:r>
              <a:rPr lang="en-US" altLang="zh-CN" sz="1500" dirty="0" err="1"/>
              <a:t>Padova</a:t>
            </a:r>
            <a:r>
              <a:rPr lang="en-US" altLang="zh-CN" sz="1500" dirty="0"/>
              <a:t>, </a:t>
            </a:r>
            <a:r>
              <a:rPr lang="en-US" altLang="zh-CN" sz="1500" dirty="0">
                <a:solidFill>
                  <a:srgbClr val="0000FF"/>
                </a:solidFill>
              </a:rPr>
              <a:t>Italy</a:t>
            </a:r>
          </a:p>
          <a:p>
            <a:pPr>
              <a:lnSpc>
                <a:spcPct val="80000"/>
              </a:lnSpc>
            </a:pPr>
            <a:r>
              <a:rPr lang="en-US" altLang="zh-CN" sz="1500" dirty="0"/>
              <a:t>University of Pavia, Pavia, </a:t>
            </a:r>
            <a:r>
              <a:rPr lang="en-US" altLang="zh-CN" sz="1500" dirty="0">
                <a:solidFill>
                  <a:srgbClr val="0000FF"/>
                </a:solidFill>
              </a:rPr>
              <a:t>Italy</a:t>
            </a:r>
          </a:p>
          <a:p>
            <a:pPr>
              <a:lnSpc>
                <a:spcPct val="80000"/>
              </a:lnSpc>
            </a:pPr>
            <a:r>
              <a:rPr lang="en-US" altLang="zh-CN" sz="1600" dirty="0"/>
              <a:t>University of Parma, </a:t>
            </a:r>
            <a:r>
              <a:rPr lang="en-US" altLang="zh-CN" sz="1600" dirty="0">
                <a:solidFill>
                  <a:srgbClr val="0000FF"/>
                </a:solidFill>
              </a:rPr>
              <a:t>Ital</a:t>
            </a:r>
            <a:r>
              <a:rPr lang="en-US" altLang="zh-CN" sz="1600" dirty="0"/>
              <a:t>y</a:t>
            </a:r>
          </a:p>
          <a:p>
            <a:pPr>
              <a:lnSpc>
                <a:spcPct val="60000"/>
              </a:lnSpc>
            </a:pPr>
            <a:endParaRPr lang="zh-CN" alt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04100" y="930291"/>
            <a:ext cx="209580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中国科学技术大学</a:t>
            </a:r>
            <a:endParaRPr lang="en-US" sz="1500" baseline="300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高能物理研究所</a:t>
            </a:r>
            <a:endParaRPr lang="en-US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清华大学</a:t>
            </a:r>
            <a:endParaRPr lang="en-US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北京大学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上海交通大学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复旦大学</a:t>
            </a:r>
            <a:endParaRPr lang="en-US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山东大学</a:t>
            </a:r>
            <a:endParaRPr lang="en-US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浙江大学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南京大学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南京师大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南开大学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中山大学</a:t>
            </a:r>
            <a:endParaRPr lang="en-US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武汉大学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  <a:ea typeface="Arial Unicode MS" pitchFamily="34" charset="-122"/>
                <a:cs typeface="Arial Unicode MS" pitchFamily="34" charset="-122"/>
              </a:rPr>
              <a:t>华中师大</a:t>
            </a:r>
            <a:endParaRPr lang="en-US" altLang="zh-CN" sz="1500" dirty="0">
              <a:solidFill>
                <a:srgbClr val="FF0000"/>
              </a:solidFill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05" y="454756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altLang="zh-CN" sz="1500" dirty="0"/>
              <a:t>Institute for Basic Science, </a:t>
            </a:r>
            <a:r>
              <a:rPr lang="en-US" altLang="zh-CN" sz="1500" dirty="0" err="1"/>
              <a:t>Daejeon</a:t>
            </a:r>
            <a:r>
              <a:rPr lang="en-US" altLang="zh-CN" sz="1500" dirty="0"/>
              <a:t>, </a:t>
            </a:r>
            <a:r>
              <a:rPr lang="en-US" altLang="zh-CN" sz="1500" dirty="0">
                <a:solidFill>
                  <a:srgbClr val="0000FF"/>
                </a:solidFill>
              </a:rPr>
              <a:t>Korea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500" dirty="0"/>
              <a:t>T. Shevchenko National University of Kyiv, </a:t>
            </a:r>
            <a:r>
              <a:rPr lang="en-US" altLang="zh-CN" sz="1500" dirty="0">
                <a:solidFill>
                  <a:srgbClr val="0000FF"/>
                </a:solidFill>
              </a:rPr>
              <a:t>Ukraine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500" dirty="0"/>
              <a:t>University Ljubljana and </a:t>
            </a:r>
            <a:r>
              <a:rPr lang="en-US" altLang="zh-CN" sz="1500" dirty="0" err="1"/>
              <a:t>Jozef</a:t>
            </a:r>
            <a:r>
              <a:rPr lang="en-US" altLang="zh-CN" sz="1500" dirty="0"/>
              <a:t> Stefan Institute Ljubljana, </a:t>
            </a:r>
            <a:r>
              <a:rPr lang="en-US" altLang="zh-CN" sz="1500" dirty="0">
                <a:solidFill>
                  <a:srgbClr val="0000FF"/>
                </a:solidFill>
              </a:rPr>
              <a:t>Slovenia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500" dirty="0" err="1"/>
              <a:t>Jozef</a:t>
            </a:r>
            <a:r>
              <a:rPr lang="en-US" altLang="zh-CN" sz="1500" dirty="0"/>
              <a:t> Stefan Institute Ljubljana, </a:t>
            </a:r>
            <a:r>
              <a:rPr lang="en-US" altLang="zh-CN" sz="1500" dirty="0">
                <a:solidFill>
                  <a:srgbClr val="0000FF"/>
                </a:solidFill>
              </a:rPr>
              <a:t>Slovenia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500" dirty="0"/>
              <a:t>University of Silesia, Katowice, </a:t>
            </a:r>
            <a:r>
              <a:rPr lang="en-US" altLang="zh-CN" sz="1500" dirty="0">
                <a:solidFill>
                  <a:srgbClr val="0000FF"/>
                </a:solidFill>
              </a:rPr>
              <a:t>Poland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500" dirty="0" err="1"/>
              <a:t>Dubna</a:t>
            </a:r>
            <a:r>
              <a:rPr lang="en-US" altLang="zh-CN" sz="1500" dirty="0"/>
              <a:t>, </a:t>
            </a:r>
            <a:r>
              <a:rPr lang="en-US" altLang="zh-CN" sz="1500" dirty="0">
                <a:solidFill>
                  <a:srgbClr val="0000FF"/>
                </a:solidFill>
              </a:rPr>
              <a:t>Russia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500" dirty="0" err="1"/>
              <a:t>Budker</a:t>
            </a:r>
            <a:r>
              <a:rPr lang="en-US" altLang="zh-CN" sz="1500" dirty="0"/>
              <a:t> Institute and Novosibirsk University, </a:t>
            </a:r>
            <a:r>
              <a:rPr lang="en-US" altLang="zh-CN" sz="1500" dirty="0">
                <a:solidFill>
                  <a:srgbClr val="0000FF"/>
                </a:solidFill>
              </a:rPr>
              <a:t>Russia</a:t>
            </a:r>
            <a:endParaRPr lang="en-US" altLang="zh-CN" sz="1500" dirty="0"/>
          </a:p>
        </p:txBody>
      </p:sp>
      <p:sp>
        <p:nvSpPr>
          <p:cNvPr id="9" name="Rectangle 8"/>
          <p:cNvSpPr/>
          <p:nvPr/>
        </p:nvSpPr>
        <p:spPr>
          <a:xfrm>
            <a:off x="2317605" y="909471"/>
            <a:ext cx="209580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南华大学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北京航天航空大学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湖南大学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湖南师大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四川大学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河南师大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河南科技大学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辽宁大学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广西大学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广西师大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兰州大学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香港大学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香港中文大学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zh-CN" altLang="en-US" sz="1500" dirty="0">
                <a:solidFill>
                  <a:srgbClr val="FF0000"/>
                </a:solidFill>
              </a:rPr>
              <a:t>黄山学院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17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b="1" dirty="0">
                <a:ea typeface="华文楷体"/>
                <a:cs typeface="华文楷体"/>
              </a:rPr>
              <a:t>Workshops </a:t>
            </a:r>
            <a:endParaRPr lang="en-US" dirty="0">
              <a:ea typeface="华文楷体"/>
              <a:cs typeface="华文楷体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" y="991899"/>
            <a:ext cx="73723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41" y="925634"/>
            <a:ext cx="7717242" cy="56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30" y="925634"/>
            <a:ext cx="7224376" cy="56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51" y="925634"/>
            <a:ext cx="6157575" cy="539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724" y="925634"/>
            <a:ext cx="4148410" cy="58966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6731" y="947246"/>
            <a:ext cx="5332288" cy="5896694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6066" y="933013"/>
            <a:ext cx="5466881" cy="578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Organization for STCF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35</a:t>
            </a:fld>
            <a:endParaRPr lang="en-US"/>
          </a:p>
        </p:txBody>
      </p:sp>
      <p:sp>
        <p:nvSpPr>
          <p:cNvPr id="10" name="Process 9"/>
          <p:cNvSpPr/>
          <p:nvPr/>
        </p:nvSpPr>
        <p:spPr>
          <a:xfrm>
            <a:off x="3525213" y="999066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Steering Committee</a:t>
            </a:r>
          </a:p>
        </p:txBody>
      </p:sp>
      <p:sp>
        <p:nvSpPr>
          <p:cNvPr id="11" name="Process 10"/>
          <p:cNvSpPr/>
          <p:nvPr/>
        </p:nvSpPr>
        <p:spPr>
          <a:xfrm>
            <a:off x="860521" y="999065"/>
            <a:ext cx="1874982" cy="709661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Institutional Board </a:t>
            </a:r>
          </a:p>
        </p:txBody>
      </p:sp>
      <p:sp>
        <p:nvSpPr>
          <p:cNvPr id="12" name="Process 11"/>
          <p:cNvSpPr/>
          <p:nvPr/>
        </p:nvSpPr>
        <p:spPr>
          <a:xfrm>
            <a:off x="6100618" y="999065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International  Advisory Committee (IAC)</a:t>
            </a:r>
            <a:endParaRPr lang="zh-CN" altLang="en-US" sz="1600" b="1" dirty="0"/>
          </a:p>
        </p:txBody>
      </p:sp>
      <p:sp>
        <p:nvSpPr>
          <p:cNvPr id="15" name="Process 14"/>
          <p:cNvSpPr/>
          <p:nvPr/>
        </p:nvSpPr>
        <p:spPr>
          <a:xfrm>
            <a:off x="3525213" y="4213321"/>
            <a:ext cx="1874982" cy="256771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Design</a:t>
            </a:r>
          </a:p>
          <a:p>
            <a:pPr algn="ctr"/>
            <a:r>
              <a:rPr lang="en-US" altLang="zh-CN" b="1" dirty="0"/>
              <a:t>RF</a:t>
            </a:r>
          </a:p>
          <a:p>
            <a:pPr algn="ctr"/>
            <a:r>
              <a:rPr lang="en-US" altLang="zh-CN" b="1" dirty="0"/>
              <a:t>IP</a:t>
            </a:r>
          </a:p>
          <a:p>
            <a:pPr algn="ctr"/>
            <a:r>
              <a:rPr lang="en-US" altLang="zh-CN" b="1" dirty="0" err="1"/>
              <a:t>Linac</a:t>
            </a:r>
            <a:endParaRPr lang="en-US" altLang="zh-CN" b="1" dirty="0"/>
          </a:p>
          <a:p>
            <a:pPr algn="ctr"/>
            <a:r>
              <a:rPr lang="en-US" altLang="zh-CN" b="1" dirty="0"/>
              <a:t>Vacuum </a:t>
            </a:r>
          </a:p>
          <a:p>
            <a:pPr algn="ctr"/>
            <a:r>
              <a:rPr lang="en-US" altLang="zh-CN" b="1" dirty="0"/>
              <a:t>Beam diagnose</a:t>
            </a:r>
          </a:p>
          <a:p>
            <a:pPr algn="ctr"/>
            <a:r>
              <a:rPr lang="en-US" altLang="zh-CN" b="1" dirty="0"/>
              <a:t>…</a:t>
            </a:r>
          </a:p>
        </p:txBody>
      </p:sp>
      <p:sp>
        <p:nvSpPr>
          <p:cNvPr id="16" name="Process 15"/>
          <p:cNvSpPr/>
          <p:nvPr/>
        </p:nvSpPr>
        <p:spPr>
          <a:xfrm>
            <a:off x="860521" y="4213321"/>
            <a:ext cx="1874982" cy="256771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Light Hadron</a:t>
            </a:r>
          </a:p>
          <a:p>
            <a:pPr algn="ctr"/>
            <a:r>
              <a:rPr lang="en-US" altLang="zh-CN" sz="1600" b="1" dirty="0" err="1"/>
              <a:t>Charmonium</a:t>
            </a:r>
            <a:endParaRPr lang="en-US" altLang="zh-CN" sz="1600" b="1" dirty="0"/>
          </a:p>
          <a:p>
            <a:pPr algn="ctr"/>
            <a:r>
              <a:rPr lang="en-US" altLang="zh-CN" sz="1600" b="1" dirty="0"/>
              <a:t>XYZ</a:t>
            </a:r>
          </a:p>
          <a:p>
            <a:pPr algn="ctr"/>
            <a:r>
              <a:rPr lang="en-US" altLang="zh-CN" sz="1600" b="1" dirty="0"/>
              <a:t> Charm decay </a:t>
            </a:r>
          </a:p>
          <a:p>
            <a:pPr algn="ctr"/>
            <a:r>
              <a:rPr lang="en-US" altLang="zh-CN" sz="1600" b="1" dirty="0"/>
              <a:t>Charm  Spectroscopy</a:t>
            </a:r>
          </a:p>
          <a:p>
            <a:pPr algn="ctr"/>
            <a:r>
              <a:rPr lang="en-US" altLang="zh-CN" sz="1600" b="1" dirty="0"/>
              <a:t>Tau</a:t>
            </a:r>
          </a:p>
          <a:p>
            <a:pPr algn="ctr"/>
            <a:r>
              <a:rPr lang="en-US" altLang="zh-CN" sz="1600" b="1" dirty="0"/>
              <a:t>R&amp;QCQ</a:t>
            </a:r>
          </a:p>
          <a:p>
            <a:pPr algn="ctr"/>
            <a:r>
              <a:rPr lang="en-US" altLang="zh-CN" sz="1600" b="1" dirty="0"/>
              <a:t>New Physics</a:t>
            </a:r>
          </a:p>
          <a:p>
            <a:pPr algn="ctr"/>
            <a:r>
              <a:rPr lang="en-US" altLang="zh-CN" sz="1600" b="1" dirty="0"/>
              <a:t>…</a:t>
            </a:r>
          </a:p>
        </p:txBody>
      </p:sp>
      <p:sp>
        <p:nvSpPr>
          <p:cNvPr id="17" name="Process 16"/>
          <p:cNvSpPr/>
          <p:nvPr/>
        </p:nvSpPr>
        <p:spPr>
          <a:xfrm>
            <a:off x="6100618" y="4213321"/>
            <a:ext cx="1874982" cy="256771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Tracking</a:t>
            </a:r>
          </a:p>
          <a:p>
            <a:pPr algn="ctr"/>
            <a:r>
              <a:rPr lang="en-US" altLang="zh-CN" sz="1400" b="1" dirty="0"/>
              <a:t>PID</a:t>
            </a:r>
          </a:p>
          <a:p>
            <a:pPr algn="ctr"/>
            <a:r>
              <a:rPr lang="en-US" altLang="zh-CN" sz="1400" b="1" dirty="0"/>
              <a:t>ECAL</a:t>
            </a:r>
          </a:p>
          <a:p>
            <a:pPr algn="ctr"/>
            <a:r>
              <a:rPr lang="en-US" altLang="zh-CN" sz="1400" b="1" dirty="0" err="1"/>
              <a:t>Muon</a:t>
            </a:r>
            <a:endParaRPr lang="en-US" altLang="zh-CN" sz="1400" b="1" dirty="0"/>
          </a:p>
          <a:p>
            <a:pPr algn="ctr"/>
            <a:r>
              <a:rPr lang="en-US" altLang="zh-CN" sz="1400" b="1" dirty="0"/>
              <a:t>SC</a:t>
            </a:r>
          </a:p>
          <a:p>
            <a:pPr algn="ctr"/>
            <a:r>
              <a:rPr lang="en-US" altLang="zh-CN" sz="1400" b="1" dirty="0"/>
              <a:t>Trigger</a:t>
            </a:r>
          </a:p>
          <a:p>
            <a:pPr algn="ctr"/>
            <a:r>
              <a:rPr lang="en-US" altLang="zh-CN" sz="1400" b="1" dirty="0"/>
              <a:t>DAQ</a:t>
            </a:r>
          </a:p>
          <a:p>
            <a:pPr algn="ctr"/>
            <a:r>
              <a:rPr lang="en-US" altLang="zh-CN" sz="1400" b="1" dirty="0"/>
              <a:t>Software</a:t>
            </a:r>
          </a:p>
          <a:p>
            <a:pPr algn="ctr"/>
            <a:r>
              <a:rPr lang="en-US" altLang="zh-CN" sz="1400" b="1" dirty="0"/>
              <a:t>Computing &amp; Network</a:t>
            </a:r>
          </a:p>
          <a:p>
            <a:pPr algn="ctr"/>
            <a:r>
              <a:rPr lang="en-US" altLang="zh-CN" sz="1400" b="1" dirty="0"/>
              <a:t>…</a:t>
            </a:r>
          </a:p>
        </p:txBody>
      </p:sp>
      <p:sp>
        <p:nvSpPr>
          <p:cNvPr id="18" name="Process 17"/>
          <p:cNvSpPr/>
          <p:nvPr/>
        </p:nvSpPr>
        <p:spPr>
          <a:xfrm>
            <a:off x="3525213" y="1975041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Project coordinator</a:t>
            </a:r>
            <a:endParaRPr lang="zh-CN" altLang="en-US" sz="2000" b="1" dirty="0"/>
          </a:p>
        </p:txBody>
      </p:sp>
      <p:sp>
        <p:nvSpPr>
          <p:cNvPr id="19" name="Process 18"/>
          <p:cNvSpPr/>
          <p:nvPr/>
        </p:nvSpPr>
        <p:spPr>
          <a:xfrm>
            <a:off x="3525213" y="3212714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Accelerator</a:t>
            </a:r>
            <a:endParaRPr lang="zh-CN" altLang="en-US" sz="2000" b="1" dirty="0"/>
          </a:p>
        </p:txBody>
      </p:sp>
      <p:sp>
        <p:nvSpPr>
          <p:cNvPr id="20" name="Process 19"/>
          <p:cNvSpPr/>
          <p:nvPr/>
        </p:nvSpPr>
        <p:spPr>
          <a:xfrm>
            <a:off x="6100618" y="3212714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Detector</a:t>
            </a:r>
            <a:endParaRPr lang="zh-CN" altLang="en-US" sz="2000" b="1" dirty="0"/>
          </a:p>
        </p:txBody>
      </p:sp>
      <p:sp>
        <p:nvSpPr>
          <p:cNvPr id="21" name="Process 20"/>
          <p:cNvSpPr/>
          <p:nvPr/>
        </p:nvSpPr>
        <p:spPr>
          <a:xfrm>
            <a:off x="860521" y="3212714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Theory &amp; MC Simulation</a:t>
            </a:r>
            <a:endParaRPr lang="zh-CN" altLang="en-US" sz="1600" b="1" dirty="0"/>
          </a:p>
        </p:txBody>
      </p:sp>
      <p:cxnSp>
        <p:nvCxnSpPr>
          <p:cNvPr id="5" name="Straight Arrow Connector 4"/>
          <p:cNvCxnSpPr>
            <a:stCxn id="11" idx="3"/>
            <a:endCxn id="10" idx="1"/>
          </p:cNvCxnSpPr>
          <p:nvPr/>
        </p:nvCxnSpPr>
        <p:spPr>
          <a:xfrm>
            <a:off x="2735503" y="1353896"/>
            <a:ext cx="7897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1"/>
            <a:endCxn id="10" idx="3"/>
          </p:cNvCxnSpPr>
          <p:nvPr/>
        </p:nvCxnSpPr>
        <p:spPr>
          <a:xfrm flipH="1">
            <a:off x="5400195" y="1353895"/>
            <a:ext cx="70042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2"/>
            <a:endCxn id="18" idx="0"/>
          </p:cNvCxnSpPr>
          <p:nvPr/>
        </p:nvCxnSpPr>
        <p:spPr>
          <a:xfrm>
            <a:off x="4462704" y="1708726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62704" y="2684701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785697" y="2946399"/>
            <a:ext cx="5261649" cy="46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467323" y="2951016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785697" y="2946399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047346" y="2970258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785697" y="3922374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047346" y="3922374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467323" y="3939309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74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F104-1165-834F-99E9-16620A314768}" type="slidenum">
              <a:rPr lang="en-US"/>
              <a:pPr/>
              <a:t>36</a:t>
            </a:fld>
            <a:endParaRPr lang="en-US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  <a:solidFill>
            <a:srgbClr val="FFFFFF"/>
          </a:solidFill>
          <a:ln>
            <a:solidFill>
              <a:srgbClr val="FFFFFF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n-US" b="1" dirty="0"/>
              <a:t>Motivations</a:t>
            </a:r>
          </a:p>
        </p:txBody>
      </p:sp>
      <p:grpSp>
        <p:nvGrpSpPr>
          <p:cNvPr id="136210" name="Group 18"/>
          <p:cNvGrpSpPr>
            <a:grpSpLocks/>
          </p:cNvGrpSpPr>
          <p:nvPr/>
        </p:nvGrpSpPr>
        <p:grpSpPr bwMode="auto">
          <a:xfrm>
            <a:off x="457200" y="946727"/>
            <a:ext cx="8382000" cy="5332413"/>
            <a:chOff x="336" y="480"/>
            <a:chExt cx="5280" cy="3359"/>
          </a:xfrm>
        </p:grpSpPr>
        <p:sp>
          <p:nvSpPr>
            <p:cNvPr id="136195" name="Rectangle 3"/>
            <p:cNvSpPr>
              <a:spLocks noChangeArrowheads="1"/>
            </p:cNvSpPr>
            <p:nvPr/>
          </p:nvSpPr>
          <p:spPr bwMode="auto">
            <a:xfrm>
              <a:off x="336" y="480"/>
              <a:ext cx="5232" cy="3348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 typeface="Symbol" charset="0"/>
                <a:buChar char="·"/>
              </a:pPr>
              <a:r>
                <a:rPr lang="en-US" sz="2400" b="1" dirty="0">
                  <a:solidFill>
                    <a:srgbClr val="000000"/>
                  </a:solidFill>
                </a:rPr>
                <a:t>Reducing the uncertainty of </a:t>
              </a:r>
              <a:r>
                <a:rPr lang="en-US" sz="2400" b="1" dirty="0">
                  <a:solidFill>
                    <a:srgbClr val="000000"/>
                  </a:solidFill>
                  <a:sym typeface="Symbol" charset="0"/>
                </a:rPr>
                <a:t></a:t>
              </a:r>
              <a:r>
                <a:rPr lang="en-US" sz="2400" b="1" dirty="0">
                  <a:solidFill>
                    <a:srgbClr val="000000"/>
                  </a:solidFill>
                </a:rPr>
                <a:t>(M</a:t>
              </a:r>
              <a:r>
                <a:rPr lang="en-US" sz="2400" b="1" baseline="-25000" dirty="0">
                  <a:solidFill>
                    <a:srgbClr val="000000"/>
                  </a:solidFill>
                </a:rPr>
                <a:t>Z</a:t>
              </a:r>
              <a:r>
                <a:rPr lang="en-US" sz="2400" b="1" baseline="30000" dirty="0">
                  <a:solidFill>
                    <a:srgbClr val="000000"/>
                  </a:solidFill>
                </a:rPr>
                <a:t>2</a:t>
              </a:r>
              <a:r>
                <a:rPr lang="en-US" sz="2400" b="1" dirty="0">
                  <a:solidFill>
                    <a:srgbClr val="000000"/>
                  </a:solidFill>
                </a:rPr>
                <a:t>) </a:t>
              </a:r>
              <a:r>
                <a:rPr lang="en-US" sz="2400" b="1" dirty="0">
                  <a:solidFill>
                    <a:srgbClr val="000000"/>
                  </a:solidFill>
                  <a:sym typeface="Symbol" charset="0"/>
                </a:rPr>
                <a:t>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</a:rPr>
                <a:t>essential</a:t>
              </a:r>
              <a:r>
                <a:rPr lang="en-US" sz="2400" b="1" dirty="0">
                  <a:solidFill>
                    <a:srgbClr val="000000"/>
                  </a:solidFill>
                </a:rPr>
                <a:t> for precision tests of the </a:t>
              </a:r>
              <a:r>
                <a:rPr lang="en-US" sz="2400" b="1" dirty="0">
                  <a:solidFill>
                    <a:srgbClr val="FF0000"/>
                  </a:solidFill>
                </a:rPr>
                <a:t>SM</a:t>
              </a:r>
              <a:r>
                <a:rPr lang="en-US" sz="2400" b="1" dirty="0">
                  <a:solidFill>
                    <a:srgbClr val="000000"/>
                  </a:solidFill>
                </a:rPr>
                <a:t> and indirect search for </a:t>
              </a:r>
              <a:r>
                <a:rPr lang="en-US" sz="2400" b="1" dirty="0">
                  <a:solidFill>
                    <a:srgbClr val="FF0000"/>
                  </a:solidFill>
                </a:rPr>
                <a:t>Higgs boson</a:t>
              </a:r>
            </a:p>
            <a:p>
              <a:pPr marL="342900" indent="-342900" algn="just">
                <a:spcBef>
                  <a:spcPct val="20000"/>
                </a:spcBef>
                <a:buFont typeface="Symbol" charset="0"/>
                <a:buNone/>
              </a:pPr>
              <a:endParaRPr lang="en-US" sz="3200" dirty="0">
                <a:solidFill>
                  <a:srgbClr val="0000FF"/>
                </a:solidFill>
              </a:endParaRPr>
            </a:p>
            <a:p>
              <a:pPr marL="342900" indent="-342900" algn="ctr">
                <a:lnSpc>
                  <a:spcPct val="60000"/>
                </a:lnSpc>
                <a:spcBef>
                  <a:spcPct val="20000"/>
                </a:spcBef>
              </a:pPr>
              <a:r>
                <a:rPr lang="en-US" sz="3200" dirty="0">
                  <a:solidFill>
                    <a:srgbClr val="0000FF"/>
                  </a:solidFill>
                </a:rPr>
                <a:t>                                        </a:t>
              </a:r>
              <a:r>
                <a:rPr lang="en-US" sz="1600" dirty="0">
                  <a:solidFill>
                    <a:srgbClr val="0000FF"/>
                  </a:solidFill>
                </a:rPr>
                <a:t>calculated           measured</a:t>
              </a:r>
              <a:r>
                <a:rPr lang="en-US" sz="3200" dirty="0">
                  <a:solidFill>
                    <a:srgbClr val="0000FF"/>
                  </a:solidFill>
                </a:rPr>
                <a:t>   </a:t>
              </a:r>
            </a:p>
            <a:p>
              <a:pPr marL="342900" indent="-342900" algn="just">
                <a:spcBef>
                  <a:spcPct val="20000"/>
                </a:spcBef>
              </a:pPr>
              <a:r>
                <a:rPr lang="en-US" sz="1600" dirty="0">
                  <a:solidFill>
                    <a:srgbClr val="0000FF"/>
                  </a:solidFill>
                </a:rPr>
                <a:t>                                                                At  M</a:t>
              </a:r>
              <a:r>
                <a:rPr lang="en-US" sz="1600" baseline="-25000" dirty="0">
                  <a:solidFill>
                    <a:srgbClr val="0000FF"/>
                  </a:solidFill>
                </a:rPr>
                <a:t>Z</a:t>
              </a:r>
              <a:r>
                <a:rPr lang="en-US" sz="1600" baseline="30000" dirty="0">
                  <a:solidFill>
                    <a:srgbClr val="0000FF"/>
                  </a:solidFill>
                </a:rPr>
                <a:t>2</a:t>
              </a:r>
              <a:r>
                <a:rPr lang="en-US" sz="1600" dirty="0">
                  <a:solidFill>
                    <a:srgbClr val="0000FF"/>
                  </a:solidFill>
                </a:rPr>
                <a:t>           0.03142          0.0280</a:t>
              </a:r>
              <a:r>
                <a:rPr lang="en-US" sz="1600" dirty="0">
                  <a:solidFill>
                    <a:srgbClr val="0000FF"/>
                  </a:solidFill>
                  <a:sym typeface="Symbol" charset="0"/>
                </a:rPr>
                <a:t></a:t>
              </a:r>
              <a:r>
                <a:rPr lang="en-US" sz="1600" dirty="0">
                  <a:solidFill>
                    <a:srgbClr val="0000FF"/>
                  </a:solidFill>
                </a:rPr>
                <a:t>0.0009</a:t>
              </a:r>
              <a:endParaRPr lang="en-US" sz="3200" dirty="0">
                <a:solidFill>
                  <a:srgbClr val="0000FF"/>
                </a:solidFill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3200" dirty="0">
                <a:solidFill>
                  <a:srgbClr val="0000FF"/>
                </a:solidFill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3200" dirty="0">
                <a:solidFill>
                  <a:srgbClr val="0000FF"/>
                </a:solidFill>
              </a:endParaRPr>
            </a:p>
            <a:p>
              <a:pPr marL="342900" indent="-342900">
                <a:spcBef>
                  <a:spcPct val="20000"/>
                </a:spcBef>
                <a:buFont typeface="Symbol" charset="0"/>
                <a:buChar char="·"/>
              </a:pPr>
              <a:r>
                <a:rPr lang="en-US" sz="2400" b="1" dirty="0"/>
                <a:t>Hunting for new physics from  a</a:t>
              </a:r>
              <a:r>
                <a:rPr lang="en-US" sz="2400" b="1" baseline="-25000" dirty="0">
                  <a:sym typeface="Symbol" charset="0"/>
                </a:rPr>
                <a:t></a:t>
              </a:r>
              <a:r>
                <a:rPr lang="en-US" sz="2400" b="1" dirty="0">
                  <a:sym typeface="Symbol" charset="0"/>
                </a:rPr>
                <a:t></a:t>
              </a:r>
              <a:r>
                <a:rPr lang="en-US" sz="2400" b="1" dirty="0"/>
                <a:t>(g-2)/2 </a:t>
              </a:r>
              <a:r>
                <a:rPr lang="en-US" sz="2400" b="1" dirty="0">
                  <a:sym typeface="Symbol" charset="0"/>
                </a:rPr>
                <a:t> </a:t>
              </a:r>
              <a:r>
                <a:rPr lang="en-US" sz="2400" b="1" dirty="0"/>
                <a:t>Interpretation of E821 at BNL</a:t>
              </a:r>
            </a:p>
            <a:p>
              <a:pPr marL="342900" indent="-342900">
                <a:spcBef>
                  <a:spcPct val="20000"/>
                </a:spcBef>
              </a:pPr>
              <a:endParaRPr lang="en-US" sz="3200" b="1" dirty="0"/>
            </a:p>
          </p:txBody>
        </p:sp>
        <p:graphicFrame>
          <p:nvGraphicFramePr>
            <p:cNvPr id="136196" name="Object 4"/>
            <p:cNvGraphicFramePr>
              <a:graphicFrameLocks noChangeAspect="1"/>
            </p:cNvGraphicFramePr>
            <p:nvPr/>
          </p:nvGraphicFramePr>
          <p:xfrm>
            <a:off x="480" y="1104"/>
            <a:ext cx="1920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40" name="Equation" r:id="rId3" imgW="1002960" imgH="228600" progId="Equation.3">
                    <p:embed/>
                  </p:oleObj>
                </mc:Choice>
                <mc:Fallback>
                  <p:oleObj name="Equation" r:id="rId3" imgW="10029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1104"/>
                          <a:ext cx="1920" cy="336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 w="9525">
                          <a:solidFill>
                            <a:srgbClr val="6666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197" name="Object 5"/>
            <p:cNvGraphicFramePr>
              <a:graphicFrameLocks noChangeAspect="1"/>
            </p:cNvGraphicFramePr>
            <p:nvPr/>
          </p:nvGraphicFramePr>
          <p:xfrm>
            <a:off x="2844" y="2092"/>
            <a:ext cx="71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41" name="Equation" r:id="rId5" imgW="114120" imgH="215640" progId="Equation.3">
                    <p:embed/>
                  </p:oleObj>
                </mc:Choice>
                <mc:Fallback>
                  <p:oleObj name="Equation" r:id="rId5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092"/>
                          <a:ext cx="71" cy="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198" name="Object 6"/>
            <p:cNvGraphicFramePr>
              <a:graphicFrameLocks noChangeAspect="1"/>
            </p:cNvGraphicFramePr>
            <p:nvPr/>
          </p:nvGraphicFramePr>
          <p:xfrm>
            <a:off x="2544" y="1104"/>
            <a:ext cx="2832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42" name="Equation" r:id="rId7" imgW="1752480" imgH="241200" progId="Equation.3">
                    <p:embed/>
                  </p:oleObj>
                </mc:Choice>
                <mc:Fallback>
                  <p:oleObj name="Equation" r:id="rId7" imgW="1752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4" y="1104"/>
                          <a:ext cx="2832" cy="336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 w="9525">
                          <a:solidFill>
                            <a:srgbClr val="6666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199" name="Object 7"/>
            <p:cNvGraphicFramePr>
              <a:graphicFrameLocks noChangeAspect="1"/>
            </p:cNvGraphicFramePr>
            <p:nvPr/>
          </p:nvGraphicFramePr>
          <p:xfrm>
            <a:off x="2844" y="2092"/>
            <a:ext cx="71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43" name="Equation" r:id="rId9" imgW="114120" imgH="215640" progId="Equation.3">
                    <p:embed/>
                  </p:oleObj>
                </mc:Choice>
                <mc:Fallback>
                  <p:oleObj name="Equation" r:id="rId9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092"/>
                          <a:ext cx="71" cy="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200" name="Object 8"/>
            <p:cNvGraphicFramePr>
              <a:graphicFrameLocks noChangeAspect="1"/>
            </p:cNvGraphicFramePr>
            <p:nvPr/>
          </p:nvGraphicFramePr>
          <p:xfrm>
            <a:off x="1008" y="1920"/>
            <a:ext cx="4032" cy="5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44" name="Equation" r:id="rId10" imgW="2933640" imgH="507960" progId="Equation.3">
                    <p:embed/>
                  </p:oleObj>
                </mc:Choice>
                <mc:Fallback>
                  <p:oleObj name="Equation" r:id="rId10" imgW="2933640" imgH="507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1920"/>
                          <a:ext cx="4032" cy="569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 w="9525">
                          <a:solidFill>
                            <a:srgbClr val="6666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201" name="Object 9"/>
            <p:cNvGraphicFramePr>
              <a:graphicFrameLocks noChangeAspect="1"/>
            </p:cNvGraphicFramePr>
            <p:nvPr/>
          </p:nvGraphicFramePr>
          <p:xfrm>
            <a:off x="480" y="3072"/>
            <a:ext cx="2736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45" name="Equation" r:id="rId12" imgW="1523880" imgH="253800" progId="Equation.3">
                    <p:embed/>
                  </p:oleObj>
                </mc:Choice>
                <mc:Fallback>
                  <p:oleObj name="Equation" r:id="rId12" imgW="15238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3072"/>
                          <a:ext cx="2736" cy="335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 w="9525">
                          <a:solidFill>
                            <a:srgbClr val="6666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202" name="Object 10"/>
            <p:cNvGraphicFramePr>
              <a:graphicFrameLocks noChangeAspect="1"/>
            </p:cNvGraphicFramePr>
            <p:nvPr/>
          </p:nvGraphicFramePr>
          <p:xfrm>
            <a:off x="3312" y="3072"/>
            <a:ext cx="2299" cy="6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46" name="Equation" r:id="rId14" imgW="1892160" imgH="533160" progId="Equation.3">
                    <p:embed/>
                  </p:oleObj>
                </mc:Choice>
                <mc:Fallback>
                  <p:oleObj name="Equation" r:id="rId14" imgW="1892160" imgH="533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3072"/>
                          <a:ext cx="2299" cy="645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 w="9525">
                          <a:solidFill>
                            <a:srgbClr val="6666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203" name="Oval 11"/>
            <p:cNvSpPr>
              <a:spLocks noChangeArrowheads="1"/>
            </p:cNvSpPr>
            <p:nvPr/>
          </p:nvSpPr>
          <p:spPr bwMode="auto">
            <a:xfrm>
              <a:off x="4213" y="1887"/>
              <a:ext cx="432" cy="33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04" name="Oval 12"/>
            <p:cNvSpPr>
              <a:spLocks noChangeArrowheads="1"/>
            </p:cNvSpPr>
            <p:nvPr/>
          </p:nvSpPr>
          <p:spPr bwMode="auto">
            <a:xfrm>
              <a:off x="5184" y="3216"/>
              <a:ext cx="432" cy="33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36206" name="Object 14"/>
            <p:cNvGraphicFramePr>
              <a:graphicFrameLocks noChangeAspect="1"/>
            </p:cNvGraphicFramePr>
            <p:nvPr/>
          </p:nvGraphicFramePr>
          <p:xfrm>
            <a:off x="528" y="3504"/>
            <a:ext cx="1186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47" name="Equation" r:id="rId16" imgW="660240" imgH="253800" progId="Equation.3">
                    <p:embed/>
                  </p:oleObj>
                </mc:Choice>
                <mc:Fallback>
                  <p:oleObj name="Equation" r:id="rId16" imgW="66024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3504"/>
                          <a:ext cx="1186" cy="335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 w="9525">
                          <a:solidFill>
                            <a:srgbClr val="6666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208" name="AutoShape 16"/>
            <p:cNvSpPr>
              <a:spLocks noChangeArrowheads="1"/>
            </p:cNvSpPr>
            <p:nvPr/>
          </p:nvSpPr>
          <p:spPr bwMode="auto">
            <a:xfrm>
              <a:off x="1632" y="3552"/>
              <a:ext cx="336" cy="258"/>
            </a:xfrm>
            <a:prstGeom prst="notchedRightArrow">
              <a:avLst>
                <a:gd name="adj1" fmla="val 50000"/>
                <a:gd name="adj2" fmla="val 325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09" name="Text Box 17"/>
            <p:cNvSpPr txBox="1">
              <a:spLocks noChangeArrowheads="1"/>
            </p:cNvSpPr>
            <p:nvPr/>
          </p:nvSpPr>
          <p:spPr bwMode="auto">
            <a:xfrm>
              <a:off x="1968" y="3552"/>
              <a:ext cx="1033" cy="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New physics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270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57" y="1022684"/>
            <a:ext cx="5677204" cy="54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41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>
            <p:extLst/>
          </p:nvPr>
        </p:nvGraphicFramePr>
        <p:xfrm>
          <a:off x="0" y="898525"/>
          <a:ext cx="9144000" cy="562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9" r:id="rId3" imgW="7239627" imgH="4008467" progId="">
                  <p:embed/>
                </p:oleObj>
              </mc:Choice>
              <mc:Fallback>
                <p:oleObj r:id="rId3" imgW="7239627" imgH="4008467" progId="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98525"/>
                        <a:ext cx="9144000" cy="5626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99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6913563" y="2565400"/>
            <a:ext cx="179387" cy="176213"/>
          </a:xfrm>
          <a:prstGeom prst="star5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68" name="WordArt 6"/>
          <p:cNvSpPr>
            <a:spLocks noChangeArrowheads="1" noChangeShapeType="1" noTextEdit="1"/>
          </p:cNvSpPr>
          <p:nvPr/>
        </p:nvSpPr>
        <p:spPr bwMode="auto">
          <a:xfrm>
            <a:off x="2895600" y="571500"/>
            <a:ext cx="3324225" cy="3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blurRad="63500" dist="38099" dir="2700000" algn="ctr" rotWithShape="0">
                  <a:srgbClr val="C0C0C0">
                    <a:alpha val="74998"/>
                  </a:srgbClr>
                </a:outerShdw>
              </a:effectLst>
              <a:latin typeface="宋体"/>
              <a:ea typeface="宋体"/>
              <a:cs typeface="宋体"/>
            </a:endParaRPr>
          </a:p>
        </p:txBody>
      </p:sp>
      <p:sp>
        <p:nvSpPr>
          <p:cNvPr id="11269" name="Rectangle 18"/>
          <p:cNvSpPr>
            <a:spLocks noChangeArrowheads="1"/>
          </p:cNvSpPr>
          <p:nvPr/>
        </p:nvSpPr>
        <p:spPr bwMode="auto">
          <a:xfrm>
            <a:off x="7358883" y="3109841"/>
            <a:ext cx="1500187" cy="46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kumimoji="1" lang="en-US" altLang="zh-CN" sz="1600" dirty="0">
                <a:solidFill>
                  <a:srgbClr val="FF3300"/>
                </a:solidFill>
                <a:latin typeface="Calibri" charset="0"/>
                <a:cs typeface="Arial" charset="0"/>
              </a:rPr>
              <a:t>Japan (1)</a:t>
            </a:r>
          </a:p>
          <a:p>
            <a:pPr algn="ctr" eaLnBrk="0" hangingPunct="0">
              <a:lnSpc>
                <a:spcPct val="80000"/>
              </a:lnSpc>
            </a:pPr>
            <a:r>
              <a:rPr kumimoji="1" lang="en-US" altLang="zh-CN" sz="1400" dirty="0">
                <a:latin typeface="Calibri" charset="0"/>
                <a:cs typeface="Arial" charset="0"/>
              </a:rPr>
              <a:t>Tokyo Univ.</a:t>
            </a:r>
          </a:p>
        </p:txBody>
      </p:sp>
      <p:sp>
        <p:nvSpPr>
          <p:cNvPr id="11270" name="Rectangle 19"/>
          <p:cNvSpPr>
            <a:spLocks noChangeArrowheads="1"/>
          </p:cNvSpPr>
          <p:nvPr/>
        </p:nvSpPr>
        <p:spPr bwMode="auto">
          <a:xfrm>
            <a:off x="1004419" y="2010807"/>
            <a:ext cx="2277412" cy="113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kumimoji="1" lang="en-US" altLang="zh-CN" sz="1400" dirty="0">
                <a:latin typeface="Calibri" charset="0"/>
                <a:cs typeface="Arial" charset="0"/>
              </a:rPr>
              <a:t>Univ. of Hawaii</a:t>
            </a:r>
          </a:p>
          <a:p>
            <a:pPr algn="ctr" eaLnBrk="0" hangingPunct="0">
              <a:lnSpc>
                <a:spcPct val="80000"/>
              </a:lnSpc>
            </a:pPr>
            <a:r>
              <a:rPr kumimoji="1" lang="en-US" altLang="zh-CN" sz="1400" dirty="0">
                <a:latin typeface="Calibri" charset="0"/>
                <a:cs typeface="Arial" charset="0"/>
              </a:rPr>
              <a:t>Carnegie Mellon Univ. </a:t>
            </a:r>
            <a:br>
              <a:rPr kumimoji="1" lang="en-US" altLang="zh-CN" sz="1400" dirty="0">
                <a:latin typeface="Calibri" charset="0"/>
                <a:cs typeface="Arial" charset="0"/>
              </a:rPr>
            </a:br>
            <a:r>
              <a:rPr kumimoji="1" lang="en-US" altLang="zh-CN" sz="1400" dirty="0">
                <a:latin typeface="Calibri" charset="0"/>
                <a:cs typeface="Arial" charset="0"/>
              </a:rPr>
              <a:t>Univ. of Minnesota </a:t>
            </a:r>
            <a:br>
              <a:rPr kumimoji="1" lang="en-US" altLang="zh-CN" sz="1400" dirty="0">
                <a:latin typeface="Calibri" charset="0"/>
                <a:cs typeface="Arial" charset="0"/>
              </a:rPr>
            </a:br>
            <a:r>
              <a:rPr kumimoji="1" lang="en-US" altLang="zh-CN" sz="1400" dirty="0">
                <a:latin typeface="Calibri" charset="0"/>
                <a:cs typeface="Arial" charset="0"/>
              </a:rPr>
              <a:t> Univ. of Rochester </a:t>
            </a:r>
          </a:p>
          <a:p>
            <a:pPr algn="ctr" eaLnBrk="0" hangingPunct="0">
              <a:lnSpc>
                <a:spcPct val="80000"/>
              </a:lnSpc>
            </a:pPr>
            <a:r>
              <a:rPr kumimoji="1" lang="en-US" altLang="zh-CN" sz="1400" dirty="0">
                <a:latin typeface="Calibri" charset="0"/>
                <a:cs typeface="Arial" charset="0"/>
              </a:rPr>
              <a:t>Univ. of Indiana</a:t>
            </a:r>
            <a:br>
              <a:rPr kumimoji="1" lang="en-US" altLang="zh-CN" sz="1400" dirty="0">
                <a:latin typeface="Calibri" charset="0"/>
                <a:cs typeface="Arial" charset="0"/>
              </a:rPr>
            </a:br>
            <a:endParaRPr kumimoji="1" lang="en-US" altLang="zh-CN" sz="1400" dirty="0">
              <a:latin typeface="Calibri" charset="0"/>
              <a:cs typeface="Arial" charset="0"/>
            </a:endParaRPr>
          </a:p>
        </p:txBody>
      </p:sp>
      <p:sp>
        <p:nvSpPr>
          <p:cNvPr id="11272" name="Rectangle 20"/>
          <p:cNvSpPr>
            <a:spLocks noChangeArrowheads="1"/>
          </p:cNvSpPr>
          <p:nvPr/>
        </p:nvSpPr>
        <p:spPr bwMode="auto">
          <a:xfrm>
            <a:off x="4826162" y="3137029"/>
            <a:ext cx="3897313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0" hangingPunct="0">
              <a:lnSpc>
                <a:spcPct val="190000"/>
              </a:lnSpc>
              <a:spcBef>
                <a:spcPct val="20000"/>
              </a:spcBef>
            </a:pPr>
            <a:r>
              <a:rPr kumimoji="1" lang="en-US" altLang="zh-CN" sz="1600" dirty="0">
                <a:solidFill>
                  <a:srgbClr val="FF3300"/>
                </a:solidFill>
                <a:latin typeface="Calibri" charset="0"/>
                <a:cs typeface="Arial" charset="0"/>
              </a:rPr>
              <a:t>China(32)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</a:pPr>
            <a:r>
              <a:rPr kumimoji="1" lang="en-US" altLang="zh-CN" sz="1400" dirty="0">
                <a:latin typeface="Calibri" charset="0"/>
                <a:cs typeface="Arial" charset="0"/>
              </a:rPr>
              <a:t>IHEP, CCAST, GUCAS, Shandong Univ., 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</a:pPr>
            <a:r>
              <a:rPr kumimoji="1" lang="en-US" altLang="zh-CN" sz="1400" dirty="0">
                <a:latin typeface="Calibri" charset="0"/>
                <a:cs typeface="Arial" charset="0"/>
              </a:rPr>
              <a:t>Univ. of Sci. and Tech. of China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>
                <a:latin typeface="Calibri" charset="0"/>
                <a:cs typeface="Arial" charset="0"/>
              </a:rPr>
              <a:t>Zhejiang Univ., </a:t>
            </a:r>
            <a:r>
              <a:rPr kumimoji="1" lang="en-US" altLang="zh-CN" sz="1400" dirty="0" err="1">
                <a:latin typeface="Calibri" charset="0"/>
                <a:cs typeface="Arial" charset="0"/>
              </a:rPr>
              <a:t>Huangshan</a:t>
            </a:r>
            <a:r>
              <a:rPr kumimoji="1" lang="en-US" altLang="zh-CN" sz="1400" dirty="0">
                <a:latin typeface="Calibri" charset="0"/>
                <a:cs typeface="Arial" charset="0"/>
              </a:rPr>
              <a:t> Coll. 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 err="1">
                <a:latin typeface="Calibri" charset="0"/>
                <a:cs typeface="Arial" charset="0"/>
              </a:rPr>
              <a:t>Huazhong</a:t>
            </a:r>
            <a:r>
              <a:rPr kumimoji="1" lang="en-US" altLang="zh-CN" sz="1400" dirty="0">
                <a:latin typeface="Calibri" charset="0"/>
                <a:cs typeface="Arial" charset="0"/>
              </a:rPr>
              <a:t> Normal Univ., Wuhan Univ.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>
                <a:latin typeface="Calibri" charset="0"/>
                <a:cs typeface="Arial" charset="0"/>
              </a:rPr>
              <a:t>Zhengzhou Univ., Henan Normal Univ.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>
                <a:latin typeface="Calibri" charset="0"/>
                <a:cs typeface="Arial" charset="0"/>
              </a:rPr>
              <a:t>Peking Univ., Tsinghua Univ. ,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 err="1">
                <a:latin typeface="Calibri" charset="0"/>
                <a:cs typeface="Arial" charset="0"/>
              </a:rPr>
              <a:t>Zhongshan</a:t>
            </a:r>
            <a:r>
              <a:rPr kumimoji="1" lang="en-US" altLang="zh-CN" sz="1400" dirty="0">
                <a:latin typeface="Calibri" charset="0"/>
                <a:cs typeface="Arial" charset="0"/>
              </a:rPr>
              <a:t> </a:t>
            </a:r>
            <a:r>
              <a:rPr kumimoji="1" lang="en-US" altLang="zh-CN" sz="1400" dirty="0" err="1">
                <a:latin typeface="Calibri" charset="0"/>
                <a:cs typeface="Arial" charset="0"/>
              </a:rPr>
              <a:t>Univ</a:t>
            </a:r>
            <a:r>
              <a:rPr kumimoji="1" lang="en-US" altLang="zh-CN" sz="1400" dirty="0">
                <a:latin typeface="Calibri" charset="0"/>
                <a:cs typeface="Arial" charset="0"/>
              </a:rPr>
              <a:t>.,</a:t>
            </a:r>
            <a:r>
              <a:rPr kumimoji="1" lang="en-US" altLang="zh-CN" sz="1400" dirty="0" err="1">
                <a:latin typeface="Calibri" charset="0"/>
                <a:cs typeface="Arial" charset="0"/>
              </a:rPr>
              <a:t>Nankai</a:t>
            </a:r>
            <a:r>
              <a:rPr kumimoji="1" lang="en-US" altLang="zh-CN" sz="1400" dirty="0">
                <a:latin typeface="Calibri" charset="0"/>
                <a:cs typeface="Arial" charset="0"/>
              </a:rPr>
              <a:t> Univ.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>
                <a:latin typeface="Calibri" charset="0"/>
                <a:cs typeface="Arial" charset="0"/>
              </a:rPr>
              <a:t>Shanxi Univ., Sichuan Univ., Univ. of South China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>
                <a:latin typeface="Calibri" charset="0"/>
                <a:cs typeface="Arial" charset="0"/>
              </a:rPr>
              <a:t>Hunan Univ., Liaoning Univ. 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>
                <a:latin typeface="Calibri" charset="0"/>
                <a:cs typeface="Arial" charset="0"/>
              </a:rPr>
              <a:t>Nanjing Univ., Nanjing Normal Univ.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>
                <a:latin typeface="Calibri" charset="0"/>
                <a:cs typeface="Arial" charset="0"/>
              </a:rPr>
              <a:t>Guangxi Normal Univ., Guangxi Univ</a:t>
            </a:r>
            <a:r>
              <a:rPr kumimoji="1" lang="en-US" altLang="zh-CN" sz="1400" dirty="0">
                <a:solidFill>
                  <a:srgbClr val="000000"/>
                </a:solidFill>
                <a:latin typeface="Calibri" charset="0"/>
                <a:cs typeface="Arial" charset="0"/>
              </a:rPr>
              <a:t>.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>
                <a:solidFill>
                  <a:srgbClr val="000000"/>
                </a:solidFill>
                <a:latin typeface="Calibri" charset="0"/>
                <a:cs typeface="Arial" charset="0"/>
              </a:rPr>
              <a:t>Suzhou Univ., Hangzhou Normal Univ.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>
                <a:solidFill>
                  <a:srgbClr val="000000"/>
                </a:solidFill>
                <a:latin typeface="Calibri" charset="0"/>
                <a:cs typeface="Arial" charset="0"/>
              </a:rPr>
              <a:t>Lanzhou Univ., Henan Sci. and Tech. Univ.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US" altLang="zh-CN" sz="1400" dirty="0">
                <a:latin typeface="Calibri" charset="0"/>
                <a:cs typeface="Arial" charset="0"/>
              </a:rPr>
              <a:t>Hong Kong Univ., Hong Kong Chinese Univ.</a:t>
            </a:r>
          </a:p>
          <a:p>
            <a:pPr marL="342900" indent="-342900" algn="ctr" eaLnBrk="0" hangingPunct="0">
              <a:lnSpc>
                <a:spcPct val="190000"/>
              </a:lnSpc>
              <a:spcBef>
                <a:spcPct val="20000"/>
              </a:spcBef>
            </a:pPr>
            <a:endParaRPr kumimoji="1" lang="en-US" altLang="zh-CN" sz="1400" dirty="0">
              <a:solidFill>
                <a:srgbClr val="FF3300"/>
              </a:solidFill>
              <a:latin typeface="Calibri" charset="0"/>
              <a:cs typeface="Arial" charset="0"/>
            </a:endParaRPr>
          </a:p>
        </p:txBody>
      </p:sp>
      <p:sp>
        <p:nvSpPr>
          <p:cNvPr id="11273" name="TextBox 34"/>
          <p:cNvSpPr txBox="1">
            <a:spLocks noChangeArrowheads="1"/>
          </p:cNvSpPr>
          <p:nvPr/>
        </p:nvSpPr>
        <p:spPr bwMode="auto">
          <a:xfrm>
            <a:off x="2143125" y="4041738"/>
            <a:ext cx="184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endParaRPr kumimoji="1" lang="zh-CN" altLang="en-US">
              <a:latin typeface="Calibri" charset="0"/>
              <a:cs typeface="Arial" charset="0"/>
            </a:endParaRPr>
          </a:p>
        </p:txBody>
      </p:sp>
      <p:sp>
        <p:nvSpPr>
          <p:cNvPr id="11274" name="TextBox 35"/>
          <p:cNvSpPr txBox="1">
            <a:spLocks noChangeArrowheads="1"/>
          </p:cNvSpPr>
          <p:nvPr/>
        </p:nvSpPr>
        <p:spPr bwMode="auto">
          <a:xfrm>
            <a:off x="1643063" y="4045256"/>
            <a:ext cx="184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endParaRPr kumimoji="1" lang="zh-CN" altLang="en-US">
              <a:latin typeface="Calibri" charset="0"/>
              <a:cs typeface="Arial" charset="0"/>
            </a:endParaRPr>
          </a:p>
        </p:txBody>
      </p:sp>
      <p:sp>
        <p:nvSpPr>
          <p:cNvPr id="11275" name="矩形 37"/>
          <p:cNvSpPr>
            <a:spLocks noChangeArrowheads="1"/>
          </p:cNvSpPr>
          <p:nvPr/>
        </p:nvSpPr>
        <p:spPr bwMode="auto">
          <a:xfrm>
            <a:off x="7398543" y="2209111"/>
            <a:ext cx="1352353" cy="46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kumimoji="1" lang="en-US" altLang="zh-CN" sz="1600" dirty="0">
                <a:solidFill>
                  <a:srgbClr val="FF3300"/>
                </a:solidFill>
                <a:latin typeface="Calibri" charset="0"/>
                <a:cs typeface="Arial" charset="0"/>
              </a:rPr>
              <a:t>Korea (1)</a:t>
            </a:r>
          </a:p>
          <a:p>
            <a:pPr algn="ctr" eaLnBrk="0" hangingPunct="0">
              <a:lnSpc>
                <a:spcPct val="80000"/>
              </a:lnSpc>
            </a:pPr>
            <a:r>
              <a:rPr kumimoji="1" lang="en-US" altLang="zh-CN" sz="1400" dirty="0">
                <a:latin typeface="Calibri" charset="0"/>
                <a:cs typeface="Arial" charset="0"/>
              </a:rPr>
              <a:t>Seoul</a:t>
            </a:r>
            <a:r>
              <a:rPr kumimoji="1" lang="zh-CN" altLang="en-US" sz="1400" dirty="0">
                <a:latin typeface="Calibri" charset="0"/>
                <a:cs typeface="Arial" charset="0"/>
              </a:rPr>
              <a:t> </a:t>
            </a:r>
            <a:r>
              <a:rPr kumimoji="1" lang="en-US" altLang="zh-CN" sz="1400" dirty="0">
                <a:latin typeface="Calibri" charset="0"/>
                <a:cs typeface="Arial" charset="0"/>
              </a:rPr>
              <a:t>Nat. Univ.</a:t>
            </a:r>
          </a:p>
        </p:txBody>
      </p:sp>
      <p:sp>
        <p:nvSpPr>
          <p:cNvPr id="11276" name="矩形 38"/>
          <p:cNvSpPr>
            <a:spLocks noChangeArrowheads="1"/>
          </p:cNvSpPr>
          <p:nvPr/>
        </p:nvSpPr>
        <p:spPr bwMode="auto">
          <a:xfrm>
            <a:off x="3592818" y="2842256"/>
            <a:ext cx="1785938" cy="81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kumimoji="1" lang="en-US" altLang="zh-CN" sz="1600" dirty="0">
                <a:solidFill>
                  <a:srgbClr val="FF3300"/>
                </a:solidFill>
                <a:latin typeface="Calibri" charset="0"/>
                <a:cs typeface="Arial" charset="0"/>
              </a:rPr>
              <a:t>Pakistan (2)</a:t>
            </a:r>
            <a:endParaRPr kumimoji="1" lang="en-US" altLang="zh-CN" sz="1600" dirty="0">
              <a:latin typeface="Calibri" charset="0"/>
              <a:cs typeface="Arial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kumimoji="1" lang="en-US" altLang="zh-CN" sz="1400" dirty="0">
                <a:latin typeface="Calibri" charset="0"/>
                <a:cs typeface="Arial" charset="0"/>
              </a:rPr>
              <a:t>Univ.</a:t>
            </a:r>
            <a:r>
              <a:rPr kumimoji="1" lang="zh-CN" altLang="en-US" sz="1400" dirty="0">
                <a:latin typeface="Calibri" charset="0"/>
                <a:cs typeface="Arial" charset="0"/>
              </a:rPr>
              <a:t> </a:t>
            </a:r>
            <a:r>
              <a:rPr kumimoji="1" lang="en-US" altLang="zh-CN" sz="1400" dirty="0">
                <a:latin typeface="Calibri" charset="0"/>
                <a:cs typeface="Arial" charset="0"/>
              </a:rPr>
              <a:t>of Punjab, </a:t>
            </a:r>
            <a:r>
              <a:rPr lang="en-US" sz="1400" dirty="0"/>
              <a:t>COMSAT CIIT </a:t>
            </a:r>
          </a:p>
          <a:p>
            <a:pPr algn="ctr" eaLnBrk="0" hangingPunct="0">
              <a:lnSpc>
                <a:spcPct val="80000"/>
              </a:lnSpc>
            </a:pPr>
            <a:endParaRPr kumimoji="1" lang="en-US" altLang="zh-CN" sz="1400" dirty="0">
              <a:latin typeface="Calibri" charset="0"/>
              <a:cs typeface="Arial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-49164"/>
            <a:ext cx="9144000" cy="112251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en-US" altLang="zh-CN" sz="3600" b="1" dirty="0">
                <a:latin typeface="+mj-lt"/>
                <a:ea typeface="华文楷体"/>
                <a:cs typeface="华文楷体"/>
              </a:rPr>
              <a:t>BESIII Collaboration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13 countries, 60 institutions, ~400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authros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 </a:t>
            </a:r>
          </a:p>
          <a:p>
            <a:pPr algn="ctr">
              <a:defRPr/>
            </a:pPr>
            <a:endParaRPr lang="en-US" altLang="zh-CN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1279" name="Rectangle 3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fld id="{08F3C557-E427-2E47-8DB0-C112CEE4E620}" type="slidenum">
              <a:rPr lang="en-US" altLang="zh-CN" sz="1200" b="0">
                <a:latin typeface="Arial Black" charset="0"/>
              </a:rPr>
              <a:pPr algn="r" eaLnBrk="1" hangingPunct="1"/>
              <a:t>38</a:t>
            </a:fld>
            <a:endParaRPr lang="en-US" altLang="zh-CN" sz="1200" b="0">
              <a:latin typeface="Arial Black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A2F6C-EB47-8E48-9100-153391A91E0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882" y="3137029"/>
            <a:ext cx="768182" cy="511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2073" y="1730066"/>
            <a:ext cx="622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US (5)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00" y="3126630"/>
            <a:ext cx="768182" cy="511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01" y="3637820"/>
            <a:ext cx="768181" cy="509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39" y="4147157"/>
            <a:ext cx="768182" cy="512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00" y="5167825"/>
            <a:ext cx="768181" cy="511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222" y="4146122"/>
            <a:ext cx="763842" cy="5121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79221" y="3637820"/>
            <a:ext cx="763842" cy="508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706" y="4642026"/>
            <a:ext cx="779515" cy="5234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221" y="4642026"/>
            <a:ext cx="788699" cy="525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9739" y="5165496"/>
            <a:ext cx="768181" cy="5111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9222" y="5679015"/>
            <a:ext cx="788698" cy="5145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358883" y="2618887"/>
            <a:ext cx="19043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Mongolia (1)</a:t>
            </a:r>
          </a:p>
          <a:p>
            <a:r>
              <a:rPr lang="en-US" sz="1400" dirty="0"/>
              <a:t>Inst. of Phys. and Tech.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85440" y="2822979"/>
            <a:ext cx="16956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India (1)</a:t>
            </a:r>
          </a:p>
          <a:p>
            <a:pPr algn="r"/>
            <a:r>
              <a:rPr lang="en-US" sz="1400" dirty="0"/>
              <a:t>Indian Inst. of Tech.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06" y="5676686"/>
            <a:ext cx="771582" cy="5143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706" y="6191074"/>
            <a:ext cx="771582" cy="51438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02861" y="899855"/>
            <a:ext cx="56562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Europe(14)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Germany: </a:t>
            </a:r>
            <a:r>
              <a:rPr lang="en-US" sz="1400" dirty="0"/>
              <a:t>Univ. of Bochum, Univ. of Giessen, GSI</a:t>
            </a:r>
          </a:p>
          <a:p>
            <a:r>
              <a:rPr lang="en-US" sz="1400" dirty="0"/>
              <a:t>Univ. of Johannes Gutenberg, Helmholtz Ins. In Mainz,  Univ. of Munster</a:t>
            </a:r>
          </a:p>
          <a:p>
            <a:r>
              <a:rPr lang="en-US" sz="1400" dirty="0">
                <a:solidFill>
                  <a:srgbClr val="FF0000"/>
                </a:solidFill>
              </a:rPr>
              <a:t>Russia: </a:t>
            </a:r>
            <a:r>
              <a:rPr lang="en-US" sz="1400" dirty="0"/>
              <a:t>JINR </a:t>
            </a:r>
            <a:r>
              <a:rPr lang="en-US" sz="1400" dirty="0" err="1"/>
              <a:t>Dubna</a:t>
            </a:r>
            <a:r>
              <a:rPr lang="en-US" sz="1400" dirty="0"/>
              <a:t>; BINP Novosibirsk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Italy: </a:t>
            </a:r>
            <a:r>
              <a:rPr lang="en-US" sz="1400" dirty="0"/>
              <a:t>Univ. of </a:t>
            </a:r>
            <a:r>
              <a:rPr lang="en-US" sz="1400" dirty="0" err="1"/>
              <a:t>Torino,Frascati</a:t>
            </a:r>
            <a:r>
              <a:rPr lang="en-US" sz="1400" dirty="0"/>
              <a:t> Lab, Ferrara Univ. </a:t>
            </a:r>
          </a:p>
          <a:p>
            <a:r>
              <a:rPr lang="en-US" sz="1400" dirty="0" err="1">
                <a:solidFill>
                  <a:srgbClr val="FF0000"/>
                </a:solidFill>
              </a:rPr>
              <a:t>Netherland:</a:t>
            </a:r>
            <a:r>
              <a:rPr lang="en-US" sz="1400" dirty="0" err="1"/>
              <a:t>KVI</a:t>
            </a:r>
            <a:r>
              <a:rPr lang="en-US" sz="1400" dirty="0"/>
              <a:t>/Univ. of Groningen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Sweden</a:t>
            </a:r>
            <a:r>
              <a:rPr lang="en-US" sz="1400" dirty="0"/>
              <a:t>: Uppsala Univ.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Turkey: </a:t>
            </a:r>
            <a:r>
              <a:rPr lang="en-US" sz="1400" dirty="0"/>
              <a:t>Turkey Accelerator Center</a:t>
            </a:r>
          </a:p>
        </p:txBody>
      </p:sp>
    </p:spTree>
    <p:extLst>
      <p:ext uri="{BB962C8B-B14F-4D97-AF65-F5344CB8AC3E}">
        <p14:creationId xmlns:p14="http://schemas.microsoft.com/office/powerpoint/2010/main" val="2349948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65" y="1149684"/>
            <a:ext cx="4287085" cy="4899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276" y="1741299"/>
            <a:ext cx="3373778" cy="23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01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3966883"/>
            <a:ext cx="4225636" cy="27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1143000"/>
            <a:ext cx="4225636" cy="272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-1" y="-65650"/>
            <a:ext cx="9112843" cy="103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4000" b="1" dirty="0">
                <a:latin typeface="+mn-lt"/>
                <a:ea typeface="宋体" charset="0"/>
                <a:cs typeface="宋体" charset="0"/>
              </a:rPr>
              <a:t>The 21</a:t>
            </a:r>
            <a:r>
              <a:rPr lang="en-US" altLang="zh-CN" sz="4000" b="1" baseline="30000" dirty="0">
                <a:latin typeface="+mn-lt"/>
                <a:ea typeface="宋体" charset="0"/>
                <a:cs typeface="宋体" charset="0"/>
              </a:rPr>
              <a:t>th</a:t>
            </a:r>
            <a:r>
              <a:rPr lang="en-US" altLang="zh-CN" sz="4000" b="1" dirty="0">
                <a:latin typeface="+mn-lt"/>
                <a:ea typeface="宋体" charset="0"/>
                <a:cs typeface="宋体" charset="0"/>
              </a:rPr>
              <a:t> Joint Committee Meeting</a:t>
            </a:r>
          </a:p>
          <a:p>
            <a:pPr algn="ctr">
              <a:lnSpc>
                <a:spcPct val="70000"/>
              </a:lnSpc>
            </a:pP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宋体" charset="0"/>
                <a:cs typeface="宋体" charset="0"/>
              </a:rPr>
              <a:t>A critical meeting for discussing HEP project after BEPC/BES2</a:t>
            </a:r>
            <a:r>
              <a:rPr lang="en-US" altLang="zh-CN" sz="2900" b="1" dirty="0">
                <a:solidFill>
                  <a:srgbClr val="0000FF"/>
                </a:solidFill>
                <a:latin typeface="+mn-lt"/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364182" cy="273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2424545" y="1277470"/>
            <a:ext cx="1732704" cy="45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zh-CN" dirty="0">
                <a:solidFill>
                  <a:schemeClr val="accent2"/>
                </a:solidFill>
                <a:latin typeface="+mn-lt"/>
                <a:ea typeface="宋体" charset="0"/>
                <a:cs typeface="宋体" charset="0"/>
              </a:rPr>
              <a:t>IHEP, Beijing</a:t>
            </a:r>
          </a:p>
        </p:txBody>
      </p:sp>
      <p:sp>
        <p:nvSpPr>
          <p:cNvPr id="63494" name="Text Box 7"/>
          <p:cNvSpPr txBox="1">
            <a:spLocks noChangeArrowheads="1"/>
          </p:cNvSpPr>
          <p:nvPr/>
        </p:nvSpPr>
        <p:spPr bwMode="auto">
          <a:xfrm>
            <a:off x="6996545" y="1411941"/>
            <a:ext cx="1732704" cy="45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zh-CN" dirty="0">
                <a:solidFill>
                  <a:schemeClr val="accent2"/>
                </a:solidFill>
                <a:latin typeface="+mn-lt"/>
                <a:ea typeface="宋体" charset="0"/>
                <a:cs typeface="宋体" charset="0"/>
              </a:rPr>
              <a:t>IHEP, Beijing</a:t>
            </a:r>
          </a:p>
        </p:txBody>
      </p:sp>
      <p:sp>
        <p:nvSpPr>
          <p:cNvPr id="63495" name="Text Box 9"/>
          <p:cNvSpPr txBox="1">
            <a:spLocks noChangeArrowheads="1"/>
          </p:cNvSpPr>
          <p:nvPr/>
        </p:nvSpPr>
        <p:spPr bwMode="auto">
          <a:xfrm>
            <a:off x="4778358" y="4253709"/>
            <a:ext cx="4144372" cy="192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altLang="zh-CN" b="1" dirty="0">
                <a:latin typeface="+mn-lt"/>
                <a:ea typeface="宋体" charset="0"/>
                <a:cs typeface="宋体" charset="0"/>
              </a:rPr>
              <a:t>Proposed future program </a:t>
            </a:r>
          </a:p>
          <a:p>
            <a:pPr algn="ctr"/>
            <a:r>
              <a:rPr lang="en-US" altLang="zh-CN" b="1" dirty="0">
                <a:latin typeface="+mn-lt"/>
                <a:ea typeface="宋体" charset="0"/>
                <a:cs typeface="宋体" charset="0"/>
              </a:rPr>
              <a:t>for HEP in China for post BEPC</a:t>
            </a:r>
          </a:p>
          <a:p>
            <a:pPr algn="ctr"/>
            <a:r>
              <a:rPr lang="en-US" altLang="zh-CN" b="1" dirty="0">
                <a:latin typeface="+mn-lt"/>
                <a:ea typeface="宋体" charset="0"/>
                <a:cs typeface="宋体" charset="0"/>
              </a:rPr>
              <a:t>and BES2, and the overall </a:t>
            </a:r>
          </a:p>
          <a:p>
            <a:pPr algn="ctr"/>
            <a:r>
              <a:rPr lang="en-US" altLang="zh-CN" b="1" dirty="0">
                <a:latin typeface="+mn-lt"/>
                <a:ea typeface="宋体" charset="0"/>
                <a:cs typeface="宋体" charset="0"/>
              </a:rPr>
              <a:t>collaboration in HEP between </a:t>
            </a:r>
          </a:p>
          <a:p>
            <a:pPr algn="ctr"/>
            <a:r>
              <a:rPr lang="en-US" altLang="zh-CN" b="1" dirty="0">
                <a:latin typeface="+mn-lt"/>
                <a:ea typeface="宋体" charset="0"/>
                <a:cs typeface="宋体" charset="0"/>
              </a:rPr>
              <a:t>US and PRC.  </a:t>
            </a:r>
          </a:p>
        </p:txBody>
      </p:sp>
      <p:sp>
        <p:nvSpPr>
          <p:cNvPr id="63496" name="Rectangle 10"/>
          <p:cNvSpPr>
            <a:spLocks noChangeArrowheads="1"/>
          </p:cNvSpPr>
          <p:nvPr/>
        </p:nvSpPr>
        <p:spPr bwMode="auto">
          <a:xfrm>
            <a:off x="346364" y="4055895"/>
            <a:ext cx="3310923" cy="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/>
          <a:p>
            <a:r>
              <a:rPr lang="en-US" altLang="zh-CN">
                <a:solidFill>
                  <a:srgbClr val="FFFF00"/>
                </a:solidFill>
              </a:rPr>
              <a:t>Tea room in Prince Gongqi Palace</a:t>
            </a:r>
            <a:r>
              <a:rPr lang="en-GB" altLang="zh-CN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8876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1624" y="987373"/>
            <a:ext cx="6386158" cy="5774621"/>
            <a:chOff x="521550" y="503675"/>
            <a:chExt cx="7020780" cy="5850651"/>
          </a:xfrm>
        </p:grpSpPr>
        <p:pic>
          <p:nvPicPr>
            <p:cNvPr id="3076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682" y="2573905"/>
              <a:ext cx="3600398" cy="1950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任意多边形 6"/>
            <p:cNvSpPr/>
            <p:nvPr/>
          </p:nvSpPr>
          <p:spPr>
            <a:xfrm>
              <a:off x="1692275" y="3564015"/>
              <a:ext cx="2519685" cy="1675847"/>
            </a:xfrm>
            <a:custGeom>
              <a:avLst/>
              <a:gdLst>
                <a:gd name="connsiteX0" fmla="*/ 11723 w 2895600"/>
                <a:gd name="connsiteY0" fmla="*/ 0 h 1758461"/>
                <a:gd name="connsiteX1" fmla="*/ 2895600 w 2895600"/>
                <a:gd name="connsiteY1" fmla="*/ 0 h 1758461"/>
                <a:gd name="connsiteX2" fmla="*/ 2614246 w 2895600"/>
                <a:gd name="connsiteY2" fmla="*/ 1277815 h 1758461"/>
                <a:gd name="connsiteX3" fmla="*/ 1066800 w 2895600"/>
                <a:gd name="connsiteY3" fmla="*/ 1758461 h 1758461"/>
                <a:gd name="connsiteX4" fmla="*/ 0 w 2895600"/>
                <a:gd name="connsiteY4" fmla="*/ 1758461 h 1758461"/>
                <a:gd name="connsiteX5" fmla="*/ 11723 w 2895600"/>
                <a:gd name="connsiteY5" fmla="*/ 0 h 175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5600" h="1758461">
                  <a:moveTo>
                    <a:pt x="11723" y="0"/>
                  </a:moveTo>
                  <a:lnTo>
                    <a:pt x="2895600" y="0"/>
                  </a:lnTo>
                  <a:lnTo>
                    <a:pt x="2614246" y="1277815"/>
                  </a:lnTo>
                  <a:lnTo>
                    <a:pt x="1066800" y="1758461"/>
                  </a:lnTo>
                  <a:lnTo>
                    <a:pt x="0" y="1758461"/>
                  </a:lnTo>
                  <a:cubicBezTo>
                    <a:pt x="3908" y="1168400"/>
                    <a:pt x="7815" y="578338"/>
                    <a:pt x="11723" y="0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692275" y="5499230"/>
              <a:ext cx="26943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691680" y="5454225"/>
              <a:ext cx="49505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691680" y="5364215"/>
              <a:ext cx="630070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1691680" y="1718810"/>
              <a:ext cx="4185465" cy="765085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/>
          </p:nvCxnSpPr>
          <p:spPr>
            <a:xfrm flipV="1">
              <a:off x="1691680" y="3459861"/>
              <a:ext cx="5850650" cy="212938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>
              <a:spLocks/>
            </p:cNvSpPr>
            <p:nvPr/>
          </p:nvSpPr>
          <p:spPr>
            <a:xfrm>
              <a:off x="1691680" y="683695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>
              <a:spLocks/>
            </p:cNvSpPr>
            <p:nvPr/>
          </p:nvSpPr>
          <p:spPr>
            <a:xfrm>
              <a:off x="1691680" y="773705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>
              <a:spLocks/>
            </p:cNvSpPr>
            <p:nvPr/>
          </p:nvSpPr>
          <p:spPr>
            <a:xfrm>
              <a:off x="1691680" y="863715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>
              <a:spLocks/>
            </p:cNvSpPr>
            <p:nvPr/>
          </p:nvSpPr>
          <p:spPr>
            <a:xfrm>
              <a:off x="1691680" y="964976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>
              <a:spLocks/>
            </p:cNvSpPr>
            <p:nvPr/>
          </p:nvSpPr>
          <p:spPr>
            <a:xfrm>
              <a:off x="1691680" y="1066237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>
              <a:spLocks/>
            </p:cNvSpPr>
            <p:nvPr/>
          </p:nvSpPr>
          <p:spPr>
            <a:xfrm>
              <a:off x="1691680" y="1167498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>
              <a:spLocks/>
            </p:cNvSpPr>
            <p:nvPr/>
          </p:nvSpPr>
          <p:spPr>
            <a:xfrm>
              <a:off x="1691680" y="1268759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>
              <a:spLocks/>
            </p:cNvSpPr>
            <p:nvPr/>
          </p:nvSpPr>
          <p:spPr>
            <a:xfrm>
              <a:off x="1692275" y="1370020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>
              <a:spLocks/>
            </p:cNvSpPr>
            <p:nvPr/>
          </p:nvSpPr>
          <p:spPr>
            <a:xfrm>
              <a:off x="1691680" y="1471281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>
              <a:spLocks/>
            </p:cNvSpPr>
            <p:nvPr/>
          </p:nvSpPr>
          <p:spPr>
            <a:xfrm>
              <a:off x="1692275" y="1572542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>
              <a:spLocks/>
            </p:cNvSpPr>
            <p:nvPr/>
          </p:nvSpPr>
          <p:spPr>
            <a:xfrm rot="5400000">
              <a:off x="5286983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>
              <a:spLocks/>
            </p:cNvSpPr>
            <p:nvPr/>
          </p:nvSpPr>
          <p:spPr>
            <a:xfrm rot="5400000">
              <a:off x="5196973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>
              <a:spLocks/>
            </p:cNvSpPr>
            <p:nvPr/>
          </p:nvSpPr>
          <p:spPr>
            <a:xfrm rot="5400000">
              <a:off x="5106963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>
              <a:spLocks/>
            </p:cNvSpPr>
            <p:nvPr/>
          </p:nvSpPr>
          <p:spPr>
            <a:xfrm rot="5400000">
              <a:off x="5005702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>
              <a:spLocks/>
            </p:cNvSpPr>
            <p:nvPr/>
          </p:nvSpPr>
          <p:spPr>
            <a:xfrm rot="5400000">
              <a:off x="4904441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>
              <a:spLocks/>
            </p:cNvSpPr>
            <p:nvPr/>
          </p:nvSpPr>
          <p:spPr>
            <a:xfrm rot="5400000">
              <a:off x="4803180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>
              <a:spLocks/>
            </p:cNvSpPr>
            <p:nvPr/>
          </p:nvSpPr>
          <p:spPr>
            <a:xfrm rot="5400000">
              <a:off x="4701919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/>
            <p:cNvSpPr>
              <a:spLocks/>
            </p:cNvSpPr>
            <p:nvPr/>
          </p:nvSpPr>
          <p:spPr>
            <a:xfrm rot="5400000">
              <a:off x="4600658" y="2275982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>
              <a:spLocks/>
            </p:cNvSpPr>
            <p:nvPr/>
          </p:nvSpPr>
          <p:spPr>
            <a:xfrm rot="5400000">
              <a:off x="4499397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>
              <a:spLocks/>
            </p:cNvSpPr>
            <p:nvPr/>
          </p:nvSpPr>
          <p:spPr>
            <a:xfrm rot="5400000">
              <a:off x="4398136" y="2275982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75"/>
            <p:cNvSpPr>
              <a:spLocks/>
            </p:cNvSpPr>
            <p:nvPr/>
          </p:nvSpPr>
          <p:spPr>
            <a:xfrm>
              <a:off x="1692634" y="3215698"/>
              <a:ext cx="2519326" cy="6369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 76"/>
            <p:cNvSpPr>
              <a:spLocks/>
            </p:cNvSpPr>
            <p:nvPr/>
          </p:nvSpPr>
          <p:spPr>
            <a:xfrm>
              <a:off x="1692276" y="3215698"/>
              <a:ext cx="2519326" cy="30785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>
              <a:spLocks/>
            </p:cNvSpPr>
            <p:nvPr/>
          </p:nvSpPr>
          <p:spPr>
            <a:xfrm flipV="1">
              <a:off x="1692276" y="3430807"/>
              <a:ext cx="2519326" cy="2875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/>
            <p:cNvSpPr>
              <a:spLocks/>
            </p:cNvSpPr>
            <p:nvPr/>
          </p:nvSpPr>
          <p:spPr>
            <a:xfrm>
              <a:off x="1692276" y="3459861"/>
              <a:ext cx="2519326" cy="6369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80"/>
            <p:cNvSpPr>
              <a:spLocks/>
            </p:cNvSpPr>
            <p:nvPr/>
          </p:nvSpPr>
          <p:spPr>
            <a:xfrm rot="5400000">
              <a:off x="3890356" y="3872482"/>
              <a:ext cx="1383233" cy="700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矩形 81"/>
            <p:cNvSpPr>
              <a:spLocks/>
            </p:cNvSpPr>
            <p:nvPr/>
          </p:nvSpPr>
          <p:spPr>
            <a:xfrm rot="5400000">
              <a:off x="3756066" y="3737996"/>
              <a:ext cx="1383233" cy="33864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82"/>
            <p:cNvSpPr>
              <a:spLocks/>
            </p:cNvSpPr>
            <p:nvPr/>
          </p:nvSpPr>
          <p:spPr>
            <a:xfrm rot="5400000" flipV="1">
              <a:off x="3672952" y="3891501"/>
              <a:ext cx="1383233" cy="3163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矩形 83"/>
            <p:cNvSpPr>
              <a:spLocks/>
            </p:cNvSpPr>
            <p:nvPr/>
          </p:nvSpPr>
          <p:spPr>
            <a:xfrm rot="5400000">
              <a:off x="3621776" y="3872286"/>
              <a:ext cx="1383233" cy="700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456765" y="4154789"/>
              <a:ext cx="810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MDC</a:t>
              </a:r>
              <a:endParaRPr lang="zh-CN" altLang="en-US" b="1" dirty="0"/>
            </a:p>
          </p:txBody>
        </p:sp>
        <p:sp>
          <p:nvSpPr>
            <p:cNvPr id="87" name="线形标注 2(无边框) 86"/>
            <p:cNvSpPr/>
            <p:nvPr/>
          </p:nvSpPr>
          <p:spPr>
            <a:xfrm>
              <a:off x="2906815" y="5004175"/>
              <a:ext cx="1132382" cy="360040"/>
            </a:xfrm>
            <a:prstGeom prst="callout2">
              <a:avLst>
                <a:gd name="adj1" fmla="val 83871"/>
                <a:gd name="adj2" fmla="val 91825"/>
                <a:gd name="adj3" fmla="val 83871"/>
                <a:gd name="adj4" fmla="val 7371"/>
                <a:gd name="adj5" fmla="val 119012"/>
                <a:gd name="adj6" fmla="val -57685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PXD/SSD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231740" y="3171237"/>
              <a:ext cx="162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PID-barrel</a:t>
              </a:r>
              <a:endParaRPr lang="zh-CN" altLang="en-US" b="1" dirty="0"/>
            </a:p>
          </p:txBody>
        </p:sp>
        <p:sp>
          <p:nvSpPr>
            <p:cNvPr id="89" name="TextBox 88"/>
            <p:cNvSpPr txBox="1"/>
            <p:nvPr/>
          </p:nvSpPr>
          <p:spPr>
            <a:xfrm rot="5400000">
              <a:off x="3826993" y="3731889"/>
              <a:ext cx="1365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PID-endcap</a:t>
              </a:r>
              <a:endParaRPr lang="zh-CN" altLang="en-US" b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436985" y="2528900"/>
              <a:ext cx="7200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EMC</a:t>
              </a:r>
              <a:endParaRPr lang="zh-CN" altLang="en-US" b="1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321750" y="1742783"/>
              <a:ext cx="3037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Superconducting magnet</a:t>
              </a:r>
            </a:p>
            <a:p>
              <a:pPr algn="ctr"/>
              <a:r>
                <a:rPr lang="en-US" altLang="zh-CN" b="1" dirty="0"/>
                <a:t>(0.7-1 T) </a:t>
              </a:r>
              <a:endParaRPr lang="zh-CN" altLang="en-US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041830" y="1000688"/>
              <a:ext cx="17551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York/Muon</a:t>
              </a:r>
              <a:endParaRPr lang="zh-CN" altLang="en-US" b="1" dirty="0"/>
            </a:p>
          </p:txBody>
        </p:sp>
        <p:sp>
          <p:nvSpPr>
            <p:cNvPr id="94" name="TextBox 93"/>
            <p:cNvSpPr txBox="1"/>
            <p:nvPr/>
          </p:nvSpPr>
          <p:spPr>
            <a:xfrm rot="5400000">
              <a:off x="5600806" y="2096706"/>
              <a:ext cx="17551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York/Muon</a:t>
              </a:r>
              <a:endParaRPr lang="zh-CN" altLang="en-US" b="1" dirty="0"/>
            </a:p>
          </p:txBody>
        </p:sp>
        <p:cxnSp>
          <p:nvCxnSpPr>
            <p:cNvPr id="96" name="直接连接符 95"/>
            <p:cNvCxnSpPr/>
            <p:nvPr/>
          </p:nvCxnSpPr>
          <p:spPr>
            <a:xfrm flipV="1">
              <a:off x="971600" y="5589240"/>
              <a:ext cx="6570730" cy="348"/>
            </a:xfrm>
            <a:prstGeom prst="line">
              <a:avLst/>
            </a:prstGeom>
            <a:ln w="12700">
              <a:solidFill>
                <a:srgbClr val="00206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线形标注 2(无边框) 97"/>
            <p:cNvSpPr/>
            <p:nvPr/>
          </p:nvSpPr>
          <p:spPr>
            <a:xfrm>
              <a:off x="2186735" y="5589588"/>
              <a:ext cx="540060" cy="360040"/>
            </a:xfrm>
            <a:prstGeom prst="callout2">
              <a:avLst>
                <a:gd name="adj1" fmla="val 83871"/>
                <a:gd name="adj2" fmla="val 91825"/>
                <a:gd name="adj3" fmla="val 83871"/>
                <a:gd name="adj4" fmla="val 7371"/>
                <a:gd name="adj5" fmla="val 1794"/>
                <a:gd name="adj6" fmla="val -96758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tx1"/>
                  </a:solidFill>
                </a:rPr>
                <a:t>IP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1" name="直接箭头连接符 100"/>
            <p:cNvCxnSpPr/>
            <p:nvPr/>
          </p:nvCxnSpPr>
          <p:spPr>
            <a:xfrm>
              <a:off x="1241630" y="545422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箭头连接符 102"/>
            <p:cNvCxnSpPr/>
            <p:nvPr/>
          </p:nvCxnSpPr>
          <p:spPr>
            <a:xfrm>
              <a:off x="1241630" y="536421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箭头连接符 103"/>
            <p:cNvCxnSpPr/>
            <p:nvPr/>
          </p:nvCxnSpPr>
          <p:spPr>
            <a:xfrm>
              <a:off x="1241630" y="5229200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箭头连接符 104"/>
            <p:cNvCxnSpPr/>
            <p:nvPr/>
          </p:nvCxnSpPr>
          <p:spPr>
            <a:xfrm>
              <a:off x="1241630" y="356401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箭头连接符 105"/>
            <p:cNvCxnSpPr/>
            <p:nvPr/>
          </p:nvCxnSpPr>
          <p:spPr>
            <a:xfrm>
              <a:off x="1241630" y="320397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箭头连接符 106"/>
            <p:cNvCxnSpPr/>
            <p:nvPr/>
          </p:nvCxnSpPr>
          <p:spPr>
            <a:xfrm>
              <a:off x="1241630" y="248389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箭头连接符 107"/>
            <p:cNvCxnSpPr/>
            <p:nvPr/>
          </p:nvCxnSpPr>
          <p:spPr>
            <a:xfrm>
              <a:off x="1241630" y="1718810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箭头连接符 108"/>
            <p:cNvCxnSpPr/>
            <p:nvPr/>
          </p:nvCxnSpPr>
          <p:spPr>
            <a:xfrm>
              <a:off x="1241630" y="68369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521550" y="5326468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3~6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21550" y="518419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21550" y="5049180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1550" y="3429000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550" y="302395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21550" y="2356138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135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1550" y="158379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185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21550" y="50367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245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18" name="直接箭头连接符 117"/>
            <p:cNvCxnSpPr/>
            <p:nvPr/>
          </p:nvCxnSpPr>
          <p:spPr>
            <a:xfrm flipV="1">
              <a:off x="4278360" y="4616703"/>
              <a:ext cx="0" cy="104497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箭头连接符 120"/>
            <p:cNvCxnSpPr/>
            <p:nvPr/>
          </p:nvCxnSpPr>
          <p:spPr>
            <a:xfrm flipV="1">
              <a:off x="4617005" y="4644136"/>
              <a:ext cx="0" cy="101754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箭头连接符 121"/>
            <p:cNvCxnSpPr/>
            <p:nvPr/>
          </p:nvCxnSpPr>
          <p:spPr>
            <a:xfrm flipV="1">
              <a:off x="5292080" y="4419111"/>
              <a:ext cx="0" cy="124256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箭头连接符 129"/>
            <p:cNvCxnSpPr/>
            <p:nvPr/>
          </p:nvCxnSpPr>
          <p:spPr>
            <a:xfrm flipV="1">
              <a:off x="6012160" y="4059071"/>
              <a:ext cx="0" cy="160260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箭头连接符 131"/>
            <p:cNvCxnSpPr/>
            <p:nvPr/>
          </p:nvCxnSpPr>
          <p:spPr>
            <a:xfrm flipV="1">
              <a:off x="6980063" y="4050908"/>
              <a:ext cx="0" cy="160260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 rot="5400000">
              <a:off x="3923056" y="5840396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120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 rot="5400000">
              <a:off x="4283096" y="5840397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140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 rot="5400000">
              <a:off x="4958171" y="5840397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190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 rot="5400000">
              <a:off x="5678251" y="5840397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240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 rot="5400000">
              <a:off x="6616099" y="5840397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300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826025" y="3576319"/>
              <a:ext cx="619116" cy="31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/>
                </a:rPr>
                <a:t>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42774" y="23872"/>
            <a:ext cx="2052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Detector</a:t>
            </a:r>
          </a:p>
        </p:txBody>
      </p:sp>
      <p:sp>
        <p:nvSpPr>
          <p:cNvPr id="80" name="Rectangle 14"/>
          <p:cNvSpPr>
            <a:spLocks noChangeArrowheads="1"/>
          </p:cNvSpPr>
          <p:nvPr/>
        </p:nvSpPr>
        <p:spPr bwMode="auto">
          <a:xfrm>
            <a:off x="6266721" y="2180057"/>
            <a:ext cx="2877279" cy="1071143"/>
          </a:xfrm>
          <a:prstGeom prst="rect">
            <a:avLst/>
          </a:prstGeom>
          <a:solidFill>
            <a:srgbClr val="57D4D2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>
                <a:latin typeface="Times CY"/>
                <a:cs typeface="Times CY"/>
              </a:rPr>
              <a:t>MDC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 err="1">
                <a:latin typeface="Symbol" charset="2"/>
                <a:cs typeface="Symbol" charset="2"/>
              </a:rPr>
              <a:t>s</a:t>
            </a:r>
            <a:r>
              <a:rPr lang="en-US" altLang="zh-CN" sz="1600" baseline="-25000" dirty="0" err="1">
                <a:latin typeface="Times CY"/>
                <a:cs typeface="Times CY"/>
              </a:rPr>
              <a:t>xy</a:t>
            </a:r>
            <a:r>
              <a:rPr lang="en-US" altLang="zh-CN" sz="1600" dirty="0">
                <a:latin typeface="Times CY"/>
                <a:cs typeface="Times CY"/>
              </a:rPr>
              <a:t>=130 </a:t>
            </a:r>
            <a:r>
              <a:rPr lang="en-US" altLang="zh-CN" sz="1600" dirty="0">
                <a:latin typeface="Symbol" charset="2"/>
                <a:cs typeface="Symbol" charset="2"/>
              </a:rPr>
              <a:t>m</a:t>
            </a:r>
            <a:r>
              <a:rPr lang="en-US" altLang="zh-CN" sz="1600" dirty="0">
                <a:latin typeface="Times CY"/>
                <a:cs typeface="Times CY"/>
              </a:rPr>
              <a:t>m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 err="1">
                <a:latin typeface="Times CY"/>
                <a:cs typeface="Times CY"/>
              </a:rPr>
              <a:t>dE</a:t>
            </a:r>
            <a:r>
              <a:rPr lang="en-US" altLang="zh-CN" sz="1600" dirty="0">
                <a:latin typeface="Times CY"/>
                <a:cs typeface="Times CY"/>
              </a:rPr>
              <a:t>/dx&lt;7%, </a:t>
            </a:r>
            <a:r>
              <a:rPr lang="en-US" altLang="zh-CN" sz="1600" dirty="0" err="1">
                <a:latin typeface="Symbol" charset="2"/>
                <a:cs typeface="Symbol" charset="2"/>
              </a:rPr>
              <a:t>s</a:t>
            </a:r>
            <a:r>
              <a:rPr lang="en-US" altLang="zh-CN" sz="1600" baseline="-25000" dirty="0" err="1">
                <a:latin typeface="Times CY"/>
                <a:cs typeface="Times CY"/>
              </a:rPr>
              <a:t>p</a:t>
            </a:r>
            <a:r>
              <a:rPr lang="en-US" altLang="zh-CN" sz="1600" dirty="0">
                <a:latin typeface="Times CY"/>
                <a:cs typeface="Times CY"/>
              </a:rPr>
              <a:t>/p =0.5% at 1 </a:t>
            </a:r>
            <a:r>
              <a:rPr lang="en-US" altLang="zh-CN" sz="1600" dirty="0" err="1">
                <a:latin typeface="Times CY"/>
                <a:cs typeface="Times CY"/>
              </a:rPr>
              <a:t>GeV</a:t>
            </a:r>
            <a:endParaRPr lang="en-US" altLang="zh-CN" sz="1600" dirty="0">
              <a:latin typeface="Times CY"/>
              <a:cs typeface="Times CY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endParaRPr lang="en-US" altLang="zh-CN" sz="1600" dirty="0">
              <a:solidFill>
                <a:srgbClr val="000000"/>
              </a:solidFill>
              <a:latin typeface="Times CY"/>
              <a:cs typeface="Times CY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endParaRPr lang="en-US" altLang="zh-CN" sz="1600" dirty="0">
              <a:solidFill>
                <a:srgbClr val="1818FF"/>
              </a:solidFill>
              <a:latin typeface="Times CY"/>
              <a:cs typeface="Times CY"/>
            </a:endParaRPr>
          </a:p>
        </p:txBody>
      </p:sp>
      <p:sp>
        <p:nvSpPr>
          <p:cNvPr id="86" name="Rectangle 14"/>
          <p:cNvSpPr>
            <a:spLocks noChangeArrowheads="1"/>
          </p:cNvSpPr>
          <p:nvPr/>
        </p:nvSpPr>
        <p:spPr bwMode="auto">
          <a:xfrm>
            <a:off x="6266721" y="904103"/>
            <a:ext cx="2877279" cy="1263942"/>
          </a:xfrm>
          <a:prstGeom prst="rect">
            <a:avLst/>
          </a:prstGeom>
          <a:solidFill>
            <a:srgbClr val="FF23DA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Times CY"/>
                <a:cs typeface="Times CY"/>
              </a:rPr>
              <a:t>PXD</a:t>
            </a:r>
            <a:endParaRPr lang="en-US" altLang="zh-CN" sz="1600" dirty="0">
              <a:solidFill>
                <a:srgbClr val="FF0000"/>
              </a:solidFill>
              <a:latin typeface="Times CY"/>
              <a:cs typeface="Times CY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Times CY"/>
                <a:cs typeface="Times CY"/>
              </a:rPr>
              <a:t>Material budget ~0.15%X</a:t>
            </a:r>
            <a:r>
              <a:rPr lang="en-US" altLang="zh-CN" sz="1600" baseline="-25000" dirty="0">
                <a:solidFill>
                  <a:srgbClr val="FFFFFF"/>
                </a:solidFill>
                <a:latin typeface="Times CY"/>
                <a:cs typeface="Times CY"/>
              </a:rPr>
              <a:t>0 </a:t>
            </a:r>
            <a:r>
              <a:rPr lang="en-US" altLang="zh-CN" sz="1600" dirty="0">
                <a:solidFill>
                  <a:srgbClr val="FFFFFF"/>
                </a:solidFill>
                <a:latin typeface="Times CY"/>
                <a:cs typeface="Times CY"/>
              </a:rPr>
              <a:t>/ layer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 err="1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lang="en-US" altLang="zh-CN" sz="1600" baseline="-25000" dirty="0" err="1">
                <a:solidFill>
                  <a:srgbClr val="FFFFFF"/>
                </a:solidFill>
                <a:latin typeface="Times CY"/>
                <a:cs typeface="Times CY"/>
              </a:rPr>
              <a:t>xy</a:t>
            </a:r>
            <a:r>
              <a:rPr lang="en-US" altLang="zh-CN" sz="1600" dirty="0">
                <a:solidFill>
                  <a:srgbClr val="FFFFFF"/>
                </a:solidFill>
                <a:latin typeface="Times CY"/>
                <a:cs typeface="Times CY"/>
              </a:rPr>
              <a:t>=50 </a:t>
            </a:r>
            <a:r>
              <a:rPr lang="en-US" altLang="zh-CN" sz="1600" dirty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altLang="zh-CN" sz="1600" dirty="0">
                <a:solidFill>
                  <a:srgbClr val="FFFFFF"/>
                </a:solidFill>
                <a:latin typeface="Times CY"/>
                <a:cs typeface="Times CY"/>
              </a:rPr>
              <a:t>m</a:t>
            </a:r>
            <a:endParaRPr lang="en-US" altLang="zh-CN" sz="1600" dirty="0">
              <a:solidFill>
                <a:srgbClr val="000000"/>
              </a:solidFill>
              <a:latin typeface="Times CY"/>
              <a:cs typeface="Times CY"/>
            </a:endParaRPr>
          </a:p>
        </p:txBody>
      </p:sp>
      <p:sp>
        <p:nvSpPr>
          <p:cNvPr id="90" name="Rectangle 14"/>
          <p:cNvSpPr>
            <a:spLocks noChangeArrowheads="1"/>
          </p:cNvSpPr>
          <p:nvPr/>
        </p:nvSpPr>
        <p:spPr bwMode="auto">
          <a:xfrm>
            <a:off x="6266721" y="3257381"/>
            <a:ext cx="2877279" cy="921079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>
                <a:latin typeface="Times CY"/>
                <a:cs typeface="Times CY"/>
              </a:rPr>
              <a:t>PID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sym typeface="Symbol"/>
              </a:rPr>
              <a:t>/K (and K/p) 3-4 separation up to 2GeV/c</a:t>
            </a:r>
            <a:endParaRPr lang="en-US" altLang="zh-CN" sz="1600" dirty="0">
              <a:solidFill>
                <a:srgbClr val="000000"/>
              </a:solidFill>
              <a:latin typeface="Times CY"/>
              <a:cs typeface="Times CY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endParaRPr lang="en-US" altLang="zh-CN" sz="1600" dirty="0">
              <a:solidFill>
                <a:srgbClr val="1818FF"/>
              </a:solidFill>
              <a:latin typeface="Times CY"/>
              <a:cs typeface="Times CY"/>
            </a:endParaRPr>
          </a:p>
        </p:txBody>
      </p:sp>
      <p:sp>
        <p:nvSpPr>
          <p:cNvPr id="95" name="Rectangle 15"/>
          <p:cNvSpPr>
            <a:spLocks noChangeArrowheads="1"/>
          </p:cNvSpPr>
          <p:nvPr/>
        </p:nvSpPr>
        <p:spPr bwMode="auto">
          <a:xfrm>
            <a:off x="6266721" y="4175649"/>
            <a:ext cx="2877279" cy="1556256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GB" altLang="zh-CN" dirty="0">
                <a:solidFill>
                  <a:schemeClr val="bg1"/>
                </a:solidFill>
                <a:latin typeface="Calibri" charset="0"/>
              </a:rPr>
              <a:t>EMC </a:t>
            </a:r>
            <a:endParaRPr lang="en-GB" altLang="zh-CN" dirty="0">
              <a:solidFill>
                <a:schemeClr val="bg1"/>
              </a:solidFill>
              <a:sym typeface="Wingdings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GB" altLang="zh-CN" dirty="0">
                <a:solidFill>
                  <a:schemeClr val="bg1"/>
                </a:solidFill>
                <a:sym typeface="Wingdings"/>
              </a:rPr>
              <a:t>Energy range: 0.02-2GeV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GB" altLang="zh-CN" dirty="0">
                <a:solidFill>
                  <a:schemeClr val="bg1"/>
                </a:solidFill>
                <a:sym typeface="Wingdings"/>
              </a:rPr>
              <a:t>At 1 </a:t>
            </a:r>
            <a:r>
              <a:rPr lang="en-GB" altLang="zh-CN" dirty="0" err="1">
                <a:solidFill>
                  <a:schemeClr val="bg1"/>
                </a:solidFill>
                <a:sym typeface="Wingdings"/>
              </a:rPr>
              <a:t>GeV</a:t>
            </a:r>
            <a:r>
              <a:rPr lang="en-GB" altLang="zh-CN" dirty="0">
                <a:solidFill>
                  <a:schemeClr val="bg1"/>
                </a:solidFill>
                <a:sym typeface="Wingdings"/>
              </a:rPr>
              <a:t>        </a:t>
            </a:r>
            <a:r>
              <a:rPr lang="en-US" altLang="zh-CN" dirty="0" err="1">
                <a:solidFill>
                  <a:schemeClr val="bg1"/>
                </a:solidFill>
                <a:latin typeface="Symbol" charset="0"/>
              </a:rPr>
              <a:t>s</a:t>
            </a:r>
            <a:r>
              <a:rPr lang="en-US" altLang="zh-CN" baseline="-25000" dirty="0" err="1">
                <a:solidFill>
                  <a:schemeClr val="bg1"/>
                </a:solidFill>
                <a:latin typeface="Calibri" charset="0"/>
              </a:rPr>
              <a:t>E</a:t>
            </a:r>
            <a:r>
              <a:rPr lang="en-US" altLang="zh-CN" baseline="-25000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" charset="0"/>
              </a:rPr>
              <a:t>(%)</a:t>
            </a:r>
            <a:r>
              <a:rPr lang="en-US" altLang="zh-CN" baseline="-25000" dirty="0">
                <a:solidFill>
                  <a:schemeClr val="bg1"/>
                </a:solidFill>
                <a:latin typeface="Calibri" charset="0"/>
              </a:rPr>
              <a:t>      </a:t>
            </a:r>
            <a:endParaRPr lang="en-GB" altLang="zh-CN" dirty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bg1"/>
                </a:solidFill>
              </a:rPr>
              <a:t>Barrel(Cs(I):     </a:t>
            </a:r>
            <a:r>
              <a:rPr lang="en-GB" altLang="zh-CN" dirty="0">
                <a:solidFill>
                  <a:schemeClr val="bg1"/>
                </a:solidFill>
                <a:latin typeface="Calibri" charset="0"/>
              </a:rPr>
              <a:t>2         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GB" altLang="zh-CN" dirty="0" err="1">
                <a:solidFill>
                  <a:schemeClr val="bg1"/>
                </a:solidFill>
                <a:cs typeface="Symbol" charset="2"/>
              </a:rPr>
              <a:t>Endcap</a:t>
            </a:r>
            <a:r>
              <a:rPr lang="en-GB" altLang="zh-CN" dirty="0">
                <a:solidFill>
                  <a:schemeClr val="bg1"/>
                </a:solidFill>
                <a:cs typeface="Symbol" charset="2"/>
              </a:rPr>
              <a:t> (Cs)</a:t>
            </a:r>
            <a:r>
              <a:rPr lang="en-GB" altLang="zh-CN" dirty="0">
                <a:solidFill>
                  <a:schemeClr val="bg1"/>
                </a:solidFill>
                <a:latin typeface="Calibri" charset="0"/>
              </a:rPr>
              <a:t>:     4    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GB" altLang="zh-CN" dirty="0">
              <a:solidFill>
                <a:schemeClr val="bg1"/>
              </a:solidFill>
              <a:latin typeface="Calibri" charset="0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GB" altLang="zh-CN" dirty="0">
              <a:solidFill>
                <a:schemeClr val="bg1"/>
              </a:solidFill>
              <a:latin typeface="Calibri" charset="0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GB" altLang="zh-CN" dirty="0">
              <a:solidFill>
                <a:schemeClr val="bg1"/>
              </a:solidFill>
              <a:latin typeface="Calibri" charset="0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US" altLang="zh-CN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7" name="Rectangle 14"/>
          <p:cNvSpPr>
            <a:spLocks noChangeArrowheads="1"/>
          </p:cNvSpPr>
          <p:nvPr/>
        </p:nvSpPr>
        <p:spPr bwMode="auto">
          <a:xfrm>
            <a:off x="6266721" y="5730074"/>
            <a:ext cx="2877279" cy="958571"/>
          </a:xfrm>
          <a:prstGeom prst="rect">
            <a:avLst/>
          </a:prstGeom>
          <a:solidFill>
            <a:srgbClr val="1EFF12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dirty="0">
                <a:latin typeface="Times CY"/>
                <a:cs typeface="Times CY"/>
              </a:rPr>
              <a:t>MUD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dirty="0">
                <a:sym typeface="Symbol"/>
              </a:rPr>
              <a:t>/ suppression power &gt;10</a:t>
            </a:r>
            <a:endParaRPr lang="en-US" altLang="zh-CN" dirty="0">
              <a:solidFill>
                <a:srgbClr val="FFFFFF"/>
              </a:solidFill>
              <a:latin typeface="Times CY"/>
              <a:cs typeface="Times CY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A2F6C-EB47-8E48-9100-153391A91E0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7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5A736-2AE9-FA40-8B03-2A5B32DB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Happy Memories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4B039-8D7D-6548-9FC2-82661047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D278B1-4A4B-1744-8E8C-F5E4927A4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" y="962197"/>
            <a:ext cx="7754066" cy="5815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A74099-960D-4C4B-9D33-B83B474C9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24" y="962197"/>
            <a:ext cx="7754068" cy="5815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A5C34-7A58-BD4B-AA86-E6F20A36F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62" y="962197"/>
            <a:ext cx="7679037" cy="5759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3C5D8-FA6D-3842-BA26-933DE7B40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402" y="990333"/>
            <a:ext cx="7679038" cy="5759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207086-3BF6-FE4A-B1EE-A9FA503AF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697" y="990333"/>
            <a:ext cx="7641523" cy="57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B7FE8-0579-F24D-9A38-218DC4EF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Happy Memories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92C8F-D412-7943-900C-F4FFD84C6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53" y="950204"/>
            <a:ext cx="7732542" cy="5799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D98A6-8CB0-B84B-A434-E1A5376A3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" y="950205"/>
            <a:ext cx="2601376" cy="1951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BCCEB-85E8-4D41-B1BE-9C1E2870D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365" y="950204"/>
            <a:ext cx="2568022" cy="1926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E5B9B1-9BBD-3A4B-A9C2-8C75909C5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133" y="975220"/>
            <a:ext cx="2450233" cy="1837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822008-CEFE-6C40-B5B5-99984F1DE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924005"/>
            <a:ext cx="2609676" cy="1957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8093F9-94A0-2E4D-8120-78FB480A9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8023" y="2901237"/>
            <a:ext cx="2688008" cy="2016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E4068F-6752-1F40-A938-19913388E9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6031" y="2927076"/>
            <a:ext cx="2533570" cy="19001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5A05C5-1F4B-224F-B99C-0F74203363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1716" y="4881262"/>
            <a:ext cx="2560621" cy="19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7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6BDA-A270-E843-B883-C1E6C864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Prepare For J/psi and Psi’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327D3-9177-3242-99DA-61C693AF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E428F25-873E-A443-A6AD-5052E7D4E5AD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73300C-797F-D148-A78D-320196FBAF0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E5319-A908-E445-B573-A73A4F631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84" y="3875403"/>
            <a:ext cx="3942413" cy="2956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A76E5-5F50-1148-A989-2741C3DC9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960" y="3865850"/>
            <a:ext cx="3955149" cy="296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49DC9-4A0F-4B48-A914-1E1299591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962" y="929629"/>
            <a:ext cx="3927698" cy="2945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9F149-782B-6B49-AFB4-23A071F04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85" y="918593"/>
            <a:ext cx="3942413" cy="29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46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DB3E-5C17-6D44-9D6C-3BD9C5F2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Tough Situation of IHEP(1997-2001)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129B2-E326-6947-AE53-0B0BDDC67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66" y="889806"/>
            <a:ext cx="8654105" cy="5831669"/>
          </a:xfrm>
        </p:spPr>
        <p:txBody>
          <a:bodyPr>
            <a:noAutofit/>
          </a:bodyPr>
          <a:lstStyle/>
          <a:p>
            <a:r>
              <a:rPr lang="en-US" sz="2400" b="1" dirty="0"/>
              <a:t>Research of basic science is not so encouraged, </a:t>
            </a:r>
            <a:r>
              <a:rPr lang="en-US" sz="2400" b="1" dirty="0">
                <a:solidFill>
                  <a:srgbClr val="FF0000"/>
                </a:solidFill>
              </a:rPr>
              <a:t>scientists</a:t>
            </a:r>
            <a:r>
              <a:rPr lang="en-US" sz="2400" b="1" dirty="0"/>
              <a:t> are called for going to application, and ”</a:t>
            </a:r>
            <a:r>
              <a:rPr lang="en-US" sz="2400" b="1" dirty="0">
                <a:solidFill>
                  <a:srgbClr val="FF0000"/>
                </a:solidFill>
              </a:rPr>
              <a:t>jump into the sea</a:t>
            </a:r>
            <a:r>
              <a:rPr lang="en-US" sz="2400" b="1" dirty="0"/>
              <a:t>” to do </a:t>
            </a:r>
            <a:r>
              <a:rPr lang="en-US" sz="2400" b="1" dirty="0">
                <a:solidFill>
                  <a:srgbClr val="FF0000"/>
                </a:solidFill>
              </a:rPr>
              <a:t>business</a:t>
            </a:r>
            <a:r>
              <a:rPr lang="en-US" sz="2400" b="1" dirty="0"/>
              <a:t>. </a:t>
            </a:r>
            <a:endParaRPr lang="en-US" sz="800" b="1" dirty="0"/>
          </a:p>
          <a:p>
            <a:r>
              <a:rPr lang="en-US" sz="2400" b="1" dirty="0"/>
              <a:t>Upgrade of BEPC/BESI were in </a:t>
            </a:r>
            <a:r>
              <a:rPr lang="en-US" sz="2400" b="1" dirty="0">
                <a:solidFill>
                  <a:srgbClr val="FF0000"/>
                </a:solidFill>
              </a:rPr>
              <a:t>difficulties</a:t>
            </a:r>
            <a:r>
              <a:rPr lang="en-US" sz="2400" b="1" dirty="0"/>
              <a:t> due to that</a:t>
            </a:r>
            <a:r>
              <a:rPr lang="zh-CN" altLang="en-US" sz="2400" b="1" dirty="0"/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BEPC</a:t>
            </a:r>
            <a:r>
              <a:rPr lang="en-US" sz="2400" b="1" dirty="0"/>
              <a:t> could not reach the nominal </a:t>
            </a:r>
            <a:r>
              <a:rPr lang="en-US" sz="2400" b="1" dirty="0">
                <a:solidFill>
                  <a:srgbClr val="FF0000"/>
                </a:solidFill>
              </a:rPr>
              <a:t>luminosity</a:t>
            </a:r>
            <a:r>
              <a:rPr lang="en-US" sz="2400" b="1" dirty="0"/>
              <a:t>, and the BES </a:t>
            </a:r>
            <a:r>
              <a:rPr lang="en-US" sz="2400" b="1" dirty="0">
                <a:solidFill>
                  <a:srgbClr val="FF0000"/>
                </a:solidFill>
              </a:rPr>
              <a:t>MDC</a:t>
            </a:r>
            <a:r>
              <a:rPr lang="en-US" sz="2400" b="1" dirty="0"/>
              <a:t> feedthrough had </a:t>
            </a:r>
            <a:r>
              <a:rPr lang="en-US" sz="2400" b="1" dirty="0">
                <a:solidFill>
                  <a:srgbClr val="FF0000"/>
                </a:solidFill>
              </a:rPr>
              <a:t>HV sparking</a:t>
            </a:r>
            <a:r>
              <a:rPr lang="en-US" sz="2400" b="1" dirty="0"/>
              <a:t>. </a:t>
            </a:r>
            <a:endParaRPr lang="en-US" sz="800" b="1" dirty="0"/>
          </a:p>
          <a:p>
            <a:r>
              <a:rPr lang="en-US" sz="2400" b="1" dirty="0"/>
              <a:t>Serious </a:t>
            </a:r>
            <a:r>
              <a:rPr lang="en-US" sz="2400" b="1" dirty="0">
                <a:solidFill>
                  <a:srgbClr val="FF0000"/>
                </a:solidFill>
              </a:rPr>
              <a:t>aging </a:t>
            </a:r>
            <a:r>
              <a:rPr lang="en-US" sz="2400" b="1" dirty="0">
                <a:solidFill>
                  <a:srgbClr val="000000"/>
                </a:solidFill>
              </a:rPr>
              <a:t>problem of BES: ~300 malfunctions of 5 months commissioning.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Within two years, </a:t>
            </a:r>
            <a:r>
              <a:rPr lang="en-US" sz="2400" b="1" dirty="0">
                <a:solidFill>
                  <a:srgbClr val="FF0000"/>
                </a:solidFill>
              </a:rPr>
              <a:t>16</a:t>
            </a:r>
            <a:r>
              <a:rPr lang="en-US" sz="2400" b="1" dirty="0">
                <a:solidFill>
                  <a:srgbClr val="000000"/>
                </a:solidFill>
              </a:rPr>
              <a:t> key persons retired (</a:t>
            </a:r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dirty="0">
                <a:solidFill>
                  <a:srgbClr val="000000"/>
                </a:solidFill>
              </a:rPr>
              <a:t> division, </a:t>
            </a:r>
            <a:r>
              <a:rPr lang="en-US" sz="2400" b="1" dirty="0">
                <a:solidFill>
                  <a:srgbClr val="FF0000"/>
                </a:solidFill>
              </a:rPr>
              <a:t>6</a:t>
            </a:r>
            <a:r>
              <a:rPr lang="en-US" sz="2400" b="1" dirty="0"/>
              <a:t> group leaders)</a:t>
            </a:r>
            <a:r>
              <a:rPr lang="en-US" sz="2400" b="1" dirty="0">
                <a:solidFill>
                  <a:srgbClr val="000000"/>
                </a:solidFill>
              </a:rPr>
              <a:t>, </a:t>
            </a:r>
            <a:r>
              <a:rPr lang="en-US" sz="2400" b="1" dirty="0">
                <a:solidFill>
                  <a:srgbClr val="FF0000"/>
                </a:solidFill>
              </a:rPr>
              <a:t>31</a:t>
            </a:r>
            <a:r>
              <a:rPr lang="en-US" sz="2400" b="1" dirty="0">
                <a:solidFill>
                  <a:srgbClr val="000000"/>
                </a:solidFill>
              </a:rPr>
              <a:t> young researchers left (</a:t>
            </a:r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dirty="0">
                <a:solidFill>
                  <a:srgbClr val="000000"/>
                </a:solidFill>
              </a:rPr>
              <a:t> division, </a:t>
            </a:r>
            <a:r>
              <a:rPr lang="en-US" sz="2400" b="1" dirty="0">
                <a:solidFill>
                  <a:srgbClr val="FF0000"/>
                </a:solidFill>
              </a:rPr>
              <a:t>10</a:t>
            </a:r>
            <a:r>
              <a:rPr lang="en-US" sz="2400" b="1" dirty="0">
                <a:solidFill>
                  <a:srgbClr val="000000"/>
                </a:solidFill>
              </a:rPr>
              <a:t> group/project leaders)</a:t>
            </a:r>
            <a:endParaRPr lang="en-US" sz="8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All funds </a:t>
            </a:r>
            <a:r>
              <a:rPr lang="en-US" sz="2400" b="1" dirty="0"/>
              <a:t>from NSFC, CAS and MOST were</a:t>
            </a:r>
            <a:r>
              <a:rPr lang="en-US" sz="2400" b="1" dirty="0">
                <a:solidFill>
                  <a:srgbClr val="FF0000"/>
                </a:solidFill>
              </a:rPr>
              <a:t> stopped</a:t>
            </a:r>
            <a:r>
              <a:rPr lang="en-US" sz="2400" b="1" dirty="0"/>
              <a:t>. </a:t>
            </a:r>
            <a:endParaRPr lang="en-US" sz="800" b="1" dirty="0"/>
          </a:p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future</a:t>
            </a:r>
            <a:r>
              <a:rPr lang="en-US" sz="2400" b="1" dirty="0"/>
              <a:t> of BEPC/BES were </a:t>
            </a:r>
            <a:r>
              <a:rPr lang="en-US" sz="2400" b="1" dirty="0">
                <a:solidFill>
                  <a:srgbClr val="FF0000"/>
                </a:solidFill>
              </a:rPr>
              <a:t>unclear</a:t>
            </a:r>
            <a:r>
              <a:rPr lang="en-US" sz="2400" b="1" dirty="0"/>
              <a:t>; </a:t>
            </a:r>
            <a:r>
              <a:rPr lang="en-US" sz="2400" b="1" dirty="0">
                <a:solidFill>
                  <a:srgbClr val="FF0000"/>
                </a:solidFill>
              </a:rPr>
              <a:t>leadership</a:t>
            </a:r>
            <a:r>
              <a:rPr lang="en-US" sz="2400" b="1" dirty="0"/>
              <a:t> teams of IHEP and  physics </a:t>
            </a:r>
            <a:r>
              <a:rPr lang="en-US" sz="2400" b="1" dirty="0" err="1"/>
              <a:t>divisionone</a:t>
            </a:r>
            <a:r>
              <a:rPr lang="en-US" sz="2400" b="1" dirty="0"/>
              <a:t> were </a:t>
            </a:r>
            <a:r>
              <a:rPr lang="en-US" sz="2400" b="1" dirty="0">
                <a:solidFill>
                  <a:srgbClr val="FF0000"/>
                </a:solidFill>
              </a:rPr>
              <a:t>changed</a:t>
            </a:r>
            <a:r>
              <a:rPr lang="en-US" sz="2400" b="1" dirty="0"/>
              <a:t>, I became leader of BES and physics division one in such an extremely </a:t>
            </a:r>
            <a:r>
              <a:rPr lang="en-US" sz="2400" b="1" dirty="0">
                <a:solidFill>
                  <a:srgbClr val="FF0000"/>
                </a:solidFill>
              </a:rPr>
              <a:t>tough situation</a:t>
            </a:r>
            <a:r>
              <a:rPr lang="en-US" sz="2400" b="1" dirty="0"/>
              <a:t>. </a:t>
            </a:r>
          </a:p>
          <a:p>
            <a:pPr marL="0" indent="0">
              <a:buNone/>
            </a:pPr>
            <a:r>
              <a:rPr lang="en-US" sz="2400" b="1" dirty="0"/>
              <a:t>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CCD4E-556D-CC47-802E-1F8FB308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57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Thinking of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647" y="1249079"/>
            <a:ext cx="8654105" cy="447647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/>
              <a:t>BES leaders and key persons</a:t>
            </a:r>
          </a:p>
          <a:p>
            <a:pPr marL="0" indent="0" algn="ctr">
              <a:buNone/>
            </a:pPr>
            <a:r>
              <a:rPr lang="en-US" b="1" dirty="0"/>
              <a:t>Walter Toki, Joe </a:t>
            </a:r>
            <a:r>
              <a:rPr lang="en-US" b="1" dirty="0" err="1"/>
              <a:t>Izen</a:t>
            </a:r>
            <a:r>
              <a:rPr lang="en-US" b="1" dirty="0"/>
              <a:t>, Steve  Olsen, Fred Harris, Russell </a:t>
            </a:r>
            <a:r>
              <a:rPr lang="en-US" b="1" dirty="0" err="1"/>
              <a:t>Malchow</a:t>
            </a:r>
            <a:r>
              <a:rPr lang="en-US" b="1" dirty="0"/>
              <a:t>, David </a:t>
            </a:r>
            <a:r>
              <a:rPr lang="en-US" b="1" dirty="0" err="1"/>
              <a:t>Hitlin</a:t>
            </a:r>
            <a:r>
              <a:rPr lang="en-US" b="1" dirty="0"/>
              <a:t>, Bill </a:t>
            </a:r>
            <a:r>
              <a:rPr lang="en-US" b="1" dirty="0" err="1"/>
              <a:t>Dunwoodie</a:t>
            </a:r>
            <a:r>
              <a:rPr lang="en-US" b="1" dirty="0"/>
              <a:t>, </a:t>
            </a:r>
            <a:r>
              <a:rPr lang="en-US" b="1" dirty="0" err="1"/>
              <a:t>Xinchou</a:t>
            </a:r>
            <a:r>
              <a:rPr lang="en-US" b="1" dirty="0"/>
              <a:t> Lou, Richard Yamamoto, Toby Burnett, Mark </a:t>
            </a:r>
            <a:r>
              <a:rPr lang="en-US" b="1" dirty="0" err="1"/>
              <a:t>Mandelkern</a:t>
            </a:r>
            <a:r>
              <a:rPr lang="en-US" b="1" dirty="0"/>
              <a:t>…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and D1/BES leaders and key persons</a:t>
            </a:r>
          </a:p>
          <a:p>
            <a:pPr marL="0" indent="0" algn="ctr">
              <a:buNone/>
            </a:pPr>
            <a:r>
              <a:rPr lang="en-US" b="1" dirty="0"/>
              <a:t>Changchun Zhang, </a:t>
            </a:r>
            <a:r>
              <a:rPr lang="en-US" b="1" dirty="0" err="1"/>
              <a:t>Jingzi</a:t>
            </a:r>
            <a:r>
              <a:rPr lang="en-US" b="1" dirty="0"/>
              <a:t> Bai, </a:t>
            </a:r>
            <a:r>
              <a:rPr lang="en-US" b="1" dirty="0" err="1"/>
              <a:t>Yongsheng</a:t>
            </a:r>
            <a:r>
              <a:rPr lang="en-US" b="1" dirty="0"/>
              <a:t> Zhu, </a:t>
            </a:r>
            <a:r>
              <a:rPr lang="en-US" b="1" dirty="0" err="1"/>
              <a:t>Xiaonan</a:t>
            </a:r>
            <a:r>
              <a:rPr lang="en-US" b="1" dirty="0"/>
              <a:t> Li, </a:t>
            </a:r>
            <a:r>
              <a:rPr lang="en-US" b="1" dirty="0" err="1"/>
              <a:t>Jungang</a:t>
            </a:r>
            <a:r>
              <a:rPr lang="en-US" b="1" dirty="0"/>
              <a:t> Lu, </a:t>
            </a:r>
            <a:r>
              <a:rPr lang="en-US" b="1" dirty="0" err="1"/>
              <a:t>Zepu</a:t>
            </a:r>
            <a:r>
              <a:rPr lang="en-US" b="1" dirty="0"/>
              <a:t> Mao, </a:t>
            </a:r>
            <a:r>
              <a:rPr lang="en-US" b="1" dirty="0" err="1"/>
              <a:t>Qiming</a:t>
            </a:r>
            <a:r>
              <a:rPr lang="en-US" b="1" dirty="0"/>
              <a:t> Zhu…. and all group leaders..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who greatly contributed and helped BES to</a:t>
            </a:r>
          </a:p>
          <a:p>
            <a:pPr marL="0" indent="0" algn="ctr">
              <a:buNone/>
            </a:pPr>
            <a:r>
              <a:rPr lang="en-US" b="1" dirty="0"/>
              <a:t>rise from her most difficult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10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22461</TotalTime>
  <Words>2864</Words>
  <Application>Microsoft Macintosh PowerPoint</Application>
  <PresentationFormat>On-screen Show (4:3)</PresentationFormat>
  <Paragraphs>498</Paragraphs>
  <Slides>40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 Unicode MS</vt:lpstr>
      <vt:lpstr>ＭＳ Ｐゴシック</vt:lpstr>
      <vt:lpstr>宋体</vt:lpstr>
      <vt:lpstr>华文楷体</vt:lpstr>
      <vt:lpstr>Arial</vt:lpstr>
      <vt:lpstr>Arial Black</vt:lpstr>
      <vt:lpstr>Calibri</vt:lpstr>
      <vt:lpstr>Georgia</vt:lpstr>
      <vt:lpstr>Mangal</vt:lpstr>
      <vt:lpstr>Symbol</vt:lpstr>
      <vt:lpstr>Times CY</vt:lpstr>
      <vt:lpstr>Times New Roman</vt:lpstr>
      <vt:lpstr>Wingdings</vt:lpstr>
      <vt:lpstr>Office Theme</vt:lpstr>
      <vt:lpstr>VISIO</vt:lpstr>
      <vt:lpstr>Equation</vt:lpstr>
      <vt:lpstr>PowerPoint Presentation</vt:lpstr>
      <vt:lpstr>Outline</vt:lpstr>
      <vt:lpstr>PowerPoint Presentation</vt:lpstr>
      <vt:lpstr>PowerPoint Presentation</vt:lpstr>
      <vt:lpstr>Happy Memories </vt:lpstr>
      <vt:lpstr>Happy Memories </vt:lpstr>
      <vt:lpstr>Prepare For J/psi and Psi’</vt:lpstr>
      <vt:lpstr>Tough Situation of IHEP(1997-2001)</vt:lpstr>
      <vt:lpstr>Thinking of you</vt:lpstr>
      <vt:lpstr>How Much BES Builders Loves BES</vt:lpstr>
      <vt:lpstr>How Much US Friends Concerned and Helped BES</vt:lpstr>
      <vt:lpstr>Fighting for Survival and Better Future</vt:lpstr>
      <vt:lpstr>PowerPoint Presentation</vt:lpstr>
      <vt:lpstr>25 Page’s Proposal for R Scan</vt:lpstr>
      <vt:lpstr>Definition of R</vt:lpstr>
      <vt:lpstr>PowerPoint Presentation</vt:lpstr>
      <vt:lpstr>BES R Scan</vt:lpstr>
      <vt:lpstr>R Below 10 GeV</vt:lpstr>
      <vt:lpstr>The SM Fit to mH </vt:lpstr>
      <vt:lpstr>Impact of BES R Results to BES</vt:lpstr>
      <vt:lpstr>From BESII to BESIII</vt:lpstr>
      <vt:lpstr>A Letter to Top Leaders (8 pages)</vt:lpstr>
      <vt:lpstr>Year of 2000</vt:lpstr>
      <vt:lpstr>Year of 2000</vt:lpstr>
      <vt:lpstr>Year of 2000 </vt:lpstr>
      <vt:lpstr>Year of 2001</vt:lpstr>
      <vt:lpstr>Where to go after BESIII? </vt:lpstr>
      <vt:lpstr>Physics in t-c energy region</vt:lpstr>
      <vt:lpstr>Fruitful Publications = Rich of Physics </vt:lpstr>
      <vt:lpstr>Summary </vt:lpstr>
      <vt:lpstr>Super Tau Charm Facility(STCF) </vt:lpstr>
      <vt:lpstr>Spectrometer</vt:lpstr>
      <vt:lpstr>Institutions Shown Interest  </vt:lpstr>
      <vt:lpstr>Workshops </vt:lpstr>
      <vt:lpstr>Organization for STCF </vt:lpstr>
      <vt:lpstr>Motivations</vt:lpstr>
      <vt:lpstr>PowerPoint Presentation</vt:lpstr>
      <vt:lpstr>PowerPoint Presentation</vt:lpstr>
      <vt:lpstr>PowerPoint Presentation</vt:lpstr>
      <vt:lpstr>PowerPoint Presentation</vt:lpstr>
    </vt:vector>
  </TitlesOfParts>
  <Company>ustc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zhaozg</dc:creator>
  <cp:lastModifiedBy>zhengguo zhao</cp:lastModifiedBy>
  <cp:revision>1066</cp:revision>
  <dcterms:created xsi:type="dcterms:W3CDTF">2012-07-20T12:09:59Z</dcterms:created>
  <dcterms:modified xsi:type="dcterms:W3CDTF">2019-09-05T05:55:37Z</dcterms:modified>
</cp:coreProperties>
</file>