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5" r:id="rId6"/>
    <p:sldId id="266" r:id="rId7"/>
    <p:sldId id="264" r:id="rId8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6600"/>
    <a:srgbClr val="CC00CC"/>
    <a:srgbClr val="FF99FF"/>
    <a:srgbClr val="CC0000"/>
    <a:srgbClr val="80008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8" autoAdjust="0"/>
    <p:restoredTop sz="99029" autoAdjust="0"/>
  </p:normalViewPr>
  <p:slideViewPr>
    <p:cSldViewPr>
      <p:cViewPr varScale="1">
        <p:scale>
          <a:sx n="75" d="100"/>
          <a:sy n="75" d="100"/>
        </p:scale>
        <p:origin x="105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6FDD9-0A71-4D1B-977F-337EA894C1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383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CFA56-7AC7-4DEA-A6A8-4626FA18F0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444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1B8CB-4D37-45BA-8E07-9EB3779938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349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2D1D3-2C90-4E3C-989F-5711D7D919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494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D1977-5D10-4834-B80C-A705189E5C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3357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81485-4940-46FD-B15D-E24B9FC180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74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7AA53-1FC0-4C03-A2AA-3EA5F272FDB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024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CBFE5-0830-43E0-ADC6-0E13399686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304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9ADDB-4275-43DF-B13C-45110DEE7B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43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F2786-0AF7-4113-9D1B-E452AAD120D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80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7BB29-0B7D-4489-A992-D601ED10D1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810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F6ACCFE-D022-4A73-9CC3-712BCBA70B4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 anchor="ctr"/>
          <a:lstStyle/>
          <a:p>
            <a:pPr eaLnBrk="1" hangingPunct="1"/>
            <a:r>
              <a:rPr lang="en-US" altLang="zh-CN" sz="4000" dirty="0" smtClean="0">
                <a:solidFill>
                  <a:schemeClr val="accent2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Closing Remarks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780928"/>
            <a:ext cx="8229600" cy="3744416"/>
          </a:xfrm>
        </p:spPr>
        <p:txBody>
          <a:bodyPr/>
          <a:lstStyle/>
          <a:p>
            <a:pPr eaLnBrk="1" hangingPunct="1"/>
            <a:r>
              <a:rPr lang="en-US" altLang="zh-CN" sz="2800" dirty="0" err="1" smtClean="0">
                <a:solidFill>
                  <a:srgbClr val="A50021"/>
                </a:solidFill>
              </a:rPr>
              <a:t>Changzheng</a:t>
            </a:r>
            <a:r>
              <a:rPr lang="en-US" altLang="zh-CN" sz="2800" dirty="0" smtClean="0">
                <a:solidFill>
                  <a:srgbClr val="A50021"/>
                </a:solidFill>
              </a:rPr>
              <a:t> YUAN   (for the LOC)</a:t>
            </a:r>
          </a:p>
          <a:p>
            <a:pPr eaLnBrk="1" hangingPunct="1"/>
            <a:endParaRPr lang="en-US" altLang="zh-CN" dirty="0" smtClean="0">
              <a:solidFill>
                <a:srgbClr val="A50021"/>
              </a:solidFill>
            </a:endParaRPr>
          </a:p>
          <a:p>
            <a:pPr eaLnBrk="1" hangingPunct="1"/>
            <a:r>
              <a:rPr lang="en-US" altLang="zh-CN" dirty="0" err="1" smtClean="0"/>
              <a:t>Changzheng</a:t>
            </a:r>
            <a:r>
              <a:rPr lang="en-US" altLang="zh-CN" dirty="0" smtClean="0"/>
              <a:t> Yuan (IHEP), </a:t>
            </a:r>
            <a:r>
              <a:rPr lang="en-US" altLang="zh-CN" dirty="0" err="1" smtClean="0"/>
              <a:t>Xinchou</a:t>
            </a:r>
            <a:r>
              <a:rPr lang="en-US" altLang="zh-CN" dirty="0" smtClean="0"/>
              <a:t> Lou (IHEP)</a:t>
            </a:r>
          </a:p>
          <a:p>
            <a:pPr eaLnBrk="1" hangingPunct="1"/>
            <a:r>
              <a:rPr lang="en-US" altLang="zh-CN" dirty="0" err="1" smtClean="0"/>
              <a:t>Beijiang</a:t>
            </a:r>
            <a:r>
              <a:rPr lang="en-US" altLang="zh-CN" dirty="0" smtClean="0"/>
              <a:t> Liu (IHEP), </a:t>
            </a:r>
            <a:r>
              <a:rPr lang="en-US" altLang="zh-CN" dirty="0" err="1" smtClean="0"/>
              <a:t>Xiaorui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Lyu</a:t>
            </a:r>
            <a:r>
              <a:rPr lang="en-US" altLang="zh-CN" dirty="0" smtClean="0"/>
              <a:t> (UCAS)</a:t>
            </a:r>
          </a:p>
          <a:p>
            <a:pPr eaLnBrk="1" hangingPunct="1"/>
            <a:r>
              <a:rPr lang="en-US" altLang="zh-CN" dirty="0" smtClean="0"/>
              <a:t>Ryan Mitchell (IU), </a:t>
            </a:r>
            <a:r>
              <a:rPr lang="en-US" altLang="zh-CN" dirty="0" err="1" smtClean="0"/>
              <a:t>Xiaoyan</a:t>
            </a:r>
            <a:r>
              <a:rPr lang="en-US" altLang="zh-CN" dirty="0" smtClean="0"/>
              <a:t> Shen (IHEP)</a:t>
            </a:r>
          </a:p>
          <a:p>
            <a:pPr eaLnBrk="1" hangingPunct="1"/>
            <a:r>
              <a:rPr lang="en-US" altLang="zh-CN" dirty="0" err="1" smtClean="0"/>
              <a:t>Shengsen</a:t>
            </a:r>
            <a:r>
              <a:rPr lang="en-US" altLang="zh-CN" dirty="0" smtClean="0"/>
              <a:t> Sun (IHEP), </a:t>
            </a:r>
            <a:r>
              <a:rPr lang="en-US" altLang="zh-CN" dirty="0" err="1" smtClean="0"/>
              <a:t>Lijun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Guo</a:t>
            </a:r>
            <a:r>
              <a:rPr lang="en-US" altLang="zh-CN" dirty="0" smtClean="0"/>
              <a:t> (IHEP)</a:t>
            </a:r>
          </a:p>
          <a:p>
            <a:pPr eaLnBrk="1" hangingPunct="1"/>
            <a:r>
              <a:rPr lang="en-US" altLang="zh-CN" dirty="0" err="1" smtClean="0"/>
              <a:t>Shanjun</a:t>
            </a:r>
            <a:r>
              <a:rPr lang="en-US" altLang="zh-CN" dirty="0" smtClean="0"/>
              <a:t> Ren (IHEP), Nan Song (IHEP)</a:t>
            </a:r>
          </a:p>
          <a:p>
            <a:pPr eaLnBrk="1" hangingPunct="1"/>
            <a:r>
              <a:rPr lang="en-US" altLang="zh-CN" dirty="0" err="1" smtClean="0"/>
              <a:t>Tianhong</a:t>
            </a:r>
            <a:r>
              <a:rPr lang="en-US" altLang="zh-CN" dirty="0" smtClean="0"/>
              <a:t> Xing (IHEP)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60648"/>
            <a:ext cx="8856984" cy="2448272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rgbClr val="3333FF"/>
                </a:solidFill>
              </a:rPr>
              <a:t>Thank all the speakers &amp; all the participants</a:t>
            </a:r>
          </a:p>
          <a:p>
            <a:pPr eaLnBrk="1" hangingPunct="1"/>
            <a:r>
              <a:rPr lang="en-US" altLang="zh-CN" dirty="0" smtClean="0">
                <a:solidFill>
                  <a:srgbClr val="CC0000"/>
                </a:solidFill>
              </a:rPr>
              <a:t>With all of you, we had a pleasant Symposium with very good talks on the history, physics achievements, and future!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7" t="11367" r="3099" b="29249"/>
          <a:stretch/>
        </p:blipFill>
        <p:spPr>
          <a:xfrm>
            <a:off x="30977" y="2780928"/>
            <a:ext cx="9076008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8640"/>
            <a:ext cx="8991600" cy="648044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800" dirty="0" smtClean="0">
                <a:solidFill>
                  <a:srgbClr val="FF0000"/>
                </a:solidFill>
              </a:rPr>
              <a:t>Thank IAC (</a:t>
            </a:r>
            <a:r>
              <a:rPr lang="en-US" altLang="zh-CN" sz="2800" dirty="0" smtClean="0">
                <a:solidFill>
                  <a:srgbClr val="FF0000"/>
                </a:solidFill>
              </a:rPr>
              <a:t>BES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I,II,III</a:t>
            </a:r>
            <a:r>
              <a:rPr lang="en-US" altLang="zh-CN" sz="2800" dirty="0" smtClean="0">
                <a:solidFill>
                  <a:srgbClr val="FF0000"/>
                </a:solidFill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</a:rPr>
              <a:t>spokespersons + IHEP directors)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err="1" smtClean="0">
                <a:solidFill>
                  <a:srgbClr val="3333FF"/>
                </a:solidFill>
              </a:rPr>
              <a:t>Hesheng</a:t>
            </a:r>
            <a:r>
              <a:rPr lang="en-US" altLang="zh-CN" sz="2400" dirty="0" smtClean="0">
                <a:solidFill>
                  <a:srgbClr val="3333FF"/>
                </a:solidFill>
              </a:rPr>
              <a:t> Chen (IHEP, Beijing),Wolfgang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Gradl</a:t>
            </a:r>
            <a:r>
              <a:rPr lang="en-US" altLang="zh-CN" sz="2400" dirty="0" smtClean="0">
                <a:solidFill>
                  <a:srgbClr val="3333FF"/>
                </a:solidFill>
              </a:rPr>
              <a:t> (JGU, Mainz)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smtClean="0">
                <a:solidFill>
                  <a:srgbClr val="3333FF"/>
                </a:solidFill>
              </a:rPr>
              <a:t>Fred Harris (UH, Honolulu), Joe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Izen</a:t>
            </a:r>
            <a:r>
              <a:rPr lang="en-US" altLang="zh-CN" sz="2400" dirty="0" smtClean="0">
                <a:solidFill>
                  <a:srgbClr val="3333FF"/>
                </a:solidFill>
              </a:rPr>
              <a:t> (UT, Dallas)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err="1" smtClean="0">
                <a:solidFill>
                  <a:srgbClr val="3333FF"/>
                </a:solidFill>
              </a:rPr>
              <a:t>Jin</a:t>
            </a:r>
            <a:r>
              <a:rPr lang="en-US" altLang="zh-CN" sz="2400" dirty="0" smtClean="0">
                <a:solidFill>
                  <a:srgbClr val="3333FF"/>
                </a:solidFill>
              </a:rPr>
              <a:t> Li (IHEP, Beijing),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Weiguo</a:t>
            </a:r>
            <a:r>
              <a:rPr lang="en-US" altLang="zh-CN" sz="2400" dirty="0" smtClean="0">
                <a:solidFill>
                  <a:srgbClr val="3333FF"/>
                </a:solidFill>
              </a:rPr>
              <a:t> Li (IHEP, Beijing)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err="1" smtClean="0">
                <a:solidFill>
                  <a:srgbClr val="3333FF"/>
                </a:solidFill>
              </a:rPr>
              <a:t>Xiaorui</a:t>
            </a:r>
            <a:r>
              <a:rPr lang="en-US" altLang="zh-CN" sz="2400" dirty="0" smtClean="0">
                <a:solidFill>
                  <a:srgbClr val="3333FF"/>
                </a:solidFill>
              </a:rPr>
              <a:t>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Lyu</a:t>
            </a:r>
            <a:r>
              <a:rPr lang="en-US" altLang="zh-CN" sz="2400" dirty="0" smtClean="0">
                <a:solidFill>
                  <a:srgbClr val="3333FF"/>
                </a:solidFill>
              </a:rPr>
              <a:t> (UCAS, Beijing), Russell L.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Malchow</a:t>
            </a:r>
            <a:r>
              <a:rPr lang="en-US" altLang="zh-CN" sz="2400" dirty="0" smtClean="0">
                <a:solidFill>
                  <a:srgbClr val="3333FF"/>
                </a:solidFill>
              </a:rPr>
              <a:t> Jr. (RSL,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Nellis</a:t>
            </a:r>
            <a:r>
              <a:rPr lang="en-US" altLang="zh-CN" sz="2400" dirty="0" smtClean="0">
                <a:solidFill>
                  <a:srgbClr val="3333FF"/>
                </a:solidFill>
              </a:rPr>
              <a:t>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err="1" smtClean="0">
                <a:solidFill>
                  <a:srgbClr val="3333FF"/>
                </a:solidFill>
              </a:rPr>
              <a:t>Yajun</a:t>
            </a:r>
            <a:r>
              <a:rPr lang="en-US" altLang="zh-CN" sz="2400" dirty="0" smtClean="0">
                <a:solidFill>
                  <a:srgbClr val="3333FF"/>
                </a:solidFill>
              </a:rPr>
              <a:t> Mao (PKU, Beijing),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Haiping</a:t>
            </a:r>
            <a:r>
              <a:rPr lang="en-US" altLang="zh-CN" sz="2400" dirty="0" smtClean="0">
                <a:solidFill>
                  <a:srgbClr val="3333FF"/>
                </a:solidFill>
              </a:rPr>
              <a:t> Peng (USTC, Hefei)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err="1" smtClean="0">
                <a:solidFill>
                  <a:srgbClr val="3333FF"/>
                </a:solidFill>
              </a:rPr>
              <a:t>Xiaoyan</a:t>
            </a:r>
            <a:r>
              <a:rPr lang="en-US" altLang="zh-CN" sz="2400" dirty="0" smtClean="0">
                <a:solidFill>
                  <a:srgbClr val="3333FF"/>
                </a:solidFill>
              </a:rPr>
              <a:t> Shen (IHEP, Beijing), Walter Toki (CSU, Fort Collins)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err="1" smtClean="0">
                <a:solidFill>
                  <a:srgbClr val="3333FF"/>
                </a:solidFill>
              </a:rPr>
              <a:t>Yifang</a:t>
            </a:r>
            <a:r>
              <a:rPr lang="en-US" altLang="zh-CN" sz="2400" dirty="0" smtClean="0">
                <a:solidFill>
                  <a:srgbClr val="3333FF"/>
                </a:solidFill>
              </a:rPr>
              <a:t> Wang (IHEP, Beijing),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Minghan</a:t>
            </a:r>
            <a:r>
              <a:rPr lang="en-US" altLang="zh-CN" sz="2400" dirty="0" smtClean="0">
                <a:solidFill>
                  <a:srgbClr val="3333FF"/>
                </a:solidFill>
              </a:rPr>
              <a:t> Ye (IHEP, Beijing)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err="1" smtClean="0">
                <a:solidFill>
                  <a:srgbClr val="3333FF"/>
                </a:solidFill>
              </a:rPr>
              <a:t>Zhongqiang</a:t>
            </a:r>
            <a:r>
              <a:rPr lang="en-US" altLang="zh-CN" sz="2400" dirty="0" smtClean="0">
                <a:solidFill>
                  <a:srgbClr val="3333FF"/>
                </a:solidFill>
              </a:rPr>
              <a:t> Yu (IHEP, Beijing),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Changzheng</a:t>
            </a:r>
            <a:r>
              <a:rPr lang="en-US" altLang="zh-CN" sz="2400" dirty="0" smtClean="0">
                <a:solidFill>
                  <a:srgbClr val="3333FF"/>
                </a:solidFill>
              </a:rPr>
              <a:t> Yuan (IHEP, Beijing)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err="1" smtClean="0">
                <a:solidFill>
                  <a:srgbClr val="3333FF"/>
                </a:solidFill>
              </a:rPr>
              <a:t>Zhengguo</a:t>
            </a:r>
            <a:r>
              <a:rPr lang="en-US" altLang="zh-CN" sz="2400" dirty="0" smtClean="0">
                <a:solidFill>
                  <a:srgbClr val="3333FF"/>
                </a:solidFill>
              </a:rPr>
              <a:t> Zhao (USTC, Hefei), </a:t>
            </a:r>
            <a:r>
              <a:rPr lang="en-US" altLang="zh-CN" sz="2400" dirty="0" err="1" smtClean="0">
                <a:solidFill>
                  <a:srgbClr val="3333FF"/>
                </a:solidFill>
              </a:rPr>
              <a:t>Yangheng</a:t>
            </a:r>
            <a:r>
              <a:rPr lang="en-US" altLang="zh-CN" sz="2400" dirty="0" smtClean="0">
                <a:solidFill>
                  <a:srgbClr val="3333FF"/>
                </a:solidFill>
              </a:rPr>
              <a:t> Zheng (UCAS, Beijing)</a:t>
            </a:r>
          </a:p>
          <a:p>
            <a:pPr marL="400050" lvl="1" indent="0" eaLnBrk="1" hangingPunct="1">
              <a:buNone/>
              <a:defRPr/>
            </a:pPr>
            <a:r>
              <a:rPr lang="en-US" altLang="zh-CN" sz="2400" dirty="0" err="1" smtClean="0">
                <a:solidFill>
                  <a:srgbClr val="3333FF"/>
                </a:solidFill>
              </a:rPr>
              <a:t>Zhipeng</a:t>
            </a:r>
            <a:r>
              <a:rPr lang="en-US" altLang="zh-CN" sz="2400" dirty="0" smtClean="0">
                <a:solidFill>
                  <a:srgbClr val="3333FF"/>
                </a:solidFill>
              </a:rPr>
              <a:t> Zheng (IHEP, Beijing)</a:t>
            </a:r>
          </a:p>
          <a:p>
            <a:pPr eaLnBrk="1" hangingPunct="1">
              <a:defRPr/>
            </a:pPr>
            <a:r>
              <a:rPr lang="en-US" altLang="zh-CN" sz="2800" dirty="0" smtClean="0">
                <a:solidFill>
                  <a:srgbClr val="FF0000"/>
                </a:solidFill>
              </a:rPr>
              <a:t>Their suggestions made the program of the Symposium very attractive!</a:t>
            </a:r>
          </a:p>
          <a:p>
            <a:pPr eaLnBrk="1" hangingPunct="1">
              <a:defRPr/>
            </a:pPr>
            <a:r>
              <a:rPr lang="en-US" altLang="zh-CN" sz="2800" dirty="0" smtClean="0">
                <a:solidFill>
                  <a:srgbClr val="FF0000"/>
                </a:solidFill>
              </a:rPr>
              <a:t>It is a pity some of them could not come.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CN" smtClean="0">
                <a:solidFill>
                  <a:srgbClr val="006600"/>
                </a:solidFill>
              </a:rPr>
              <a:t>I would like to thank</a:t>
            </a:r>
            <a:r>
              <a:rPr lang="en-US" altLang="zh-CN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352289"/>
            <a:ext cx="8458200" cy="2803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dirty="0" smtClean="0">
                <a:solidFill>
                  <a:srgbClr val="3333FF"/>
                </a:solidFill>
              </a:rPr>
              <a:t>Our secretary team for their great effort in preparing this </a:t>
            </a:r>
            <a:r>
              <a:rPr lang="en-US" altLang="zh-CN" dirty="0" smtClean="0">
                <a:solidFill>
                  <a:srgbClr val="3333FF"/>
                </a:solidFill>
              </a:rPr>
              <a:t>Symposium</a:t>
            </a:r>
            <a:endParaRPr lang="en-US" altLang="zh-CN" dirty="0" smtClean="0">
              <a:solidFill>
                <a:srgbClr val="3333FF"/>
              </a:solidFill>
            </a:endParaRPr>
          </a:p>
          <a:p>
            <a:pPr lvl="1" eaLnBrk="1" hangingPunct="1">
              <a:spcBef>
                <a:spcPts val="1800"/>
              </a:spcBef>
              <a:buFontTx/>
              <a:buNone/>
            </a:pPr>
            <a:r>
              <a:rPr lang="en-US" altLang="zh-CN" dirty="0" err="1" smtClean="0">
                <a:solidFill>
                  <a:srgbClr val="FF0000"/>
                </a:solidFill>
              </a:rPr>
              <a:t>Shanjun</a:t>
            </a:r>
            <a:r>
              <a:rPr lang="en-US" altLang="zh-CN" dirty="0" smtClean="0">
                <a:solidFill>
                  <a:srgbClr val="FF0000"/>
                </a:solidFill>
              </a:rPr>
              <a:t> Ren, Nan Song, Li Zhang, Keren He</a:t>
            </a:r>
            <a:endParaRPr lang="zh-CN" altLang="en-US" dirty="0">
              <a:solidFill>
                <a:srgbClr val="FF0000"/>
              </a:solidFill>
            </a:endParaRPr>
          </a:p>
          <a:p>
            <a:pPr lvl="1" eaLnBrk="1" hangingPunct="1">
              <a:spcBef>
                <a:spcPts val="1800"/>
              </a:spcBef>
              <a:buFontTx/>
              <a:buNone/>
            </a:pPr>
            <a:r>
              <a:rPr lang="en-US" altLang="zh-CN" dirty="0" err="1" smtClean="0">
                <a:solidFill>
                  <a:srgbClr val="FF0000"/>
                </a:solidFill>
              </a:rPr>
              <a:t>Zeqi</a:t>
            </a:r>
            <a:r>
              <a:rPr lang="en-US" altLang="zh-CN" dirty="0" smtClean="0">
                <a:solidFill>
                  <a:srgbClr val="FF0000"/>
                </a:solidFill>
              </a:rPr>
              <a:t> Wei, </a:t>
            </a:r>
            <a:r>
              <a:rPr lang="en-US" altLang="zh-CN" dirty="0" err="1" smtClean="0">
                <a:solidFill>
                  <a:srgbClr val="FF0000"/>
                </a:solidFill>
              </a:rPr>
              <a:t>Wanyu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err="1" smtClean="0">
                <a:solidFill>
                  <a:srgbClr val="FF0000"/>
                </a:solidFill>
              </a:rPr>
              <a:t>Niu</a:t>
            </a:r>
            <a:r>
              <a:rPr lang="en-US" altLang="zh-CN" dirty="0" smtClean="0">
                <a:solidFill>
                  <a:srgbClr val="FF0000"/>
                </a:solidFill>
              </a:rPr>
              <a:t>, Yang Pan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520" y="4365104"/>
            <a:ext cx="878497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800" dirty="0">
                <a:solidFill>
                  <a:srgbClr val="3333FF"/>
                </a:solidFill>
              </a:rPr>
              <a:t>Especially </a:t>
            </a:r>
            <a:r>
              <a:rPr lang="en-US" altLang="zh-CN" sz="2800" dirty="0" smtClean="0">
                <a:solidFill>
                  <a:srgbClr val="3333FF"/>
                </a:solidFill>
              </a:rPr>
              <a:t>to</a:t>
            </a:r>
            <a:endParaRPr lang="en-US" altLang="zh-CN" sz="2800" dirty="0">
              <a:solidFill>
                <a:srgbClr val="3333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800" dirty="0">
                <a:solidFill>
                  <a:srgbClr val="3333FF"/>
                </a:solidFill>
              </a:rPr>
              <a:t>         </a:t>
            </a:r>
            <a:r>
              <a:rPr lang="en-US" altLang="zh-CN" sz="2800" dirty="0" smtClean="0">
                <a:solidFill>
                  <a:srgbClr val="3333FF"/>
                </a:solidFill>
              </a:rPr>
              <a:t>Ms. </a:t>
            </a:r>
            <a:r>
              <a:rPr lang="en-US" altLang="zh-CN" sz="2800" dirty="0" err="1" smtClean="0">
                <a:solidFill>
                  <a:srgbClr val="3333FF"/>
                </a:solidFill>
              </a:rPr>
              <a:t>Shanjun</a:t>
            </a:r>
            <a:r>
              <a:rPr lang="en-US" altLang="zh-CN" sz="2800" dirty="0" smtClean="0">
                <a:solidFill>
                  <a:srgbClr val="3333FF"/>
                </a:solidFill>
              </a:rPr>
              <a:t> </a:t>
            </a:r>
            <a:r>
              <a:rPr lang="en-US" altLang="zh-CN" sz="2800" dirty="0" smtClean="0">
                <a:solidFill>
                  <a:srgbClr val="3333FF"/>
                </a:solidFill>
              </a:rPr>
              <a:t>Ren (</a:t>
            </a:r>
            <a:r>
              <a:rPr lang="zh-CN" altLang="en-US" sz="2800" dirty="0" smtClean="0">
                <a:solidFill>
                  <a:srgbClr val="3333FF"/>
                </a:solidFill>
              </a:rPr>
              <a:t>任山君</a:t>
            </a:r>
            <a:r>
              <a:rPr lang="en-US" altLang="zh-CN" sz="2800" dirty="0" smtClean="0">
                <a:solidFill>
                  <a:srgbClr val="3333FF"/>
                </a:solidFill>
              </a:rPr>
              <a:t>)</a:t>
            </a:r>
            <a:endParaRPr lang="en-US" altLang="zh-CN" sz="2800" dirty="0">
              <a:solidFill>
                <a:srgbClr val="3333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800" dirty="0" smtClean="0">
                <a:solidFill>
                  <a:srgbClr val="3333FF"/>
                </a:solidFill>
              </a:rPr>
              <a:t>She led the </a:t>
            </a:r>
            <a:r>
              <a:rPr lang="en-US" altLang="zh-CN" sz="2800" dirty="0">
                <a:solidFill>
                  <a:srgbClr val="3333FF"/>
                </a:solidFill>
              </a:rPr>
              <a:t>secretary </a:t>
            </a:r>
            <a:r>
              <a:rPr lang="en-US" altLang="zh-CN" sz="2800" dirty="0" smtClean="0">
                <a:solidFill>
                  <a:srgbClr val="3333FF"/>
                </a:solidFill>
              </a:rPr>
              <a:t>team and  </a:t>
            </a:r>
            <a:r>
              <a:rPr lang="en-US" altLang="zh-CN" sz="2800" dirty="0">
                <a:solidFill>
                  <a:srgbClr val="3333FF"/>
                </a:solidFill>
              </a:rPr>
              <a:t>arranged everything (except the </a:t>
            </a:r>
            <a:r>
              <a:rPr lang="en-US" altLang="zh-CN" sz="2800" dirty="0" smtClean="0">
                <a:solidFill>
                  <a:srgbClr val="3333FF"/>
                </a:solidFill>
              </a:rPr>
              <a:t>scientific program) </a:t>
            </a:r>
            <a:r>
              <a:rPr lang="en-US" altLang="zh-CN" sz="2800" dirty="0">
                <a:solidFill>
                  <a:srgbClr val="3333FF"/>
                </a:solidFill>
              </a:rPr>
              <a:t>of the </a:t>
            </a:r>
            <a:r>
              <a:rPr lang="en-US" altLang="zh-CN" sz="2800" dirty="0" smtClean="0">
                <a:solidFill>
                  <a:srgbClr val="3333FF"/>
                </a:solidFill>
              </a:rPr>
              <a:t>Symposium!</a:t>
            </a:r>
            <a:endParaRPr lang="en-US" altLang="zh-CN" sz="28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936104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Proceedings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328592"/>
          </a:xfrm>
        </p:spPr>
        <p:txBody>
          <a:bodyPr/>
          <a:lstStyle/>
          <a:p>
            <a:r>
              <a:rPr lang="en-US" altLang="zh-CN" sz="2400" dirty="0" smtClean="0">
                <a:solidFill>
                  <a:srgbClr val="3333FF"/>
                </a:solidFill>
              </a:rPr>
              <a:t>All </a:t>
            </a:r>
            <a:r>
              <a:rPr lang="en-US" altLang="zh-CN" sz="2400" dirty="0">
                <a:solidFill>
                  <a:srgbClr val="3333FF"/>
                </a:solidFill>
              </a:rPr>
              <a:t>contributions will be published by </a:t>
            </a:r>
            <a:r>
              <a:rPr lang="en-US" altLang="zh-CN" sz="2400" dirty="0">
                <a:solidFill>
                  <a:srgbClr val="FF0000"/>
                </a:solidFill>
              </a:rPr>
              <a:t>World Scientific Publishing Co </a:t>
            </a:r>
            <a:r>
              <a:rPr lang="en-US" altLang="zh-CN" sz="2400" dirty="0" err="1">
                <a:solidFill>
                  <a:srgbClr val="FF0000"/>
                </a:solidFill>
              </a:rPr>
              <a:t>Pte</a:t>
            </a:r>
            <a:r>
              <a:rPr lang="en-US" altLang="zh-CN" sz="2400" dirty="0">
                <a:solidFill>
                  <a:srgbClr val="FF0000"/>
                </a:solidFill>
              </a:rPr>
              <a:t> Ltd</a:t>
            </a:r>
            <a:r>
              <a:rPr lang="en-US" altLang="zh-CN" sz="2400" dirty="0">
                <a:solidFill>
                  <a:srgbClr val="3333FF"/>
                </a:solidFill>
              </a:rPr>
              <a:t>. We very much hope that all speakers will submit papers so that we are able to publish the complete proceedings of the </a:t>
            </a:r>
            <a:r>
              <a:rPr lang="en-US" altLang="zh-CN" sz="2400" dirty="0" smtClean="0">
                <a:solidFill>
                  <a:srgbClr val="3333FF"/>
                </a:solidFill>
              </a:rPr>
              <a:t>Symposium</a:t>
            </a:r>
            <a:r>
              <a:rPr lang="en-US" altLang="zh-CN" sz="2400" dirty="0" smtClean="0">
                <a:solidFill>
                  <a:srgbClr val="3333FF"/>
                </a:solidFill>
              </a:rPr>
              <a:t>. </a:t>
            </a:r>
            <a:endParaRPr lang="en-US" altLang="zh-CN" sz="2400" dirty="0" smtClean="0">
              <a:solidFill>
                <a:srgbClr val="3333FF"/>
              </a:solidFill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The number </a:t>
            </a:r>
            <a:r>
              <a:rPr lang="en-US" altLang="zh-CN" sz="2800" dirty="0">
                <a:solidFill>
                  <a:srgbClr val="FF0000"/>
                </a:solidFill>
              </a:rPr>
              <a:t>of pages including figures and tables </a:t>
            </a:r>
            <a:r>
              <a:rPr lang="en-US" altLang="zh-CN" sz="2800" dirty="0" smtClean="0">
                <a:solidFill>
                  <a:srgbClr val="FF0000"/>
                </a:solidFill>
              </a:rPr>
              <a:t>are:</a:t>
            </a: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7 pages for 20' </a:t>
            </a:r>
            <a:r>
              <a:rPr lang="en-US" altLang="zh-CN" sz="2400" dirty="0" smtClean="0">
                <a:solidFill>
                  <a:srgbClr val="FF0000"/>
                </a:solidFill>
              </a:rPr>
              <a:t>talks</a:t>
            </a: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10</a:t>
            </a:r>
            <a:r>
              <a:rPr lang="en-US" altLang="zh-CN" sz="2400" dirty="0">
                <a:solidFill>
                  <a:srgbClr val="FF0000"/>
                </a:solidFill>
              </a:rPr>
              <a:t> pages for 30' </a:t>
            </a:r>
            <a:r>
              <a:rPr lang="en-US" altLang="zh-CN" sz="2400" dirty="0" smtClean="0">
                <a:solidFill>
                  <a:srgbClr val="FF0000"/>
                </a:solidFill>
              </a:rPr>
              <a:t>talks</a:t>
            </a:r>
          </a:p>
          <a:p>
            <a:r>
              <a:rPr lang="en-US" altLang="zh-CN" sz="2400" dirty="0">
                <a:solidFill>
                  <a:srgbClr val="3333FF"/>
                </a:solidFill>
              </a:rPr>
              <a:t>The deadline for submitting the proceeding is </a:t>
            </a:r>
            <a:r>
              <a:rPr lang="en-US" altLang="zh-CN" sz="2400" b="1" dirty="0">
                <a:solidFill>
                  <a:srgbClr val="FF0000"/>
                </a:solidFill>
              </a:rPr>
              <a:t>Oct. 31, 2019</a:t>
            </a:r>
            <a:r>
              <a:rPr lang="en-US" altLang="zh-CN" sz="2400" dirty="0">
                <a:solidFill>
                  <a:srgbClr val="3333FF"/>
                </a:solidFill>
              </a:rPr>
              <a:t>. </a:t>
            </a:r>
            <a:r>
              <a:rPr lang="en-US" altLang="zh-CN" sz="2400" dirty="0" smtClean="0">
                <a:solidFill>
                  <a:srgbClr val="3333FF"/>
                </a:solidFill>
              </a:rPr>
              <a:t>        We </a:t>
            </a:r>
            <a:r>
              <a:rPr lang="en-US" altLang="zh-CN" sz="2400" dirty="0">
                <a:solidFill>
                  <a:srgbClr val="3333FF"/>
                </a:solidFill>
              </a:rPr>
              <a:t>have to keep this date strictly in order to reduce the publication time. The publication of contributions received after this date cannot be guaranteed.</a:t>
            </a:r>
            <a:endParaRPr lang="en-US" altLang="zh-CN" sz="2400" dirty="0" smtClean="0">
              <a:solidFill>
                <a:srgbClr val="3333FF"/>
              </a:solidFill>
            </a:endParaRPr>
          </a:p>
          <a:p>
            <a:r>
              <a:rPr lang="en-US" altLang="zh-CN" sz="2400" dirty="0" smtClean="0">
                <a:solidFill>
                  <a:srgbClr val="3333FF"/>
                </a:solidFill>
              </a:rPr>
              <a:t>More information at the conference web page:  </a:t>
            </a:r>
            <a:r>
              <a:rPr lang="en-US" altLang="zh-CN" sz="2400" dirty="0" smtClean="0">
                <a:solidFill>
                  <a:srgbClr val="FF0000"/>
                </a:solidFill>
              </a:rPr>
              <a:t>https</a:t>
            </a:r>
            <a:r>
              <a:rPr lang="en-US" altLang="zh-CN" sz="2400" dirty="0">
                <a:solidFill>
                  <a:srgbClr val="FF0000"/>
                </a:solidFill>
              </a:rPr>
              <a:t>://</a:t>
            </a:r>
            <a:r>
              <a:rPr lang="en-US" altLang="zh-CN" sz="2400" dirty="0" smtClean="0">
                <a:solidFill>
                  <a:srgbClr val="FF0000"/>
                </a:solidFill>
              </a:rPr>
              <a:t>indico.ihep.ac.cn/event/9761/page/5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Guided tour to BEPCII/BESIII</a:t>
            </a:r>
            <a:endParaRPr lang="zh-CN" altLang="en-US" dirty="0" smtClean="0"/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685800" y="2348880"/>
            <a:ext cx="7772400" cy="374712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4:00pm today</a:t>
            </a:r>
          </a:p>
          <a:p>
            <a:r>
              <a:rPr lang="en-US" altLang="zh-CN" dirty="0" smtClean="0">
                <a:solidFill>
                  <a:srgbClr val="3333FF"/>
                </a:solidFill>
              </a:rPr>
              <a:t>In front of the Main Building</a:t>
            </a:r>
          </a:p>
          <a:p>
            <a:r>
              <a:rPr lang="en-US" altLang="zh-CN" dirty="0" smtClean="0">
                <a:solidFill>
                  <a:srgbClr val="3333FF"/>
                </a:solidFill>
              </a:rPr>
              <a:t>Guided by Dr. </a:t>
            </a:r>
            <a:r>
              <a:rPr lang="en-US" altLang="zh-CN" dirty="0" err="1" smtClean="0">
                <a:solidFill>
                  <a:srgbClr val="3333FF"/>
                </a:solidFill>
              </a:rPr>
              <a:t>Mingyi</a:t>
            </a:r>
            <a:r>
              <a:rPr lang="en-US" altLang="zh-CN" dirty="0" smtClean="0">
                <a:solidFill>
                  <a:srgbClr val="3333FF"/>
                </a:solidFill>
              </a:rPr>
              <a:t> Dong</a:t>
            </a:r>
            <a:endParaRPr lang="zh-CN" altLang="en-US" dirty="0" smtClean="0">
              <a:solidFill>
                <a:srgbClr val="3333FF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l="19323" r="20295" b="750"/>
          <a:stretch/>
        </p:blipFill>
        <p:spPr>
          <a:xfrm>
            <a:off x="6691466" y="2132856"/>
            <a:ext cx="1800200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528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rgbClr val="006600"/>
                </a:solidFill>
              </a:rPr>
              <a:t>Next Symposium 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2358008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None/>
            </a:pPr>
            <a:r>
              <a:rPr lang="en-US" altLang="zh-CN" u="sng" dirty="0" smtClean="0">
                <a:solidFill>
                  <a:srgbClr val="3333FF"/>
                </a:solidFill>
              </a:rPr>
              <a:t> 5 </a:t>
            </a:r>
            <a:r>
              <a:rPr lang="en-US" altLang="zh-CN" u="sng" dirty="0">
                <a:solidFill>
                  <a:srgbClr val="3333FF"/>
                </a:solidFill>
              </a:rPr>
              <a:t>years later in </a:t>
            </a:r>
            <a:r>
              <a:rPr lang="en-US" altLang="zh-CN" u="sng" dirty="0" smtClean="0">
                <a:solidFill>
                  <a:srgbClr val="3333FF"/>
                </a:solidFill>
              </a:rPr>
              <a:t>2024?</a:t>
            </a:r>
            <a:endParaRPr lang="en-US" altLang="zh-CN" u="sng" dirty="0">
              <a:solidFill>
                <a:srgbClr val="3333FF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zh-CN" u="sng" dirty="0" smtClean="0">
                <a:solidFill>
                  <a:srgbClr val="3333FF"/>
                </a:solidFill>
              </a:rPr>
              <a:t>10 </a:t>
            </a:r>
            <a:r>
              <a:rPr lang="en-US" altLang="zh-CN" u="sng" dirty="0" smtClean="0">
                <a:solidFill>
                  <a:srgbClr val="3333FF"/>
                </a:solidFill>
              </a:rPr>
              <a:t>years later in 2029?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altLang="zh-CN" sz="2800" dirty="0" smtClean="0">
                <a:solidFill>
                  <a:srgbClr val="3333FF"/>
                </a:solidFill>
              </a:rPr>
              <a:t>We will leave this to BESIII management and IHEP directors at that time.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78247" y="3706986"/>
            <a:ext cx="734784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CC0000"/>
                </a:solidFill>
              </a:rPr>
              <a:t>Please remember your home work and send your </a:t>
            </a:r>
            <a:r>
              <a:rPr lang="en-US" altLang="zh-CN" sz="2800" dirty="0" smtClean="0">
                <a:solidFill>
                  <a:srgbClr val="CC0000"/>
                </a:solidFill>
              </a:rPr>
              <a:t>proceedings </a:t>
            </a:r>
            <a:r>
              <a:rPr lang="en-US" altLang="zh-CN" sz="2800" dirty="0">
                <a:solidFill>
                  <a:srgbClr val="CC0000"/>
                </a:solidFill>
              </a:rPr>
              <a:t>to us before </a:t>
            </a:r>
            <a:r>
              <a:rPr lang="en-US" altLang="zh-CN" sz="2800" dirty="0" smtClean="0">
                <a:solidFill>
                  <a:srgbClr val="CC0000"/>
                </a:solidFill>
              </a:rPr>
              <a:t>Oct. 31, 2019!</a:t>
            </a:r>
            <a:endParaRPr lang="en-US" altLang="zh-CN" sz="2800" dirty="0">
              <a:solidFill>
                <a:srgbClr val="CC0000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704975" y="4829175"/>
            <a:ext cx="5894388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3333FF"/>
                </a:solidFill>
              </a:rPr>
              <a:t>We wish you a smooth trip back home!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3333FF"/>
                </a:solidFill>
              </a:rPr>
              <a:t>一路平安！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3333FF"/>
                </a:solidFill>
              </a:rPr>
              <a:t>Thank you and good bye!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3333FF"/>
                </a:solidFill>
              </a:rPr>
              <a:t>谢谢！再见！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autoUpdateAnimBg="0"/>
      <p:bldP spid="10245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416</Words>
  <Application>Microsoft Office PowerPoint</Application>
  <PresentationFormat>全屏显示(4:3)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 Unicode MS</vt:lpstr>
      <vt:lpstr>宋体</vt:lpstr>
      <vt:lpstr>Arial</vt:lpstr>
      <vt:lpstr>Times New Roman</vt:lpstr>
      <vt:lpstr>默认设计模板</vt:lpstr>
      <vt:lpstr>Closing Remarks</vt:lpstr>
      <vt:lpstr>PowerPoint 演示文稿</vt:lpstr>
      <vt:lpstr>PowerPoint 演示文稿</vt:lpstr>
      <vt:lpstr>I would like to thank </vt:lpstr>
      <vt:lpstr>Proceedings</vt:lpstr>
      <vt:lpstr>Guided tour to BEPCII/BESIII</vt:lpstr>
      <vt:lpstr>Next Symposium …</vt:lpstr>
    </vt:vector>
  </TitlesOfParts>
  <Company>IHEP, Beijing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remarks</dc:title>
  <dc:creator>YUAN Changzheng</dc:creator>
  <cp:lastModifiedBy>Yuan</cp:lastModifiedBy>
  <cp:revision>51</cp:revision>
  <dcterms:created xsi:type="dcterms:W3CDTF">2009-10-13T13:11:35Z</dcterms:created>
  <dcterms:modified xsi:type="dcterms:W3CDTF">2019-09-06T05:37:46Z</dcterms:modified>
</cp:coreProperties>
</file>