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73" r:id="rId6"/>
    <p:sldId id="263" r:id="rId7"/>
    <p:sldId id="264" r:id="rId8"/>
    <p:sldId id="265" r:id="rId9"/>
    <p:sldId id="266" r:id="rId10"/>
    <p:sldId id="274" r:id="rId11"/>
    <p:sldId id="275" r:id="rId12"/>
    <p:sldId id="276" r:id="rId13"/>
    <p:sldId id="267" r:id="rId14"/>
    <p:sldId id="268" r:id="rId15"/>
    <p:sldId id="272" r:id="rId16"/>
    <p:sldId id="286" r:id="rId17"/>
    <p:sldId id="288" r:id="rId18"/>
    <p:sldId id="287" r:id="rId19"/>
    <p:sldId id="289" r:id="rId20"/>
    <p:sldId id="290" r:id="rId21"/>
    <p:sldId id="291" r:id="rId22"/>
    <p:sldId id="292" r:id="rId23"/>
    <p:sldId id="293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7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2891C9-7E49-4B98-8ED7-54DB2662EE6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07218E7-A9A8-4BB7-9642-5786442452CE}">
      <dgm:prSet phldrT="[文本]"/>
      <dgm:spPr/>
      <dgm:t>
        <a:bodyPr/>
        <a:lstStyle/>
        <a:p>
          <a:r>
            <a:rPr lang="en-US" altLang="zh-CN" dirty="0" smtClean="0"/>
            <a:t>Generator</a:t>
          </a:r>
          <a:endParaRPr lang="zh-CN" altLang="en-US" dirty="0"/>
        </a:p>
      </dgm:t>
    </dgm:pt>
    <dgm:pt modelId="{C6393853-6EBA-43CE-AC0A-97FEEBEAC0C8}" type="parTrans" cxnId="{BF262EF0-64AA-4564-967B-952845B1A86D}">
      <dgm:prSet/>
      <dgm:spPr/>
      <dgm:t>
        <a:bodyPr/>
        <a:lstStyle/>
        <a:p>
          <a:endParaRPr lang="zh-CN" altLang="en-US"/>
        </a:p>
      </dgm:t>
    </dgm:pt>
    <dgm:pt modelId="{506A9CD7-DBA6-4EAA-8F0C-04808424006A}" type="sibTrans" cxnId="{BF262EF0-64AA-4564-967B-952845B1A86D}">
      <dgm:prSet/>
      <dgm:spPr/>
      <dgm:t>
        <a:bodyPr/>
        <a:lstStyle/>
        <a:p>
          <a:r>
            <a:rPr lang="en-US" altLang="zh-CN" dirty="0" smtClean="0">
              <a:solidFill>
                <a:srgbClr val="FF0000"/>
              </a:solidFill>
            </a:rPr>
            <a:t>particle gun, </a:t>
          </a:r>
          <a:r>
            <a:rPr lang="en-US" altLang="zh-CN" dirty="0" err="1" smtClean="0">
              <a:solidFill>
                <a:srgbClr val="FF0000"/>
              </a:solidFill>
            </a:rPr>
            <a:t>gps</a:t>
          </a:r>
          <a:r>
            <a:rPr lang="en-US" altLang="zh-CN" dirty="0" smtClean="0">
              <a:solidFill>
                <a:srgbClr val="FF0000"/>
              </a:solidFill>
            </a:rPr>
            <a:t>, </a:t>
          </a:r>
          <a:r>
            <a:rPr lang="en-US" altLang="zh-CN" dirty="0" err="1" smtClean="0">
              <a:solidFill>
                <a:srgbClr val="FF0000"/>
              </a:solidFill>
            </a:rPr>
            <a:t>stdhep</a:t>
          </a:r>
          <a:r>
            <a:rPr lang="en-US" altLang="zh-CN" dirty="0" smtClean="0">
              <a:solidFill>
                <a:srgbClr val="FF0000"/>
              </a:solidFill>
            </a:rPr>
            <a:t>, </a:t>
          </a:r>
          <a:r>
            <a:rPr lang="en-US" altLang="zh-CN" dirty="0" err="1" smtClean="0">
              <a:solidFill>
                <a:srgbClr val="FF0000"/>
              </a:solidFill>
            </a:rPr>
            <a:t>hepevt</a:t>
          </a:r>
          <a:r>
            <a:rPr lang="en-US" altLang="zh-CN" dirty="0" smtClean="0">
              <a:solidFill>
                <a:srgbClr val="FF0000"/>
              </a:solidFill>
            </a:rPr>
            <a:t>, </a:t>
          </a:r>
          <a:r>
            <a:rPr lang="en-US" altLang="zh-CN" dirty="0" err="1" smtClean="0">
              <a:solidFill>
                <a:srgbClr val="FF0000"/>
              </a:solidFill>
            </a:rPr>
            <a:t>hepmc</a:t>
          </a:r>
          <a:r>
            <a:rPr lang="en-US" altLang="zh-CN" dirty="0" smtClean="0">
              <a:solidFill>
                <a:srgbClr val="FF0000"/>
              </a:solidFill>
            </a:rPr>
            <a:t>, pairs, </a:t>
          </a:r>
          <a:r>
            <a:rPr lang="en-US" altLang="zh-CN" dirty="0" err="1" smtClean="0">
              <a:solidFill>
                <a:srgbClr val="FF0000"/>
              </a:solidFill>
            </a:rPr>
            <a:t>slcio</a:t>
          </a:r>
          <a:endParaRPr lang="zh-CN" altLang="en-US" dirty="0">
            <a:solidFill>
              <a:srgbClr val="FF0000"/>
            </a:solidFill>
          </a:endParaRPr>
        </a:p>
      </dgm:t>
    </dgm:pt>
    <dgm:pt modelId="{307775CE-BD4A-43C8-962D-8F1C5D89AEB4}">
      <dgm:prSet phldrT="[文本]"/>
      <dgm:spPr/>
      <dgm:t>
        <a:bodyPr/>
        <a:lstStyle/>
        <a:p>
          <a:r>
            <a:rPr lang="en-US" altLang="zh-CN" dirty="0" err="1" smtClean="0"/>
            <a:t>MokkaC</a:t>
          </a:r>
          <a:endParaRPr lang="zh-CN" altLang="en-US" dirty="0"/>
        </a:p>
      </dgm:t>
    </dgm:pt>
    <dgm:pt modelId="{308F7276-E8C4-42C5-9431-56F59597B6EF}" type="parTrans" cxnId="{F1456B7D-706A-4A79-AA20-A77B19B18CD0}">
      <dgm:prSet/>
      <dgm:spPr/>
      <dgm:t>
        <a:bodyPr/>
        <a:lstStyle/>
        <a:p>
          <a:endParaRPr lang="zh-CN" altLang="en-US"/>
        </a:p>
      </dgm:t>
    </dgm:pt>
    <dgm:pt modelId="{88DB8FE3-BFDF-4F88-8688-096D1024EBAE}" type="sibTrans" cxnId="{F1456B7D-706A-4A79-AA20-A77B19B18CD0}">
      <dgm:prSet custT="1"/>
      <dgm:spPr/>
      <dgm:t>
        <a:bodyPr/>
        <a:lstStyle/>
        <a:p>
          <a:r>
            <a:rPr lang="en-US" altLang="zh-CN" sz="1000" dirty="0" err="1" smtClean="0">
              <a:solidFill>
                <a:srgbClr val="FF0000"/>
              </a:solidFill>
            </a:rPr>
            <a:t>slcio+Gear</a:t>
          </a:r>
          <a:endParaRPr lang="zh-CN" altLang="en-US" sz="1000" dirty="0">
            <a:solidFill>
              <a:srgbClr val="FF0000"/>
            </a:solidFill>
          </a:endParaRPr>
        </a:p>
      </dgm:t>
    </dgm:pt>
    <dgm:pt modelId="{0E7FB464-10FC-48BC-A1E0-70606A18AD0A}">
      <dgm:prSet phldrT="[文本]"/>
      <dgm:spPr/>
      <dgm:t>
        <a:bodyPr/>
        <a:lstStyle/>
        <a:p>
          <a:r>
            <a:rPr lang="en-US" altLang="zh-CN" dirty="0" smtClean="0"/>
            <a:t>Reconstruction: Marlin</a:t>
          </a:r>
          <a:endParaRPr lang="zh-CN" altLang="en-US" dirty="0"/>
        </a:p>
      </dgm:t>
    </dgm:pt>
    <dgm:pt modelId="{E04FF51E-629B-4522-8605-056B3B52FE19}" type="parTrans" cxnId="{BC6EF7F7-042D-42FC-98F1-6CE06A60992A}">
      <dgm:prSet/>
      <dgm:spPr/>
      <dgm:t>
        <a:bodyPr/>
        <a:lstStyle/>
        <a:p>
          <a:endParaRPr lang="zh-CN" altLang="en-US"/>
        </a:p>
      </dgm:t>
    </dgm:pt>
    <dgm:pt modelId="{51ADAB1C-8141-411C-8E3C-51A027A8C2BE}" type="sibTrans" cxnId="{BC6EF7F7-042D-42FC-98F1-6CE06A60992A}">
      <dgm:prSet/>
      <dgm:spPr/>
      <dgm:t>
        <a:bodyPr/>
        <a:lstStyle/>
        <a:p>
          <a:endParaRPr lang="zh-CN" altLang="en-US"/>
        </a:p>
      </dgm:t>
    </dgm:pt>
    <dgm:pt modelId="{25C68B3A-FF9B-4815-8436-030687A3C7FC}" type="pres">
      <dgm:prSet presAssocID="{292891C9-7E49-4B98-8ED7-54DB2662EE62}" presName="Name0" presStyleCnt="0">
        <dgm:presLayoutVars>
          <dgm:dir/>
          <dgm:resizeHandles val="exact"/>
        </dgm:presLayoutVars>
      </dgm:prSet>
      <dgm:spPr/>
    </dgm:pt>
    <dgm:pt modelId="{3BA5AD2C-CFA8-47EA-9A10-C5FF8CEA989A}" type="pres">
      <dgm:prSet presAssocID="{307218E7-A9A8-4BB7-9642-5786442452CE}" presName="node" presStyleLbl="node1" presStyleIdx="0" presStyleCnt="3" custScaleX="4033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B5BD94-A6C3-4D31-BC00-3EB66A64E372}" type="pres">
      <dgm:prSet presAssocID="{506A9CD7-DBA6-4EAA-8F0C-04808424006A}" presName="sibTrans" presStyleLbl="sibTrans2D1" presStyleIdx="0" presStyleCnt="2" custScaleX="181176"/>
      <dgm:spPr/>
      <dgm:t>
        <a:bodyPr/>
        <a:lstStyle/>
        <a:p>
          <a:endParaRPr lang="zh-CN" altLang="en-US"/>
        </a:p>
      </dgm:t>
    </dgm:pt>
    <dgm:pt modelId="{1C8ECE7B-857C-409B-9927-8498AFCA2557}" type="pres">
      <dgm:prSet presAssocID="{506A9CD7-DBA6-4EAA-8F0C-04808424006A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94A70FCD-B212-44F2-9852-0C58DF570B69}" type="pres">
      <dgm:prSet presAssocID="{307775CE-BD4A-43C8-962D-8F1C5D89AEB4}" presName="node" presStyleLbl="node1" presStyleIdx="1" presStyleCnt="3" custScaleX="30538" custLinFactNeighborX="5425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83BBC4-47DC-41EF-8737-B8F9F87CF374}" type="pres">
      <dgm:prSet presAssocID="{88DB8FE3-BFDF-4F88-8688-096D1024EBAE}" presName="sibTrans" presStyleLbl="sibTrans2D1" presStyleIdx="1" presStyleCnt="2" custScaleX="163849"/>
      <dgm:spPr/>
      <dgm:t>
        <a:bodyPr/>
        <a:lstStyle/>
        <a:p>
          <a:endParaRPr lang="zh-CN" altLang="en-US"/>
        </a:p>
      </dgm:t>
    </dgm:pt>
    <dgm:pt modelId="{B42DC75F-4B88-4B95-8325-25913B37F4E8}" type="pres">
      <dgm:prSet presAssocID="{88DB8FE3-BFDF-4F88-8688-096D1024EBAE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A0D08BDF-3F3D-4ADE-984B-4B0377D4969C}" type="pres">
      <dgm:prSet presAssocID="{0E7FB464-10FC-48BC-A1E0-70606A18AD0A}" presName="node" presStyleLbl="node1" presStyleIdx="2" presStyleCnt="3" custScaleX="6837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74BF8C8-47BD-403A-9C2F-D10E4455B33D}" type="presOf" srcId="{292891C9-7E49-4B98-8ED7-54DB2662EE62}" destId="{25C68B3A-FF9B-4815-8436-030687A3C7FC}" srcOrd="0" destOrd="0" presId="urn:microsoft.com/office/officeart/2005/8/layout/process1"/>
    <dgm:cxn modelId="{C82877D7-B1C9-41EC-9ABC-859D5F8F28CE}" type="presOf" srcId="{506A9CD7-DBA6-4EAA-8F0C-04808424006A}" destId="{1C8ECE7B-857C-409B-9927-8498AFCA2557}" srcOrd="1" destOrd="0" presId="urn:microsoft.com/office/officeart/2005/8/layout/process1"/>
    <dgm:cxn modelId="{9D7D3CC0-B15D-492D-ABDF-4642AAB81857}" type="presOf" srcId="{88DB8FE3-BFDF-4F88-8688-096D1024EBAE}" destId="{5983BBC4-47DC-41EF-8737-B8F9F87CF374}" srcOrd="0" destOrd="0" presId="urn:microsoft.com/office/officeart/2005/8/layout/process1"/>
    <dgm:cxn modelId="{BC6EF7F7-042D-42FC-98F1-6CE06A60992A}" srcId="{292891C9-7E49-4B98-8ED7-54DB2662EE62}" destId="{0E7FB464-10FC-48BC-A1E0-70606A18AD0A}" srcOrd="2" destOrd="0" parTransId="{E04FF51E-629B-4522-8605-056B3B52FE19}" sibTransId="{51ADAB1C-8141-411C-8E3C-51A027A8C2BE}"/>
    <dgm:cxn modelId="{1A271FEF-82F7-49C2-8FAA-E34D32AADBE2}" type="presOf" srcId="{307775CE-BD4A-43C8-962D-8F1C5D89AEB4}" destId="{94A70FCD-B212-44F2-9852-0C58DF570B69}" srcOrd="0" destOrd="0" presId="urn:microsoft.com/office/officeart/2005/8/layout/process1"/>
    <dgm:cxn modelId="{B93A43BA-7685-4D13-8CA9-8B1E169D6A78}" type="presOf" srcId="{0E7FB464-10FC-48BC-A1E0-70606A18AD0A}" destId="{A0D08BDF-3F3D-4ADE-984B-4B0377D4969C}" srcOrd="0" destOrd="0" presId="urn:microsoft.com/office/officeart/2005/8/layout/process1"/>
    <dgm:cxn modelId="{F1456B7D-706A-4A79-AA20-A77B19B18CD0}" srcId="{292891C9-7E49-4B98-8ED7-54DB2662EE62}" destId="{307775CE-BD4A-43C8-962D-8F1C5D89AEB4}" srcOrd="1" destOrd="0" parTransId="{308F7276-E8C4-42C5-9431-56F59597B6EF}" sibTransId="{88DB8FE3-BFDF-4F88-8688-096D1024EBAE}"/>
    <dgm:cxn modelId="{D14EEA2D-BB94-44C1-B2DC-237CB609B50A}" type="presOf" srcId="{506A9CD7-DBA6-4EAA-8F0C-04808424006A}" destId="{8BB5BD94-A6C3-4D31-BC00-3EB66A64E372}" srcOrd="0" destOrd="0" presId="urn:microsoft.com/office/officeart/2005/8/layout/process1"/>
    <dgm:cxn modelId="{44A6AACD-3491-40F8-98A9-2AAF4CA6352A}" type="presOf" srcId="{88DB8FE3-BFDF-4F88-8688-096D1024EBAE}" destId="{B42DC75F-4B88-4B95-8325-25913B37F4E8}" srcOrd="1" destOrd="0" presId="urn:microsoft.com/office/officeart/2005/8/layout/process1"/>
    <dgm:cxn modelId="{E0C46982-7079-4C9C-A273-6D17F4BA79F5}" type="presOf" srcId="{307218E7-A9A8-4BB7-9642-5786442452CE}" destId="{3BA5AD2C-CFA8-47EA-9A10-C5FF8CEA989A}" srcOrd="0" destOrd="0" presId="urn:microsoft.com/office/officeart/2005/8/layout/process1"/>
    <dgm:cxn modelId="{BF262EF0-64AA-4564-967B-952845B1A86D}" srcId="{292891C9-7E49-4B98-8ED7-54DB2662EE62}" destId="{307218E7-A9A8-4BB7-9642-5786442452CE}" srcOrd="0" destOrd="0" parTransId="{C6393853-6EBA-43CE-AC0A-97FEEBEAC0C8}" sibTransId="{506A9CD7-DBA6-4EAA-8F0C-04808424006A}"/>
    <dgm:cxn modelId="{DF00BEF1-44FA-4900-A20B-17B4CA9D6565}" type="presParOf" srcId="{25C68B3A-FF9B-4815-8436-030687A3C7FC}" destId="{3BA5AD2C-CFA8-47EA-9A10-C5FF8CEA989A}" srcOrd="0" destOrd="0" presId="urn:microsoft.com/office/officeart/2005/8/layout/process1"/>
    <dgm:cxn modelId="{10BF1113-B87A-47A3-8A9F-9B3B16FA8FFF}" type="presParOf" srcId="{25C68B3A-FF9B-4815-8436-030687A3C7FC}" destId="{8BB5BD94-A6C3-4D31-BC00-3EB66A64E372}" srcOrd="1" destOrd="0" presId="urn:microsoft.com/office/officeart/2005/8/layout/process1"/>
    <dgm:cxn modelId="{CA68CEA9-FF9C-47A6-A726-4B11A7EFB333}" type="presParOf" srcId="{8BB5BD94-A6C3-4D31-BC00-3EB66A64E372}" destId="{1C8ECE7B-857C-409B-9927-8498AFCA2557}" srcOrd="0" destOrd="0" presId="urn:microsoft.com/office/officeart/2005/8/layout/process1"/>
    <dgm:cxn modelId="{E87EC457-7D6F-49F7-9DFE-068844B08977}" type="presParOf" srcId="{25C68B3A-FF9B-4815-8436-030687A3C7FC}" destId="{94A70FCD-B212-44F2-9852-0C58DF570B69}" srcOrd="2" destOrd="0" presId="urn:microsoft.com/office/officeart/2005/8/layout/process1"/>
    <dgm:cxn modelId="{FE5ADC79-3298-4498-BA78-8F7801FC1DE2}" type="presParOf" srcId="{25C68B3A-FF9B-4815-8436-030687A3C7FC}" destId="{5983BBC4-47DC-41EF-8737-B8F9F87CF374}" srcOrd="3" destOrd="0" presId="urn:microsoft.com/office/officeart/2005/8/layout/process1"/>
    <dgm:cxn modelId="{2F6E35F1-F898-4632-8C8D-ED580495B8CA}" type="presParOf" srcId="{5983BBC4-47DC-41EF-8737-B8F9F87CF374}" destId="{B42DC75F-4B88-4B95-8325-25913B37F4E8}" srcOrd="0" destOrd="0" presId="urn:microsoft.com/office/officeart/2005/8/layout/process1"/>
    <dgm:cxn modelId="{25D7F6D6-FF7C-418A-ACEC-D57278238788}" type="presParOf" srcId="{25C68B3A-FF9B-4815-8436-030687A3C7FC}" destId="{A0D08BDF-3F3D-4ADE-984B-4B0377D4969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2891C9-7E49-4B98-8ED7-54DB2662EE6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07218E7-A9A8-4BB7-9642-5786442452CE}">
      <dgm:prSet phldrT="[文本]"/>
      <dgm:spPr/>
      <dgm:t>
        <a:bodyPr/>
        <a:lstStyle/>
        <a:p>
          <a:r>
            <a:rPr lang="en-US" altLang="zh-CN" dirty="0" smtClean="0"/>
            <a:t>Generator</a:t>
          </a:r>
          <a:endParaRPr lang="zh-CN" altLang="en-US" dirty="0"/>
        </a:p>
      </dgm:t>
    </dgm:pt>
    <dgm:pt modelId="{C6393853-6EBA-43CE-AC0A-97FEEBEAC0C8}" type="parTrans" cxnId="{BF262EF0-64AA-4564-967B-952845B1A86D}">
      <dgm:prSet/>
      <dgm:spPr/>
      <dgm:t>
        <a:bodyPr/>
        <a:lstStyle/>
        <a:p>
          <a:endParaRPr lang="zh-CN" altLang="en-US"/>
        </a:p>
      </dgm:t>
    </dgm:pt>
    <dgm:pt modelId="{506A9CD7-DBA6-4EAA-8F0C-04808424006A}" type="sibTrans" cxnId="{BF262EF0-64AA-4564-967B-952845B1A86D}">
      <dgm:prSet/>
      <dgm:spPr/>
      <dgm:t>
        <a:bodyPr/>
        <a:lstStyle/>
        <a:p>
          <a:endParaRPr lang="zh-CN" altLang="en-US"/>
        </a:p>
      </dgm:t>
    </dgm:pt>
    <dgm:pt modelId="{307775CE-BD4A-43C8-962D-8F1C5D89AEB4}">
      <dgm:prSet phldrT="[文本]"/>
      <dgm:spPr/>
      <dgm:t>
        <a:bodyPr/>
        <a:lstStyle/>
        <a:p>
          <a:r>
            <a:rPr lang="en-US" altLang="zh-CN" dirty="0" smtClean="0"/>
            <a:t>DD4hep</a:t>
          </a:r>
          <a:endParaRPr lang="zh-CN" altLang="en-US" dirty="0"/>
        </a:p>
      </dgm:t>
    </dgm:pt>
    <dgm:pt modelId="{308F7276-E8C4-42C5-9431-56F59597B6EF}" type="parTrans" cxnId="{F1456B7D-706A-4A79-AA20-A77B19B18CD0}">
      <dgm:prSet/>
      <dgm:spPr/>
      <dgm:t>
        <a:bodyPr/>
        <a:lstStyle/>
        <a:p>
          <a:endParaRPr lang="zh-CN" altLang="en-US"/>
        </a:p>
      </dgm:t>
    </dgm:pt>
    <dgm:pt modelId="{88DB8FE3-BFDF-4F88-8688-096D1024EBAE}" type="sibTrans" cxnId="{F1456B7D-706A-4A79-AA20-A77B19B18CD0}">
      <dgm:prSet/>
      <dgm:spPr/>
      <dgm:t>
        <a:bodyPr/>
        <a:lstStyle/>
        <a:p>
          <a:r>
            <a:rPr lang="en-US" altLang="zh-CN" dirty="0" err="1" smtClean="0">
              <a:solidFill>
                <a:srgbClr val="FF0000"/>
              </a:solidFill>
            </a:rPr>
            <a:t>slcio+Gear</a:t>
          </a:r>
          <a:endParaRPr lang="zh-CN" altLang="en-US" dirty="0">
            <a:solidFill>
              <a:srgbClr val="FF0000"/>
            </a:solidFill>
          </a:endParaRPr>
        </a:p>
      </dgm:t>
    </dgm:pt>
    <dgm:pt modelId="{0E7FB464-10FC-48BC-A1E0-70606A18AD0A}">
      <dgm:prSet phldrT="[文本]"/>
      <dgm:spPr/>
      <dgm:t>
        <a:bodyPr/>
        <a:lstStyle/>
        <a:p>
          <a:r>
            <a:rPr lang="en-US" altLang="zh-CN" dirty="0" smtClean="0"/>
            <a:t>Reconstruction: Marlin</a:t>
          </a:r>
          <a:endParaRPr lang="zh-CN" altLang="en-US" dirty="0"/>
        </a:p>
      </dgm:t>
    </dgm:pt>
    <dgm:pt modelId="{E04FF51E-629B-4522-8605-056B3B52FE19}" type="parTrans" cxnId="{BC6EF7F7-042D-42FC-98F1-6CE06A60992A}">
      <dgm:prSet/>
      <dgm:spPr/>
      <dgm:t>
        <a:bodyPr/>
        <a:lstStyle/>
        <a:p>
          <a:endParaRPr lang="zh-CN" altLang="en-US"/>
        </a:p>
      </dgm:t>
    </dgm:pt>
    <dgm:pt modelId="{51ADAB1C-8141-411C-8E3C-51A027A8C2BE}" type="sibTrans" cxnId="{BC6EF7F7-042D-42FC-98F1-6CE06A60992A}">
      <dgm:prSet/>
      <dgm:spPr/>
      <dgm:t>
        <a:bodyPr/>
        <a:lstStyle/>
        <a:p>
          <a:endParaRPr lang="zh-CN" altLang="en-US"/>
        </a:p>
      </dgm:t>
    </dgm:pt>
    <dgm:pt modelId="{25C68B3A-FF9B-4815-8436-030687A3C7FC}" type="pres">
      <dgm:prSet presAssocID="{292891C9-7E49-4B98-8ED7-54DB2662EE62}" presName="Name0" presStyleCnt="0">
        <dgm:presLayoutVars>
          <dgm:dir/>
          <dgm:resizeHandles val="exact"/>
        </dgm:presLayoutVars>
      </dgm:prSet>
      <dgm:spPr/>
    </dgm:pt>
    <dgm:pt modelId="{3BA5AD2C-CFA8-47EA-9A10-C5FF8CEA989A}" type="pres">
      <dgm:prSet presAssocID="{307218E7-A9A8-4BB7-9642-5786442452CE}" presName="node" presStyleLbl="node1" presStyleIdx="0" presStyleCnt="3" custScaleX="416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B5BD94-A6C3-4D31-BC00-3EB66A64E372}" type="pres">
      <dgm:prSet presAssocID="{506A9CD7-DBA6-4EAA-8F0C-04808424006A}" presName="sibTrans" presStyleLbl="sibTrans2D1" presStyleIdx="0" presStyleCnt="2" custScaleX="181454"/>
      <dgm:spPr/>
      <dgm:t>
        <a:bodyPr/>
        <a:lstStyle/>
        <a:p>
          <a:endParaRPr lang="zh-CN" altLang="en-US"/>
        </a:p>
      </dgm:t>
    </dgm:pt>
    <dgm:pt modelId="{1C8ECE7B-857C-409B-9927-8498AFCA2557}" type="pres">
      <dgm:prSet presAssocID="{506A9CD7-DBA6-4EAA-8F0C-04808424006A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94A70FCD-B212-44F2-9852-0C58DF570B69}" type="pres">
      <dgm:prSet presAssocID="{307775CE-BD4A-43C8-962D-8F1C5D89AEB4}" presName="node" presStyleLbl="node1" presStyleIdx="1" presStyleCnt="3" custScaleX="35283" custLinFactNeighborX="8105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83BBC4-47DC-41EF-8737-B8F9F87CF374}" type="pres">
      <dgm:prSet presAssocID="{88DB8FE3-BFDF-4F88-8688-096D1024EBAE}" presName="sibTrans" presStyleLbl="sibTrans2D1" presStyleIdx="1" presStyleCnt="2" custScaleX="181479"/>
      <dgm:spPr/>
      <dgm:t>
        <a:bodyPr/>
        <a:lstStyle/>
        <a:p>
          <a:endParaRPr lang="zh-CN" altLang="en-US"/>
        </a:p>
      </dgm:t>
    </dgm:pt>
    <dgm:pt modelId="{B42DC75F-4B88-4B95-8325-25913B37F4E8}" type="pres">
      <dgm:prSet presAssocID="{88DB8FE3-BFDF-4F88-8688-096D1024EBAE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A0D08BDF-3F3D-4ADE-984B-4B0377D4969C}" type="pres">
      <dgm:prSet presAssocID="{0E7FB464-10FC-48BC-A1E0-70606A18AD0A}" presName="node" presStyleLbl="node1" presStyleIdx="2" presStyleCnt="3" custScaleX="6925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29EFE50-F677-4F30-84D1-8F5BE4FDDE5E}" type="presOf" srcId="{506A9CD7-DBA6-4EAA-8F0C-04808424006A}" destId="{1C8ECE7B-857C-409B-9927-8498AFCA2557}" srcOrd="1" destOrd="0" presId="urn:microsoft.com/office/officeart/2005/8/layout/process1"/>
    <dgm:cxn modelId="{69BBBEB8-B3E0-47A8-A0ED-42659B8FC81A}" type="presOf" srcId="{307775CE-BD4A-43C8-962D-8F1C5D89AEB4}" destId="{94A70FCD-B212-44F2-9852-0C58DF570B69}" srcOrd="0" destOrd="0" presId="urn:microsoft.com/office/officeart/2005/8/layout/process1"/>
    <dgm:cxn modelId="{AF44E76F-4790-4AD0-905E-51ACD4BAA527}" type="presOf" srcId="{0E7FB464-10FC-48BC-A1E0-70606A18AD0A}" destId="{A0D08BDF-3F3D-4ADE-984B-4B0377D4969C}" srcOrd="0" destOrd="0" presId="urn:microsoft.com/office/officeart/2005/8/layout/process1"/>
    <dgm:cxn modelId="{312127C8-093A-4739-9F7F-64E7F38728A2}" type="presOf" srcId="{307218E7-A9A8-4BB7-9642-5786442452CE}" destId="{3BA5AD2C-CFA8-47EA-9A10-C5FF8CEA989A}" srcOrd="0" destOrd="0" presId="urn:microsoft.com/office/officeart/2005/8/layout/process1"/>
    <dgm:cxn modelId="{BC6EF7F7-042D-42FC-98F1-6CE06A60992A}" srcId="{292891C9-7E49-4B98-8ED7-54DB2662EE62}" destId="{0E7FB464-10FC-48BC-A1E0-70606A18AD0A}" srcOrd="2" destOrd="0" parTransId="{E04FF51E-629B-4522-8605-056B3B52FE19}" sibTransId="{51ADAB1C-8141-411C-8E3C-51A027A8C2BE}"/>
    <dgm:cxn modelId="{4B048354-DD87-4878-BD80-57DC1ED15482}" type="presOf" srcId="{506A9CD7-DBA6-4EAA-8F0C-04808424006A}" destId="{8BB5BD94-A6C3-4D31-BC00-3EB66A64E372}" srcOrd="0" destOrd="0" presId="urn:microsoft.com/office/officeart/2005/8/layout/process1"/>
    <dgm:cxn modelId="{F1456B7D-706A-4A79-AA20-A77B19B18CD0}" srcId="{292891C9-7E49-4B98-8ED7-54DB2662EE62}" destId="{307775CE-BD4A-43C8-962D-8F1C5D89AEB4}" srcOrd="1" destOrd="0" parTransId="{308F7276-E8C4-42C5-9431-56F59597B6EF}" sibTransId="{88DB8FE3-BFDF-4F88-8688-096D1024EBAE}"/>
    <dgm:cxn modelId="{BF262EF0-64AA-4564-967B-952845B1A86D}" srcId="{292891C9-7E49-4B98-8ED7-54DB2662EE62}" destId="{307218E7-A9A8-4BB7-9642-5786442452CE}" srcOrd="0" destOrd="0" parTransId="{C6393853-6EBA-43CE-AC0A-97FEEBEAC0C8}" sibTransId="{506A9CD7-DBA6-4EAA-8F0C-04808424006A}"/>
    <dgm:cxn modelId="{037E9C59-07BF-4BAA-87E5-BEDD323FCE17}" type="presOf" srcId="{88DB8FE3-BFDF-4F88-8688-096D1024EBAE}" destId="{5983BBC4-47DC-41EF-8737-B8F9F87CF374}" srcOrd="0" destOrd="0" presId="urn:microsoft.com/office/officeart/2005/8/layout/process1"/>
    <dgm:cxn modelId="{05278777-A88B-4B66-9FE5-0E8675C76430}" type="presOf" srcId="{88DB8FE3-BFDF-4F88-8688-096D1024EBAE}" destId="{B42DC75F-4B88-4B95-8325-25913B37F4E8}" srcOrd="1" destOrd="0" presId="urn:microsoft.com/office/officeart/2005/8/layout/process1"/>
    <dgm:cxn modelId="{5C43C466-75E4-4566-A6D3-3F5E8917F305}" type="presOf" srcId="{292891C9-7E49-4B98-8ED7-54DB2662EE62}" destId="{25C68B3A-FF9B-4815-8436-030687A3C7FC}" srcOrd="0" destOrd="0" presId="urn:microsoft.com/office/officeart/2005/8/layout/process1"/>
    <dgm:cxn modelId="{48FB2EB7-5BE5-4C72-BC17-D3884721FE9F}" type="presParOf" srcId="{25C68B3A-FF9B-4815-8436-030687A3C7FC}" destId="{3BA5AD2C-CFA8-47EA-9A10-C5FF8CEA989A}" srcOrd="0" destOrd="0" presId="urn:microsoft.com/office/officeart/2005/8/layout/process1"/>
    <dgm:cxn modelId="{41ADABC0-2E5B-4231-B64E-3A5E7F375AD6}" type="presParOf" srcId="{25C68B3A-FF9B-4815-8436-030687A3C7FC}" destId="{8BB5BD94-A6C3-4D31-BC00-3EB66A64E372}" srcOrd="1" destOrd="0" presId="urn:microsoft.com/office/officeart/2005/8/layout/process1"/>
    <dgm:cxn modelId="{2DC818B9-BF6E-4A93-A2ED-42D0AFEF556B}" type="presParOf" srcId="{8BB5BD94-A6C3-4D31-BC00-3EB66A64E372}" destId="{1C8ECE7B-857C-409B-9927-8498AFCA2557}" srcOrd="0" destOrd="0" presId="urn:microsoft.com/office/officeart/2005/8/layout/process1"/>
    <dgm:cxn modelId="{00066C53-9DC5-4BD5-AE54-3C4AC5A827FC}" type="presParOf" srcId="{25C68B3A-FF9B-4815-8436-030687A3C7FC}" destId="{94A70FCD-B212-44F2-9852-0C58DF570B69}" srcOrd="2" destOrd="0" presId="urn:microsoft.com/office/officeart/2005/8/layout/process1"/>
    <dgm:cxn modelId="{F299F860-9F76-489F-A2C1-499AE4AAAAD8}" type="presParOf" srcId="{25C68B3A-FF9B-4815-8436-030687A3C7FC}" destId="{5983BBC4-47DC-41EF-8737-B8F9F87CF374}" srcOrd="3" destOrd="0" presId="urn:microsoft.com/office/officeart/2005/8/layout/process1"/>
    <dgm:cxn modelId="{43E3FB4C-B0D0-4AAA-9B85-3856D1233E08}" type="presParOf" srcId="{5983BBC4-47DC-41EF-8737-B8F9F87CF374}" destId="{B42DC75F-4B88-4B95-8325-25913B37F4E8}" srcOrd="0" destOrd="0" presId="urn:microsoft.com/office/officeart/2005/8/layout/process1"/>
    <dgm:cxn modelId="{E89A7D9C-9A4B-475E-9885-C722987D8830}" type="presParOf" srcId="{25C68B3A-FF9B-4815-8436-030687A3C7FC}" destId="{A0D08BDF-3F3D-4ADE-984B-4B0377D4969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C75AEE-74E7-4565-BE26-D5D63EDB0013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9AD882C-83C9-43B8-BF82-D11EE5EF078D}">
      <dgm:prSet phldrT="[文本]"/>
      <dgm:spPr/>
      <dgm:t>
        <a:bodyPr/>
        <a:lstStyle/>
        <a:p>
          <a:r>
            <a:rPr lang="en-US" altLang="zh-CN" dirty="0" smtClean="0"/>
            <a:t>Database/steering files</a:t>
          </a:r>
          <a:endParaRPr lang="zh-CN" altLang="en-US" dirty="0"/>
        </a:p>
      </dgm:t>
    </dgm:pt>
    <dgm:pt modelId="{A1096E1E-E692-4FB5-9AFE-CBCB188F0C15}" type="parTrans" cxnId="{A13FEC04-B14D-4DB1-803B-1C6E963052AC}">
      <dgm:prSet/>
      <dgm:spPr/>
      <dgm:t>
        <a:bodyPr/>
        <a:lstStyle/>
        <a:p>
          <a:endParaRPr lang="zh-CN" altLang="en-US"/>
        </a:p>
      </dgm:t>
    </dgm:pt>
    <dgm:pt modelId="{12F19669-A042-40BA-8D98-FCE1321A2CA7}" type="sibTrans" cxnId="{A13FEC04-B14D-4DB1-803B-1C6E963052AC}">
      <dgm:prSet/>
      <dgm:spPr/>
      <dgm:t>
        <a:bodyPr/>
        <a:lstStyle/>
        <a:p>
          <a:endParaRPr lang="zh-CN" altLang="en-US"/>
        </a:p>
      </dgm:t>
    </dgm:pt>
    <dgm:pt modelId="{0D032D82-E412-48FC-AFC5-3F3A886788E8}">
      <dgm:prSet phldrT="[文本]"/>
      <dgm:spPr/>
      <dgm:t>
        <a:bodyPr/>
        <a:lstStyle/>
        <a:p>
          <a:r>
            <a:rPr lang="en-US" altLang="zh-CN" dirty="0" smtClean="0"/>
            <a:t>xml files</a:t>
          </a:r>
          <a:endParaRPr lang="zh-CN" altLang="en-US" dirty="0"/>
        </a:p>
      </dgm:t>
    </dgm:pt>
    <dgm:pt modelId="{B53FACBC-061A-46B8-859B-DC0A2AFBA456}" type="parTrans" cxnId="{633DEAE8-8A40-4A83-AE86-734AA9DF1889}">
      <dgm:prSet/>
      <dgm:spPr/>
      <dgm:t>
        <a:bodyPr/>
        <a:lstStyle/>
        <a:p>
          <a:endParaRPr lang="zh-CN" altLang="en-US"/>
        </a:p>
      </dgm:t>
    </dgm:pt>
    <dgm:pt modelId="{FB0418CE-0C73-4AEC-8D88-21F33E7EC589}" type="sibTrans" cxnId="{633DEAE8-8A40-4A83-AE86-734AA9DF1889}">
      <dgm:prSet/>
      <dgm:spPr/>
      <dgm:t>
        <a:bodyPr/>
        <a:lstStyle/>
        <a:p>
          <a:endParaRPr lang="zh-CN" altLang="en-US"/>
        </a:p>
      </dgm:t>
    </dgm:pt>
    <dgm:pt modelId="{4EF05B6E-793C-4152-82D8-A0F33F637E80}" type="pres">
      <dgm:prSet presAssocID="{EFC75AEE-74E7-4565-BE26-D5D63EDB001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BAB7707-6CA9-4CDE-9015-7349795695AF}" type="pres">
      <dgm:prSet presAssocID="{C9AD882C-83C9-43B8-BF82-D11EE5EF078D}" presName="upArrow" presStyleLbl="node1" presStyleIdx="0" presStyleCnt="2"/>
      <dgm:spPr/>
    </dgm:pt>
    <dgm:pt modelId="{2679FEF4-9F3A-45F8-9397-E85B7CB4EA13}" type="pres">
      <dgm:prSet presAssocID="{C9AD882C-83C9-43B8-BF82-D11EE5EF078D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F3E39A-87F6-42A4-94AA-0A17163318F2}" type="pres">
      <dgm:prSet presAssocID="{0D032D82-E412-48FC-AFC5-3F3A886788E8}" presName="downArrow" presStyleLbl="node1" presStyleIdx="1" presStyleCnt="2"/>
      <dgm:spPr/>
    </dgm:pt>
    <dgm:pt modelId="{DA6B7A01-D8F5-4B38-B2E5-24B50D6109EF}" type="pres">
      <dgm:prSet presAssocID="{0D032D82-E412-48FC-AFC5-3F3A886788E8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A4EE969-4437-4CE0-A525-E7972B47B421}" type="presOf" srcId="{EFC75AEE-74E7-4565-BE26-D5D63EDB0013}" destId="{4EF05B6E-793C-4152-82D8-A0F33F637E80}" srcOrd="0" destOrd="0" presId="urn:microsoft.com/office/officeart/2005/8/layout/arrow4"/>
    <dgm:cxn modelId="{A13FEC04-B14D-4DB1-803B-1C6E963052AC}" srcId="{EFC75AEE-74E7-4565-BE26-D5D63EDB0013}" destId="{C9AD882C-83C9-43B8-BF82-D11EE5EF078D}" srcOrd="0" destOrd="0" parTransId="{A1096E1E-E692-4FB5-9AFE-CBCB188F0C15}" sibTransId="{12F19669-A042-40BA-8D98-FCE1321A2CA7}"/>
    <dgm:cxn modelId="{633DEAE8-8A40-4A83-AE86-734AA9DF1889}" srcId="{EFC75AEE-74E7-4565-BE26-D5D63EDB0013}" destId="{0D032D82-E412-48FC-AFC5-3F3A886788E8}" srcOrd="1" destOrd="0" parTransId="{B53FACBC-061A-46B8-859B-DC0A2AFBA456}" sibTransId="{FB0418CE-0C73-4AEC-8D88-21F33E7EC589}"/>
    <dgm:cxn modelId="{46A0D785-E07B-4468-AB1B-5FB5FE96383E}" type="presOf" srcId="{C9AD882C-83C9-43B8-BF82-D11EE5EF078D}" destId="{2679FEF4-9F3A-45F8-9397-E85B7CB4EA13}" srcOrd="0" destOrd="0" presId="urn:microsoft.com/office/officeart/2005/8/layout/arrow4"/>
    <dgm:cxn modelId="{21EDCCE5-428C-4E7D-BBFA-AB156A1E725F}" type="presOf" srcId="{0D032D82-E412-48FC-AFC5-3F3A886788E8}" destId="{DA6B7A01-D8F5-4B38-B2E5-24B50D6109EF}" srcOrd="0" destOrd="0" presId="urn:microsoft.com/office/officeart/2005/8/layout/arrow4"/>
    <dgm:cxn modelId="{C2B0E06A-8BF7-4705-BE06-0DB338FD5EEE}" type="presParOf" srcId="{4EF05B6E-793C-4152-82D8-A0F33F637E80}" destId="{2BAB7707-6CA9-4CDE-9015-7349795695AF}" srcOrd="0" destOrd="0" presId="urn:microsoft.com/office/officeart/2005/8/layout/arrow4"/>
    <dgm:cxn modelId="{1017FDEA-D1AF-40E3-B109-78EDAC8C5C95}" type="presParOf" srcId="{4EF05B6E-793C-4152-82D8-A0F33F637E80}" destId="{2679FEF4-9F3A-45F8-9397-E85B7CB4EA13}" srcOrd="1" destOrd="0" presId="urn:microsoft.com/office/officeart/2005/8/layout/arrow4"/>
    <dgm:cxn modelId="{1C5F0D10-07E6-465B-979E-3D0960AF9D58}" type="presParOf" srcId="{4EF05B6E-793C-4152-82D8-A0F33F637E80}" destId="{B8F3E39A-87F6-42A4-94AA-0A17163318F2}" srcOrd="2" destOrd="0" presId="urn:microsoft.com/office/officeart/2005/8/layout/arrow4"/>
    <dgm:cxn modelId="{378D55C3-F1BF-4DD9-B05F-05002FCF81FD}" type="presParOf" srcId="{4EF05B6E-793C-4152-82D8-A0F33F637E80}" destId="{DA6B7A01-D8F5-4B38-B2E5-24B50D6109E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5AD2C-CFA8-47EA-9A10-C5FF8CEA989A}">
      <dsp:nvSpPr>
        <dsp:cNvPr id="0" name=""/>
        <dsp:cNvSpPr/>
      </dsp:nvSpPr>
      <dsp:spPr>
        <a:xfrm>
          <a:off x="364" y="0"/>
          <a:ext cx="1404936" cy="493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Generator</a:t>
          </a:r>
          <a:endParaRPr lang="zh-CN" altLang="en-US" sz="1800" kern="1200" dirty="0"/>
        </a:p>
      </dsp:txBody>
      <dsp:txXfrm>
        <a:off x="14818" y="14454"/>
        <a:ext cx="1376028" cy="464577"/>
      </dsp:txXfrm>
    </dsp:sp>
    <dsp:sp modelId="{8BB5BD94-A6C3-4D31-BC00-3EB66A64E372}">
      <dsp:nvSpPr>
        <dsp:cNvPr id="0" name=""/>
        <dsp:cNvSpPr/>
      </dsp:nvSpPr>
      <dsp:spPr>
        <a:xfrm>
          <a:off x="1469993" y="0"/>
          <a:ext cx="1780768" cy="493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solidFill>
                <a:srgbClr val="FF0000"/>
              </a:solidFill>
            </a:rPr>
            <a:t>particle gun, </a:t>
          </a:r>
          <a:r>
            <a:rPr lang="en-US" altLang="zh-CN" sz="1000" kern="1200" dirty="0" err="1" smtClean="0">
              <a:solidFill>
                <a:srgbClr val="FF0000"/>
              </a:solidFill>
            </a:rPr>
            <a:t>gps</a:t>
          </a:r>
          <a:r>
            <a:rPr lang="en-US" altLang="zh-CN" sz="1000" kern="1200" dirty="0" smtClean="0">
              <a:solidFill>
                <a:srgbClr val="FF0000"/>
              </a:solidFill>
            </a:rPr>
            <a:t>, </a:t>
          </a:r>
          <a:r>
            <a:rPr lang="en-US" altLang="zh-CN" sz="1000" kern="1200" dirty="0" err="1" smtClean="0">
              <a:solidFill>
                <a:srgbClr val="FF0000"/>
              </a:solidFill>
            </a:rPr>
            <a:t>stdhep</a:t>
          </a:r>
          <a:r>
            <a:rPr lang="en-US" altLang="zh-CN" sz="1000" kern="1200" dirty="0" smtClean="0">
              <a:solidFill>
                <a:srgbClr val="FF0000"/>
              </a:solidFill>
            </a:rPr>
            <a:t>, </a:t>
          </a:r>
          <a:r>
            <a:rPr lang="en-US" altLang="zh-CN" sz="1000" kern="1200" dirty="0" err="1" smtClean="0">
              <a:solidFill>
                <a:srgbClr val="FF0000"/>
              </a:solidFill>
            </a:rPr>
            <a:t>hepevt</a:t>
          </a:r>
          <a:r>
            <a:rPr lang="en-US" altLang="zh-CN" sz="1000" kern="1200" dirty="0" smtClean="0">
              <a:solidFill>
                <a:srgbClr val="FF0000"/>
              </a:solidFill>
            </a:rPr>
            <a:t>, </a:t>
          </a:r>
          <a:r>
            <a:rPr lang="en-US" altLang="zh-CN" sz="1000" kern="1200" dirty="0" err="1" smtClean="0">
              <a:solidFill>
                <a:srgbClr val="FF0000"/>
              </a:solidFill>
            </a:rPr>
            <a:t>hepmc</a:t>
          </a:r>
          <a:r>
            <a:rPr lang="en-US" altLang="zh-CN" sz="1000" kern="1200" dirty="0" smtClean="0">
              <a:solidFill>
                <a:srgbClr val="FF0000"/>
              </a:solidFill>
            </a:rPr>
            <a:t>, pairs, </a:t>
          </a:r>
          <a:r>
            <a:rPr lang="en-US" altLang="zh-CN" sz="1000" kern="1200" dirty="0" err="1" smtClean="0">
              <a:solidFill>
                <a:srgbClr val="FF0000"/>
              </a:solidFill>
            </a:rPr>
            <a:t>slcio</a:t>
          </a:r>
          <a:endParaRPr lang="zh-CN" altLang="en-US" sz="1000" kern="1200" dirty="0">
            <a:solidFill>
              <a:srgbClr val="FF0000"/>
            </a:solidFill>
          </a:endParaRPr>
        </a:p>
      </dsp:txBody>
      <dsp:txXfrm>
        <a:off x="1469993" y="98697"/>
        <a:ext cx="1632723" cy="296091"/>
      </dsp:txXfrm>
    </dsp:sp>
    <dsp:sp modelId="{94A70FCD-B212-44F2-9852-0C58DF570B69}">
      <dsp:nvSpPr>
        <dsp:cNvPr id="0" name=""/>
        <dsp:cNvSpPr/>
      </dsp:nvSpPr>
      <dsp:spPr>
        <a:xfrm>
          <a:off x="3259819" y="0"/>
          <a:ext cx="1063637" cy="493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err="1" smtClean="0"/>
            <a:t>MokkaC</a:t>
          </a:r>
          <a:endParaRPr lang="zh-CN" altLang="en-US" sz="1800" kern="1200" dirty="0"/>
        </a:p>
      </dsp:txBody>
      <dsp:txXfrm>
        <a:off x="3274273" y="14454"/>
        <a:ext cx="1034729" cy="464577"/>
      </dsp:txXfrm>
    </dsp:sp>
    <dsp:sp modelId="{5983BBC4-47DC-41EF-8737-B8F9F87CF374}">
      <dsp:nvSpPr>
        <dsp:cNvPr id="0" name=""/>
        <dsp:cNvSpPr/>
      </dsp:nvSpPr>
      <dsp:spPr>
        <a:xfrm>
          <a:off x="4398752" y="0"/>
          <a:ext cx="809244" cy="493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err="1" smtClean="0">
              <a:solidFill>
                <a:srgbClr val="FF0000"/>
              </a:solidFill>
            </a:rPr>
            <a:t>slcio+Gear</a:t>
          </a:r>
          <a:endParaRPr lang="zh-CN" altLang="en-US" sz="1000" kern="1200" dirty="0">
            <a:solidFill>
              <a:srgbClr val="FF0000"/>
            </a:solidFill>
          </a:endParaRPr>
        </a:p>
      </dsp:txBody>
      <dsp:txXfrm>
        <a:off x="4398752" y="98697"/>
        <a:ext cx="661199" cy="296091"/>
      </dsp:txXfrm>
    </dsp:sp>
    <dsp:sp modelId="{A0D08BDF-3F3D-4ADE-984B-4B0377D4969C}">
      <dsp:nvSpPr>
        <dsp:cNvPr id="0" name=""/>
        <dsp:cNvSpPr/>
      </dsp:nvSpPr>
      <dsp:spPr>
        <a:xfrm>
          <a:off x="5255336" y="0"/>
          <a:ext cx="2381534" cy="493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Reconstruction: Marlin</a:t>
          </a:r>
          <a:endParaRPr lang="zh-CN" altLang="en-US" sz="1800" kern="1200" dirty="0"/>
        </a:p>
      </dsp:txBody>
      <dsp:txXfrm>
        <a:off x="5269790" y="14454"/>
        <a:ext cx="2352626" cy="464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5AD2C-CFA8-47EA-9A10-C5FF8CEA989A}">
      <dsp:nvSpPr>
        <dsp:cNvPr id="0" name=""/>
        <dsp:cNvSpPr/>
      </dsp:nvSpPr>
      <dsp:spPr>
        <a:xfrm>
          <a:off x="2652" y="0"/>
          <a:ext cx="1402672" cy="45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Generator</a:t>
          </a:r>
          <a:endParaRPr lang="zh-CN" altLang="en-US" sz="1800" kern="1200" dirty="0"/>
        </a:p>
      </dsp:txBody>
      <dsp:txXfrm>
        <a:off x="16043" y="13391"/>
        <a:ext cx="1375890" cy="430418"/>
      </dsp:txXfrm>
    </dsp:sp>
    <dsp:sp modelId="{8BB5BD94-A6C3-4D31-BC00-3EB66A64E372}">
      <dsp:nvSpPr>
        <dsp:cNvPr id="0" name=""/>
        <dsp:cNvSpPr/>
      </dsp:nvSpPr>
      <dsp:spPr>
        <a:xfrm>
          <a:off x="1471946" y="0"/>
          <a:ext cx="187631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kern="1200"/>
        </a:p>
      </dsp:txBody>
      <dsp:txXfrm>
        <a:off x="1471946" y="91440"/>
        <a:ext cx="1739159" cy="274320"/>
      </dsp:txXfrm>
    </dsp:sp>
    <dsp:sp modelId="{94A70FCD-B212-44F2-9852-0C58DF570B69}">
      <dsp:nvSpPr>
        <dsp:cNvPr id="0" name=""/>
        <dsp:cNvSpPr/>
      </dsp:nvSpPr>
      <dsp:spPr>
        <a:xfrm>
          <a:off x="3356356" y="0"/>
          <a:ext cx="1189617" cy="45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DD4hep</a:t>
          </a:r>
          <a:endParaRPr lang="zh-CN" altLang="en-US" sz="1800" kern="1200" dirty="0"/>
        </a:p>
      </dsp:txBody>
      <dsp:txXfrm>
        <a:off x="3369747" y="13391"/>
        <a:ext cx="1162835" cy="430418"/>
      </dsp:txXfrm>
    </dsp:sp>
    <dsp:sp modelId="{5983BBC4-47DC-41EF-8737-B8F9F87CF374}">
      <dsp:nvSpPr>
        <dsp:cNvPr id="0" name=""/>
        <dsp:cNvSpPr/>
      </dsp:nvSpPr>
      <dsp:spPr>
        <a:xfrm>
          <a:off x="4571408" y="0"/>
          <a:ext cx="717805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err="1" smtClean="0">
              <a:solidFill>
                <a:srgbClr val="FF0000"/>
              </a:solidFill>
            </a:rPr>
            <a:t>slcio+Gear</a:t>
          </a:r>
          <a:endParaRPr lang="zh-CN" altLang="en-US" sz="1000" kern="1200" dirty="0">
            <a:solidFill>
              <a:srgbClr val="FF0000"/>
            </a:solidFill>
          </a:endParaRPr>
        </a:p>
      </dsp:txBody>
      <dsp:txXfrm>
        <a:off x="4571408" y="91440"/>
        <a:ext cx="580645" cy="274320"/>
      </dsp:txXfrm>
    </dsp:sp>
    <dsp:sp modelId="{A0D08BDF-3F3D-4ADE-984B-4B0377D4969C}">
      <dsp:nvSpPr>
        <dsp:cNvPr id="0" name=""/>
        <dsp:cNvSpPr/>
      </dsp:nvSpPr>
      <dsp:spPr>
        <a:xfrm>
          <a:off x="5292259" y="0"/>
          <a:ext cx="2335067" cy="45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Reconstruction: Marlin</a:t>
          </a:r>
          <a:endParaRPr lang="zh-CN" altLang="en-US" sz="1800" kern="1200" dirty="0"/>
        </a:p>
      </dsp:txBody>
      <dsp:txXfrm>
        <a:off x="5305650" y="13391"/>
        <a:ext cx="2308285" cy="430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B7707-6CA9-4CDE-9015-7349795695AF}">
      <dsp:nvSpPr>
        <dsp:cNvPr id="0" name=""/>
        <dsp:cNvSpPr/>
      </dsp:nvSpPr>
      <dsp:spPr>
        <a:xfrm>
          <a:off x="675779" y="0"/>
          <a:ext cx="471423" cy="353567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9FEF4-9F3A-45F8-9397-E85B7CB4EA13}">
      <dsp:nvSpPr>
        <dsp:cNvPr id="0" name=""/>
        <dsp:cNvSpPr/>
      </dsp:nvSpPr>
      <dsp:spPr>
        <a:xfrm>
          <a:off x="1161345" y="0"/>
          <a:ext cx="2518155" cy="353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Database/steering files</a:t>
          </a:r>
          <a:endParaRPr lang="zh-CN" altLang="en-US" sz="1600" kern="1200" dirty="0"/>
        </a:p>
      </dsp:txBody>
      <dsp:txXfrm>
        <a:off x="1161345" y="0"/>
        <a:ext cx="2518155" cy="353567"/>
      </dsp:txXfrm>
    </dsp:sp>
    <dsp:sp modelId="{B8F3E39A-87F6-42A4-94AA-0A17163318F2}">
      <dsp:nvSpPr>
        <dsp:cNvPr id="0" name=""/>
        <dsp:cNvSpPr/>
      </dsp:nvSpPr>
      <dsp:spPr>
        <a:xfrm>
          <a:off x="817206" y="383031"/>
          <a:ext cx="471423" cy="353567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B7A01-D8F5-4B38-B2E5-24B50D6109EF}">
      <dsp:nvSpPr>
        <dsp:cNvPr id="0" name=""/>
        <dsp:cNvSpPr/>
      </dsp:nvSpPr>
      <dsp:spPr>
        <a:xfrm>
          <a:off x="1302772" y="383031"/>
          <a:ext cx="2518155" cy="353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xml files</a:t>
          </a:r>
          <a:endParaRPr lang="zh-CN" altLang="en-US" sz="1600" kern="1200" dirty="0"/>
        </a:p>
      </dsp:txBody>
      <dsp:txXfrm>
        <a:off x="1302772" y="383031"/>
        <a:ext cx="2518155" cy="35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24722-E683-464C-A193-ECCE1E9E861A}" type="datetimeFigureOut">
              <a:rPr lang="zh-CN" altLang="en-US" smtClean="0"/>
              <a:t>2019-6-6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6057A-6803-41AD-8230-B9AC1F323B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90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A032-E3AC-4FF4-AA0A-05224C5DD86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19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E09-DF4F-48E7-9F61-B3C8E7B45350}" type="datetimeFigureOut">
              <a:rPr lang="zh-CN" altLang="en-US" smtClean="0"/>
              <a:t>2019-6-6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51D-DF42-4ED7-8C4A-341909758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85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E09-DF4F-48E7-9F61-B3C8E7B45350}" type="datetimeFigureOut">
              <a:rPr lang="zh-CN" altLang="en-US" smtClean="0"/>
              <a:t>2019-6-6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51D-DF42-4ED7-8C4A-341909758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37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E09-DF4F-48E7-9F61-B3C8E7B45350}" type="datetimeFigureOut">
              <a:rPr lang="zh-CN" altLang="en-US" smtClean="0"/>
              <a:t>2019-6-6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51D-DF42-4ED7-8C4A-341909758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13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E09-DF4F-48E7-9F61-B3C8E7B45350}" type="datetimeFigureOut">
              <a:rPr lang="zh-CN" altLang="en-US" smtClean="0"/>
              <a:t>2019-6-6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51D-DF42-4ED7-8C4A-341909758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80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E09-DF4F-48E7-9F61-B3C8E7B45350}" type="datetimeFigureOut">
              <a:rPr lang="zh-CN" altLang="en-US" smtClean="0"/>
              <a:t>2019-6-6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51D-DF42-4ED7-8C4A-341909758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92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E09-DF4F-48E7-9F61-B3C8E7B45350}" type="datetimeFigureOut">
              <a:rPr lang="zh-CN" altLang="en-US" smtClean="0"/>
              <a:t>2019-6-6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51D-DF42-4ED7-8C4A-341909758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24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E09-DF4F-48E7-9F61-B3C8E7B45350}" type="datetimeFigureOut">
              <a:rPr lang="zh-CN" altLang="en-US" smtClean="0"/>
              <a:t>2019-6-6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51D-DF42-4ED7-8C4A-341909758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74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E09-DF4F-48E7-9F61-B3C8E7B45350}" type="datetimeFigureOut">
              <a:rPr lang="zh-CN" altLang="en-US" smtClean="0"/>
              <a:t>2019-6-6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51D-DF42-4ED7-8C4A-341909758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25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E09-DF4F-48E7-9F61-B3C8E7B45350}" type="datetimeFigureOut">
              <a:rPr lang="zh-CN" altLang="en-US" smtClean="0"/>
              <a:t>2019-6-6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51D-DF42-4ED7-8C4A-341909758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30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E09-DF4F-48E7-9F61-B3C8E7B45350}" type="datetimeFigureOut">
              <a:rPr lang="zh-CN" altLang="en-US" smtClean="0"/>
              <a:t>2019-6-6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51D-DF42-4ED7-8C4A-341909758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27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E09-DF4F-48E7-9F61-B3C8E7B45350}" type="datetimeFigureOut">
              <a:rPr lang="zh-CN" altLang="en-US" smtClean="0"/>
              <a:t>2019-6-6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51D-DF42-4ED7-8C4A-341909758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31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4326"/>
            <a:ext cx="7886700" cy="678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871200"/>
            <a:ext cx="7886700" cy="530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1E09-DF4F-48E7-9F61-B3C8E7B45350}" type="datetimeFigureOut">
              <a:rPr lang="zh-CN" altLang="en-US" smtClean="0"/>
              <a:t>2019-6-6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651D-DF42-4ED7-8C4A-341909758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9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epcsoft.ihep.ac.cn/guides/scratch/docs/quick_start/" TargetMode="External"/><Relationship Id="rId2" Type="http://schemas.openxmlformats.org/officeDocument/2006/relationships/hyperlink" Target="http://cepcgit.ihep.ac.cn/cepcsoft/Mokk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Simulation Tools for </a:t>
            </a:r>
            <a:r>
              <a:rPr lang="en-US" altLang="zh-CN" dirty="0" err="1" smtClean="0"/>
              <a:t>CepC</a:t>
            </a:r>
            <a:r>
              <a:rPr lang="en-US" altLang="zh-CN" dirty="0" smtClean="0"/>
              <a:t> Detector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Chengdong</a:t>
            </a:r>
            <a:r>
              <a:rPr lang="en-US" altLang="zh-CN" dirty="0" smtClean="0"/>
              <a:t> Fu</a:t>
            </a:r>
          </a:p>
          <a:p>
            <a:r>
              <a:rPr lang="en-US" altLang="zh-CN" dirty="0" smtClean="0"/>
              <a:t>2019-6-6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12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/>
              <a:t>Mokka</a:t>
            </a:r>
            <a:r>
              <a:rPr lang="en-US" altLang="zh-CN" dirty="0" smtClean="0"/>
              <a:t> Kernel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2" y="1829387"/>
            <a:ext cx="6901592" cy="3608675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2018-6-27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Simulation and Detector Geometry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4019-2FEF-49F9-91B3-589BCC7EADD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4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Interface to Geant4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30" y="1153884"/>
            <a:ext cx="6902030" cy="4307795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2018-6-27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Simulation and Detector Geometry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4019-2FEF-49F9-91B3-589BCC7EAD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7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Codes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88" y="937881"/>
            <a:ext cx="6830736" cy="4899569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2061029" y="3120572"/>
            <a:ext cx="1175657" cy="7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061029" y="3403600"/>
            <a:ext cx="1458685" cy="204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061028" y="3998686"/>
            <a:ext cx="1175657" cy="7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061028" y="4287658"/>
            <a:ext cx="1175657" cy="7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061027" y="4876800"/>
            <a:ext cx="1175657" cy="7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061027" y="5176631"/>
            <a:ext cx="1175657" cy="7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85370" y="2745123"/>
            <a:ext cx="1250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/CEPC</a:t>
            </a:r>
          </a:p>
          <a:p>
            <a:r>
              <a:rPr lang="en-US" altLang="zh-CN" dirty="0" smtClean="0"/>
              <a:t>/</a:t>
            </a:r>
            <a:r>
              <a:rPr lang="en-US" altLang="zh-CN" dirty="0" err="1" smtClean="0"/>
              <a:t>SiCal</a:t>
            </a:r>
            <a:endParaRPr lang="en-US" altLang="zh-CN" dirty="0" smtClean="0"/>
          </a:p>
          <a:p>
            <a:r>
              <a:rPr lang="en-US" altLang="zh-CN" dirty="0" smtClean="0"/>
              <a:t>/</a:t>
            </a:r>
            <a:r>
              <a:rPr lang="en-US" altLang="zh-CN" dirty="0" err="1" smtClean="0"/>
              <a:t>SiTracker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2018-6-27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Simulation and Detector Geometry</a:t>
            </a:r>
            <a:endParaRPr lang="zh-CN" alt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4019-2FEF-49F9-91B3-589BCC7EADD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4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/>
              <a:t>Mokka</a:t>
            </a:r>
            <a:r>
              <a:rPr lang="en-US" altLang="zh-CN" dirty="0" smtClean="0"/>
              <a:t> VS </a:t>
            </a:r>
            <a:r>
              <a:rPr lang="en-US" altLang="zh-CN" dirty="0" err="1" smtClean="0"/>
              <a:t>MokkaC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altLang="zh-CN" b="1" dirty="0">
                <a:solidFill>
                  <a:srgbClr val="0000CC"/>
                </a:solidFill>
              </a:rPr>
              <a:t>M</a:t>
            </a:r>
            <a:r>
              <a:rPr lang="de-DE" altLang="zh-CN" dirty="0"/>
              <a:t>odellierung mit </a:t>
            </a:r>
            <a:r>
              <a:rPr lang="de-DE" altLang="zh-CN" b="1" dirty="0">
                <a:solidFill>
                  <a:srgbClr val="0000CC"/>
                </a:solidFill>
              </a:rPr>
              <a:t>O</a:t>
            </a:r>
            <a:r>
              <a:rPr lang="de-DE" altLang="zh-CN" dirty="0"/>
              <a:t>bjekten eines </a:t>
            </a:r>
            <a:r>
              <a:rPr lang="de-DE" altLang="zh-CN" b="1" dirty="0">
                <a:solidFill>
                  <a:srgbClr val="0000CC"/>
                </a:solidFill>
              </a:rPr>
              <a:t>K</a:t>
            </a:r>
            <a:r>
              <a:rPr lang="de-DE" altLang="zh-CN" dirty="0"/>
              <a:t>ompakten </a:t>
            </a:r>
            <a:r>
              <a:rPr lang="de-DE" altLang="zh-CN" b="1" dirty="0">
                <a:solidFill>
                  <a:srgbClr val="0000CC"/>
                </a:solidFill>
              </a:rPr>
              <a:t>Ka</a:t>
            </a:r>
            <a:r>
              <a:rPr lang="de-DE" altLang="zh-CN" dirty="0"/>
              <a:t>lorimeters</a:t>
            </a:r>
          </a:p>
          <a:p>
            <a:r>
              <a:rPr lang="en-US" altLang="zh-CN" dirty="0"/>
              <a:t>Object Modeling for compact calorimeters</a:t>
            </a:r>
          </a:p>
          <a:p>
            <a:r>
              <a:rPr lang="en-US" altLang="zh-CN" dirty="0" err="1">
                <a:solidFill>
                  <a:srgbClr val="0000CC"/>
                </a:solidFill>
              </a:rPr>
              <a:t>Mokka</a:t>
            </a:r>
            <a:r>
              <a:rPr lang="en-US" altLang="zh-CN" dirty="0"/>
              <a:t> is a </a:t>
            </a:r>
            <a:r>
              <a:rPr lang="en-US" altLang="zh-CN" dirty="0">
                <a:solidFill>
                  <a:srgbClr val="0000CC"/>
                </a:solidFill>
              </a:rPr>
              <a:t>Geant4</a:t>
            </a:r>
            <a:r>
              <a:rPr lang="en-US" altLang="zh-CN" dirty="0"/>
              <a:t>-based full simulation framework, in the original version, its detector data driven model is strongly based on </a:t>
            </a:r>
            <a:r>
              <a:rPr lang="en-US" altLang="zh-CN" dirty="0">
                <a:solidFill>
                  <a:srgbClr val="C00000"/>
                </a:solidFill>
              </a:rPr>
              <a:t>MySQL</a:t>
            </a:r>
          </a:p>
          <a:p>
            <a:pPr lvl="1"/>
            <a:r>
              <a:rPr lang="en-US" altLang="zh-CN" dirty="0"/>
              <a:t>Store models information</a:t>
            </a:r>
          </a:p>
          <a:p>
            <a:pPr lvl="1"/>
            <a:r>
              <a:rPr lang="en-US" altLang="zh-CN" dirty="0"/>
              <a:t>Store geometry parameters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It is modified to break away from database partly, in order to compact new sub-detectors quickly and modify them flexibly.</a:t>
            </a:r>
          </a:p>
          <a:p>
            <a:pPr lvl="1"/>
            <a:r>
              <a:rPr lang="en-US" altLang="zh-CN" dirty="0"/>
              <a:t>Add new sub-detector into </a:t>
            </a:r>
            <a:r>
              <a:rPr lang="en-US" altLang="zh-CN" dirty="0">
                <a:solidFill>
                  <a:srgbClr val="0000CC"/>
                </a:solidFill>
              </a:rPr>
              <a:t>CEPC model</a:t>
            </a:r>
          </a:p>
          <a:p>
            <a:pPr lvl="1"/>
            <a:r>
              <a:rPr lang="en-US" altLang="zh-CN" dirty="0"/>
              <a:t>Input parameters through steering file</a:t>
            </a:r>
          </a:p>
          <a:p>
            <a:r>
              <a:rPr lang="en-US" altLang="zh-CN" dirty="0"/>
              <a:t>New more type of sub-detectors have been built.</a:t>
            </a:r>
          </a:p>
          <a:p>
            <a:pPr lvl="1"/>
            <a:r>
              <a:rPr lang="en-US" altLang="zh-CN" dirty="0"/>
              <a:t>A simple general calorimeter: </a:t>
            </a:r>
            <a:r>
              <a:rPr lang="en-US" altLang="zh-CN" dirty="0">
                <a:solidFill>
                  <a:srgbClr val="0000CC"/>
                </a:solidFill>
              </a:rPr>
              <a:t>silicon-based, BGO, LGO, Scintillator, THGEM, RPC, LYSO, BC420</a:t>
            </a:r>
            <a:r>
              <a:rPr lang="en-US" altLang="zh-CN" dirty="0"/>
              <a:t>…</a:t>
            </a:r>
          </a:p>
          <a:p>
            <a:pPr lvl="1"/>
            <a:r>
              <a:rPr lang="en-US" altLang="zh-CN" dirty="0"/>
              <a:t>Silicon-based tracker: replace </a:t>
            </a:r>
            <a:r>
              <a:rPr lang="en-US" altLang="zh-CN" dirty="0">
                <a:solidFill>
                  <a:srgbClr val="0000CC"/>
                </a:solidFill>
              </a:rPr>
              <a:t>TPC</a:t>
            </a:r>
          </a:p>
          <a:p>
            <a:pPr lvl="1"/>
            <a:r>
              <a:rPr lang="en-US" altLang="zh-CN" dirty="0" err="1"/>
              <a:t>GeneralInterface</a:t>
            </a:r>
            <a:r>
              <a:rPr lang="en-US" altLang="zh-CN" dirty="0"/>
              <a:t>: to </a:t>
            </a:r>
            <a:r>
              <a:rPr lang="en-US" altLang="zh-CN" dirty="0" err="1"/>
              <a:t>intergrate</a:t>
            </a:r>
            <a:r>
              <a:rPr lang="en-US" altLang="zh-CN" dirty="0"/>
              <a:t> sub-detector quickly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2018-6-27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Simulation and Detector Geometry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4019-2FEF-49F9-91B3-589BCC7EADD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3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More update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Support to change database of driver in steering file</a:t>
            </a:r>
          </a:p>
          <a:p>
            <a:pPr lvl="1"/>
            <a:r>
              <a:rPr lang="en-US" altLang="zh-CN" dirty="0"/>
              <a:t>Previous: </a:t>
            </a:r>
          </a:p>
          <a:p>
            <a:pPr lvl="2"/>
            <a:r>
              <a:rPr lang="en-US" altLang="zh-CN" dirty="0"/>
              <a:t>/</a:t>
            </a:r>
            <a:r>
              <a:rPr lang="en-US" altLang="zh-CN" dirty="0" err="1"/>
              <a:t>Mokka</a:t>
            </a:r>
            <a:r>
              <a:rPr lang="en-US" altLang="zh-CN" dirty="0"/>
              <a:t>/</a:t>
            </a:r>
            <a:r>
              <a:rPr lang="en-US" altLang="zh-CN" dirty="0" err="1"/>
              <a:t>init</a:t>
            </a:r>
            <a:r>
              <a:rPr lang="en-US" altLang="zh-CN" dirty="0"/>
              <a:t>/</a:t>
            </a:r>
            <a:r>
              <a:rPr lang="en-US" altLang="zh-CN" dirty="0" err="1"/>
              <a:t>EditGeometry</a:t>
            </a:r>
            <a:r>
              <a:rPr lang="en-US" altLang="zh-CN" dirty="0"/>
              <a:t>/</a:t>
            </a:r>
            <a:r>
              <a:rPr lang="en-US" altLang="zh-CN" dirty="0" err="1"/>
              <a:t>addSubDetector</a:t>
            </a:r>
            <a:r>
              <a:rPr lang="en-US" altLang="zh-CN" dirty="0"/>
              <a:t> </a:t>
            </a:r>
            <a:r>
              <a:rPr lang="en-US" altLang="zh-CN" dirty="0" err="1"/>
              <a:t>tube_cepc</a:t>
            </a:r>
            <a:endParaRPr lang="en-US" altLang="zh-CN" dirty="0"/>
          </a:p>
          <a:p>
            <a:pPr lvl="2"/>
            <a:r>
              <a:rPr lang="en-US" altLang="zh-CN" dirty="0"/>
              <a:t>/</a:t>
            </a:r>
            <a:r>
              <a:rPr lang="en-US" altLang="zh-CN" dirty="0" err="1"/>
              <a:t>Mokka</a:t>
            </a:r>
            <a:r>
              <a:rPr lang="en-US" altLang="zh-CN" dirty="0"/>
              <a:t>/</a:t>
            </a:r>
            <a:r>
              <a:rPr lang="en-US" altLang="zh-CN" dirty="0" err="1"/>
              <a:t>init</a:t>
            </a:r>
            <a:r>
              <a:rPr lang="en-US" altLang="zh-CN" dirty="0"/>
              <a:t>/</a:t>
            </a:r>
            <a:r>
              <a:rPr lang="en-US" altLang="zh-CN" dirty="0" err="1"/>
              <a:t>EditGeometry</a:t>
            </a:r>
            <a:r>
              <a:rPr lang="en-US" altLang="zh-CN" dirty="0"/>
              <a:t>/</a:t>
            </a:r>
            <a:r>
              <a:rPr lang="en-US" altLang="zh-CN" dirty="0" err="1"/>
              <a:t>newSubDetector</a:t>
            </a:r>
            <a:r>
              <a:rPr lang="en-US" altLang="zh-CN" dirty="0"/>
              <a:t> SiTracker01</a:t>
            </a:r>
          </a:p>
          <a:p>
            <a:pPr lvl="1"/>
            <a:r>
              <a:rPr lang="en-US" altLang="zh-CN" dirty="0"/>
              <a:t>Current:</a:t>
            </a:r>
          </a:p>
          <a:p>
            <a:pPr lvl="2"/>
            <a:r>
              <a:rPr lang="en-US" altLang="zh-CN" dirty="0"/>
              <a:t>/</a:t>
            </a:r>
            <a:r>
              <a:rPr lang="en-US" altLang="zh-CN" dirty="0" err="1"/>
              <a:t>Mokka</a:t>
            </a:r>
            <a:r>
              <a:rPr lang="en-US" altLang="zh-CN" dirty="0"/>
              <a:t>/</a:t>
            </a:r>
            <a:r>
              <a:rPr lang="en-US" altLang="zh-CN" dirty="0" err="1"/>
              <a:t>init</a:t>
            </a:r>
            <a:r>
              <a:rPr lang="en-US" altLang="zh-CN" dirty="0"/>
              <a:t>/</a:t>
            </a:r>
            <a:r>
              <a:rPr lang="en-US" altLang="zh-CN" dirty="0" err="1"/>
              <a:t>EditGeometry</a:t>
            </a:r>
            <a:r>
              <a:rPr lang="en-US" altLang="zh-CN" dirty="0"/>
              <a:t>/</a:t>
            </a:r>
            <a:r>
              <a:rPr lang="en-US" altLang="zh-CN" dirty="0" err="1"/>
              <a:t>newSubDetector</a:t>
            </a:r>
            <a:r>
              <a:rPr lang="en-US" altLang="zh-CN" dirty="0"/>
              <a:t> </a:t>
            </a:r>
            <a:r>
              <a:rPr lang="en-US" altLang="zh-CN" dirty="0" err="1"/>
              <a:t>new_tube</a:t>
            </a:r>
            <a:r>
              <a:rPr lang="en-US" altLang="zh-CN" dirty="0"/>
              <a:t> 150 </a:t>
            </a:r>
            <a:r>
              <a:rPr lang="en-US" altLang="zh-CN" dirty="0" err="1"/>
              <a:t>Tube_cepc</a:t>
            </a:r>
            <a:r>
              <a:rPr lang="en-US" altLang="zh-CN" dirty="0"/>
              <a:t> TMP_DB03_33_Cu</a:t>
            </a:r>
          </a:p>
          <a:p>
            <a:r>
              <a:rPr lang="en-US" altLang="zh-CN" dirty="0"/>
              <a:t>Support scintillator for SHcalRpc01 driver</a:t>
            </a:r>
          </a:p>
          <a:p>
            <a:r>
              <a:rPr lang="en-US" altLang="zh-CN" dirty="0" smtClean="0"/>
              <a:t>Add </a:t>
            </a:r>
            <a:r>
              <a:rPr lang="en-US" altLang="zh-CN" dirty="0"/>
              <a:t>optional parameters for VXD (scale of thickness) through steering </a:t>
            </a:r>
            <a:r>
              <a:rPr lang="en-US" altLang="zh-CN" dirty="0" smtClean="0"/>
              <a:t>file</a:t>
            </a:r>
          </a:p>
          <a:p>
            <a:r>
              <a:rPr lang="en-US" altLang="zh-CN" dirty="0" smtClean="0"/>
              <a:t>Add </a:t>
            </a:r>
            <a:r>
              <a:rPr lang="en-US" altLang="zh-CN" dirty="0"/>
              <a:t>optional parameters for Yoke (layer number and thickness) through steering file</a:t>
            </a:r>
          </a:p>
          <a:p>
            <a:r>
              <a:rPr lang="en-US" altLang="zh-CN" dirty="0" smtClean="0"/>
              <a:t>Correct </a:t>
            </a:r>
            <a:r>
              <a:rPr lang="en-US" altLang="zh-CN" dirty="0"/>
              <a:t>FTD Gear output for radiation length of </a:t>
            </a:r>
            <a:r>
              <a:rPr lang="en-US" altLang="zh-CN" dirty="0" smtClean="0"/>
              <a:t>support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2018-6-27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Simulation and Detector Geometry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4019-2FEF-49F9-91B3-589BCC7EADD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3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New </a:t>
            </a:r>
            <a:r>
              <a:rPr lang="en-US" altLang="zh-CN" dirty="0" err="1" smtClean="0"/>
              <a:t>tool</a:t>
            </a:r>
            <a:r>
              <a:rPr lang="en-US" altLang="zh-CN" dirty="0" err="1" smtClean="0">
                <a:sym typeface="Symbol" panose="05050102010706020507" pitchFamily="18" charset="2"/>
              </a:rPr>
              <a:t>BudgetPlugin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9" y="871200"/>
            <a:ext cx="6347714" cy="2118743"/>
          </a:xfrm>
        </p:spPr>
        <p:txBody>
          <a:bodyPr>
            <a:normAutofit fontScale="47500" lnSpcReduction="20000"/>
          </a:bodyPr>
          <a:lstStyle/>
          <a:p>
            <a:r>
              <a:rPr lang="en-US" altLang="zh-CN" dirty="0"/>
              <a:t>/</a:t>
            </a:r>
            <a:r>
              <a:rPr lang="en-US" altLang="zh-CN" dirty="0" err="1"/>
              <a:t>Mokka</a:t>
            </a:r>
            <a:r>
              <a:rPr lang="en-US" altLang="zh-CN" dirty="0"/>
              <a:t>/</a:t>
            </a:r>
            <a:r>
              <a:rPr lang="en-US" altLang="zh-CN" dirty="0" err="1"/>
              <a:t>init</a:t>
            </a:r>
            <a:r>
              <a:rPr lang="en-US" altLang="zh-CN" dirty="0"/>
              <a:t>/</a:t>
            </a:r>
            <a:r>
              <a:rPr lang="en-US" altLang="zh-CN" dirty="0" err="1"/>
              <a:t>registerPlugin</a:t>
            </a:r>
            <a:r>
              <a:rPr lang="en-US" altLang="zh-CN" dirty="0"/>
              <a:t> </a:t>
            </a:r>
            <a:r>
              <a:rPr lang="en-US" altLang="zh-CN" dirty="0" err="1"/>
              <a:t>BudgetPlugin</a:t>
            </a:r>
            <a:endParaRPr lang="en-US" altLang="zh-CN" dirty="0"/>
          </a:p>
          <a:p>
            <a:r>
              <a:rPr lang="en-US" altLang="zh-CN" dirty="0"/>
              <a:t>/</a:t>
            </a:r>
            <a:r>
              <a:rPr lang="en-US" altLang="zh-CN" dirty="0" err="1"/>
              <a:t>Mokka</a:t>
            </a:r>
            <a:r>
              <a:rPr lang="en-US" altLang="zh-CN" dirty="0"/>
              <a:t>/</a:t>
            </a:r>
            <a:r>
              <a:rPr lang="en-US" altLang="zh-CN" dirty="0" err="1"/>
              <a:t>init</a:t>
            </a:r>
            <a:r>
              <a:rPr lang="en-US" altLang="zh-CN" dirty="0"/>
              <a:t>/</a:t>
            </a:r>
            <a:r>
              <a:rPr lang="en-US" altLang="zh-CN" dirty="0" err="1"/>
              <a:t>userInitString</a:t>
            </a:r>
            <a:r>
              <a:rPr lang="en-US" altLang="zh-CN" dirty="0"/>
              <a:t> </a:t>
            </a:r>
            <a:r>
              <a:rPr lang="en-US" altLang="zh-CN" dirty="0" err="1"/>
              <a:t>OutputFile</a:t>
            </a:r>
            <a:r>
              <a:rPr lang="en-US" altLang="zh-CN" dirty="0"/>
              <a:t> </a:t>
            </a:r>
            <a:r>
              <a:rPr lang="en-US" altLang="zh-CN" dirty="0" err="1"/>
              <a:t>budget.root</a:t>
            </a:r>
            <a:endParaRPr lang="en-US" altLang="zh-CN" dirty="0"/>
          </a:p>
          <a:p>
            <a:r>
              <a:rPr lang="en-US" altLang="zh-CN" dirty="0"/>
              <a:t>/</a:t>
            </a:r>
            <a:r>
              <a:rPr lang="en-US" altLang="zh-CN" dirty="0" err="1"/>
              <a:t>Mokka</a:t>
            </a:r>
            <a:r>
              <a:rPr lang="en-US" altLang="zh-CN" dirty="0"/>
              <a:t>/</a:t>
            </a:r>
            <a:r>
              <a:rPr lang="en-US" altLang="zh-CN" dirty="0" err="1"/>
              <a:t>init</a:t>
            </a:r>
            <a:r>
              <a:rPr lang="en-US" altLang="zh-CN" dirty="0"/>
              <a:t>/</a:t>
            </a:r>
            <a:r>
              <a:rPr lang="en-US" altLang="zh-CN" dirty="0" err="1"/>
              <a:t>userInitDouble</a:t>
            </a:r>
            <a:r>
              <a:rPr lang="en-US" altLang="zh-CN" dirty="0"/>
              <a:t> </a:t>
            </a:r>
            <a:r>
              <a:rPr lang="en-US" altLang="zh-CN" dirty="0" err="1"/>
              <a:t>zCut</a:t>
            </a:r>
            <a:r>
              <a:rPr lang="en-US" altLang="zh-CN" dirty="0"/>
              <a:t> 2350</a:t>
            </a:r>
          </a:p>
          <a:p>
            <a:r>
              <a:rPr lang="en-US" altLang="zh-CN" dirty="0"/>
              <a:t>/</a:t>
            </a:r>
            <a:r>
              <a:rPr lang="en-US" altLang="zh-CN" dirty="0" err="1"/>
              <a:t>Mokka</a:t>
            </a:r>
            <a:r>
              <a:rPr lang="en-US" altLang="zh-CN" dirty="0"/>
              <a:t>/</a:t>
            </a:r>
            <a:r>
              <a:rPr lang="en-US" altLang="zh-CN" dirty="0" err="1"/>
              <a:t>init</a:t>
            </a:r>
            <a:r>
              <a:rPr lang="en-US" altLang="zh-CN" dirty="0"/>
              <a:t>/</a:t>
            </a:r>
            <a:r>
              <a:rPr lang="en-US" altLang="zh-CN" dirty="0" err="1"/>
              <a:t>userInitDouble</a:t>
            </a:r>
            <a:r>
              <a:rPr lang="en-US" altLang="zh-CN" dirty="0"/>
              <a:t> </a:t>
            </a:r>
            <a:r>
              <a:rPr lang="en-US" altLang="zh-CN" dirty="0" err="1"/>
              <a:t>rCut</a:t>
            </a:r>
            <a:r>
              <a:rPr lang="en-US" altLang="zh-CN" dirty="0"/>
              <a:t> 1850</a:t>
            </a:r>
          </a:p>
          <a:p>
            <a:endParaRPr lang="en-US" altLang="zh-CN" dirty="0"/>
          </a:p>
          <a:p>
            <a:r>
              <a:rPr lang="en-US" altLang="zh-CN" dirty="0"/>
              <a:t>/gun/particle </a:t>
            </a:r>
            <a:r>
              <a:rPr lang="en-US" altLang="zh-CN" dirty="0" err="1"/>
              <a:t>geantino</a:t>
            </a:r>
            <a:endParaRPr lang="en-US" altLang="zh-CN" dirty="0"/>
          </a:p>
          <a:p>
            <a:r>
              <a:rPr lang="en-US" altLang="zh-CN" dirty="0"/>
              <a:t>/run/</a:t>
            </a:r>
            <a:r>
              <a:rPr lang="en-US" altLang="zh-CN" dirty="0" err="1"/>
              <a:t>beamOn</a:t>
            </a:r>
            <a:r>
              <a:rPr lang="en-US" altLang="zh-CN" dirty="0"/>
              <a:t> 100000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36" y="3323771"/>
            <a:ext cx="4315073" cy="32017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36" y="3287486"/>
            <a:ext cx="3929237" cy="327436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74363" y="3389086"/>
            <a:ext cx="7195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calculated TPC case                                    </a:t>
            </a:r>
            <a:r>
              <a:rPr lang="en-US" altLang="zh-CN" dirty="0" err="1" smtClean="0"/>
              <a:t>Scaned</a:t>
            </a:r>
            <a:r>
              <a:rPr lang="en-US" altLang="zh-CN" dirty="0" smtClean="0"/>
              <a:t> full silicon case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657" y="751007"/>
            <a:ext cx="3203552" cy="253647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62805" y="699259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calculated full silicon case</a:t>
            </a:r>
            <a:endParaRPr lang="zh-CN" altLang="en-US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2018-6-27</a:t>
            </a:r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Simulation and Detector Geometry</a:t>
            </a:r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4019-2FEF-49F9-91B3-589BCC7EADD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1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DD4hep Toolkit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9" y="871200"/>
            <a:ext cx="6347714" cy="913892"/>
          </a:xfrm>
        </p:spPr>
        <p:txBody>
          <a:bodyPr/>
          <a:lstStyle/>
          <a:p>
            <a:r>
              <a:rPr lang="en-US" altLang="zh-CN" dirty="0" smtClean="0"/>
              <a:t>From DD4hep manual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G4 Detector Simulation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4019-2FEF-49F9-91B3-589BCC7EADD5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15" y="1893433"/>
            <a:ext cx="79724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Detector compact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00629"/>
            <a:ext cx="7886700" cy="477633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Xml</a:t>
            </a:r>
          </a:p>
          <a:p>
            <a:pPr lvl="1"/>
            <a:r>
              <a:rPr lang="en-US" altLang="zh-CN" dirty="0" smtClean="0"/>
              <a:t>One main xml file include several xml file</a:t>
            </a:r>
          </a:p>
          <a:p>
            <a:pPr lvl="2"/>
            <a:r>
              <a:rPr lang="en-US" altLang="zh-CN" dirty="0" smtClean="0"/>
              <a:t>elements.xml</a:t>
            </a:r>
          </a:p>
          <a:p>
            <a:pPr lvl="2"/>
            <a:r>
              <a:rPr lang="en-US" altLang="zh-CN" dirty="0" smtClean="0"/>
              <a:t>materials.xml</a:t>
            </a:r>
            <a:endParaRPr lang="en-US" altLang="zh-CN" dirty="0"/>
          </a:p>
          <a:p>
            <a:pPr lvl="2"/>
            <a:r>
              <a:rPr lang="en-US" altLang="zh-CN" dirty="0" smtClean="0"/>
              <a:t>Sub-detectors</a:t>
            </a:r>
          </a:p>
          <a:p>
            <a:pPr lvl="2"/>
            <a:r>
              <a:rPr lang="en-US" altLang="zh-CN" dirty="0" smtClean="0"/>
              <a:t>constants</a:t>
            </a:r>
          </a:p>
          <a:p>
            <a:pPr lvl="1"/>
            <a:r>
              <a:rPr lang="en-US" altLang="zh-CN" dirty="0" smtClean="0"/>
              <a:t>Keyword controlled parameters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Some common modules </a:t>
            </a:r>
            <a:r>
              <a:rPr lang="en-US" altLang="zh-CN" dirty="0" smtClean="0"/>
              <a:t>have been set in </a:t>
            </a:r>
            <a:r>
              <a:rPr lang="en-US" altLang="zh-CN" dirty="0" smtClean="0"/>
              <a:t>DD4hep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8924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63131" y="736829"/>
            <a:ext cx="8249466" cy="5692147"/>
            <a:chOff x="463131" y="903740"/>
            <a:chExt cx="8249466" cy="5692147"/>
          </a:xfrm>
        </p:grpSpPr>
        <p:grpSp>
          <p:nvGrpSpPr>
            <p:cNvPr id="16" name="组合 15"/>
            <p:cNvGrpSpPr/>
            <p:nvPr/>
          </p:nvGrpSpPr>
          <p:grpSpPr>
            <a:xfrm>
              <a:off x="463131" y="903740"/>
              <a:ext cx="8249466" cy="5594396"/>
              <a:chOff x="463131" y="984856"/>
              <a:chExt cx="8249466" cy="5594396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0708" y="3167789"/>
                <a:ext cx="1848314" cy="1740143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7152" y="3163046"/>
                <a:ext cx="1806350" cy="1744886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3773" y="3090879"/>
                <a:ext cx="1901933" cy="1817053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9216" y="3065456"/>
                <a:ext cx="1903381" cy="1764638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5002" y="1038699"/>
                <a:ext cx="1857368" cy="1776798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1330" y="1038699"/>
                <a:ext cx="2091622" cy="1658873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3131" y="4912377"/>
                <a:ext cx="1914525" cy="1666875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21015" y="1081431"/>
                <a:ext cx="1603632" cy="1638632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04666" y="984856"/>
                <a:ext cx="1686265" cy="1712716"/>
              </a:xfrm>
              <a:prstGeom prst="rect">
                <a:avLst/>
              </a:prstGeom>
            </p:spPr>
          </p:pic>
        </p:grp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43523" y="5115067"/>
              <a:ext cx="1516858" cy="148082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6586" y="67584"/>
            <a:ext cx="8185355" cy="571045"/>
          </a:xfrm>
        </p:spPr>
        <p:txBody>
          <a:bodyPr>
            <a:noAutofit/>
          </a:bodyPr>
          <a:lstStyle/>
          <a:p>
            <a:r>
              <a:rPr lang="en-US" altLang="zh-CN" sz="3600" b="1" dirty="0" smtClean="0"/>
              <a:t>Standard DD4hep supplied detector palette</a:t>
            </a:r>
            <a:endParaRPr lang="zh-CN" altLang="en-US" sz="3600" b="1" dirty="0"/>
          </a:p>
        </p:txBody>
      </p:sp>
      <p:sp>
        <p:nvSpPr>
          <p:cNvPr id="15" name="内容占位符 14"/>
          <p:cNvSpPr>
            <a:spLocks noGrp="1"/>
          </p:cNvSpPr>
          <p:nvPr>
            <p:ph idx="1"/>
          </p:nvPr>
        </p:nvSpPr>
        <p:spPr>
          <a:xfrm>
            <a:off x="645241" y="584714"/>
            <a:ext cx="7886700" cy="406207"/>
          </a:xfrm>
        </p:spPr>
        <p:txBody>
          <a:bodyPr>
            <a:normAutofit fontScale="85000" lnSpcReduction="20000"/>
          </a:bodyPr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14455" y="2516686"/>
            <a:ext cx="1953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DD4hep_SiTrackerBarrel</a:t>
            </a:r>
            <a:endParaRPr lang="zh-CN" altLang="en-US" sz="1400" dirty="0"/>
          </a:p>
        </p:txBody>
      </p:sp>
      <p:sp>
        <p:nvSpPr>
          <p:cNvPr id="18" name="文本框 17"/>
          <p:cNvSpPr txBox="1"/>
          <p:nvPr/>
        </p:nvSpPr>
        <p:spPr>
          <a:xfrm>
            <a:off x="2535436" y="2513005"/>
            <a:ext cx="2139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DD4hep_SiTrackerEndcap2</a:t>
            </a:r>
            <a:endParaRPr lang="zh-CN" altLang="en-US" sz="1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4767646" y="2508385"/>
            <a:ext cx="2175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DD4hep_MultiLayerTracker</a:t>
            </a:r>
            <a:endParaRPr lang="zh-CN" altLang="en-US" sz="1400" dirty="0"/>
          </a:p>
        </p:txBody>
      </p:sp>
      <p:sp>
        <p:nvSpPr>
          <p:cNvPr id="20" name="文本框 19"/>
          <p:cNvSpPr txBox="1"/>
          <p:nvPr/>
        </p:nvSpPr>
        <p:spPr>
          <a:xfrm>
            <a:off x="6904666" y="2518513"/>
            <a:ext cx="1738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DD4hep_DiskTracker</a:t>
            </a:r>
            <a:endParaRPr lang="zh-CN" altLang="en-US" sz="1400" dirty="0"/>
          </a:p>
        </p:txBody>
      </p:sp>
      <p:sp>
        <p:nvSpPr>
          <p:cNvPr id="21" name="文本框 20"/>
          <p:cNvSpPr txBox="1"/>
          <p:nvPr/>
        </p:nvSpPr>
        <p:spPr>
          <a:xfrm>
            <a:off x="311526" y="4558877"/>
            <a:ext cx="2927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DD4hep_CylindricalBarrelCalorimeter</a:t>
            </a:r>
            <a:endParaRPr lang="zh-CN" altLang="en-US" sz="1400" dirty="0"/>
          </a:p>
        </p:txBody>
      </p:sp>
      <p:sp>
        <p:nvSpPr>
          <p:cNvPr id="22" name="文本框 21"/>
          <p:cNvSpPr txBox="1"/>
          <p:nvPr/>
        </p:nvSpPr>
        <p:spPr>
          <a:xfrm>
            <a:off x="2502974" y="4708101"/>
            <a:ext cx="3020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DD4hep_CylindricalEndcapCalorimeter</a:t>
            </a:r>
            <a:endParaRPr lang="zh-CN" altLang="en-US" sz="1400" dirty="0"/>
          </a:p>
        </p:txBody>
      </p:sp>
      <p:sp>
        <p:nvSpPr>
          <p:cNvPr id="23" name="文本框 22"/>
          <p:cNvSpPr txBox="1"/>
          <p:nvPr/>
        </p:nvSpPr>
        <p:spPr>
          <a:xfrm>
            <a:off x="4169464" y="4500537"/>
            <a:ext cx="2993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DD4hep_PolyhedraBarrelCalorimeter2</a:t>
            </a:r>
            <a:endParaRPr lang="zh-CN" altLang="en-US" sz="1400" dirty="0"/>
          </a:p>
        </p:txBody>
      </p:sp>
      <p:sp>
        <p:nvSpPr>
          <p:cNvPr id="24" name="文本框 23"/>
          <p:cNvSpPr txBox="1"/>
          <p:nvPr/>
        </p:nvSpPr>
        <p:spPr>
          <a:xfrm>
            <a:off x="6056680" y="4712765"/>
            <a:ext cx="308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DD4hep_PolyhedraEndcapCalorimeter2</a:t>
            </a:r>
            <a:endParaRPr lang="zh-CN" altLang="en-US" sz="1400" dirty="0"/>
          </a:p>
        </p:txBody>
      </p:sp>
      <p:sp>
        <p:nvSpPr>
          <p:cNvPr id="25" name="文本框 24"/>
          <p:cNvSpPr txBox="1"/>
          <p:nvPr/>
        </p:nvSpPr>
        <p:spPr>
          <a:xfrm>
            <a:off x="311525" y="6112619"/>
            <a:ext cx="2110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DD4hep_ForwardDetector</a:t>
            </a:r>
            <a:endParaRPr lang="zh-CN" altLang="en-US" sz="1400" dirty="0"/>
          </a:p>
        </p:txBody>
      </p:sp>
      <p:sp>
        <p:nvSpPr>
          <p:cNvPr id="28" name="文本框 27"/>
          <p:cNvSpPr txBox="1"/>
          <p:nvPr/>
        </p:nvSpPr>
        <p:spPr>
          <a:xfrm>
            <a:off x="4439263" y="5922060"/>
            <a:ext cx="1592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DD4hep_EcalBarrel</a:t>
            </a:r>
            <a:endParaRPr lang="zh-CN" altLang="en-US" sz="1400" dirty="0"/>
          </a:p>
        </p:txBody>
      </p:sp>
      <p:sp>
        <p:nvSpPr>
          <p:cNvPr id="29" name="日期占位符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3631-6C18-4089-8E0C-0F7D5C19C833}" type="datetime1">
              <a:rPr lang="zh-CN" altLang="en-US" smtClean="0"/>
              <a:t>2019-6-6</a:t>
            </a:fld>
            <a:endParaRPr lang="zh-CN" altLang="en-US"/>
          </a:p>
        </p:txBody>
      </p: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9F39-FA72-41A4-8A6D-738D8C192A9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1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User-geometry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An </a:t>
            </a:r>
            <a:r>
              <a:rPr lang="en-US" altLang="zh-CN" dirty="0" err="1" smtClean="0"/>
              <a:t>example</a:t>
            </a:r>
            <a:r>
              <a:rPr lang="en-US" altLang="zh-CN" dirty="0" err="1" smtClean="0">
                <a:sym typeface="Symbol" panose="05050102010706020507" pitchFamily="18" charset="2"/>
              </a:rPr>
              <a:t>lcgeo</a:t>
            </a:r>
            <a:endParaRPr lang="en-US" altLang="zh-CN" dirty="0" smtClean="0">
              <a:sym typeface="Symbol" panose="05050102010706020507" pitchFamily="18" charset="2"/>
            </a:endParaRPr>
          </a:p>
          <a:p>
            <a:r>
              <a:rPr lang="en-US" altLang="zh-CN" dirty="0" smtClean="0">
                <a:sym typeface="Symbol" panose="05050102010706020507" pitchFamily="18" charset="2"/>
              </a:rPr>
              <a:t>detector model</a:t>
            </a:r>
          </a:p>
          <a:p>
            <a:pPr lvl="1"/>
            <a:r>
              <a:rPr lang="en-US" altLang="zh-CN" dirty="0" smtClean="0">
                <a:sym typeface="Symbol" panose="05050102010706020507" pitchFamily="18" charset="2"/>
              </a:rPr>
              <a:t>calorimeter</a:t>
            </a:r>
          </a:p>
          <a:p>
            <a:pPr lvl="2"/>
            <a:endParaRPr lang="en-US" altLang="zh-CN" dirty="0" smtClean="0">
              <a:sym typeface="Symbol" panose="05050102010706020507" pitchFamily="18" charset="2"/>
            </a:endParaRPr>
          </a:p>
          <a:p>
            <a:pPr lvl="2"/>
            <a:endParaRPr lang="en-US" altLang="zh-CN" dirty="0">
              <a:sym typeface="Symbol" panose="05050102010706020507" pitchFamily="18" charset="2"/>
            </a:endParaRPr>
          </a:p>
          <a:p>
            <a:pPr lvl="2"/>
            <a:endParaRPr lang="en-US" altLang="zh-CN" dirty="0" smtClean="0">
              <a:sym typeface="Symbol" panose="05050102010706020507" pitchFamily="18" charset="2"/>
            </a:endParaRPr>
          </a:p>
          <a:p>
            <a:pPr lvl="2"/>
            <a:endParaRPr lang="en-US" altLang="zh-CN" dirty="0">
              <a:sym typeface="Symbol" panose="05050102010706020507" pitchFamily="18" charset="2"/>
            </a:endParaRPr>
          </a:p>
          <a:p>
            <a:pPr lvl="2"/>
            <a:endParaRPr lang="en-US" altLang="zh-CN" dirty="0" smtClean="0">
              <a:sym typeface="Symbol" panose="05050102010706020507" pitchFamily="18" charset="2"/>
            </a:endParaRPr>
          </a:p>
          <a:p>
            <a:pPr lvl="2"/>
            <a:endParaRPr lang="en-US" altLang="zh-CN" dirty="0" smtClean="0">
              <a:sym typeface="Symbol" panose="05050102010706020507" pitchFamily="18" charset="2"/>
            </a:endParaRPr>
          </a:p>
          <a:p>
            <a:pPr lvl="1"/>
            <a:r>
              <a:rPr lang="en-US" altLang="zh-CN" dirty="0" err="1" smtClean="0">
                <a:sym typeface="Symbol" panose="05050102010706020507" pitchFamily="18" charset="2"/>
              </a:rPr>
              <a:t>CaloTB</a:t>
            </a:r>
            <a:endParaRPr lang="en-US" altLang="zh-CN" dirty="0" smtClean="0">
              <a:sym typeface="Symbol" panose="05050102010706020507" pitchFamily="18" charset="2"/>
            </a:endParaRPr>
          </a:p>
          <a:p>
            <a:pPr lvl="1"/>
            <a:r>
              <a:rPr lang="en-US" altLang="zh-CN" dirty="0" err="1" smtClean="0">
                <a:sym typeface="Symbol" panose="05050102010706020507" pitchFamily="18" charset="2"/>
              </a:rPr>
              <a:t>fcal</a:t>
            </a:r>
            <a:endParaRPr lang="en-US" altLang="zh-CN" dirty="0" smtClean="0">
              <a:sym typeface="Symbol" panose="05050102010706020507" pitchFamily="18" charset="2"/>
            </a:endParaRPr>
          </a:p>
          <a:p>
            <a:pPr lvl="1"/>
            <a:r>
              <a:rPr lang="en-US" altLang="zh-CN" dirty="0" smtClean="0">
                <a:sym typeface="Symbol" panose="05050102010706020507" pitchFamily="18" charset="2"/>
              </a:rPr>
              <a:t>tracker</a:t>
            </a:r>
          </a:p>
          <a:p>
            <a:pPr lvl="1"/>
            <a:r>
              <a:rPr lang="en-US" altLang="zh-CN" dirty="0" smtClean="0">
                <a:sym typeface="Symbol" panose="05050102010706020507" pitchFamily="18" charset="2"/>
              </a:rPr>
              <a:t>other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49657"/>
          <a:stretch/>
        </p:blipFill>
        <p:spPr>
          <a:xfrm>
            <a:off x="546818" y="2251362"/>
            <a:ext cx="7612031" cy="1272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528" y="3700154"/>
            <a:ext cx="4443692" cy="93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Status</a:t>
            </a:r>
          </a:p>
          <a:p>
            <a:r>
              <a:rPr lang="en-US" altLang="zh-CN" dirty="0" err="1" smtClean="0"/>
              <a:t>MokkaC</a:t>
            </a:r>
            <a:endParaRPr lang="en-US" altLang="zh-CN" dirty="0" smtClean="0"/>
          </a:p>
          <a:p>
            <a:r>
              <a:rPr lang="en-US" altLang="zh-CN" dirty="0" smtClean="0"/>
              <a:t>DD4Hep</a:t>
            </a:r>
            <a:endParaRPr lang="en-US" altLang="zh-CN" dirty="0"/>
          </a:p>
          <a:p>
            <a:r>
              <a:rPr lang="en-US" altLang="zh-CN" dirty="0" smtClean="0"/>
              <a:t>Detector Geometry</a:t>
            </a:r>
          </a:p>
        </p:txBody>
      </p:sp>
    </p:spTree>
    <p:extLst>
      <p:ext uri="{BB962C8B-B14F-4D97-AF65-F5344CB8AC3E}">
        <p14:creationId xmlns:p14="http://schemas.microsoft.com/office/powerpoint/2010/main" val="36950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Envelope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2" y="1902542"/>
            <a:ext cx="8850606" cy="369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Layer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2" y="1166168"/>
            <a:ext cx="8981462" cy="46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Usage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environment</a:t>
            </a:r>
          </a:p>
          <a:p>
            <a:pPr lvl="1"/>
            <a:r>
              <a:rPr lang="en-US" altLang="zh-CN" dirty="0" smtClean="0"/>
              <a:t>source </a:t>
            </a:r>
            <a:r>
              <a:rPr lang="en-US" altLang="zh-CN" dirty="0"/>
              <a:t>/</a:t>
            </a:r>
            <a:r>
              <a:rPr lang="en-US" altLang="zh-CN" dirty="0" smtClean="0"/>
              <a:t>cvmfs/cepc.ihep.ac.cn/software/cepcsoft/x86_64-sl6-gcc49/standby/DD4hep/01-09/env_all.sh</a:t>
            </a:r>
          </a:p>
          <a:p>
            <a:pPr lvl="1"/>
            <a:r>
              <a:rPr lang="en-US" altLang="zh-CN" dirty="0"/>
              <a:t>source /</a:t>
            </a:r>
            <a:r>
              <a:rPr lang="en-US" altLang="zh-CN" dirty="0" smtClean="0"/>
              <a:t>besfs/groups/higgs/users/fucd/lcgeo/bin/thislcgeo.sh</a:t>
            </a:r>
          </a:p>
          <a:p>
            <a:r>
              <a:rPr lang="en-US" altLang="zh-CN" dirty="0" smtClean="0"/>
              <a:t>run</a:t>
            </a:r>
          </a:p>
          <a:p>
            <a:pPr lvl="1"/>
            <a:r>
              <a:rPr lang="en-US" altLang="zh-CN" dirty="0" err="1" smtClean="0"/>
              <a:t>ddsim</a:t>
            </a:r>
            <a:r>
              <a:rPr lang="en-US" altLang="zh-CN" dirty="0"/>
              <a:t> </a:t>
            </a:r>
            <a:r>
              <a:rPr lang="en-US" altLang="zh-CN" dirty="0" smtClean="0"/>
              <a:t>steeringFile.py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61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steering python file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841830"/>
            <a:ext cx="7886700" cy="5675084"/>
          </a:xfrm>
        </p:spPr>
        <p:txBody>
          <a:bodyPr>
            <a:normAutofit fontScale="32500" lnSpcReduction="20000"/>
          </a:bodyPr>
          <a:lstStyle/>
          <a:p>
            <a:r>
              <a:rPr lang="en-US" altLang="zh-CN" dirty="0"/>
              <a:t>from DDSim.DD4hepSimulation import DD4hepSimulation</a:t>
            </a:r>
          </a:p>
          <a:p>
            <a:r>
              <a:rPr lang="en-US" altLang="zh-CN" dirty="0"/>
              <a:t>from </a:t>
            </a:r>
            <a:r>
              <a:rPr lang="en-US" altLang="zh-CN" dirty="0" err="1"/>
              <a:t>SystemOfUnits</a:t>
            </a:r>
            <a:r>
              <a:rPr lang="en-US" altLang="zh-CN" dirty="0"/>
              <a:t> import mm, GeV, MeV, </a:t>
            </a:r>
            <a:r>
              <a:rPr lang="en-US" altLang="zh-CN" dirty="0" err="1"/>
              <a:t>keV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SIM = DD4hepSimulation()</a:t>
            </a:r>
          </a:p>
          <a:p>
            <a:r>
              <a:rPr lang="en-US" altLang="zh-CN" dirty="0" err="1"/>
              <a:t>SIM.compactFile</a:t>
            </a:r>
            <a:r>
              <a:rPr lang="en-US" altLang="zh-CN" dirty="0"/>
              <a:t> = "/</a:t>
            </a:r>
            <a:r>
              <a:rPr lang="en-US" altLang="zh-CN" dirty="0" err="1"/>
              <a:t>besfs</a:t>
            </a:r>
            <a:r>
              <a:rPr lang="en-US" altLang="zh-CN" dirty="0"/>
              <a:t>/groups/</a:t>
            </a:r>
            <a:r>
              <a:rPr lang="en-US" altLang="zh-CN" dirty="0" err="1"/>
              <a:t>higgs</a:t>
            </a:r>
            <a:r>
              <a:rPr lang="en-US" altLang="zh-CN" dirty="0"/>
              <a:t>/users/</a:t>
            </a:r>
            <a:r>
              <a:rPr lang="en-US" altLang="zh-CN" dirty="0" err="1"/>
              <a:t>fucd</a:t>
            </a:r>
            <a:r>
              <a:rPr lang="en-US" altLang="zh-CN" dirty="0"/>
              <a:t>/</a:t>
            </a:r>
            <a:r>
              <a:rPr lang="en-US" altLang="zh-CN" dirty="0" err="1"/>
              <a:t>lcgeo</a:t>
            </a:r>
            <a:r>
              <a:rPr lang="en-US" altLang="zh-CN" dirty="0"/>
              <a:t>/</a:t>
            </a:r>
            <a:r>
              <a:rPr lang="en-US" altLang="zh-CN" dirty="0" err="1"/>
              <a:t>CepC</a:t>
            </a:r>
            <a:r>
              <a:rPr lang="en-US" altLang="zh-CN" dirty="0"/>
              <a:t>/compact/CepC_v4.xml"</a:t>
            </a:r>
          </a:p>
          <a:p>
            <a:r>
              <a:rPr lang="en-US" altLang="zh-CN" dirty="0" err="1"/>
              <a:t>SIM.runType</a:t>
            </a:r>
            <a:r>
              <a:rPr lang="en-US" altLang="zh-CN" dirty="0"/>
              <a:t> = "batch"</a:t>
            </a:r>
          </a:p>
          <a:p>
            <a:r>
              <a:rPr lang="en-US" altLang="zh-CN" dirty="0" err="1"/>
              <a:t>SIM.numberOfEvents</a:t>
            </a:r>
            <a:r>
              <a:rPr lang="en-US" altLang="zh-CN" dirty="0"/>
              <a:t> = 2</a:t>
            </a:r>
          </a:p>
          <a:p>
            <a:r>
              <a:rPr lang="en-US" altLang="zh-CN" dirty="0" err="1" smtClean="0"/>
              <a:t>SIM.inputFiles</a:t>
            </a:r>
            <a:r>
              <a:rPr lang="en-US" altLang="zh-CN" dirty="0" smtClean="0"/>
              <a:t> </a:t>
            </a:r>
            <a:r>
              <a:rPr lang="en-US" altLang="zh-CN" dirty="0"/>
              <a:t>= "/</a:t>
            </a:r>
            <a:r>
              <a:rPr lang="en-US" altLang="zh-CN" dirty="0" err="1"/>
              <a:t>besfs</a:t>
            </a:r>
            <a:r>
              <a:rPr lang="en-US" altLang="zh-CN" dirty="0"/>
              <a:t>/groups/</a:t>
            </a:r>
            <a:r>
              <a:rPr lang="en-US" altLang="zh-CN" dirty="0" err="1"/>
              <a:t>higgs</a:t>
            </a:r>
            <a:r>
              <a:rPr lang="en-US" altLang="zh-CN" dirty="0"/>
              <a:t>/data/</a:t>
            </a:r>
            <a:r>
              <a:rPr lang="en-US" altLang="zh-CN" dirty="0" err="1"/>
              <a:t>GeneratorSample</a:t>
            </a:r>
            <a:r>
              <a:rPr lang="en-US" altLang="zh-CN" dirty="0"/>
              <a:t>/</a:t>
            </a:r>
            <a:r>
              <a:rPr lang="en-US" altLang="zh-CN" dirty="0" err="1"/>
              <a:t>higgs</a:t>
            </a:r>
            <a:r>
              <a:rPr lang="en-US" altLang="zh-CN" dirty="0"/>
              <a:t>/E250-TDR_ws.Pe1e1h.Gwhizard-1_95.eL.pL.I106475.001.stdhep"</a:t>
            </a:r>
          </a:p>
          <a:p>
            <a:endParaRPr lang="en-US" altLang="zh-CN" dirty="0"/>
          </a:p>
          <a:p>
            <a:r>
              <a:rPr lang="en-US" altLang="zh-CN" dirty="0" err="1"/>
              <a:t>SIM.gun.energy</a:t>
            </a:r>
            <a:r>
              <a:rPr lang="en-US" altLang="zh-CN" dirty="0"/>
              <a:t> = 10*GeV</a:t>
            </a:r>
          </a:p>
          <a:p>
            <a:r>
              <a:rPr lang="en-US" altLang="zh-CN" dirty="0" err="1"/>
              <a:t>SIM.gun.particle</a:t>
            </a:r>
            <a:r>
              <a:rPr lang="en-US" altLang="zh-CN" dirty="0"/>
              <a:t> = "e-"</a:t>
            </a:r>
          </a:p>
          <a:p>
            <a:r>
              <a:rPr lang="en-US" altLang="zh-CN" dirty="0" err="1"/>
              <a:t>SIM.gun.multiplicity</a:t>
            </a:r>
            <a:r>
              <a:rPr lang="en-US" altLang="zh-CN" dirty="0"/>
              <a:t> = 1</a:t>
            </a:r>
          </a:p>
          <a:p>
            <a:r>
              <a:rPr lang="en-US" altLang="zh-CN" dirty="0" err="1"/>
              <a:t>SIM.gun.position</a:t>
            </a:r>
            <a:r>
              <a:rPr lang="en-US" altLang="zh-CN" dirty="0"/>
              <a:t> = (0.0,0.0,0.0)</a:t>
            </a:r>
          </a:p>
          <a:p>
            <a:r>
              <a:rPr lang="en-US" altLang="zh-CN" dirty="0" err="1"/>
              <a:t>SIM.gun.direction</a:t>
            </a:r>
            <a:r>
              <a:rPr lang="en-US" altLang="zh-CN" dirty="0"/>
              <a:t> = (0,0,1)</a:t>
            </a:r>
          </a:p>
          <a:p>
            <a:r>
              <a:rPr lang="en-US" altLang="zh-CN" dirty="0" err="1" smtClean="0"/>
              <a:t>SIM.gun.thetaMin</a:t>
            </a:r>
            <a:r>
              <a:rPr lang="en-US" altLang="zh-CN" dirty="0" smtClean="0"/>
              <a:t> </a:t>
            </a:r>
            <a:r>
              <a:rPr lang="en-US" altLang="zh-CN" dirty="0"/>
              <a:t>= 0.14</a:t>
            </a:r>
          </a:p>
          <a:p>
            <a:r>
              <a:rPr lang="en-US" altLang="zh-CN" dirty="0" err="1"/>
              <a:t>SIM.gun.thetaMax</a:t>
            </a:r>
            <a:r>
              <a:rPr lang="en-US" altLang="zh-CN" dirty="0"/>
              <a:t> = 3.0015926</a:t>
            </a:r>
          </a:p>
          <a:p>
            <a:r>
              <a:rPr lang="en-US" altLang="zh-CN" dirty="0" err="1"/>
              <a:t>SIM.gun.distribution</a:t>
            </a:r>
            <a:r>
              <a:rPr lang="en-US" altLang="zh-CN" dirty="0"/>
              <a:t> = 'uniform'        #'uniform', 'cos(theta)', 'eta', '</a:t>
            </a:r>
            <a:r>
              <a:rPr lang="en-US" altLang="zh-CN" dirty="0" err="1"/>
              <a:t>pseudorapidity</a:t>
            </a:r>
            <a:r>
              <a:rPr lang="en-US" altLang="zh-CN" dirty="0"/>
              <a:t>', '</a:t>
            </a:r>
            <a:r>
              <a:rPr lang="en-US" altLang="zh-CN" dirty="0" err="1"/>
              <a:t>ffbar</a:t>
            </a:r>
            <a:r>
              <a:rPr lang="en-US" altLang="zh-CN" dirty="0"/>
              <a:t>'                                                                                           </a:t>
            </a:r>
          </a:p>
          <a:p>
            <a:r>
              <a:rPr lang="en-US" altLang="zh-CN" dirty="0" err="1"/>
              <a:t>SIM.enableGun</a:t>
            </a:r>
            <a:r>
              <a:rPr lang="en-US" altLang="zh-CN" dirty="0"/>
              <a:t> = False</a:t>
            </a:r>
          </a:p>
          <a:p>
            <a:endParaRPr lang="en-US" altLang="zh-CN" dirty="0"/>
          </a:p>
          <a:p>
            <a:r>
              <a:rPr lang="en-US" altLang="zh-CN" dirty="0" err="1"/>
              <a:t>SIM.outputFile</a:t>
            </a:r>
            <a:r>
              <a:rPr lang="en-US" altLang="zh-CN" dirty="0"/>
              <a:t> = "</a:t>
            </a:r>
            <a:r>
              <a:rPr lang="en-US" altLang="zh-CN" dirty="0" err="1"/>
              <a:t>test.slcio</a:t>
            </a:r>
            <a:r>
              <a:rPr lang="en-US" altLang="zh-CN" dirty="0"/>
              <a:t>"</a:t>
            </a:r>
          </a:p>
          <a:p>
            <a:r>
              <a:rPr lang="en-US" altLang="zh-CN" dirty="0" err="1" smtClean="0"/>
              <a:t>SIM.part.minimalKineticEnergy</a:t>
            </a:r>
            <a:r>
              <a:rPr lang="en-US" altLang="zh-CN" dirty="0" smtClean="0"/>
              <a:t> </a:t>
            </a:r>
            <a:r>
              <a:rPr lang="en-US" altLang="zh-CN" dirty="0"/>
              <a:t>= 1*MeV</a:t>
            </a:r>
          </a:p>
          <a:p>
            <a:r>
              <a:rPr lang="en-US" altLang="zh-CN" dirty="0" err="1" smtClean="0"/>
              <a:t>SIM.physics.list</a:t>
            </a:r>
            <a:r>
              <a:rPr lang="en-US" altLang="zh-CN" dirty="0" smtClean="0"/>
              <a:t> </a:t>
            </a:r>
            <a:r>
              <a:rPr lang="en-US" altLang="zh-CN" dirty="0"/>
              <a:t>= "FTFP_BERT"</a:t>
            </a:r>
          </a:p>
          <a:p>
            <a:r>
              <a:rPr lang="en-US" altLang="zh-CN" dirty="0" err="1"/>
              <a:t>SIM.physics.rangecut</a:t>
            </a:r>
            <a:r>
              <a:rPr lang="en-US" altLang="zh-CN" dirty="0"/>
              <a:t> = 1*mm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429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Geometries in </a:t>
            </a:r>
            <a:r>
              <a:rPr lang="en-US" altLang="zh-CN" dirty="0" err="1" smtClean="0"/>
              <a:t>MokkaC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8" y="871200"/>
            <a:ext cx="7163835" cy="552505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Driver/</a:t>
            </a:r>
            <a:r>
              <a:rPr lang="en-US" altLang="zh-CN" dirty="0" err="1" smtClean="0"/>
              <a:t>SupperDriver</a:t>
            </a:r>
            <a:r>
              <a:rPr lang="en-US" altLang="zh-CN" dirty="0" smtClean="0"/>
              <a:t> to build sub-detector</a:t>
            </a:r>
          </a:p>
          <a:p>
            <a:pPr lvl="1"/>
            <a:r>
              <a:rPr lang="en-US" altLang="zh-CN" dirty="0" smtClean="0"/>
              <a:t>Driver: general Geant4 detector construction </a:t>
            </a:r>
          </a:p>
          <a:p>
            <a:pPr lvl="1"/>
            <a:r>
              <a:rPr lang="en-US" altLang="zh-CN" dirty="0" err="1" smtClean="0"/>
              <a:t>SupperDriver</a:t>
            </a:r>
            <a:r>
              <a:rPr lang="en-US" altLang="zh-CN" dirty="0" smtClean="0"/>
              <a:t>: building a temporary database needed by the corresponding driver</a:t>
            </a:r>
            <a:r>
              <a:rPr lang="en-US" altLang="zh-CN" dirty="0"/>
              <a:t>, </a:t>
            </a:r>
            <a:r>
              <a:rPr lang="en-US" altLang="zh-CN" dirty="0" smtClean="0"/>
              <a:t>based on the parameters from </a:t>
            </a:r>
            <a:r>
              <a:rPr lang="en-US" altLang="zh-CN" dirty="0" err="1" smtClean="0"/>
              <a:t>Mokka’s</a:t>
            </a:r>
            <a:r>
              <a:rPr lang="en-US" altLang="zh-CN" dirty="0" smtClean="0"/>
              <a:t> geometry environment (database or steering file)</a:t>
            </a:r>
          </a:p>
          <a:p>
            <a:r>
              <a:rPr lang="en-US" altLang="zh-CN" dirty="0" smtClean="0"/>
              <a:t>In CDR version CEPC_v4</a:t>
            </a:r>
          </a:p>
          <a:p>
            <a:pPr lvl="1"/>
            <a:r>
              <a:rPr lang="en-US" altLang="zh-CN" dirty="0"/>
              <a:t>S</a:t>
            </a:r>
            <a:r>
              <a:rPr lang="en-US" altLang="zh-CN" dirty="0" smtClean="0"/>
              <a:t>ingle driver:</a:t>
            </a:r>
          </a:p>
          <a:p>
            <a:pPr lvl="2"/>
            <a:r>
              <a:rPr lang="en-US" altLang="zh-CN" dirty="0" smtClean="0"/>
              <a:t>MDI</a:t>
            </a:r>
          </a:p>
          <a:p>
            <a:pPr lvl="2"/>
            <a:r>
              <a:rPr lang="en-US" altLang="zh-CN" dirty="0" smtClean="0"/>
              <a:t>SIT/SET</a:t>
            </a:r>
          </a:p>
          <a:p>
            <a:pPr lvl="2"/>
            <a:r>
              <a:rPr lang="en-US" altLang="zh-CN" dirty="0" smtClean="0"/>
              <a:t>FTD</a:t>
            </a:r>
          </a:p>
          <a:p>
            <a:pPr lvl="2"/>
            <a:r>
              <a:rPr lang="en-US" altLang="zh-CN" dirty="0" smtClean="0"/>
              <a:t>TPC</a:t>
            </a:r>
          </a:p>
          <a:p>
            <a:pPr lvl="2"/>
            <a:r>
              <a:rPr lang="en-US" altLang="zh-CN" dirty="0" err="1" smtClean="0"/>
              <a:t>Ecal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Hcal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Yoke</a:t>
            </a:r>
          </a:p>
          <a:p>
            <a:pPr lvl="1"/>
            <a:r>
              <a:rPr lang="en-US" altLang="zh-CN" dirty="0" smtClean="0"/>
              <a:t>Both driver and supper driver:</a:t>
            </a:r>
          </a:p>
          <a:p>
            <a:pPr lvl="2"/>
            <a:r>
              <a:rPr lang="en-US" altLang="zh-CN" dirty="0" smtClean="0"/>
              <a:t>VXD</a:t>
            </a:r>
          </a:p>
          <a:p>
            <a:pPr lvl="2"/>
            <a:r>
              <a:rPr lang="en-US" altLang="zh-CN" dirty="0" smtClean="0"/>
              <a:t>Coil</a:t>
            </a:r>
          </a:p>
          <a:p>
            <a:pPr lvl="2"/>
            <a:r>
              <a:rPr lang="en-US" altLang="zh-CN" dirty="0" err="1" smtClean="0"/>
              <a:t>LumiCal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G4 Detector Simulation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4019-2FEF-49F9-91B3-589BCC7EADD5}" type="slidenum">
              <a:rPr lang="zh-CN" altLang="en-US" smtClean="0"/>
              <a:t>24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191908" y="2539941"/>
            <a:ext cx="4393293" cy="3730230"/>
            <a:chOff x="3925824" y="1739369"/>
            <a:chExt cx="4344533" cy="3206404"/>
          </a:xfrm>
        </p:grpSpPr>
        <p:grpSp>
          <p:nvGrpSpPr>
            <p:cNvPr id="8" name="组合 7"/>
            <p:cNvGrpSpPr/>
            <p:nvPr/>
          </p:nvGrpSpPr>
          <p:grpSpPr>
            <a:xfrm>
              <a:off x="3925824" y="1739369"/>
              <a:ext cx="4344533" cy="3206404"/>
              <a:chOff x="3925824" y="1739369"/>
              <a:chExt cx="4344533" cy="32064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5824" y="1739369"/>
                <a:ext cx="4344533" cy="3206404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7242810" y="4559808"/>
                <a:ext cx="5196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b="1" dirty="0" smtClean="0"/>
                  <a:t>(VXD)</a:t>
                </a:r>
                <a:endParaRPr lang="zh-CN" altLang="en-US" sz="1100" b="1" dirty="0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6047232" y="3482025"/>
                <a:ext cx="4042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b="1" dirty="0" smtClean="0"/>
                  <a:t>FTD</a:t>
                </a:r>
                <a:endParaRPr lang="zh-CN" altLang="en-US" sz="900" b="1" dirty="0"/>
              </a:p>
            </p:txBody>
          </p:sp>
          <p:cxnSp>
            <p:nvCxnSpPr>
              <p:cNvPr id="16" name="直接箭头连接符 15"/>
              <p:cNvCxnSpPr>
                <a:stCxn id="15" idx="2"/>
              </p:cNvCxnSpPr>
              <p:nvPr/>
            </p:nvCxnSpPr>
            <p:spPr>
              <a:xfrm>
                <a:off x="6249371" y="3743635"/>
                <a:ext cx="0" cy="462605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箭头连接符 8"/>
            <p:cNvCxnSpPr/>
            <p:nvPr/>
          </p:nvCxnSpPr>
          <p:spPr>
            <a:xfrm flipH="1" flipV="1">
              <a:off x="6888480" y="4255009"/>
              <a:ext cx="560832" cy="325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7467600" y="3602736"/>
              <a:ext cx="457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 smtClean="0"/>
                <a:t>SET</a:t>
              </a:r>
              <a:endParaRPr lang="zh-CN" altLang="en-US" sz="900" b="1" dirty="0"/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H="1" flipV="1">
              <a:off x="7242810" y="3700735"/>
              <a:ext cx="224790" cy="2717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7449312" y="4133088"/>
              <a:ext cx="3593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 smtClean="0"/>
                <a:t>SIT</a:t>
              </a:r>
              <a:endParaRPr lang="zh-CN" altLang="en-US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828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Vertex Detector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9" y="871200"/>
            <a:ext cx="6347714" cy="207133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three double-layers</a:t>
            </a:r>
          </a:p>
          <a:p>
            <a:pPr lvl="1"/>
            <a:r>
              <a:rPr lang="en-US" altLang="zh-CN" dirty="0" smtClean="0"/>
              <a:t>support layer thickness: 0.94 mm </a:t>
            </a:r>
            <a:r>
              <a:rPr lang="en-US" altLang="zh-CN" dirty="0" err="1" smtClean="0"/>
              <a:t>SiC</a:t>
            </a:r>
            <a:r>
              <a:rPr lang="en-US" altLang="zh-CN" dirty="0" smtClean="0"/>
              <a:t> foam, 0.05 flex cable, 0.01 metal traces</a:t>
            </a:r>
          </a:p>
          <a:p>
            <a:pPr lvl="1"/>
            <a:r>
              <a:rPr lang="en-US" altLang="zh-CN" dirty="0" smtClean="0"/>
              <a:t>0.05 mm silicon</a:t>
            </a:r>
          </a:p>
          <a:p>
            <a:pPr lvl="1"/>
            <a:r>
              <a:rPr lang="en-US" altLang="zh-CN" dirty="0" smtClean="0"/>
              <a:t>to TDR: support 1mm carbon fiber, revisable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G4 Detector Simulation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4019-2FEF-49F9-91B3-589BCC7EADD5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943" y="2942538"/>
            <a:ext cx="5216172" cy="3453712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2706914" y="3447142"/>
            <a:ext cx="827314" cy="127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2706914" y="4079114"/>
            <a:ext cx="827314" cy="108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2706914" y="4826000"/>
            <a:ext cx="1944915" cy="87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45089" y="3326160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outer support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20510" y="3894448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endcap plate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945089" y="46772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inner support</a:t>
            </a:r>
            <a:endParaRPr lang="zh-CN" altLang="en-US" dirty="0"/>
          </a:p>
        </p:txBody>
      </p:sp>
      <p:sp>
        <p:nvSpPr>
          <p:cNvPr id="15" name="右箭头 14"/>
          <p:cNvSpPr/>
          <p:nvPr/>
        </p:nvSpPr>
        <p:spPr>
          <a:xfrm>
            <a:off x="2706914" y="5134050"/>
            <a:ext cx="1240972" cy="76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45089" y="4995560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cables etc.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572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847" y="133659"/>
            <a:ext cx="6347713" cy="4776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Tracker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871799"/>
                <a:ext cx="6347714" cy="2656112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altLang="zh-CN" dirty="0" smtClean="0"/>
                  <a:t>SIT/SET</a:t>
                </a:r>
              </a:p>
              <a:p>
                <a:pPr lvl="1"/>
                <a:r>
                  <a:rPr lang="en-US" altLang="zh-CN" dirty="0" smtClean="0"/>
                  <a:t>SIT: two double strip layers</a:t>
                </a:r>
              </a:p>
              <a:p>
                <a:pPr lvl="1"/>
                <a:r>
                  <a:rPr lang="en-US" altLang="zh-CN" dirty="0" smtClean="0"/>
                  <a:t>SET: one double strip layers</a:t>
                </a:r>
              </a:p>
              <a:p>
                <a:pPr lvl="1"/>
                <a:r>
                  <a:rPr lang="en-US" altLang="zh-CN" dirty="0" smtClean="0"/>
                  <a:t>to TDR: possible to add layers through database (</a:t>
                </a:r>
                <a:r>
                  <a:rPr lang="en-US" altLang="zh-CN" dirty="0" err="1" smtClean="0"/>
                  <a:t>MokkaC</a:t>
                </a:r>
                <a:r>
                  <a:rPr lang="en-US" altLang="zh-CN" dirty="0" smtClean="0"/>
                  <a:t>) or xml (DD4hep) </a:t>
                </a:r>
              </a:p>
              <a:p>
                <a:r>
                  <a:rPr lang="en-US" altLang="zh-CN" dirty="0" smtClean="0"/>
                  <a:t>TPC</a:t>
                </a:r>
              </a:p>
              <a:p>
                <a:pPr lvl="1"/>
                <a:r>
                  <a:rPr lang="en-US" altLang="zh-CN" dirty="0" smtClean="0"/>
                  <a:t>222 pad rows, adjusted by radius and pad height,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𝑜𝑢𝑡𝑒𝑟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𝑖𝑛𝑛𝑒𝑟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𝑃𝑎𝑑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𝐻𝑒𝑖𝑔h𝑡</m:t>
                        </m:r>
                      </m:den>
                    </m:f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FTD</a:t>
                </a:r>
              </a:p>
              <a:p>
                <a:pPr lvl="1"/>
                <a:r>
                  <a:rPr lang="en-US" altLang="zh-CN" dirty="0" smtClean="0"/>
                  <a:t>two pixel disks</a:t>
                </a:r>
              </a:p>
              <a:p>
                <a:pPr lvl="1"/>
                <a:r>
                  <a:rPr lang="en-US" altLang="zh-CN" dirty="0" smtClean="0"/>
                  <a:t>three strip disks</a:t>
                </a:r>
              </a:p>
              <a:p>
                <a:pPr lvl="1"/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871799"/>
                <a:ext cx="6347714" cy="2656112"/>
              </a:xfrm>
              <a:blipFill rotWithShape="0">
                <a:blip r:embed="rId2"/>
                <a:stretch>
                  <a:fillRect l="-288" t="-18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G4 Detector Simulation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4019-2FEF-49F9-91B3-589BCC7EADD5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997" y="2670989"/>
            <a:ext cx="4581782" cy="377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/>
              <a:t>Ecal</a:t>
            </a:r>
            <a:r>
              <a:rPr lang="en-US" altLang="zh-CN" dirty="0" smtClean="0"/>
              <a:t> option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9" y="871200"/>
            <a:ext cx="6712858" cy="51232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Optimized from CEPC_v1 to CEPC_v4, cell size from 5 mm to 10 mm </a:t>
            </a:r>
          </a:p>
          <a:p>
            <a:r>
              <a:rPr lang="en-US" altLang="zh-CN" dirty="0" smtClean="0"/>
              <a:t>20 layers + 10 layers</a:t>
            </a:r>
          </a:p>
          <a:p>
            <a:pPr lvl="1"/>
            <a:r>
              <a:rPr lang="en-US" altLang="zh-CN" dirty="0" smtClean="0"/>
              <a:t>0.5 mm silicon (optional)</a:t>
            </a:r>
          </a:p>
          <a:p>
            <a:pPr lvl="1"/>
            <a:r>
              <a:rPr lang="en-US" altLang="zh-CN" dirty="0" smtClean="0"/>
              <a:t>2.1 mm (4.2 mm) tungsten (optional)</a:t>
            </a:r>
          </a:p>
          <a:p>
            <a:r>
              <a:rPr lang="en-US" altLang="zh-CN" dirty="0" smtClean="0"/>
              <a:t>Support scintillator as sensitive layer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G4 Detector Simulation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4019-2FEF-49F9-91B3-589BCC7EADD5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998" y="3016037"/>
            <a:ext cx="4455997" cy="352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H</a:t>
            </a:r>
            <a:r>
              <a:rPr lang="en-US" altLang="zh-CN" dirty="0" err="1" smtClean="0"/>
              <a:t>cal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Optimized from CEPC_v1 to </a:t>
            </a:r>
            <a:r>
              <a:rPr lang="en-US" altLang="zh-CN" dirty="0" smtClean="0"/>
              <a:t>CEPC_v4, from 48 to 40 </a:t>
            </a:r>
            <a:r>
              <a:rPr lang="en-US" altLang="zh-CN" dirty="0"/>
              <a:t>layers</a:t>
            </a:r>
          </a:p>
          <a:p>
            <a:pPr lvl="1"/>
            <a:r>
              <a:rPr lang="en-US" altLang="zh-CN" dirty="0"/>
              <a:t>6.73 mm RPC chamber</a:t>
            </a:r>
          </a:p>
          <a:p>
            <a:pPr lvl="1"/>
            <a:r>
              <a:rPr lang="en-US" altLang="zh-CN" dirty="0"/>
              <a:t>20 mm stainless steel</a:t>
            </a:r>
          </a:p>
          <a:p>
            <a:pPr lvl="1"/>
            <a:r>
              <a:rPr lang="en-US" altLang="zh-CN" dirty="0"/>
              <a:t>cell size: 10 mm</a:t>
            </a:r>
          </a:p>
          <a:p>
            <a:r>
              <a:rPr lang="en-US" altLang="zh-CN" dirty="0" smtClean="0"/>
              <a:t>optional scintillator readout</a:t>
            </a:r>
          </a:p>
          <a:p>
            <a:pPr lvl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G4 Detector Simulation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4019-2FEF-49F9-91B3-589BCC7EADD5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042" y="1189567"/>
            <a:ext cx="2333622" cy="19864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54" y="3176009"/>
            <a:ext cx="6110310" cy="336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Yoke (</a:t>
            </a:r>
            <a:r>
              <a:rPr lang="en-US" altLang="zh-CN" dirty="0" err="1" smtClean="0"/>
              <a:t>muon</a:t>
            </a:r>
            <a:r>
              <a:rPr lang="en-US" altLang="zh-CN" dirty="0" smtClean="0"/>
              <a:t> detector) option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7546" y="871200"/>
            <a:ext cx="8919025" cy="2271143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Default</a:t>
            </a:r>
          </a:p>
          <a:p>
            <a:pPr lvl="1"/>
            <a:r>
              <a:rPr lang="en-US" altLang="zh-CN" dirty="0" smtClean="0"/>
              <a:t>yoke05 (12 iron layers, 13 RPCs for barrel and 12 RPCs for endcap)</a:t>
            </a:r>
          </a:p>
          <a:p>
            <a:r>
              <a:rPr lang="en-US" altLang="zh-CN" dirty="0" smtClean="0"/>
              <a:t>To change (new driver yoke06)</a:t>
            </a:r>
          </a:p>
          <a:p>
            <a:pPr lvl="1"/>
            <a:r>
              <a:rPr lang="en-US" altLang="zh-CN" sz="1400" b="1" dirty="0" smtClean="0"/>
              <a:t>/</a:t>
            </a:r>
            <a:r>
              <a:rPr lang="en-US" altLang="zh-CN" sz="1400" b="1" dirty="0" err="1" smtClean="0"/>
              <a:t>Mokka</a:t>
            </a:r>
            <a:r>
              <a:rPr lang="en-US" altLang="zh-CN" sz="1400" b="1" dirty="0" smtClean="0"/>
              <a:t>/</a:t>
            </a:r>
            <a:r>
              <a:rPr lang="en-US" altLang="zh-CN" sz="1400" b="1" dirty="0" err="1" smtClean="0"/>
              <a:t>init</a:t>
            </a:r>
            <a:r>
              <a:rPr lang="en-US" altLang="zh-CN" sz="1400" b="1" dirty="0" smtClean="0"/>
              <a:t>/</a:t>
            </a:r>
            <a:r>
              <a:rPr lang="en-US" altLang="zh-CN" sz="1400" b="1" dirty="0" err="1" smtClean="0"/>
              <a:t>globalModelParameter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/>
              <a:t>YokeUserLayer</a:t>
            </a:r>
            <a:r>
              <a:rPr lang="en-US" altLang="zh-CN" sz="1400" b="1" dirty="0"/>
              <a:t> 1</a:t>
            </a:r>
          </a:p>
          <a:p>
            <a:pPr lvl="1"/>
            <a:r>
              <a:rPr lang="en-US" altLang="zh-CN" sz="1400" dirty="0"/>
              <a:t>/</a:t>
            </a:r>
            <a:r>
              <a:rPr lang="en-US" altLang="zh-CN" sz="1400" dirty="0" err="1"/>
              <a:t>Mokka</a:t>
            </a:r>
            <a:r>
              <a:rPr lang="en-US" altLang="zh-CN" sz="1400" dirty="0"/>
              <a:t>/</a:t>
            </a:r>
            <a:r>
              <a:rPr lang="en-US" altLang="zh-CN" sz="1400" dirty="0" err="1"/>
              <a:t>init</a:t>
            </a:r>
            <a:r>
              <a:rPr lang="en-US" altLang="zh-CN" sz="1400" dirty="0"/>
              <a:t>/</a:t>
            </a:r>
            <a:r>
              <a:rPr lang="en-US" altLang="zh-CN" sz="1400" dirty="0" err="1"/>
              <a:t>globalModelParameter</a:t>
            </a:r>
            <a:r>
              <a:rPr lang="en-US" altLang="zh-CN" sz="1400" dirty="0"/>
              <a:t> </a:t>
            </a:r>
            <a:r>
              <a:rPr lang="en-US" altLang="zh-CN" sz="1400" dirty="0" err="1"/>
              <a:t>YokeGapThickness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25,40,40,40,40,40,40,40,40,40,40</a:t>
            </a:r>
          </a:p>
          <a:p>
            <a:pPr lvl="1"/>
            <a:r>
              <a:rPr lang="en-US" altLang="zh-CN" sz="1400" dirty="0" smtClean="0"/>
              <a:t>/</a:t>
            </a:r>
            <a:r>
              <a:rPr lang="en-US" altLang="zh-CN" sz="1400" dirty="0" err="1"/>
              <a:t>Mokka</a:t>
            </a:r>
            <a:r>
              <a:rPr lang="en-US" altLang="zh-CN" sz="1400" dirty="0"/>
              <a:t>/</a:t>
            </a:r>
            <a:r>
              <a:rPr lang="en-US" altLang="zh-CN" sz="1400" dirty="0" err="1"/>
              <a:t>init</a:t>
            </a:r>
            <a:r>
              <a:rPr lang="en-US" altLang="zh-CN" sz="1400" dirty="0"/>
              <a:t>/</a:t>
            </a:r>
            <a:r>
              <a:rPr lang="en-US" altLang="zh-CN" sz="1400" dirty="0" err="1"/>
              <a:t>globalModelParameter</a:t>
            </a:r>
            <a:r>
              <a:rPr lang="en-US" altLang="zh-CN" sz="1400" dirty="0"/>
              <a:t> </a:t>
            </a:r>
            <a:r>
              <a:rPr lang="en-US" altLang="zh-CN" sz="1400" dirty="0" err="1"/>
              <a:t>YokeIronThickness</a:t>
            </a:r>
            <a:r>
              <a:rPr lang="en-US" altLang="zh-CN" sz="1400" dirty="0"/>
              <a:t> 80,80,120,120,160,160,200,200,240,540,540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G4 Detector Simulation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4019-2FEF-49F9-91B3-589BCC7EADD5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963" y="3035778"/>
            <a:ext cx="3483123" cy="350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754745"/>
            <a:ext cx="7886700" cy="2619825"/>
          </a:xfrm>
        </p:spPr>
        <p:txBody>
          <a:bodyPr>
            <a:noAutofit/>
          </a:bodyPr>
          <a:lstStyle/>
          <a:p>
            <a:r>
              <a:rPr lang="en-US" altLang="zh-CN" sz="1600" dirty="0" smtClean="0"/>
              <a:t>Geant4 simulation for full simulation, </a:t>
            </a:r>
            <a:r>
              <a:rPr lang="en-US" altLang="zh-CN" sz="1600" dirty="0"/>
              <a:t>t</a:t>
            </a:r>
            <a:r>
              <a:rPr lang="en-US" altLang="zh-CN" sz="1600" dirty="0" smtClean="0"/>
              <a:t>wo toolkits/frameworks</a:t>
            </a:r>
          </a:p>
          <a:p>
            <a:pPr lvl="1"/>
            <a:r>
              <a:rPr lang="en-US" altLang="zh-CN" sz="1400" dirty="0" err="1" smtClean="0"/>
              <a:t>MokkaC</a:t>
            </a:r>
            <a:r>
              <a:rPr lang="en-US" altLang="zh-CN" sz="1400" dirty="0" smtClean="0"/>
              <a:t> (a developing version of </a:t>
            </a:r>
            <a:r>
              <a:rPr lang="en-US" altLang="zh-CN" sz="1400" dirty="0" err="1" smtClean="0"/>
              <a:t>Mokka</a:t>
            </a:r>
            <a:r>
              <a:rPr lang="en-US" altLang="zh-CN" sz="1400" dirty="0" smtClean="0"/>
              <a:t> at </a:t>
            </a:r>
            <a:r>
              <a:rPr lang="en-US" altLang="zh-CN" sz="1400" dirty="0" err="1" smtClean="0"/>
              <a:t>CepC</a:t>
            </a:r>
            <a:r>
              <a:rPr lang="en-US" altLang="zh-CN" sz="1400" dirty="0" smtClean="0"/>
              <a:t>), </a:t>
            </a:r>
            <a:r>
              <a:rPr lang="en-US" altLang="zh-CN" sz="1400" dirty="0" err="1" smtClean="0"/>
              <a:t>Geant</a:t>
            </a:r>
            <a:r>
              <a:rPr lang="en-US" altLang="zh-CN" sz="1400" dirty="0" smtClean="0"/>
              <a:t> 4.9.6.p02 (updating in plan)</a:t>
            </a:r>
          </a:p>
          <a:p>
            <a:pPr lvl="2"/>
            <a:r>
              <a:rPr lang="en-US" altLang="zh-CN" sz="1200" dirty="0" smtClean="0"/>
              <a:t>Applied for CDR</a:t>
            </a:r>
          </a:p>
          <a:p>
            <a:pPr lvl="2"/>
            <a:r>
              <a:rPr lang="en-US" altLang="zh-CN" sz="1200" dirty="0" smtClean="0"/>
              <a:t>Updating for TDR </a:t>
            </a:r>
          </a:p>
          <a:p>
            <a:pPr lvl="1"/>
            <a:r>
              <a:rPr lang="en-US" altLang="zh-CN" sz="1400" dirty="0" smtClean="0"/>
              <a:t>DD4hep</a:t>
            </a:r>
            <a:r>
              <a:rPr lang="en-US" altLang="zh-CN" sz="1400" dirty="0"/>
              <a:t>, </a:t>
            </a:r>
            <a:r>
              <a:rPr lang="en-US" altLang="zh-CN" sz="1400" dirty="0" err="1" smtClean="0"/>
              <a:t>Geant</a:t>
            </a:r>
            <a:r>
              <a:rPr lang="en-US" altLang="zh-CN" sz="1400" dirty="0" smtClean="0"/>
              <a:t> 4.10.04.p02</a:t>
            </a:r>
          </a:p>
          <a:p>
            <a:pPr lvl="2"/>
            <a:r>
              <a:rPr lang="en-US" altLang="zh-CN" sz="1200" dirty="0" smtClean="0"/>
              <a:t>Developing the geometries</a:t>
            </a:r>
          </a:p>
          <a:p>
            <a:pPr lvl="2"/>
            <a:r>
              <a:rPr lang="en-US" altLang="zh-CN" sz="1200" dirty="0" smtClean="0"/>
              <a:t>Standalone application</a:t>
            </a:r>
          </a:p>
          <a:p>
            <a:pPr lvl="2"/>
            <a:r>
              <a:rPr lang="en-US" altLang="zh-CN" sz="1200" dirty="0"/>
              <a:t>I</a:t>
            </a:r>
            <a:r>
              <a:rPr lang="en-US" altLang="zh-CN" sz="1200" dirty="0" smtClean="0"/>
              <a:t>mplemented into new software framework (Tao Lin’s talk)</a:t>
            </a:r>
          </a:p>
          <a:p>
            <a:r>
              <a:rPr lang="en-US" altLang="zh-CN" sz="1600" dirty="0" smtClean="0"/>
              <a:t>Standalone </a:t>
            </a:r>
            <a:r>
              <a:rPr lang="en-US" altLang="zh-CN" sz="1600" dirty="0" err="1" smtClean="0"/>
              <a:t>MokkaC</a:t>
            </a:r>
            <a:r>
              <a:rPr lang="en-US" altLang="zh-CN" sz="1600" dirty="0" smtClean="0"/>
              <a:t>/DD4hep simulation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527050" y="94343"/>
            <a:ext cx="7886700" cy="66040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Status</a:t>
            </a:r>
            <a:endParaRPr lang="zh-CN" altLang="en-US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G4 Detector Simulation</a:t>
            </a:r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EB92-BA8C-4053-9054-F35A23148176}" type="slidenum">
              <a:rPr lang="zh-CN" altLang="en-US" smtClean="0"/>
              <a:t>3</a:t>
            </a:fld>
            <a:endParaRPr lang="zh-CN" altLang="en-US"/>
          </a:p>
        </p:txBody>
      </p:sp>
      <p:graphicFrame>
        <p:nvGraphicFramePr>
          <p:cNvPr id="15" name="图示 14"/>
          <p:cNvGraphicFramePr/>
          <p:nvPr>
            <p:extLst/>
          </p:nvPr>
        </p:nvGraphicFramePr>
        <p:xfrm>
          <a:off x="628650" y="3939455"/>
          <a:ext cx="7637236" cy="493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图示 15"/>
          <p:cNvGraphicFramePr/>
          <p:nvPr>
            <p:extLst/>
          </p:nvPr>
        </p:nvGraphicFramePr>
        <p:xfrm>
          <a:off x="628650" y="5377425"/>
          <a:ext cx="7629979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2" name="图示 21"/>
          <p:cNvGraphicFramePr/>
          <p:nvPr>
            <p:extLst/>
          </p:nvPr>
        </p:nvGraphicFramePr>
        <p:xfrm>
          <a:off x="3275694" y="4513943"/>
          <a:ext cx="4496707" cy="73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1001488" y="4724900"/>
            <a:ext cx="310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Detector geometry manager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35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60327"/>
            <a:ext cx="7886700" cy="520245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Geometry of ETD</a:t>
            </a:r>
            <a:br>
              <a:rPr lang="en-US" altLang="zh-CN" sz="3200" dirty="0" smtClean="0"/>
            </a:br>
            <a:r>
              <a:rPr lang="en-US" altLang="zh-CN" sz="3200" dirty="0" smtClean="0"/>
              <a:t>(not included in CEPC_v1 and CEPC_v4)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023257"/>
            <a:ext cx="7886700" cy="2024743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dirty="0" smtClean="0"/>
              <a:t>Simplify</a:t>
            </a:r>
          </a:p>
          <a:p>
            <a:pPr lvl="1"/>
            <a:r>
              <a:rPr lang="en-US" altLang="zh-CN" dirty="0" smtClean="0"/>
              <a:t>Disc: G4Tubs, sensitive + support </a:t>
            </a:r>
          </a:p>
          <a:p>
            <a:pPr lvl="1"/>
            <a:r>
              <a:rPr lang="en-US" altLang="zh-CN" dirty="0" smtClean="0"/>
              <a:t>3 layers? determined in future</a:t>
            </a:r>
          </a:p>
          <a:p>
            <a:r>
              <a:rPr lang="en-US" altLang="zh-CN" dirty="0" smtClean="0"/>
              <a:t>Usage</a:t>
            </a:r>
          </a:p>
          <a:p>
            <a:pPr lvl="1"/>
            <a:r>
              <a:rPr lang="en-US" altLang="zh-CN" dirty="0"/>
              <a:t>Driver: </a:t>
            </a:r>
            <a:r>
              <a:rPr lang="en-US" altLang="zh-CN" dirty="0" err="1" smtClean="0"/>
              <a:t>ETD_cepc</a:t>
            </a:r>
            <a:endParaRPr lang="en-US" altLang="zh-CN" dirty="0"/>
          </a:p>
          <a:p>
            <a:pPr lvl="1"/>
            <a:r>
              <a:rPr lang="en-US" altLang="zh-CN" dirty="0" err="1" smtClean="0"/>
              <a:t>Mokka</a:t>
            </a:r>
            <a:r>
              <a:rPr lang="en-US" altLang="zh-CN" dirty="0"/>
              <a:t> version: xx, </a:t>
            </a:r>
            <a:r>
              <a:rPr lang="en-US" altLang="zh-CN" dirty="0" smtClean="0"/>
              <a:t>currently /</a:t>
            </a:r>
            <a:r>
              <a:rPr lang="en-US" altLang="zh-CN" dirty="0" err="1" smtClean="0"/>
              <a:t>workfs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bes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fucd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MokkaC</a:t>
            </a:r>
            <a:r>
              <a:rPr lang="en-US" altLang="zh-CN" dirty="0" smtClean="0"/>
              <a:t>/</a:t>
            </a:r>
          </a:p>
          <a:p>
            <a:pPr lvl="1"/>
            <a:r>
              <a:rPr lang="en-US" altLang="zh-CN" dirty="0" smtClean="0"/>
              <a:t>Add into steering file:</a:t>
            </a:r>
          </a:p>
          <a:p>
            <a:pPr lvl="2"/>
            <a:r>
              <a:rPr lang="en-US" altLang="zh-CN" dirty="0"/>
              <a:t>/</a:t>
            </a:r>
            <a:r>
              <a:rPr lang="en-US" altLang="zh-CN" dirty="0" err="1"/>
              <a:t>Mokka</a:t>
            </a:r>
            <a:r>
              <a:rPr lang="en-US" altLang="zh-CN" dirty="0"/>
              <a:t>/</a:t>
            </a:r>
            <a:r>
              <a:rPr lang="en-US" altLang="zh-CN" dirty="0" err="1"/>
              <a:t>init</a:t>
            </a:r>
            <a:r>
              <a:rPr lang="en-US" altLang="zh-CN" dirty="0"/>
              <a:t>/</a:t>
            </a:r>
            <a:r>
              <a:rPr lang="en-US" altLang="zh-CN" dirty="0" err="1"/>
              <a:t>EditGeometry</a:t>
            </a:r>
            <a:r>
              <a:rPr lang="en-US" altLang="zh-CN" dirty="0"/>
              <a:t>/</a:t>
            </a:r>
            <a:r>
              <a:rPr lang="en-US" altLang="zh-CN" dirty="0" err="1"/>
              <a:t>newSubDetector</a:t>
            </a:r>
            <a:r>
              <a:rPr lang="en-US" altLang="zh-CN" dirty="0"/>
              <a:t> </a:t>
            </a:r>
            <a:r>
              <a:rPr lang="en-US" altLang="zh-CN" dirty="0" err="1"/>
              <a:t>MyETD</a:t>
            </a:r>
            <a:r>
              <a:rPr lang="en-US" altLang="zh-CN" dirty="0"/>
              <a:t> 240 </a:t>
            </a:r>
            <a:r>
              <a:rPr lang="en-US" altLang="zh-CN" dirty="0" err="1"/>
              <a:t>ETD_cepc</a:t>
            </a:r>
            <a:r>
              <a:rPr lang="en-US" altLang="zh-CN" dirty="0"/>
              <a:t> </a:t>
            </a:r>
            <a:r>
              <a:rPr lang="en-US" altLang="zh-CN" dirty="0" smtClean="0"/>
              <a:t>etd03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06" y="3048000"/>
            <a:ext cx="4813456" cy="33818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9713"/>
          <a:stretch/>
        </p:blipFill>
        <p:spPr>
          <a:xfrm>
            <a:off x="4869542" y="3048000"/>
            <a:ext cx="3645807" cy="3381829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>
            <a:off x="6692445" y="1944914"/>
            <a:ext cx="615498" cy="769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126515" y="1666297"/>
            <a:ext cx="1037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database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G4 Detector Simulation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4019-2FEF-49F9-91B3-589BCC7EADD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5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67586"/>
            <a:ext cx="7886700" cy="520245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Geometry of Laser Calibration System</a:t>
            </a:r>
            <a:br>
              <a:rPr lang="en-US" altLang="zh-CN" sz="3200" dirty="0" smtClean="0"/>
            </a:br>
            <a:r>
              <a:rPr lang="en-US" altLang="zh-CN" sz="3200" dirty="0" smtClean="0"/>
              <a:t>(Not included in CEPC_v4 and CEPC_v4)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972455"/>
            <a:ext cx="7886700" cy="2409370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dirty="0" smtClean="0"/>
              <a:t>Simplify</a:t>
            </a:r>
          </a:p>
          <a:p>
            <a:pPr lvl="1"/>
            <a:r>
              <a:rPr lang="en-US" altLang="zh-CN" dirty="0" smtClean="0"/>
              <a:t>No support </a:t>
            </a:r>
            <a:r>
              <a:rPr lang="en-US" altLang="zh-CN" dirty="0"/>
              <a:t>and electronic: </a:t>
            </a:r>
            <a:r>
              <a:rPr lang="en-US" altLang="zh-CN" dirty="0" err="1" smtClean="0"/>
              <a:t>stainless_steel</a:t>
            </a:r>
            <a:r>
              <a:rPr lang="en-US" altLang="zh-CN" dirty="0"/>
              <a:t> and </a:t>
            </a:r>
            <a:r>
              <a:rPr lang="en-US" altLang="zh-CN" dirty="0" err="1" smtClean="0"/>
              <a:t>TDR_gas</a:t>
            </a:r>
            <a:r>
              <a:rPr lang="en-US" altLang="zh-CN" dirty="0" smtClean="0"/>
              <a:t> (95.667%Ar+2.067%CH4+2.267%CO2)</a:t>
            </a:r>
          </a:p>
          <a:p>
            <a:pPr lvl="1"/>
            <a:r>
              <a:rPr lang="en-US" altLang="zh-CN" dirty="0" smtClean="0"/>
              <a:t>Square tube</a:t>
            </a:r>
            <a:r>
              <a:rPr lang="zh-CN" altLang="en-US" dirty="0" smtClean="0"/>
              <a:t>： </a:t>
            </a:r>
            <a:r>
              <a:rPr lang="en-US" altLang="zh-CN" dirty="0" smtClean="0"/>
              <a:t>4cm width and 5</a:t>
            </a:r>
            <a:r>
              <a:rPr lang="zh-CN" altLang="en-US" dirty="0" smtClean="0"/>
              <a:t>*</a:t>
            </a:r>
            <a:r>
              <a:rPr lang="en-US" altLang="zh-CN" dirty="0" smtClean="0"/>
              <a:t>mm thickness</a:t>
            </a:r>
          </a:p>
          <a:p>
            <a:r>
              <a:rPr lang="en-US" altLang="zh-CN" dirty="0" smtClean="0"/>
              <a:t>Usage</a:t>
            </a:r>
          </a:p>
          <a:p>
            <a:pPr lvl="1"/>
            <a:r>
              <a:rPr lang="en-US" altLang="zh-CN" dirty="0"/>
              <a:t>Driver: </a:t>
            </a:r>
            <a:r>
              <a:rPr lang="en-US" altLang="zh-CN" dirty="0" err="1" smtClean="0"/>
              <a:t>LaserCalibration</a:t>
            </a:r>
            <a:endParaRPr lang="en-US" altLang="zh-CN" dirty="0"/>
          </a:p>
          <a:p>
            <a:pPr lvl="1"/>
            <a:r>
              <a:rPr lang="en-US" altLang="zh-CN" dirty="0" err="1" smtClean="0"/>
              <a:t>Mokka</a:t>
            </a:r>
            <a:r>
              <a:rPr lang="en-US" altLang="zh-CN" dirty="0"/>
              <a:t> version: xx, </a:t>
            </a:r>
            <a:r>
              <a:rPr lang="en-US" altLang="zh-CN" dirty="0" smtClean="0"/>
              <a:t>currently /</a:t>
            </a:r>
            <a:r>
              <a:rPr lang="en-US" altLang="zh-CN" dirty="0" err="1" smtClean="0"/>
              <a:t>workfs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bes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fucd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MokkaC</a:t>
            </a:r>
            <a:r>
              <a:rPr lang="en-US" altLang="zh-CN" dirty="0" smtClean="0"/>
              <a:t>/</a:t>
            </a:r>
          </a:p>
          <a:p>
            <a:pPr lvl="1"/>
            <a:r>
              <a:rPr lang="en-US" altLang="zh-CN" dirty="0" smtClean="0"/>
              <a:t>Add into steering file:</a:t>
            </a:r>
          </a:p>
          <a:p>
            <a:pPr lvl="2"/>
            <a:r>
              <a:rPr lang="en-US" altLang="zh-CN" dirty="0"/>
              <a:t>/</a:t>
            </a:r>
            <a:r>
              <a:rPr lang="en-US" altLang="zh-CN" dirty="0" err="1"/>
              <a:t>Mokka</a:t>
            </a:r>
            <a:r>
              <a:rPr lang="en-US" altLang="zh-CN" dirty="0"/>
              <a:t>/</a:t>
            </a:r>
            <a:r>
              <a:rPr lang="en-US" altLang="zh-CN" dirty="0" err="1"/>
              <a:t>init</a:t>
            </a:r>
            <a:r>
              <a:rPr lang="en-US" altLang="zh-CN" dirty="0"/>
              <a:t>/</a:t>
            </a:r>
            <a:r>
              <a:rPr lang="en-US" altLang="zh-CN" dirty="0" err="1"/>
              <a:t>EditGeometry</a:t>
            </a:r>
            <a:r>
              <a:rPr lang="en-US" altLang="zh-CN" dirty="0"/>
              <a:t>/</a:t>
            </a:r>
            <a:r>
              <a:rPr lang="en-US" altLang="zh-CN" dirty="0" err="1"/>
              <a:t>newSubDetector</a:t>
            </a:r>
            <a:r>
              <a:rPr lang="en-US" altLang="zh-CN" dirty="0"/>
              <a:t> </a:t>
            </a:r>
            <a:r>
              <a:rPr lang="en-US" altLang="zh-CN" dirty="0" err="1"/>
              <a:t>LaserCalibration</a:t>
            </a:r>
            <a:r>
              <a:rPr lang="en-US" altLang="zh-CN" dirty="0"/>
              <a:t> 250</a:t>
            </a:r>
          </a:p>
          <a:p>
            <a:pPr lvl="2"/>
            <a:r>
              <a:rPr lang="en-US" altLang="zh-CN" dirty="0"/>
              <a:t>/</a:t>
            </a:r>
            <a:r>
              <a:rPr lang="en-US" altLang="zh-CN" dirty="0" err="1"/>
              <a:t>Mokka</a:t>
            </a:r>
            <a:r>
              <a:rPr lang="en-US" altLang="zh-CN" dirty="0"/>
              <a:t>/</a:t>
            </a:r>
            <a:r>
              <a:rPr lang="en-US" altLang="zh-CN" dirty="0" err="1"/>
              <a:t>init</a:t>
            </a:r>
            <a:r>
              <a:rPr lang="en-US" altLang="zh-CN" dirty="0"/>
              <a:t>/</a:t>
            </a:r>
            <a:r>
              <a:rPr lang="en-US" altLang="zh-CN" dirty="0" err="1"/>
              <a:t>userInitDouble</a:t>
            </a:r>
            <a:r>
              <a:rPr lang="en-US" altLang="zh-CN" dirty="0"/>
              <a:t> LaserCalibrationPhi0 22.5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23" y="3381843"/>
            <a:ext cx="3766977" cy="31640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3" y="3374570"/>
            <a:ext cx="3367018" cy="3171372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G4 Detector Simulation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4019-2FEF-49F9-91B3-589BCC7EADD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3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050" y="154670"/>
            <a:ext cx="7886700" cy="506074"/>
          </a:xfrm>
        </p:spPr>
        <p:txBody>
          <a:bodyPr>
            <a:normAutofit fontScale="90000"/>
          </a:bodyPr>
          <a:lstStyle/>
          <a:p>
            <a:r>
              <a:rPr lang="en-US" altLang="zh-CN" dirty="0" err="1" smtClean="0"/>
              <a:t>MokkaC</a:t>
            </a:r>
            <a:r>
              <a:rPr lang="en-US" altLang="zh-CN" dirty="0" smtClean="0"/>
              <a:t> VS DD4hep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8" y="871200"/>
            <a:ext cx="6618515" cy="552505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Geometry manager</a:t>
            </a:r>
          </a:p>
          <a:p>
            <a:pPr lvl="1"/>
            <a:r>
              <a:rPr lang="en-US" altLang="zh-CN" dirty="0" err="1" smtClean="0"/>
              <a:t>MokkaC</a:t>
            </a:r>
            <a:r>
              <a:rPr lang="en-US" altLang="zh-CN" dirty="0" smtClean="0"/>
              <a:t>: general detector construction with parameters from database or steering file, more readable for Geant4 experts</a:t>
            </a:r>
          </a:p>
          <a:p>
            <a:pPr lvl="1"/>
            <a:r>
              <a:rPr lang="en-US" altLang="zh-CN" dirty="0" smtClean="0"/>
              <a:t>DD4hep: organized by models with parameters from xml files, more intuitive for normal users </a:t>
            </a:r>
          </a:p>
          <a:p>
            <a:r>
              <a:rPr lang="en-US" altLang="zh-CN" dirty="0" smtClean="0"/>
              <a:t>Physics List</a:t>
            </a:r>
          </a:p>
          <a:p>
            <a:pPr lvl="1"/>
            <a:r>
              <a:rPr lang="en-US" altLang="zh-CN" dirty="0" smtClean="0"/>
              <a:t>Both support default Geant4 physics lists</a:t>
            </a:r>
          </a:p>
          <a:p>
            <a:pPr lvl="1"/>
            <a:r>
              <a:rPr lang="en-US" altLang="zh-CN" dirty="0" smtClean="0"/>
              <a:t>Both easy to change the range cut values</a:t>
            </a:r>
          </a:p>
          <a:p>
            <a:r>
              <a:rPr lang="en-US" altLang="zh-CN" dirty="0" smtClean="0"/>
              <a:t>Output</a:t>
            </a:r>
          </a:p>
          <a:p>
            <a:pPr lvl="1"/>
            <a:r>
              <a:rPr lang="en-US" altLang="zh-CN" dirty="0" err="1" smtClean="0"/>
              <a:t>MokkaC</a:t>
            </a:r>
            <a:r>
              <a:rPr lang="en-US" altLang="zh-CN" dirty="0" err="1" smtClean="0">
                <a:sym typeface="Symbol" panose="05050102010706020507" pitchFamily="18" charset="2"/>
              </a:rPr>
              <a:t>slcio</a:t>
            </a:r>
            <a:endParaRPr lang="en-US" altLang="zh-CN" dirty="0" smtClean="0">
              <a:sym typeface="Symbol" panose="05050102010706020507" pitchFamily="18" charset="2"/>
            </a:endParaRPr>
          </a:p>
          <a:p>
            <a:pPr lvl="1"/>
            <a:r>
              <a:rPr lang="en-US" altLang="zh-CN" dirty="0" smtClean="0">
                <a:sym typeface="Symbol" panose="05050102010706020507" pitchFamily="18" charset="2"/>
              </a:rPr>
              <a:t>DD4hep: both </a:t>
            </a:r>
            <a:r>
              <a:rPr lang="en-US" altLang="zh-CN" dirty="0" err="1" smtClean="0">
                <a:sym typeface="Symbol" panose="05050102010706020507" pitchFamily="18" charset="2"/>
              </a:rPr>
              <a:t>slcio</a:t>
            </a:r>
            <a:r>
              <a:rPr lang="en-US" altLang="zh-CN" dirty="0" smtClean="0">
                <a:sym typeface="Symbol" panose="05050102010706020507" pitchFamily="18" charset="2"/>
              </a:rPr>
              <a:t> and root</a:t>
            </a:r>
          </a:p>
          <a:p>
            <a:r>
              <a:rPr lang="en-US" altLang="zh-CN" dirty="0" smtClean="0">
                <a:sym typeface="Symbol" panose="05050102010706020507" pitchFamily="18" charset="2"/>
              </a:rPr>
              <a:t>Development at </a:t>
            </a:r>
            <a:r>
              <a:rPr lang="en-US" altLang="zh-CN" dirty="0" err="1" smtClean="0">
                <a:sym typeface="Symbol" panose="05050102010706020507" pitchFamily="18" charset="2"/>
              </a:rPr>
              <a:t>CepC</a:t>
            </a:r>
            <a:endParaRPr lang="en-US" altLang="zh-CN" dirty="0" smtClean="0">
              <a:sym typeface="Symbol" panose="05050102010706020507" pitchFamily="18" charset="2"/>
            </a:endParaRPr>
          </a:p>
          <a:p>
            <a:pPr lvl="1"/>
            <a:r>
              <a:rPr lang="en-US" altLang="zh-CN" dirty="0" err="1" smtClean="0">
                <a:sym typeface="Symbol" panose="05050102010706020507" pitchFamily="18" charset="2"/>
              </a:rPr>
              <a:t>MokkaC</a:t>
            </a:r>
            <a:r>
              <a:rPr lang="en-US" altLang="zh-CN" dirty="0" smtClean="0">
                <a:sym typeface="Symbol" panose="05050102010706020507" pitchFamily="18" charset="2"/>
              </a:rPr>
              <a:t>: experimental, easy to add new support, such as generators</a:t>
            </a:r>
          </a:p>
          <a:p>
            <a:pPr lvl="1"/>
            <a:r>
              <a:rPr lang="en-US" altLang="zh-CN" dirty="0" smtClean="0">
                <a:sym typeface="Symbol" panose="05050102010706020507" pitchFamily="18" charset="2"/>
              </a:rPr>
              <a:t>DD4hep: </a:t>
            </a:r>
            <a:r>
              <a:rPr lang="en-US" altLang="zh-CN" dirty="0" smtClean="0"/>
              <a:t> beginning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G4 Detector Simulation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4019-2FEF-49F9-91B3-589BCC7EAD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1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Simulation </a:t>
            </a:r>
            <a:r>
              <a:rPr lang="en-US" altLang="zh-CN" dirty="0" err="1" smtClean="0"/>
              <a:t>Tools</a:t>
            </a:r>
            <a:r>
              <a:rPr lang="en-US" altLang="zh-CN" dirty="0" err="1" smtClean="0">
                <a:sym typeface="Symbol" panose="05050102010706020507" pitchFamily="18" charset="2"/>
              </a:rPr>
              <a:t>MokkaC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9" y="871200"/>
            <a:ext cx="6347714" cy="4382971"/>
          </a:xfrm>
        </p:spPr>
        <p:txBody>
          <a:bodyPr>
            <a:normAutofit fontScale="70000" lnSpcReduction="20000"/>
          </a:bodyPr>
          <a:lstStyle/>
          <a:p>
            <a:pPr marL="342900" lvl="1" indent="-342900"/>
            <a:r>
              <a:rPr lang="en-US" altLang="zh-CN" dirty="0" err="1">
                <a:solidFill>
                  <a:srgbClr val="FF0000"/>
                </a:solidFill>
              </a:rPr>
              <a:t>Mokka</a:t>
            </a:r>
            <a:r>
              <a:rPr lang="en-US" altLang="zh-CN" dirty="0"/>
              <a:t> at </a:t>
            </a:r>
            <a:r>
              <a:rPr lang="en-US" altLang="zh-CN" b="1" dirty="0" err="1" smtClean="0">
                <a:solidFill>
                  <a:srgbClr val="0000CC"/>
                </a:solidFill>
              </a:rPr>
              <a:t>C</a:t>
            </a:r>
            <a:r>
              <a:rPr lang="en-US" altLang="zh-CN" dirty="0" err="1" smtClean="0">
                <a:solidFill>
                  <a:srgbClr val="0000CC"/>
                </a:solidFill>
              </a:rPr>
              <a:t>ep</a:t>
            </a:r>
            <a:r>
              <a:rPr lang="en-US" altLang="zh-CN" b="1" dirty="0" err="1" smtClean="0">
                <a:solidFill>
                  <a:srgbClr val="0000CC"/>
                </a:solidFill>
              </a:rPr>
              <a:t>C</a:t>
            </a:r>
            <a:r>
              <a:rPr lang="en-US" altLang="zh-CN" dirty="0" smtClean="0"/>
              <a:t> </a:t>
            </a:r>
            <a:r>
              <a:rPr lang="en-US" altLang="zh-CN" dirty="0"/>
              <a:t>or </a:t>
            </a:r>
            <a:r>
              <a:rPr lang="en-US" altLang="zh-CN" dirty="0" err="1">
                <a:solidFill>
                  <a:srgbClr val="FF0000"/>
                </a:solidFill>
              </a:rPr>
              <a:t>Mokka</a:t>
            </a:r>
            <a:r>
              <a:rPr lang="en-US" altLang="zh-CN" dirty="0"/>
              <a:t> for </a:t>
            </a:r>
            <a:r>
              <a:rPr lang="en-US" altLang="zh-CN" b="1" dirty="0">
                <a:solidFill>
                  <a:srgbClr val="0000CC"/>
                </a:solidFill>
              </a:rPr>
              <a:t>c</a:t>
            </a:r>
            <a:r>
              <a:rPr lang="en-US" altLang="zh-CN" dirty="0"/>
              <a:t>ollider</a:t>
            </a:r>
          </a:p>
          <a:p>
            <a:r>
              <a:rPr lang="en-US" altLang="zh-CN" dirty="0" smtClean="0"/>
              <a:t>Code development</a:t>
            </a:r>
          </a:p>
          <a:p>
            <a:pPr lvl="1"/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</a:t>
            </a:r>
            <a:r>
              <a:rPr lang="en-US" altLang="zh-CN" dirty="0" smtClean="0">
                <a:hlinkClick r:id="rId2"/>
              </a:rPr>
              <a:t>cepcgit.ihep.ac.cn/cepcsoft/Mokka</a:t>
            </a:r>
            <a:endParaRPr lang="en-US" altLang="zh-CN" dirty="0" smtClean="0"/>
          </a:p>
          <a:p>
            <a:r>
              <a:rPr lang="en-US" altLang="zh-CN" dirty="0" smtClean="0"/>
              <a:t>Documents</a:t>
            </a:r>
          </a:p>
          <a:p>
            <a:pPr lvl="1"/>
            <a:r>
              <a:rPr lang="en-US" altLang="zh-CN" dirty="0" smtClean="0"/>
              <a:t>Notes:</a:t>
            </a:r>
          </a:p>
          <a:p>
            <a:pPr lvl="2"/>
            <a:r>
              <a:rPr lang="en-US" altLang="zh-CN" dirty="0" smtClean="0"/>
              <a:t>Full Simulation Software at CEPC (CEPC-SIMU-2017-001)</a:t>
            </a:r>
          </a:p>
          <a:p>
            <a:r>
              <a:rPr lang="en-US" altLang="zh-CN" dirty="0" smtClean="0"/>
              <a:t>How to </a:t>
            </a:r>
            <a:r>
              <a:rPr lang="en-US" altLang="zh-CN" dirty="0"/>
              <a:t>use (</a:t>
            </a:r>
            <a:r>
              <a:rPr lang="en-US" altLang="zh-CN" dirty="0">
                <a:hlinkClick r:id="rId3"/>
              </a:rPr>
              <a:t>http://cepcsoft.ihep.ac.cn/guides/scratch/docs/quick_start</a:t>
            </a:r>
            <a:r>
              <a:rPr lang="en-US" altLang="zh-CN" dirty="0" smtClean="0">
                <a:hlinkClick r:id="rId3"/>
              </a:rPr>
              <a:t>/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Default </a:t>
            </a:r>
            <a:r>
              <a:rPr lang="en-US" altLang="zh-CN" dirty="0" err="1" smtClean="0"/>
              <a:t>ILCsoft</a:t>
            </a:r>
            <a:r>
              <a:rPr lang="en-US" altLang="zh-CN" dirty="0" smtClean="0"/>
              <a:t> environment has included </a:t>
            </a:r>
            <a:r>
              <a:rPr lang="en-US" altLang="zh-CN" dirty="0" err="1" smtClean="0"/>
              <a:t>Mokka</a:t>
            </a:r>
            <a:r>
              <a:rPr lang="en-US" altLang="zh-CN" dirty="0"/>
              <a:t>.</a:t>
            </a:r>
            <a:r>
              <a:rPr lang="en-US" altLang="zh-CN" dirty="0" smtClean="0"/>
              <a:t> If use a developing version</a:t>
            </a:r>
          </a:p>
          <a:p>
            <a:pPr lvl="2"/>
            <a:r>
              <a:rPr lang="en-US" altLang="zh-CN" dirty="0"/>
              <a:t>e</a:t>
            </a:r>
            <a:r>
              <a:rPr lang="en-US" altLang="zh-CN" dirty="0" smtClean="0"/>
              <a:t>xport MOKKA=“$WORKDIR/</a:t>
            </a:r>
            <a:r>
              <a:rPr lang="en-US" altLang="zh-CN" dirty="0" err="1" smtClean="0"/>
              <a:t>MokkaC</a:t>
            </a:r>
            <a:r>
              <a:rPr lang="en-US" altLang="zh-CN" dirty="0" smtClean="0"/>
              <a:t>/MokkaC-00-01”</a:t>
            </a:r>
          </a:p>
          <a:p>
            <a:pPr lvl="2"/>
            <a:r>
              <a:rPr lang="en-US" altLang="zh-CN" dirty="0" smtClean="0"/>
              <a:t>export PATH=“$MOKKA/bin:$PATH”</a:t>
            </a:r>
          </a:p>
          <a:p>
            <a:pPr lvl="2"/>
            <a:r>
              <a:rPr lang="en-US" altLang="zh-CN" dirty="0" smtClean="0"/>
              <a:t>export LD_LIBRARY_PATH=“$MOKKA/lib:$LD_LIBRARY_PATH”</a:t>
            </a:r>
          </a:p>
          <a:p>
            <a:pPr lvl="1"/>
            <a:r>
              <a:rPr lang="en-US" altLang="zh-CN" dirty="0" smtClean="0"/>
              <a:t>Running </a:t>
            </a:r>
            <a:r>
              <a:rPr lang="en-US" altLang="zh-CN" dirty="0" err="1" smtClean="0"/>
              <a:t>MokkaC</a:t>
            </a:r>
            <a:r>
              <a:rPr lang="en-US" altLang="zh-CN" dirty="0" smtClean="0"/>
              <a:t> at foreground</a:t>
            </a:r>
          </a:p>
          <a:p>
            <a:pPr lvl="2"/>
            <a:r>
              <a:rPr lang="en-US" altLang="zh-CN" dirty="0" err="1" smtClean="0"/>
              <a:t>Mokka</a:t>
            </a:r>
            <a:r>
              <a:rPr lang="en-US" altLang="zh-CN" dirty="0" smtClean="0"/>
              <a:t> [-option] &lt;</a:t>
            </a:r>
            <a:r>
              <a:rPr lang="en-US" altLang="zh-CN" dirty="0" err="1" smtClean="0"/>
              <a:t>steering.macro</a:t>
            </a:r>
            <a:r>
              <a:rPr lang="en-US" altLang="zh-CN" dirty="0" smtClean="0"/>
              <a:t>&gt;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2018-11-14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Simulation Toolkit and Detector Geometries for the CepC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4019-2FEF-49F9-91B3-589BCC7EAD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5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Steering file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24255"/>
          <a:stretch/>
        </p:blipFill>
        <p:spPr>
          <a:xfrm>
            <a:off x="628650" y="1369377"/>
            <a:ext cx="7847693" cy="3497826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2018-6-27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Simulation and Detector Geometry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4019-2FEF-49F9-91B3-589BCC7EAD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42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65314"/>
            <a:ext cx="7886700" cy="631373"/>
          </a:xfrm>
        </p:spPr>
        <p:txBody>
          <a:bodyPr>
            <a:normAutofit/>
          </a:bodyPr>
          <a:lstStyle/>
          <a:p>
            <a:r>
              <a:rPr lang="en-US" altLang="zh-CN" sz="1400" dirty="0"/>
              <a:t>/</a:t>
            </a:r>
            <a:r>
              <a:rPr lang="en-US" altLang="zh-CN" sz="1400" dirty="0" err="1"/>
              <a:t>Mokka</a:t>
            </a:r>
            <a:r>
              <a:rPr lang="en-US" altLang="zh-CN" sz="1400" dirty="0"/>
              <a:t>/</a:t>
            </a:r>
            <a:r>
              <a:rPr lang="en-US" altLang="zh-CN" sz="1400" dirty="0" err="1"/>
              <a:t>init</a:t>
            </a:r>
            <a:r>
              <a:rPr lang="en-US" altLang="zh-CN" sz="1400" dirty="0"/>
              <a:t>/</a:t>
            </a:r>
            <a:r>
              <a:rPr lang="en-US" altLang="zh-CN" sz="1400" dirty="0" err="1"/>
              <a:t>lcioDetailedShowerMode</a:t>
            </a:r>
            <a:r>
              <a:rPr lang="en-US" altLang="zh-CN" sz="1400" dirty="0"/>
              <a:t> true</a:t>
            </a:r>
            <a:br>
              <a:rPr lang="en-US" altLang="zh-CN" sz="1400" dirty="0"/>
            </a:br>
            <a:r>
              <a:rPr lang="en-US" altLang="zh-CN" sz="1400" dirty="0" smtClean="0"/>
              <a:t>/</a:t>
            </a:r>
            <a:r>
              <a:rPr lang="en-US" altLang="zh-CN" sz="1400" dirty="0" err="1"/>
              <a:t>Mokka</a:t>
            </a:r>
            <a:r>
              <a:rPr lang="en-US" altLang="zh-CN" sz="1400" dirty="0"/>
              <a:t>/</a:t>
            </a:r>
            <a:r>
              <a:rPr lang="en-US" altLang="zh-CN" sz="1400" dirty="0" err="1"/>
              <a:t>init</a:t>
            </a:r>
            <a:r>
              <a:rPr lang="en-US" altLang="zh-CN" sz="1400" dirty="0"/>
              <a:t>/</a:t>
            </a:r>
            <a:r>
              <a:rPr lang="en-US" altLang="zh-CN" sz="1400" dirty="0" err="1"/>
              <a:t>lcioStoreCalHitPosition</a:t>
            </a:r>
            <a:r>
              <a:rPr lang="en-US" altLang="zh-CN" sz="1400" dirty="0"/>
              <a:t> true</a:t>
            </a:r>
            <a:endParaRPr lang="zh-CN" altLang="en-US" sz="1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14579" r="-158"/>
          <a:stretch/>
        </p:blipFill>
        <p:spPr>
          <a:xfrm>
            <a:off x="628650" y="3751943"/>
            <a:ext cx="6599464" cy="30421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943" b="8060"/>
          <a:stretch/>
        </p:blipFill>
        <p:spPr>
          <a:xfrm>
            <a:off x="628650" y="637566"/>
            <a:ext cx="6526893" cy="3092606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2018-6-27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Simulation and Detector Geometry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4019-2FEF-49F9-91B3-589BCC7EAD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0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250" y="203624"/>
            <a:ext cx="8039100" cy="759552"/>
          </a:xfrm>
        </p:spPr>
        <p:txBody>
          <a:bodyPr>
            <a:normAutofit/>
          </a:bodyPr>
          <a:lstStyle/>
          <a:p>
            <a:r>
              <a:rPr lang="en-US" altLang="zh-CN" sz="1600" dirty="0"/>
              <a:t>/</a:t>
            </a:r>
            <a:r>
              <a:rPr lang="en-US" altLang="zh-CN" sz="1600" dirty="0" err="1"/>
              <a:t>Mokka</a:t>
            </a:r>
            <a:r>
              <a:rPr lang="en-US" altLang="zh-CN" sz="1600" dirty="0"/>
              <a:t>/</a:t>
            </a:r>
            <a:r>
              <a:rPr lang="en-US" altLang="zh-CN" sz="1600" dirty="0" err="1"/>
              <a:t>init</a:t>
            </a:r>
            <a:r>
              <a:rPr lang="en-US" altLang="zh-CN" sz="1600" dirty="0"/>
              <a:t>/</a:t>
            </a:r>
            <a:r>
              <a:rPr lang="en-US" altLang="zh-CN" sz="1600" dirty="0" err="1"/>
              <a:t>lcioDetailedTRKHitMode</a:t>
            </a:r>
            <a:r>
              <a:rPr lang="en-US" altLang="zh-CN" sz="1600" dirty="0"/>
              <a:t> </a:t>
            </a:r>
            <a:r>
              <a:rPr lang="en-US" altLang="zh-CN" sz="1600" dirty="0" err="1"/>
              <a:t>VXDCollection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SITCollection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TPCCollection</a:t>
            </a:r>
            <a:r>
              <a:rPr lang="en-US" altLang="zh-CN" sz="1600" dirty="0"/>
              <a:t> </a:t>
            </a:r>
            <a:r>
              <a:rPr lang="en-US" altLang="zh-CN" sz="1600" dirty="0" err="1" smtClean="0"/>
              <a:t>SETCollection</a:t>
            </a:r>
            <a:endParaRPr lang="zh-CN" altLang="en-US" sz="1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14" b="15927"/>
          <a:stretch/>
        </p:blipFill>
        <p:spPr>
          <a:xfrm>
            <a:off x="628650" y="4024763"/>
            <a:ext cx="7390493" cy="28332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-1" r="201" b="23242"/>
          <a:stretch/>
        </p:blipFill>
        <p:spPr>
          <a:xfrm>
            <a:off x="628650" y="979845"/>
            <a:ext cx="7332436" cy="3028249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2018-6-27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Simulation and Detector Geometry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4019-2FEF-49F9-91B3-589BCC7EAD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3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Generator option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9" y="871200"/>
            <a:ext cx="6347714" cy="1080971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/generator/generator </a:t>
            </a:r>
            <a:r>
              <a:rPr lang="en-US" altLang="zh-CN" dirty="0" err="1" smtClean="0"/>
              <a:t>events.stdhep</a:t>
            </a:r>
            <a:endParaRPr lang="en-US" altLang="zh-CN" dirty="0" smtClean="0"/>
          </a:p>
          <a:p>
            <a:r>
              <a:rPr lang="en-US" altLang="zh-CN" dirty="0"/>
              <a:t>/run/</a:t>
            </a:r>
            <a:r>
              <a:rPr lang="en-US" altLang="zh-CN" dirty="0" err="1"/>
              <a:t>beamOn</a:t>
            </a:r>
            <a:r>
              <a:rPr lang="en-US" altLang="zh-CN" dirty="0"/>
              <a:t> </a:t>
            </a:r>
            <a:r>
              <a:rPr lang="en-US" altLang="zh-CN" dirty="0" smtClean="0"/>
              <a:t>100</a:t>
            </a:r>
          </a:p>
          <a:p>
            <a:r>
              <a:rPr lang="en-US" altLang="zh-CN" dirty="0" smtClean="0"/>
              <a:t>or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10253"/>
            <a:ext cx="7886700" cy="3984427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2018-6-27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Simulation and Detector Geometry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4019-2FEF-49F9-91B3-589BCC7EAD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0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1176</Words>
  <Application>Microsoft Office PowerPoint</Application>
  <PresentationFormat>全屏显示(4:3)</PresentationFormat>
  <Paragraphs>312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宋体</vt:lpstr>
      <vt:lpstr>Arial</vt:lpstr>
      <vt:lpstr>Calibri</vt:lpstr>
      <vt:lpstr>Calibri Light</vt:lpstr>
      <vt:lpstr>Cambria Math</vt:lpstr>
      <vt:lpstr>Symbol</vt:lpstr>
      <vt:lpstr>Office 主题</vt:lpstr>
      <vt:lpstr>Simulation Tools for CepC Detector</vt:lpstr>
      <vt:lpstr>Contents</vt:lpstr>
      <vt:lpstr>Status</vt:lpstr>
      <vt:lpstr>MokkaC VS DD4hep</vt:lpstr>
      <vt:lpstr>Simulation ToolsMokkaC</vt:lpstr>
      <vt:lpstr>Steering file</vt:lpstr>
      <vt:lpstr>/Mokka/init/lcioDetailedShowerMode true /Mokka/init/lcioStoreCalHitPosition true</vt:lpstr>
      <vt:lpstr>/Mokka/init/lcioDetailedTRKHitMode VXDCollection SITCollection TPCCollection SETCollection</vt:lpstr>
      <vt:lpstr>Generator option</vt:lpstr>
      <vt:lpstr>Mokka Kernel</vt:lpstr>
      <vt:lpstr>Interface to Geant4</vt:lpstr>
      <vt:lpstr>Codes</vt:lpstr>
      <vt:lpstr>Mokka VS MokkaC</vt:lpstr>
      <vt:lpstr>More update</vt:lpstr>
      <vt:lpstr>New toolBudgetPlugin</vt:lpstr>
      <vt:lpstr>DD4hep Toolkit</vt:lpstr>
      <vt:lpstr>Detector compact</vt:lpstr>
      <vt:lpstr>Standard DD4hep supplied detector palette</vt:lpstr>
      <vt:lpstr>User-geometry</vt:lpstr>
      <vt:lpstr>Envelope</vt:lpstr>
      <vt:lpstr>Layer</vt:lpstr>
      <vt:lpstr>Usage</vt:lpstr>
      <vt:lpstr>steering python file </vt:lpstr>
      <vt:lpstr>Geometries in MokkaC</vt:lpstr>
      <vt:lpstr>Vertex Detector</vt:lpstr>
      <vt:lpstr>Tracker</vt:lpstr>
      <vt:lpstr>Ecal option</vt:lpstr>
      <vt:lpstr>Hcal</vt:lpstr>
      <vt:lpstr>Yoke (muon detector) option</vt:lpstr>
      <vt:lpstr>Geometry of ETD (not included in CEPC_v1 and CEPC_v4)</vt:lpstr>
      <vt:lpstr>Geometry of Laser Calibration System (Not included in CEPC_v4 and CEPC_v4)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Tools for CepC Detector</dc:title>
  <dc:creator>flyCD</dc:creator>
  <cp:lastModifiedBy>flyCD</cp:lastModifiedBy>
  <cp:revision>12</cp:revision>
  <dcterms:created xsi:type="dcterms:W3CDTF">2019-06-06T02:14:39Z</dcterms:created>
  <dcterms:modified xsi:type="dcterms:W3CDTF">2019-06-06T04:34:16Z</dcterms:modified>
</cp:coreProperties>
</file>