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8.jpg" ContentType="image/gif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media/image98.jpg" ContentType="image/tiff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2"/>
  </p:notesMasterIdLst>
  <p:sldIdLst>
    <p:sldId id="259" r:id="rId2"/>
    <p:sldId id="260" r:id="rId3"/>
    <p:sldId id="580" r:id="rId4"/>
    <p:sldId id="565" r:id="rId5"/>
    <p:sldId id="583" r:id="rId6"/>
    <p:sldId id="587" r:id="rId7"/>
    <p:sldId id="584" r:id="rId8"/>
    <p:sldId id="588" r:id="rId9"/>
    <p:sldId id="589" r:id="rId10"/>
    <p:sldId id="590" r:id="rId11"/>
    <p:sldId id="609" r:id="rId12"/>
    <p:sldId id="650" r:id="rId13"/>
    <p:sldId id="591" r:id="rId14"/>
    <p:sldId id="593" r:id="rId15"/>
    <p:sldId id="616" r:id="rId16"/>
    <p:sldId id="594" r:id="rId17"/>
    <p:sldId id="613" r:id="rId18"/>
    <p:sldId id="615" r:id="rId19"/>
    <p:sldId id="612" r:id="rId20"/>
    <p:sldId id="614" r:id="rId21"/>
    <p:sldId id="628" r:id="rId22"/>
    <p:sldId id="629" r:id="rId23"/>
    <p:sldId id="617" r:id="rId24"/>
    <p:sldId id="619" r:id="rId25"/>
    <p:sldId id="620" r:id="rId26"/>
    <p:sldId id="618" r:id="rId27"/>
    <p:sldId id="623" r:id="rId28"/>
    <p:sldId id="624" r:id="rId29"/>
    <p:sldId id="625" r:id="rId30"/>
    <p:sldId id="627" r:id="rId31"/>
    <p:sldId id="630" r:id="rId32"/>
    <p:sldId id="633" r:id="rId33"/>
    <p:sldId id="634" r:id="rId34"/>
    <p:sldId id="635" r:id="rId35"/>
    <p:sldId id="595" r:id="rId36"/>
    <p:sldId id="636" r:id="rId37"/>
    <p:sldId id="606" r:id="rId38"/>
    <p:sldId id="603" r:id="rId39"/>
    <p:sldId id="605" r:id="rId40"/>
    <p:sldId id="608" r:id="rId41"/>
    <p:sldId id="637" r:id="rId42"/>
    <p:sldId id="638" r:id="rId43"/>
    <p:sldId id="639" r:id="rId44"/>
    <p:sldId id="649" r:id="rId45"/>
    <p:sldId id="641" r:id="rId46"/>
    <p:sldId id="643" r:id="rId47"/>
    <p:sldId id="644" r:id="rId48"/>
    <p:sldId id="645" r:id="rId49"/>
    <p:sldId id="651" r:id="rId50"/>
    <p:sldId id="652" r:id="rId5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828"/>
    <a:srgbClr val="0000FF"/>
    <a:srgbClr val="5B9BD5"/>
    <a:srgbClr val="FF00FF"/>
    <a:srgbClr val="E6AB02"/>
    <a:srgbClr val="6315E5"/>
    <a:srgbClr val="FF29FF"/>
    <a:srgbClr val="9201FF"/>
    <a:srgbClr val="FF4D4D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91" autoAdjust="0"/>
    <p:restoredTop sz="94660"/>
  </p:normalViewPr>
  <p:slideViewPr>
    <p:cSldViewPr snapToGrid="0">
      <p:cViewPr varScale="1">
        <p:scale>
          <a:sx n="82" d="100"/>
          <a:sy n="82" d="100"/>
        </p:scale>
        <p:origin x="69" y="32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r>
              <a:rPr lang="en-US" sz="20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LHCb</a:t>
            </a:r>
            <a:r>
              <a:rPr 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国际</a:t>
            </a:r>
            <a:r>
              <a:rPr 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合作各个国家成员单位数</a:t>
            </a:r>
          </a:p>
        </c:rich>
      </c:tx>
      <c:layout>
        <c:manualLayout>
          <c:xMode val="edge"/>
          <c:yMode val="edge"/>
          <c:x val="0.21837637277037636"/>
          <c:y val="5.00798023622287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意大利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506-49CB-A466-F4946BAA3C7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英国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506-49CB-A466-F4946BAA3C7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俄罗斯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506-49CB-A466-F4946BAA3C7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中国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506-49CB-A466-F4946BAA3C7D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美国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Sheet1!$F$2</c:f>
              <c:numCache>
                <c:formatCode>General</c:formatCode>
                <c:ptCount val="1"/>
                <c:pt idx="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506-49CB-A466-F4946BAA3C7D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法国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Sheet1!$G$2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506-49CB-A466-F4946BAA3C7D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德国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Sheet1!$H$2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506-49CB-A466-F4946BAA3C7D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巴西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Sheet1!$I$2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506-49CB-A466-F4946BAA3C7D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瑞士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Sheet1!$J$2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E506-49CB-A466-F4946BAA3C7D}"/>
            </c:ext>
          </c:extLst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荷兰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Sheet1!$K$2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506-49CB-A466-F4946BAA3C7D}"/>
            </c:ext>
          </c:extLst>
        </c:ser>
        <c:ser>
          <c:idx val="10"/>
          <c:order val="10"/>
          <c:tx>
            <c:strRef>
              <c:f>Sheet1!$L$1</c:f>
              <c:strCache>
                <c:ptCount val="1"/>
                <c:pt idx="0">
                  <c:v>波兰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Sheet1!$L$2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E506-49CB-A466-F4946BAA3C7D}"/>
            </c:ext>
          </c:extLst>
        </c:ser>
        <c:ser>
          <c:idx val="11"/>
          <c:order val="11"/>
          <c:tx>
            <c:strRef>
              <c:f>Sheet1!$M$1</c:f>
              <c:strCache>
                <c:ptCount val="1"/>
                <c:pt idx="0">
                  <c:v>乌克兰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Sheet1!$M$2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506-49CB-A466-F4946BAA3C7D}"/>
            </c:ext>
          </c:extLst>
        </c:ser>
        <c:ser>
          <c:idx val="12"/>
          <c:order val="12"/>
          <c:tx>
            <c:strRef>
              <c:f>Sheet1!$N$1</c:f>
              <c:strCache>
                <c:ptCount val="1"/>
                <c:pt idx="0">
                  <c:v>其他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Sheet1!$N$2</c:f>
              <c:numCache>
                <c:formatCode>General</c:formatCode>
                <c:ptCount val="1"/>
                <c:pt idx="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E506-49CB-A466-F4946BAA3C7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518215904"/>
        <c:axId val="1518216320"/>
      </c:barChart>
      <c:catAx>
        <c:axId val="15182159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518216320"/>
        <c:crosses val="autoZero"/>
        <c:auto val="1"/>
        <c:lblAlgn val="ctr"/>
        <c:lblOffset val="100"/>
        <c:noMultiLvlLbl val="0"/>
      </c:catAx>
      <c:valAx>
        <c:axId val="15182163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518215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E8A9E3-FA15-42F7-8700-F293F1D69462}" type="datetimeFigureOut">
              <a:rPr lang="zh-CN" altLang="en-US" smtClean="0"/>
              <a:t>2019/10/24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2D6203-2817-415E-820C-865025A193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9794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fld id="{1E24384C-AB2C-C944-AC5B-92C9B153A033}" type="slidenum">
              <a:rPr kumimoji="0" lang="en-US" altLang="zh-CN" sz="1200">
                <a:solidFill>
                  <a:schemeClr val="tx1"/>
                </a:solidFill>
              </a:rPr>
              <a:pPr/>
              <a:t>32</a:t>
            </a:fld>
            <a:endParaRPr kumimoji="0" lang="en-US" altLang="zh-CN" sz="1200">
              <a:solidFill>
                <a:schemeClr val="tx1"/>
              </a:solidFill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kumimoji="0" lang="zh-CN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690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2019/10/24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杨振伟</a:t>
            </a:r>
            <a:r>
              <a:rPr lang="en-US" altLang="zh-CN" smtClean="0"/>
              <a:t>, </a:t>
            </a:r>
            <a:r>
              <a:rPr lang="zh-CN" altLang="en-US" smtClean="0"/>
              <a:t>清华大学高能物理研究中心   </a:t>
            </a:r>
            <a:r>
              <a:rPr lang="en-US" altLang="zh-CN" smtClean="0"/>
              <a:t>LHCb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D1EC-2E85-426B-9CF9-00380D01AE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020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2019/10/24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杨振伟</a:t>
            </a:r>
            <a:r>
              <a:rPr lang="en-US" altLang="zh-CN" smtClean="0"/>
              <a:t>, </a:t>
            </a:r>
            <a:r>
              <a:rPr lang="zh-CN" altLang="en-US" smtClean="0"/>
              <a:t>清华大学高能物理研究中心   </a:t>
            </a:r>
            <a:r>
              <a:rPr lang="en-US" altLang="zh-CN" smtClean="0"/>
              <a:t>LHCb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D1EC-2E85-426B-9CF9-00380D01AE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9103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2019/10/24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杨振伟</a:t>
            </a:r>
            <a:r>
              <a:rPr lang="en-US" altLang="zh-CN" smtClean="0"/>
              <a:t>, </a:t>
            </a:r>
            <a:r>
              <a:rPr lang="zh-CN" altLang="en-US" smtClean="0"/>
              <a:t>清华大学高能物理研究中心   </a:t>
            </a:r>
            <a:r>
              <a:rPr lang="en-US" altLang="zh-CN" smtClean="0"/>
              <a:t>LHCb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D1EC-2E85-426B-9CF9-00380D01AE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0850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7276" y="249512"/>
            <a:ext cx="10515600" cy="887108"/>
          </a:xfrm>
        </p:spPr>
        <p:txBody>
          <a:bodyPr/>
          <a:lstStyle>
            <a:lvl1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07276" y="1325632"/>
            <a:ext cx="10515600" cy="4351338"/>
          </a:xfr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07276" y="6398391"/>
            <a:ext cx="2743200" cy="365125"/>
          </a:xfrm>
        </p:spPr>
        <p:txBody>
          <a:bodyPr/>
          <a:lstStyle>
            <a:lvl1pPr>
              <a:defRPr b="1"/>
            </a:lvl1pPr>
          </a:lstStyle>
          <a:p>
            <a:r>
              <a:rPr lang="en-US" altLang="zh-CN" smtClean="0"/>
              <a:t>2019/10/24</a:t>
            </a:r>
            <a:endParaRPr lang="en-US" altLang="zh-CN" dirty="0" smtClean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870435" y="6398390"/>
            <a:ext cx="4114800" cy="365125"/>
          </a:xfrm>
        </p:spPr>
        <p:txBody>
          <a:bodyPr/>
          <a:lstStyle>
            <a:lvl1pPr>
              <a:defRPr b="1"/>
            </a:lvl1pPr>
          </a:lstStyle>
          <a:p>
            <a:r>
              <a:rPr lang="zh-CN" altLang="en-US" smtClean="0"/>
              <a:t>杨振伟</a:t>
            </a:r>
            <a:r>
              <a:rPr lang="en-US" altLang="zh-CN" smtClean="0"/>
              <a:t>, </a:t>
            </a:r>
            <a:r>
              <a:rPr lang="zh-CN" altLang="en-US" smtClean="0"/>
              <a:t>清华大学高能物理研究中心   </a:t>
            </a:r>
            <a:r>
              <a:rPr lang="en-US" altLang="zh-CN" smtClean="0"/>
              <a:t>LHCb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199179" y="6398389"/>
            <a:ext cx="2743200" cy="365125"/>
          </a:xfrm>
        </p:spPr>
        <p:txBody>
          <a:bodyPr/>
          <a:lstStyle>
            <a:lvl1pPr>
              <a:defRPr sz="1600" b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fld id="{E1C6D1EC-2E85-426B-9CF9-00380D01AEC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1399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2019/10/24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杨振伟</a:t>
            </a:r>
            <a:r>
              <a:rPr lang="en-US" altLang="zh-CN" smtClean="0"/>
              <a:t>, </a:t>
            </a:r>
            <a:r>
              <a:rPr lang="zh-CN" altLang="en-US" smtClean="0"/>
              <a:t>清华大学高能物理研究中心   </a:t>
            </a:r>
            <a:r>
              <a:rPr lang="en-US" altLang="zh-CN" smtClean="0"/>
              <a:t>LHCb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D1EC-2E85-426B-9CF9-00380D01AE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3665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2019/10/24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杨振伟</a:t>
            </a:r>
            <a:r>
              <a:rPr lang="en-US" altLang="zh-CN" smtClean="0"/>
              <a:t>, </a:t>
            </a:r>
            <a:r>
              <a:rPr lang="zh-CN" altLang="en-US" smtClean="0"/>
              <a:t>清华大学高能物理研究中心   </a:t>
            </a:r>
            <a:r>
              <a:rPr lang="en-US" altLang="zh-CN" smtClean="0"/>
              <a:t>LHCb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D1EC-2E85-426B-9CF9-00380D01AE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7666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2019/10/24</a:t>
            </a:r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杨振伟</a:t>
            </a:r>
            <a:r>
              <a:rPr lang="en-US" altLang="zh-CN" smtClean="0"/>
              <a:t>, </a:t>
            </a:r>
            <a:r>
              <a:rPr lang="zh-CN" altLang="en-US" smtClean="0"/>
              <a:t>清华大学高能物理研究中心   </a:t>
            </a:r>
            <a:r>
              <a:rPr lang="en-US" altLang="zh-CN" smtClean="0"/>
              <a:t>LHCb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D1EC-2E85-426B-9CF9-00380D01AE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412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2019/10/24</a:t>
            </a: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杨振伟</a:t>
            </a:r>
            <a:r>
              <a:rPr lang="en-US" altLang="zh-CN" smtClean="0"/>
              <a:t>, </a:t>
            </a:r>
            <a:r>
              <a:rPr lang="zh-CN" altLang="en-US" smtClean="0"/>
              <a:t>清华大学高能物理研究中心   </a:t>
            </a:r>
            <a:r>
              <a:rPr lang="en-US" altLang="zh-CN" smtClean="0"/>
              <a:t>LHCb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D1EC-2E85-426B-9CF9-00380D01AE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4346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2019/10/24</a:t>
            </a: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杨振伟</a:t>
            </a:r>
            <a:r>
              <a:rPr lang="en-US" altLang="zh-CN" smtClean="0"/>
              <a:t>, </a:t>
            </a:r>
            <a:r>
              <a:rPr lang="zh-CN" altLang="en-US" smtClean="0"/>
              <a:t>清华大学高能物理研究中心   </a:t>
            </a:r>
            <a:r>
              <a:rPr lang="en-US" altLang="zh-CN" smtClean="0"/>
              <a:t>LHCb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D1EC-2E85-426B-9CF9-00380D01AE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4453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2019/10/24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杨振伟</a:t>
            </a:r>
            <a:r>
              <a:rPr lang="en-US" altLang="zh-CN" smtClean="0"/>
              <a:t>, </a:t>
            </a:r>
            <a:r>
              <a:rPr lang="zh-CN" altLang="en-US" smtClean="0"/>
              <a:t>清华大学高能物理研究中心   </a:t>
            </a:r>
            <a:r>
              <a:rPr lang="en-US" altLang="zh-CN" smtClean="0"/>
              <a:t>LHCb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D1EC-2E85-426B-9CF9-00380D01AE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109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2019/10/24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杨振伟</a:t>
            </a:r>
            <a:r>
              <a:rPr lang="en-US" altLang="zh-CN" smtClean="0"/>
              <a:t>, </a:t>
            </a:r>
            <a:r>
              <a:rPr lang="zh-CN" altLang="en-US" smtClean="0"/>
              <a:t>清华大学高能物理研究中心   </a:t>
            </a:r>
            <a:r>
              <a:rPr lang="en-US" altLang="zh-CN" smtClean="0"/>
              <a:t>LHCb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D1EC-2E85-426B-9CF9-00380D01AE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8594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7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54635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smtClean="0"/>
              <a:t>2019/10/24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CN" altLang="en-US" smtClean="0"/>
              <a:t>杨振伟</a:t>
            </a:r>
            <a:r>
              <a:rPr lang="en-US" altLang="zh-CN" smtClean="0"/>
              <a:t>, </a:t>
            </a:r>
            <a:r>
              <a:rPr lang="zh-CN" altLang="en-US" smtClean="0"/>
              <a:t>清华大学高能物理研究中心   </a:t>
            </a:r>
            <a:r>
              <a:rPr lang="en-US" altLang="zh-CN" smtClean="0"/>
              <a:t>LHCb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6D1EC-2E85-426B-9CF9-00380D01AEC6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45961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Ø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emf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emf"/><Relationship Id="rId11" Type="http://schemas.openxmlformats.org/officeDocument/2006/relationships/image" Target="../media/image58.png"/><Relationship Id="rId5" Type="http://schemas.openxmlformats.org/officeDocument/2006/relationships/image" Target="../media/image47.emf"/><Relationship Id="rId10" Type="http://schemas.openxmlformats.org/officeDocument/2006/relationships/image" Target="../media/image57.png"/><Relationship Id="rId4" Type="http://schemas.openxmlformats.org/officeDocument/2006/relationships/image" Target="../media/image46.png"/><Relationship Id="rId9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image" Target="../media/image60.png"/><Relationship Id="rId7" Type="http://schemas.openxmlformats.org/officeDocument/2006/relationships/image" Target="../media/image53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3" Type="http://schemas.openxmlformats.org/officeDocument/2006/relationships/image" Target="../media/image68.png"/><Relationship Id="rId7" Type="http://schemas.openxmlformats.org/officeDocument/2006/relationships/image" Target="../media/image66.emf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emf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4.png"/><Relationship Id="rId9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1.png"/><Relationship Id="rId13" Type="http://schemas.openxmlformats.org/officeDocument/2006/relationships/image" Target="../media/image84.png"/><Relationship Id="rId3" Type="http://schemas.openxmlformats.org/officeDocument/2006/relationships/image" Target="../media/image72.png"/><Relationship Id="rId7" Type="http://schemas.openxmlformats.org/officeDocument/2006/relationships/image" Target="../media/image591.png"/><Relationship Id="rId12" Type="http://schemas.openxmlformats.org/officeDocument/2006/relationships/image" Target="../media/image83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3.png"/><Relationship Id="rId15" Type="http://schemas.openxmlformats.org/officeDocument/2006/relationships/image" Target="../media/image88.png"/><Relationship Id="rId10" Type="http://schemas.openxmlformats.org/officeDocument/2006/relationships/image" Target="../media/image81.png"/><Relationship Id="rId4" Type="http://schemas.openxmlformats.org/officeDocument/2006/relationships/image" Target="../media/image59.png"/><Relationship Id="rId9" Type="http://schemas.openxmlformats.org/officeDocument/2006/relationships/image" Target="../media/image79.png"/><Relationship Id="rId14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13" Type="http://schemas.openxmlformats.org/officeDocument/2006/relationships/image" Target="../media/image480.png"/><Relationship Id="rId7" Type="http://schemas.openxmlformats.org/officeDocument/2006/relationships/image" Target="../media/image411.png"/><Relationship Id="rId12" Type="http://schemas.openxmlformats.org/officeDocument/2006/relationships/image" Target="../media/image47.png"/><Relationship Id="rId2" Type="http://schemas.openxmlformats.org/officeDocument/2006/relationships/image" Target="../media/image87.png"/><Relationship Id="rId16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0.png"/><Relationship Id="rId11" Type="http://schemas.openxmlformats.org/officeDocument/2006/relationships/image" Target="../media/image450.png"/><Relationship Id="rId5" Type="http://schemas.openxmlformats.org/officeDocument/2006/relationships/image" Target="../media/image390.png"/><Relationship Id="rId15" Type="http://schemas.openxmlformats.org/officeDocument/2006/relationships/image" Target="../media/image92.png"/><Relationship Id="rId10" Type="http://schemas.openxmlformats.org/officeDocument/2006/relationships/image" Target="../media/image440.png"/><Relationship Id="rId4" Type="http://schemas.openxmlformats.org/officeDocument/2006/relationships/image" Target="../media/image381.png"/><Relationship Id="rId9" Type="http://schemas.openxmlformats.org/officeDocument/2006/relationships/image" Target="../media/image430.png"/><Relationship Id="rId14" Type="http://schemas.openxmlformats.org/officeDocument/2006/relationships/image" Target="../media/image9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emf"/><Relationship Id="rId3" Type="http://schemas.openxmlformats.org/officeDocument/2006/relationships/image" Target="../media/image95.png"/><Relationship Id="rId7" Type="http://schemas.openxmlformats.org/officeDocument/2006/relationships/image" Target="../media/image96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0.png"/><Relationship Id="rId10" Type="http://schemas.openxmlformats.org/officeDocument/2006/relationships/image" Target="../media/image98.jpg"/><Relationship Id="rId4" Type="http://schemas.openxmlformats.org/officeDocument/2006/relationships/image" Target="../media/image89.png"/><Relationship Id="rId9" Type="http://schemas.openxmlformats.org/officeDocument/2006/relationships/image" Target="../media/image10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0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109.png"/><Relationship Id="rId4" Type="http://schemas.openxmlformats.org/officeDocument/2006/relationships/image" Target="../media/image10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24.png"/><Relationship Id="rId7" Type="http://schemas.openxmlformats.org/officeDocument/2006/relationships/image" Target="../media/image119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0.png"/><Relationship Id="rId10" Type="http://schemas.openxmlformats.org/officeDocument/2006/relationships/image" Target="../media/image122.png"/><Relationship Id="rId4" Type="http://schemas.openxmlformats.org/officeDocument/2006/relationships/image" Target="../media/image125.png"/><Relationship Id="rId9" Type="http://schemas.openxmlformats.org/officeDocument/2006/relationships/image" Target="../media/image12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0.pn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openxmlformats.org/officeDocument/2006/relationships/image" Target="../media/image1260.png"/><Relationship Id="rId4" Type="http://schemas.openxmlformats.org/officeDocument/2006/relationships/image" Target="../media/image122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png"/><Relationship Id="rId4" Type="http://schemas.openxmlformats.org/officeDocument/2006/relationships/image" Target="../media/image12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emf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522" y="2048838"/>
            <a:ext cx="4973869" cy="23315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61472" y="1064449"/>
            <a:ext cx="7839967" cy="896369"/>
          </a:xfrm>
        </p:spPr>
        <p:txBody>
          <a:bodyPr>
            <a:noAutofit/>
          </a:bodyPr>
          <a:lstStyle/>
          <a:p>
            <a:r>
              <a:rPr lang="en-US" altLang="zh-CN" sz="4800" b="1" dirty="0" err="1" smtClean="0">
                <a:solidFill>
                  <a:srgbClr val="FF282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LHCb</a:t>
            </a:r>
            <a:r>
              <a:rPr lang="zh-CN" altLang="en-US" sz="4800" b="1" dirty="0" smtClean="0">
                <a:solidFill>
                  <a:srgbClr val="FF282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中国组</a:t>
            </a:r>
            <a:r>
              <a:rPr lang="en-US" altLang="zh-CN" sz="4800" b="1" dirty="0" smtClean="0">
                <a:solidFill>
                  <a:srgbClr val="FF282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2019</a:t>
            </a:r>
            <a:r>
              <a:rPr lang="zh-CN" altLang="en-US" sz="4800" b="1" dirty="0" smtClean="0">
                <a:solidFill>
                  <a:srgbClr val="FF282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年度总结</a:t>
            </a:r>
            <a:endParaRPr lang="zh-CN" altLang="en-US" sz="4800" b="1" dirty="0">
              <a:solidFill>
                <a:srgbClr val="FF282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4017848" y="4393321"/>
            <a:ext cx="3778432" cy="948615"/>
          </a:xfrm>
        </p:spPr>
        <p:txBody>
          <a:bodyPr>
            <a:noAutofit/>
          </a:bodyPr>
          <a:lstStyle/>
          <a:p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杨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振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伟 </a:t>
            </a:r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@ 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清华大学</a:t>
            </a:r>
            <a:endParaRPr lang="en-US" altLang="zh-CN" sz="28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2019.10.24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7"/>
          <a:stretch/>
        </p:blipFill>
        <p:spPr>
          <a:xfrm>
            <a:off x="10125687" y="95715"/>
            <a:ext cx="1917907" cy="982489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597279" y="230315"/>
            <a:ext cx="65398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第五届</a:t>
            </a:r>
            <a:r>
              <a:rPr lang="en-US" altLang="zh-CN" sz="20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CLHCP</a:t>
            </a:r>
            <a:r>
              <a:rPr lang="zh-CN" altLang="en-US" sz="20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研讨会</a:t>
            </a:r>
            <a:r>
              <a:rPr lang="en-US" altLang="zh-CN" sz="20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@</a:t>
            </a:r>
            <a:r>
              <a:rPr lang="zh-CN" altLang="en-US" sz="20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大连理工大学，</a:t>
            </a:r>
            <a:r>
              <a:rPr lang="en-US" altLang="zh-CN" sz="20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2019.10.23-27</a:t>
            </a:r>
            <a:endParaRPr lang="en-US" altLang="zh-CN" sz="20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4B00189-94E6-4AB3-9E64-8AD6746ED7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3974" y="5839706"/>
            <a:ext cx="957416" cy="95741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BBC61A7-1113-4305-A5FB-78D6CAAEE5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1864" y="5833220"/>
            <a:ext cx="976279" cy="96899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EF9DB07-26C7-41BE-959C-7A311FF6B3B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11" t="4398" r="5909" b="5609"/>
          <a:stretch/>
        </p:blipFill>
        <p:spPr>
          <a:xfrm>
            <a:off x="4159348" y="5878140"/>
            <a:ext cx="965981" cy="91908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863BBD2-0C40-4BB4-8651-BA0FA98DD3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5940" y="5865158"/>
            <a:ext cx="905118" cy="9051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3358519-5739-498D-B958-8FD322A5BC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89879" y="5833220"/>
            <a:ext cx="1161588" cy="87359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0329254-CBA0-42D3-9E0B-4BE9744AD9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97731" y="5892003"/>
            <a:ext cx="905119" cy="90511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565" y="67197"/>
            <a:ext cx="1499109" cy="101100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687" y="5833220"/>
            <a:ext cx="953086" cy="95308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404131" y="5341937"/>
            <a:ext cx="2965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latin typeface="Times New Roman" panose="02020603050405020304" pitchFamily="18" charset="0"/>
                <a:ea typeface="楷体" panose="02010609060101010101" pitchFamily="49" charset="-122"/>
              </a:rPr>
              <a:t>代表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楷体" panose="02010609060101010101" pitchFamily="49" charset="-122"/>
              </a:rPr>
              <a:t>LHCb</a:t>
            </a:r>
            <a:r>
              <a:rPr lang="zh-CN" altLang="en-US" sz="2800" b="1" dirty="0" smtClean="0">
                <a:latin typeface="Times New Roman" panose="02020603050405020304" pitchFamily="18" charset="0"/>
                <a:ea typeface="楷体" panose="02010609060101010101" pitchFamily="49" charset="-122"/>
              </a:rPr>
              <a:t>中国组</a:t>
            </a:r>
            <a:endParaRPr lang="zh-CN" altLang="en-US" sz="2800" b="1" dirty="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3545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4471601" y="1929701"/>
            <a:ext cx="7173477" cy="3336978"/>
            <a:chOff x="3489080" y="1759568"/>
            <a:chExt cx="7173477" cy="3336978"/>
          </a:xfrm>
        </p:grpSpPr>
        <p:pic>
          <p:nvPicPr>
            <p:cNvPr id="13" name="内容占位符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977"/>
            <a:stretch/>
          </p:blipFill>
          <p:spPr>
            <a:xfrm>
              <a:off x="3489080" y="1759569"/>
              <a:ext cx="2946753" cy="3336977"/>
            </a:xfrm>
            <a:prstGeom prst="rect">
              <a:avLst/>
            </a:prstGeom>
          </p:spPr>
        </p:pic>
        <p:pic>
          <p:nvPicPr>
            <p:cNvPr id="14" name="内容占位符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05"/>
            <a:stretch/>
          </p:blipFill>
          <p:spPr>
            <a:xfrm>
              <a:off x="6435833" y="1759568"/>
              <a:ext cx="4226724" cy="3336977"/>
            </a:xfrm>
            <a:prstGeom prst="rect">
              <a:avLst/>
            </a:prstGeom>
          </p:spPr>
        </p:pic>
      </p:grpSp>
      <p:sp>
        <p:nvSpPr>
          <p:cNvPr id="12" name="内容占位符 2"/>
          <p:cNvSpPr>
            <a:spLocks noGrp="1"/>
          </p:cNvSpPr>
          <p:nvPr>
            <p:ph idx="1"/>
          </p:nvPr>
        </p:nvSpPr>
        <p:spPr>
          <a:xfrm>
            <a:off x="319104" y="1236740"/>
            <a:ext cx="5792726" cy="4133175"/>
          </a:xfrm>
        </p:spPr>
        <p:txBody>
          <a:bodyPr>
            <a:normAutofit/>
          </a:bodyPr>
          <a:lstStyle/>
          <a:p>
            <a:r>
              <a:rPr lang="en-US" altLang="zh-CN" sz="2400" b="1" dirty="0" smtClean="0"/>
              <a:t> </a:t>
            </a:r>
            <a:r>
              <a:rPr lang="zh-CN" altLang="en-US" sz="2400" b="1" dirty="0" smtClean="0"/>
              <a:t>报告人遴选委员会</a:t>
            </a:r>
            <a:r>
              <a:rPr lang="en-US" altLang="zh-CN" sz="2400" b="1" dirty="0" smtClean="0"/>
              <a:t>(Speakers' Bureau)</a:t>
            </a:r>
          </a:p>
          <a:p>
            <a:pPr lvl="1"/>
            <a:r>
              <a:rPr lang="zh-CN" altLang="en-US" sz="2000" b="1" dirty="0" smtClean="0">
                <a:solidFill>
                  <a:srgbClr val="0000FF"/>
                </a:solidFill>
              </a:rPr>
              <a:t>杨振伟 </a:t>
            </a:r>
            <a:r>
              <a:rPr lang="en-US" altLang="zh-CN" sz="2000" b="1" dirty="0" smtClean="0">
                <a:solidFill>
                  <a:srgbClr val="0000FF"/>
                </a:solidFill>
              </a:rPr>
              <a:t>(2019.09</a:t>
            </a:r>
            <a:r>
              <a:rPr lang="zh-CN" altLang="en-US" sz="2000" b="1" dirty="0" smtClean="0">
                <a:solidFill>
                  <a:srgbClr val="0000FF"/>
                </a:solidFill>
              </a:rPr>
              <a:t>任期结束</a:t>
            </a:r>
            <a:r>
              <a:rPr lang="en-US" altLang="zh-CN" sz="2000" b="1" dirty="0" smtClean="0">
                <a:solidFill>
                  <a:srgbClr val="0000FF"/>
                </a:solidFill>
              </a:rPr>
              <a:t>)</a:t>
            </a:r>
          </a:p>
          <a:p>
            <a:pPr lvl="1"/>
            <a:r>
              <a:rPr lang="zh-CN" altLang="en-US" sz="2000" b="1" dirty="0" smtClean="0">
                <a:solidFill>
                  <a:srgbClr val="0000FF"/>
                </a:solidFill>
              </a:rPr>
              <a:t>张黎明</a:t>
            </a:r>
            <a:endParaRPr lang="en-US" altLang="zh-CN" sz="2000" b="1" dirty="0" smtClean="0">
              <a:solidFill>
                <a:srgbClr val="0000FF"/>
              </a:solidFill>
            </a:endParaRPr>
          </a:p>
          <a:p>
            <a:pPr lvl="1"/>
            <a:endParaRPr lang="en-US" altLang="zh-CN" sz="2000" b="1" dirty="0" smtClean="0">
              <a:solidFill>
                <a:srgbClr val="0000FF"/>
              </a:solidFill>
            </a:endParaRPr>
          </a:p>
          <a:p>
            <a:r>
              <a:rPr lang="en-US" altLang="zh-CN" sz="2400" b="1" dirty="0"/>
              <a:t> </a:t>
            </a:r>
            <a:r>
              <a:rPr lang="zh-CN" altLang="en-US" sz="2400" b="1" dirty="0" smtClean="0"/>
              <a:t>评奖委员会</a:t>
            </a:r>
            <a:endParaRPr lang="en-US" altLang="zh-CN" sz="2400" b="1" dirty="0" smtClean="0"/>
          </a:p>
          <a:p>
            <a:pPr lvl="1"/>
            <a:r>
              <a:rPr lang="zh-CN" altLang="en-US" sz="2000" b="1" dirty="0">
                <a:solidFill>
                  <a:srgbClr val="0000FF"/>
                </a:solidFill>
              </a:rPr>
              <a:t>高原</a:t>
            </a:r>
            <a:r>
              <a:rPr lang="zh-CN" altLang="en-US" sz="2000" b="1" dirty="0" smtClean="0">
                <a:solidFill>
                  <a:srgbClr val="0000FF"/>
                </a:solidFill>
              </a:rPr>
              <a:t>宁</a:t>
            </a:r>
            <a:endParaRPr lang="en-US" altLang="zh-CN" sz="2000" b="1" dirty="0" smtClean="0">
              <a:solidFill>
                <a:srgbClr val="0000FF"/>
              </a:solidFill>
            </a:endParaRPr>
          </a:p>
          <a:p>
            <a:pPr lvl="1"/>
            <a:endParaRPr lang="en-US" altLang="zh-CN" sz="2000" b="1" dirty="0" smtClean="0">
              <a:solidFill>
                <a:srgbClr val="0000FF"/>
              </a:solidFill>
            </a:endParaRPr>
          </a:p>
          <a:p>
            <a:r>
              <a:rPr lang="zh-CN" altLang="en-US" sz="2400" b="1" dirty="0" smtClean="0"/>
              <a:t> 物理工作组召集人</a:t>
            </a:r>
            <a:endParaRPr lang="en-US" altLang="zh-CN" sz="2400" b="1" dirty="0" smtClean="0"/>
          </a:p>
          <a:p>
            <a:pPr lvl="1"/>
            <a:r>
              <a:rPr lang="zh-CN" altLang="en-US" sz="2000" b="1" dirty="0" smtClean="0">
                <a:solidFill>
                  <a:srgbClr val="0000FF"/>
                </a:solidFill>
              </a:rPr>
              <a:t>钱文斌</a:t>
            </a:r>
            <a:endParaRPr lang="en-US" altLang="zh-CN" sz="2000" b="1" dirty="0" smtClean="0">
              <a:solidFill>
                <a:srgbClr val="0000FF"/>
              </a:solidFill>
            </a:endParaRPr>
          </a:p>
          <a:p>
            <a:pPr lvl="1"/>
            <a:r>
              <a:rPr lang="zh-CN" altLang="en-US" sz="2000" b="1" dirty="0">
                <a:solidFill>
                  <a:srgbClr val="0000FF"/>
                </a:solidFill>
              </a:rPr>
              <a:t>何吉波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 err="1" smtClean="0"/>
              <a:t>LHCb</a:t>
            </a:r>
            <a:r>
              <a:rPr lang="zh-CN" altLang="en-US" dirty="0" smtClean="0"/>
              <a:t>合作组任职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2019/10/24</a:t>
            </a:r>
            <a:endParaRPr lang="en-US" altLang="zh-CN" dirty="0" smtClean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杨振伟</a:t>
            </a:r>
            <a:r>
              <a:rPr lang="en-US" altLang="zh-CN" smtClean="0"/>
              <a:t>, </a:t>
            </a:r>
            <a:r>
              <a:rPr lang="zh-CN" altLang="en-US" smtClean="0"/>
              <a:t>清华大学高能物理研究中心   </a:t>
            </a:r>
            <a:r>
              <a:rPr lang="en-US" altLang="zh-CN" smtClean="0"/>
              <a:t>LHCb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D1EC-2E85-426B-9CF9-00380D01AEC6}" type="slidenum">
              <a:rPr lang="zh-CN" altLang="en-US" smtClean="0"/>
              <a:pPr/>
              <a:t>10</a:t>
            </a:fld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CF4FB98-D0E5-4554-972C-65EE5C55DB5D}"/>
              </a:ext>
            </a:extLst>
          </p:cNvPr>
          <p:cNvSpPr/>
          <p:nvPr/>
        </p:nvSpPr>
        <p:spPr bwMode="auto">
          <a:xfrm>
            <a:off x="7418354" y="4256886"/>
            <a:ext cx="1108281" cy="267912"/>
          </a:xfrm>
          <a:prstGeom prst="rect">
            <a:avLst/>
          </a:prstGeom>
          <a:noFill/>
          <a:ln w="28575" cap="flat" cmpd="sng" algn="ctr">
            <a:solidFill>
              <a:srgbClr val="800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16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</a:t>
            </a:r>
            <a:endParaRPr kumimoji="0" lang="zh-CN" alt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D445E93-9D20-4CB0-A76A-F2710804B1A3}"/>
              </a:ext>
            </a:extLst>
          </p:cNvPr>
          <p:cNvSpPr/>
          <p:nvPr/>
        </p:nvSpPr>
        <p:spPr bwMode="auto">
          <a:xfrm>
            <a:off x="8643777" y="2626108"/>
            <a:ext cx="628356" cy="279562"/>
          </a:xfrm>
          <a:prstGeom prst="rect">
            <a:avLst/>
          </a:prstGeom>
          <a:noFill/>
          <a:ln w="28575" cap="flat" cmpd="sng" algn="ctr">
            <a:solidFill>
              <a:srgbClr val="800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1">
            <a:extLst>
              <a:ext uri="{FF2B5EF4-FFF2-40B4-BE49-F238E27FC236}">
                <a16:creationId xmlns:a16="http://schemas.microsoft.com/office/drawing/2014/main" id="{2FFB36A7-EB36-4A4E-9A5D-FF6BE16B0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2890" y="5945284"/>
            <a:ext cx="9320981" cy="52322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中国组累积 </a:t>
            </a:r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2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（现任）</a:t>
            </a:r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+3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（卸任）人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任物理工作组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召集人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C1E2EBB-616D-4A4E-8259-48C122B1C17A}"/>
              </a:ext>
            </a:extLst>
          </p:cNvPr>
          <p:cNvSpPr/>
          <p:nvPr/>
        </p:nvSpPr>
        <p:spPr bwMode="auto">
          <a:xfrm>
            <a:off x="8706060" y="5266678"/>
            <a:ext cx="2586921" cy="608214"/>
          </a:xfrm>
          <a:prstGeom prst="rect">
            <a:avLst/>
          </a:prstGeom>
          <a:noFill/>
          <a:ln w="28575" cap="flat" cmpd="sng" algn="ctr">
            <a:solidFill>
              <a:srgbClr val="CECEE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1600" b="1" i="0" u="none" strike="noStrike" cap="none" normalizeH="0" baseline="0" dirty="0">
                <a:ln>
                  <a:noFill/>
                </a:ln>
                <a:solidFill>
                  <a:srgbClr val="FF282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张艳席</a:t>
            </a:r>
            <a:r>
              <a:rPr kumimoji="0" lang="zh-CN" altLang="en-US" sz="1600" b="1" i="0" u="none" strike="noStrike" cap="none" normalizeH="0" baseline="0" dirty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endParaRPr kumimoji="0" lang="en-US" altLang="zh-CN" sz="1600" b="1" i="0" u="none" strike="noStrike" cap="none" normalizeH="0" baseline="0" dirty="0">
              <a:ln>
                <a:noFill/>
              </a:ln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清华毕业， 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CERN Fellow</a:t>
            </a:r>
            <a:endParaRPr kumimoji="0" lang="zh-CN" altLang="en-US" sz="1600" b="1" i="0" u="none" strike="noStrike" cap="none" normalizeH="0" baseline="0" dirty="0">
              <a:ln>
                <a:noFill/>
              </a:ln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564094" y="4444496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rgbClr val="FF282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钱文斌</a:t>
            </a:r>
          </a:p>
        </p:txBody>
      </p:sp>
      <p:sp>
        <p:nvSpPr>
          <p:cNvPr id="17" name="矩形 16"/>
          <p:cNvSpPr/>
          <p:nvPr/>
        </p:nvSpPr>
        <p:spPr>
          <a:xfrm>
            <a:off x="9210184" y="2581223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rgbClr val="FF282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何吉波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6CF4FB98-D0E5-4554-972C-65EE5C55DB5D}"/>
              </a:ext>
            </a:extLst>
          </p:cNvPr>
          <p:cNvSpPr/>
          <p:nvPr/>
        </p:nvSpPr>
        <p:spPr bwMode="auto">
          <a:xfrm>
            <a:off x="8707437" y="4998767"/>
            <a:ext cx="1108281" cy="267912"/>
          </a:xfrm>
          <a:prstGeom prst="rect">
            <a:avLst/>
          </a:prstGeom>
          <a:noFill/>
          <a:ln w="28575" cap="flat" cmpd="sng" algn="ctr">
            <a:solidFill>
              <a:srgbClr val="800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16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</a:t>
            </a:r>
            <a:endParaRPr kumimoji="0" lang="zh-CN" alt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9644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 smtClean="0"/>
              <a:t>2019</a:t>
            </a:r>
            <a:r>
              <a:rPr lang="zh-CN" altLang="en-US" dirty="0" smtClean="0"/>
              <a:t>年工作重点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45081" y="1581897"/>
            <a:ext cx="5801324" cy="3747813"/>
          </a:xfrm>
        </p:spPr>
        <p:txBody>
          <a:bodyPr>
            <a:normAutofit/>
          </a:bodyPr>
          <a:lstStyle/>
          <a:p>
            <a:r>
              <a:rPr lang="en-US" altLang="zh-CN" b="1" dirty="0" smtClean="0"/>
              <a:t> </a:t>
            </a:r>
            <a:r>
              <a:rPr lang="zh-CN" altLang="en-US" b="1" dirty="0" smtClean="0">
                <a:solidFill>
                  <a:srgbClr val="0000FF"/>
                </a:solidFill>
              </a:rPr>
              <a:t>物理分析</a:t>
            </a:r>
            <a:endParaRPr lang="en-US" altLang="zh-CN" b="1" dirty="0" smtClean="0">
              <a:solidFill>
                <a:srgbClr val="0000FF"/>
              </a:solidFill>
            </a:endParaRPr>
          </a:p>
          <a:p>
            <a:pPr lvl="1"/>
            <a:r>
              <a:rPr lang="zh-CN" altLang="en-US" b="1" dirty="0"/>
              <a:t>强子产生</a:t>
            </a:r>
            <a:r>
              <a:rPr lang="zh-CN" altLang="en-US" b="1" dirty="0" smtClean="0"/>
              <a:t>机制与强子谱</a:t>
            </a:r>
            <a:endParaRPr lang="en-US" altLang="zh-CN" b="1" dirty="0" smtClean="0"/>
          </a:p>
          <a:p>
            <a:pPr lvl="1"/>
            <a:r>
              <a:rPr lang="en-US" altLang="zh-CN" b="1" dirty="0" smtClean="0"/>
              <a:t>CP</a:t>
            </a:r>
            <a:r>
              <a:rPr lang="zh-CN" altLang="en-US" b="1" dirty="0" smtClean="0"/>
              <a:t>破坏</a:t>
            </a:r>
            <a:endParaRPr lang="en-US" altLang="zh-CN" b="1" dirty="0" smtClean="0"/>
          </a:p>
          <a:p>
            <a:pPr lvl="1"/>
            <a:r>
              <a:rPr lang="zh-CN" altLang="en-US" b="1" dirty="0"/>
              <a:t>重</a:t>
            </a:r>
            <a:r>
              <a:rPr lang="zh-CN" altLang="en-US" b="1" dirty="0" smtClean="0"/>
              <a:t>离子物理</a:t>
            </a:r>
            <a:endParaRPr lang="en-US" altLang="zh-CN" b="1" dirty="0" smtClean="0"/>
          </a:p>
          <a:p>
            <a:pPr lvl="1"/>
            <a:endParaRPr lang="en-US" altLang="zh-CN" b="1" dirty="0" smtClean="0"/>
          </a:p>
          <a:p>
            <a:r>
              <a:rPr lang="en-US" altLang="zh-CN" b="1" dirty="0"/>
              <a:t> </a:t>
            </a:r>
            <a:r>
              <a:rPr lang="zh-CN" altLang="en-US" b="1" dirty="0" smtClean="0">
                <a:solidFill>
                  <a:srgbClr val="0000FF"/>
                </a:solidFill>
              </a:rPr>
              <a:t>探测器硬件、软件和服务工作</a:t>
            </a:r>
            <a:endParaRPr lang="en-US" altLang="zh-CN" b="1" dirty="0" smtClean="0">
              <a:solidFill>
                <a:srgbClr val="0000FF"/>
              </a:solidFill>
            </a:endParaRPr>
          </a:p>
          <a:p>
            <a:pPr lvl="1"/>
            <a:r>
              <a:rPr lang="zh-CN" altLang="en-US" b="1" dirty="0" smtClean="0"/>
              <a:t>一期升级：生产、测试、软件研发</a:t>
            </a:r>
            <a:endParaRPr lang="en-US" altLang="zh-CN" b="1" dirty="0" smtClean="0"/>
          </a:p>
          <a:p>
            <a:pPr lvl="1"/>
            <a:r>
              <a:rPr lang="zh-CN" altLang="en-US" b="1" dirty="0" smtClean="0"/>
              <a:t>二期升级：预研（预期</a:t>
            </a:r>
            <a:r>
              <a:rPr lang="en-US" altLang="zh-CN" b="1" dirty="0" smtClean="0"/>
              <a:t>2029</a:t>
            </a:r>
            <a:r>
              <a:rPr lang="zh-CN" altLang="en-US" b="1" dirty="0" smtClean="0"/>
              <a:t>年）</a:t>
            </a:r>
            <a:endParaRPr lang="en-US" altLang="zh-CN" b="1" dirty="0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2019/10/24</a:t>
            </a:r>
            <a:endParaRPr lang="en-US" altLang="zh-CN" dirty="0" smtClean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杨振伟</a:t>
            </a:r>
            <a:r>
              <a:rPr lang="en-US" altLang="zh-CN" smtClean="0"/>
              <a:t>, </a:t>
            </a:r>
            <a:r>
              <a:rPr lang="zh-CN" altLang="en-US" smtClean="0"/>
              <a:t>清华大学高能物理研究中心   </a:t>
            </a:r>
            <a:r>
              <a:rPr lang="en-US" altLang="zh-CN" smtClean="0"/>
              <a:t>LHCb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D1EC-2E85-426B-9CF9-00380D01AEC6}" type="slidenum">
              <a:rPr lang="zh-CN" altLang="en-US" smtClean="0"/>
              <a:pPr/>
              <a:t>11</a:t>
            </a:fld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6709795" y="2203798"/>
            <a:ext cx="2031325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加强优势方向</a:t>
            </a:r>
            <a:endParaRPr lang="en-US" altLang="zh-CN" sz="24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拓展新的领域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709795" y="4038547"/>
            <a:ext cx="2031325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增加人员投入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2449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55062" y="249512"/>
            <a:ext cx="9367814" cy="702243"/>
          </a:xfrm>
        </p:spPr>
        <p:txBody>
          <a:bodyPr/>
          <a:lstStyle/>
          <a:p>
            <a:pPr algn="ctr"/>
            <a:r>
              <a:rPr lang="zh-CN" altLang="en-US" dirty="0" smtClean="0"/>
              <a:t>敬请关注</a:t>
            </a:r>
            <a:r>
              <a:rPr lang="en-US" altLang="zh-CN" dirty="0" err="1" smtClean="0"/>
              <a:t>LHCb</a:t>
            </a:r>
            <a:r>
              <a:rPr lang="zh-CN" altLang="en-US" dirty="0" smtClean="0"/>
              <a:t>的结果报道</a:t>
            </a:r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272534" y="532412"/>
                <a:ext cx="11403790" cy="5951541"/>
              </a:xfrm>
            </p:spPr>
            <p:txBody>
              <a:bodyPr>
                <a:noAutofit/>
              </a:bodyPr>
              <a:lstStyle/>
              <a:p>
                <a:r>
                  <a:rPr lang="zh-CN" altLang="en-US" sz="1800" dirty="0" smtClean="0"/>
                  <a:t>大会</a:t>
                </a:r>
                <a:r>
                  <a:rPr lang="zh-CN" altLang="en-US" sz="1800" dirty="0" smtClean="0"/>
                  <a:t>报告</a:t>
                </a:r>
                <a:endParaRPr lang="en-US" altLang="zh-CN" sz="1800" dirty="0" smtClean="0"/>
              </a:p>
              <a:p>
                <a:pPr lvl="1"/>
                <a:r>
                  <a:rPr lang="zh-CN" altLang="en-US" sz="1600" dirty="0" smtClean="0">
                    <a:solidFill>
                      <a:srgbClr val="0000FF"/>
                    </a:solidFill>
                  </a:rPr>
                  <a:t>周五（</a:t>
                </a:r>
                <a:r>
                  <a:rPr lang="en-US" altLang="zh-CN" sz="1600" dirty="0" smtClean="0">
                    <a:solidFill>
                      <a:srgbClr val="0000FF"/>
                    </a:solidFill>
                  </a:rPr>
                  <a:t>10.25</a:t>
                </a:r>
                <a:r>
                  <a:rPr lang="zh-CN" altLang="en-US" sz="1600" dirty="0" smtClean="0">
                    <a:solidFill>
                      <a:srgbClr val="0000FF"/>
                    </a:solidFill>
                  </a:rPr>
                  <a:t>）上午</a:t>
                </a:r>
                <a:r>
                  <a:rPr lang="en-US" altLang="zh-CN" sz="1600" dirty="0">
                    <a:solidFill>
                      <a:srgbClr val="0000FF"/>
                    </a:solidFill>
                  </a:rPr>
                  <a:t/>
                </a:r>
                <a:br>
                  <a:rPr lang="en-US" altLang="zh-CN" sz="1600" dirty="0">
                    <a:solidFill>
                      <a:srgbClr val="0000FF"/>
                    </a:solidFill>
                  </a:rPr>
                </a:br>
                <a:r>
                  <a:rPr lang="en-US" altLang="zh-CN" sz="1600" dirty="0" smtClean="0"/>
                  <a:t>08:30-09:00</a:t>
                </a:r>
                <a:r>
                  <a:rPr lang="en-US" altLang="zh-CN" sz="1600" dirty="0"/>
                  <a:t>, </a:t>
                </a:r>
                <a:r>
                  <a:rPr lang="zh-CN" altLang="en-US" sz="1600" dirty="0" smtClean="0"/>
                  <a:t>李衡讷（华南师范）</a:t>
                </a:r>
                <a:r>
                  <a:rPr lang="en-GB" altLang="zh-CN" sz="1600" dirty="0" smtClean="0"/>
                  <a:t>Heavy </a:t>
                </a:r>
                <a:r>
                  <a:rPr lang="en-GB" altLang="zh-CN" sz="1600" dirty="0" err="1"/>
                  <a:t>Flavor</a:t>
                </a:r>
                <a:r>
                  <a:rPr lang="en-GB" altLang="zh-CN" sz="1600" dirty="0"/>
                  <a:t> Production in PP and Heavy Ion Collisions, </a:t>
                </a:r>
                <a:r>
                  <a:rPr lang="zh-CN" altLang="en-US" sz="1600" dirty="0" smtClean="0"/>
                  <a:t>  </a:t>
                </a:r>
                <a:r>
                  <a:rPr lang="en-US" altLang="zh-CN" sz="1600" dirty="0" smtClean="0"/>
                  <a:t/>
                </a:r>
                <a:br>
                  <a:rPr lang="en-US" altLang="zh-CN" sz="1600" dirty="0" smtClean="0"/>
                </a:br>
                <a:r>
                  <a:rPr lang="en-US" altLang="zh-CN" sz="1600" dirty="0" smtClean="0"/>
                  <a:t>09:00-09:30</a:t>
                </a:r>
                <a:r>
                  <a:rPr lang="en-US" altLang="zh-CN" sz="1600" dirty="0"/>
                  <a:t>, </a:t>
                </a:r>
                <a:r>
                  <a:rPr lang="zh-CN" altLang="en-US" sz="1600" dirty="0" smtClean="0"/>
                  <a:t>孙   亮（武汉大学）</a:t>
                </a:r>
                <a:r>
                  <a:rPr lang="en-GB" altLang="zh-CN" sz="1600" dirty="0" smtClean="0"/>
                  <a:t>Overview </a:t>
                </a:r>
                <a:r>
                  <a:rPr lang="en-GB" altLang="zh-CN" sz="1600" dirty="0"/>
                  <a:t>of CP </a:t>
                </a:r>
                <a:r>
                  <a:rPr lang="en-GB" altLang="zh-CN" sz="1600" dirty="0" smtClean="0"/>
                  <a:t>Violation</a:t>
                </a:r>
                <a:r>
                  <a:rPr lang="en-US" altLang="zh-CN" sz="1600" dirty="0" smtClean="0"/>
                  <a:t/>
                </a:r>
                <a:br>
                  <a:rPr lang="en-US" altLang="zh-CN" sz="1600" dirty="0" smtClean="0"/>
                </a:br>
                <a:r>
                  <a:rPr lang="en-US" altLang="zh-CN" sz="1600" dirty="0" smtClean="0"/>
                  <a:t>10:00-10:30</a:t>
                </a:r>
                <a:r>
                  <a:rPr lang="en-US" altLang="zh-CN" sz="1600" dirty="0"/>
                  <a:t>, </a:t>
                </a:r>
                <a:r>
                  <a:rPr lang="zh-CN" altLang="en-US" sz="1600" dirty="0" smtClean="0"/>
                  <a:t>何吉波（国科大   ）</a:t>
                </a:r>
                <a:r>
                  <a:rPr lang="en-GB" altLang="zh-CN" sz="1600" dirty="0" smtClean="0"/>
                  <a:t>Rare </a:t>
                </a:r>
                <a:r>
                  <a:rPr lang="en-GB" altLang="zh-CN" sz="1600" dirty="0"/>
                  <a:t>Decays and Lepton Universality </a:t>
                </a:r>
                <a:r>
                  <a:rPr lang="en-GB" altLang="zh-CN" sz="1600" dirty="0" smtClean="0"/>
                  <a:t>Test</a:t>
                </a:r>
                <a:endParaRPr lang="en-US" altLang="zh-CN" sz="1600" dirty="0"/>
              </a:p>
              <a:p>
                <a:pPr lvl="1"/>
                <a:r>
                  <a:rPr lang="zh-CN" altLang="en-US" sz="1600" dirty="0" smtClean="0">
                    <a:solidFill>
                      <a:srgbClr val="0000FF"/>
                    </a:solidFill>
                  </a:rPr>
                  <a:t>周日（</a:t>
                </a:r>
                <a:r>
                  <a:rPr lang="en-US" altLang="zh-CN" sz="1600" dirty="0" smtClean="0">
                    <a:solidFill>
                      <a:srgbClr val="0000FF"/>
                    </a:solidFill>
                  </a:rPr>
                  <a:t>10.27</a:t>
                </a:r>
                <a:r>
                  <a:rPr lang="zh-CN" altLang="en-US" sz="1600" dirty="0" smtClean="0">
                    <a:solidFill>
                      <a:srgbClr val="0000FF"/>
                    </a:solidFill>
                  </a:rPr>
                  <a:t>）</a:t>
                </a:r>
                <a:r>
                  <a:rPr lang="zh-CN" altLang="en-US" sz="1600" dirty="0">
                    <a:solidFill>
                      <a:srgbClr val="0000FF"/>
                    </a:solidFill>
                  </a:rPr>
                  <a:t>上午</a:t>
                </a:r>
                <a:r>
                  <a:rPr lang="zh-CN" altLang="en-US" sz="1600" dirty="0"/>
                  <a:t>    </a:t>
                </a:r>
                <a:r>
                  <a:rPr lang="en-US" altLang="zh-CN" sz="1600" dirty="0" smtClean="0"/>
                  <a:t/>
                </a:r>
                <a:br>
                  <a:rPr lang="en-US" altLang="zh-CN" sz="1600" dirty="0" smtClean="0"/>
                </a:br>
                <a:r>
                  <a:rPr lang="en-US" altLang="zh-CN" sz="1600" dirty="0" smtClean="0"/>
                  <a:t>12:00-12:30</a:t>
                </a:r>
                <a:r>
                  <a:rPr lang="en-US" altLang="zh-CN" sz="1600" dirty="0"/>
                  <a:t>, </a:t>
                </a:r>
                <a:r>
                  <a:rPr lang="zh-CN" altLang="en-US" sz="1600" dirty="0" smtClean="0"/>
                  <a:t>王建春（高能所   ）</a:t>
                </a:r>
                <a:r>
                  <a:rPr lang="en-GB" altLang="zh-CN" sz="1600" dirty="0" err="1" smtClean="0"/>
                  <a:t>LHCb</a:t>
                </a:r>
                <a:r>
                  <a:rPr lang="en-GB" altLang="zh-CN" sz="1600" dirty="0" smtClean="0"/>
                  <a:t> </a:t>
                </a:r>
                <a:r>
                  <a:rPr lang="en-GB" altLang="zh-CN" sz="1600" dirty="0"/>
                  <a:t>Detector Upgrade</a:t>
                </a:r>
                <a:r>
                  <a:rPr lang="en-GB" altLang="zh-CN" sz="1600" dirty="0" smtClean="0"/>
                  <a:t>,</a:t>
                </a:r>
                <a:endParaRPr lang="en-US" altLang="zh-CN" sz="1600" dirty="0" smtClean="0"/>
              </a:p>
              <a:p>
                <a:r>
                  <a:rPr lang="zh-CN" altLang="en-US" sz="1800" dirty="0" smtClean="0"/>
                  <a:t>分会报告</a:t>
                </a:r>
                <a:endParaRPr lang="en-US" altLang="zh-CN" sz="1800" dirty="0" smtClean="0"/>
              </a:p>
              <a:p>
                <a:pPr lvl="1"/>
                <a:r>
                  <a:rPr lang="en-GB" altLang="zh-CN" sz="1600" dirty="0" smtClean="0"/>
                  <a:t>Heavy </a:t>
                </a:r>
                <a:r>
                  <a:rPr lang="en-GB" altLang="zh-CN" sz="1600" dirty="0" err="1"/>
                  <a:t>Flavor</a:t>
                </a:r>
                <a:r>
                  <a:rPr lang="en-GB" altLang="zh-CN" sz="1600" dirty="0"/>
                  <a:t> and Heavy Ion Physics, </a:t>
                </a:r>
                <a:r>
                  <a:rPr lang="zh-CN" altLang="en-US" sz="1600" dirty="0" smtClean="0"/>
                  <a:t>巴黎厅</a:t>
                </a:r>
                <a:endParaRPr lang="en-US" altLang="zh-CN" sz="1600" dirty="0" smtClean="0"/>
              </a:p>
              <a:p>
                <a:pPr lvl="2"/>
                <a:r>
                  <a:rPr lang="zh-CN" altLang="en-US" sz="1400" dirty="0" smtClean="0">
                    <a:solidFill>
                      <a:srgbClr val="0000FF"/>
                    </a:solidFill>
                  </a:rPr>
                  <a:t>周四（</a:t>
                </a:r>
                <a:r>
                  <a:rPr lang="en-US" altLang="zh-CN" sz="1400" dirty="0" smtClean="0">
                    <a:solidFill>
                      <a:srgbClr val="0000FF"/>
                    </a:solidFill>
                  </a:rPr>
                  <a:t>10.24</a:t>
                </a:r>
                <a:r>
                  <a:rPr lang="zh-CN" altLang="en-US" sz="1400" dirty="0" smtClean="0">
                    <a:solidFill>
                      <a:srgbClr val="0000FF"/>
                    </a:solidFill>
                  </a:rPr>
                  <a:t>）下午</a:t>
                </a:r>
                <a:r>
                  <a:rPr lang="en-US" altLang="zh-CN" sz="1400" dirty="0" smtClean="0"/>
                  <a:t/>
                </a:r>
                <a:br>
                  <a:rPr lang="en-US" altLang="zh-CN" sz="1400" dirty="0" smtClean="0"/>
                </a:br>
                <a:r>
                  <a:rPr lang="en-US" altLang="zh-CN" sz="1400" dirty="0" smtClean="0"/>
                  <a:t>14:00-14:20</a:t>
                </a:r>
                <a:r>
                  <a:rPr lang="en-US" altLang="zh-CN" sz="1400" dirty="0"/>
                  <a:t>, </a:t>
                </a:r>
                <a:r>
                  <a:rPr lang="zh-CN" altLang="en-US" sz="1400" dirty="0" smtClean="0"/>
                  <a:t>胡文华（华中师范）</a:t>
                </a:r>
                <a:r>
                  <a:rPr lang="en-GB" altLang="zh-CN" sz="1400" dirty="0" smtClean="0"/>
                  <a:t>Updated </a:t>
                </a:r>
                <a:r>
                  <a:rPr lang="en-GB" altLang="zh-CN" sz="1400" dirty="0"/>
                  <a:t>measurement of </a:t>
                </a:r>
                <a:r>
                  <a:rPr lang="en-GB" altLang="zh-CN" sz="1400" dirty="0" err="1"/>
                  <a:t>Bs</a:t>
                </a:r>
                <a:r>
                  <a:rPr lang="en-GB" altLang="zh-CN" sz="1400" dirty="0"/>
                  <a:t> mixing phase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GB" altLang="zh-CN" sz="1400" dirty="0" smtClean="0"/>
                  <a:t> </a:t>
                </a:r>
                <a:r>
                  <a:rPr lang="en-GB" altLang="zh-CN" sz="1400" dirty="0"/>
                  <a:t>at </a:t>
                </a:r>
                <a:r>
                  <a:rPr lang="en-GB" altLang="zh-CN" sz="1400" dirty="0" err="1" smtClean="0"/>
                  <a:t>LHCb</a:t>
                </a:r>
                <a:r>
                  <a:rPr lang="en-GB" altLang="zh-CN" sz="1400" dirty="0" smtClean="0"/>
                  <a:t/>
                </a:r>
                <a:br>
                  <a:rPr lang="en-GB" altLang="zh-CN" sz="1400" dirty="0" smtClean="0"/>
                </a:br>
                <a:r>
                  <a:rPr lang="en-US" altLang="zh-CN" sz="1400" dirty="0" smtClean="0"/>
                  <a:t>14:20-14:40</a:t>
                </a:r>
                <a:r>
                  <a:rPr lang="en-US" altLang="zh-CN" sz="1400" dirty="0"/>
                  <a:t>, </a:t>
                </a:r>
                <a:r>
                  <a:rPr lang="zh-CN" altLang="en-US" sz="1400" dirty="0" smtClean="0"/>
                  <a:t>范艳婷（华中师范）</a:t>
                </a:r>
                <a:r>
                  <a:rPr lang="en-GB" altLang="zh-CN" sz="1400" dirty="0" smtClean="0"/>
                  <a:t>Recent </a:t>
                </a:r>
                <a:r>
                  <a:rPr lang="en-GB" altLang="zh-CN" sz="1400" dirty="0"/>
                  <a:t>results of </a:t>
                </a:r>
                <a:r>
                  <a:rPr lang="en-GB" altLang="zh-CN" sz="1400" dirty="0" err="1"/>
                  <a:t>Bc</a:t>
                </a:r>
                <a:r>
                  <a:rPr lang="en-GB" altLang="zh-CN" sz="1400" dirty="0"/>
                  <a:t> physics at </a:t>
                </a:r>
                <a:r>
                  <a:rPr lang="en-GB" altLang="zh-CN" sz="1400" dirty="0" err="1" smtClean="0"/>
                  <a:t>LHCb</a:t>
                </a:r>
                <a:r>
                  <a:rPr lang="en-GB" altLang="zh-CN" sz="1400" dirty="0" smtClean="0"/>
                  <a:t/>
                </a:r>
                <a:br>
                  <a:rPr lang="en-GB" altLang="zh-CN" sz="1400" dirty="0" smtClean="0"/>
                </a:br>
                <a:r>
                  <a:rPr lang="en-US" altLang="zh-CN" sz="1400" dirty="0" smtClean="0"/>
                  <a:t>14:40-15:00</a:t>
                </a:r>
                <a:r>
                  <a:rPr lang="en-US" altLang="zh-CN" sz="1400" dirty="0"/>
                  <a:t>, </a:t>
                </a:r>
                <a:r>
                  <a:rPr lang="zh-CN" altLang="en-US" sz="1400" dirty="0" smtClean="0"/>
                  <a:t>王梦臻（清华大学）</a:t>
                </a:r>
                <a:r>
                  <a:rPr lang="en-GB" altLang="zh-CN" sz="1400" dirty="0" smtClean="0"/>
                  <a:t>Recent </a:t>
                </a:r>
                <a:r>
                  <a:rPr lang="en-GB" altLang="zh-CN" sz="1400" dirty="0"/>
                  <a:t>results of exotic state at </a:t>
                </a:r>
                <a:r>
                  <a:rPr lang="en-GB" altLang="zh-CN" sz="1400" dirty="0" err="1" smtClean="0"/>
                  <a:t>LHCb</a:t>
                </a:r>
                <a:r>
                  <a:rPr lang="en-GB" altLang="zh-CN" sz="1400" dirty="0" smtClean="0"/>
                  <a:t/>
                </a:r>
                <a:br>
                  <a:rPr lang="en-GB" altLang="zh-CN" sz="1400" dirty="0" smtClean="0"/>
                </a:br>
                <a:r>
                  <a:rPr lang="en-US" altLang="zh-CN" sz="1400" dirty="0" smtClean="0"/>
                  <a:t>15:20-15:40</a:t>
                </a:r>
                <a:r>
                  <a:rPr lang="en-US" altLang="zh-CN" sz="1400" dirty="0"/>
                  <a:t>, </a:t>
                </a:r>
                <a:r>
                  <a:rPr lang="zh-CN" altLang="en-US" sz="1400" dirty="0" smtClean="0"/>
                  <a:t>秦佳佳（国科大   ）</a:t>
                </a:r>
                <a:r>
                  <a:rPr lang="en-GB" altLang="zh-CN" sz="1400" dirty="0" smtClean="0"/>
                  <a:t>Recent </a:t>
                </a:r>
                <a:r>
                  <a:rPr lang="en-GB" altLang="zh-CN" sz="1400" dirty="0"/>
                  <a:t>results of the doubly charmed baryon at </a:t>
                </a:r>
                <a:r>
                  <a:rPr lang="en-GB" altLang="zh-CN" sz="1400" dirty="0" err="1" smtClean="0"/>
                  <a:t>LHCb</a:t>
                </a:r>
                <a:r>
                  <a:rPr lang="en-GB" altLang="zh-CN" sz="1400" dirty="0" smtClean="0"/>
                  <a:t/>
                </a:r>
                <a:br>
                  <a:rPr lang="en-GB" altLang="zh-CN" sz="1400" dirty="0" smtClean="0"/>
                </a:br>
                <a:r>
                  <a:rPr lang="en-US" altLang="zh-CN" sz="1400" dirty="0" smtClean="0"/>
                  <a:t>15:40-16:00</a:t>
                </a:r>
                <a:r>
                  <a:rPr lang="en-US" altLang="zh-CN" sz="1400" dirty="0"/>
                  <a:t>, </a:t>
                </a:r>
                <a:r>
                  <a:rPr lang="zh-CN" altLang="en-US" sz="1400" dirty="0" smtClean="0"/>
                  <a:t>陈   晨（清华大学）</a:t>
                </a:r>
                <a:r>
                  <a:rPr lang="en-GB" altLang="zh-CN" sz="1400" dirty="0" smtClean="0"/>
                  <a:t>Recent </a:t>
                </a:r>
                <a:r>
                  <a:rPr lang="en-GB" altLang="zh-CN" sz="1400" dirty="0"/>
                  <a:t>results of charm spectroscopy at </a:t>
                </a:r>
                <a:r>
                  <a:rPr lang="en-GB" altLang="zh-CN" sz="1400" dirty="0" err="1" smtClean="0"/>
                  <a:t>LHCb</a:t>
                </a:r>
                <a:r>
                  <a:rPr lang="en-GB" altLang="zh-CN" sz="1400" dirty="0" smtClean="0"/>
                  <a:t/>
                </a:r>
                <a:br>
                  <a:rPr lang="en-GB" altLang="zh-CN" sz="1400" dirty="0" smtClean="0"/>
                </a:br>
                <a:r>
                  <a:rPr lang="en-US" altLang="zh-CN" sz="1400" dirty="0" smtClean="0"/>
                  <a:t>16:50-17:10</a:t>
                </a:r>
                <a:r>
                  <a:rPr lang="en-US" altLang="zh-CN" sz="1400" dirty="0"/>
                  <a:t>, </a:t>
                </a:r>
                <a:r>
                  <a:rPr lang="zh-CN" altLang="en-US" sz="1400" dirty="0" smtClean="0"/>
                  <a:t>杨   迪（清华大学）</a:t>
                </a:r>
                <a:r>
                  <a:rPr lang="en-GB" altLang="zh-CN" sz="1400" dirty="0" smtClean="0"/>
                  <a:t>Open </a:t>
                </a:r>
                <a:r>
                  <a:rPr lang="en-GB" altLang="zh-CN" sz="1400" dirty="0"/>
                  <a:t>heavy </a:t>
                </a:r>
                <a:r>
                  <a:rPr lang="en-GB" altLang="zh-CN" sz="1400" dirty="0" err="1"/>
                  <a:t>flavor</a:t>
                </a:r>
                <a:r>
                  <a:rPr lang="en-GB" altLang="zh-CN" sz="1400" dirty="0"/>
                  <a:t> production in </a:t>
                </a:r>
                <a:r>
                  <a:rPr lang="en-GB" altLang="zh-CN" sz="1400" dirty="0" err="1"/>
                  <a:t>pPb</a:t>
                </a:r>
                <a:r>
                  <a:rPr lang="en-GB" altLang="zh-CN" sz="1400" dirty="0"/>
                  <a:t> collisions at </a:t>
                </a:r>
                <a:r>
                  <a:rPr lang="en-GB" altLang="zh-CN" sz="1400" dirty="0" err="1" smtClean="0"/>
                  <a:t>LHCb</a:t>
                </a:r>
                <a:r>
                  <a:rPr lang="en-GB" altLang="zh-CN" sz="1400" dirty="0" smtClean="0"/>
                  <a:t/>
                </a:r>
                <a:br>
                  <a:rPr lang="en-GB" altLang="zh-CN" sz="1400" dirty="0" smtClean="0"/>
                </a:br>
                <a:r>
                  <a:rPr lang="en-US" altLang="zh-CN" sz="1400" dirty="0" smtClean="0"/>
                  <a:t>18:10-18:30</a:t>
                </a:r>
                <a:r>
                  <a:rPr lang="en-US" altLang="zh-CN" sz="1400" dirty="0"/>
                  <a:t>, </a:t>
                </a:r>
                <a:r>
                  <a:rPr lang="en-US" altLang="zh-CN" sz="1400" dirty="0" smtClean="0"/>
                  <a:t>M. Mukherjee</a:t>
                </a:r>
                <a:r>
                  <a:rPr lang="zh-CN" altLang="en-US" sz="1400" dirty="0" smtClean="0"/>
                  <a:t>（华中师范）</a:t>
                </a:r>
                <a:r>
                  <a:rPr lang="en-GB" altLang="zh-CN" sz="1400" dirty="0" smtClean="0"/>
                  <a:t>Measurement </a:t>
                </a:r>
                <a:r>
                  <a:rPr lang="en-GB" altLang="zh-CN" sz="1400" dirty="0"/>
                  <a:t>of thermodynamic observables from High Energy </a:t>
                </a:r>
                <a:r>
                  <a:rPr lang="en-GB" altLang="zh-CN" sz="1400" dirty="0" smtClean="0"/>
                  <a:t>Experiments</a:t>
                </a:r>
              </a:p>
              <a:p>
                <a:pPr lvl="2"/>
                <a:r>
                  <a:rPr lang="zh-CN" altLang="en-US" sz="1400" dirty="0" smtClean="0">
                    <a:solidFill>
                      <a:srgbClr val="0000FF"/>
                    </a:solidFill>
                  </a:rPr>
                  <a:t>周五（</a:t>
                </a:r>
                <a:r>
                  <a:rPr lang="en-US" altLang="zh-CN" sz="1400" dirty="0" smtClean="0">
                    <a:solidFill>
                      <a:srgbClr val="0000FF"/>
                    </a:solidFill>
                  </a:rPr>
                  <a:t>10.25</a:t>
                </a:r>
                <a:r>
                  <a:rPr lang="zh-CN" altLang="en-US" sz="1400" dirty="0" smtClean="0">
                    <a:solidFill>
                      <a:srgbClr val="0000FF"/>
                    </a:solidFill>
                  </a:rPr>
                  <a:t>）下午</a:t>
                </a:r>
                <a:r>
                  <a:rPr lang="en-US" altLang="zh-CN" sz="1400" dirty="0"/>
                  <a:t/>
                </a:r>
                <a:br>
                  <a:rPr lang="en-US" altLang="zh-CN" sz="1400" dirty="0"/>
                </a:br>
                <a:r>
                  <a:rPr lang="en-US" altLang="zh-CN" sz="1400" dirty="0" smtClean="0"/>
                  <a:t>17:30-17:50</a:t>
                </a:r>
                <a:r>
                  <a:rPr lang="en-US" altLang="zh-CN" sz="1400" dirty="0"/>
                  <a:t>, </a:t>
                </a:r>
                <a:r>
                  <a:rPr lang="zh-CN" altLang="en-US" sz="1400" dirty="0" smtClean="0"/>
                  <a:t>马   瑞（华南师范）</a:t>
                </a:r>
                <a:r>
                  <a:rPr lang="en-GB" altLang="zh-CN" sz="1400" dirty="0" smtClean="0"/>
                  <a:t>Z </a:t>
                </a:r>
                <a:r>
                  <a:rPr lang="en-GB" altLang="zh-CN" sz="1400" dirty="0"/>
                  <a:t>production in </a:t>
                </a:r>
                <a:r>
                  <a:rPr lang="en-GB" altLang="zh-CN" sz="1400" dirty="0" err="1"/>
                  <a:t>pPb</a:t>
                </a:r>
                <a:r>
                  <a:rPr lang="en-GB" altLang="zh-CN" sz="1400" dirty="0"/>
                  <a:t> collisions at </a:t>
                </a:r>
                <a:r>
                  <a:rPr lang="en-GB" altLang="zh-CN" sz="1400" dirty="0" err="1" smtClean="0"/>
                  <a:t>LHCb</a:t>
                </a:r>
                <a:endParaRPr lang="en-GB" altLang="zh-CN" sz="1400" dirty="0" smtClean="0"/>
              </a:p>
              <a:p>
                <a:pPr lvl="1"/>
                <a:r>
                  <a:rPr lang="en-GB" altLang="zh-CN" sz="1600" dirty="0" smtClean="0"/>
                  <a:t>Detector </a:t>
                </a:r>
                <a:r>
                  <a:rPr lang="en-US" altLang="zh-CN" sz="1600" dirty="0"/>
                  <a:t>P</a:t>
                </a:r>
                <a:r>
                  <a:rPr lang="en-GB" altLang="zh-CN" sz="1600" dirty="0" err="1" smtClean="0"/>
                  <a:t>erformance</a:t>
                </a:r>
                <a:r>
                  <a:rPr lang="zh-CN" altLang="en-US" sz="1600" dirty="0" smtClean="0"/>
                  <a:t>，宴会厅</a:t>
                </a:r>
                <a:r>
                  <a:rPr lang="en-GB" altLang="zh-CN" sz="1600" dirty="0" smtClean="0"/>
                  <a:t>A</a:t>
                </a:r>
                <a:r>
                  <a:rPr lang="zh-CN" altLang="en-US" sz="1600" dirty="0" smtClean="0"/>
                  <a:t>，</a:t>
                </a:r>
                <a:r>
                  <a:rPr lang="zh-CN" altLang="en-US" sz="1600" dirty="0" smtClean="0">
                    <a:solidFill>
                      <a:srgbClr val="0000FF"/>
                    </a:solidFill>
                  </a:rPr>
                  <a:t>周四（</a:t>
                </a:r>
                <a:r>
                  <a:rPr lang="en-GB" altLang="zh-CN" sz="1600" dirty="0" smtClean="0">
                    <a:solidFill>
                      <a:srgbClr val="0000FF"/>
                    </a:solidFill>
                  </a:rPr>
                  <a:t>10.24</a:t>
                </a:r>
                <a:r>
                  <a:rPr lang="zh-CN" altLang="en-US" sz="1600" dirty="0" smtClean="0">
                    <a:solidFill>
                      <a:srgbClr val="0000FF"/>
                    </a:solidFill>
                  </a:rPr>
                  <a:t>）下午</a:t>
                </a:r>
                <a:r>
                  <a:rPr lang="en-US" altLang="zh-CN" sz="1600" dirty="0" smtClean="0"/>
                  <a:t/>
                </a:r>
                <a:br>
                  <a:rPr lang="en-US" altLang="zh-CN" sz="1600" dirty="0" smtClean="0"/>
                </a:br>
                <a:r>
                  <a:rPr lang="en-US" altLang="zh-CN" sz="1600" dirty="0" smtClean="0"/>
                  <a:t>18:10-18:30</a:t>
                </a:r>
                <a:r>
                  <a:rPr lang="en-US" altLang="zh-CN" sz="1600" dirty="0"/>
                  <a:t>, </a:t>
                </a:r>
                <a:r>
                  <a:rPr lang="zh-CN" altLang="en-US" sz="1600" dirty="0" smtClean="0"/>
                  <a:t>徐梦琳（华中师范）</a:t>
                </a:r>
                <a:r>
                  <a:rPr lang="en-GB" altLang="zh-CN" sz="1600" dirty="0" smtClean="0"/>
                  <a:t>Ghost </a:t>
                </a:r>
                <a:r>
                  <a:rPr lang="en-GB" altLang="zh-CN" sz="1600" dirty="0"/>
                  <a:t>rate study of the tracking at </a:t>
                </a:r>
                <a:r>
                  <a:rPr lang="en-GB" altLang="zh-CN" sz="1600" dirty="0" err="1" smtClean="0"/>
                  <a:t>LHCb</a:t>
                </a:r>
                <a:endParaRPr lang="en-GB" altLang="zh-CN" sz="1600" dirty="0" smtClean="0"/>
              </a:p>
              <a:p>
                <a:pPr lvl="1"/>
                <a:r>
                  <a:rPr lang="en-GB" altLang="zh-CN" sz="1600" dirty="0" smtClean="0"/>
                  <a:t>Detector </a:t>
                </a:r>
                <a:r>
                  <a:rPr lang="en-US" altLang="zh-CN" sz="1600" dirty="0"/>
                  <a:t>U</a:t>
                </a:r>
                <a:r>
                  <a:rPr lang="en-GB" altLang="zh-CN" sz="1600" dirty="0" err="1" smtClean="0"/>
                  <a:t>pgrade</a:t>
                </a:r>
                <a:r>
                  <a:rPr lang="en-GB" altLang="zh-CN" sz="1600" dirty="0"/>
                  <a:t>, </a:t>
                </a:r>
                <a:r>
                  <a:rPr lang="zh-CN" altLang="en-US" sz="1600" dirty="0" smtClean="0"/>
                  <a:t>巴黎厅，</a:t>
                </a:r>
                <a:r>
                  <a:rPr lang="zh-CN" altLang="en-US" sz="1600" dirty="0" smtClean="0">
                    <a:solidFill>
                      <a:srgbClr val="0000FF"/>
                    </a:solidFill>
                  </a:rPr>
                  <a:t>周六（</a:t>
                </a:r>
                <a:r>
                  <a:rPr lang="en-US" altLang="zh-CN" sz="1600" dirty="0" smtClean="0">
                    <a:solidFill>
                      <a:srgbClr val="0000FF"/>
                    </a:solidFill>
                  </a:rPr>
                  <a:t>10.26</a:t>
                </a:r>
                <a:r>
                  <a:rPr lang="zh-CN" altLang="en-US" sz="1600" dirty="0" smtClean="0">
                    <a:solidFill>
                      <a:srgbClr val="0000FF"/>
                    </a:solidFill>
                  </a:rPr>
                  <a:t>）下午    </a:t>
                </a:r>
                <a:r>
                  <a:rPr lang="en-US" altLang="zh-CN" sz="1600" dirty="0" smtClean="0"/>
                  <a:t/>
                </a:r>
                <a:br>
                  <a:rPr lang="en-US" altLang="zh-CN" sz="1600" dirty="0" smtClean="0"/>
                </a:br>
                <a:r>
                  <a:rPr lang="en-US" altLang="zh-CN" sz="1600" dirty="0" smtClean="0"/>
                  <a:t>15:45-15:05</a:t>
                </a:r>
                <a:r>
                  <a:rPr lang="en-US" altLang="zh-CN" sz="1600" dirty="0"/>
                  <a:t>, </a:t>
                </a:r>
                <a:r>
                  <a:rPr lang="zh-CN" altLang="en-US" sz="1600" dirty="0" smtClean="0"/>
                  <a:t>曾   鸣（清华大学）</a:t>
                </a:r>
                <a:r>
                  <a:rPr lang="en-GB" altLang="zh-CN" sz="1600" dirty="0" smtClean="0"/>
                  <a:t>Scintillator </a:t>
                </a:r>
                <a:r>
                  <a:rPr lang="en-GB" altLang="zh-CN" sz="1600" dirty="0"/>
                  <a:t>fibre trackers of the </a:t>
                </a:r>
                <a:r>
                  <a:rPr lang="en-GB" altLang="zh-CN" sz="1600" dirty="0" err="1"/>
                  <a:t>LHCb</a:t>
                </a:r>
                <a:r>
                  <a:rPr lang="en-GB" altLang="zh-CN" sz="1600" dirty="0"/>
                  <a:t> Upgrade </a:t>
                </a:r>
                <a:r>
                  <a:rPr lang="en-GB" altLang="zh-CN" sz="1600" dirty="0" smtClean="0"/>
                  <a:t>I</a:t>
                </a:r>
                <a:br>
                  <a:rPr lang="en-GB" altLang="zh-CN" sz="1600" dirty="0" smtClean="0"/>
                </a:br>
                <a:r>
                  <a:rPr lang="en-US" altLang="zh-CN" sz="1600" dirty="0" smtClean="0"/>
                  <a:t>17:10-17:30</a:t>
                </a:r>
                <a:r>
                  <a:rPr lang="en-US" altLang="zh-CN" sz="1600" dirty="0"/>
                  <a:t>, </a:t>
                </a:r>
                <a:r>
                  <a:rPr lang="zh-CN" altLang="en-US" sz="1600" dirty="0" smtClean="0"/>
                  <a:t>李一鸣（高能所   ）</a:t>
                </a:r>
                <a:r>
                  <a:rPr lang="en-GB" altLang="zh-CN" sz="1600" dirty="0" smtClean="0"/>
                  <a:t>Upstream </a:t>
                </a:r>
                <a:r>
                  <a:rPr lang="en-GB" altLang="zh-CN" sz="1600" dirty="0"/>
                  <a:t>tracker for </a:t>
                </a:r>
                <a:r>
                  <a:rPr lang="en-GB" altLang="zh-CN" sz="1600" dirty="0" err="1"/>
                  <a:t>LHCb</a:t>
                </a:r>
                <a:r>
                  <a:rPr lang="en-GB" altLang="zh-CN" sz="1600" dirty="0"/>
                  <a:t> Upgrade </a:t>
                </a:r>
                <a:r>
                  <a:rPr lang="en-GB" altLang="zh-CN" sz="1600" dirty="0" smtClean="0"/>
                  <a:t>I</a:t>
                </a:r>
                <a:br>
                  <a:rPr lang="en-GB" altLang="zh-CN" sz="1600" dirty="0" smtClean="0"/>
                </a:br>
                <a:r>
                  <a:rPr lang="en-US" altLang="zh-CN" sz="1600" dirty="0" smtClean="0"/>
                  <a:t>18:15-18:35</a:t>
                </a:r>
                <a:r>
                  <a:rPr lang="en-US" altLang="zh-CN" sz="1600" dirty="0"/>
                  <a:t>, </a:t>
                </a:r>
                <a:r>
                  <a:rPr lang="zh-CN" altLang="en-US" sz="1600" dirty="0" smtClean="0"/>
                  <a:t>许泽华（北京大学）</a:t>
                </a:r>
                <a:r>
                  <a:rPr lang="en-GB" altLang="zh-CN" sz="1600" dirty="0" smtClean="0"/>
                  <a:t>Fast </a:t>
                </a:r>
                <a:r>
                  <a:rPr lang="en-GB" altLang="zh-CN" sz="1600" dirty="0"/>
                  <a:t>simulation of ECAL for </a:t>
                </a:r>
                <a:r>
                  <a:rPr lang="en-GB" altLang="zh-CN" sz="1600" dirty="0" err="1"/>
                  <a:t>LHCb</a:t>
                </a:r>
                <a:r>
                  <a:rPr lang="en-GB" altLang="zh-CN" sz="1600" dirty="0"/>
                  <a:t> Upgrade </a:t>
                </a:r>
                <a:r>
                  <a:rPr lang="en-GB" altLang="zh-CN" sz="1600" dirty="0" smtClean="0"/>
                  <a:t>II</a:t>
                </a:r>
                <a:endParaRPr lang="zh-CN" altLang="en-US" sz="1600" dirty="0"/>
              </a:p>
            </p:txBody>
          </p:sp>
        </mc:Choice>
        <mc:Fallback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2534" y="532412"/>
                <a:ext cx="11403790" cy="5951541"/>
              </a:xfrm>
              <a:blipFill>
                <a:blip r:embed="rId2"/>
                <a:stretch>
                  <a:fillRect l="-374" t="-921" b="-9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2019/10/24</a:t>
            </a:r>
            <a:endParaRPr lang="en-US" altLang="zh-CN" dirty="0" smtClean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杨振伟</a:t>
            </a:r>
            <a:r>
              <a:rPr lang="en-US" altLang="zh-CN" smtClean="0"/>
              <a:t>, </a:t>
            </a:r>
            <a:r>
              <a:rPr lang="zh-CN" altLang="en-US" smtClean="0"/>
              <a:t>清华大学高能物理研究中心   </a:t>
            </a:r>
            <a:r>
              <a:rPr lang="en-US" altLang="zh-CN" smtClean="0"/>
              <a:t>LHCb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D1EC-2E85-426B-9CF9-00380D01AEC6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1166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2019/10/24</a:t>
            </a:r>
            <a:endParaRPr lang="en-US" altLang="zh-CN" dirty="0" smtClean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杨振伟</a:t>
            </a:r>
            <a:r>
              <a:rPr lang="en-US" altLang="zh-CN" smtClean="0"/>
              <a:t>, </a:t>
            </a:r>
            <a:r>
              <a:rPr lang="zh-CN" altLang="en-US" smtClean="0"/>
              <a:t>清华大学高能物理研究中心   </a:t>
            </a:r>
            <a:r>
              <a:rPr lang="en-US" altLang="zh-CN" smtClean="0"/>
              <a:t>LHCb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D1EC-2E85-426B-9CF9-00380D01AEC6}" type="slidenum">
              <a:rPr lang="zh-CN" altLang="en-US" smtClean="0"/>
              <a:pPr/>
              <a:t>13</a:t>
            </a:fld>
            <a:endParaRPr lang="zh-CN" alt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805222" y="2441627"/>
            <a:ext cx="8245225" cy="1584325"/>
          </a:xfrm>
          <a:prstGeom prst="rect">
            <a:avLst/>
          </a:prstGeom>
          <a:blipFill dpi="0" rotWithShape="1">
            <a:blip r:embed="rId2">
              <a:alphaModFix amt="40000"/>
            </a:blip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4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4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4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4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4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Aft>
                <a:spcPts val="1200"/>
              </a:spcAft>
            </a:pPr>
            <a:r>
              <a:rPr lang="en-US" altLang="zh-CN" sz="3600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2019</a:t>
            </a:r>
            <a:r>
              <a:rPr lang="zh-CN" altLang="en-US" sz="3600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zh-CN" altLang="en-US" sz="36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</a:t>
            </a:r>
            <a:r>
              <a:rPr lang="zh-CN" altLang="en-US" sz="3600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组科研亮点</a:t>
            </a:r>
            <a:endParaRPr lang="en-US" altLang="zh-CN" sz="360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6048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45079" y="878525"/>
            <a:ext cx="10515600" cy="887108"/>
          </a:xfrm>
        </p:spPr>
        <p:txBody>
          <a:bodyPr/>
          <a:lstStyle/>
          <a:p>
            <a:pPr algn="ctr"/>
            <a:r>
              <a:rPr lang="zh-CN" altLang="en-US" dirty="0" smtClean="0">
                <a:solidFill>
                  <a:srgbClr val="0000FF"/>
                </a:solidFill>
              </a:rPr>
              <a:t>强子产生机制与强子谱：理解强相互作用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2019/10/24</a:t>
            </a:r>
            <a:endParaRPr lang="en-US" altLang="zh-CN" dirty="0" smtClean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杨振伟</a:t>
            </a:r>
            <a:r>
              <a:rPr lang="en-US" altLang="zh-CN" smtClean="0"/>
              <a:t>, </a:t>
            </a:r>
            <a:r>
              <a:rPr lang="zh-CN" altLang="en-US" smtClean="0"/>
              <a:t>清华大学高能物理研究中心   </a:t>
            </a:r>
            <a:r>
              <a:rPr lang="en-US" altLang="zh-CN" smtClean="0"/>
              <a:t>LHCb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D1EC-2E85-426B-9CF9-00380D01AEC6}" type="slidenum">
              <a:rPr lang="zh-CN" altLang="en-US" smtClean="0"/>
              <a:pPr/>
              <a:t>14</a:t>
            </a:fld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699817" y="2799745"/>
                <a:ext cx="11089702" cy="3372456"/>
              </a:xfrm>
            </p:spPr>
            <p:txBody>
              <a:bodyPr>
                <a:normAutofit/>
              </a:bodyPr>
              <a:lstStyle/>
              <a:p>
                <a:pPr marL="360000" indent="-360000">
                  <a:buFont typeface="+mj-lt"/>
                  <a:buAutoNum type="arabicPeriod"/>
                </a:pPr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Observation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 a narrow </a:t>
                </a:r>
                <a:r>
                  <a:rPr lang="en-US" altLang="zh-CN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pentaquark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state,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i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4312</m:t>
                            </m:r>
                          </m:e>
                        </m:d>
                      </m:e>
                      <m:sup>
                        <m:r>
                          <a:rPr lang="en-US" altLang="zh-CN" sz="2000" i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and of two-peak structure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i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4450</m:t>
                            </m:r>
                          </m:e>
                        </m:d>
                      </m:e>
                      <m:sup>
                        <m:r>
                          <a:rPr lang="en-US" altLang="zh-CN" sz="2000" i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PRL 122 (2019) 222001</a:t>
                </a:r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r>
                  <a:rPr lang="en-US" altLang="zh-CN" sz="2000" b="1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360000" indent="-360000">
                  <a:buFont typeface="+mj-lt"/>
                  <a:buAutoNum type="arabicPeriod"/>
                </a:pPr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Observation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altLang="zh-CN" sz="2000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en-US" altLang="zh-CN" sz="20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𝑝</m:t>
                    </m:r>
                    <m:acc>
                      <m:accPr>
                        <m:chr m:val="̅"/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precision measurements of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b>
                        <m:d>
                          <m:dPr>
                            <m:ctrlPr>
                              <a:rPr lang="en-US" altLang="zh-CN" sz="20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𝑠</m:t>
                            </m:r>
                          </m:e>
                        </m:d>
                      </m:sub>
                      <m:sup>
                        <m:r>
                          <a:rPr lang="en-US" altLang="zh-CN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masses [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PRL 122 (2019) 191804</a:t>
                </a:r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60000" indent="-360000">
                  <a:buFont typeface="+mj-lt"/>
                  <a:buAutoNum type="arabicPeriod"/>
                </a:pPr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Model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independent observation of the exotic contribution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 dirty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zh-CN" sz="2000" i="1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000" i="1" dirty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sz="2000" i="1" dirty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en-US" altLang="zh-CN" sz="2000" i="1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2000" i="1" dirty="0">
                        <a:latin typeface="Cambria Math" panose="02040503050406030204" pitchFamily="18" charset="0"/>
                      </a:rPr>
                      <m:t>𝜓</m:t>
                    </m:r>
                    <m:sSup>
                      <m:sSupPr>
                        <m:ctrlPr>
                          <a:rPr lang="en-US" altLang="zh-CN" sz="20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 dirty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000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 dirty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000" i="1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decays [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PRL 122 (2019) 152002</a:t>
                </a:r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60000" indent="-360000">
                  <a:buFont typeface="+mj-lt"/>
                  <a:buAutoNum type="arabicPeriod"/>
                </a:pPr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Observation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 an excited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zh-CN" sz="2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state [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PRL 122 (2019) 232001</a:t>
                </a:r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 </a:t>
                </a:r>
                <a:endParaRPr lang="en-US" altLang="zh-CN" sz="2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60000" indent="-360000">
                  <a:buFont typeface="+mj-lt"/>
                  <a:buAutoNum type="arabicPeriod"/>
                </a:pPr>
                <a:r>
                  <a:rPr kumimoji="1" lang="en-US" altLang="zh-CN" sz="2000" dirty="0" smtClean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Search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for the doubly charmed baryon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2000" i="1"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𝛯</m:t>
                        </m:r>
                      </m:e>
                      <m:sub>
                        <m:r>
                          <a:rPr kumimoji="1" lang="en-US" altLang="zh-CN" sz="2000" i="1"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𝑐𝑐</m:t>
                        </m:r>
                      </m:sub>
                      <m:sup>
                        <m:r>
                          <a:rPr kumimoji="1" lang="en-US" altLang="zh-CN" sz="2000" i="1"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[</a:t>
                </a:r>
                <a:r>
                  <a:rPr kumimoji="1" lang="en-US" altLang="zh-CN" sz="2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arXiv:1909.12273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, 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已投稿</a:t>
                </a:r>
                <a:r>
                  <a:rPr kumimoji="1" lang="en-US" altLang="zh-CN" sz="2000" dirty="0">
                    <a:solidFill>
                      <a:srgbClr val="FF2828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Sci. China PMA (</a:t>
                </a:r>
                <a:r>
                  <a:rPr kumimoji="1" lang="zh-CN" altLang="en-US" sz="2000" dirty="0">
                    <a:solidFill>
                      <a:srgbClr val="FF2828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中国科学</a:t>
                </a:r>
                <a:r>
                  <a:rPr kumimoji="1" lang="en-US" altLang="zh-CN" sz="2000" dirty="0" smtClean="0">
                    <a:solidFill>
                      <a:srgbClr val="FF2828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)</a:t>
                </a:r>
              </a:p>
              <a:p>
                <a:pPr marL="360000" indent="-360000">
                  <a:buFont typeface="+mj-lt"/>
                  <a:buAutoNum type="arabicPeriod"/>
                </a:pPr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Measurement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 </a:t>
                </a:r>
                <a14:m>
                  <m:oMath xmlns:m="http://schemas.openxmlformats.org/officeDocument/2006/math">
                    <m:r>
                      <a:rPr lang="en-US" altLang="zh-CN" sz="20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  <m:r>
                      <a:rPr lang="en-US" altLang="zh-CN" sz="20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(2</m:t>
                    </m:r>
                    <m:r>
                      <a:rPr lang="en-US" altLang="zh-CN" sz="20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en-US" altLang="zh-CN" sz="20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production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cross-sections in proton-proton collisions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</m:rad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=7 </m:t>
                    </m:r>
                    <m:r>
                      <m:rPr>
                        <m:sty m:val="p"/>
                      </m:rPr>
                      <a:rPr lang="en-US" altLang="zh-CN" sz="20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TeV</m:t>
                    </m:r>
                  </m:oMath>
                </a14:m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zh-CN" sz="20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13</m:t>
                    </m:r>
                    <m:r>
                      <a:rPr lang="en-US" altLang="zh-CN" sz="20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000" b="0" i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TeV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[</a:t>
                </a:r>
                <a:r>
                  <a:rPr lang="en-US" altLang="zh-CN" sz="2000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arXiv:1908.03099</a:t>
                </a:r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zh-CN" alt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已投稿</a:t>
                </a:r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EPJC]</a:t>
                </a:r>
              </a:p>
            </p:txBody>
          </p:sp>
        </mc:Choice>
        <mc:Fallback>
          <p:sp>
            <p:nvSpPr>
              <p:cNvPr id="7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99817" y="2799745"/>
                <a:ext cx="11089702" cy="3372456"/>
              </a:xfrm>
              <a:blipFill>
                <a:blip r:embed="rId2"/>
                <a:stretch>
                  <a:fillRect l="-495" t="-1805" r="-44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本框 2"/>
          <p:cNvSpPr txBox="1"/>
          <p:nvPr/>
        </p:nvSpPr>
        <p:spPr>
          <a:xfrm>
            <a:off x="3348254" y="1876156"/>
            <a:ext cx="56312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 PRL </a:t>
            </a: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en-US" altLang="zh-CN" sz="2000" b="1" dirty="0" smtClean="0">
                <a:solidFill>
                  <a:srgbClr val="FF282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 </a:t>
            </a:r>
            <a:r>
              <a:rPr lang="zh-CN" altLang="en-US" sz="2000" b="1" dirty="0" smtClean="0">
                <a:solidFill>
                  <a:srgbClr val="FF282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中国科学</a:t>
            </a: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已接受</a:t>
            </a: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) + 1 EPJC (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审稿中</a:t>
            </a: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2173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93651" y="2066665"/>
            <a:ext cx="10515600" cy="887108"/>
          </a:xfrm>
        </p:spPr>
        <p:txBody>
          <a:bodyPr/>
          <a:lstStyle/>
          <a:p>
            <a:pPr algn="ctr"/>
            <a:r>
              <a:rPr lang="zh-CN" altLang="en-US" dirty="0" smtClean="0"/>
              <a:t>五夸克态的最新进展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2019/10/24</a:t>
            </a:r>
            <a:endParaRPr lang="en-US" altLang="zh-CN" dirty="0" smtClean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杨振伟</a:t>
            </a:r>
            <a:r>
              <a:rPr lang="en-US" altLang="zh-CN" smtClean="0"/>
              <a:t>, </a:t>
            </a:r>
            <a:r>
              <a:rPr lang="zh-CN" altLang="en-US" smtClean="0"/>
              <a:t>清华大学高能物理研究中心   </a:t>
            </a:r>
            <a:r>
              <a:rPr lang="en-US" altLang="zh-CN" smtClean="0"/>
              <a:t>LHCb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D1EC-2E85-426B-9CF9-00380D01AEC6}" type="slidenum">
              <a:rPr lang="zh-CN" altLang="en-US" smtClean="0"/>
              <a:pPr/>
              <a:t>15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640" y="3092639"/>
            <a:ext cx="5355621" cy="251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77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回顾</a:t>
            </a:r>
            <a:r>
              <a:rPr lang="en-US" altLang="zh-CN" dirty="0"/>
              <a:t>2015</a:t>
            </a:r>
            <a:r>
              <a:rPr lang="zh-CN" altLang="en-US" dirty="0"/>
              <a:t>：五夸克态的</a:t>
            </a:r>
            <a:r>
              <a:rPr lang="zh-CN" altLang="en-US" dirty="0" smtClean="0"/>
              <a:t>发现</a:t>
            </a:r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407276" y="1182879"/>
                <a:ext cx="7210783" cy="979790"/>
              </a:xfrm>
            </p:spPr>
            <p:txBody>
              <a:bodyPr>
                <a:normAutofit/>
              </a:bodyPr>
              <a:lstStyle/>
              <a:p>
                <a:pPr>
                  <a:spcBef>
                    <a:spcPct val="0"/>
                  </a:spcBef>
                  <a:spcAft>
                    <a:spcPts val="600"/>
                  </a:spcAft>
                </a:pPr>
                <a:r>
                  <a:rPr lang="en-US" altLang="zh-CN" b="1" dirty="0" smtClean="0">
                    <a:solidFill>
                      <a:srgbClr val="FF0000"/>
                    </a:solidFill>
                    <a:ea typeface="黑体" panose="02010609060101010101" pitchFamily="49" charset="-122"/>
                  </a:rPr>
                  <a:t> </a:t>
                </a:r>
                <a:r>
                  <a:rPr lang="en-US" altLang="zh-CN" b="1" dirty="0" smtClean="0">
                    <a:solidFill>
                      <a:srgbClr val="FF0000"/>
                    </a:solidFill>
                  </a:rPr>
                  <a:t>2015</a:t>
                </a:r>
                <a:r>
                  <a:rPr lang="zh-CN" altLang="en-US" b="1" dirty="0">
                    <a:solidFill>
                      <a:srgbClr val="FF0000"/>
                    </a:solidFill>
                  </a:rPr>
                  <a:t>年</a:t>
                </a:r>
                <a:r>
                  <a:rPr lang="en-US" altLang="zh-CN" b="1" dirty="0" err="1" smtClean="0">
                    <a:solidFill>
                      <a:srgbClr val="FF0000"/>
                    </a:solidFill>
                  </a:rPr>
                  <a:t>LHCb</a:t>
                </a:r>
                <a:r>
                  <a:rPr lang="zh-CN" altLang="en-US" b="1" dirty="0" smtClean="0">
                    <a:solidFill>
                      <a:srgbClr val="FF0000"/>
                    </a:solidFill>
                  </a:rPr>
                  <a:t>在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𝜦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  <m:sup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bSup>
                    <m:r>
                      <a:rPr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𝑱</m:t>
                    </m:r>
                    <m:r>
                      <m:rPr>
                        <m:lit/>
                      </m:rPr>
                      <a:rPr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𝝍</m:t>
                    </m:r>
                    <m:r>
                      <a:rPr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𝒑</m:t>
                    </m:r>
                    <m:sSup>
                      <m:sSupPr>
                        <m:ctrlP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b="1" dirty="0" smtClean="0">
                    <a:solidFill>
                      <a:srgbClr val="FF0000"/>
                    </a:solidFill>
                  </a:rPr>
                  <a:t>衰变中发现五</a:t>
                </a:r>
                <a:r>
                  <a:rPr lang="zh-CN" altLang="en-US" b="1" dirty="0">
                    <a:solidFill>
                      <a:srgbClr val="FF0000"/>
                    </a:solidFill>
                  </a:rPr>
                  <a:t>夸克态：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</m:ctrlPr>
                      </m:sSubPr>
                      <m:e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𝑷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𝒄</m:t>
                        </m:r>
                      </m:sub>
                    </m:sSub>
                    <m:sSup>
                      <m:sSupPr>
                        <m:ctrlP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</m:ctrlPr>
                          </m:dPr>
                          <m:e>
                            <m:r>
                              <a:rPr lang="en-US" altLang="zh-CN" b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𝟒𝟑𝟖𝟎</m:t>
                            </m:r>
                          </m:e>
                        </m:d>
                      </m:e>
                      <m:sup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b="1" dirty="0">
                    <a:solidFill>
                      <a:srgbClr val="FF0000"/>
                    </a:solidFill>
                  </a:rPr>
                  <a:t>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</m:ctrlPr>
                      </m:sSubPr>
                      <m:e>
                        <m:r>
                          <a:rPr lang="en-US" altLang="zh-CN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𝑷</m:t>
                        </m:r>
                      </m:e>
                      <m:sub>
                        <m:r>
                          <a:rPr lang="en-US" altLang="zh-CN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𝒄</m:t>
                        </m:r>
                      </m:sub>
                    </m:sSub>
                    <m:sSup>
                      <m:sSupPr>
                        <m:ctrlPr>
                          <a:rPr lang="en-US" altLang="zh-CN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b="1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</m:ctrlPr>
                          </m:dPr>
                          <m:e>
                            <m:r>
                              <a:rPr lang="en-US" altLang="zh-CN" b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黑体" panose="02010609060101010101" pitchFamily="49" charset="-122"/>
                              </a:rPr>
                              <m:t>𝟒𝟒𝟓𝟎</m:t>
                            </m:r>
                          </m:e>
                        </m:d>
                      </m:e>
                      <m:sup>
                        <m:r>
                          <a:rPr lang="en-US" altLang="zh-CN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+</m:t>
                        </m:r>
                      </m:sup>
                    </m:sSup>
                  </m:oMath>
                </a14:m>
                <a:endParaRPr lang="en-US" altLang="zh-CN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7276" y="1182879"/>
                <a:ext cx="7210783" cy="979790"/>
              </a:xfrm>
              <a:blipFill>
                <a:blip r:embed="rId2"/>
                <a:stretch>
                  <a:fillRect l="-1522" t="-7453" b="-86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2019/10/24</a:t>
            </a:r>
            <a:endParaRPr lang="en-US" altLang="zh-CN" dirty="0" smtClean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 smtClean="0"/>
              <a:t>杨振伟</a:t>
            </a:r>
            <a:r>
              <a:rPr lang="en-US" altLang="zh-CN" dirty="0" smtClean="0"/>
              <a:t>, </a:t>
            </a:r>
            <a:r>
              <a:rPr lang="zh-CN" altLang="en-US" dirty="0" smtClean="0"/>
              <a:t>清华大学高能物理研究中心   </a:t>
            </a:r>
            <a:r>
              <a:rPr lang="en-US" altLang="zh-CN" dirty="0" err="1" smtClean="0"/>
              <a:t>LHCb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D1EC-2E85-426B-9CF9-00380D01AEC6}" type="slidenum">
              <a:rPr lang="zh-CN" altLang="en-US" smtClean="0"/>
              <a:pPr/>
              <a:t>16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65" r="1324"/>
          <a:stretch>
            <a:fillRect/>
          </a:stretch>
        </p:blipFill>
        <p:spPr bwMode="auto">
          <a:xfrm>
            <a:off x="8174042" y="3778151"/>
            <a:ext cx="3441700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8500" y="990818"/>
            <a:ext cx="2232025" cy="22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本框 1"/>
          <p:cNvSpPr txBox="1">
            <a:spLocks noChangeArrowheads="1"/>
          </p:cNvSpPr>
          <p:nvPr/>
        </p:nvSpPr>
        <p:spPr bwMode="auto">
          <a:xfrm>
            <a:off x="8061530" y="3245723"/>
            <a:ext cx="3556230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CN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Breakthroughs of the Year</a:t>
            </a:r>
            <a:endParaRPr kumimoji="0"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文本框 17"/>
          <p:cNvSpPr txBox="1">
            <a:spLocks noChangeArrowheads="1"/>
          </p:cNvSpPr>
          <p:nvPr/>
        </p:nvSpPr>
        <p:spPr bwMode="auto">
          <a:xfrm>
            <a:off x="8344844" y="5880918"/>
            <a:ext cx="2989601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CN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Highlights of the Year</a:t>
            </a:r>
            <a:endParaRPr kumimoji="0"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2" name="Picture 20"/>
          <p:cNvPicPr>
            <a:picLocks noChangeAspect="1"/>
          </p:cNvPicPr>
          <p:nvPr/>
        </p:nvPicPr>
        <p:blipFill rotWithShape="1">
          <a:blip r:embed="rId5"/>
          <a:srcRect l="52361"/>
          <a:stretch/>
        </p:blipFill>
        <p:spPr>
          <a:xfrm>
            <a:off x="1884432" y="3554947"/>
            <a:ext cx="3444797" cy="2843442"/>
          </a:xfrm>
          <a:prstGeom prst="rect">
            <a:avLst/>
          </a:prstGeom>
        </p:spPr>
      </p:pic>
      <p:sp>
        <p:nvSpPr>
          <p:cNvPr id="14" name="Rectangle 12">
            <a:extLst>
              <a:ext uri="{FF2B5EF4-FFF2-40B4-BE49-F238E27FC236}">
                <a16:creationId xmlns:a16="http://schemas.microsoft.com/office/drawing/2014/main" id="{42F7B86E-FD33-41F7-8158-DA886E6CF9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712" y="5249976"/>
            <a:ext cx="268581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PRL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115 (2015) 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072001</a:t>
            </a: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defRPr/>
            </a:pPr>
            <a:r>
              <a:rPr lang="zh-CN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引用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834</a:t>
            </a:r>
            <a:r>
              <a:rPr lang="zh-CN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次</a:t>
            </a: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7" name="表格 1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92579815"/>
                  </p:ext>
                </p:extLst>
              </p:nvPr>
            </p:nvGraphicFramePr>
            <p:xfrm>
              <a:off x="1012879" y="2146403"/>
              <a:ext cx="6197485" cy="1188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4295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53935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01517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25222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000" b="1" baseline="0" dirty="0" smtClean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共振态</a:t>
                          </a:r>
                          <a:endParaRPr lang="en-US" sz="2000" b="1" baseline="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000" b="1" baseline="0" dirty="0" smtClean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质量 </a:t>
                          </a:r>
                          <a:r>
                            <a:rPr lang="en-US" sz="2000" b="1" baseline="0" dirty="0" smtClean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lang="en-US" sz="2000" b="1" baseline="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MeV)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000" b="1" baseline="0" dirty="0" smtClean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宽度 </a:t>
                          </a:r>
                          <a:r>
                            <a:rPr lang="en-US" sz="2000" b="1" baseline="0" dirty="0" smtClean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lang="en-US" sz="2000" b="1" baseline="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MeV)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b="1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1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𝑷</m:t>
                                    </m:r>
                                  </m:e>
                                  <m:sub>
                                    <m:r>
                                      <a:rPr lang="en-US" sz="2000" b="1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𝒄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en-US" sz="2000" b="1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2000" b="1" i="1" kern="1200" smtClean="0">
                                            <a:solidFill>
                                              <a:schemeClr val="dk1"/>
                                            </a:solidFill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 b="1" i="1" kern="1200" smtClean="0">
                                            <a:solidFill>
                                              <a:schemeClr val="dk1"/>
                                            </a:solidFill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𝟒𝟑𝟖𝟎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sz="2000" b="1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1" i="1" kern="120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altLang="zh-CN" sz="2000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𝟒𝟑𝟖𝟎</m:t>
                              </m:r>
                              <m:r>
                                <a:rPr lang="en-US" altLang="zh-CN" sz="2000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±</m:t>
                              </m:r>
                              <m:r>
                                <a:rPr lang="en-US" altLang="zh-CN" sz="2000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𝟖</m:t>
                              </m:r>
                              <m:r>
                                <a:rPr lang="en-US" altLang="zh-CN" sz="2000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±</m:t>
                              </m:r>
                              <m:r>
                                <a:rPr lang="en-US" altLang="zh-CN" sz="2000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𝟐𝟗</m:t>
                              </m:r>
                            </m:oMath>
                          </a14:m>
                          <a:r>
                            <a:rPr lang="en-US" altLang="zh-CN" sz="2000" b="1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1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𝟐𝟎𝟓</m:t>
                                </m:r>
                                <m:r>
                                  <a:rPr lang="en-US" altLang="zh-CN" sz="2000" b="1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±</m:t>
                                </m:r>
                                <m:r>
                                  <a:rPr lang="en-US" altLang="zh-CN" sz="2000" b="1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𝟏𝟖</m:t>
                                </m:r>
                                <m:r>
                                  <a:rPr lang="en-US" altLang="zh-CN" sz="2000" b="1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±</m:t>
                                </m:r>
                                <m:r>
                                  <a:rPr lang="en-US" altLang="zh-CN" sz="2000" b="1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𝟖𝟔</m:t>
                                </m:r>
                              </m:oMath>
                            </m:oMathPara>
                          </a14:m>
                          <a:endParaRPr lang="en-US" altLang="zh-CN" sz="2000" b="1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1" i="1" dirty="0" smtClean="0"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  <m:r>
                                  <a:rPr lang="en-US" altLang="zh-CN" sz="2000" b="1" i="1" baseline="-25000" dirty="0" smtClean="0">
                                    <a:latin typeface="Cambria Math" panose="02040503050406030204" pitchFamily="18" charset="0"/>
                                  </a:rPr>
                                  <m:t>𝒄</m:t>
                                </m:r>
                                <m:sSup>
                                  <m:sSupPr>
                                    <m:ctrlPr>
                                      <a:rPr lang="en-US" altLang="zh-CN" sz="2000" b="1" i="1" baseline="0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altLang="zh-CN" sz="2000" b="1" i="1" baseline="0" dirty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CN" sz="2000" b="1" i="1" baseline="0" dirty="0" smtClean="0">
                                            <a:latin typeface="Cambria Math" panose="02040503050406030204" pitchFamily="18" charset="0"/>
                                          </a:rPr>
                                          <m:t>𝟒𝟒𝟓𝟎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altLang="zh-CN" sz="2000" b="1" i="1" baseline="0" dirty="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1" baseline="30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1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𝟒𝟒𝟒𝟗</m:t>
                                </m:r>
                                <m:r>
                                  <a:rPr lang="en-US" altLang="zh-CN" sz="2000" b="1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.</m:t>
                                </m:r>
                                <m:r>
                                  <a:rPr lang="en-US" altLang="zh-CN" sz="2000" b="1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𝟖</m:t>
                                </m:r>
                                <m:r>
                                  <a:rPr lang="en-US" altLang="zh-CN" sz="2000" b="1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±</m:t>
                                </m:r>
                                <m:r>
                                  <a:rPr lang="en-US" altLang="zh-CN" sz="2000" b="1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  <m:r>
                                  <a:rPr lang="en-US" altLang="zh-CN" sz="2000" b="1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.</m:t>
                                </m:r>
                                <m:r>
                                  <a:rPr lang="en-US" altLang="zh-CN" sz="2000" b="1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𝟕</m:t>
                                </m:r>
                                <m:r>
                                  <a:rPr lang="en-US" altLang="zh-CN" sz="2000" b="1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±</m:t>
                                </m:r>
                                <m:r>
                                  <a:rPr lang="en-US" altLang="zh-CN" sz="2000" b="1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  <m:r>
                                  <a:rPr lang="en-US" altLang="zh-CN" sz="2000" b="1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.</m:t>
                                </m:r>
                                <m:r>
                                  <a:rPr lang="en-US" altLang="zh-CN" sz="2000" b="1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𝟓</m:t>
                                </m:r>
                              </m:oMath>
                            </m:oMathPara>
                          </a14:m>
                          <a:endParaRPr lang="en-US" altLang="zh-CN" sz="2000" b="1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1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𝟑𝟗</m:t>
                                </m:r>
                                <m:r>
                                  <a:rPr lang="en-US" altLang="zh-CN" sz="2000" b="1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±</m:t>
                                </m:r>
                                <m:r>
                                  <a:rPr lang="en-US" altLang="zh-CN" sz="2000" b="1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𝟓</m:t>
                                </m:r>
                                <m:r>
                                  <a:rPr lang="en-US" altLang="zh-CN" sz="2000" b="1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±</m:t>
                                </m:r>
                                <m:r>
                                  <a:rPr lang="en-US" altLang="zh-CN" sz="2000" b="1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𝟏𝟗</m:t>
                                </m:r>
                              </m:oMath>
                            </m:oMathPara>
                          </a14:m>
                          <a:endParaRPr lang="en-US" altLang="zh-CN" sz="2000" b="1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7" name="表格 1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92579815"/>
                  </p:ext>
                </p:extLst>
              </p:nvPr>
            </p:nvGraphicFramePr>
            <p:xfrm>
              <a:off x="1012879" y="2146403"/>
              <a:ext cx="6197485" cy="1188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4295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53935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01517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000" b="1" baseline="0" dirty="0" smtClean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共振态</a:t>
                          </a:r>
                          <a:endParaRPr lang="en-US" sz="2000" b="1" baseline="0" dirty="0"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000" b="1" baseline="0" dirty="0" smtClean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质量 </a:t>
                          </a:r>
                          <a:r>
                            <a:rPr lang="en-US" sz="2000" b="1" baseline="0" dirty="0" smtClean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lang="en-US" sz="2000" b="1" baseline="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MeV)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000" b="1" baseline="0" dirty="0" smtClean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宽度 </a:t>
                          </a:r>
                          <a:r>
                            <a:rPr lang="en-US" sz="2000" b="1" baseline="0" dirty="0" smtClean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lang="en-US" sz="2000" b="1" baseline="0" dirty="0"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</a:rPr>
                            <a:t>MeV)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370" t="-106061" r="-278148" b="-10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65144" t="-106061" r="-80529" b="-10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207553" t="-106061" r="-1208" b="-1045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370" t="-209231" r="-278148" b="-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65144" t="-209231" r="-80529" b="-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  <a:stretch>
                            <a:fillRect l="-207553" t="-209231" r="-1208" b="-615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70481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五</a:t>
            </a:r>
            <a:r>
              <a:rPr lang="zh-CN" altLang="en-US" dirty="0"/>
              <a:t>夸克</a:t>
            </a:r>
            <a:r>
              <a:rPr lang="zh-CN" altLang="en-US" dirty="0" smtClean="0"/>
              <a:t>态带来的新问题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407276" y="1182878"/>
                <a:ext cx="5698556" cy="3094153"/>
              </a:xfrm>
            </p:spPr>
            <p:txBody>
              <a:bodyPr>
                <a:normAutofit/>
              </a:bodyPr>
              <a:lstStyle/>
              <a:p>
                <a:pPr>
                  <a:spcBef>
                    <a:spcPct val="0"/>
                  </a:spcBef>
                  <a:spcAft>
                    <a:spcPts val="600"/>
                  </a:spcAft>
                </a:pPr>
                <a:r>
                  <a:rPr lang="zh-CN" altLang="en-US" b="1" dirty="0" smtClean="0">
                    <a:solidFill>
                      <a:schemeClr val="tx1"/>
                    </a:solidFill>
                    <a:latin typeface="+mn-ea"/>
                    <a:cs typeface="微软雅黑"/>
                  </a:rPr>
                  <a:t> </a:t>
                </a:r>
                <a:r>
                  <a:rPr lang="zh-CN" altLang="en-US" b="1" dirty="0" smtClean="0">
                    <a:solidFill>
                      <a:srgbClr val="0000FF"/>
                    </a:solidFill>
                    <a:latin typeface="+mn-ea"/>
                    <a:cs typeface="微软雅黑"/>
                  </a:rPr>
                  <a:t>对五</a:t>
                </a:r>
                <a:r>
                  <a:rPr lang="zh-CN" altLang="en-US" b="1" dirty="0">
                    <a:solidFill>
                      <a:srgbClr val="0000FF"/>
                    </a:solidFill>
                    <a:latin typeface="+mn-ea"/>
                    <a:cs typeface="微软雅黑"/>
                  </a:rPr>
                  <a:t>夸克态的性质所知有限</a:t>
                </a:r>
                <a:r>
                  <a:rPr lang="zh-CN" altLang="en-US" b="1" dirty="0" smtClean="0">
                    <a:solidFill>
                      <a:srgbClr val="0000FF"/>
                    </a:solidFill>
                  </a:rPr>
                  <a:t>态</a:t>
                </a:r>
                <a:endParaRPr lang="en-US" altLang="zh-CN" b="1" dirty="0">
                  <a:solidFill>
                    <a:srgbClr val="0000FF"/>
                  </a:solidFill>
                </a:endParaRPr>
              </a:p>
              <a:p>
                <a:pPr lvl="1">
                  <a:spcBef>
                    <a:spcPct val="0"/>
                  </a:spcBef>
                  <a:spcAft>
                    <a:spcPts val="600"/>
                  </a:spcAft>
                </a:pPr>
                <a:r>
                  <a:rPr lang="zh-CN" altLang="en-US" b="1" dirty="0">
                    <a:latin typeface="+mn-ea"/>
                    <a:cs typeface="微软雅黑"/>
                  </a:rPr>
                  <a:t>自旋宇称</a:t>
                </a:r>
                <a:r>
                  <a:rPr lang="zh-CN" altLang="en-US" b="1" dirty="0" smtClean="0">
                    <a:latin typeface="+mn-ea"/>
                    <a:cs typeface="微软雅黑"/>
                  </a:rPr>
                  <a:t>量子数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1" i="1" smtClean="0">
                            <a:latin typeface="Cambria Math" panose="02040503050406030204" pitchFamily="18" charset="0"/>
                            <a:cs typeface="微软雅黑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  <a:cs typeface="微软雅黑"/>
                          </a:rPr>
                          <m:t>𝑱</m:t>
                        </m:r>
                      </m:e>
                      <m:sup>
                        <m:r>
                          <a:rPr lang="en-US" altLang="zh-CN" b="1" i="1" smtClean="0">
                            <a:latin typeface="Cambria Math" panose="02040503050406030204" pitchFamily="18" charset="0"/>
                            <a:cs typeface="微软雅黑"/>
                          </a:rPr>
                          <m:t>𝑷</m:t>
                        </m:r>
                      </m:sup>
                    </m:sSup>
                  </m:oMath>
                </a14:m>
                <a:r>
                  <a:rPr lang="zh-CN" altLang="en-US" b="1" dirty="0" smtClean="0">
                    <a:latin typeface="+mn-ea"/>
                    <a:cs typeface="微软雅黑"/>
                  </a:rPr>
                  <a:t> </a:t>
                </a:r>
                <a:r>
                  <a:rPr lang="en-US" altLang="zh-CN" b="1" dirty="0" smtClean="0">
                    <a:latin typeface="+mn-ea"/>
                    <a:cs typeface="微软雅黑"/>
                  </a:rPr>
                  <a:t>?</a:t>
                </a:r>
              </a:p>
              <a:p>
                <a:pPr lvl="1">
                  <a:spcBef>
                    <a:spcPct val="0"/>
                  </a:spcBef>
                  <a:spcAft>
                    <a:spcPts val="600"/>
                  </a:spcAft>
                </a:pPr>
                <a:r>
                  <a:rPr lang="zh-CN" altLang="en-US" b="1" dirty="0" smtClean="0">
                    <a:latin typeface="+mn-ea"/>
                    <a:cs typeface="微软雅黑"/>
                  </a:rPr>
                  <a:t>产生机制？</a:t>
                </a:r>
                <a:endParaRPr lang="en-US" altLang="zh-CN" b="1" dirty="0" smtClean="0">
                  <a:latin typeface="+mn-ea"/>
                  <a:cs typeface="微软雅黑"/>
                </a:endParaRPr>
              </a:p>
              <a:p>
                <a:pPr lvl="1">
                  <a:spcBef>
                    <a:spcPct val="0"/>
                  </a:spcBef>
                  <a:spcAft>
                    <a:spcPts val="600"/>
                  </a:spcAft>
                </a:pPr>
                <a:r>
                  <a:rPr lang="zh-CN" altLang="en-US" b="1" dirty="0" smtClean="0">
                    <a:latin typeface="+mn-ea"/>
                  </a:rPr>
                  <a:t>衰变模式？</a:t>
                </a:r>
                <a:endParaRPr lang="en-US" altLang="zh-CN" b="1" dirty="0" smtClean="0">
                  <a:latin typeface="+mn-ea"/>
                </a:endParaRPr>
              </a:p>
              <a:p>
                <a:pPr lvl="1">
                  <a:spcBef>
                    <a:spcPct val="0"/>
                  </a:spcBef>
                  <a:spcAft>
                    <a:spcPts val="600"/>
                  </a:spcAft>
                </a:pPr>
                <a:r>
                  <a:rPr lang="zh-CN" altLang="en-US" b="1" dirty="0" smtClean="0">
                    <a:solidFill>
                      <a:schemeClr val="tx1"/>
                    </a:solidFill>
                    <a:latin typeface="+mn-ea"/>
                  </a:rPr>
                  <a:t>有没有对应的同位旋态？</a:t>
                </a:r>
                <a:endParaRPr lang="en-US" altLang="zh-CN" b="1" dirty="0" smtClean="0">
                  <a:solidFill>
                    <a:schemeClr val="tx1"/>
                  </a:solidFill>
                  <a:latin typeface="+mn-ea"/>
                </a:endParaRPr>
              </a:p>
              <a:p>
                <a:pPr lvl="1">
                  <a:spcBef>
                    <a:spcPct val="0"/>
                  </a:spcBef>
                  <a:spcAft>
                    <a:spcPts val="600"/>
                  </a:spcAft>
                </a:pPr>
                <a:r>
                  <a:rPr lang="en-US" altLang="zh-CN" b="1" dirty="0">
                    <a:latin typeface="+mn-ea"/>
                  </a:rPr>
                  <a:t>……</a:t>
                </a:r>
                <a:endParaRPr lang="en-US" altLang="zh-CN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7276" y="1182878"/>
                <a:ext cx="5698556" cy="3094153"/>
              </a:xfrm>
              <a:blipFill>
                <a:blip r:embed="rId2"/>
                <a:stretch>
                  <a:fillRect l="-1925" t="-35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2019/10/24</a:t>
            </a:r>
            <a:endParaRPr lang="en-US" altLang="zh-CN" dirty="0" smtClean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 smtClean="0"/>
              <a:t>杨振伟</a:t>
            </a:r>
            <a:r>
              <a:rPr lang="en-US" altLang="zh-CN" dirty="0" smtClean="0"/>
              <a:t>, </a:t>
            </a:r>
            <a:r>
              <a:rPr lang="zh-CN" altLang="en-US" dirty="0" smtClean="0"/>
              <a:t>清华大学高能物理研究中心   </a:t>
            </a:r>
            <a:r>
              <a:rPr lang="en-US" altLang="zh-CN" dirty="0" err="1" smtClean="0"/>
              <a:t>LHCb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D1EC-2E85-426B-9CF9-00380D01AEC6}" type="slidenum">
              <a:rPr lang="zh-CN" altLang="en-US" smtClean="0"/>
              <a:pPr/>
              <a:t>17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内容占位符 2"/>
              <p:cNvSpPr txBox="1">
                <a:spLocks/>
              </p:cNvSpPr>
              <p:nvPr/>
            </p:nvSpPr>
            <p:spPr>
              <a:xfrm>
                <a:off x="4490024" y="3707446"/>
                <a:ext cx="6990421" cy="2523979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Char char="Ø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Char char="ü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zh-CN" altLang="en-US" sz="2800" b="1" dirty="0" smtClean="0">
                    <a:solidFill>
                      <a:srgbClr val="FF282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利用二期数据更新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b="1" i="1" smtClean="0">
                            <a:solidFill>
                              <a:srgbClr val="FF2828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SupPr>
                      <m:e>
                        <m:r>
                          <a:rPr lang="en-US" altLang="zh-CN" sz="2800" b="1" i="1" smtClean="0">
                            <a:solidFill>
                              <a:srgbClr val="FF2828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𝜦</m:t>
                        </m:r>
                      </m:e>
                      <m:sub>
                        <m:r>
                          <a:rPr lang="en-US" altLang="zh-CN" sz="2800" b="1" i="1" smtClean="0">
                            <a:solidFill>
                              <a:srgbClr val="FF2828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𝒃</m:t>
                        </m:r>
                      </m:sub>
                      <m:sup>
                        <m:r>
                          <a:rPr lang="en-US" altLang="zh-CN" sz="2800" b="1" i="1" smtClean="0">
                            <a:solidFill>
                              <a:srgbClr val="FF2828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𝟎</m:t>
                        </m:r>
                      </m:sup>
                    </m:sSubSup>
                    <m:r>
                      <a:rPr lang="en-US" altLang="zh-CN" sz="2800" b="1" i="1" smtClean="0">
                        <a:solidFill>
                          <a:srgbClr val="FF2828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→</m:t>
                    </m:r>
                    <m:r>
                      <a:rPr lang="en-US" altLang="zh-CN" sz="2800" b="1" i="1" smtClean="0">
                        <a:solidFill>
                          <a:srgbClr val="FF2828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𝑱</m:t>
                    </m:r>
                    <m:r>
                      <m:rPr>
                        <m:lit/>
                      </m:rPr>
                      <a:rPr lang="en-US" altLang="zh-CN" sz="2800" b="1" i="1" smtClean="0">
                        <a:solidFill>
                          <a:srgbClr val="FF2828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/</m:t>
                    </m:r>
                    <m:r>
                      <a:rPr lang="en-US" altLang="zh-CN" sz="2800" b="1" i="1" smtClean="0">
                        <a:solidFill>
                          <a:srgbClr val="FF2828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𝝍</m:t>
                    </m:r>
                    <m:r>
                      <a:rPr lang="en-US" altLang="zh-CN" sz="2800" b="1" i="1" smtClean="0">
                        <a:solidFill>
                          <a:srgbClr val="FF2828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𝒑</m:t>
                    </m:r>
                    <m:sSup>
                      <m:sSupPr>
                        <m:ctrlPr>
                          <a:rPr lang="en-US" altLang="zh-CN" sz="2800" b="1" i="1" smtClean="0">
                            <a:solidFill>
                              <a:srgbClr val="FF2828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CN" sz="2800" b="1" i="1" smtClean="0">
                            <a:solidFill>
                              <a:srgbClr val="FF2828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𝑲</m:t>
                        </m:r>
                      </m:e>
                      <m:sup>
                        <m:r>
                          <a:rPr lang="en-US" altLang="zh-CN" sz="2800" b="1" i="1" smtClean="0">
                            <a:solidFill>
                              <a:srgbClr val="FF2828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2800" b="1" dirty="0" smtClean="0">
                    <a:solidFill>
                      <a:srgbClr val="FF282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的结果</a:t>
                </a:r>
                <a:endParaRPr lang="en-US" altLang="zh-CN" sz="2800" b="1" dirty="0">
                  <a:solidFill>
                    <a:srgbClr val="FF282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lvl="1"/>
                <a:r>
                  <a:rPr lang="zh-CN" altLang="en-US" sz="2400" b="1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确定自旋宇称等量子数</a:t>
                </a:r>
                <a:endPara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lvl="1"/>
                <a:r>
                  <a:rPr lang="zh-CN" altLang="en-US" sz="2400" b="1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更精确地确定其他性质</a:t>
                </a:r>
                <a:endParaRPr lang="en-US" altLang="zh-CN" sz="24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r>
                  <a:rPr lang="zh-CN" altLang="en-US" sz="2800" b="1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zh-CN" altLang="en-US" sz="2800" b="1" dirty="0" smtClean="0">
                    <a:solidFill>
                      <a:srgbClr val="FF282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全方位的探索</a:t>
                </a:r>
                <a:endParaRPr lang="en-US" altLang="zh-CN" sz="2800" b="1" dirty="0" smtClean="0">
                  <a:solidFill>
                    <a:srgbClr val="FF282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lvl="1"/>
                <a:r>
                  <a:rPr lang="zh-CN" altLang="en-US" sz="2400" b="1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例如，寻找新的五夸克态</a:t>
                </a:r>
                <a:endPara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23" name="内容占位符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0024" y="3707446"/>
                <a:ext cx="6990421" cy="2523979"/>
              </a:xfrm>
              <a:prstGeom prst="rect">
                <a:avLst/>
              </a:prstGeom>
              <a:blipFill>
                <a:blip r:embed="rId3"/>
                <a:stretch>
                  <a:fillRect l="-1571" t="-12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右大括号 7"/>
          <p:cNvSpPr/>
          <p:nvPr/>
        </p:nvSpPr>
        <p:spPr>
          <a:xfrm>
            <a:off x="5560142" y="1681315"/>
            <a:ext cx="280219" cy="1784555"/>
          </a:xfrm>
          <a:prstGeom prst="rightBrace">
            <a:avLst>
              <a:gd name="adj1" fmla="val 70456"/>
              <a:gd name="adj2" fmla="val 50000"/>
            </a:avLst>
          </a:prstGeom>
          <a:ln w="44450">
            <a:solidFill>
              <a:srgbClr val="5B9B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右箭头 12"/>
          <p:cNvSpPr/>
          <p:nvPr/>
        </p:nvSpPr>
        <p:spPr>
          <a:xfrm>
            <a:off x="6164826" y="2389239"/>
            <a:ext cx="958645" cy="3539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7033328" y="1011196"/>
            <a:ext cx="3057247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五夸克</a:t>
            </a:r>
            <a:r>
              <a:rPr lang="zh-CN" altLang="en-US" sz="32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态本质？</a:t>
            </a:r>
            <a:endParaRPr lang="zh-CN" altLang="en-US" sz="32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BD516031-5BE9-4D55-BD1E-9B289991AD6D}"/>
              </a:ext>
            </a:extLst>
          </p:cNvPr>
          <p:cNvSpPr/>
          <p:nvPr/>
        </p:nvSpPr>
        <p:spPr>
          <a:xfrm>
            <a:off x="7447397" y="2307890"/>
            <a:ext cx="1877438" cy="461665"/>
          </a:xfrm>
          <a:prstGeom prst="rect">
            <a:avLst/>
          </a:prstGeom>
          <a:gradFill rotWithShape="1">
            <a:gsLst>
              <a:gs pos="0">
                <a:srgbClr val="3B812F">
                  <a:tint val="50000"/>
                  <a:satMod val="300000"/>
                </a:srgbClr>
              </a:gs>
              <a:gs pos="35000">
                <a:srgbClr val="3B812F">
                  <a:tint val="37000"/>
                  <a:satMod val="300000"/>
                </a:srgbClr>
              </a:gs>
              <a:gs pos="100000">
                <a:srgbClr val="3B812F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3B812F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tx1"/>
                </a:solidFill>
                <a:latin typeface="SimHei" charset="-122"/>
                <a:ea typeface="SimHei" charset="-122"/>
                <a:cs typeface="SimHei" charset="-122"/>
              </a:rPr>
              <a:t>强子分子态</a:t>
            </a:r>
            <a:r>
              <a:rPr lang="en-US" altLang="zh-CN" sz="2400" dirty="0">
                <a:solidFill>
                  <a:schemeClr val="tx1"/>
                </a:solidFill>
                <a:latin typeface="SimHei" charset="-122"/>
                <a:ea typeface="SimHei" charset="-122"/>
                <a:cs typeface="SimHei" charset="-122"/>
              </a:rPr>
              <a:t>?</a:t>
            </a:r>
            <a:endParaRPr lang="zh-CN" altLang="en-US" sz="2400" dirty="0">
              <a:solidFill>
                <a:schemeClr val="tx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FE516693-4165-416D-9519-A0930E1F551B}"/>
              </a:ext>
            </a:extLst>
          </p:cNvPr>
          <p:cNvSpPr/>
          <p:nvPr/>
        </p:nvSpPr>
        <p:spPr>
          <a:xfrm>
            <a:off x="7447397" y="1657704"/>
            <a:ext cx="1877438" cy="461665"/>
          </a:xfrm>
          <a:prstGeom prst="rect">
            <a:avLst/>
          </a:prstGeom>
          <a:gradFill rotWithShape="1">
            <a:gsLst>
              <a:gs pos="0">
                <a:srgbClr val="3B812F">
                  <a:tint val="50000"/>
                  <a:satMod val="300000"/>
                </a:srgbClr>
              </a:gs>
              <a:gs pos="35000">
                <a:srgbClr val="3B812F">
                  <a:tint val="37000"/>
                  <a:satMod val="300000"/>
                </a:srgbClr>
              </a:gs>
              <a:gs pos="100000">
                <a:srgbClr val="3B812F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3B812F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tx1"/>
                </a:solidFill>
                <a:latin typeface="SimHei" charset="-122"/>
                <a:ea typeface="SimHei" charset="-122"/>
                <a:cs typeface="SimHei" charset="-122"/>
              </a:rPr>
              <a:t>紧密束缚态</a:t>
            </a:r>
            <a:r>
              <a:rPr lang="en-US" altLang="zh-CN" sz="2400" dirty="0">
                <a:solidFill>
                  <a:schemeClr val="tx1"/>
                </a:solidFill>
                <a:latin typeface="SimHei" charset="-122"/>
                <a:ea typeface="SimHei" charset="-122"/>
                <a:cs typeface="SimHei" charset="-122"/>
              </a:rPr>
              <a:t>?</a:t>
            </a:r>
            <a:endParaRPr lang="zh-CN" altLang="en-US" sz="2400" dirty="0">
              <a:solidFill>
                <a:schemeClr val="tx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20" name="Rectangle 3">
            <a:extLst>
              <a:ext uri="{FF2B5EF4-FFF2-40B4-BE49-F238E27FC236}">
                <a16:creationId xmlns:a16="http://schemas.microsoft.com/office/drawing/2014/main" id="{2EF944C7-D1CF-48F9-B227-8C7F84167B12}"/>
              </a:ext>
            </a:extLst>
          </p:cNvPr>
          <p:cNvSpPr/>
          <p:nvPr/>
        </p:nvSpPr>
        <p:spPr>
          <a:xfrm>
            <a:off x="7447397" y="2969027"/>
            <a:ext cx="2492990" cy="461665"/>
          </a:xfrm>
          <a:prstGeom prst="rect">
            <a:avLst/>
          </a:prstGeom>
          <a:gradFill rotWithShape="1">
            <a:gsLst>
              <a:gs pos="0">
                <a:srgbClr val="3B812F">
                  <a:tint val="50000"/>
                  <a:satMod val="300000"/>
                </a:srgbClr>
              </a:gs>
              <a:gs pos="35000">
                <a:srgbClr val="3B812F">
                  <a:tint val="37000"/>
                  <a:satMod val="300000"/>
                </a:srgbClr>
              </a:gs>
              <a:gs pos="100000">
                <a:srgbClr val="3B812F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3B812F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tx1"/>
                </a:solidFill>
                <a:latin typeface="SimHei" charset="-122"/>
                <a:ea typeface="SimHei" charset="-122"/>
                <a:cs typeface="SimHei" charset="-122"/>
              </a:rPr>
              <a:t>反常运动学效应</a:t>
            </a:r>
            <a:r>
              <a:rPr lang="en-US" altLang="zh-CN" sz="2400" dirty="0">
                <a:solidFill>
                  <a:schemeClr val="tx1"/>
                </a:solidFill>
                <a:latin typeface="SimHei" charset="-122"/>
                <a:ea typeface="SimHei" charset="-122"/>
                <a:cs typeface="SimHei" charset="-122"/>
              </a:rPr>
              <a:t>?</a:t>
            </a:r>
            <a:endParaRPr lang="zh-CN" altLang="en-US" sz="2400" dirty="0">
              <a:solidFill>
                <a:schemeClr val="tx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pic>
        <p:nvPicPr>
          <p:cNvPr id="21" name="图片 10">
            <a:extLst>
              <a:ext uri="{FF2B5EF4-FFF2-40B4-BE49-F238E27FC236}">
                <a16:creationId xmlns:a16="http://schemas.microsoft.com/office/drawing/2014/main" id="{E9051780-3BDB-4073-9D95-29AC725F3E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8" r="23399"/>
          <a:stretch>
            <a:fillRect/>
          </a:stretch>
        </p:blipFill>
        <p:spPr bwMode="auto">
          <a:xfrm>
            <a:off x="10252331" y="1328448"/>
            <a:ext cx="740896" cy="790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 11">
            <a:extLst>
              <a:ext uri="{FF2B5EF4-FFF2-40B4-BE49-F238E27FC236}">
                <a16:creationId xmlns:a16="http://schemas.microsoft.com/office/drawing/2014/main" id="{6E691318-7C27-4FAA-B5AC-D4915EB795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5135" y="2178232"/>
            <a:ext cx="1299035" cy="731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文本框 15"/>
          <p:cNvSpPr txBox="1"/>
          <p:nvPr/>
        </p:nvSpPr>
        <p:spPr>
          <a:xfrm>
            <a:off x="1114586" y="4643712"/>
            <a:ext cx="20842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计划 </a:t>
            </a:r>
            <a:r>
              <a:rPr lang="en-US" altLang="zh-CN" sz="44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</a:t>
            </a:r>
            <a:endParaRPr lang="zh-CN" altLang="en-US" sz="4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5716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863" y="1598558"/>
            <a:ext cx="6698599" cy="456062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75743" y="244452"/>
            <a:ext cx="8823435" cy="887108"/>
          </a:xfrm>
        </p:spPr>
        <p:txBody>
          <a:bodyPr>
            <a:normAutofit/>
          </a:bodyPr>
          <a:lstStyle/>
          <a:p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新样本：一期 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+ 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二期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6"/>
              <p:cNvSpPr txBox="1"/>
              <p:nvPr/>
            </p:nvSpPr>
            <p:spPr>
              <a:xfrm>
                <a:off x="9199178" y="2064606"/>
                <a:ext cx="1362809" cy="8638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24.6</a:t>
                </a:r>
                <a:r>
                  <a:rPr lang="zh-CN" altLang="en-US" sz="2400" b="1" dirty="0" smtClean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万</a:t>
                </a:r>
                <a:endParaRPr lang="en-US" altLang="zh-CN" sz="24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r>
                  <a:rPr lang="en-US" sz="2400" b="1" dirty="0" smtClean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l-GR" sz="24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𝜦</m:t>
                        </m:r>
                      </m:e>
                      <m:sub>
                        <m:r>
                          <a:rPr lang="en-US" sz="24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  <m:sup>
                        <m:r>
                          <a:rPr lang="en-US" sz="24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lang="en-US" altLang="en-US" sz="2400" b="1" baseline="30000" dirty="0" smtClean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 </a:t>
                </a:r>
                <a:r>
                  <a:rPr lang="zh-CN" altLang="en-US" sz="2400" b="1" dirty="0" smtClean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信号</a:t>
                </a:r>
                <a:endParaRPr lang="en-US" sz="2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9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9178" y="2064606"/>
                <a:ext cx="1362809" cy="863891"/>
              </a:xfrm>
              <a:prstGeom prst="rect">
                <a:avLst/>
              </a:prstGeom>
              <a:blipFill>
                <a:blip r:embed="rId3"/>
                <a:stretch>
                  <a:fillRect l="-6696" t="-5674" r="-6250" b="-156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7"/>
              <p:cNvSpPr txBox="1"/>
              <p:nvPr/>
            </p:nvSpPr>
            <p:spPr>
              <a:xfrm>
                <a:off x="3748916" y="5721160"/>
                <a:ext cx="387400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800" b="1" i="0" dirty="0" smtClean="0">
                    <a:solidFill>
                      <a:srgbClr val="3333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本底</a:t>
                </a:r>
                <a:r>
                  <a:rPr lang="zh-CN" altLang="en-US" sz="2800" b="1" dirty="0" smtClean="0">
                    <a:solidFill>
                      <a:srgbClr val="3333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水平相当：</a:t>
                </a:r>
                <a14:m>
                  <m:oMath xmlns:m="http://schemas.openxmlformats.org/officeDocument/2006/math">
                    <m:r>
                      <a:rPr lang="en-US" altLang="zh-CN" sz="2800" b="1" i="1" dirty="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altLang="zh-CN" sz="2800" b="1" i="1" dirty="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sz="2800" b="1" i="1" dirty="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𝟔</m:t>
                    </m:r>
                    <m:r>
                      <a:rPr lang="en-US" altLang="zh-CN" sz="2800" b="1" i="1" dirty="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endParaRPr lang="en-US" sz="2800" b="1" dirty="0">
                  <a:solidFill>
                    <a:srgbClr val="3333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0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8916" y="5721160"/>
                <a:ext cx="3874009" cy="523220"/>
              </a:xfrm>
              <a:prstGeom prst="rect">
                <a:avLst/>
              </a:prstGeom>
              <a:blipFill>
                <a:blip r:embed="rId4"/>
                <a:stretch>
                  <a:fillRect l="-3307" t="-12941" b="-329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/>
          <p:cNvCxnSpPr/>
          <p:nvPr/>
        </p:nvCxnSpPr>
        <p:spPr bwMode="auto">
          <a:xfrm flipH="1">
            <a:off x="8690082" y="2867129"/>
            <a:ext cx="1193276" cy="94268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8"/>
              <p:cNvSpPr txBox="1"/>
              <p:nvPr/>
            </p:nvSpPr>
            <p:spPr>
              <a:xfrm>
                <a:off x="1778876" y="1188587"/>
                <a:ext cx="6911206" cy="5616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SupPr>
                      <m:e>
                        <m:r>
                          <a:rPr lang="en-US" altLang="zh-CN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𝜦</m:t>
                        </m:r>
                      </m:e>
                      <m:sub>
                        <m:r>
                          <a:rPr lang="en-US" altLang="zh-CN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𝒃</m:t>
                        </m:r>
                      </m:sub>
                      <m:sup>
                        <m:r>
                          <a:rPr lang="en-US" altLang="zh-CN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𝟎</m:t>
                        </m:r>
                      </m:sup>
                    </m:sSubSup>
                    <m:r>
                      <a:rPr lang="en-US" altLang="zh-CN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→</m:t>
                    </m:r>
                    <m:r>
                      <a:rPr lang="en-US" altLang="zh-CN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𝑱</m:t>
                    </m:r>
                    <m:r>
                      <m:rPr>
                        <m:lit/>
                      </m:rPr>
                      <a:rPr lang="en-US" altLang="zh-CN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/</m:t>
                    </m:r>
                    <m:r>
                      <a:rPr lang="en-US" altLang="zh-CN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𝝍</m:t>
                    </m:r>
                    <m:r>
                      <a:rPr lang="en-US" altLang="zh-CN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𝒑</m:t>
                    </m:r>
                    <m:sSup>
                      <m:sSupPr>
                        <m:ctrlPr>
                          <a:rPr lang="en-US" altLang="zh-CN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CN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𝑲</m:t>
                        </m:r>
                      </m:e>
                      <m:sup>
                        <m:r>
                          <a:rPr lang="en-US" altLang="zh-CN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2800" b="1" dirty="0" smtClean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信号几乎提高了一个数量级</a:t>
                </a:r>
                <a:endParaRPr lang="en-US" sz="28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3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8876" y="1188587"/>
                <a:ext cx="6911206" cy="561629"/>
              </a:xfrm>
              <a:prstGeom prst="rect">
                <a:avLst/>
              </a:prstGeom>
              <a:blipFill>
                <a:blip r:embed="rId5"/>
                <a:stretch>
                  <a:fillRect t="-6522" b="-282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组合 16"/>
          <p:cNvGrpSpPr/>
          <p:nvPr/>
        </p:nvGrpSpPr>
        <p:grpSpPr>
          <a:xfrm>
            <a:off x="332108" y="2064606"/>
            <a:ext cx="4116438" cy="3400738"/>
            <a:chOff x="1190929" y="3000645"/>
            <a:chExt cx="4116438" cy="3400738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90929" y="3000645"/>
              <a:ext cx="4116438" cy="340073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文本框 18"/>
                <p:cNvSpPr txBox="1"/>
                <p:nvPr/>
              </p:nvSpPr>
              <p:spPr>
                <a:xfrm>
                  <a:off x="1890826" y="4086030"/>
                  <a:ext cx="1425437" cy="8638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rgbClr val="FF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2.6</a:t>
                  </a:r>
                  <a:r>
                    <a:rPr lang="zh-CN" altLang="en-US" sz="2400" b="1" dirty="0">
                      <a:solidFill>
                        <a:srgbClr val="FF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万</a:t>
                  </a:r>
                  <a:r>
                    <a:rPr lang="en-US" altLang="zh-CN" sz="2400" b="1" dirty="0" smtClean="0">
                      <a:solidFill>
                        <a:srgbClr val="FF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 </a:t>
                  </a:r>
                  <a:br>
                    <a:rPr lang="en-US" altLang="zh-CN" sz="2400" b="1" dirty="0" smtClean="0">
                      <a:solidFill>
                        <a:srgbClr val="FF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</a:b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bSupPr>
                        <m:e>
                          <m:r>
                            <a:rPr lang="en-US" altLang="zh-CN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𝜦</m:t>
                          </m:r>
                        </m:e>
                        <m:sub>
                          <m:r>
                            <a:rPr lang="en-US" altLang="zh-CN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𝒃</m:t>
                          </m:r>
                        </m:sub>
                        <m:sup>
                          <m:r>
                            <a:rPr lang="en-US" altLang="zh-CN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𝟎</m:t>
                          </m:r>
                        </m:sup>
                      </m:sSubSup>
                    </m:oMath>
                  </a14:m>
                  <a:r>
                    <a:rPr lang="en-US" sz="2400" b="1" dirty="0" smtClean="0">
                      <a:solidFill>
                        <a:srgbClr val="FF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 </a:t>
                  </a:r>
                  <a:r>
                    <a:rPr lang="zh-CN" altLang="en-US" sz="2400" b="1" dirty="0" smtClean="0">
                      <a:solidFill>
                        <a:srgbClr val="FF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信号</a:t>
                  </a:r>
                  <a:endParaRPr lang="en-US" sz="240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mc:Choice>
          <mc:Fallback xmlns="">
            <p:sp>
              <p:nvSpPr>
                <p:cNvPr id="19" name="文本框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90826" y="4086030"/>
                  <a:ext cx="1425437" cy="863891"/>
                </a:xfrm>
                <a:prstGeom prst="rect">
                  <a:avLst/>
                </a:prstGeom>
                <a:blipFill>
                  <a:blip r:embed="rId7"/>
                  <a:stretch>
                    <a:fillRect l="-6410" t="-5674" b="-1560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文本框 19"/>
                <p:cNvSpPr txBox="1"/>
                <p:nvPr/>
              </p:nvSpPr>
              <p:spPr>
                <a:xfrm>
                  <a:off x="1774713" y="3370544"/>
                  <a:ext cx="1541550" cy="64633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dirty="0" err="1" smtClean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LHCb</a:t>
                  </a:r>
                  <a:r>
                    <a:rPr lang="en-US" altLang="zh-CN" dirty="0" smtClean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 </a:t>
                  </a:r>
                  <a:r>
                    <a:rPr lang="zh-CN" altLang="en-US" dirty="0" smtClean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一期</a:t>
                  </a:r>
                  <a:endParaRPr lang="en-US" altLang="zh-CN" dirty="0" smtClean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altLang="zh-CN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</a:rPr>
                          <m:t>f</m:t>
                        </m:r>
                        <m:sSup>
                          <m:s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b="0" i="0" smtClean="0"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  <m:sup>
                            <m:r>
                              <a:rPr lang="en-US" altLang="zh-CN" b="0" i="0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oMath>
                    </m:oMathPara>
                  </a14:m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mc:Choice>
          <mc:Fallback xmlns="">
            <p:sp>
              <p:nvSpPr>
                <p:cNvPr id="20" name="文本框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4713" y="3370544"/>
                  <a:ext cx="1541550" cy="646331"/>
                </a:xfrm>
                <a:prstGeom prst="rect">
                  <a:avLst/>
                </a:prstGeom>
                <a:blipFill>
                  <a:blip r:embed="rId8"/>
                  <a:stretch>
                    <a:fillRect l="-3162" t="-471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1" name="矩形 20"/>
          <p:cNvSpPr/>
          <p:nvPr/>
        </p:nvSpPr>
        <p:spPr>
          <a:xfrm>
            <a:off x="1003945" y="6094123"/>
            <a:ext cx="2563522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PRL 115 (2015) 072001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500427" y="6217453"/>
            <a:ext cx="2502608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PRL122 (2019) 222001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/>
              <p:cNvSpPr txBox="1"/>
              <p:nvPr/>
            </p:nvSpPr>
            <p:spPr>
              <a:xfrm>
                <a:off x="5898172" y="2404334"/>
                <a:ext cx="2396358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 err="1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LHCb</a:t>
                </a:r>
                <a:r>
                  <a:rPr lang="en-US" altLang="zh-CN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zh-CN" altLang="en-US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一期 </a:t>
                </a:r>
                <a:r>
                  <a:rPr lang="en-US" altLang="zh-CN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+ </a:t>
                </a:r>
                <a:r>
                  <a:rPr lang="zh-CN" altLang="en-US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二期</a:t>
                </a:r>
                <a:endParaRPr lang="en-US" altLang="zh-CN" dirty="0" smtClean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9 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f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  <m:sup>
                          <m: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23" name="文本框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8172" y="2404334"/>
                <a:ext cx="2396358" cy="646331"/>
              </a:xfrm>
              <a:prstGeom prst="rect">
                <a:avLst/>
              </a:prstGeom>
              <a:blipFill>
                <a:blip r:embed="rId9"/>
                <a:stretch>
                  <a:fillRect l="-2290" t="-47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2019/10/24</a:t>
            </a:r>
            <a:endParaRPr lang="en-US" altLang="zh-CN" dirty="0" smtClean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D1EC-2E85-426B-9CF9-00380D01AEC6}" type="slidenum">
              <a:rPr lang="zh-CN" altLang="en-US" smtClean="0"/>
              <a:pPr/>
              <a:t>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杨振伟</a:t>
            </a:r>
            <a:r>
              <a:rPr lang="en-US" altLang="zh-CN" smtClean="0"/>
              <a:t>, </a:t>
            </a:r>
            <a:r>
              <a:rPr lang="zh-CN" altLang="en-US" smtClean="0"/>
              <a:t>清华大学高能物理研究中心   </a:t>
            </a:r>
            <a:r>
              <a:rPr lang="en-US" altLang="zh-CN" smtClean="0"/>
              <a:t>LHCb</a:t>
            </a:r>
            <a:endParaRPr lang="zh-CN" altLang="en-US" dirty="0"/>
          </a:p>
        </p:txBody>
      </p:sp>
      <p:sp>
        <p:nvSpPr>
          <p:cNvPr id="24" name="矩形 23"/>
          <p:cNvSpPr/>
          <p:nvPr/>
        </p:nvSpPr>
        <p:spPr>
          <a:xfrm>
            <a:off x="8574105" y="189533"/>
            <a:ext cx="3159839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PRL122 (2019) 222001</a:t>
            </a:r>
            <a:endParaRPr lang="zh-CN" altLang="en-US" sz="2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38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dirty="0" smtClean="0"/>
              <a:t>精细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zh-CN" altLang="en-US" dirty="0" smtClean="0"/>
              <a:t>结构的发现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 txBox="1">
                <a:spLocks/>
              </p:cNvSpPr>
              <p:nvPr/>
            </p:nvSpPr>
            <p:spPr>
              <a:xfrm>
                <a:off x="273739" y="1066800"/>
                <a:ext cx="8200477" cy="187337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Ø"/>
                  <a:defRPr sz="2800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b="1" dirty="0" smtClean="0"/>
                  <a:t> </a:t>
                </a:r>
                <a:r>
                  <a:rPr lang="zh-CN" altLang="en-US" b="1" dirty="0" smtClean="0"/>
                  <a:t>大数据样本看到更精细的结构</a:t>
                </a:r>
                <a:endParaRPr lang="en-US" altLang="zh-CN" b="1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sSup>
                      <m:sSupPr>
                        <m:ctrlPr>
                          <a:rPr lang="en-US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𝟒𝟒𝟓𝟎</m:t>
                            </m:r>
                          </m:e>
                        </m:d>
                      </m:e>
                      <m:sup>
                        <m:r>
                          <a:rPr lang="en-US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b="1" dirty="0">
                    <a:solidFill>
                      <a:srgbClr val="0000FF"/>
                    </a:solidFill>
                  </a:rPr>
                  <a:t> </a:t>
                </a:r>
                <a:r>
                  <a:rPr lang="zh-CN" altLang="en-US" b="1" dirty="0">
                    <a:solidFill>
                      <a:srgbClr val="0000FF"/>
                    </a:solidFill>
                  </a:rPr>
                  <a:t>显现出双峰</a:t>
                </a:r>
                <a:r>
                  <a:rPr lang="zh-CN" altLang="en-US" b="1" dirty="0" smtClean="0">
                    <a:solidFill>
                      <a:srgbClr val="0000FF"/>
                    </a:solidFill>
                  </a:rPr>
                  <a:t>结构</a:t>
                </a:r>
                <a:endParaRPr lang="en-US" altLang="zh-CN" b="1" dirty="0" smtClean="0">
                  <a:solidFill>
                    <a:srgbClr val="0000FF"/>
                  </a:solidFill>
                </a:endParaRPr>
              </a:p>
              <a:p>
                <a:pPr lvl="1"/>
                <a:endParaRPr lang="en-US" altLang="zh-CN" b="1" dirty="0">
                  <a:solidFill>
                    <a:srgbClr val="0000FF"/>
                  </a:solidFill>
                </a:endParaRPr>
              </a:p>
              <a:p>
                <a:pPr lvl="1"/>
                <a:r>
                  <a:rPr lang="en-US" altLang="zh-CN" b="1" dirty="0">
                    <a:solidFill>
                      <a:srgbClr val="FF2828"/>
                    </a:solidFill>
                  </a:rPr>
                  <a:t>4312 MeV </a:t>
                </a:r>
                <a:r>
                  <a:rPr lang="zh-CN" altLang="en-US" b="1" dirty="0">
                    <a:solidFill>
                      <a:srgbClr val="FF2828"/>
                    </a:solidFill>
                  </a:rPr>
                  <a:t>附近</a:t>
                </a:r>
                <a:r>
                  <a:rPr lang="zh-CN" altLang="en-US" b="1" dirty="0" smtClean="0">
                    <a:solidFill>
                      <a:srgbClr val="FF2828"/>
                    </a:solidFill>
                  </a:rPr>
                  <a:t>出现新的结构</a:t>
                </a:r>
                <a:endParaRPr lang="en-US" b="1" i="1" dirty="0" smtClean="0">
                  <a:solidFill>
                    <a:srgbClr val="FF2828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b="1" dirty="0" smtClean="0"/>
              </a:p>
            </p:txBody>
          </p:sp>
        </mc:Choice>
        <mc:Fallback xmlns="">
          <p:sp>
            <p:nvSpPr>
              <p:cNvPr id="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739" y="1066800"/>
                <a:ext cx="8200477" cy="1873376"/>
              </a:xfrm>
              <a:prstGeom prst="rect">
                <a:avLst/>
              </a:prstGeom>
              <a:blipFill>
                <a:blip r:embed="rId2"/>
                <a:stretch>
                  <a:fillRect l="-1338" t="-55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2019/10/24</a:t>
            </a:r>
            <a:endParaRPr lang="en-US" altLang="zh-CN" dirty="0" smtClean="0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D1EC-2E85-426B-9CF9-00380D01AEC6}" type="slidenum">
              <a:rPr lang="zh-CN" altLang="en-US" smtClean="0"/>
              <a:pPr/>
              <a:t>19</a:t>
            </a:fld>
            <a:endParaRPr lang="zh-CN" altLang="en-US"/>
          </a:p>
        </p:txBody>
      </p:sp>
      <p:sp>
        <p:nvSpPr>
          <p:cNvPr id="12" name="页脚占位符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杨振伟</a:t>
            </a:r>
            <a:r>
              <a:rPr lang="en-US" altLang="zh-CN" smtClean="0"/>
              <a:t>, </a:t>
            </a:r>
            <a:r>
              <a:rPr lang="zh-CN" altLang="en-US" smtClean="0"/>
              <a:t>清华大学高能物理研究中心   </a:t>
            </a:r>
            <a:r>
              <a:rPr lang="en-US" altLang="zh-CN" smtClean="0"/>
              <a:t>LHCb</a:t>
            </a:r>
            <a:endParaRPr lang="zh-CN" altLang="en-US" dirty="0"/>
          </a:p>
        </p:txBody>
      </p:sp>
      <p:grpSp>
        <p:nvGrpSpPr>
          <p:cNvPr id="4" name="组合 3"/>
          <p:cNvGrpSpPr/>
          <p:nvPr/>
        </p:nvGrpSpPr>
        <p:grpSpPr>
          <a:xfrm>
            <a:off x="7210666" y="3134884"/>
            <a:ext cx="3977026" cy="3263821"/>
            <a:chOff x="3915913" y="3865975"/>
            <a:chExt cx="3977026" cy="3263821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0" t="3440" r="3321" b="1537"/>
            <a:stretch/>
          </p:blipFill>
          <p:spPr>
            <a:xfrm>
              <a:off x="3915913" y="3865975"/>
              <a:ext cx="3977026" cy="3263821"/>
            </a:xfrm>
            <a:prstGeom prst="rect">
              <a:avLst/>
            </a:prstGeom>
          </p:spPr>
        </p:pic>
        <p:sp>
          <p:nvSpPr>
            <p:cNvPr id="15" name="椭圆 14"/>
            <p:cNvSpPr/>
            <p:nvPr/>
          </p:nvSpPr>
          <p:spPr>
            <a:xfrm>
              <a:off x="5096255" y="4732211"/>
              <a:ext cx="461319" cy="110387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5557574" y="3925930"/>
              <a:ext cx="461319" cy="1103870"/>
            </a:xfrm>
            <a:prstGeom prst="ellipse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4" name="Picture 20"/>
          <p:cNvPicPr>
            <a:picLocks noChangeAspect="1"/>
          </p:cNvPicPr>
          <p:nvPr/>
        </p:nvPicPr>
        <p:blipFill rotWithShape="1">
          <a:blip r:embed="rId4"/>
          <a:srcRect l="52361"/>
          <a:stretch/>
        </p:blipFill>
        <p:spPr>
          <a:xfrm>
            <a:off x="1089501" y="3088916"/>
            <a:ext cx="4065460" cy="3355756"/>
          </a:xfrm>
          <a:prstGeom prst="rect">
            <a:avLst/>
          </a:prstGeom>
        </p:spPr>
      </p:pic>
      <p:pic>
        <p:nvPicPr>
          <p:cNvPr id="18" name="Picture 52">
            <a:extLst>
              <a:ext uri="{FF2B5EF4-FFF2-40B4-BE49-F238E27FC236}">
                <a16:creationId xmlns:a16="http://schemas.microsoft.com/office/drawing/2014/main" id="{5CAE8F49-8EA9-4E73-AB45-E83EE7B3809A}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t="2705"/>
          <a:stretch/>
        </p:blipFill>
        <p:spPr>
          <a:xfrm>
            <a:off x="7648646" y="640879"/>
            <a:ext cx="2868680" cy="234665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532498" y="3746457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/>
              <a:t>一期数据</a:t>
            </a:r>
            <a:endParaRPr lang="zh-CN" altLang="en-US" b="1" dirty="0"/>
          </a:p>
        </p:txBody>
      </p:sp>
      <p:sp>
        <p:nvSpPr>
          <p:cNvPr id="19" name="文本框 18"/>
          <p:cNvSpPr txBox="1"/>
          <p:nvPr/>
        </p:nvSpPr>
        <p:spPr>
          <a:xfrm>
            <a:off x="9690136" y="3647891"/>
            <a:ext cx="139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/>
              <a:t>一期 </a:t>
            </a:r>
            <a:r>
              <a:rPr lang="en-US" altLang="zh-CN" b="1" dirty="0" smtClean="0"/>
              <a:t>+ </a:t>
            </a:r>
            <a:r>
              <a:rPr lang="zh-CN" altLang="en-US" b="1" dirty="0" smtClean="0"/>
              <a:t>二期</a:t>
            </a:r>
            <a:endParaRPr lang="zh-CN" altLang="en-US" b="1" dirty="0"/>
          </a:p>
        </p:txBody>
      </p:sp>
      <p:cxnSp>
        <p:nvCxnSpPr>
          <p:cNvPr id="20" name="直接箭头连接符 19"/>
          <p:cNvCxnSpPr/>
          <p:nvPr/>
        </p:nvCxnSpPr>
        <p:spPr>
          <a:xfrm>
            <a:off x="4881716" y="1799303"/>
            <a:ext cx="3970611" cy="1755058"/>
          </a:xfrm>
          <a:prstGeom prst="straightConnector1">
            <a:avLst/>
          </a:prstGeom>
          <a:ln w="38100">
            <a:solidFill>
              <a:srgbClr val="0000FF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>
            <a:off x="5206181" y="2595716"/>
            <a:ext cx="3113393" cy="1957339"/>
          </a:xfrm>
          <a:prstGeom prst="straightConnector1">
            <a:avLst/>
          </a:prstGeom>
          <a:ln w="38100">
            <a:solidFill>
              <a:srgbClr val="FF2828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椭圆 26"/>
          <p:cNvSpPr/>
          <p:nvPr/>
        </p:nvSpPr>
        <p:spPr>
          <a:xfrm>
            <a:off x="7860890" y="588066"/>
            <a:ext cx="2949677" cy="1548123"/>
          </a:xfrm>
          <a:prstGeom prst="ellipse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8550808" y="52726"/>
            <a:ext cx="3159839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PRL122 (2019) 222001</a:t>
            </a:r>
            <a:endParaRPr lang="zh-CN" altLang="en-US" sz="2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36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 smtClean="0"/>
              <a:t>提    纲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93651" y="1362120"/>
            <a:ext cx="7060421" cy="4695424"/>
          </a:xfrm>
        </p:spPr>
        <p:txBody>
          <a:bodyPr>
            <a:normAutofit/>
          </a:bodyPr>
          <a:lstStyle/>
          <a:p>
            <a:r>
              <a:rPr lang="en-US" altLang="zh-CN" b="1" dirty="0" smtClean="0"/>
              <a:t> </a:t>
            </a:r>
            <a:r>
              <a:rPr lang="en-US" altLang="zh-CN" b="1" dirty="0" err="1" smtClean="0"/>
              <a:t>LHCb</a:t>
            </a:r>
            <a:r>
              <a:rPr lang="zh-CN" altLang="en-US" b="1" dirty="0" smtClean="0"/>
              <a:t>实验概况</a:t>
            </a:r>
            <a:endParaRPr lang="en-US" altLang="zh-CN" b="1" dirty="0" smtClean="0"/>
          </a:p>
          <a:p>
            <a:pPr marL="0" indent="0">
              <a:buNone/>
            </a:pPr>
            <a:endParaRPr lang="en-US" altLang="zh-CN" b="1" dirty="0" smtClean="0"/>
          </a:p>
          <a:p>
            <a:r>
              <a:rPr lang="en-US" altLang="zh-CN" b="1" dirty="0" smtClean="0"/>
              <a:t> </a:t>
            </a:r>
            <a:r>
              <a:rPr lang="en-US" altLang="zh-CN" b="1" dirty="0" err="1" smtClean="0"/>
              <a:t>LHCb</a:t>
            </a:r>
            <a:r>
              <a:rPr lang="zh-CN" altLang="en-US" b="1" dirty="0" smtClean="0"/>
              <a:t>中国组单位与人员情况</a:t>
            </a:r>
            <a:endParaRPr lang="en-US" altLang="zh-CN" b="1" dirty="0" smtClean="0"/>
          </a:p>
          <a:p>
            <a:endParaRPr lang="en-US" altLang="zh-CN" b="1" dirty="0" smtClean="0"/>
          </a:p>
          <a:p>
            <a:r>
              <a:rPr lang="en-US" altLang="zh-CN" b="1" dirty="0" smtClean="0"/>
              <a:t> </a:t>
            </a:r>
            <a:r>
              <a:rPr lang="en-US" altLang="zh-CN" b="1" dirty="0" smtClean="0">
                <a:solidFill>
                  <a:srgbClr val="0000FF"/>
                </a:solidFill>
              </a:rPr>
              <a:t>2019</a:t>
            </a:r>
            <a:r>
              <a:rPr lang="zh-CN" altLang="en-US" b="1" dirty="0" smtClean="0">
                <a:solidFill>
                  <a:srgbClr val="0000FF"/>
                </a:solidFill>
              </a:rPr>
              <a:t>年中国组主要科研亮点</a:t>
            </a:r>
            <a:endParaRPr lang="en-US" altLang="zh-CN" b="1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altLang="zh-CN" b="1" dirty="0" smtClean="0"/>
          </a:p>
          <a:p>
            <a:r>
              <a:rPr lang="en-US" altLang="zh-CN" b="1" dirty="0" smtClean="0"/>
              <a:t> </a:t>
            </a:r>
            <a:r>
              <a:rPr lang="zh-CN" altLang="en-US" b="1" dirty="0" smtClean="0">
                <a:solidFill>
                  <a:srgbClr val="0000FF"/>
                </a:solidFill>
              </a:rPr>
              <a:t>探测器硬件、软件和服务工作</a:t>
            </a:r>
            <a:endParaRPr lang="en-US" altLang="zh-CN" b="1" dirty="0" smtClean="0">
              <a:solidFill>
                <a:srgbClr val="0000FF"/>
              </a:solidFill>
            </a:endParaRPr>
          </a:p>
          <a:p>
            <a:endParaRPr lang="en-US" altLang="zh-CN" b="1" dirty="0"/>
          </a:p>
          <a:p>
            <a:r>
              <a:rPr lang="en-US" altLang="zh-CN" b="1" dirty="0" smtClean="0"/>
              <a:t> </a:t>
            </a:r>
            <a:r>
              <a:rPr lang="zh-CN" altLang="en-US" b="1" dirty="0" smtClean="0"/>
              <a:t>总结与鸣谢</a:t>
            </a:r>
            <a:endParaRPr lang="zh-CN" altLang="en-US" b="1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2019/10/24</a:t>
            </a:r>
            <a:endParaRPr lang="en-US" altLang="zh-CN" dirty="0" smtClean="0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D1EC-2E85-426B-9CF9-00380D01AEC6}" type="slidenum">
              <a:rPr lang="zh-CN" altLang="en-US" smtClean="0"/>
              <a:pPr/>
              <a:t>2</a:t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杨振伟</a:t>
            </a:r>
            <a:r>
              <a:rPr lang="en-US" altLang="zh-CN" smtClean="0"/>
              <a:t>, </a:t>
            </a:r>
            <a:r>
              <a:rPr lang="zh-CN" altLang="en-US" smtClean="0"/>
              <a:t>清华大学高能物理研究中心   </a:t>
            </a:r>
            <a:r>
              <a:rPr lang="en-US" altLang="zh-CN" smtClean="0"/>
              <a:t>LHCb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3174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7276" y="249512"/>
            <a:ext cx="4752969" cy="887108"/>
          </a:xfrm>
        </p:spPr>
        <p:txBody>
          <a:bodyPr/>
          <a:lstStyle/>
          <a:p>
            <a:r>
              <a:rPr lang="zh-CN" altLang="en-US" dirty="0" smtClean="0"/>
              <a:t>五夸克态的</a:t>
            </a:r>
            <a:r>
              <a:rPr lang="zh-CN" altLang="en-US" dirty="0"/>
              <a:t>新</a:t>
            </a:r>
            <a:r>
              <a:rPr lang="zh-CN" altLang="en-US" dirty="0" smtClean="0"/>
              <a:t>结果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 txBox="1">
                <a:spLocks/>
              </p:cNvSpPr>
              <p:nvPr/>
            </p:nvSpPr>
            <p:spPr>
              <a:xfrm>
                <a:off x="378825" y="1163541"/>
                <a:ext cx="5969557" cy="295810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Ø"/>
                  <a:defRPr sz="2800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b="1" dirty="0" smtClean="0"/>
                  <a:t> </a:t>
                </a:r>
                <a:r>
                  <a:rPr lang="zh-CN" altLang="en-US" b="1" dirty="0"/>
                  <a:t>一</a:t>
                </a:r>
                <a:r>
                  <a:rPr lang="zh-CN" altLang="en-US" b="1" dirty="0" smtClean="0"/>
                  <a:t>维拟合</a:t>
                </a:r>
                <a:endParaRPr lang="en-US" altLang="zh-CN" b="1" dirty="0" smtClean="0"/>
              </a:p>
              <a:p>
                <a:pPr lvl="1"/>
                <a:r>
                  <a:rPr lang="zh-CN" altLang="en-US" b="1" dirty="0"/>
                  <a:t>确定</a:t>
                </a:r>
                <a:r>
                  <a:rPr lang="zh-CN" altLang="en-US" b="1" dirty="0" smtClean="0"/>
                  <a:t>新五夸克态的质量和宽度</a:t>
                </a:r>
                <a:endParaRPr lang="en-US" altLang="zh-CN" b="1" dirty="0" smtClean="0"/>
              </a:p>
              <a:p>
                <a:r>
                  <a:rPr lang="en-US" b="1" dirty="0"/>
                  <a:t> </a:t>
                </a:r>
                <a:r>
                  <a:rPr lang="zh-CN" altLang="en-US" b="1" dirty="0" smtClean="0"/>
                  <a:t>振幅分析（</a:t>
                </a:r>
                <a:r>
                  <a:rPr lang="en-US" altLang="zh-CN" b="1" dirty="0" smtClean="0"/>
                  <a:t>6D</a:t>
                </a:r>
                <a:r>
                  <a:rPr lang="zh-CN" altLang="en-US" b="1" dirty="0" smtClean="0"/>
                  <a:t>）进行中</a:t>
                </a:r>
                <a:endParaRPr lang="en-US" altLang="zh-CN" b="1" dirty="0" smtClean="0"/>
              </a:p>
              <a:p>
                <a:pPr lvl="1"/>
                <a:r>
                  <a:rPr lang="zh-CN" altLang="en-US" b="1" dirty="0"/>
                  <a:t>确定</a:t>
                </a:r>
                <a:r>
                  <a:rPr lang="zh-CN" altLang="en-US" b="1" dirty="0" smtClean="0"/>
                  <a:t>自旋宇称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𝑱</m:t>
                        </m:r>
                      </m:e>
                      <m:sup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𝑷</m:t>
                        </m:r>
                      </m:sup>
                    </m:sSup>
                  </m:oMath>
                </a14:m>
                <a:endParaRPr lang="en-US" altLang="zh-CN" b="1" dirty="0"/>
              </a:p>
              <a:p>
                <a:pPr lvl="1"/>
                <a:r>
                  <a:rPr lang="zh-CN" altLang="en-US" b="1" dirty="0" smtClean="0"/>
                  <a:t>确定</a:t>
                </a:r>
                <a:r>
                  <a:rPr lang="en-US" altLang="zh-CN" b="1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𝟒𝟑𝟖𝟎</m:t>
                            </m:r>
                          </m:e>
                        </m:d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altLang="zh-CN" b="1" dirty="0" smtClean="0"/>
              </a:p>
              <a:p>
                <a:pPr lvl="2"/>
                <a:r>
                  <a:rPr lang="zh-CN" altLang="en-US" b="1" dirty="0" smtClean="0"/>
                  <a:t>一维拟合对宽共振态不敏感</a:t>
                </a:r>
                <a:endParaRPr lang="en-US" b="1" dirty="0" smtClean="0"/>
              </a:p>
            </p:txBody>
          </p:sp>
        </mc:Choice>
        <mc:Fallback xmlns="">
          <p:sp>
            <p:nvSpPr>
              <p:cNvPr id="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825" y="1163541"/>
                <a:ext cx="5969557" cy="2958107"/>
              </a:xfrm>
              <a:prstGeom prst="rect">
                <a:avLst/>
              </a:prstGeom>
              <a:blipFill>
                <a:blip r:embed="rId2"/>
                <a:stretch>
                  <a:fillRect l="-1736" t="-37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7" r="1538"/>
          <a:stretch/>
        </p:blipFill>
        <p:spPr>
          <a:xfrm>
            <a:off x="5204136" y="568269"/>
            <a:ext cx="3532169" cy="3177383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2019/10/24</a:t>
            </a:r>
            <a:endParaRPr lang="en-US" altLang="zh-CN" dirty="0" smtClean="0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D1EC-2E85-426B-9CF9-00380D01AEC6}" type="slidenum">
              <a:rPr lang="zh-CN" altLang="en-US" smtClean="0"/>
              <a:pPr/>
              <a:t>20</a:t>
            </a:fld>
            <a:endParaRPr lang="zh-CN" altLang="en-US"/>
          </a:p>
        </p:txBody>
      </p:sp>
      <p:sp>
        <p:nvSpPr>
          <p:cNvPr id="12" name="页脚占位符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杨振伟</a:t>
            </a:r>
            <a:r>
              <a:rPr lang="en-US" altLang="zh-CN" smtClean="0"/>
              <a:t>, </a:t>
            </a:r>
            <a:r>
              <a:rPr lang="zh-CN" altLang="en-US" smtClean="0"/>
              <a:t>清华大学高能物理研究中心   </a:t>
            </a:r>
            <a:r>
              <a:rPr lang="en-US" altLang="zh-CN" smtClean="0"/>
              <a:t>LHCb</a:t>
            </a:r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8574105" y="189533"/>
            <a:ext cx="3159839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PRL122 (2019) 222001</a:t>
            </a:r>
            <a:endParaRPr lang="zh-CN" altLang="en-US" sz="2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7" name="内容占位符 6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55"/>
          <a:stretch/>
        </p:blipFill>
        <p:spPr>
          <a:xfrm>
            <a:off x="448716" y="4716920"/>
            <a:ext cx="5899666" cy="1530212"/>
          </a:xfrm>
          <a:ln w="31750">
            <a:solidFill>
              <a:srgbClr val="FF0000"/>
            </a:solidFill>
          </a:ln>
        </p:spPr>
      </p:pic>
      <p:sp>
        <p:nvSpPr>
          <p:cNvPr id="14" name="Rectangle 6"/>
          <p:cNvSpPr/>
          <p:nvPr/>
        </p:nvSpPr>
        <p:spPr>
          <a:xfrm>
            <a:off x="1243050" y="3977730"/>
            <a:ext cx="97613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spcAft>
                <a:spcPts val="0"/>
              </a:spcAft>
            </a:pPr>
            <a:r>
              <a:rPr kumimoji="1" lang="zh-CN" altLang="en-US" sz="2400" b="1" kern="100" dirty="0" smtClean="0">
                <a:solidFill>
                  <a:srgbClr val="99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charset="0"/>
              </a:rPr>
              <a:t>清华大学张黎明</a:t>
            </a:r>
            <a:r>
              <a:rPr kumimoji="1" lang="zh-CN" altLang="en-US" sz="2400" b="1" kern="100" dirty="0">
                <a:solidFill>
                  <a:srgbClr val="99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charset="0"/>
              </a:rPr>
              <a:t>代表</a:t>
            </a:r>
            <a:r>
              <a:rPr kumimoji="1" lang="en-US" altLang="zh-CN" sz="2400" b="1" kern="100" dirty="0" err="1" smtClean="0">
                <a:solidFill>
                  <a:srgbClr val="99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charset="0"/>
              </a:rPr>
              <a:t>LHCb</a:t>
            </a:r>
            <a:r>
              <a:rPr kumimoji="1" lang="zh-CN" altLang="en-US" sz="2400" b="1" kern="100" dirty="0" smtClean="0">
                <a:solidFill>
                  <a:srgbClr val="99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charset="0"/>
              </a:rPr>
              <a:t>合作</a:t>
            </a:r>
            <a:r>
              <a:rPr kumimoji="1" lang="zh-CN" altLang="en-US" sz="2400" b="1" kern="100" dirty="0">
                <a:solidFill>
                  <a:srgbClr val="99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charset="0"/>
              </a:rPr>
              <a:t>组在</a:t>
            </a:r>
            <a:r>
              <a:rPr kumimoji="1" lang="en-US" altLang="zh-CN" sz="2400" b="1" kern="100" dirty="0" smtClean="0">
                <a:solidFill>
                  <a:srgbClr val="99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charset="0"/>
              </a:rPr>
              <a:t>CERN LHC Seminar</a:t>
            </a:r>
            <a:r>
              <a:rPr kumimoji="1" lang="zh-CN" altLang="en-US" sz="2400" b="1" kern="100" dirty="0" smtClean="0">
                <a:solidFill>
                  <a:srgbClr val="99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charset="0"/>
              </a:rPr>
              <a:t>报道相关结果</a:t>
            </a:r>
            <a:endParaRPr kumimoji="1" lang="en-US" altLang="zh-CN" sz="2400" b="1" kern="100" dirty="0">
              <a:solidFill>
                <a:srgbClr val="99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charset="0"/>
            </a:endParaRPr>
          </a:p>
        </p:txBody>
      </p:sp>
      <p:pic>
        <p:nvPicPr>
          <p:cNvPr id="18" name="Picture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2452" y="749021"/>
            <a:ext cx="3279927" cy="2459945"/>
          </a:xfrm>
          <a:prstGeom prst="rect">
            <a:avLst/>
          </a:prstGeom>
        </p:spPr>
      </p:pic>
      <p:pic>
        <p:nvPicPr>
          <p:cNvPr id="20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6629" y="4567398"/>
            <a:ext cx="3944257" cy="1840128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5294337" y="3609604"/>
            <a:ext cx="34419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zh-CN" sz="2000" b="1" dirty="0">
                <a:solidFill>
                  <a:srgbClr val="C00000"/>
                </a:solidFill>
              </a:rPr>
              <a:t>《</a:t>
            </a:r>
            <a:r>
              <a:rPr lang="zh-CN" altLang="en-US" b="1" dirty="0">
                <a:solidFill>
                  <a:srgbClr val="C00000"/>
                </a:solidFill>
              </a:rPr>
              <a:t>物理评论快报</a:t>
            </a:r>
            <a:r>
              <a:rPr lang="en-US" altLang="zh-CN" b="1" dirty="0">
                <a:solidFill>
                  <a:srgbClr val="C00000"/>
                </a:solidFill>
              </a:rPr>
              <a:t>》</a:t>
            </a:r>
            <a:r>
              <a:rPr lang="zh-CN" altLang="en-US" b="1" dirty="0">
                <a:solidFill>
                  <a:srgbClr val="C00000"/>
                </a:solidFill>
              </a:rPr>
              <a:t>编辑推荐</a:t>
            </a:r>
            <a:r>
              <a:rPr lang="zh-CN" altLang="en-US" b="1" dirty="0" smtClean="0">
                <a:solidFill>
                  <a:srgbClr val="C00000"/>
                </a:solidFill>
              </a:rPr>
              <a:t>文章</a:t>
            </a:r>
            <a:endParaRPr lang="en-US" altLang="zh-CN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96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pc="9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i="1" spc="9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en-US" altLang="zh-CN" i="1" spc="9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i="1" spc="9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  <m:r>
                          <a:rPr lang="en-US" altLang="zh-CN" i="1" spc="9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  <m:sup>
                        <m:r>
                          <a:rPr lang="en-US" altLang="zh-CN" i="1" spc="9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bSup>
                    <m:r>
                      <a:rPr lang="en-US" altLang="zh-CN" i="1" spc="9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i="1" spc="9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US" altLang="zh-CN" i="1" spc="9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i="1" spc="9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𝝍</m:t>
                    </m:r>
                    <m:r>
                      <a:rPr lang="en-US" altLang="zh-CN" i="1" spc="9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𝒑</m:t>
                    </m:r>
                    <m:acc>
                      <m:accPr>
                        <m:chr m:val="̅"/>
                        <m:ctrlPr>
                          <a:rPr lang="en-US" altLang="zh-CN" i="1" spc="9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i="1" spc="9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</m:acc>
                  </m:oMath>
                </a14:m>
                <a:r>
                  <a:rPr lang="zh-CN" altLang="en-US" dirty="0" smtClean="0">
                    <a:solidFill>
                      <a:schemeClr val="tx1"/>
                    </a:solidFill>
                  </a:rPr>
                  <a:t> 的发现</a:t>
                </a:r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690" b="-896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337385" y="1203557"/>
                <a:ext cx="6884628" cy="509127"/>
              </a:xfrm>
            </p:spPr>
            <p:txBody>
              <a:bodyPr/>
              <a:lstStyle/>
              <a:p>
                <a:r>
                  <a:rPr lang="en-US" altLang="zh-CN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</m:ctrlPr>
                      </m:sSupPr>
                      <m:e>
                        <m:r>
                          <a:rPr lang="en-US" altLang="zh-CN" b="1" i="1">
                            <a:solidFill>
                              <a:srgbClr val="0432FF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𝑩</m:t>
                        </m:r>
                      </m:e>
                      <m:sup>
                        <m:r>
                          <a:rPr lang="en-US" altLang="zh-CN" b="1" i="1">
                            <a:solidFill>
                              <a:srgbClr val="0432FF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altLang="zh-CN" b="1" dirty="0">
                    <a:latin typeface="Arial" charset="0"/>
                    <a:ea typeface="Arial" charset="0"/>
                    <a:cs typeface="Arial" charset="0"/>
                  </a:rPr>
                  <a:t>: </a:t>
                </a:r>
                <a:r>
                  <a:rPr lang="en-US" altLang="zh-CN" b="1" dirty="0" err="1">
                    <a:latin typeface="Arial" charset="0"/>
                    <a:ea typeface="Arial" charset="0"/>
                    <a:cs typeface="Arial" charset="0"/>
                  </a:rPr>
                  <a:t>Cabibbo</a:t>
                </a:r>
                <a:r>
                  <a:rPr lang="en-US" altLang="zh-CN" b="1" dirty="0"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zh-CN" altLang="en-US" b="1" dirty="0">
                    <a:latin typeface="Arial" charset="0"/>
                    <a:ea typeface="Arial" charset="0"/>
                    <a:cs typeface="Arial" charset="0"/>
                  </a:rPr>
                  <a:t>压低</a:t>
                </a:r>
                <a:r>
                  <a:rPr lang="en-US" altLang="zh-CN" b="1" dirty="0" smtClean="0">
                    <a:latin typeface="Arial" charset="0"/>
                    <a:ea typeface="Arial" charset="0"/>
                    <a:cs typeface="Arial" charset="0"/>
                  </a:rPr>
                  <a:t>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</m:ctrlPr>
                      </m:sSubSupPr>
                      <m:e>
                        <m:r>
                          <a:rPr lang="en-US" altLang="zh-CN" b="1" i="1">
                            <a:solidFill>
                              <a:srgbClr val="0432FF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𝑩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0432FF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𝒔</m:t>
                        </m:r>
                      </m:sub>
                      <m:sup>
                        <m:r>
                          <a:rPr lang="en-US" altLang="zh-CN" b="1" i="1">
                            <a:solidFill>
                              <a:srgbClr val="0432FF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lang="en-US" altLang="zh-CN" b="1" dirty="0">
                    <a:latin typeface="Arial" charset="0"/>
                    <a:ea typeface="Arial" charset="0"/>
                    <a:cs typeface="Arial" charset="0"/>
                  </a:rPr>
                  <a:t>: “OZI” </a:t>
                </a:r>
                <a:r>
                  <a:rPr lang="zh-CN" altLang="en-US" b="1" dirty="0" smtClean="0">
                    <a:latin typeface="Arial" charset="0"/>
                    <a:ea typeface="Arial" charset="0"/>
                    <a:cs typeface="Arial" charset="0"/>
                  </a:rPr>
                  <a:t>压低</a:t>
                </a:r>
                <a:r>
                  <a:rPr lang="en-US" altLang="zh-CN" b="1" dirty="0" smtClean="0">
                    <a:latin typeface="Arial" charset="0"/>
                    <a:ea typeface="Arial" charset="0"/>
                    <a:cs typeface="Arial" charset="0"/>
                  </a:rPr>
                  <a:t>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7385" y="1203557"/>
                <a:ext cx="6884628" cy="509127"/>
              </a:xfrm>
              <a:blipFill>
                <a:blip r:embed="rId3"/>
                <a:stretch>
                  <a:fillRect l="-1504" t="-19048" b="-285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2019/10/24</a:t>
            </a:r>
            <a:endParaRPr lang="en-US" altLang="zh-CN" dirty="0" smtClean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杨振伟</a:t>
            </a:r>
            <a:r>
              <a:rPr lang="en-US" altLang="zh-CN" smtClean="0"/>
              <a:t>, </a:t>
            </a:r>
            <a:r>
              <a:rPr lang="zh-CN" altLang="en-US" smtClean="0"/>
              <a:t>清华大学高能物理研究中心   </a:t>
            </a:r>
            <a:r>
              <a:rPr lang="en-US" altLang="zh-CN" smtClean="0"/>
              <a:t>LHCb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D1EC-2E85-426B-9CF9-00380D01AEC6}" type="slidenum">
              <a:rPr lang="zh-CN" altLang="en-US" smtClean="0"/>
              <a:pPr/>
              <a:t>21</a:t>
            </a:fld>
            <a:endParaRPr lang="zh-CN" altLang="en-US"/>
          </a:p>
        </p:txBody>
      </p:sp>
      <p:pic>
        <p:nvPicPr>
          <p:cNvPr id="7" name="Picture 26">
            <a:extLst>
              <a:ext uri="{FF2B5EF4-FFF2-40B4-BE49-F238E27FC236}">
                <a16:creationId xmlns:a16="http://schemas.microsoft.com/office/drawing/2014/main" id="{C55416A7-829D-374E-8DD7-A43AB6F4BA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6560" y="5070872"/>
            <a:ext cx="2152703" cy="1226153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E430537A-97C7-7E4A-9218-BB5A718458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136" y="834340"/>
            <a:ext cx="3502841" cy="2622448"/>
          </a:xfrm>
          <a:prstGeom prst="rect">
            <a:avLst/>
          </a:prstGeom>
        </p:spPr>
      </p:pic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A7995FC3-CFD1-D646-9AAD-4723AC7A46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307" y="1717324"/>
            <a:ext cx="4759724" cy="1805413"/>
          </a:xfrm>
          <a:prstGeom prst="rect">
            <a:avLst/>
          </a:prstGeom>
        </p:spPr>
      </p:pic>
      <p:grpSp>
        <p:nvGrpSpPr>
          <p:cNvPr id="11" name="Group 23">
            <a:extLst>
              <a:ext uri="{FF2B5EF4-FFF2-40B4-BE49-F238E27FC236}">
                <a16:creationId xmlns:a16="http://schemas.microsoft.com/office/drawing/2014/main" id="{0A734F00-E01C-DA48-B085-8C2BDB1522DF}"/>
              </a:ext>
            </a:extLst>
          </p:cNvPr>
          <p:cNvGrpSpPr/>
          <p:nvPr/>
        </p:nvGrpSpPr>
        <p:grpSpPr>
          <a:xfrm>
            <a:off x="674241" y="3456693"/>
            <a:ext cx="8027120" cy="948175"/>
            <a:chOff x="4867290" y="-1873563"/>
            <a:chExt cx="10729549" cy="948175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TextBox 21">
                  <a:extLst>
                    <a:ext uri="{FF2B5EF4-FFF2-40B4-BE49-F238E27FC236}">
                      <a16:creationId xmlns:a16="http://schemas.microsoft.com/office/drawing/2014/main" id="{8B9659D7-C425-2543-83CA-A10B4B48BCA2}"/>
                    </a:ext>
                  </a:extLst>
                </p:cNvPr>
                <p:cNvSpPr txBox="1"/>
                <p:nvPr/>
              </p:nvSpPr>
              <p:spPr>
                <a:xfrm>
                  <a:off x="4867291" y="-1873563"/>
                  <a:ext cx="10729548" cy="4397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0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𝓑</m:t>
                      </m:r>
                      <m:d>
                        <m:dPr>
                          <m:ctrlPr>
                            <a:rPr lang="en-US" sz="2000" b="1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000" b="1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2000" b="1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𝑩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𝒔</m:t>
                              </m:r>
                            </m:sub>
                            <m:sup>
                              <m:r>
                                <a:rPr lang="en-US" sz="2000" b="1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𝟎</m:t>
                              </m:r>
                            </m:sup>
                          </m:sSubSup>
                          <m:r>
                            <a:rPr lang="en-US" sz="2000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→</m:t>
                          </m:r>
                          <m:r>
                            <a:rPr lang="en-US" sz="2000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𝑱</m:t>
                          </m:r>
                          <m:r>
                            <m:rPr>
                              <m:lit/>
                            </m:rPr>
                            <a:rPr lang="en-US" sz="2000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/</m:t>
                          </m:r>
                          <m:r>
                            <a:rPr lang="en-US" sz="2000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𝝍</m:t>
                          </m:r>
                          <m:r>
                            <a:rPr lang="en-US" sz="2000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𝒑</m:t>
                          </m:r>
                          <m:acc>
                            <m:accPr>
                              <m:chr m:val="̅"/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000" b="1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𝒑</m:t>
                              </m:r>
                            </m:e>
                          </m:acc>
                        </m:e>
                      </m:d>
                      <m:r>
                        <a:rPr lang="en-US" sz="20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d>
                        <m:dPr>
                          <m:ctrlPr>
                            <a:rPr lang="en-US" sz="2000" b="1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000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𝟑</m:t>
                          </m:r>
                          <m:r>
                            <a:rPr lang="en-US" sz="2000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.</m:t>
                          </m:r>
                          <m:r>
                            <a:rPr lang="en-US" sz="2000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𝟓𝟖</m:t>
                          </m:r>
                          <m:r>
                            <a:rPr lang="en-US" sz="2000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±</m:t>
                          </m:r>
                          <m:r>
                            <a:rPr lang="en-US" sz="2000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𝟎</m:t>
                          </m:r>
                          <m:r>
                            <a:rPr lang="en-US" sz="2000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.</m:t>
                          </m:r>
                          <m:r>
                            <a:rPr lang="en-US" sz="2000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𝟏𝟗</m:t>
                          </m:r>
                          <m:r>
                            <a:rPr lang="en-US" sz="2000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±</m:t>
                          </m:r>
                          <m:r>
                            <a:rPr lang="en-US" sz="2000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𝟎</m:t>
                          </m:r>
                          <m:r>
                            <a:rPr lang="en-US" sz="2000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.</m:t>
                          </m:r>
                          <m:r>
                            <a:rPr lang="en-US" sz="2000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𝟑𝟏</m:t>
                          </m:r>
                        </m:e>
                      </m:d>
                      <m:r>
                        <a:rPr lang="en-US" sz="20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×</m:t>
                      </m:r>
                      <m:sSup>
                        <m:sSupPr>
                          <m:ctrlPr>
                            <a:rPr lang="en-US" sz="2000" b="1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𝟏𝟎</m:t>
                          </m:r>
                        </m:e>
                        <m:sup>
                          <m:r>
                            <a:rPr lang="en-US" sz="2000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  <m:r>
                            <a:rPr lang="en-US" sz="2000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𝟔</m:t>
                          </m:r>
                        </m:sup>
                      </m:sSup>
                    </m:oMath>
                  </a14:m>
                  <a:r>
                    <a:rPr lang="en-US" sz="2000" b="1" dirty="0">
                      <a:solidFill>
                        <a:srgbClr val="FF0000"/>
                      </a:solidFill>
                      <a:latin typeface="Times New Roman" pitchFamily="18" charset="0"/>
                      <a:ea typeface="Cambria Math" charset="0"/>
                      <a:cs typeface="Cambria Math" charset="0"/>
                    </a:rPr>
                    <a:t> </a:t>
                  </a:r>
                  <a:r>
                    <a:rPr lang="en-US" sz="2000" b="1" dirty="0" smtClean="0">
                      <a:solidFill>
                        <a:srgbClr val="FF0000"/>
                      </a:solidFill>
                      <a:latin typeface="Times New Roman" pitchFamily="18" charset="0"/>
                      <a:ea typeface="Cambria Math" charset="0"/>
                      <a:cs typeface="Cambria Math" charset="0"/>
                    </a:rPr>
                    <a:t>(</a:t>
                  </a:r>
                  <a:r>
                    <a:rPr lang="zh-CN" altLang="en-US" sz="2000" b="1" dirty="0" smtClean="0">
                      <a:solidFill>
                        <a:srgbClr val="FF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Cambria Math" charset="0"/>
                    </a:rPr>
                    <a:t>理论预言约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𝟏𝟎</m:t>
                          </m:r>
                        </m:e>
                        <m:sup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𝟗</m:t>
                          </m:r>
                        </m:sup>
                      </m:sSup>
                    </m:oMath>
                  </a14:m>
                  <a:r>
                    <a:rPr lang="en-US" sz="2000" b="1" dirty="0" smtClean="0">
                      <a:solidFill>
                        <a:srgbClr val="FF0000"/>
                      </a:solidFill>
                      <a:latin typeface="Cambria Math" charset="0"/>
                      <a:ea typeface="Cambria Math" charset="0"/>
                      <a:cs typeface="Cambria Math" charset="0"/>
                    </a:rPr>
                    <a:t>)</a:t>
                  </a:r>
                  <a:endParaRPr lang="en-US" sz="2000" b="1" dirty="0">
                    <a:solidFill>
                      <a:srgbClr val="FF0000"/>
                    </a:solidFill>
                    <a:latin typeface="Cambria Math" charset="0"/>
                    <a:ea typeface="Cambria Math" charset="0"/>
                    <a:cs typeface="Cambria Math" charset="0"/>
                  </a:endParaRPr>
                </a:p>
              </p:txBody>
            </p:sp>
          </mc:Choice>
          <mc:Fallback>
            <p:sp>
              <p:nvSpPr>
                <p:cNvPr id="12" name="TextBox 21">
                  <a:extLst>
                    <a:ext uri="{FF2B5EF4-FFF2-40B4-BE49-F238E27FC236}">
                      <a16:creationId xmlns:a16="http://schemas.microsoft.com/office/drawing/2014/main" id="{8B9659D7-C425-2543-83CA-A10B4B48BC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67291" y="-1873563"/>
                  <a:ext cx="10729548" cy="439736"/>
                </a:xfrm>
                <a:prstGeom prst="rect">
                  <a:avLst/>
                </a:prstGeom>
                <a:blipFill>
                  <a:blip r:embed="rId7"/>
                  <a:stretch>
                    <a:fillRect t="-4167" b="-1944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22">
                  <a:extLst>
                    <a:ext uri="{FF2B5EF4-FFF2-40B4-BE49-F238E27FC236}">
                      <a16:creationId xmlns:a16="http://schemas.microsoft.com/office/drawing/2014/main" id="{7CE58BD4-78EB-4A4D-A2D9-C95A22127237}"/>
                    </a:ext>
                  </a:extLst>
                </p:cNvPr>
                <p:cNvSpPr/>
                <p:nvPr/>
              </p:nvSpPr>
              <p:spPr>
                <a:xfrm>
                  <a:off x="4867290" y="-1365124"/>
                  <a:ext cx="7833530" cy="43973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altLang="zh-CN" sz="2000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𝓑</m:t>
                        </m:r>
                        <m:d>
                          <m:dPr>
                            <m:ctrlPr>
                              <a:rPr lang="en-US" altLang="zh-CN" sz="2000" b="1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CN" sz="2000" b="1" i="1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000" b="1" i="1">
                                    <a:solidFill>
                                      <a:srgbClr val="0432FF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𝑩</m:t>
                                </m:r>
                              </m:e>
                              <m:sup>
                                <m:r>
                                  <a:rPr lang="en-US" altLang="zh-CN" sz="2000" b="1" i="1">
                                    <a:solidFill>
                                      <a:srgbClr val="0432FF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𝟎</m:t>
                                </m:r>
                              </m:sup>
                            </m:sSup>
                            <m:r>
                              <a:rPr lang="en-US" altLang="zh-CN" sz="2000" b="1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→</m:t>
                            </m:r>
                            <m:r>
                              <a:rPr lang="en-US" altLang="zh-CN" sz="2000" b="1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𝑱</m:t>
                            </m:r>
                            <m:r>
                              <m:rPr>
                                <m:lit/>
                              </m:rPr>
                              <a:rPr lang="en-US" altLang="zh-CN" sz="2000" b="1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/</m:t>
                            </m:r>
                            <m:r>
                              <a:rPr lang="en-US" altLang="zh-CN" sz="2000" b="1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𝝍</m:t>
                            </m:r>
                            <m:r>
                              <a:rPr lang="en-US" altLang="zh-CN" sz="2000" b="1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𝒑</m:t>
                            </m:r>
                            <m:acc>
                              <m:accPr>
                                <m:chr m:val="̅"/>
                                <m:ctrlPr>
                                  <a:rPr lang="en-US" altLang="zh-CN" sz="2000" b="1" i="1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000" b="1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𝒑</m:t>
                                </m:r>
                              </m:e>
                            </m:acc>
                          </m:e>
                        </m:d>
                        <m:r>
                          <a:rPr lang="en-US" altLang="zh-CN" sz="2000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</m:t>
                        </m:r>
                        <m:d>
                          <m:dPr>
                            <m:ctrlPr>
                              <a:rPr lang="en-US" altLang="zh-CN" sz="2000" b="1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r>
                              <a:rPr lang="en-US" altLang="zh-CN" sz="2000" b="1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𝟒</m:t>
                            </m:r>
                            <m:r>
                              <a:rPr lang="en-US" altLang="zh-CN" sz="2000" b="1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.</m:t>
                            </m:r>
                            <m:r>
                              <a:rPr lang="en-US" altLang="zh-CN" sz="2000" b="1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𝟓𝟏</m:t>
                            </m:r>
                            <m:r>
                              <a:rPr lang="en-US" altLang="zh-CN" sz="2000" b="1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±</m:t>
                            </m:r>
                            <m:r>
                              <a:rPr lang="en-US" altLang="zh-CN" sz="2000" b="1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𝟎</m:t>
                            </m:r>
                            <m:r>
                              <a:rPr lang="en-US" altLang="zh-CN" sz="2000" b="1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.</m:t>
                            </m:r>
                            <m:r>
                              <a:rPr lang="en-US" altLang="zh-CN" sz="2000" b="1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𝟒𝟎</m:t>
                            </m:r>
                            <m:r>
                              <a:rPr lang="en-US" altLang="zh-CN" sz="2000" b="1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±</m:t>
                            </m:r>
                            <m:r>
                              <a:rPr lang="en-US" altLang="zh-CN" sz="2000" b="1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𝟎</m:t>
                            </m:r>
                            <m:r>
                              <a:rPr lang="en-US" altLang="zh-CN" sz="2000" b="1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.</m:t>
                            </m:r>
                            <m:r>
                              <a:rPr lang="en-US" altLang="zh-CN" sz="2000" b="1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𝟒𝟑</m:t>
                            </m:r>
                          </m:e>
                        </m:d>
                        <m:r>
                          <a:rPr lang="en-US" altLang="zh-CN" sz="2000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×</m:t>
                        </m:r>
                        <m:sSup>
                          <m:sSupPr>
                            <m:ctrlPr>
                              <a:rPr lang="en-US" altLang="zh-CN" sz="2000" b="1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altLang="zh-CN" sz="2000" b="1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𝟏𝟎</m:t>
                            </m:r>
                          </m:e>
                          <m:sup>
                            <m:r>
                              <a:rPr lang="en-US" altLang="zh-CN" sz="2000" b="1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−</m:t>
                            </m:r>
                            <m:r>
                              <a:rPr lang="en-US" altLang="zh-CN" sz="2000" b="1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𝟕</m:t>
                            </m:r>
                          </m:sup>
                        </m:sSup>
                      </m:oMath>
                    </m:oMathPara>
                  </a14:m>
                  <a:endParaRPr lang="en-US" altLang="zh-CN" sz="2000" b="1" dirty="0">
                    <a:latin typeface="Times New Roman" pitchFamily="18" charset="0"/>
                    <a:ea typeface="Cambria Math" charset="0"/>
                    <a:cs typeface="Cambria Math" charset="0"/>
                  </a:endParaRPr>
                </a:p>
              </p:txBody>
            </p:sp>
          </mc:Choice>
          <mc:Fallback xmlns="">
            <p:sp>
              <p:nvSpPr>
                <p:cNvPr id="13" name="Rectangle 22">
                  <a:extLst>
                    <a:ext uri="{FF2B5EF4-FFF2-40B4-BE49-F238E27FC236}">
                      <a16:creationId xmlns:a16="http://schemas.microsoft.com/office/drawing/2014/main" id="{7CE58BD4-78EB-4A4D-A2D9-C95A2212723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67290" y="-1365124"/>
                  <a:ext cx="7833530" cy="439736"/>
                </a:xfrm>
                <a:prstGeom prst="rect">
                  <a:avLst/>
                </a:prstGeom>
                <a:blipFill>
                  <a:blip r:embed="rId8"/>
                  <a:stretch>
                    <a:fillRect b="-821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22">
                <a:extLst>
                  <a:ext uri="{FF2B5EF4-FFF2-40B4-BE49-F238E27FC236}">
                    <a16:creationId xmlns:a16="http://schemas.microsoft.com/office/drawing/2014/main" id="{1371B985-0381-5743-AEF1-FABFEED72C84}"/>
                  </a:ext>
                </a:extLst>
              </p:cNvPr>
              <p:cNvSpPr/>
              <p:nvPr/>
            </p:nvSpPr>
            <p:spPr>
              <a:xfrm>
                <a:off x="7577443" y="4650484"/>
                <a:ext cx="4318342" cy="12180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2800" b="1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世界</a:t>
                </a:r>
                <a:r>
                  <a:rPr lang="zh-CN" altLang="en-US" sz="2800" b="1" i="0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最佳质量测量</a:t>
                </a:r>
                <a:endParaRPr lang="en-US" altLang="zh-CN" sz="2800" b="1" i="1" dirty="0" smtClean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1" i="1">
                          <a:latin typeface="Cambria Math" charset="0"/>
                          <a:ea typeface="Cambria Math" charset="0"/>
                        </a:rPr>
                        <m:t>𝑚</m:t>
                      </m:r>
                      <m:d>
                        <m:dPr>
                          <m:ctrlPr>
                            <a:rPr lang="en-US" altLang="zh-CN" sz="2000" b="1" i="1">
                              <a:latin typeface="Cambria Math" panose="02040503050406030204" pitchFamily="18" charset="0"/>
                              <a:ea typeface="Cambria Math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sz="2000" b="1" i="1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000" b="1" i="1">
                                  <a:latin typeface="Cambria Math" charset="0"/>
                                  <a:ea typeface="Cambria Math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zh-CN" sz="2000" b="1" i="1">
                                  <a:latin typeface="Cambria Math" charset="0"/>
                                  <a:ea typeface="Cambria Math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altLang="zh-CN" sz="2000" b="1" i="1">
                                  <a:latin typeface="Cambria Math" charset="0"/>
                                  <a:ea typeface="Cambria Math" charset="0"/>
                                </a:rPr>
                                <m:t>0</m:t>
                              </m:r>
                            </m:sup>
                          </m:sSubSup>
                        </m:e>
                      </m:d>
                      <m:r>
                        <a:rPr lang="en-US" altLang="zh-CN" sz="2000" b="1" i="1">
                          <a:latin typeface="Cambria Math" charset="0"/>
                          <a:ea typeface="Cambria Math" charset="0"/>
                        </a:rPr>
                        <m:t>=5366.85±0.19±0.13</m:t>
                      </m:r>
                      <m:r>
                        <m:rPr>
                          <m:sty m:val="p"/>
                        </m:rPr>
                        <a:rPr lang="en-US" altLang="zh-CN" sz="2000" b="0" i="0">
                          <a:latin typeface="Cambria Math" charset="0"/>
                          <a:ea typeface="Cambria Math" charset="0"/>
                        </a:rPr>
                        <m:t>MeV</m:t>
                      </m:r>
                    </m:oMath>
                  </m:oMathPara>
                </a14:m>
                <a:endParaRPr lang="en-US" altLang="zh-CN" sz="2000" b="0" i="0" dirty="0" smtClean="0">
                  <a:latin typeface="Cambria Math" charset="0"/>
                  <a:ea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1" i="1">
                          <a:latin typeface="Cambria Math" charset="0"/>
                          <a:ea typeface="Cambria Math" charset="0"/>
                        </a:rPr>
                        <m:t>𝑚</m:t>
                      </m:r>
                      <m:d>
                        <m:dPr>
                          <m:ctrlPr>
                            <a:rPr lang="en-US" altLang="zh-CN" sz="2000" b="1" i="1">
                              <a:latin typeface="Cambria Math" panose="02040503050406030204" pitchFamily="18" charset="0"/>
                              <a:ea typeface="Cambria Math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2000" b="1" i="1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b="1" i="1">
                                  <a:latin typeface="Cambria Math" charset="0"/>
                                  <a:ea typeface="Cambria Math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altLang="zh-CN" sz="2000" b="1" i="1">
                                  <a:latin typeface="Cambria Math" charset="0"/>
                                  <a:ea typeface="Cambria Math" charset="0"/>
                                </a:rPr>
                                <m:t>0</m:t>
                              </m:r>
                            </m:sup>
                          </m:sSup>
                        </m:e>
                      </m:d>
                      <m:r>
                        <a:rPr lang="en-US" altLang="zh-CN" sz="2000" b="1" i="1">
                          <a:latin typeface="Cambria Math" charset="0"/>
                          <a:ea typeface="Cambria Math" charset="0"/>
                        </a:rPr>
                        <m:t>=5279.74±0.30±0.10</m:t>
                      </m:r>
                      <m:r>
                        <m:rPr>
                          <m:sty m:val="p"/>
                        </m:rPr>
                        <a:rPr lang="en-US" altLang="zh-CN" sz="2000" b="0" i="0">
                          <a:latin typeface="Cambria Math" charset="0"/>
                          <a:ea typeface="Cambria Math" charset="0"/>
                        </a:rPr>
                        <m:t>MeV</m:t>
                      </m:r>
                    </m:oMath>
                  </m:oMathPara>
                </a14:m>
                <a:endParaRPr lang="en-US" altLang="zh-CN" sz="2000" dirty="0">
                  <a:latin typeface="Cambria Math" charset="0"/>
                  <a:ea typeface="Cambria Math" charset="0"/>
                </a:endParaRPr>
              </a:p>
            </p:txBody>
          </p:sp>
        </mc:Choice>
        <mc:Fallback xmlns="">
          <p:sp>
            <p:nvSpPr>
              <p:cNvPr id="14" name="Rectangle 22">
                <a:extLst>
                  <a:ext uri="{FF2B5EF4-FFF2-40B4-BE49-F238E27FC236}">
                    <a16:creationId xmlns:a16="http://schemas.microsoft.com/office/drawing/2014/main" id="{1371B985-0381-5743-AEF1-FABFEED72C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7443" y="4650484"/>
                <a:ext cx="4318342" cy="1218026"/>
              </a:xfrm>
              <a:prstGeom prst="rect">
                <a:avLst/>
              </a:prstGeom>
              <a:blipFill>
                <a:blip r:embed="rId9"/>
                <a:stretch>
                  <a:fillRect l="-2825" t="-5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3">
                <a:extLst>
                  <a:ext uri="{FF2B5EF4-FFF2-40B4-BE49-F238E27FC236}">
                    <a16:creationId xmlns:a16="http://schemas.microsoft.com/office/drawing/2014/main" id="{A236F297-D9A6-2240-AAF9-054E328BC599}"/>
                  </a:ext>
                </a:extLst>
              </p:cNvPr>
              <p:cNvSpPr txBox="1"/>
              <p:nvPr/>
            </p:nvSpPr>
            <p:spPr>
              <a:xfrm>
                <a:off x="674242" y="5237534"/>
                <a:ext cx="462483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𝑱</m:t>
                    </m:r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/</m:t>
                    </m:r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𝝍</m:t>
                    </m:r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𝒑</m:t>
                    </m:r>
                  </m:oMath>
                </a14:m>
                <a:r>
                  <a:rPr lang="en-US" sz="2000" b="1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zh-CN" altLang="en-US" sz="2000" b="1" dirty="0" smtClean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奇特强子态</a:t>
                </a:r>
                <a:endParaRPr lang="en-US" sz="2000" b="1" dirty="0">
                  <a:latin typeface="Arial" charset="0"/>
                  <a:ea typeface="Arial" charset="0"/>
                  <a:cs typeface="Arial" charset="0"/>
                </a:endParaRPr>
              </a:p>
              <a:p>
                <a:pPr marL="285750" indent="-285750"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𝒑</m:t>
                    </m:r>
                    <m:acc>
                      <m:accPr>
                        <m:chr m:val="̅"/>
                        <m:ctrlP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</m:ctrlPr>
                      </m:accPr>
                      <m:e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𝒑</m:t>
                        </m:r>
                      </m:e>
                    </m:acc>
                  </m:oMath>
                </a14:m>
                <a:r>
                  <a:rPr lang="en-US" sz="2000" b="1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zh-CN" altLang="en-US" sz="2000" b="1" dirty="0" smtClean="0">
                    <a:latin typeface="Arial" charset="0"/>
                    <a:ea typeface="Arial" charset="0"/>
                    <a:cs typeface="Arial" charset="0"/>
                  </a:rPr>
                  <a:t>系统中的胶球</a:t>
                </a:r>
                <a:endParaRPr lang="en-US" sz="1200" b="1" dirty="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mc:Choice>
        <mc:Fallback xmlns="">
          <p:sp>
            <p:nvSpPr>
              <p:cNvPr id="15" name="TextBox 13">
                <a:extLst>
                  <a:ext uri="{FF2B5EF4-FFF2-40B4-BE49-F238E27FC236}">
                    <a16:creationId xmlns:a16="http://schemas.microsoft.com/office/drawing/2014/main" id="{A236F297-D9A6-2240-AAF9-054E328BC5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242" y="5237534"/>
                <a:ext cx="4624836" cy="707886"/>
              </a:xfrm>
              <a:prstGeom prst="rect">
                <a:avLst/>
              </a:prstGeom>
              <a:blipFill>
                <a:blip r:embed="rId10"/>
                <a:stretch>
                  <a:fillRect l="-1187" t="-4310" b="-14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内容占位符 2"/>
              <p:cNvSpPr txBox="1">
                <a:spLocks/>
              </p:cNvSpPr>
              <p:nvPr/>
            </p:nvSpPr>
            <p:spPr>
              <a:xfrm>
                <a:off x="337385" y="4580998"/>
                <a:ext cx="6884628" cy="50912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Ø"/>
                  <a:defRPr sz="2800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b="1" dirty="0" smtClean="0">
                    <a:solidFill>
                      <a:srgbClr val="0432FF"/>
                    </a:solidFill>
                    <a:ea typeface="Arial" charset="0"/>
                    <a:cs typeface="Arial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Arial" charset="0"/>
                        <a:cs typeface="Arial" charset="0"/>
                      </a:rPr>
                      <m:t>ℬ</m:t>
                    </m:r>
                    <m:d>
                      <m:dPr>
                        <m:ctrlPr>
                          <a:rPr lang="en-US" altLang="zh-CN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CN" b="1" i="1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  <a:ea typeface="Arial" charset="0"/>
                                <a:cs typeface="Arial" charset="0"/>
                              </a:rPr>
                            </m:ctrlPr>
                          </m:sSubSupPr>
                          <m:e>
                            <m:r>
                              <a:rPr lang="en-US" altLang="zh-CN" b="1" i="1">
                                <a:solidFill>
                                  <a:srgbClr val="0432FF"/>
                                </a:solidFill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en-US" altLang="zh-CN" b="1" i="1">
                                <a:solidFill>
                                  <a:srgbClr val="0432FF"/>
                                </a:solidFill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𝒔</m:t>
                            </m:r>
                          </m:sub>
                          <m:sup>
                            <m:r>
                              <a:rPr lang="en-US" altLang="zh-CN" b="1" i="1">
                                <a:solidFill>
                                  <a:srgbClr val="0432FF"/>
                                </a:solidFill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𝟎</m:t>
                            </m:r>
                          </m:sup>
                        </m:sSubSup>
                        <m:r>
                          <a:rPr lang="en-US" altLang="zh-CN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  <m:t>→</m:t>
                        </m:r>
                        <m:r>
                          <a:rPr lang="en-US" altLang="zh-CN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  <m:t>𝑱</m:t>
                        </m:r>
                        <m:r>
                          <m:rPr>
                            <m:lit/>
                          </m:rPr>
                          <a:rPr lang="en-US" altLang="zh-CN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  <m:t>/</m:t>
                        </m:r>
                        <m:r>
                          <a:rPr lang="en-US" altLang="zh-CN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  <m:t>𝝍</m:t>
                        </m:r>
                        <m:r>
                          <a:rPr lang="en-US" altLang="zh-CN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  <m:t>𝒑</m:t>
                        </m:r>
                        <m:acc>
                          <m:accPr>
                            <m:chr m:val="̅"/>
                            <m:ctrlPr>
                              <a:rPr lang="en-US" altLang="zh-CN" b="1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  <a:ea typeface="Arial" charset="0"/>
                                <a:cs typeface="Arial" charset="0"/>
                              </a:rPr>
                            </m:ctrlPr>
                          </m:accPr>
                          <m:e>
                            <m:r>
                              <a:rPr lang="en-US" altLang="zh-CN" b="1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  <a:ea typeface="Arial" charset="0"/>
                                <a:cs typeface="Arial" charset="0"/>
                              </a:rPr>
                              <m:t>𝒑</m:t>
                            </m:r>
                          </m:e>
                        </m:acc>
                      </m:e>
                    </m:d>
                  </m:oMath>
                </a14:m>
                <a:r>
                  <a:rPr lang="zh-CN" altLang="en-US" b="1" dirty="0" smtClean="0">
                    <a:latin typeface="Arial" charset="0"/>
                    <a:ea typeface="Arial" charset="0"/>
                    <a:cs typeface="Arial" charset="0"/>
                  </a:rPr>
                  <a:t> 可能被共振态贡献</a:t>
                </a:r>
                <a:r>
                  <a:rPr lang="zh-CN" altLang="en-US" b="1" dirty="0">
                    <a:latin typeface="Arial" charset="0"/>
                    <a:ea typeface="Arial" charset="0"/>
                    <a:cs typeface="Arial" charset="0"/>
                  </a:rPr>
                  <a:t>提升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6" name="内容占位符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385" y="4580998"/>
                <a:ext cx="6884628" cy="509127"/>
              </a:xfrm>
              <a:prstGeom prst="rect">
                <a:avLst/>
              </a:prstGeom>
              <a:blipFill>
                <a:blip r:embed="rId11"/>
                <a:stretch>
                  <a:fillRect l="-1504" t="-22619" b="-238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矩形 16"/>
          <p:cNvSpPr/>
          <p:nvPr/>
        </p:nvSpPr>
        <p:spPr>
          <a:xfrm>
            <a:off x="7641121" y="292956"/>
            <a:ext cx="2714461" cy="40011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PRL 122 (2019) 191804</a:t>
            </a:r>
            <a:endParaRPr lang="zh-CN" altLang="en-US" sz="2000" b="1" dirty="0"/>
          </a:p>
        </p:txBody>
      </p:sp>
      <p:sp>
        <p:nvSpPr>
          <p:cNvPr id="18" name="矩形 17"/>
          <p:cNvSpPr/>
          <p:nvPr/>
        </p:nvSpPr>
        <p:spPr>
          <a:xfrm>
            <a:off x="578722" y="6118034"/>
            <a:ext cx="38992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Y. Hsiao and C. </a:t>
            </a:r>
            <a:r>
              <a:rPr lang="en-US" altLang="zh-CN" sz="1600" b="1" dirty="0" err="1"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Geng</a:t>
            </a:r>
            <a:r>
              <a:rPr lang="en-US" altLang="zh-CN" sz="1600" b="1" dirty="0"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,</a:t>
            </a:r>
            <a:r>
              <a:rPr lang="zh-CN" altLang="en-US" sz="1600" b="1" dirty="0"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EPJ C75 (2015) </a:t>
            </a:r>
            <a:r>
              <a:rPr lang="en-US" altLang="zh-CN" sz="1600" b="1" dirty="0" smtClean="0"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101</a:t>
            </a:r>
            <a:endParaRPr lang="en-US" altLang="zh-CN" sz="1400" b="1" dirty="0">
              <a:latin typeface="Times New Roman" panose="02020603050405020304" pitchFamily="18" charset="0"/>
              <a:ea typeface="Helvetica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77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4F497D0-588E-BE4B-A643-A907EC1C05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168" y="757631"/>
            <a:ext cx="2793647" cy="27368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pc="9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 spc="9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p>
                        <m:r>
                          <a:rPr lang="en-US" altLang="zh-CN" i="1" spc="9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altLang="zh-CN" i="1" spc="9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i="1" spc="9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US" altLang="zh-CN" i="1" spc="9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i="1" spc="9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𝝍</m:t>
                    </m:r>
                    <m:sSup>
                      <m:sSupPr>
                        <m:ctrlPr>
                          <a:rPr lang="en-US" altLang="zh-CN" i="1" spc="9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 spc="9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altLang="zh-CN" i="1" spc="9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 spc="9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 spc="9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zh-CN" i="1" spc="9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dirty="0" smtClean="0"/>
                  <a:t>模型无关分析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103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407276" y="1220796"/>
                <a:ext cx="8117276" cy="4351338"/>
              </a:xfrm>
            </p:spPr>
            <p:txBody>
              <a:bodyPr/>
              <a:lstStyle/>
              <a:p>
                <a:r>
                  <a:rPr lang="en-US" altLang="zh-CN" b="1" dirty="0" smtClean="0"/>
                  <a:t> 2014</a:t>
                </a:r>
                <a:r>
                  <a:rPr lang="zh-CN" altLang="en-US" b="1" dirty="0" smtClean="0"/>
                  <a:t>年</a:t>
                </a:r>
                <a:r>
                  <a:rPr lang="en-US" altLang="zh-CN" b="1" dirty="0"/>
                  <a:t>Belle</a:t>
                </a:r>
                <a:r>
                  <a:rPr lang="zh-CN" altLang="en-US" b="1" dirty="0" smtClean="0"/>
                  <a:t>实验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e>
                      <m:sup>
                        <m:r>
                          <a:rPr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altLang="zh-CN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𝑱</m:t>
                    </m:r>
                    <m:r>
                      <a:rPr lang="en-US" altLang="zh-CN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altLang="zh-CN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𝝍</m:t>
                    </m:r>
                    <m:sSup>
                      <m:sSupPr>
                        <m:ctrlPr>
                          <a:rPr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b="1" dirty="0" smtClean="0"/>
                  <a:t> </a:t>
                </a:r>
                <a:r>
                  <a:rPr lang="zh-CN" altLang="en-US" b="1" dirty="0" smtClean="0"/>
                  <a:t>衰变</a:t>
                </a:r>
                <a:r>
                  <a:rPr lang="zh-CN" altLang="en-US" b="1" dirty="0"/>
                  <a:t>分析</a:t>
                </a:r>
                <a:endParaRPr lang="en-US" altLang="zh-CN" b="1" dirty="0" smtClean="0"/>
              </a:p>
              <a:p>
                <a:pPr lvl="1"/>
                <a:r>
                  <a:rPr lang="zh-CN" altLang="en-US" b="1" dirty="0" smtClean="0"/>
                  <a:t>奇特态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sub>
                    </m:sSub>
                    <m:sSup>
                      <m:sSupPr>
                        <m:ctrlPr>
                          <a:rPr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𝟒𝟐𝟎𝟎</m:t>
                            </m:r>
                          </m:e>
                        </m:d>
                      </m:e>
                      <m:sup>
                        <m:r>
                          <a:rPr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b="1" dirty="0" smtClean="0"/>
                  <a:t>的发现</a:t>
                </a:r>
                <a:endParaRPr lang="en-US" altLang="zh-CN" b="1" dirty="0" smtClean="0"/>
              </a:p>
              <a:p>
                <a:pPr lvl="1"/>
                <a:r>
                  <a:rPr lang="zh-CN" altLang="en-US" b="1" i="0" dirty="0" smtClean="0"/>
                  <a:t>奇特态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sub>
                    </m:sSub>
                    <m:sSup>
                      <m:sSupPr>
                        <m:ctrlPr>
                          <a:rPr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𝟒𝟒𝟑𝟎</m:t>
                            </m:r>
                          </m:e>
                        </m:d>
                      </m:e>
                      <m:sup>
                        <m:r>
                          <a:rPr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b="1" dirty="0" smtClean="0"/>
                  <a:t>的迹象</a:t>
                </a:r>
                <a:endParaRPr lang="en-US" altLang="zh-CN" b="1" dirty="0" smtClean="0"/>
              </a:p>
              <a:p>
                <a:r>
                  <a:rPr lang="en-US" altLang="zh-CN" b="1" dirty="0"/>
                  <a:t> </a:t>
                </a:r>
                <a:r>
                  <a:rPr lang="en-US" altLang="zh-CN" b="1" dirty="0" err="1" smtClean="0"/>
                  <a:t>LHCb</a:t>
                </a:r>
                <a:r>
                  <a:rPr lang="en-US" altLang="zh-CN" b="1" dirty="0" smtClean="0"/>
                  <a:t> </a:t>
                </a:r>
                <a:r>
                  <a:rPr lang="zh-CN" altLang="en-US" b="1" dirty="0" smtClean="0"/>
                  <a:t>模型无关分析</a:t>
                </a:r>
                <a:endParaRPr lang="en-US" altLang="zh-CN" b="1" dirty="0" smtClean="0"/>
              </a:p>
              <a:p>
                <a:pPr lvl="1"/>
                <a:r>
                  <a:rPr lang="zh-CN" altLang="en-US" b="1" dirty="0" smtClean="0"/>
                  <a:t>数据与只有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1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 dirty="0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altLang="zh-CN" b="1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zh-CN" altLang="en-US" b="1" dirty="0" smtClean="0"/>
                  <a:t>贡献的假设不一致：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𝝈</m:t>
                    </m:r>
                  </m:oMath>
                </a14:m>
                <a:r>
                  <a:rPr lang="en-US" altLang="zh-CN" b="1" dirty="0" smtClean="0"/>
                  <a:t> </a:t>
                </a:r>
                <a:r>
                  <a:rPr lang="zh-CN" altLang="en-US" b="1" dirty="0" smtClean="0"/>
                  <a:t>显著性</a:t>
                </a:r>
                <a:endParaRPr lang="en-US" altLang="zh-CN" b="1" dirty="0" smtClean="0"/>
              </a:p>
              <a:p>
                <a:pPr lvl="1"/>
                <a:r>
                  <a:rPr lang="zh-CN" altLang="en-US" b="1" dirty="0" smtClean="0"/>
                  <a:t>振幅分析正在进行中</a:t>
                </a:r>
                <a:endParaRPr lang="en-US" altLang="zh-CN" b="1" dirty="0"/>
              </a:p>
              <a:p>
                <a:endParaRPr lang="zh-CN" altLang="en-US" b="1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7276" y="1220796"/>
                <a:ext cx="8117276" cy="4351338"/>
              </a:xfrm>
              <a:blipFill>
                <a:blip r:embed="rId4"/>
                <a:stretch>
                  <a:fillRect l="-1352" t="-21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2019/10/24</a:t>
            </a:r>
            <a:endParaRPr lang="en-US" altLang="zh-CN" dirty="0" smtClean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杨振伟</a:t>
            </a:r>
            <a:r>
              <a:rPr lang="en-US" altLang="zh-CN" smtClean="0"/>
              <a:t>, </a:t>
            </a:r>
            <a:r>
              <a:rPr lang="zh-CN" altLang="en-US" smtClean="0"/>
              <a:t>清华大学高能物理研究中心   </a:t>
            </a:r>
            <a:r>
              <a:rPr lang="en-US" altLang="zh-CN" smtClean="0"/>
              <a:t>LHCb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D1EC-2E85-426B-9CF9-00380D01AEC6}" type="slidenum">
              <a:rPr lang="zh-CN" altLang="en-US" smtClean="0"/>
              <a:pPr/>
              <a:t>22</a:t>
            </a:fld>
            <a:endParaRPr lang="zh-CN" altLang="en-US"/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28824CCD-E869-6942-A11C-DFF7ED35BE2A}"/>
              </a:ext>
            </a:extLst>
          </p:cNvPr>
          <p:cNvSpPr txBox="1"/>
          <p:nvPr/>
        </p:nvSpPr>
        <p:spPr>
          <a:xfrm>
            <a:off x="9327576" y="3533326"/>
            <a:ext cx="218354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pt-BR" dirty="0">
                <a:latin typeface="Helvetica" charset="0"/>
                <a:ea typeface="Helvetica" charset="0"/>
                <a:cs typeface="Helvetica" charset="0"/>
              </a:rPr>
              <a:t>[PRD 90 </a:t>
            </a:r>
            <a:r>
              <a:rPr lang="pt-BR" altLang="zh-CN" dirty="0">
                <a:latin typeface="Helvetica" charset="0"/>
                <a:ea typeface="Helvetica" charset="0"/>
                <a:cs typeface="Helvetica" charset="0"/>
              </a:rPr>
              <a:t> (2014)</a:t>
            </a:r>
            <a:r>
              <a:rPr lang="pt-BR" dirty="0">
                <a:latin typeface="Helvetica" charset="0"/>
                <a:ea typeface="Helvetica" charset="0"/>
                <a:cs typeface="Helvetica" charset="0"/>
              </a:rPr>
              <a:t> 112009]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26">
                <a:extLst>
                  <a:ext uri="{FF2B5EF4-FFF2-40B4-BE49-F238E27FC236}">
                    <a16:creationId xmlns:a16="http://schemas.microsoft.com/office/drawing/2014/main" id="{73523DCB-B662-5D41-AE22-CFA5140846BC}"/>
                  </a:ext>
                </a:extLst>
              </p:cNvPr>
              <p:cNvSpPr txBox="1"/>
              <p:nvPr/>
            </p:nvSpPr>
            <p:spPr>
              <a:xfrm>
                <a:off x="10419349" y="2337737"/>
                <a:ext cx="11990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Arial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altLang="zh-CN" b="1" i="1">
                              <a:solidFill>
                                <a:srgbClr val="FF0000"/>
                              </a:solidFill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𝒁</m:t>
                          </m:r>
                        </m:e>
                        <m:sub>
                          <m:r>
                            <a:rPr lang="en-US" altLang="zh-CN" b="1" i="1">
                              <a:solidFill>
                                <a:srgbClr val="FF0000"/>
                              </a:solidFill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𝒄</m:t>
                          </m:r>
                        </m:sub>
                      </m:sSub>
                      <m:sSup>
                        <m:sSupPr>
                          <m:ctrlPr>
                            <a:rPr lang="en-US" altLang="zh-CN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Arial" charset="0"/>
                              <a:cs typeface="Arial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Arial" charset="0"/>
                                  <a:cs typeface="Arial" charset="0"/>
                                </a:rPr>
                              </m:ctrlPr>
                            </m:dPr>
                            <m:e>
                              <m:r>
                                <a:rPr lang="en-US" altLang="zh-CN" b="1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𝟒𝟒𝟑𝟎</m:t>
                              </m:r>
                            </m:e>
                          </m:d>
                        </m:e>
                        <m:sup>
                          <m:r>
                            <a:rPr lang="en-US" altLang="zh-CN" b="1" i="1">
                              <a:solidFill>
                                <a:srgbClr val="FF0000"/>
                              </a:solidFill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b="1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9" name="TextBox 26">
                <a:extLst>
                  <a:ext uri="{FF2B5EF4-FFF2-40B4-BE49-F238E27FC236}">
                    <a16:creationId xmlns:a16="http://schemas.microsoft.com/office/drawing/2014/main" id="{73523DCB-B662-5D41-AE22-CFA5140846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9349" y="2337737"/>
                <a:ext cx="1199070" cy="369332"/>
              </a:xfrm>
              <a:prstGeom prst="rect">
                <a:avLst/>
              </a:prstGeom>
              <a:blipFill>
                <a:blip r:embed="rId5"/>
                <a:stretch>
                  <a:fillRect r="-20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6A587529-1DA0-C94C-93B9-7F4424AD1DA2}"/>
                  </a:ext>
                </a:extLst>
              </p:cNvPr>
              <p:cNvSpPr/>
              <p:nvPr/>
            </p:nvSpPr>
            <p:spPr>
              <a:xfrm>
                <a:off x="9954621" y="1136620"/>
                <a:ext cx="13635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𝒁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𝒄</m:t>
                        </m:r>
                      </m:sub>
                    </m:sSub>
                    <m:sSup>
                      <m:sSupPr>
                        <m:ctrlP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Arial" charset="0"/>
                                <a:cs typeface="Arial" charset="0"/>
                              </a:rPr>
                            </m:ctrlPr>
                          </m:dPr>
                          <m:e>
                            <m: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𝟒</m:t>
                            </m:r>
                            <m:r>
                              <a:rPr lang="en-US" altLang="zh-CN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Arial" charset="0"/>
                                <a:cs typeface="Arial" charset="0"/>
                              </a:rPr>
                              <m:t>𝟐𝟎</m:t>
                            </m:r>
                            <m: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𝟎</m:t>
                            </m:r>
                          </m:e>
                        </m:d>
                      </m:e>
                      <m:sup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b="1" dirty="0">
                    <a:latin typeface="Arial" charset="0"/>
                    <a:ea typeface="Arial" charset="0"/>
                    <a:cs typeface="Arial" charset="0"/>
                  </a:rPr>
                  <a:t>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6A587529-1DA0-C94C-93B9-7F4424AD1D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54621" y="1136620"/>
                <a:ext cx="136357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/>
          <p:cNvSpPr/>
          <p:nvPr/>
        </p:nvSpPr>
        <p:spPr>
          <a:xfrm>
            <a:off x="9327596" y="1460073"/>
            <a:ext cx="9717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/>
              <a:t>Belle</a:t>
            </a:r>
            <a:endParaRPr lang="zh-CN" altLang="en-US" sz="2800" dirty="0"/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D4DD4778-F6F4-D946-95A4-B9ADB7F508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085" y="3894275"/>
            <a:ext cx="3654651" cy="2504113"/>
          </a:xfrm>
          <a:prstGeom prst="rect">
            <a:avLst/>
          </a:prstGeom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id="{8C40F2C9-B9B5-2A47-9CB7-6AD7B8CE10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031" y="3879907"/>
            <a:ext cx="3488590" cy="239033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6982199" y="289401"/>
            <a:ext cx="3219792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PRL 122 (2019) 152002</a:t>
            </a:r>
            <a:endParaRPr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74960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>
              <a:xfrm>
                <a:off x="670035" y="1910651"/>
                <a:ext cx="10515600" cy="887108"/>
              </a:xfrm>
            </p:spPr>
            <p:txBody>
              <a:bodyPr/>
              <a:lstStyle/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1" i="1" dirty="0" smtClean="0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en-US" altLang="zh-CN" b="1" i="1" dirty="0" smtClean="0"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  <m:sup>
                        <m:r>
                          <a:rPr lang="en-US" altLang="zh-CN" b="1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zh-CN" altLang="en-US" dirty="0" smtClean="0"/>
                  <a:t>介子激发态的发现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70035" y="1910651"/>
                <a:ext cx="10515600" cy="887108"/>
              </a:xfrm>
              <a:blipFill>
                <a:blip r:embed="rId2"/>
                <a:stretch>
                  <a:fillRect b="-89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2019/10/24</a:t>
            </a:r>
            <a:endParaRPr lang="en-US" altLang="zh-CN" dirty="0" smtClean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杨振伟</a:t>
            </a:r>
            <a:r>
              <a:rPr lang="en-US" altLang="zh-CN" smtClean="0"/>
              <a:t>, </a:t>
            </a:r>
            <a:r>
              <a:rPr lang="zh-CN" altLang="en-US" smtClean="0"/>
              <a:t>清华大学高能物理研究中心   </a:t>
            </a:r>
            <a:r>
              <a:rPr lang="en-US" altLang="zh-CN" smtClean="0"/>
              <a:t>LHCb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D1EC-2E85-426B-9CF9-00380D01AEC6}" type="slidenum">
              <a:rPr lang="zh-CN" altLang="en-US" smtClean="0"/>
              <a:pPr/>
              <a:t>23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2064" y="3005533"/>
            <a:ext cx="4989683" cy="318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10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zh-CN" altLang="en-US" dirty="0" smtClean="0"/>
                  <a:t>介子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7627" b="-271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435383" y="1059554"/>
                <a:ext cx="6635200" cy="2374445"/>
              </a:xfrm>
            </p:spPr>
            <p:txBody>
              <a:bodyPr>
                <a:normAutofit/>
              </a:bodyPr>
              <a:lstStyle/>
              <a:p>
                <a:r>
                  <a:rPr lang="zh-CN" altLang="en-US" b="1" dirty="0" smtClean="0"/>
                  <a:t> 独特的介子家族，包含两个不同的重味夸克：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  <m:t>𝒃</m:t>
                            </m:r>
                          </m:e>
                        </m:acc>
                        <m:r>
                          <a:rPr lang="en-US" altLang="zh-CN" b="1" i="1" dirty="0" smtClean="0"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</m:d>
                  </m:oMath>
                </a14:m>
                <a:endParaRPr lang="en-US" altLang="zh-CN" b="1" dirty="0" smtClean="0"/>
              </a:p>
              <a:p>
                <a:pPr lvl="1"/>
                <a:r>
                  <a:rPr lang="zh-CN" altLang="en-US" b="1" dirty="0" smtClean="0"/>
                  <a:t>基态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  <m:sup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zh-CN" altLang="en-US" b="1" dirty="0" smtClean="0"/>
                  <a:t>，</a:t>
                </a:r>
                <a:r>
                  <a:rPr lang="en-US" altLang="zh-CN" b="1" dirty="0" smtClean="0"/>
                  <a:t>1998</a:t>
                </a:r>
                <a:r>
                  <a:rPr lang="zh-CN" altLang="en-US" b="1" dirty="0" smtClean="0"/>
                  <a:t>年</a:t>
                </a:r>
                <a:r>
                  <a:rPr lang="en-US" altLang="zh-CN" b="1" dirty="0" smtClean="0"/>
                  <a:t>CDF</a:t>
                </a:r>
                <a:r>
                  <a:rPr lang="zh-CN" altLang="en-US" b="1" dirty="0" smtClean="0"/>
                  <a:t>实验首次发现</a:t>
                </a:r>
                <a:endParaRPr lang="en-US" altLang="zh-CN" b="1" dirty="0" smtClean="0"/>
              </a:p>
              <a:p>
                <a:r>
                  <a:rPr lang="zh-CN" altLang="en-US" b="1" dirty="0" smtClean="0"/>
                  <a:t> 丰富的谱结构和衰变方式</a:t>
                </a:r>
                <a:endParaRPr lang="zh-CN" altLang="en-US" b="1" dirty="0"/>
              </a:p>
              <a:p>
                <a:r>
                  <a:rPr lang="zh-CN" altLang="en-US" b="1" dirty="0" smtClean="0"/>
                  <a:t> </a:t>
                </a:r>
                <a:r>
                  <a:rPr lang="zh-CN" altLang="en-US" b="1" dirty="0" smtClean="0">
                    <a:solidFill>
                      <a:srgbClr val="0000FF"/>
                    </a:solidFill>
                  </a:rPr>
                  <a:t>产生截面小，实验信息有限</a:t>
                </a:r>
                <a:endParaRPr lang="en-US" altLang="zh-CN" b="1" dirty="0" smtClean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5383" y="1059554"/>
                <a:ext cx="6635200" cy="2374445"/>
              </a:xfrm>
              <a:blipFill>
                <a:blip r:embed="rId3"/>
                <a:stretch>
                  <a:fillRect l="-1561" t="-4627" r="-1102" b="-51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2019/10/24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杨振伟</a:t>
            </a:r>
            <a:r>
              <a:rPr lang="en-US" altLang="zh-CN" smtClean="0"/>
              <a:t>, </a:t>
            </a:r>
            <a:r>
              <a:rPr lang="zh-CN" altLang="en-US" smtClean="0"/>
              <a:t>清华大学高能物理研究中心   </a:t>
            </a:r>
            <a:r>
              <a:rPr lang="en-US" altLang="zh-CN" smtClean="0"/>
              <a:t>LHCb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24</a:t>
            </a:fld>
            <a:endParaRPr lang="zh-CN" altLang="en-US" dirty="0"/>
          </a:p>
        </p:txBody>
      </p:sp>
      <p:grpSp>
        <p:nvGrpSpPr>
          <p:cNvPr id="11" name="组合 10"/>
          <p:cNvGrpSpPr/>
          <p:nvPr/>
        </p:nvGrpSpPr>
        <p:grpSpPr>
          <a:xfrm>
            <a:off x="7070583" y="341511"/>
            <a:ext cx="4845909" cy="3222902"/>
            <a:chOff x="6152840" y="1525514"/>
            <a:chExt cx="2856973" cy="1804966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168"/>
            <a:stretch/>
          </p:blipFill>
          <p:spPr bwMode="auto">
            <a:xfrm>
              <a:off x="6152840" y="1525514"/>
              <a:ext cx="2856973" cy="1804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4"/>
                <p:cNvSpPr txBox="1"/>
                <p:nvPr/>
              </p:nvSpPr>
              <p:spPr>
                <a:xfrm>
                  <a:off x="7258505" y="2654204"/>
                  <a:ext cx="1634460" cy="3792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</m:oMath>
                  </a14:m>
                  <a:r>
                    <a:rPr lang="zh-CN" altLang="en-US" sz="2400" b="1" dirty="0" smtClean="0"/>
                    <a:t>介子质量谱</a:t>
                  </a:r>
                  <a:endParaRPr lang="en-US" altLang="zh-CN" sz="2400" b="1" dirty="0" smtClean="0"/>
                </a:p>
                <a:p>
                  <a:r>
                    <a:rPr lang="en-US" altLang="zh-CN" sz="1400" b="1" dirty="0" smtClean="0"/>
                    <a:t>S</a:t>
                  </a:r>
                  <a:r>
                    <a:rPr lang="en-US" altLang="zh-CN" sz="1400" b="1" dirty="0"/>
                    <a:t>. Godfrey, PRD70(2004)054017</a:t>
                  </a:r>
                  <a:endParaRPr lang="zh-CN" altLang="en-US" sz="1400" b="1" dirty="0"/>
                </a:p>
              </p:txBody>
            </p:sp>
          </mc:Choice>
          <mc:Fallback xmlns="">
            <p:sp>
              <p:nvSpPr>
                <p:cNvPr id="10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8505" y="2654204"/>
                  <a:ext cx="1634460" cy="379210"/>
                </a:xfrm>
                <a:prstGeom prst="rect">
                  <a:avLst/>
                </a:prstGeom>
                <a:blipFill>
                  <a:blip r:embed="rId5"/>
                  <a:stretch>
                    <a:fillRect l="-661" t="-6306" b="-8108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5820" y="4307071"/>
            <a:ext cx="1872066" cy="111058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4116" y="4495484"/>
            <a:ext cx="1905982" cy="105728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25560" y="4307071"/>
            <a:ext cx="1992738" cy="114347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6968472" y="5942758"/>
            <a:ext cx="133882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旁观者模式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9965578" y="5687815"/>
            <a:ext cx="110799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湮灭模式</a:t>
            </a:r>
          </a:p>
        </p:txBody>
      </p:sp>
      <p:sp>
        <p:nvSpPr>
          <p:cNvPr id="19" name="右大括号 18"/>
          <p:cNvSpPr/>
          <p:nvPr/>
        </p:nvSpPr>
        <p:spPr>
          <a:xfrm>
            <a:off x="7498817" y="4710068"/>
            <a:ext cx="278138" cy="1937739"/>
          </a:xfrm>
          <a:prstGeom prst="rightBrace">
            <a:avLst>
              <a:gd name="adj1" fmla="val 50217"/>
              <a:gd name="adj2" fmla="val 50840"/>
            </a:avLst>
          </a:prstGeom>
          <a:ln w="38100">
            <a:solidFill>
              <a:srgbClr val="2605EB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747774" y="3594295"/>
                <a:ext cx="5978368" cy="52322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en-US" altLang="zh-CN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zh-CN" altLang="en-US" sz="2800" b="1" dirty="0" smtClean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物理是中国组最早的物理课题之一</a:t>
                </a:r>
                <a:endParaRPr lang="zh-CN" altLang="en-US" sz="28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774" y="3594295"/>
                <a:ext cx="5978368" cy="523220"/>
              </a:xfrm>
              <a:prstGeom prst="rect">
                <a:avLst/>
              </a:prstGeom>
              <a:blipFill>
                <a:blip r:embed="rId9"/>
                <a:stretch>
                  <a:fillRect t="-12941" r="-612" b="-329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左大括号 7"/>
          <p:cNvSpPr/>
          <p:nvPr/>
        </p:nvSpPr>
        <p:spPr>
          <a:xfrm>
            <a:off x="1892401" y="4371075"/>
            <a:ext cx="279562" cy="1549238"/>
          </a:xfrm>
          <a:prstGeom prst="leftBrace">
            <a:avLst>
              <a:gd name="adj1" fmla="val 76915"/>
              <a:gd name="adj2" fmla="val 50000"/>
            </a:avLst>
          </a:prstGeom>
          <a:ln w="38100">
            <a:solidFill>
              <a:srgbClr val="0000FF"/>
            </a:solidFill>
            <a:tailEnd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FF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80672" y="4893287"/>
            <a:ext cx="1468834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两</a:t>
            </a:r>
            <a:r>
              <a:rPr lang="zh-CN" altLang="en-US" sz="24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大目标</a:t>
            </a:r>
            <a:endParaRPr lang="zh-CN" altLang="en-US" sz="2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/>
              <p:cNvSpPr txBox="1"/>
              <p:nvPr/>
            </p:nvSpPr>
            <p:spPr>
              <a:xfrm>
                <a:off x="2102743" y="4372303"/>
                <a:ext cx="337080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 dirty="0" smtClean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丰富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SupPr>
                      <m:e>
                        <m:r>
                          <a:rPr lang="en-US" altLang="zh-CN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𝑩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</m:sub>
                      <m:sup>
                        <m:r>
                          <a:rPr lang="en-US" altLang="zh-CN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zh-CN" altLang="en-US" sz="2400" b="1" dirty="0" smtClean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介子的实验信息</a:t>
                </a:r>
                <a:endParaRPr lang="zh-CN" altLang="en-US" sz="2400" b="1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20" name="文本框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2743" y="4372303"/>
                <a:ext cx="3370809" cy="461665"/>
              </a:xfrm>
              <a:prstGeom prst="rect">
                <a:avLst/>
              </a:prstGeom>
              <a:blipFill>
                <a:blip r:embed="rId10"/>
                <a:stretch>
                  <a:fillRect l="-2893" t="-10526" r="-126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/>
              <p:cNvSpPr txBox="1"/>
              <p:nvPr/>
            </p:nvSpPr>
            <p:spPr>
              <a:xfrm>
                <a:off x="2211423" y="5441715"/>
                <a:ext cx="272990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 dirty="0" smtClean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寻找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𝑩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zh-CN" altLang="en-US" sz="2400" b="1" dirty="0" smtClean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介子</a:t>
                </a:r>
                <a:r>
                  <a:rPr lang="zh-CN" altLang="en-US" sz="2400" b="1" dirty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激发态</a:t>
                </a:r>
              </a:p>
            </p:txBody>
          </p:sp>
        </mc:Choice>
        <mc:Fallback xmlns="">
          <p:sp>
            <p:nvSpPr>
              <p:cNvPr id="21" name="文本框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1423" y="5441715"/>
                <a:ext cx="2729906" cy="461665"/>
              </a:xfrm>
              <a:prstGeom prst="rect">
                <a:avLst/>
              </a:prstGeom>
              <a:blipFill>
                <a:blip r:embed="rId11"/>
                <a:stretch>
                  <a:fillRect l="-3571" t="-10667" r="-893" b="-30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文本框 21"/>
          <p:cNvSpPr txBox="1"/>
          <p:nvPr/>
        </p:nvSpPr>
        <p:spPr>
          <a:xfrm>
            <a:off x="1597037" y="6010026"/>
            <a:ext cx="3051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与理论家紧密合作</a:t>
            </a:r>
            <a:endParaRPr lang="zh-CN" altLang="en-US" sz="2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5027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内容占位符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934" y="92536"/>
            <a:ext cx="4048617" cy="64243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zh-CN" altLang="en-US" dirty="0"/>
                  <a:t>丰富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zh-CN" altLang="en-US" dirty="0" smtClean="0"/>
                  <a:t>介子的实验信息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797" b="-9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2019/10/24</a:t>
            </a:r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杨振伟</a:t>
            </a:r>
            <a:r>
              <a:rPr lang="en-US" altLang="zh-CN" smtClean="0"/>
              <a:t>, </a:t>
            </a:r>
            <a:r>
              <a:rPr lang="zh-CN" altLang="en-US" smtClean="0"/>
              <a:t>清华大学高能物理研究中心   </a:t>
            </a:r>
            <a:r>
              <a:rPr lang="en-US" altLang="zh-CN" smtClean="0"/>
              <a:t>LHCb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25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41" y="2212236"/>
            <a:ext cx="4296492" cy="3990379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3350817" y="3881210"/>
            <a:ext cx="1773075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Arial" panose="020B0604020202020204" pitchFamily="34" charset="0"/>
                <a:ea typeface="黑体" panose="02010609060101010101" pitchFamily="49" charset="-122"/>
              </a:rPr>
              <a:t>2004</a:t>
            </a:r>
          </a:p>
          <a:p>
            <a:pPr algn="ctr"/>
            <a:r>
              <a:rPr lang="zh-CN" altLang="en-US" sz="2400" b="1" dirty="0">
                <a:latin typeface="Arial" panose="020B0604020202020204" pitchFamily="34" charset="0"/>
                <a:ea typeface="黑体" panose="02010609060101010101" pitchFamily="49" charset="-122"/>
              </a:rPr>
              <a:t>粒子数据表</a:t>
            </a:r>
            <a:endParaRPr lang="en-US" altLang="zh-CN" sz="2400" b="1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634356" y="3881209"/>
            <a:ext cx="1807155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latin typeface="Arial" panose="020B0604020202020204" pitchFamily="34" charset="0"/>
                <a:ea typeface="黑体" panose="02010609060101010101" pitchFamily="49" charset="-122"/>
              </a:rPr>
              <a:t>2019</a:t>
            </a:r>
            <a:endParaRPr lang="en-US" altLang="zh-CN" sz="2400" b="1" dirty="0"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algn="ctr"/>
            <a:r>
              <a:rPr lang="zh-CN" altLang="en-US" sz="2400" b="1" dirty="0">
                <a:latin typeface="Arial" panose="020B0604020202020204" pitchFamily="34" charset="0"/>
                <a:ea typeface="黑体" panose="02010609060101010101" pitchFamily="49" charset="-122"/>
              </a:rPr>
              <a:t>粒子数据表</a:t>
            </a:r>
            <a:endParaRPr lang="en-US" altLang="zh-CN" sz="2400" b="1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981629" y="4826442"/>
            <a:ext cx="38924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rgbClr val="2605E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</a:t>
            </a:r>
            <a:r>
              <a:rPr lang="zh-CN" altLang="en-US" sz="3200" b="1" dirty="0" smtClean="0">
                <a:solidFill>
                  <a:srgbClr val="2605E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</a:t>
            </a:r>
            <a:r>
              <a:rPr lang="zh-CN" altLang="en-US" sz="3200" b="1" dirty="0">
                <a:solidFill>
                  <a:srgbClr val="2605E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作出重要贡献</a:t>
            </a:r>
          </a:p>
        </p:txBody>
      </p:sp>
      <p:sp>
        <p:nvSpPr>
          <p:cNvPr id="16" name="右箭头 15"/>
          <p:cNvSpPr/>
          <p:nvPr/>
        </p:nvSpPr>
        <p:spPr bwMode="auto">
          <a:xfrm>
            <a:off x="5375618" y="4043995"/>
            <a:ext cx="1104434" cy="505426"/>
          </a:xfrm>
          <a:prstGeom prst="rightArrow">
            <a:avLst>
              <a:gd name="adj1" fmla="val 50000"/>
              <a:gd name="adj2" fmla="val 101989"/>
            </a:avLst>
          </a:prstGeom>
          <a:solidFill>
            <a:srgbClr val="2605EB"/>
          </a:solidFill>
          <a:ln w="12700">
            <a:solidFill>
              <a:srgbClr val="2605EB"/>
            </a:solidFill>
            <a:miter lim="800000"/>
            <a:headEnd type="none" w="med" len="med"/>
            <a:tailEnd type="none" w="med" len="med"/>
          </a:ln>
        </p:spPr>
        <p:txBody>
          <a:bodyPr wrap="square" lIns="0" tIns="0" rIns="0" bIns="0" rtlCol="0" anchor="ctr">
            <a:spAutoFit/>
          </a:bodyPr>
          <a:lstStyle/>
          <a:p>
            <a:pPr algn="l"/>
            <a:endParaRPr lang="zh-CN" altLang="en-US" sz="2400" b="1" dirty="0">
              <a:solidFill>
                <a:schemeClr val="bg1"/>
              </a:solidFill>
              <a:latin typeface="Times New Roman" charset="0"/>
              <a:ea typeface="宋体" charset="-122"/>
              <a:cs typeface="Times New Roman" charset="0"/>
              <a:sym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14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>
              <a:xfrm>
                <a:off x="407276" y="249512"/>
                <a:ext cx="5256105" cy="887108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  <m:sup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zh-CN" altLang="en-US" dirty="0" smtClean="0"/>
                  <a:t>介子激发态的发现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07276" y="249512"/>
                <a:ext cx="5256105" cy="887108"/>
              </a:xfrm>
              <a:blipFill>
                <a:blip r:embed="rId2"/>
                <a:stretch>
                  <a:fillRect b="-9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2019/10/24</a:t>
            </a:r>
            <a:endParaRPr lang="en-US" altLang="zh-CN" dirty="0" smtClean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杨振伟</a:t>
            </a:r>
            <a:r>
              <a:rPr lang="en-US" altLang="zh-CN" smtClean="0"/>
              <a:t>, </a:t>
            </a:r>
            <a:r>
              <a:rPr lang="zh-CN" altLang="en-US" smtClean="0"/>
              <a:t>清华大学高能物理研究中心   </a:t>
            </a:r>
            <a:r>
              <a:rPr lang="en-US" altLang="zh-CN" smtClean="0"/>
              <a:t>LHCb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D1EC-2E85-426B-9CF9-00380D01AEC6}" type="slidenum">
              <a:rPr lang="zh-CN" altLang="en-US" smtClean="0"/>
              <a:pPr/>
              <a:t>26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/>
          <a:srcRect l="18276" t="5576" r="18184" b="6638"/>
          <a:stretch/>
        </p:blipFill>
        <p:spPr>
          <a:xfrm>
            <a:off x="9153785" y="1016012"/>
            <a:ext cx="2550834" cy="198234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037" y="1534396"/>
            <a:ext cx="4989683" cy="3185081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519630" y="4793853"/>
            <a:ext cx="5112347" cy="872842"/>
            <a:chOff x="1750593" y="5325202"/>
            <a:chExt cx="5112347" cy="872842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4342" y="5783735"/>
              <a:ext cx="4458598" cy="40176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4342" y="5325202"/>
              <a:ext cx="4458598" cy="37318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1"/>
                <p:cNvSpPr txBox="1"/>
                <p:nvPr/>
              </p:nvSpPr>
              <p:spPr>
                <a:xfrm>
                  <a:off x="1750593" y="5341301"/>
                  <a:ext cx="75283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zh-CN" altLang="en-US" sz="2000" b="1" dirty="0"/>
                </a:p>
              </p:txBody>
            </p:sp>
          </mc:Choice>
          <mc:Fallback xmlns="">
            <p:sp>
              <p:nvSpPr>
                <p:cNvPr id="12" name="文本框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0593" y="5341301"/>
                  <a:ext cx="752834" cy="40011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文本框 12"/>
                <p:cNvSpPr txBox="1"/>
                <p:nvPr/>
              </p:nvSpPr>
              <p:spPr>
                <a:xfrm>
                  <a:off x="1753222" y="5797934"/>
                  <a:ext cx="75283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zh-CN" altLang="en-US" sz="2000" b="1" dirty="0"/>
                </a:p>
              </p:txBody>
            </p:sp>
          </mc:Choice>
          <mc:Fallback xmlns="">
            <p:sp>
              <p:nvSpPr>
                <p:cNvPr id="13" name="文本框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3222" y="5797934"/>
                  <a:ext cx="752834" cy="40011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矩形 13"/>
          <p:cNvSpPr/>
          <p:nvPr/>
        </p:nvSpPr>
        <p:spPr>
          <a:xfrm>
            <a:off x="7088571" y="349203"/>
            <a:ext cx="4309193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zh-CN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LHCb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PRL 122 (2019) 232001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文本框 15"/>
              <p:cNvSpPr txBox="1"/>
              <p:nvPr/>
            </p:nvSpPr>
            <p:spPr>
              <a:xfrm>
                <a:off x="1949230" y="2496733"/>
                <a:ext cx="82054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𝝈</m:t>
                      </m:r>
                    </m:oMath>
                  </m:oMathPara>
                </a14:m>
                <a:endParaRPr lang="zh-CN" altLang="en-US" sz="2000" b="1" dirty="0"/>
              </a:p>
            </p:txBody>
          </p:sp>
        </mc:Choice>
        <mc:Fallback>
          <p:sp>
            <p:nvSpPr>
              <p:cNvPr id="16" name="文本框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9230" y="2496733"/>
                <a:ext cx="820546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文本框 16"/>
              <p:cNvSpPr txBox="1"/>
              <p:nvPr/>
            </p:nvSpPr>
            <p:spPr>
              <a:xfrm>
                <a:off x="2920621" y="2496733"/>
                <a:ext cx="73879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b="1" dirty="0" smtClean="0"/>
                  <a:t>2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𝝈</m:t>
                    </m:r>
                  </m:oMath>
                </a14:m>
                <a:endParaRPr lang="zh-CN" altLang="en-US" sz="2000" b="1" dirty="0"/>
              </a:p>
            </p:txBody>
          </p:sp>
        </mc:Choice>
        <mc:Fallback>
          <p:sp>
            <p:nvSpPr>
              <p:cNvPr id="17" name="文本框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0621" y="2496733"/>
                <a:ext cx="738792" cy="400110"/>
              </a:xfrm>
              <a:prstGeom prst="rect">
                <a:avLst/>
              </a:prstGeom>
              <a:blipFill>
                <a:blip r:embed="rId10"/>
                <a:stretch>
                  <a:fillRect l="-8264" t="-9231" b="-276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图片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268" y="3687826"/>
            <a:ext cx="3415862" cy="241445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8399823" y="3389867"/>
            <a:ext cx="34483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 smtClean="0"/>
              <a:t>CMS: </a:t>
            </a:r>
            <a:r>
              <a:rPr lang="zh-CN" altLang="en-US" sz="1600" dirty="0" smtClean="0"/>
              <a:t>Phys</a:t>
            </a:r>
            <a:r>
              <a:rPr lang="en-US" altLang="zh-CN" sz="1600" dirty="0" smtClean="0"/>
              <a:t>.</a:t>
            </a:r>
            <a:r>
              <a:rPr lang="zh-CN" altLang="en-US" sz="1600" dirty="0" smtClean="0"/>
              <a:t>Rev</a:t>
            </a:r>
            <a:r>
              <a:rPr lang="en-US" altLang="zh-CN" sz="1600" dirty="0" smtClean="0"/>
              <a:t>.</a:t>
            </a:r>
            <a:r>
              <a:rPr lang="zh-CN" altLang="en-US" sz="1600" dirty="0" smtClean="0"/>
              <a:t>Lett</a:t>
            </a:r>
            <a:r>
              <a:rPr lang="zh-CN" altLang="en-US" sz="1600" dirty="0"/>
              <a:t>.</a:t>
            </a:r>
            <a:r>
              <a:rPr lang="zh-CN" altLang="en-US" sz="1600" dirty="0" smtClean="0"/>
              <a:t>122</a:t>
            </a:r>
            <a:r>
              <a:rPr lang="en-US" altLang="zh-CN" sz="1600" dirty="0" smtClean="0"/>
              <a:t>(2019)</a:t>
            </a:r>
            <a:r>
              <a:rPr lang="zh-CN" altLang="en-US" sz="1600" dirty="0" smtClean="0"/>
              <a:t>132001</a:t>
            </a:r>
            <a:endParaRPr lang="zh-CN" altLang="en-US" sz="1600" dirty="0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09"/>
          <a:stretch/>
        </p:blipFill>
        <p:spPr>
          <a:xfrm>
            <a:off x="7906716" y="6139721"/>
            <a:ext cx="4126587" cy="26877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945" y="1820453"/>
            <a:ext cx="2603478" cy="3598400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5309077" y="1121465"/>
            <a:ext cx="35589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 smtClean="0"/>
              <a:t>ATLAS: </a:t>
            </a:r>
            <a:r>
              <a:rPr lang="zh-CN" altLang="en-US" sz="1600" dirty="0" smtClean="0"/>
              <a:t>Phys</a:t>
            </a:r>
            <a:r>
              <a:rPr lang="en-US" altLang="zh-CN" sz="1600" dirty="0" smtClean="0"/>
              <a:t>.</a:t>
            </a:r>
            <a:r>
              <a:rPr lang="zh-CN" altLang="en-US" sz="1600" dirty="0" smtClean="0"/>
              <a:t>Rev</a:t>
            </a:r>
            <a:r>
              <a:rPr lang="en-US" altLang="zh-CN" sz="1600" dirty="0" smtClean="0"/>
              <a:t>.</a:t>
            </a:r>
            <a:r>
              <a:rPr lang="zh-CN" altLang="en-US" sz="1600" dirty="0" smtClean="0"/>
              <a:t>Lett</a:t>
            </a:r>
            <a:r>
              <a:rPr lang="zh-CN" altLang="en-US" sz="1600" dirty="0"/>
              <a:t>.</a:t>
            </a:r>
            <a:r>
              <a:rPr lang="zh-CN" altLang="en-US" sz="1600" dirty="0" smtClean="0"/>
              <a:t>113</a:t>
            </a:r>
            <a:r>
              <a:rPr lang="en-US" altLang="zh-CN" sz="1600" dirty="0" smtClean="0"/>
              <a:t>(2014)</a:t>
            </a:r>
            <a:r>
              <a:rPr lang="zh-CN" altLang="en-US" sz="1600" dirty="0" smtClean="0"/>
              <a:t>212004</a:t>
            </a:r>
            <a:endParaRPr lang="zh-CN" altLang="en-US" sz="1600" dirty="0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123" y="1487635"/>
            <a:ext cx="2069248" cy="3304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48336" y="5654150"/>
                <a:ext cx="8200897" cy="839318"/>
              </a:xfrm>
            </p:spPr>
            <p:txBody>
              <a:bodyPr>
                <a:normAutofit/>
              </a:bodyPr>
              <a:lstStyle/>
              <a:p>
                <a:r>
                  <a:rPr lang="zh-CN" altLang="en-US" sz="2000" b="1" dirty="0"/>
                  <a:t>在国内理论家一直支持下，经过十年不懈的努力，发现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en-US" altLang="zh-CN" sz="2000" b="1" i="1"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sSup>
                      <m:sSupPr>
                        <m:ctrlPr>
                          <a:rPr lang="en-US" altLang="zh-CN" sz="20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  <m:t>𝑺</m:t>
                            </m:r>
                          </m:e>
                        </m:d>
                      </m:e>
                      <m:sup>
                        <m:d>
                          <m:dPr>
                            <m:ctrlP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e>
                        </m:d>
                        <m:r>
                          <a:rPr lang="en-US" altLang="zh-CN" sz="2000" b="1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altLang="zh-CN" sz="2000" b="1" dirty="0"/>
              </a:p>
              <a:p>
                <a:r>
                  <a:rPr lang="zh-CN" altLang="en-US" sz="2000" b="1" dirty="0"/>
                  <a:t>首次独立区分单态</a:t>
                </a:r>
                <a:r>
                  <a:rPr lang="en-US" altLang="zh-CN" sz="2000" b="1" dirty="0"/>
                  <a:t>/</a:t>
                </a:r>
                <a:r>
                  <a:rPr lang="zh-CN" altLang="en-US" sz="2000" b="1" dirty="0"/>
                  <a:t>三重态，质量最精确测量</a:t>
                </a:r>
                <a:endParaRPr lang="en-US" sz="2000" b="1" dirty="0"/>
              </a:p>
            </p:txBody>
          </p:sp>
        </mc:Choice>
        <mc:Fallback xmlns="">
          <p:sp>
            <p:nvSpPr>
              <p:cNvPr id="22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8336" y="5654150"/>
                <a:ext cx="8200897" cy="839318"/>
              </a:xfrm>
              <a:blipFill>
                <a:blip r:embed="rId15"/>
                <a:stretch>
                  <a:fillRect l="-669" t="-5839" b="-729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308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955429" y="1918152"/>
            <a:ext cx="5667703" cy="887108"/>
          </a:xfrm>
        </p:spPr>
        <p:txBody>
          <a:bodyPr/>
          <a:lstStyle/>
          <a:p>
            <a:pPr algn="ctr"/>
            <a:r>
              <a:rPr lang="zh-CN" altLang="en-US" dirty="0" smtClean="0"/>
              <a:t>双粲重子的最新进展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2019/10/24</a:t>
            </a:r>
            <a:endParaRPr lang="en-US" altLang="zh-CN" dirty="0" smtClean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D1EC-2E85-426B-9CF9-00380D01AEC6}" type="slidenum">
              <a:rPr lang="zh-CN" altLang="en-US" smtClean="0"/>
              <a:pPr/>
              <a:t>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杨振伟</a:t>
            </a:r>
            <a:r>
              <a:rPr lang="en-US" altLang="zh-CN" smtClean="0"/>
              <a:t>, </a:t>
            </a:r>
            <a:r>
              <a:rPr lang="zh-CN" altLang="en-US" smtClean="0"/>
              <a:t>清华大学高能物理研究中心   </a:t>
            </a:r>
            <a:r>
              <a:rPr lang="en-US" altLang="zh-CN" smtClean="0"/>
              <a:t>LHCb</a:t>
            </a:r>
            <a:endParaRPr lang="zh-CN" altLang="en-US" dirty="0"/>
          </a:p>
        </p:txBody>
      </p:sp>
      <p:pic>
        <p:nvPicPr>
          <p:cNvPr id="45" name="图片 44" descr="20177619324196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347" y="3034126"/>
            <a:ext cx="3996975" cy="300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68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双</a:t>
            </a:r>
            <a:r>
              <a:rPr lang="zh-CN" altLang="en-US" dirty="0" smtClean="0"/>
              <a:t>粲重子</a:t>
            </a:r>
            <a:endParaRPr lang="zh-CN" altLang="en-US" i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2019/10/24</a:t>
            </a:r>
            <a:endParaRPr lang="en-US" altLang="zh-CN" dirty="0" smtClean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杨振伟</a:t>
            </a:r>
            <a:r>
              <a:rPr lang="en-US" altLang="zh-CN" smtClean="0"/>
              <a:t>, </a:t>
            </a:r>
            <a:r>
              <a:rPr lang="zh-CN" altLang="en-US" smtClean="0"/>
              <a:t>清华大学高能物理研究中心   </a:t>
            </a:r>
            <a:r>
              <a:rPr lang="en-US" altLang="zh-CN" smtClean="0"/>
              <a:t>LHCb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D1EC-2E85-426B-9CF9-00380D01AEC6}" type="slidenum">
              <a:rPr lang="zh-CN" altLang="en-US" smtClean="0"/>
              <a:pPr/>
              <a:t>28</a:t>
            </a:fld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7985235" y="931333"/>
            <a:ext cx="4016959" cy="4971523"/>
            <a:chOff x="7736105" y="1005075"/>
            <a:chExt cx="4016959" cy="4971523"/>
          </a:xfrm>
        </p:grpSpPr>
        <p:grpSp>
          <p:nvGrpSpPr>
            <p:cNvPr id="36" name="Group 22"/>
            <p:cNvGrpSpPr/>
            <p:nvPr/>
          </p:nvGrpSpPr>
          <p:grpSpPr>
            <a:xfrm>
              <a:off x="7736105" y="2847682"/>
              <a:ext cx="4016959" cy="3128916"/>
              <a:chOff x="4752875" y="1352206"/>
              <a:chExt cx="4016959" cy="3128916"/>
            </a:xfrm>
          </p:grpSpPr>
          <p:grpSp>
            <p:nvGrpSpPr>
              <p:cNvPr id="37" name="Group 8"/>
              <p:cNvGrpSpPr/>
              <p:nvPr/>
            </p:nvGrpSpPr>
            <p:grpSpPr>
              <a:xfrm>
                <a:off x="4752875" y="1428290"/>
                <a:ext cx="4016959" cy="3052832"/>
                <a:chOff x="3271280" y="1299075"/>
                <a:chExt cx="4423527" cy="3342495"/>
              </a:xfrm>
            </p:grpSpPr>
            <p:pic>
              <p:nvPicPr>
                <p:cNvPr id="39" name="Picture 5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271280" y="1299075"/>
                  <a:ext cx="4423527" cy="3342495"/>
                </a:xfrm>
                <a:prstGeom prst="rect">
                  <a:avLst/>
                </a:prstGeom>
              </p:spPr>
            </p:pic>
            <p:sp>
              <p:nvSpPr>
                <p:cNvPr id="40" name="Rectangle 6"/>
                <p:cNvSpPr/>
                <p:nvPr/>
              </p:nvSpPr>
              <p:spPr>
                <a:xfrm>
                  <a:off x="3479282" y="1763820"/>
                  <a:ext cx="302904" cy="27401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8" name="Rectangle 21"/>
              <p:cNvSpPr/>
              <p:nvPr/>
            </p:nvSpPr>
            <p:spPr>
              <a:xfrm>
                <a:off x="5405703" y="1352206"/>
                <a:ext cx="2807875" cy="868171"/>
              </a:xfrm>
              <a:prstGeom prst="rect">
                <a:avLst/>
              </a:prstGeom>
              <a:noFill/>
              <a:ln w="25400">
                <a:solidFill>
                  <a:srgbClr val="2605EB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1" name="Group 41"/>
            <p:cNvGrpSpPr/>
            <p:nvPr/>
          </p:nvGrpSpPr>
          <p:grpSpPr>
            <a:xfrm>
              <a:off x="8053584" y="1485694"/>
              <a:ext cx="1314990" cy="1342827"/>
              <a:chOff x="5122054" y="2936499"/>
              <a:chExt cx="1636551" cy="1654065"/>
            </a:xfrm>
          </p:grpSpPr>
          <p:grpSp>
            <p:nvGrpSpPr>
              <p:cNvPr id="42" name="Group 40"/>
              <p:cNvGrpSpPr/>
              <p:nvPr/>
            </p:nvGrpSpPr>
            <p:grpSpPr>
              <a:xfrm>
                <a:off x="5122054" y="2936499"/>
                <a:ext cx="1636551" cy="1654065"/>
                <a:chOff x="5122054" y="2936499"/>
                <a:chExt cx="1636551" cy="1654065"/>
              </a:xfrm>
            </p:grpSpPr>
            <p:grpSp>
              <p:nvGrpSpPr>
                <p:cNvPr id="44" name="Group 8"/>
                <p:cNvGrpSpPr/>
                <p:nvPr/>
              </p:nvGrpSpPr>
              <p:grpSpPr>
                <a:xfrm>
                  <a:off x="5122054" y="2936499"/>
                  <a:ext cx="1636551" cy="1654065"/>
                  <a:chOff x="992729" y="3431160"/>
                  <a:chExt cx="1393350" cy="1431545"/>
                </a:xfrm>
              </p:grpSpPr>
              <p:grpSp>
                <p:nvGrpSpPr>
                  <p:cNvPr id="48" name="Group 27"/>
                  <p:cNvGrpSpPr/>
                  <p:nvPr/>
                </p:nvGrpSpPr>
                <p:grpSpPr>
                  <a:xfrm>
                    <a:off x="992729" y="3444994"/>
                    <a:ext cx="1393350" cy="1417711"/>
                    <a:chOff x="3474448" y="4623111"/>
                    <a:chExt cx="1047867" cy="1118156"/>
                  </a:xfrm>
                </p:grpSpPr>
                <p:sp>
                  <p:nvSpPr>
                    <p:cNvPr id="52" name="Oval 29"/>
                    <p:cNvSpPr/>
                    <p:nvPr/>
                  </p:nvSpPr>
                  <p:spPr>
                    <a:xfrm>
                      <a:off x="3474448" y="4623111"/>
                      <a:ext cx="1047867" cy="1118156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9000">
                          <a:srgbClr val="FFA9AC"/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53" name="Oval 30"/>
                        <p:cNvSpPr/>
                        <p:nvPr/>
                      </p:nvSpPr>
                      <p:spPr>
                        <a:xfrm>
                          <a:off x="3844104" y="4689455"/>
                          <a:ext cx="355290" cy="35204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bg1"/>
                            </a:gs>
                            <a:gs pos="99000">
                              <a:schemeClr val="accent6">
                                <a:lumMod val="60000"/>
                                <a:lumOff val="40000"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  <a:tileRect/>
                        </a:gradFill>
                        <a:ln>
                          <a:solidFill>
                            <a:srgbClr val="00B05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zh-CN" altLang="en-US" sz="4400" b="1" i="1" smtClean="0">
                                    <a:solidFill>
                                      <a:srgbClr val="0000FE"/>
                                    </a:solidFill>
                                    <a:latin typeface="Cambria Math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US" sz="2000" b="1" dirty="0">
                            <a:solidFill>
                              <a:srgbClr val="FF0000"/>
                            </a:solidFill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47" name="Oval 30"/>
                        <p:cNvSpPr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3844104" y="4689455"/>
                          <a:ext cx="355290" cy="352045"/>
                        </a:xfrm>
                        <a:prstGeom prst="ellipse">
                          <a:avLst/>
                        </a:prstGeom>
                        <a:blipFill>
                          <a:blip r:embed="rId4"/>
                          <a:stretch>
                            <a:fillRect/>
                          </a:stretch>
                        </a:blipFill>
                        <a:ln>
                          <a:solidFill>
                            <a:srgbClr val="00B050"/>
                          </a:solidFill>
                        </a:ln>
                      </p:spPr>
                      <p:txBody>
                        <a:bodyPr/>
                        <a:lstStyle/>
                        <a:p>
                          <a:r>
                            <a:rPr lang="zh-CN" alt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54" name="Oval 32"/>
                        <p:cNvSpPr/>
                        <p:nvPr/>
                      </p:nvSpPr>
                      <p:spPr>
                        <a:xfrm>
                          <a:off x="3715367" y="5247163"/>
                          <a:ext cx="293978" cy="302746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bg1"/>
                            </a:gs>
                            <a:gs pos="99000">
                              <a:schemeClr val="accent1">
                                <a:lumMod val="75000"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  <a:tileRect/>
                        </a:gradFill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zh-CN" altLang="en-US" sz="4400" b="1" i="1" smtClean="0">
                                    <a:solidFill>
                                      <a:srgbClr val="0000FE"/>
                                    </a:solidFill>
                                    <a:latin typeface="Cambria Math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US" sz="2000" b="1" dirty="0">
                            <a:solidFill>
                              <a:srgbClr val="FF0000"/>
                            </a:solidFill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48" name="Oval 32"/>
                        <p:cNvSpPr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3715367" y="5247163"/>
                          <a:ext cx="293978" cy="302746"/>
                        </a:xfrm>
                        <a:prstGeom prst="ellipse">
                          <a:avLst/>
                        </a:prstGeom>
                        <a:blipFill>
                          <a:blip r:embed="rId5"/>
                          <a:stretch>
                            <a:fillRect/>
                          </a:stretch>
                        </a:blipFill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</p:spPr>
                      <p:txBody>
                        <a:bodyPr/>
                        <a:lstStyle/>
                        <a:p>
                          <a:r>
                            <a:rPr lang="zh-CN" alt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grpSp>
                <p:nvGrpSpPr>
                  <p:cNvPr id="49" name="Group 10"/>
                  <p:cNvGrpSpPr/>
                  <p:nvPr/>
                </p:nvGrpSpPr>
                <p:grpSpPr>
                  <a:xfrm>
                    <a:off x="1304755" y="3431160"/>
                    <a:ext cx="541759" cy="1227299"/>
                    <a:chOff x="1304755" y="3431160"/>
                    <a:chExt cx="541759" cy="1227299"/>
                  </a:xfrm>
                </p:grpSpPr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50" name="TextBox 11"/>
                        <p:cNvSpPr txBox="1"/>
                        <p:nvPr/>
                      </p:nvSpPr>
                      <p:spPr>
                        <a:xfrm>
                          <a:off x="1304755" y="4100671"/>
                          <a:ext cx="367751" cy="557788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1" i="1" smtClean="0">
                                    <a:latin typeface="Cambria Math" charset="0"/>
                                    <a:ea typeface="Comic Sans MS" charset="0"/>
                                    <a:cs typeface="Comic Sans MS" charset="0"/>
                                  </a:rPr>
                                  <m:t>𝒄</m:t>
                                </m:r>
                              </m:oMath>
                            </m:oMathPara>
                          </a14:m>
                          <a:endParaRPr lang="en-US" sz="2800" b="1" dirty="0" smtClean="0">
                            <a:latin typeface="Comic Sans MS" charset="0"/>
                            <a:ea typeface="Comic Sans MS" charset="0"/>
                            <a:cs typeface="Comic Sans MS" charset="0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44" name="TextBox 11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1304755" y="4100671"/>
                          <a:ext cx="367751" cy="557788"/>
                        </a:xfrm>
                        <a:prstGeom prst="rect">
                          <a:avLst/>
                        </a:prstGeom>
                        <a:blipFill>
                          <a:blip r:embed="rId6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zh-CN" alt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51" name="TextBox 14"/>
                        <p:cNvSpPr txBox="1"/>
                        <p:nvPr/>
                      </p:nvSpPr>
                      <p:spPr>
                        <a:xfrm>
                          <a:off x="1531505" y="3431160"/>
                          <a:ext cx="315009" cy="492166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1" i="1" smtClean="0">
                                    <a:latin typeface="Cambria Math" panose="02040503050406030204" pitchFamily="18" charset="0"/>
                                    <a:ea typeface="Comic Sans MS" charset="0"/>
                                    <a:cs typeface="Comic Sans MS" charset="0"/>
                                  </a:rPr>
                                  <m:t>𝒅</m:t>
                                </m:r>
                              </m:oMath>
                            </m:oMathPara>
                          </a14:m>
                          <a:endParaRPr lang="en-US" sz="2400" b="1" dirty="0" smtClean="0">
                            <a:latin typeface="Comic Sans MS" charset="0"/>
                            <a:ea typeface="Comic Sans MS" charset="0"/>
                            <a:cs typeface="Comic Sans MS" charset="0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45" name="TextBox 14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1531505" y="3431160"/>
                          <a:ext cx="315009" cy="492166"/>
                        </a:xfrm>
                        <a:prstGeom prst="rect">
                          <a:avLst/>
                        </a:prstGeom>
                        <a:blipFill>
                          <a:blip r:embed="rId7"/>
                          <a:stretch>
                            <a:fillRect l="-8333" r="-35417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zh-CN" alt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5" name="Oval 33"/>
                    <p:cNvSpPr/>
                    <p:nvPr/>
                  </p:nvSpPr>
                  <p:spPr>
                    <a:xfrm>
                      <a:off x="5903181" y="3973077"/>
                      <a:ext cx="468942" cy="445712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bg1"/>
                        </a:gs>
                        <a:gs pos="99000">
                          <a:schemeClr val="accent1">
                            <a:lumMod val="7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  <a:ln>
                      <a:solidFill>
                        <a:schemeClr val="accent1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lang="zh-CN" altLang="en-US" sz="4400" b="1" i="1" smtClean="0">
                                <a:solidFill>
                                  <a:srgbClr val="0000FE"/>
                                </a:solidFill>
                                <a:latin typeface="Cambria Math" charset="0"/>
                              </a:rPr>
                              <m:t> </m:t>
                            </m:r>
                          </m:oMath>
                        </m:oMathPara>
                      </a14:m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38" name="Oval 33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903181" y="3973077"/>
                      <a:ext cx="468942" cy="445712"/>
                    </a:xfrm>
                    <a:prstGeom prst="ellipse">
                      <a:avLst/>
                    </a:prstGeom>
                    <a:blipFill>
                      <a:blip r:embed="rId8"/>
                      <a:stretch>
                        <a:fillRect/>
                      </a:stretch>
                    </a:blipFill>
                    <a:ln>
                      <a:solidFill>
                        <a:schemeClr val="accent1">
                          <a:lumMod val="75000"/>
                        </a:schemeClr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46" name="Straight Connector 35"/>
                <p:cNvCxnSpPr>
                  <a:endCxn id="47" idx="0"/>
                </p:cNvCxnSpPr>
                <p:nvPr/>
              </p:nvCxnSpPr>
              <p:spPr>
                <a:xfrm flipH="1">
                  <a:off x="5940329" y="3506964"/>
                  <a:ext cx="81765" cy="253319"/>
                </a:xfrm>
                <a:prstGeom prst="line">
                  <a:avLst/>
                </a:prstGeom>
                <a:ln w="25400">
                  <a:solidFill>
                    <a:srgbClr val="0000FE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" name="Oval 36"/>
                <p:cNvSpPr/>
                <p:nvPr/>
              </p:nvSpPr>
              <p:spPr>
                <a:xfrm rot="182065">
                  <a:off x="5376921" y="3759753"/>
                  <a:ext cx="1085739" cy="757778"/>
                </a:xfrm>
                <a:prstGeom prst="ellipse">
                  <a:avLst/>
                </a:prstGeom>
                <a:noFill/>
                <a:ln w="2222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TextBox 34"/>
                  <p:cNvSpPr txBox="1"/>
                  <p:nvPr/>
                </p:nvSpPr>
                <p:spPr>
                  <a:xfrm>
                    <a:off x="5881533" y="3810982"/>
                    <a:ext cx="486660" cy="64449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1" i="1" smtClean="0">
                              <a:latin typeface="Cambria Math" charset="0"/>
                              <a:ea typeface="Comic Sans MS" charset="0"/>
                              <a:cs typeface="Comic Sans MS" charset="0"/>
                            </a:rPr>
                            <m:t>𝒄</m:t>
                          </m:r>
                        </m:oMath>
                      </m:oMathPara>
                    </a14:m>
                    <a:endParaRPr lang="en-US" sz="2800" b="1" dirty="0" smtClean="0">
                      <a:latin typeface="Comic Sans MS" charset="0"/>
                      <a:ea typeface="Comic Sans MS" charset="0"/>
                      <a:cs typeface="Comic Sans MS" charset="0"/>
                    </a:endParaRPr>
                  </a:p>
                </p:txBody>
              </p:sp>
            </mc:Choice>
            <mc:Fallback xmlns="">
              <p:sp>
                <p:nvSpPr>
                  <p:cNvPr id="36" name="TextBox 3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81533" y="3810982"/>
                    <a:ext cx="486660" cy="644491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41"/>
            <p:cNvGrpSpPr/>
            <p:nvPr/>
          </p:nvGrpSpPr>
          <p:grpSpPr>
            <a:xfrm>
              <a:off x="10267528" y="1468301"/>
              <a:ext cx="1314990" cy="1342827"/>
              <a:chOff x="5122054" y="2936499"/>
              <a:chExt cx="1636551" cy="1654065"/>
            </a:xfrm>
          </p:grpSpPr>
          <p:grpSp>
            <p:nvGrpSpPr>
              <p:cNvPr id="56" name="Group 40"/>
              <p:cNvGrpSpPr/>
              <p:nvPr/>
            </p:nvGrpSpPr>
            <p:grpSpPr>
              <a:xfrm>
                <a:off x="5122054" y="2936499"/>
                <a:ext cx="1636551" cy="1654065"/>
                <a:chOff x="5122054" y="2936499"/>
                <a:chExt cx="1636551" cy="1654065"/>
              </a:xfrm>
            </p:grpSpPr>
            <p:grpSp>
              <p:nvGrpSpPr>
                <p:cNvPr id="58" name="Group 8"/>
                <p:cNvGrpSpPr/>
                <p:nvPr/>
              </p:nvGrpSpPr>
              <p:grpSpPr>
                <a:xfrm>
                  <a:off x="5122054" y="2936499"/>
                  <a:ext cx="1636551" cy="1654065"/>
                  <a:chOff x="992729" y="3431160"/>
                  <a:chExt cx="1393350" cy="1431545"/>
                </a:xfrm>
              </p:grpSpPr>
              <p:grpSp>
                <p:nvGrpSpPr>
                  <p:cNvPr id="62" name="Group 27"/>
                  <p:cNvGrpSpPr/>
                  <p:nvPr/>
                </p:nvGrpSpPr>
                <p:grpSpPr>
                  <a:xfrm>
                    <a:off x="992729" y="3444994"/>
                    <a:ext cx="1393350" cy="1417711"/>
                    <a:chOff x="3474448" y="4623111"/>
                    <a:chExt cx="1047867" cy="1118156"/>
                  </a:xfrm>
                </p:grpSpPr>
                <p:sp>
                  <p:nvSpPr>
                    <p:cNvPr id="66" name="Oval 29"/>
                    <p:cNvSpPr/>
                    <p:nvPr/>
                  </p:nvSpPr>
                  <p:spPr>
                    <a:xfrm>
                      <a:off x="3474448" y="4623111"/>
                      <a:ext cx="1047867" cy="1118156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9000">
                          <a:srgbClr val="FFA9AC"/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67" name="Oval 30"/>
                        <p:cNvSpPr/>
                        <p:nvPr/>
                      </p:nvSpPr>
                      <p:spPr>
                        <a:xfrm>
                          <a:off x="3844104" y="4689455"/>
                          <a:ext cx="355290" cy="352045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bg1"/>
                            </a:gs>
                            <a:gs pos="99000">
                              <a:schemeClr val="accent6">
                                <a:lumMod val="60000"/>
                                <a:lumOff val="40000"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  <a:tileRect/>
                        </a:gradFill>
                        <a:ln>
                          <a:solidFill>
                            <a:srgbClr val="00B05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zh-CN" altLang="en-US" sz="4400" b="1" i="1" smtClean="0">
                                    <a:solidFill>
                                      <a:srgbClr val="0000FE"/>
                                    </a:solidFill>
                                    <a:latin typeface="Cambria Math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US" sz="2000" b="1" dirty="0">
                            <a:solidFill>
                              <a:srgbClr val="FF0000"/>
                            </a:solidFill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63" name="Oval 30"/>
                        <p:cNvSpPr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3844104" y="4689455"/>
                          <a:ext cx="355290" cy="352045"/>
                        </a:xfrm>
                        <a:prstGeom prst="ellipse">
                          <a:avLst/>
                        </a:prstGeom>
                        <a:blipFill>
                          <a:blip r:embed="rId10"/>
                          <a:stretch>
                            <a:fillRect/>
                          </a:stretch>
                        </a:blipFill>
                        <a:ln>
                          <a:solidFill>
                            <a:srgbClr val="00B050"/>
                          </a:solidFill>
                        </a:ln>
                      </p:spPr>
                      <p:txBody>
                        <a:bodyPr/>
                        <a:lstStyle/>
                        <a:p>
                          <a:r>
                            <a:rPr lang="zh-CN" alt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68" name="Oval 32"/>
                        <p:cNvSpPr/>
                        <p:nvPr/>
                      </p:nvSpPr>
                      <p:spPr>
                        <a:xfrm>
                          <a:off x="3715367" y="5247163"/>
                          <a:ext cx="293978" cy="302746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0">
                              <a:schemeClr val="bg1"/>
                            </a:gs>
                            <a:gs pos="99000">
                              <a:schemeClr val="accent1">
                                <a:lumMod val="75000"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  <a:tileRect/>
                        </a:gradFill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zh-CN" altLang="en-US" sz="4400" b="1" i="1" smtClean="0">
                                    <a:solidFill>
                                      <a:srgbClr val="0000FE"/>
                                    </a:solidFill>
                                    <a:latin typeface="Cambria Math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US" sz="2000" b="1" dirty="0">
                            <a:solidFill>
                              <a:srgbClr val="FF0000"/>
                            </a:solidFill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64" name="Oval 32"/>
                        <p:cNvSpPr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3715367" y="5247163"/>
                          <a:ext cx="293978" cy="302746"/>
                        </a:xfrm>
                        <a:prstGeom prst="ellipse">
                          <a:avLst/>
                        </a:prstGeom>
                        <a:blipFill>
                          <a:blip r:embed="rId5"/>
                          <a:stretch>
                            <a:fillRect/>
                          </a:stretch>
                        </a:blipFill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</p:spPr>
                      <p:txBody>
                        <a:bodyPr/>
                        <a:lstStyle/>
                        <a:p>
                          <a:r>
                            <a:rPr lang="zh-CN" alt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grpSp>
                <p:nvGrpSpPr>
                  <p:cNvPr id="63" name="Group 10"/>
                  <p:cNvGrpSpPr/>
                  <p:nvPr/>
                </p:nvGrpSpPr>
                <p:grpSpPr>
                  <a:xfrm>
                    <a:off x="1304755" y="3431160"/>
                    <a:ext cx="541759" cy="1227299"/>
                    <a:chOff x="1304755" y="3431160"/>
                    <a:chExt cx="541759" cy="1227299"/>
                  </a:xfrm>
                </p:grpSpPr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64" name="TextBox 11"/>
                        <p:cNvSpPr txBox="1"/>
                        <p:nvPr/>
                      </p:nvSpPr>
                      <p:spPr>
                        <a:xfrm>
                          <a:off x="1304755" y="4100671"/>
                          <a:ext cx="367751" cy="557788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1" i="1" smtClean="0">
                                    <a:latin typeface="Cambria Math" charset="0"/>
                                    <a:ea typeface="Comic Sans MS" charset="0"/>
                                    <a:cs typeface="Comic Sans MS" charset="0"/>
                                  </a:rPr>
                                  <m:t>𝒄</m:t>
                                </m:r>
                              </m:oMath>
                            </m:oMathPara>
                          </a14:m>
                          <a:endParaRPr lang="en-US" sz="2800" b="1" dirty="0" smtClean="0">
                            <a:latin typeface="Comic Sans MS" charset="0"/>
                            <a:ea typeface="Comic Sans MS" charset="0"/>
                            <a:cs typeface="Comic Sans MS" charset="0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60" name="TextBox 11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1304755" y="4100671"/>
                          <a:ext cx="367751" cy="557788"/>
                        </a:xfrm>
                        <a:prstGeom prst="rect">
                          <a:avLst/>
                        </a:prstGeom>
                        <a:blipFill>
                          <a:blip r:embed="rId11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zh-CN" alt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65" name="TextBox 14"/>
                        <p:cNvSpPr txBox="1"/>
                        <p:nvPr/>
                      </p:nvSpPr>
                      <p:spPr>
                        <a:xfrm>
                          <a:off x="1531505" y="3431160"/>
                          <a:ext cx="315009" cy="492166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1" i="1" smtClean="0">
                                    <a:latin typeface="Cambria Math" panose="02040503050406030204" pitchFamily="18" charset="0"/>
                                    <a:ea typeface="Comic Sans MS" charset="0"/>
                                    <a:cs typeface="Comic Sans MS" charset="0"/>
                                  </a:rPr>
                                  <m:t>𝒖</m:t>
                                </m:r>
                              </m:oMath>
                            </m:oMathPara>
                          </a14:m>
                          <a:endParaRPr lang="en-US" sz="2400" b="1" dirty="0" smtClean="0">
                            <a:latin typeface="Comic Sans MS" charset="0"/>
                            <a:ea typeface="Comic Sans MS" charset="0"/>
                            <a:cs typeface="Comic Sans MS" charset="0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61" name="TextBox 14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1531505" y="3431160"/>
                          <a:ext cx="315009" cy="492166"/>
                        </a:xfrm>
                        <a:prstGeom prst="rect">
                          <a:avLst/>
                        </a:prstGeom>
                        <a:blipFill>
                          <a:blip r:embed="rId12"/>
                          <a:stretch>
                            <a:fillRect r="-25000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zh-CN" alt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9" name="Oval 33"/>
                    <p:cNvSpPr/>
                    <p:nvPr/>
                  </p:nvSpPr>
                  <p:spPr>
                    <a:xfrm>
                      <a:off x="5903181" y="3973077"/>
                      <a:ext cx="468942" cy="445712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bg1"/>
                        </a:gs>
                        <a:gs pos="99000">
                          <a:schemeClr val="accent1">
                            <a:lumMod val="7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  <a:ln>
                      <a:solidFill>
                        <a:schemeClr val="accent1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lang="zh-CN" altLang="en-US" sz="4400" b="1" i="1" smtClean="0">
                                <a:solidFill>
                                  <a:srgbClr val="0000FE"/>
                                </a:solidFill>
                                <a:latin typeface="Cambria Math" charset="0"/>
                              </a:rPr>
                              <m:t> </m:t>
                            </m:r>
                          </m:oMath>
                        </m:oMathPara>
                      </a14:m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55" name="Oval 33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903181" y="3973077"/>
                      <a:ext cx="468942" cy="445712"/>
                    </a:xfrm>
                    <a:prstGeom prst="ellipse">
                      <a:avLst/>
                    </a:prstGeom>
                    <a:blipFill>
                      <a:blip r:embed="rId8"/>
                      <a:stretch>
                        <a:fillRect/>
                      </a:stretch>
                    </a:blipFill>
                    <a:ln>
                      <a:solidFill>
                        <a:schemeClr val="accent1">
                          <a:lumMod val="75000"/>
                        </a:schemeClr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60" name="Straight Connector 35"/>
                <p:cNvCxnSpPr>
                  <a:endCxn id="61" idx="0"/>
                </p:cNvCxnSpPr>
                <p:nvPr/>
              </p:nvCxnSpPr>
              <p:spPr>
                <a:xfrm flipH="1">
                  <a:off x="5940329" y="3506964"/>
                  <a:ext cx="81765" cy="253319"/>
                </a:xfrm>
                <a:prstGeom prst="line">
                  <a:avLst/>
                </a:prstGeom>
                <a:ln w="25400">
                  <a:solidFill>
                    <a:srgbClr val="0000FE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1" name="Oval 36"/>
                <p:cNvSpPr/>
                <p:nvPr/>
              </p:nvSpPr>
              <p:spPr>
                <a:xfrm rot="182065">
                  <a:off x="5376921" y="3759753"/>
                  <a:ext cx="1085739" cy="757778"/>
                </a:xfrm>
                <a:prstGeom prst="ellipse">
                  <a:avLst/>
                </a:prstGeom>
                <a:noFill/>
                <a:ln w="2222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7" name="TextBox 34"/>
                  <p:cNvSpPr txBox="1"/>
                  <p:nvPr/>
                </p:nvSpPr>
                <p:spPr>
                  <a:xfrm>
                    <a:off x="5881533" y="3810982"/>
                    <a:ext cx="486660" cy="64449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1" i="1" smtClean="0">
                              <a:latin typeface="Cambria Math" charset="0"/>
                              <a:ea typeface="Comic Sans MS" charset="0"/>
                              <a:cs typeface="Comic Sans MS" charset="0"/>
                            </a:rPr>
                            <m:t>𝒄</m:t>
                          </m:r>
                        </m:oMath>
                      </m:oMathPara>
                    </a14:m>
                    <a:endParaRPr lang="en-US" sz="2800" b="1" dirty="0" smtClean="0">
                      <a:latin typeface="Comic Sans MS" charset="0"/>
                      <a:ea typeface="Comic Sans MS" charset="0"/>
                      <a:cs typeface="Comic Sans MS" charset="0"/>
                    </a:endParaRPr>
                  </a:p>
                </p:txBody>
              </p:sp>
            </mc:Choice>
            <mc:Fallback xmlns="">
              <p:sp>
                <p:nvSpPr>
                  <p:cNvPr id="53" name="TextBox 3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81533" y="3810982"/>
                    <a:ext cx="486660" cy="644491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69" name="左右箭头 68"/>
            <p:cNvSpPr/>
            <p:nvPr/>
          </p:nvSpPr>
          <p:spPr bwMode="auto">
            <a:xfrm>
              <a:off x="9054873" y="1499198"/>
              <a:ext cx="1525573" cy="209763"/>
            </a:xfrm>
            <a:prstGeom prst="leftRightArrow">
              <a:avLst/>
            </a:prstGeom>
            <a:noFill/>
            <a:ln w="19050">
              <a:solidFill>
                <a:srgbClr val="2605EB"/>
              </a:solidFill>
              <a:miter lim="800000"/>
              <a:headEnd type="none" w="med" len="med"/>
              <a:tailEnd type="none" w="med" len="med"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l"/>
              <a:endParaRPr lang="zh-CN" altLang="en-US" sz="2400" b="1" dirty="0">
                <a:solidFill>
                  <a:schemeClr val="bg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endParaRPr>
            </a:p>
          </p:txBody>
        </p:sp>
        <p:sp>
          <p:nvSpPr>
            <p:cNvPr id="70" name="文本框 69"/>
            <p:cNvSpPr txBox="1"/>
            <p:nvPr/>
          </p:nvSpPr>
          <p:spPr>
            <a:xfrm>
              <a:off x="9033275" y="1066437"/>
              <a:ext cx="1733167" cy="400110"/>
            </a:xfrm>
            <a:prstGeom prst="rect">
              <a:avLst/>
            </a:prstGeom>
            <a:solidFill>
              <a:srgbClr val="FDF7DB"/>
            </a:solidFill>
          </p:spPr>
          <p:txBody>
            <a:bodyPr wrap="none" rtlCol="0">
              <a:spAutoFit/>
            </a:bodyPr>
            <a:lstStyle/>
            <a:p>
              <a:r>
                <a:rPr lang="zh-CN" altLang="en-US" sz="2000" b="1" dirty="0" smtClean="0">
                  <a:solidFill>
                    <a:srgbClr val="2605EB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同位旋二重态</a:t>
              </a:r>
              <a:endParaRPr lang="zh-CN" altLang="en-US" sz="2000" b="1" dirty="0">
                <a:solidFill>
                  <a:srgbClr val="2605EB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文本框 70"/>
                <p:cNvSpPr txBox="1"/>
                <p:nvPr/>
              </p:nvSpPr>
              <p:spPr>
                <a:xfrm>
                  <a:off x="8388933" y="1005075"/>
                  <a:ext cx="537177" cy="47207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𝜩</m:t>
                            </m:r>
                          </m:e>
                          <m:sub>
                            <m:r>
                              <a:rPr lang="en-US" altLang="zh-CN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𝒄𝒄</m:t>
                            </m:r>
                          </m:sub>
                          <m:sup>
                            <m:r>
                              <a:rPr lang="en-US" altLang="zh-CN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</m:oMath>
                    </m:oMathPara>
                  </a14:m>
                  <a:endParaRPr lang="zh-CN" altLang="en-US" b="1" i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71" name="文本框 7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8933" y="1005075"/>
                  <a:ext cx="537177" cy="472075"/>
                </a:xfrm>
                <a:prstGeom prst="rect">
                  <a:avLst/>
                </a:prstGeom>
                <a:blipFill>
                  <a:blip r:embed="rId14"/>
                  <a:stretch>
                    <a:fillRect r="-568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文本框 71"/>
                <p:cNvSpPr txBox="1"/>
                <p:nvPr/>
              </p:nvSpPr>
              <p:spPr>
                <a:xfrm>
                  <a:off x="10760364" y="1036141"/>
                  <a:ext cx="537177" cy="47207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𝜩</m:t>
                            </m:r>
                          </m:e>
                          <m:sub>
                            <m:r>
                              <a:rPr lang="en-US" altLang="zh-CN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𝒄𝒄</m:t>
                            </m:r>
                          </m:sub>
                          <m:sup>
                            <m:r>
                              <a:rPr lang="en-US" altLang="zh-CN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++</m:t>
                            </m:r>
                          </m:sup>
                        </m:sSubSup>
                      </m:oMath>
                    </m:oMathPara>
                  </a14:m>
                  <a:endParaRPr lang="zh-CN" altLang="en-US" b="1" i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72" name="文本框 7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60364" y="1036141"/>
                  <a:ext cx="537177" cy="472075"/>
                </a:xfrm>
                <a:prstGeom prst="rect">
                  <a:avLst/>
                </a:prstGeom>
                <a:blipFill>
                  <a:blip r:embed="rId15"/>
                  <a:stretch>
                    <a:fillRect r="-25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内容占位符 2"/>
              <p:cNvSpPr txBox="1">
                <a:spLocks/>
              </p:cNvSpPr>
              <p:nvPr/>
            </p:nvSpPr>
            <p:spPr>
              <a:xfrm>
                <a:off x="471125" y="1167370"/>
                <a:ext cx="7741630" cy="218584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Ø"/>
                  <a:defRPr sz="2800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3200" b="1" dirty="0" smtClean="0"/>
                  <a:t> </a:t>
                </a:r>
                <a:r>
                  <a:rPr lang="zh-CN" altLang="en-US" sz="3200" b="1" dirty="0" smtClean="0"/>
                  <a:t>包含两个粲夸克的</a:t>
                </a:r>
                <a:r>
                  <a:rPr lang="zh-CN" altLang="en-US" sz="3200" b="1" dirty="0"/>
                  <a:t>重子：</a:t>
                </a:r>
                <a:r>
                  <a:rPr lang="zh-CN" altLang="en-US" sz="3200" b="1" dirty="0">
                    <a:solidFill>
                      <a:srgbClr val="2605EB"/>
                    </a:solidFill>
                  </a:rPr>
                  <a:t>双粲重</a:t>
                </a:r>
                <a:r>
                  <a:rPr lang="zh-CN" altLang="en-US" sz="3200" b="1" dirty="0" smtClean="0">
                    <a:solidFill>
                      <a:srgbClr val="2605EB"/>
                    </a:solidFill>
                  </a:rPr>
                  <a:t>子</a:t>
                </a:r>
                <a:endParaRPr lang="en-US" altLang="zh-CN" sz="3200" b="1" dirty="0" smtClean="0">
                  <a:solidFill>
                    <a:srgbClr val="2605EB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𝜩</m:t>
                        </m:r>
                      </m:e>
                      <m:sub>
                        <m:r>
                          <a:rPr lang="en-US" altLang="zh-CN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𝒄𝒄</m:t>
                        </m:r>
                      </m:sub>
                      <m:sup>
                        <m:r>
                          <a:rPr lang="en-US" altLang="zh-CN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CN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𝒄𝒄𝒅</m:t>
                    </m:r>
                    <m:r>
                      <a:rPr lang="en-US" altLang="zh-CN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zh-CN" alt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，</m:t>
                    </m:r>
                    <m:sSubSup>
                      <m:sSubSupPr>
                        <m:ctrlPr>
                          <a:rPr lang="en-US" altLang="zh-CN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𝜩</m:t>
                        </m:r>
                      </m:e>
                      <m:sub>
                        <m:r>
                          <a:rPr lang="en-US" altLang="zh-CN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𝒄𝒄</m:t>
                        </m:r>
                      </m:sub>
                      <m:sup>
                        <m:r>
                          <a:rPr lang="en-US" altLang="zh-CN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CN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𝒄𝒄𝒖</m:t>
                    </m:r>
                    <m:r>
                      <a:rPr lang="en-US" altLang="zh-CN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sz="2400" b="1" dirty="0" smtClean="0">
                    <a:solidFill>
                      <a:srgbClr val="FF0000"/>
                    </a:solidFill>
                  </a:rPr>
                  <a:t>：同位旋二重态</a:t>
                </a:r>
                <a:endParaRPr lang="en-US" altLang="zh-CN" sz="2400" b="1" dirty="0" smtClean="0">
                  <a:solidFill>
                    <a:srgbClr val="FF0000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b="1" i="1">
                            <a:solidFill>
                              <a:srgbClr val="2605EB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b="1" i="1" smtClean="0">
                            <a:solidFill>
                              <a:srgbClr val="2605EB"/>
                            </a:solidFill>
                            <a:latin typeface="Cambria Math" panose="02040503050406030204" pitchFamily="18" charset="0"/>
                          </a:rPr>
                          <m:t>𝜴</m:t>
                        </m:r>
                      </m:e>
                      <m:sub>
                        <m:r>
                          <a:rPr lang="en-US" altLang="zh-CN" sz="2800" b="1" i="1">
                            <a:solidFill>
                              <a:srgbClr val="2605EB"/>
                            </a:solidFill>
                            <a:latin typeface="Cambria Math" panose="02040503050406030204" pitchFamily="18" charset="0"/>
                          </a:rPr>
                          <m:t>𝒄𝒄</m:t>
                        </m:r>
                      </m:sub>
                      <m:sup>
                        <m:r>
                          <a:rPr lang="en-US" altLang="zh-CN" sz="2800" b="1" i="1">
                            <a:solidFill>
                              <a:srgbClr val="2605EB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CN" sz="2800" b="1" i="1">
                        <a:solidFill>
                          <a:srgbClr val="2605EB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2800" b="1" i="1">
                        <a:solidFill>
                          <a:srgbClr val="2605EB"/>
                        </a:solidFill>
                        <a:latin typeface="Cambria Math" panose="02040503050406030204" pitchFamily="18" charset="0"/>
                      </a:rPr>
                      <m:t>𝒄𝒄𝒔</m:t>
                    </m:r>
                    <m:r>
                      <a:rPr lang="en-US" altLang="zh-CN" sz="2800" b="1" i="1">
                        <a:solidFill>
                          <a:srgbClr val="2605EB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sz="2800" b="1" dirty="0">
                  <a:solidFill>
                    <a:srgbClr val="2605EB"/>
                  </a:solidFill>
                </a:endParaRPr>
              </a:p>
              <a:p>
                <a:r>
                  <a:rPr lang="en-US" altLang="zh-CN" sz="3200" b="1" dirty="0" smtClean="0"/>
                  <a:t> </a:t>
                </a:r>
                <a:r>
                  <a:rPr lang="zh-CN" altLang="en-US" sz="3200" b="1" dirty="0" smtClean="0"/>
                  <a:t>独特的结构，有助于理解强相互作用</a:t>
                </a:r>
                <a:endParaRPr kumimoji="1" lang="en-US" altLang="zh-CN" sz="3200" b="1" dirty="0" smtClean="0"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73" name="内容占位符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125" y="1167370"/>
                <a:ext cx="7741630" cy="2185847"/>
              </a:xfrm>
              <a:prstGeom prst="rect">
                <a:avLst/>
              </a:prstGeom>
              <a:blipFill>
                <a:blip r:embed="rId16"/>
                <a:stretch>
                  <a:fillRect l="-1732" t="-58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矩形 22"/>
          <p:cNvSpPr/>
          <p:nvPr/>
        </p:nvSpPr>
        <p:spPr>
          <a:xfrm>
            <a:off x="759854" y="4376440"/>
            <a:ext cx="7160935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282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双粲重子是中国组最早的物理课题之一</a:t>
            </a:r>
            <a:endParaRPr kumimoji="1" lang="en-US" altLang="zh-CN" sz="3200" b="1" dirty="0">
              <a:solidFill>
                <a:srgbClr val="FF282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charset="0"/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2344505" y="5458126"/>
            <a:ext cx="3051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与理论家紧密合作</a:t>
            </a:r>
            <a:endParaRPr lang="zh-CN" altLang="en-US" sz="2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3354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>
              <a:xfrm>
                <a:off x="407276" y="249512"/>
                <a:ext cx="9154066" cy="887108"/>
              </a:xfrm>
            </p:spPr>
            <p:txBody>
              <a:bodyPr>
                <a:normAutofit/>
              </a:bodyPr>
              <a:lstStyle/>
              <a:p>
                <a:r>
                  <a:rPr lang="zh-CN" altLang="en-US" dirty="0" smtClean="0"/>
                  <a:t>双粲重子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1" i="1">
                            <a:latin typeface="Cambria Math" charset="0"/>
                          </a:rPr>
                          <m:t>𝜩</m:t>
                        </m:r>
                      </m:e>
                      <m:sub>
                        <m:r>
                          <a:rPr lang="en-US" altLang="zh-CN" b="1" i="1">
                            <a:latin typeface="Cambria Math" charset="0"/>
                          </a:rPr>
                          <m:t>𝒄𝒄</m:t>
                        </m:r>
                      </m:sub>
                      <m:sup>
                        <m:r>
                          <a:rPr lang="en-US" altLang="zh-CN" b="1" i="1">
                            <a:latin typeface="Cambria Math" charset="0"/>
                          </a:rPr>
                          <m:t>++</m:t>
                        </m:r>
                      </m:sup>
                    </m:sSubSup>
                  </m:oMath>
                </a14:m>
                <a:r>
                  <a:rPr lang="zh-CN" altLang="en-US" dirty="0" smtClean="0"/>
                  <a:t>的发现与研究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07276" y="249512"/>
                <a:ext cx="9154066" cy="887108"/>
              </a:xfrm>
              <a:blipFill>
                <a:blip r:embed="rId2"/>
                <a:stretch>
                  <a:fillRect l="-2065" b="-9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349413" y="1098197"/>
                <a:ext cx="8297345" cy="1835146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altLang="zh-CN" b="1" dirty="0" smtClean="0">
                    <a:solidFill>
                      <a:schemeClr val="tx1"/>
                    </a:solidFill>
                  </a:rPr>
                  <a:t> 2017</a:t>
                </a:r>
                <a:r>
                  <a:rPr lang="zh-CN" altLang="en-US" b="1" dirty="0" smtClean="0">
                    <a:solidFill>
                      <a:schemeClr val="tx1"/>
                    </a:solidFill>
                  </a:rPr>
                  <a:t>年中国组主导发现了双粲重子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𝜩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𝒄𝒄</m:t>
                        </m:r>
                      </m:sub>
                      <m:sup>
                        <m: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bSup>
                  </m:oMath>
                </a14:m>
                <a:endParaRPr lang="en-US" altLang="zh-CN" b="1" i="1" dirty="0" smtClean="0">
                  <a:solidFill>
                    <a:schemeClr val="tx1"/>
                  </a:solidFill>
                </a:endParaRP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</a:pPr>
                <a:r>
                  <a:rPr kumimoji="1" lang="zh-CN" altLang="en-US" b="1" dirty="0" smtClean="0">
                    <a:solidFill>
                      <a:srgbClr val="FF2828"/>
                    </a:solidFill>
                    <a:cs typeface="Times New Roman" charset="0"/>
                  </a:rPr>
                  <a:t>国内理论家的有力支持</a:t>
                </a:r>
                <a:endParaRPr kumimoji="1" lang="en-US" altLang="zh-CN" b="1" dirty="0" smtClean="0">
                  <a:solidFill>
                    <a:srgbClr val="FF2828"/>
                  </a:solidFill>
                  <a:cs typeface="Times New Roman" charset="0"/>
                </a:endParaRP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</a:pPr>
                <a:r>
                  <a:rPr kumimoji="1" lang="zh-CN" altLang="en-US" b="1" dirty="0" smtClean="0">
                    <a:solidFill>
                      <a:srgbClr val="FF2828"/>
                    </a:solidFill>
                    <a:cs typeface="Times New Roman" charset="0"/>
                  </a:rPr>
                  <a:t>荣获</a:t>
                </a:r>
                <a:r>
                  <a:rPr kumimoji="1" lang="en-US" altLang="zh-CN" b="1" dirty="0" smtClean="0">
                    <a:solidFill>
                      <a:srgbClr val="FF2828"/>
                    </a:solidFill>
                    <a:cs typeface="Times New Roman" charset="0"/>
                  </a:rPr>
                  <a:t>2017</a:t>
                </a:r>
                <a:r>
                  <a:rPr kumimoji="1" lang="zh-CN" altLang="en-US" b="1" dirty="0">
                    <a:solidFill>
                      <a:srgbClr val="FF2828"/>
                    </a:solidFill>
                    <a:cs typeface="Times New Roman" charset="0"/>
                  </a:rPr>
                  <a:t>年中国科学十大进展</a:t>
                </a:r>
                <a:endParaRPr kumimoji="1" lang="en-US" altLang="zh-CN" b="1" dirty="0">
                  <a:solidFill>
                    <a:srgbClr val="FF2828"/>
                  </a:solidFill>
                  <a:cs typeface="Times New Roman" charset="0"/>
                </a:endParaRP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kumimoji="1" lang="en-US" altLang="zh-CN" b="1" dirty="0" smtClean="0">
                    <a:solidFill>
                      <a:schemeClr val="tx1"/>
                    </a:solidFill>
                    <a:cs typeface="Times New Roman" charset="0"/>
                  </a:rPr>
                  <a:t> 2018</a:t>
                </a:r>
                <a:r>
                  <a:rPr kumimoji="1" lang="zh-CN" altLang="en-US" b="1" dirty="0" smtClean="0">
                    <a:solidFill>
                      <a:schemeClr val="tx1"/>
                    </a:solidFill>
                    <a:cs typeface="Times New Roman" charset="0"/>
                  </a:rPr>
                  <a:t>年主导了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kumimoji="1"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𝜩</m:t>
                        </m:r>
                      </m:e>
                      <m:sub>
                        <m:r>
                          <a:rPr kumimoji="1"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𝒄𝒄</m:t>
                        </m:r>
                      </m:sub>
                      <m:sup>
                        <m:r>
                          <a:rPr kumimoji="1"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++</m:t>
                        </m:r>
                      </m:sup>
                    </m:sSubSup>
                    <m:r>
                      <a:rPr kumimoji="1" lang="en-US" altLang="zh-CN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charset="0"/>
                      </a:rPr>
                      <m:t>→</m:t>
                    </m:r>
                    <m:sSubSup>
                      <m:sSubSupPr>
                        <m:ctrlPr>
                          <a:rPr kumimoji="1"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kumimoji="1"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𝜩</m:t>
                        </m:r>
                      </m:e>
                      <m:sub>
                        <m:r>
                          <a:rPr kumimoji="1"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𝒄</m:t>
                        </m:r>
                      </m:sub>
                      <m:sup>
                        <m:r>
                          <a:rPr kumimoji="1"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kumimoji="1"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zh-CN" altLang="en-US" b="1" dirty="0" smtClean="0">
                    <a:solidFill>
                      <a:schemeClr val="tx1"/>
                    </a:solidFill>
                    <a:cs typeface="Times New Roman" charset="0"/>
                  </a:rPr>
                  <a:t>的发现和寿命测量</a:t>
                </a:r>
                <a:endParaRPr kumimoji="1" lang="en-US" altLang="zh-CN" b="1" dirty="0" smtClean="0">
                  <a:solidFill>
                    <a:schemeClr val="tx1"/>
                  </a:solidFill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9413" y="1098197"/>
                <a:ext cx="8297345" cy="1835146"/>
              </a:xfrm>
              <a:blipFill>
                <a:blip r:embed="rId3"/>
                <a:stretch>
                  <a:fillRect l="-1249" t="-3322" b="-66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2019/10/24</a:t>
            </a:r>
            <a:endParaRPr lang="en-US" altLang="zh-CN" dirty="0" smtClean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杨振伟</a:t>
            </a:r>
            <a:r>
              <a:rPr lang="en-US" altLang="zh-CN" smtClean="0"/>
              <a:t>, </a:t>
            </a:r>
            <a:r>
              <a:rPr lang="zh-CN" altLang="en-US" smtClean="0"/>
              <a:t>清华大学高能物理研究中心   </a:t>
            </a:r>
            <a:r>
              <a:rPr lang="en-US" altLang="zh-CN" smtClean="0"/>
              <a:t>LHCb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D1EC-2E85-426B-9CF9-00380D01AEC6}" type="slidenum">
              <a:rPr lang="zh-CN" altLang="en-US" smtClean="0"/>
              <a:pPr/>
              <a:t>29</a:t>
            </a:fld>
            <a:endParaRPr lang="zh-CN" altLang="en-US"/>
          </a:p>
        </p:txBody>
      </p:sp>
      <p:pic>
        <p:nvPicPr>
          <p:cNvPr id="12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985" y="2964463"/>
            <a:ext cx="3831204" cy="2854308"/>
          </a:xfrm>
          <a:prstGeom prst="rect">
            <a:avLst/>
          </a:prstGeom>
        </p:spPr>
      </p:pic>
      <p:sp>
        <p:nvSpPr>
          <p:cNvPr id="25" name="Rectangle 13"/>
          <p:cNvSpPr/>
          <p:nvPr/>
        </p:nvSpPr>
        <p:spPr>
          <a:xfrm>
            <a:off x="1495357" y="5817842"/>
            <a:ext cx="21752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b="1" dirty="0">
                <a:latin typeface="Times New Roman" charset="0"/>
                <a:ea typeface="Times New Roman" charset="0"/>
                <a:cs typeface="Times New Roman" charset="0"/>
              </a:rPr>
              <a:t>PRL</a:t>
            </a:r>
            <a:r>
              <a:rPr kumimoji="1" lang="zh-CN" altLang="en-US" sz="16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600" b="1" dirty="0">
                <a:latin typeface="Times New Roman" charset="0"/>
                <a:ea typeface="Times New Roman" charset="0"/>
                <a:cs typeface="Times New Roman" charset="0"/>
              </a:rPr>
              <a:t>119 (2017) 112001</a:t>
            </a:r>
            <a:endParaRPr kumimoji="1" lang="is-IS" sz="16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4" name="Picture 35"/>
          <p:cNvPicPr>
            <a:picLocks noChangeAspect="1"/>
          </p:cNvPicPr>
          <p:nvPr/>
        </p:nvPicPr>
        <p:blipFill rotWithShape="1">
          <a:blip r:embed="rId5"/>
          <a:srcRect r="50842"/>
          <a:stretch/>
        </p:blipFill>
        <p:spPr>
          <a:xfrm>
            <a:off x="4676225" y="2976238"/>
            <a:ext cx="3473387" cy="2865690"/>
          </a:xfrm>
          <a:prstGeom prst="rect">
            <a:avLst/>
          </a:prstGeom>
        </p:spPr>
      </p:pic>
      <p:sp>
        <p:nvSpPr>
          <p:cNvPr id="17" name="TextBox 38"/>
          <p:cNvSpPr txBox="1"/>
          <p:nvPr/>
        </p:nvSpPr>
        <p:spPr>
          <a:xfrm>
            <a:off x="5471278" y="5754591"/>
            <a:ext cx="22075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kumimoji="1" sz="16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altLang="zh-CN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PRL</a:t>
            </a:r>
            <a:r>
              <a:rPr lang="zh-CN" altLang="en-US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121 </a:t>
            </a:r>
            <a:r>
              <a:rPr lang="en-US" altLang="zh-CN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altLang="zh-CN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2018) 162002</a:t>
            </a:r>
            <a:endParaRPr lang="is-IS" altLang="zh-CN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1897557" y="4927867"/>
                <a:ext cx="2358466" cy="40011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0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b="1" i="1">
                              <a:solidFill>
                                <a:srgbClr val="0000FF"/>
                              </a:solidFill>
                              <a:latin typeface="Cambria Math" charset="0"/>
                            </a:rPr>
                            <m:t>𝜩</m:t>
                          </m:r>
                        </m:e>
                        <m:sub>
                          <m:r>
                            <a:rPr lang="en-US" altLang="zh-CN" sz="2000" b="1" i="1">
                              <a:solidFill>
                                <a:srgbClr val="0000FF"/>
                              </a:solidFill>
                              <a:latin typeface="Cambria Math" charset="0"/>
                            </a:rPr>
                            <m:t>𝒄𝒄</m:t>
                          </m:r>
                        </m:sub>
                        <m:sup>
                          <m:r>
                            <a:rPr lang="en-US" altLang="zh-CN" sz="2000" b="1" i="1">
                              <a:solidFill>
                                <a:srgbClr val="0000FF"/>
                              </a:solidFill>
                              <a:latin typeface="Cambria Math" charset="0"/>
                            </a:rPr>
                            <m:t>++</m:t>
                          </m:r>
                        </m:sup>
                      </m:sSubSup>
                      <m:r>
                        <a:rPr lang="en-US" altLang="zh-CN" sz="20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lang="en-US" altLang="zh-CN" sz="20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𝜦</m:t>
                          </m:r>
                        </m:e>
                        <m:sub>
                          <m:r>
                            <a:rPr lang="en-US" altLang="zh-CN" sz="20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lang="en-US" altLang="zh-CN" sz="20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lang="en-US" altLang="zh-CN" sz="20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20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altLang="zh-CN" sz="20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zh-CN" sz="20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sz="20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zh-CN" sz="20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zh-CN" altLang="en-US" sz="2000" b="1" i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7557" y="4927867"/>
                <a:ext cx="2358466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文本框 18"/>
              <p:cNvSpPr txBox="1"/>
              <p:nvPr/>
            </p:nvSpPr>
            <p:spPr>
              <a:xfrm>
                <a:off x="5252036" y="4876195"/>
                <a:ext cx="1678793" cy="40011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0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b="1" i="1">
                              <a:solidFill>
                                <a:srgbClr val="0000FF"/>
                              </a:solidFill>
                              <a:latin typeface="Cambria Math" charset="0"/>
                            </a:rPr>
                            <m:t>𝜩</m:t>
                          </m:r>
                        </m:e>
                        <m:sub>
                          <m:r>
                            <a:rPr lang="en-US" altLang="zh-CN" sz="2000" b="1" i="1">
                              <a:solidFill>
                                <a:srgbClr val="0000FF"/>
                              </a:solidFill>
                              <a:latin typeface="Cambria Math" charset="0"/>
                            </a:rPr>
                            <m:t>𝒄𝒄</m:t>
                          </m:r>
                        </m:sub>
                        <m:sup>
                          <m:r>
                            <a:rPr lang="en-US" altLang="zh-CN" sz="2000" b="1" i="1">
                              <a:solidFill>
                                <a:srgbClr val="0000FF"/>
                              </a:solidFill>
                              <a:latin typeface="Cambria Math" charset="0"/>
                            </a:rPr>
                            <m:t>++</m:t>
                          </m:r>
                        </m:sup>
                      </m:sSubSup>
                      <m:r>
                        <a:rPr lang="en-US" altLang="zh-CN" sz="2000" b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lang="en-US" altLang="zh-CN" sz="20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𝜩</m:t>
                          </m:r>
                        </m:e>
                        <m:sub>
                          <m:r>
                            <a:rPr lang="en-US" altLang="zh-CN" sz="20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lang="en-US" altLang="zh-CN" sz="20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lang="en-US" altLang="zh-CN" sz="20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zh-CN" sz="20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zh-CN" altLang="en-US" sz="2000" b="1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19" name="文本框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2036" y="4876195"/>
                <a:ext cx="1678793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6" r="3183"/>
          <a:stretch/>
        </p:blipFill>
        <p:spPr>
          <a:xfrm>
            <a:off x="8149612" y="3177524"/>
            <a:ext cx="3718458" cy="27113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/>
              <p:cNvSpPr/>
              <p:nvPr/>
            </p:nvSpPr>
            <p:spPr>
              <a:xfrm>
                <a:off x="8588894" y="2666071"/>
                <a:ext cx="3409339" cy="5371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altLang="zh-CN" sz="2400" b="1" i="1">
                            <a:solidFill>
                              <a:srgbClr val="FF0000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𝝉</m:t>
                        </m:r>
                      </m:e>
                      <m:sub>
                        <m:sSubSup>
                          <m:sSubSupPr>
                            <m:ctrlPr>
                              <a:rPr lang="en-US" altLang="zh-CN" sz="2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Arial" charset="0"/>
                                <a:cs typeface="Arial" charset="0"/>
                              </a:rPr>
                            </m:ctrlPr>
                          </m:sSubSupPr>
                          <m:e>
                            <m:r>
                              <a:rPr lang="en-US" altLang="zh-CN" sz="2400" b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𝚵</m:t>
                            </m:r>
                          </m:e>
                          <m:sub>
                            <m:r>
                              <a:rPr lang="en-US" altLang="zh-CN" sz="2400" b="1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𝒄𝒄</m:t>
                            </m:r>
                          </m:sub>
                          <m:sup>
                            <m:r>
                              <a:rPr lang="en-US" altLang="zh-CN" sz="2400" b="1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++</m:t>
                            </m:r>
                          </m:sup>
                        </m:sSubSup>
                      </m:sub>
                    </m:sSub>
                    <m:r>
                      <a:rPr lang="en-US" altLang="zh-CN" sz="2400" b="1" i="1">
                        <a:solidFill>
                          <a:srgbClr val="FF0000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=</m:t>
                    </m:r>
                    <m:sSubSup>
                      <m:sSubSupPr>
                        <m:ctrlPr>
                          <a:rPr lang="en-US" altLang="zh-CN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</m:ctrlPr>
                      </m:sSubSupPr>
                      <m:e>
                        <m:r>
                          <a:rPr lang="en-US" altLang="zh-CN" sz="2400" b="1" i="1">
                            <a:solidFill>
                              <a:srgbClr val="FF0000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𝟐𝟓𝟔</m:t>
                        </m:r>
                      </m:e>
                      <m:sub>
                        <m:r>
                          <a:rPr lang="en-US" altLang="zh-CN" sz="2400" b="1" i="1">
                            <a:solidFill>
                              <a:srgbClr val="FF0000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−</m:t>
                        </m:r>
                        <m:r>
                          <a:rPr lang="en-US" altLang="zh-CN" sz="2400" b="1" i="1">
                            <a:solidFill>
                              <a:srgbClr val="FF0000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𝟐𝟐</m:t>
                        </m:r>
                      </m:sub>
                      <m:sup>
                        <m:r>
                          <a:rPr lang="en-US" altLang="zh-CN" sz="2400" b="1" i="1">
                            <a:solidFill>
                              <a:srgbClr val="FF0000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+</m:t>
                        </m:r>
                        <m:r>
                          <a:rPr lang="en-US" altLang="zh-CN" sz="2400" b="1" i="1">
                            <a:solidFill>
                              <a:srgbClr val="FF0000"/>
                            </a:solidFill>
                            <a:latin typeface="Cambria Math" charset="0"/>
                            <a:ea typeface="Arial" charset="0"/>
                            <a:cs typeface="Arial" charset="0"/>
                          </a:rPr>
                          <m:t>𝟐𝟒</m:t>
                        </m:r>
                      </m:sup>
                    </m:sSubSup>
                    <m:r>
                      <a:rPr lang="en-US" altLang="zh-CN" sz="2400" b="1" i="1">
                        <a:solidFill>
                          <a:srgbClr val="FF0000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±</m:t>
                    </m:r>
                    <m:r>
                      <a:rPr lang="en-US" altLang="zh-CN" sz="2400" b="1" i="1">
                        <a:solidFill>
                          <a:srgbClr val="FF0000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𝟏𝟒</m:t>
                    </m:r>
                  </m:oMath>
                </a14:m>
                <a:r>
                  <a:rPr lang="en-US" altLang="zh-CN" sz="2400" b="1" dirty="0">
                    <a:solidFill>
                      <a:srgbClr val="FF0000"/>
                    </a:solidFill>
                    <a:latin typeface="Arial" charset="0"/>
                    <a:ea typeface="Arial" charset="0"/>
                    <a:cs typeface="Arial" charset="0"/>
                  </a:rPr>
                  <a:t> fs</a:t>
                </a:r>
              </a:p>
            </p:txBody>
          </p:sp>
        </mc:Choice>
        <mc:Fallback xmlns=""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8894" y="2666071"/>
                <a:ext cx="3409339" cy="537198"/>
              </a:xfrm>
              <a:prstGeom prst="rect">
                <a:avLst/>
              </a:prstGeom>
              <a:blipFill>
                <a:blip r:embed="rId9"/>
                <a:stretch>
                  <a:fillRect t="-4545" b="-159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13"/>
          <p:cNvSpPr txBox="1"/>
          <p:nvPr/>
        </p:nvSpPr>
        <p:spPr>
          <a:xfrm>
            <a:off x="9155266" y="5794206"/>
            <a:ext cx="22075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kumimoji="1" sz="16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altLang="zh-CN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PRL</a:t>
            </a:r>
            <a:r>
              <a:rPr lang="zh-CN" altLang="en-US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121 </a:t>
            </a:r>
            <a:r>
              <a:rPr lang="en-US" altLang="zh-CN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altLang="zh-CN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2018) 052002</a:t>
            </a:r>
            <a:endParaRPr lang="is-IS" altLang="zh-CN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94EE4466-E0D7-48EF-AE26-98C4EAB0A42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55266" y="548116"/>
            <a:ext cx="2569702" cy="1852326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935507" y="6014935"/>
            <a:ext cx="34419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zh-CN" sz="2000" dirty="0">
                <a:solidFill>
                  <a:srgbClr val="C00000"/>
                </a:solidFill>
              </a:rPr>
              <a:t>《</a:t>
            </a:r>
            <a:r>
              <a:rPr lang="zh-CN" altLang="en-US" dirty="0">
                <a:solidFill>
                  <a:srgbClr val="C00000"/>
                </a:solidFill>
              </a:rPr>
              <a:t>物理评论快报</a:t>
            </a:r>
            <a:r>
              <a:rPr lang="en-US" altLang="zh-CN" dirty="0">
                <a:solidFill>
                  <a:srgbClr val="C00000"/>
                </a:solidFill>
              </a:rPr>
              <a:t>》</a:t>
            </a:r>
            <a:r>
              <a:rPr lang="zh-CN" altLang="en-US" dirty="0">
                <a:solidFill>
                  <a:srgbClr val="C00000"/>
                </a:solidFill>
              </a:rPr>
              <a:t>编辑推荐文章</a:t>
            </a:r>
            <a:endParaRPr lang="en-US" altLang="zh-CN" sz="2000" dirty="0">
              <a:solidFill>
                <a:srgbClr val="C00000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8422648" y="6071089"/>
            <a:ext cx="34419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zh-CN" sz="2000" dirty="0">
                <a:solidFill>
                  <a:srgbClr val="C00000"/>
                </a:solidFill>
              </a:rPr>
              <a:t>《</a:t>
            </a:r>
            <a:r>
              <a:rPr lang="zh-CN" altLang="en-US" dirty="0">
                <a:solidFill>
                  <a:srgbClr val="C00000"/>
                </a:solidFill>
              </a:rPr>
              <a:t>物理评论快报</a:t>
            </a:r>
            <a:r>
              <a:rPr lang="en-US" altLang="zh-CN" dirty="0">
                <a:solidFill>
                  <a:srgbClr val="C00000"/>
                </a:solidFill>
              </a:rPr>
              <a:t>》</a:t>
            </a:r>
            <a:r>
              <a:rPr lang="zh-CN" altLang="en-US" dirty="0">
                <a:solidFill>
                  <a:srgbClr val="C00000"/>
                </a:solidFill>
              </a:rPr>
              <a:t>编辑推荐文章</a:t>
            </a:r>
            <a:endParaRPr lang="en-US" altLang="zh-CN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3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 err="1" smtClean="0"/>
              <a:t>LHCb</a:t>
            </a:r>
            <a:r>
              <a:rPr lang="zh-CN" altLang="en-US" dirty="0" smtClean="0"/>
              <a:t>的主要科学目标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2019/10/24</a:t>
            </a:r>
            <a:endParaRPr lang="en-US" altLang="zh-CN" dirty="0" smtClean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杨振伟</a:t>
            </a:r>
            <a:r>
              <a:rPr lang="en-US" altLang="zh-CN" smtClean="0"/>
              <a:t>, </a:t>
            </a:r>
            <a:r>
              <a:rPr lang="zh-CN" altLang="en-US" smtClean="0"/>
              <a:t>清华大学高能物理研究中心   </a:t>
            </a:r>
            <a:r>
              <a:rPr lang="en-US" altLang="zh-CN" smtClean="0"/>
              <a:t>LHCb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D1EC-2E85-426B-9CF9-00380D01AEC6}" type="slidenum">
              <a:rPr lang="zh-CN" altLang="en-US" smtClean="0"/>
              <a:pPr/>
              <a:t>3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B682C10-5970-497D-A044-E306ACCD3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6447" y="1031905"/>
            <a:ext cx="5305566" cy="2953510"/>
          </a:xfrm>
          <a:prstGeom prst="rect">
            <a:avLst/>
          </a:prstGeom>
        </p:spPr>
      </p:pic>
      <p:sp>
        <p:nvSpPr>
          <p:cNvPr id="8" name="内容占位符 2">
            <a:extLst>
              <a:ext uri="{FF2B5EF4-FFF2-40B4-BE49-F238E27FC236}">
                <a16:creationId xmlns:a16="http://schemas.microsoft.com/office/drawing/2014/main" id="{9F679725-3C37-4C15-958B-D571C30BB4B5}"/>
              </a:ext>
            </a:extLst>
          </p:cNvPr>
          <p:cNvSpPr txBox="1">
            <a:spLocks/>
          </p:cNvSpPr>
          <p:nvPr/>
        </p:nvSpPr>
        <p:spPr>
          <a:xfrm>
            <a:off x="1106600" y="4126836"/>
            <a:ext cx="7618058" cy="18604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zh-CN" altLang="en-US" b="1" dirty="0" smtClean="0">
                <a:solidFill>
                  <a:srgbClr val="0000FF"/>
                </a:solidFill>
              </a:rPr>
              <a:t> 间接寻找新物理 </a:t>
            </a:r>
            <a:r>
              <a:rPr lang="en-US" altLang="zh-CN" b="1" dirty="0" smtClean="0">
                <a:solidFill>
                  <a:srgbClr val="0000FF"/>
                </a:solidFill>
              </a:rPr>
              <a:t>:</a:t>
            </a:r>
            <a:r>
              <a:rPr lang="zh-CN" altLang="en-US" b="1" dirty="0" smtClean="0">
                <a:solidFill>
                  <a:srgbClr val="0000FF"/>
                </a:solidFill>
              </a:rPr>
              <a:t> </a:t>
            </a:r>
            <a:r>
              <a:rPr lang="zh-CN" altLang="en-US" b="1" dirty="0" smtClean="0"/>
              <a:t>电荷宇称</a:t>
            </a:r>
            <a:r>
              <a:rPr lang="zh-CN" altLang="en-US" b="1" dirty="0" smtClean="0"/>
              <a:t>破坏</a:t>
            </a:r>
            <a:r>
              <a:rPr lang="en-US" altLang="zh-CN" b="1" dirty="0"/>
              <a:t>+</a:t>
            </a:r>
            <a:r>
              <a:rPr lang="zh-CN" altLang="en-US" b="1" dirty="0" smtClean="0"/>
              <a:t>稀有衰变</a:t>
            </a:r>
            <a:endParaRPr lang="en-US" altLang="zh-CN" b="1" dirty="0" smtClean="0">
              <a:solidFill>
                <a:srgbClr val="FF2828"/>
              </a:solidFill>
            </a:endParaRPr>
          </a:p>
          <a:p>
            <a:pPr>
              <a:spcAft>
                <a:spcPts val="600"/>
              </a:spcAft>
            </a:pPr>
            <a:r>
              <a:rPr lang="zh-CN" altLang="en-US" b="1" dirty="0" smtClean="0">
                <a:solidFill>
                  <a:srgbClr val="0000FF"/>
                </a:solidFill>
              </a:rPr>
              <a:t> 理解强相互作用：</a:t>
            </a:r>
            <a:r>
              <a:rPr lang="zh-CN" altLang="en-US" b="1" dirty="0" smtClean="0"/>
              <a:t>强子性质，新强子态</a:t>
            </a:r>
            <a:endParaRPr lang="en-US" altLang="zh-CN" b="1" dirty="0" smtClean="0"/>
          </a:p>
          <a:p>
            <a:pPr>
              <a:spcAft>
                <a:spcPts val="600"/>
              </a:spcAft>
            </a:pPr>
            <a:r>
              <a:rPr lang="zh-CN" altLang="en-US" b="1" dirty="0" smtClean="0">
                <a:solidFill>
                  <a:srgbClr val="0000FF"/>
                </a:solidFill>
              </a:rPr>
              <a:t> 其它：</a:t>
            </a:r>
            <a:r>
              <a:rPr lang="zh-CN" altLang="en-US" b="1" dirty="0" smtClean="0"/>
              <a:t>电弱物理，重离子物理，</a:t>
            </a:r>
            <a:r>
              <a:rPr lang="en-US" altLang="zh-CN" b="1" dirty="0" smtClean="0"/>
              <a:t>… </a:t>
            </a:r>
            <a:endParaRPr lang="en-US" altLang="zh-CN" b="1" dirty="0"/>
          </a:p>
        </p:txBody>
      </p:sp>
      <p:pic>
        <p:nvPicPr>
          <p:cNvPr id="10" name="内容占位符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617" y="859848"/>
            <a:ext cx="2267056" cy="169346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616" y="4226614"/>
            <a:ext cx="2267057" cy="1693464"/>
          </a:xfrm>
          <a:prstGeom prst="rect">
            <a:avLst/>
          </a:prstGeom>
        </p:spPr>
      </p:pic>
      <p:sp>
        <p:nvSpPr>
          <p:cNvPr id="12" name="右箭头 11"/>
          <p:cNvSpPr/>
          <p:nvPr/>
        </p:nvSpPr>
        <p:spPr bwMode="auto">
          <a:xfrm rot="5400000">
            <a:off x="10208478" y="3211894"/>
            <a:ext cx="724600" cy="386623"/>
          </a:xfrm>
          <a:prstGeom prst="rightArrow">
            <a:avLst>
              <a:gd name="adj1" fmla="val 50000"/>
              <a:gd name="adj2" fmla="val 38539"/>
            </a:avLst>
          </a:prstGeom>
          <a:solidFill>
            <a:srgbClr val="0000FF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0" bIns="0" rtlCol="0" anchor="ctr">
            <a:spAutoFit/>
          </a:bodyPr>
          <a:lstStyle/>
          <a:p>
            <a:pPr algn="l"/>
            <a:endParaRPr lang="zh-CN" altLang="en-US" sz="2400" b="1" dirty="0">
              <a:solidFill>
                <a:schemeClr val="bg1"/>
              </a:solidFill>
              <a:latin typeface="Times New Roman" charset="0"/>
              <a:ea typeface="宋体" charset="-122"/>
              <a:cs typeface="Times New Roman" charset="0"/>
              <a:sym typeface="Times New Roman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695713" y="2762528"/>
            <a:ext cx="789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54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  <a:endParaRPr lang="zh-CN" altLang="en-US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987724" y="5987282"/>
            <a:ext cx="2954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FF282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理解正反物质不对称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5063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zh-CN" altLang="en-US" dirty="0" smtClean="0"/>
                  <a:t>双粲重子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𝜩</m:t>
                        </m:r>
                      </m:e>
                      <m:sub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𝒄𝒄</m:t>
                        </m:r>
                      </m:sub>
                      <m:sup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𝒄𝒄𝒅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dirty="0" smtClean="0"/>
                  <a:t>的寻找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797" b="-9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70347" y="5570042"/>
            <a:ext cx="4289898" cy="87186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sz="2400" b="1" dirty="0" smtClean="0">
                <a:solidFill>
                  <a:schemeClr val="tx1"/>
                </a:solidFill>
              </a:rPr>
              <a:t> </a:t>
            </a:r>
            <a:r>
              <a:rPr lang="zh-CN" altLang="en-US" sz="2400" b="1" dirty="0" smtClean="0">
                <a:solidFill>
                  <a:schemeClr val="tx1"/>
                </a:solidFill>
              </a:rPr>
              <a:t>一期 </a:t>
            </a:r>
            <a:r>
              <a:rPr lang="en-US" altLang="zh-CN" sz="2400" b="1" dirty="0" smtClean="0">
                <a:solidFill>
                  <a:schemeClr val="tx1"/>
                </a:solidFill>
              </a:rPr>
              <a:t>+ </a:t>
            </a:r>
            <a:r>
              <a:rPr lang="zh-CN" altLang="en-US" sz="2400" b="1" dirty="0" smtClean="0">
                <a:solidFill>
                  <a:schemeClr val="tx1"/>
                </a:solidFill>
              </a:rPr>
              <a:t>二期数据</a:t>
            </a:r>
            <a:endParaRPr lang="en-US" altLang="zh-CN" sz="2400" b="1" dirty="0" smtClean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CN" sz="2400" b="1" dirty="0" smtClean="0">
                <a:solidFill>
                  <a:schemeClr val="tx1"/>
                </a:solidFill>
              </a:rPr>
              <a:t> </a:t>
            </a:r>
            <a:r>
              <a:rPr lang="zh-CN" altLang="en-US" sz="2400" b="1" dirty="0"/>
              <a:t>仍</a:t>
            </a:r>
            <a:r>
              <a:rPr lang="zh-CN" altLang="en-US" sz="2400" b="1" dirty="0" smtClean="0"/>
              <a:t>未发现信号</a:t>
            </a:r>
            <a:endParaRPr kumimoji="1" lang="en-US" altLang="zh-CN" sz="2400" b="1" dirty="0" smtClean="0">
              <a:ea typeface="Times New Roman" charset="0"/>
              <a:cs typeface="Times New Roman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2019/10/24</a:t>
            </a:r>
            <a:endParaRPr lang="en-US" altLang="zh-CN" dirty="0" smtClean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杨振伟</a:t>
            </a:r>
            <a:r>
              <a:rPr lang="en-US" altLang="zh-CN" smtClean="0"/>
              <a:t>, </a:t>
            </a:r>
            <a:r>
              <a:rPr lang="zh-CN" altLang="en-US" smtClean="0"/>
              <a:t>清华大学高能物理研究中心   </a:t>
            </a:r>
            <a:r>
              <a:rPr lang="en-US" altLang="zh-CN" smtClean="0"/>
              <a:t>LHCb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D1EC-2E85-426B-9CF9-00380D01AEC6}" type="slidenum">
              <a:rPr lang="zh-CN" altLang="en-US" smtClean="0"/>
              <a:pPr/>
              <a:t>30</a:t>
            </a:fld>
            <a:endParaRPr lang="zh-CN" altLang="en-US"/>
          </a:p>
        </p:txBody>
      </p:sp>
      <p:sp>
        <p:nvSpPr>
          <p:cNvPr id="19" name="Rectangle 13"/>
          <p:cNvSpPr/>
          <p:nvPr/>
        </p:nvSpPr>
        <p:spPr>
          <a:xfrm>
            <a:off x="8898491" y="494520"/>
            <a:ext cx="2969083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2400" b="1" dirty="0" smtClean="0">
                <a:latin typeface="Times New Roman" charset="0"/>
                <a:ea typeface="Times New Roman" charset="0"/>
                <a:cs typeface="Times New Roman" charset="0"/>
              </a:rPr>
              <a:t>arXiv:1909.12273</a:t>
            </a:r>
          </a:p>
          <a:p>
            <a:r>
              <a:rPr kumimoji="1" lang="zh-CN" altLang="en-US" sz="2400" b="1" dirty="0">
                <a:latin typeface="Times New Roman" charset="0"/>
                <a:ea typeface="Times New Roman" charset="0"/>
                <a:cs typeface="Times New Roman" charset="0"/>
              </a:rPr>
              <a:t>已</a:t>
            </a:r>
            <a:r>
              <a:rPr kumimoji="1" lang="zh-CN" altLang="en-US" sz="2400" b="1" dirty="0" smtClean="0">
                <a:latin typeface="Times New Roman" charset="0"/>
                <a:ea typeface="Times New Roman" charset="0"/>
                <a:cs typeface="Times New Roman" charset="0"/>
              </a:rPr>
              <a:t>投稿</a:t>
            </a:r>
            <a:r>
              <a:rPr kumimoji="1" lang="en-US" altLang="zh-CN" sz="2400" b="1" dirty="0" smtClean="0">
                <a:latin typeface="Times New Roman" charset="0"/>
                <a:ea typeface="Times New Roman" charset="0"/>
                <a:cs typeface="Times New Roman" charset="0"/>
              </a:rPr>
              <a:t>《</a:t>
            </a:r>
            <a:r>
              <a:rPr kumimoji="1" lang="zh-CN" altLang="en-US" sz="2400" b="1" dirty="0" smtClean="0">
                <a:latin typeface="Times New Roman" charset="0"/>
                <a:ea typeface="Times New Roman" charset="0"/>
                <a:cs typeface="Times New Roman" charset="0"/>
              </a:rPr>
              <a:t>中国科学</a:t>
            </a:r>
            <a:r>
              <a:rPr kumimoji="1" lang="en-US" altLang="zh-CN" sz="2400" b="1" dirty="0" smtClean="0">
                <a:latin typeface="Times New Roman" charset="0"/>
                <a:ea typeface="Times New Roman" charset="0"/>
                <a:cs typeface="Times New Roman" charset="0"/>
              </a:rPr>
              <a:t>》</a:t>
            </a:r>
            <a:endParaRPr kumimoji="1" lang="is-IS" sz="24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54" y="2727901"/>
            <a:ext cx="4334686" cy="27055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1563629" y="3999133"/>
                <a:ext cx="1041952" cy="70788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SELEX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𝜩</m:t>
                          </m:r>
                        </m:e>
                        <m:sub>
                          <m:r>
                            <a:rPr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𝒄𝒄</m:t>
                          </m:r>
                        </m:sub>
                        <m:sup>
                          <m:r>
                            <a:rPr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lang="zh-CN" altLang="en-US" sz="20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3629" y="3999133"/>
                <a:ext cx="1041952" cy="707886"/>
              </a:xfrm>
              <a:prstGeom prst="rect">
                <a:avLst/>
              </a:prstGeom>
              <a:blipFill>
                <a:blip r:embed="rId4"/>
                <a:stretch>
                  <a:fillRect l="-6471" t="-3448" r="-47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/>
              <p:cNvSpPr txBox="1"/>
              <p:nvPr/>
            </p:nvSpPr>
            <p:spPr>
              <a:xfrm>
                <a:off x="2735633" y="3999133"/>
                <a:ext cx="870751" cy="70788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b="1" dirty="0" smtClean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LHCb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0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US" altLang="zh-CN" sz="20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𝜩</m:t>
                          </m:r>
                        </m:e>
                        <m:sub>
                          <m:r>
                            <a:rPr lang="en-US" altLang="zh-CN" sz="20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𝒄𝒄</m:t>
                          </m:r>
                        </m:sub>
                        <m:sup>
                          <m:r>
                            <a:rPr lang="en-US" altLang="zh-CN" sz="20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++</m:t>
                          </m:r>
                        </m:sup>
                      </m:sSubSup>
                    </m:oMath>
                  </m:oMathPara>
                </a14:m>
                <a:endParaRPr lang="zh-CN" altLang="en-US" sz="2000" b="1" i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文本框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5633" y="3999133"/>
                <a:ext cx="870751" cy="707886"/>
              </a:xfrm>
              <a:prstGeom prst="rect">
                <a:avLst/>
              </a:prstGeom>
              <a:blipFill>
                <a:blip r:embed="rId5"/>
                <a:stretch>
                  <a:fillRect l="-7692" t="-3448" r="-62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059" y="2680048"/>
            <a:ext cx="4325974" cy="27055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内容占位符 2"/>
              <p:cNvSpPr txBox="1">
                <a:spLocks/>
              </p:cNvSpPr>
              <p:nvPr/>
            </p:nvSpPr>
            <p:spPr>
              <a:xfrm>
                <a:off x="6467628" y="5385590"/>
                <a:ext cx="5474751" cy="113290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Ø"/>
                  <a:defRPr sz="2800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altLang="zh-CN" sz="2400" b="1" dirty="0" smtClean="0"/>
                  <a:t> </a:t>
                </a:r>
                <a:r>
                  <a:rPr lang="zh-CN" altLang="en-US" sz="2400" b="1" dirty="0" smtClean="0"/>
                  <a:t>最大局域统计显著性：</a:t>
                </a:r>
                <a14:m>
                  <m:oMath xmlns:m="http://schemas.openxmlformats.org/officeDocument/2006/math">
                    <m:r>
                      <a:rPr lang="en-US" altLang="zh-CN" sz="2400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altLang="zh-CN" sz="24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sz="2400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altLang="zh-CN" sz="2400" b="1" i="1" smtClean="0">
                        <a:latin typeface="Cambria Math" panose="02040503050406030204" pitchFamily="18" charset="0"/>
                      </a:rPr>
                      <m:t>𝝈</m:t>
                    </m:r>
                  </m:oMath>
                </a14:m>
                <a:r>
                  <a:rPr kumimoji="1" lang="en-US" altLang="zh-CN" sz="2400" b="1" dirty="0" smtClean="0">
                    <a:cs typeface="Times New Roman" charset="0"/>
                  </a:rPr>
                  <a:t> </a:t>
                </a: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kumimoji="1" lang="en-US" altLang="zh-CN" sz="2000" b="1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𝟑𝟔𝟐𝟎</m:t>
                    </m:r>
                    <m:r>
                      <a:rPr kumimoji="1" lang="en-US" altLang="zh-CN" sz="2000" b="1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 </m:t>
                    </m:r>
                    <m:r>
                      <a:rPr kumimoji="1" lang="en-US" altLang="zh-CN" sz="2000" b="1" i="0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𝐌𝐞𝐕</m:t>
                    </m:r>
                    <m:r>
                      <m:rPr>
                        <m:lit/>
                      </m:rPr>
                      <a:rPr kumimoji="1" lang="en-US" altLang="zh-CN" sz="2000" b="1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/</m:t>
                    </m:r>
                    <m:sSup>
                      <m:sSupPr>
                        <m:ctrlPr>
                          <a:rPr kumimoji="1" lang="en-US" altLang="zh-CN" sz="2000" b="1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kumimoji="1" lang="en-US" altLang="zh-CN" sz="2000" b="1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𝒄</m:t>
                        </m:r>
                      </m:e>
                      <m:sup>
                        <m:r>
                          <a:rPr kumimoji="1" lang="en-US" altLang="zh-CN" sz="2000" b="1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1" lang="zh-CN" altLang="en-US" sz="2000" b="1" dirty="0" smtClean="0">
                    <a:cs typeface="Times New Roman" charset="0"/>
                  </a:rPr>
                  <a:t>附近</a:t>
                </a:r>
                <a:endParaRPr kumimoji="1" lang="en-US" altLang="zh-CN" sz="2000" b="1" dirty="0" smtClean="0">
                  <a:cs typeface="Times New Roman" charset="0"/>
                </a:endParaRP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kumimoji="1" lang="en-US" altLang="zh-CN" sz="2400" b="1" dirty="0" smtClean="0">
                    <a:cs typeface="Times New Roman" charset="0"/>
                  </a:rPr>
                  <a:t> </a:t>
                </a:r>
                <a:r>
                  <a:rPr kumimoji="1" lang="zh-CN" altLang="en-US" sz="2400" b="1" dirty="0" smtClean="0">
                    <a:cs typeface="Times New Roman" charset="0"/>
                  </a:rPr>
                  <a:t>全局显著性：</a:t>
                </a:r>
                <a:r>
                  <a:rPr kumimoji="1" lang="en-US" altLang="zh-CN" sz="2400" b="1" dirty="0" smtClean="0"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2400" b="1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𝟏</m:t>
                    </m:r>
                    <m:r>
                      <a:rPr kumimoji="1" lang="en-US" altLang="zh-CN" sz="2400" b="1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.</m:t>
                    </m:r>
                    <m:r>
                      <a:rPr kumimoji="1" lang="en-US" altLang="zh-CN" sz="2400" b="1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𝟕</m:t>
                    </m:r>
                    <m:r>
                      <a:rPr kumimoji="1" lang="en-US" altLang="zh-CN" sz="2400" b="1" i="1" smtClean="0"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𝝈</m:t>
                    </m:r>
                  </m:oMath>
                </a14:m>
                <a:endParaRPr kumimoji="1" lang="en-US" altLang="zh-CN" sz="2400" b="1" dirty="0" smtClean="0"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13" name="内容占位符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7628" y="5385590"/>
                <a:ext cx="5474751" cy="1132902"/>
              </a:xfrm>
              <a:prstGeom prst="rect">
                <a:avLst/>
              </a:prstGeom>
              <a:blipFill>
                <a:blip r:embed="rId7"/>
                <a:stretch>
                  <a:fillRect l="-1559" t="-4301" b="-1236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内容占位符 2"/>
          <p:cNvSpPr txBox="1">
            <a:spLocks/>
          </p:cNvSpPr>
          <p:nvPr/>
        </p:nvSpPr>
        <p:spPr>
          <a:xfrm>
            <a:off x="407276" y="1325632"/>
            <a:ext cx="9004637" cy="1402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dirty="0" smtClean="0"/>
              <a:t> 2009</a:t>
            </a:r>
            <a:r>
              <a:rPr lang="zh-CN" altLang="en-US" b="1" dirty="0" smtClean="0"/>
              <a:t>年开始寻找</a:t>
            </a:r>
            <a:endParaRPr lang="en-US" altLang="zh-CN" b="1" dirty="0" smtClean="0">
              <a:sym typeface="Wingdings" panose="05000000000000000000" pitchFamily="2" charset="2"/>
            </a:endParaRPr>
          </a:p>
          <a:p>
            <a:pPr lvl="1"/>
            <a:r>
              <a:rPr lang="en-US" altLang="zh-CN" b="1" dirty="0" smtClean="0">
                <a:sym typeface="Wingdings" panose="05000000000000000000" pitchFamily="2" charset="2"/>
              </a:rPr>
              <a:t>2013</a:t>
            </a:r>
            <a:r>
              <a:rPr lang="zh-CN" altLang="en-US" b="1" dirty="0" smtClean="0">
                <a:sym typeface="Wingdings" panose="05000000000000000000" pitchFamily="2" charset="2"/>
              </a:rPr>
              <a:t>年发表首次结果，未发现信号（</a:t>
            </a:r>
            <a:r>
              <a:rPr lang="en-US" altLang="zh-CN" b="1" dirty="0" smtClean="0">
                <a:sym typeface="Wingdings" panose="05000000000000000000" pitchFamily="2" charset="2"/>
              </a:rPr>
              <a:t>2011</a:t>
            </a:r>
            <a:r>
              <a:rPr lang="zh-CN" altLang="en-US" b="1" dirty="0" smtClean="0">
                <a:sym typeface="Wingdings" panose="05000000000000000000" pitchFamily="2" charset="2"/>
              </a:rPr>
              <a:t>数据）</a:t>
            </a:r>
            <a:endParaRPr lang="en-US" altLang="zh-CN" b="1" dirty="0" smtClean="0">
              <a:sym typeface="Wingdings" panose="05000000000000000000" pitchFamily="2" charset="2"/>
            </a:endParaRPr>
          </a:p>
          <a:p>
            <a:pPr lvl="1"/>
            <a:r>
              <a:rPr lang="en-US" altLang="zh-CN" b="1" dirty="0" smtClean="0"/>
              <a:t>2019</a:t>
            </a:r>
            <a:r>
              <a:rPr lang="zh-CN" altLang="en-US" b="1" dirty="0" smtClean="0"/>
              <a:t>年更新（全部数据）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52577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/>
          <a:srcRect l="1435" t="7039" r="2325" b="2067"/>
          <a:stretch/>
        </p:blipFill>
        <p:spPr>
          <a:xfrm>
            <a:off x="3937989" y="1345967"/>
            <a:ext cx="3355087" cy="316869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7276" y="587315"/>
            <a:ext cx="10515600" cy="887108"/>
          </a:xfrm>
        </p:spPr>
        <p:txBody>
          <a:bodyPr/>
          <a:lstStyle/>
          <a:p>
            <a:pPr algn="ctr"/>
            <a:r>
              <a:rPr lang="en-US" altLang="zh-CN" dirty="0" smtClean="0">
                <a:solidFill>
                  <a:srgbClr val="0000FF"/>
                </a:solidFill>
              </a:rPr>
              <a:t>CP</a:t>
            </a:r>
            <a:r>
              <a:rPr lang="zh-CN" altLang="en-US" dirty="0" smtClean="0">
                <a:solidFill>
                  <a:srgbClr val="0000FF"/>
                </a:solidFill>
              </a:rPr>
              <a:t>破坏</a:t>
            </a:r>
            <a:r>
              <a:rPr lang="zh-CN" altLang="en-US" dirty="0" smtClean="0">
                <a:solidFill>
                  <a:srgbClr val="0000FF"/>
                </a:solidFill>
              </a:rPr>
              <a:t>：</a:t>
            </a:r>
            <a:r>
              <a:rPr lang="zh-CN" altLang="en-US" dirty="0">
                <a:solidFill>
                  <a:srgbClr val="0000FF"/>
                </a:solidFill>
              </a:rPr>
              <a:t>间接</a:t>
            </a:r>
            <a:r>
              <a:rPr lang="zh-CN" altLang="en-US" dirty="0" smtClean="0">
                <a:solidFill>
                  <a:srgbClr val="0000FF"/>
                </a:solidFill>
              </a:rPr>
              <a:t>寻找</a:t>
            </a:r>
            <a:r>
              <a:rPr lang="zh-CN" altLang="en-US" dirty="0" smtClean="0">
                <a:solidFill>
                  <a:srgbClr val="0000FF"/>
                </a:solidFill>
              </a:rPr>
              <a:t>新物理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2019/10/24</a:t>
            </a:r>
            <a:endParaRPr lang="en-US" altLang="zh-CN" dirty="0" smtClean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杨振伟</a:t>
            </a:r>
            <a:r>
              <a:rPr lang="en-US" altLang="zh-CN" smtClean="0"/>
              <a:t>, </a:t>
            </a:r>
            <a:r>
              <a:rPr lang="zh-CN" altLang="en-US" smtClean="0"/>
              <a:t>清华大学高能物理研究中心   </a:t>
            </a:r>
            <a:r>
              <a:rPr lang="en-US" altLang="zh-CN" smtClean="0"/>
              <a:t>LHCb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D1EC-2E85-426B-9CF9-00380D01AEC6}" type="slidenum">
              <a:rPr lang="zh-CN" altLang="en-US" smtClean="0"/>
              <a:pPr/>
              <a:t>31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内容占位符 2"/>
              <p:cNvSpPr txBox="1">
                <a:spLocks/>
              </p:cNvSpPr>
              <p:nvPr/>
            </p:nvSpPr>
            <p:spPr>
              <a:xfrm>
                <a:off x="245044" y="4899898"/>
                <a:ext cx="11784724" cy="186361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Ø"/>
                  <a:defRPr sz="2800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60000" indent="-360000">
                  <a:buFont typeface="+mj-lt"/>
                  <a:buAutoNum type="arabicPeriod" startAt="7"/>
                </a:pPr>
                <a:r>
                  <a:rPr lang="en-US" altLang="zh-CN" sz="1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Updated </a:t>
                </a:r>
                <a:r>
                  <a:rPr lang="en-US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measurement of CP violation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zh-CN" sz="1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altLang="zh-CN" sz="1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bSup>
                    <m:r>
                      <a:rPr lang="en-US" altLang="zh-CN" sz="1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1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en-US" altLang="zh-CN" sz="1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altLang="zh-CN" sz="1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  <m:sSup>
                      <m:sSupPr>
                        <m:ctrlPr>
                          <a:rPr lang="en-US" altLang="zh-CN" sz="1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1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1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1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decays [</a:t>
                </a:r>
                <a:r>
                  <a:rPr lang="en-US" altLang="zh-CN" sz="1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EPJC 79 (2019) </a:t>
                </a:r>
                <a:r>
                  <a:rPr lang="en-US" altLang="zh-CN" sz="1800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706</a:t>
                </a:r>
                <a:r>
                  <a:rPr lang="en-US" altLang="zh-CN" sz="1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endParaRPr lang="en-US" altLang="zh-CN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60000" indent="-360000">
                  <a:buFont typeface="+mj-lt"/>
                  <a:buAutoNum type="arabicPeriod" startAt="7"/>
                </a:pPr>
                <a:r>
                  <a:rPr lang="en-US" altLang="zh-CN" sz="1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Measurement </a:t>
                </a:r>
                <a:r>
                  <a:rPr lang="en-US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 the </a:t>
                </a:r>
                <a:r>
                  <a:rPr lang="en-US" altLang="zh-CN" sz="1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CP-violating </a:t>
                </a:r>
                <a:r>
                  <a:rPr lang="en-US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8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CN" sz="18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altLang="zh-CN" sz="1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from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zh-CN" sz="1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altLang="zh-CN" sz="1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bSup>
                    <m:r>
                      <a:rPr lang="en-US" altLang="zh-CN" sz="1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1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en-US" altLang="zh-CN" sz="1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altLang="zh-CN" sz="1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  <m:sSup>
                      <m:sSupPr>
                        <m:ctrlPr>
                          <a:rPr lang="en-US" altLang="zh-CN" sz="1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1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1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1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1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decays </a:t>
                </a:r>
                <a:r>
                  <a:rPr lang="en-US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13 </a:t>
                </a:r>
                <a:r>
                  <a:rPr lang="en-US" altLang="zh-CN" sz="1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TeV</a:t>
                </a:r>
                <a:r>
                  <a:rPr lang="en-US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𝑝𝑝</m:t>
                    </m:r>
                  </m:oMath>
                </a14:m>
                <a:r>
                  <a:rPr lang="en-US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collisions [</a:t>
                </a:r>
                <a:r>
                  <a:rPr lang="en-US" altLang="zh-CN" sz="1800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PLB797 </a:t>
                </a:r>
                <a:r>
                  <a:rPr lang="en-US" altLang="zh-CN" sz="1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(2019) 134789</a:t>
                </a:r>
                <a:r>
                  <a:rPr lang="en-US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endParaRPr lang="en-US" altLang="zh-CN" sz="18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60000" indent="-360000">
                  <a:buFont typeface="+mj-lt"/>
                  <a:buAutoNum type="arabicPeriod" startAt="7"/>
                </a:pPr>
                <a:r>
                  <a:rPr kumimoji="1" lang="en-US" altLang="zh-CN" sz="1800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Observation</a:t>
                </a:r>
                <a:r>
                  <a:rPr kumimoji="1" lang="zh-CN" altLang="en-US" sz="1800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of</a:t>
                </a:r>
                <a:r>
                  <a:rPr kumimoji="1" lang="zh-CN" altLang="en-US" sz="1800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several</a:t>
                </a:r>
                <a:r>
                  <a:rPr kumimoji="1" lang="zh-CN" altLang="en-US" sz="1800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sources</a:t>
                </a:r>
                <a:r>
                  <a:rPr kumimoji="1" lang="zh-CN" altLang="en-US" sz="1800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of</a:t>
                </a:r>
                <a:r>
                  <a:rPr kumimoji="1" lang="zh-CN" altLang="en-US" sz="1800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i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CP</a:t>
                </a:r>
                <a:r>
                  <a:rPr kumimoji="1" lang="zh-CN" altLang="en-US" sz="1800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violation</a:t>
                </a:r>
                <a:r>
                  <a:rPr kumimoji="1" lang="zh-CN" altLang="en-US" sz="1800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in</a:t>
                </a:r>
                <a:r>
                  <a:rPr kumimoji="1" lang="zh-CN" altLang="en-US" sz="1800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800" i="1"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1800" i="1"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kumimoji="1" lang="en-US" altLang="zh-CN" sz="1800" i="1"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 sz="1800" i="1"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sz="1800" i="1"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1800" i="1"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1800" i="1"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1800" i="1"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1800" i="1"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1800" i="1"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1800" i="1"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1800" i="1"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1800" i="1"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zh-CN" altLang="en-US" sz="1800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decays</a:t>
                </a:r>
                <a:r>
                  <a:rPr kumimoji="1" lang="zh-CN" altLang="en-US" sz="1800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[</a:t>
                </a:r>
                <a:r>
                  <a:rPr kumimoji="1" lang="en-US" altLang="zh-CN" sz="1800" dirty="0">
                    <a:solidFill>
                      <a:srgbClr val="FF2828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arXiv:1909.05211</a:t>
                </a:r>
                <a:r>
                  <a:rPr kumimoji="1" lang="en-US" altLang="zh-CN" sz="1800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,</a:t>
                </a:r>
                <a:r>
                  <a:rPr kumimoji="1" lang="zh-CN" altLang="en-US" sz="1800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已投稿</a:t>
                </a:r>
                <a:r>
                  <a:rPr kumimoji="1" lang="en-US" altLang="zh-CN" sz="1800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PRL]</a:t>
                </a:r>
              </a:p>
              <a:p>
                <a:pPr marL="360000" indent="-360000">
                  <a:buFont typeface="+mj-lt"/>
                  <a:buAutoNum type="arabicPeriod" startAt="7"/>
                </a:pPr>
                <a:r>
                  <a:rPr kumimoji="1" lang="en-US" altLang="zh-CN" sz="1800" dirty="0" smtClean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Amplitude</a:t>
                </a:r>
                <a:r>
                  <a:rPr kumimoji="1" lang="zh-CN" altLang="en-US" sz="1800" dirty="0" smtClean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analysis</a:t>
                </a:r>
                <a:r>
                  <a:rPr kumimoji="1" lang="zh-CN" altLang="en-US" sz="1800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of</a:t>
                </a:r>
                <a:r>
                  <a:rPr kumimoji="1" lang="zh-CN" altLang="en-US" sz="1800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the</a:t>
                </a:r>
                <a:r>
                  <a:rPr kumimoji="1" lang="zh-CN" altLang="en-US" sz="1800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800" i="1"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1800" i="1"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kumimoji="1" lang="en-US" altLang="zh-CN" sz="1800" i="1"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 sz="1800" i="1"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sz="1800" i="1"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1800" i="1"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1800" i="1"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1800" i="1"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1800" i="1"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1800" i="1"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1800" i="1"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1800" i="1"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1800" i="1"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zh-CN" altLang="en-US" sz="1800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decay</a:t>
                </a:r>
                <a:r>
                  <a:rPr kumimoji="1" lang="zh-CN" altLang="en-US" sz="1800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800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[</a:t>
                </a:r>
                <a:r>
                  <a:rPr kumimoji="1" lang="en-US" altLang="zh-CN" sz="18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arXiv:1909.05212</a:t>
                </a:r>
                <a:r>
                  <a:rPr kumimoji="1" lang="en-US" altLang="zh-CN" sz="1800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,</a:t>
                </a:r>
                <a:r>
                  <a:rPr kumimoji="1" lang="zh-CN" altLang="en-US" sz="1800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已投稿</a:t>
                </a:r>
                <a:r>
                  <a:rPr kumimoji="1" lang="en-US" altLang="zh-CN" sz="1800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PRD</a:t>
                </a:r>
                <a:r>
                  <a:rPr kumimoji="1" lang="en-US" altLang="zh-CN" sz="1800" dirty="0" smtClean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]</a:t>
                </a:r>
                <a:endParaRPr kumimoji="1" lang="en-US" altLang="zh-CN" sz="1800" dirty="0">
                  <a:latin typeface="Times New Roman" panose="02020603050405020304" pitchFamily="18" charset="0"/>
                  <a:ea typeface="SimHei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内容占位符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044" y="4899898"/>
                <a:ext cx="11784724" cy="1863616"/>
              </a:xfrm>
              <a:prstGeom prst="rect">
                <a:avLst/>
              </a:prstGeom>
              <a:blipFill>
                <a:blip r:embed="rId3"/>
                <a:stretch>
                  <a:fillRect l="-310" t="-3268" r="-10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本框 2"/>
          <p:cNvSpPr txBox="1"/>
          <p:nvPr/>
        </p:nvSpPr>
        <p:spPr>
          <a:xfrm>
            <a:off x="2879879" y="4461051"/>
            <a:ext cx="5416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282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1PRL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审稿中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) + 1 EPJC + 1PLB + 1PRD(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审稿中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7214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4"/>
              <p:cNvSpPr txBox="1">
                <a:spLocks noChangeArrowheads="1"/>
              </p:cNvSpPr>
              <p:nvPr/>
            </p:nvSpPr>
            <p:spPr bwMode="auto">
              <a:xfrm>
                <a:off x="522184" y="195172"/>
                <a:ext cx="5613145" cy="6588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marL="342900" indent="-342900"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1pPr>
                <a:lvl2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2pPr>
                <a:lvl3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3pPr>
                <a:lvl4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4pPr>
                <a:lvl5pPr>
                  <a:spcBef>
                    <a:spcPct val="0"/>
                  </a:spcBef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3600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黑体"/>
                            <a:cs typeface="Helvetica" charset="0"/>
                          </a:rPr>
                        </m:ctrlPr>
                      </m:sSubSupPr>
                      <m:e>
                        <m:r>
                          <a:rPr lang="en-US" altLang="zh-CN" sz="36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黑体"/>
                            <a:cs typeface="Helvetica" charset="0"/>
                          </a:rPr>
                          <m:t>𝑩</m:t>
                        </m:r>
                      </m:e>
                      <m:sub>
                        <m:r>
                          <a:rPr lang="en-US" altLang="zh-CN" sz="36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黑体"/>
                            <a:cs typeface="Helvetica" charset="0"/>
                          </a:rPr>
                          <m:t>𝒔</m:t>
                        </m:r>
                      </m:sub>
                      <m:sup>
                        <m:r>
                          <a:rPr lang="en-US" altLang="zh-CN" sz="36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黑体"/>
                            <a:cs typeface="Helvetica" charset="0"/>
                          </a:rPr>
                          <m:t>𝟎</m:t>
                        </m:r>
                      </m:sup>
                    </m:sSubSup>
                    <m:r>
                      <a:rPr lang="en-US" altLang="zh-CN" sz="36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黑体"/>
                        <a:cs typeface="Helvetica" charset="0"/>
                      </a:rPr>
                      <m:t>−</m:t>
                    </m:r>
                    <m:sSubSup>
                      <m:sSubSupPr>
                        <m:ctrlPr>
                          <a:rPr lang="en-US" altLang="zh-CN" sz="36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黑体"/>
                            <a:cs typeface="Helvetica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altLang="zh-CN" sz="36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黑体"/>
                                <a:cs typeface="Helvetica" charset="0"/>
                              </a:rPr>
                            </m:ctrlPr>
                          </m:accPr>
                          <m:e>
                            <m:r>
                              <a:rPr lang="en-US" altLang="zh-CN" sz="36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黑体"/>
                                <a:cs typeface="Helvetica" charset="0"/>
                              </a:rPr>
                              <m:t>𝑩</m:t>
                            </m:r>
                          </m:e>
                        </m:acc>
                      </m:e>
                      <m:sub>
                        <m:r>
                          <a:rPr lang="en-US" altLang="zh-CN" sz="36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黑体"/>
                            <a:cs typeface="Helvetica" charset="0"/>
                          </a:rPr>
                          <m:t>𝒔</m:t>
                        </m:r>
                      </m:sub>
                      <m:sup>
                        <m:r>
                          <a:rPr lang="en-US" altLang="zh-CN" sz="36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黑体"/>
                            <a:cs typeface="Helvetica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lang="en-US" altLang="zh-CN" sz="3600" b="1" dirty="0">
                    <a:solidFill>
                      <a:schemeClr val="tx1"/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Helvetica" charset="0"/>
                  </a:rPr>
                  <a:t> </a:t>
                </a:r>
                <a:r>
                  <a:rPr lang="zh-CN" altLang="en-US" sz="3600" b="1" dirty="0">
                    <a:solidFill>
                      <a:schemeClr val="tx1"/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Helvetica" charset="0"/>
                  </a:rPr>
                  <a:t>混合相角</a:t>
                </a:r>
                <a:r>
                  <a:rPr lang="en-US" altLang="zh-CN" sz="3600" b="1" dirty="0">
                    <a:solidFill>
                      <a:schemeClr val="tx1"/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Helvetica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6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</m:ctrlPr>
                      </m:sSubPr>
                      <m:e>
                        <m:r>
                          <a:rPr lang="en-US" altLang="zh-CN" sz="36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𝝓</m:t>
                        </m:r>
                      </m:e>
                      <m:sub>
                        <m:r>
                          <a:rPr lang="en-US" altLang="zh-CN" sz="36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𝒔</m:t>
                        </m:r>
                      </m:sub>
                    </m:sSub>
                  </m:oMath>
                </a14:m>
                <a:endParaRPr lang="zh-CN" altLang="en-US" sz="3600" b="1" dirty="0">
                  <a:solidFill>
                    <a:schemeClr val="tx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黑体"/>
                </a:endParaRPr>
              </a:p>
            </p:txBody>
          </p:sp>
        </mc:Choice>
        <mc:Fallback xmlns="">
          <p:sp>
            <p:nvSpPr>
              <p:cNvPr id="5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2184" y="195172"/>
                <a:ext cx="5613145" cy="658898"/>
              </a:xfrm>
              <a:prstGeom prst="rect">
                <a:avLst/>
              </a:prstGeom>
              <a:blipFill>
                <a:blip r:embed="rId3"/>
                <a:stretch>
                  <a:fillRect t="-12037" b="-3425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13F91AF7-6162-4117-9FC1-37A9F5ACE4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6280" y="4427850"/>
                <a:ext cx="3569178" cy="1043801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50000"/>
                  </a:lnSpc>
                  <a:buSzPct val="70000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bPr>
                      <m:e>
                        <m:r>
                          <a:rPr lang="en-US" altLang="zh-CN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𝝓</m:t>
                        </m:r>
                      </m:e>
                      <m:sub>
                        <m:r>
                          <a:rPr lang="en-US" altLang="zh-CN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𝒔</m:t>
                        </m:r>
                      </m:sub>
                    </m:sSub>
                    <m:r>
                      <a:rPr lang="en-US" altLang="zh-CN" sz="20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=</m:t>
                    </m:r>
                    <m:r>
                      <a:rPr lang="en-US" altLang="zh-CN" sz="2000" b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−</m:t>
                    </m:r>
                    <m:r>
                      <a:rPr lang="en-US" altLang="zh-CN" sz="20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𝟓</m:t>
                    </m:r>
                    <m:r>
                      <a:rPr lang="en-US" altLang="zh-C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𝟓</m:t>
                    </m:r>
                    <m:r>
                      <a:rPr lang="en-US" altLang="zh-CN" sz="20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±</m:t>
                    </m:r>
                    <m:r>
                      <a:rPr lang="en-US" altLang="zh-CN" sz="20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𝟐𝟏</m:t>
                    </m:r>
                  </m:oMath>
                </a14:m>
                <a:r>
                  <a:rPr lang="en-US" altLang="zh-CN" sz="2000" b="1" dirty="0">
                    <a:solidFill>
                      <a:srgbClr val="C00000"/>
                    </a:solidFill>
                    <a:latin typeface="Helvetica" charset="0"/>
                    <a:cs typeface="Helvetica" charset="0"/>
                  </a:rPr>
                  <a:t> mrad</a:t>
                </a:r>
              </a:p>
              <a:p>
                <a:pPr algn="l">
                  <a:lnSpc>
                    <a:spcPct val="150000"/>
                  </a:lnSpc>
                  <a:buSzPct val="7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𝚫</m:t>
                      </m:r>
                      <m:sSub>
                        <m:sSubPr>
                          <m:ctrlPr>
                            <a:rPr lang="en-US" altLang="zh-CN" sz="2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Helvetica" charset="0"/>
                            </a:rPr>
                          </m:ctrlPr>
                        </m:sSubPr>
                        <m:e>
                          <m:r>
                            <a:rPr lang="en-US" altLang="zh-CN" sz="2000" b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Helvetica" charset="0"/>
                            </a:rPr>
                            <m:t>𝚪</m:t>
                          </m:r>
                        </m:e>
                        <m:sub>
                          <m:r>
                            <a:rPr lang="en-US" altLang="zh-CN" sz="2000" b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Helvetica" charset="0"/>
                            </a:rPr>
                            <m:t>𝐬</m:t>
                          </m:r>
                        </m:sub>
                      </m:sSub>
                      <m:r>
                        <a:rPr lang="en-US" altLang="zh-CN" sz="20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=</m:t>
                      </m:r>
                      <m:r>
                        <a:rPr lang="en-US" altLang="zh-CN" sz="20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𝟎</m:t>
                      </m:r>
                      <m:r>
                        <a:rPr lang="en-US" altLang="zh-CN" sz="20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.</m:t>
                      </m:r>
                      <m:r>
                        <a:rPr lang="en-US" altLang="zh-CN" sz="20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𝟎</m:t>
                      </m:r>
                      <m:r>
                        <a:rPr lang="en-US" altLang="zh-CN" sz="2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𝟕𝟔𝟐</m:t>
                      </m:r>
                      <m:r>
                        <a:rPr lang="en-US" altLang="zh-CN" sz="2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±</m:t>
                      </m:r>
                      <m:r>
                        <a:rPr lang="en-US" altLang="zh-CN" sz="2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𝟎</m:t>
                      </m:r>
                      <m:r>
                        <a:rPr lang="en-US" altLang="zh-CN" sz="2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.</m:t>
                      </m:r>
                      <m:r>
                        <a:rPr lang="en-US" altLang="zh-CN" sz="2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𝟎𝟎𝟑𝟑</m:t>
                      </m:r>
                      <m:r>
                        <a:rPr lang="en-US" altLang="zh-CN" sz="2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 </m:t>
                      </m:r>
                      <m:r>
                        <a:rPr lang="en-US" altLang="zh-CN" sz="2000" b="1" i="0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𝐩</m:t>
                      </m:r>
                      <m:sSup>
                        <m:sSupPr>
                          <m:ctrlPr>
                            <a:rPr lang="en-US" altLang="zh-CN" sz="20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Helvetica" charset="0"/>
                            </a:rPr>
                          </m:ctrlPr>
                        </m:sSupPr>
                        <m:e>
                          <m:r>
                            <a:rPr lang="en-US" altLang="zh-CN" sz="2000" b="1" i="0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Helvetica" charset="0"/>
                            </a:rPr>
                            <m:t>𝐬</m:t>
                          </m:r>
                        </m:e>
                        <m:sup>
                          <m:r>
                            <a:rPr lang="en-US" altLang="zh-CN" sz="2000" b="1" i="0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Helvetica" charset="0"/>
                            </a:rPr>
                            <m:t>−</m:t>
                          </m:r>
                          <m:r>
                            <a:rPr lang="en-US" altLang="zh-CN" sz="2000" b="1" i="0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Helvetica" charset="0"/>
                            </a:rPr>
                            <m:t>𝟏</m:t>
                          </m:r>
                        </m:sup>
                      </m:sSup>
                    </m:oMath>
                  </m:oMathPara>
                </a14:m>
                <a:endParaRPr lang="en-US" altLang="zh-CN" sz="2000" b="1" baseline="30000" dirty="0">
                  <a:solidFill>
                    <a:srgbClr val="C00000"/>
                  </a:solidFill>
                  <a:latin typeface="Helvetica" charset="0"/>
                  <a:cs typeface="Helvetica" charset="0"/>
                </a:endParaRPr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13F91AF7-6162-4117-9FC1-37A9F5ACE4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86280" y="4427850"/>
                <a:ext cx="3569178" cy="1043801"/>
              </a:xfrm>
              <a:prstGeom prst="rect">
                <a:avLst/>
              </a:prstGeom>
              <a:blipFill>
                <a:blip r:embed="rId4"/>
                <a:stretch>
                  <a:fillRect l="-169"/>
                </a:stretch>
              </a:blipFill>
              <a:ln w="38100">
                <a:solidFill>
                  <a:srgbClr val="C00000"/>
                </a:solidFill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矩形 12">
            <a:extLst>
              <a:ext uri="{FF2B5EF4-FFF2-40B4-BE49-F238E27FC236}">
                <a16:creationId xmlns:a16="http://schemas.microsoft.com/office/drawing/2014/main" id="{74023B0C-98CA-41B6-860C-FA21886338CB}"/>
              </a:ext>
            </a:extLst>
          </p:cNvPr>
          <p:cNvSpPr/>
          <p:nvPr/>
        </p:nvSpPr>
        <p:spPr>
          <a:xfrm>
            <a:off x="982299" y="3889693"/>
            <a:ext cx="2324255" cy="4514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Helvetica" panose="020B0604020202020204" pitchFamily="34" charset="0"/>
              </a:rPr>
              <a:t>HFLAV 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Helvetica" panose="020B0604020202020204" pitchFamily="34" charset="0"/>
              </a:rPr>
              <a:t>平均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  <a:cs typeface="Helvetica" panose="020B0604020202020204" pitchFamily="34" charset="0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2019/10/24</a:t>
            </a:r>
            <a:endParaRPr lang="en-US" altLang="zh-CN" dirty="0" smtClean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杨振伟</a:t>
            </a:r>
            <a:r>
              <a:rPr lang="en-US" altLang="zh-CN" smtClean="0"/>
              <a:t>, </a:t>
            </a:r>
            <a:r>
              <a:rPr lang="zh-CN" altLang="en-US" smtClean="0"/>
              <a:t>清华大学高能物理研究中心   </a:t>
            </a:r>
            <a:r>
              <a:rPr lang="en-US" altLang="zh-CN" smtClean="0"/>
              <a:t>LHCb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D1EC-2E85-426B-9CF9-00380D01AEC6}" type="slidenum">
              <a:rPr lang="zh-CN" altLang="en-US" smtClean="0"/>
              <a:pPr/>
              <a:t>32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BD2DAA09-C19D-48F3-94CC-8F21BAFE48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7391" y="2445875"/>
                <a:ext cx="4392488" cy="1212833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50000"/>
                  </a:lnSpc>
                  <a:buSzPct val="70000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bPr>
                      <m:e>
                        <m: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𝝓</m:t>
                        </m:r>
                      </m:e>
                      <m:sub>
                        <m:r>
                          <a:rPr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Helvetica" charset="0"/>
                          </a:rPr>
                          <m:t>𝒔</m:t>
                        </m:r>
                      </m:sub>
                    </m:sSub>
                    <m:r>
                      <a:rPr lang="en-US" altLang="zh-CN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=</m:t>
                    </m:r>
                    <m:r>
                      <a:rPr lang="en-US" altLang="zh-CN" sz="2400" b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−</m:t>
                    </m:r>
                    <m:r>
                      <a:rPr lang="en-US" altLang="zh-CN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𝟒</m:t>
                    </m:r>
                    <m:r>
                      <a:rPr lang="en-US" altLang="zh-CN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𝟏</m:t>
                    </m:r>
                    <m:r>
                      <a:rPr lang="en-US" altLang="zh-CN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±</m:t>
                    </m:r>
                    <m:r>
                      <a:rPr lang="en-US" altLang="zh-CN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Helvetica" charset="0"/>
                      </a:rPr>
                      <m:t>𝟐𝟓</m:t>
                    </m:r>
                  </m:oMath>
                </a14:m>
                <a:r>
                  <a:rPr lang="en-US" altLang="zh-CN" sz="2400" b="1" dirty="0">
                    <a:solidFill>
                      <a:srgbClr val="C00000"/>
                    </a:solidFill>
                    <a:latin typeface="Helvetica" charset="0"/>
                    <a:cs typeface="Helvetica" charset="0"/>
                  </a:rPr>
                  <a:t> mrad</a:t>
                </a:r>
              </a:p>
              <a:p>
                <a:pPr algn="l">
                  <a:lnSpc>
                    <a:spcPct val="150000"/>
                  </a:lnSpc>
                  <a:buSzPct val="7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𝚫</m:t>
                      </m:r>
                      <m:sSub>
                        <m:sSubPr>
                          <m:ctrlP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Helvetica" charset="0"/>
                            </a:rPr>
                          </m:ctrlPr>
                        </m:sSubPr>
                        <m:e>
                          <m:r>
                            <a:rPr lang="en-US" altLang="zh-CN" sz="2400" b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Helvetica" charset="0"/>
                            </a:rPr>
                            <m:t>𝚪</m:t>
                          </m:r>
                        </m:e>
                        <m:sub>
                          <m:r>
                            <a:rPr lang="en-US" altLang="zh-CN" sz="2400" b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Helvetica" charset="0"/>
                            </a:rPr>
                            <m:t>𝐬</m:t>
                          </m:r>
                        </m:sub>
                      </m:sSub>
                      <m:r>
                        <a:rPr lang="en-US" altLang="zh-CN" sz="24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=</m:t>
                      </m:r>
                      <m:r>
                        <a:rPr lang="en-US" altLang="zh-CN" sz="24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𝟎</m:t>
                      </m:r>
                      <m:r>
                        <a:rPr lang="en-US" altLang="zh-CN" sz="24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.</m:t>
                      </m:r>
                      <m:r>
                        <a:rPr lang="en-US" altLang="zh-CN" sz="24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𝟎</m:t>
                      </m:r>
                      <m:r>
                        <a:rPr lang="en-US" altLang="zh-CN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𝟖𝟏</m:t>
                      </m:r>
                      <m:r>
                        <a:rPr lang="en-US" altLang="zh-CN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𝟔</m:t>
                      </m:r>
                      <m:r>
                        <a:rPr lang="en-US" altLang="zh-CN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±</m:t>
                      </m:r>
                      <m:r>
                        <a:rPr lang="en-US" altLang="zh-CN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𝟎</m:t>
                      </m:r>
                      <m:r>
                        <a:rPr lang="en-US" altLang="zh-CN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.</m:t>
                      </m:r>
                      <m:r>
                        <a:rPr lang="en-US" altLang="zh-CN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𝟎𝟎𝟒𝟖</m:t>
                      </m:r>
                      <m:r>
                        <a:rPr lang="en-US" altLang="zh-CN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 </m:t>
                      </m:r>
                      <m:r>
                        <a:rPr lang="en-US" altLang="zh-CN" sz="24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Helvetica" charset="0"/>
                        </a:rPr>
                        <m:t>𝐩</m:t>
                      </m:r>
                      <m:sSup>
                        <m:sSupPr>
                          <m:ctrlPr>
                            <a:rPr lang="en-US" altLang="zh-CN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Helvetica" charset="0"/>
                            </a:rPr>
                          </m:ctrlPr>
                        </m:sSupPr>
                        <m:e>
                          <m:r>
                            <a:rPr lang="en-US" altLang="zh-CN" sz="24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Helvetica" charset="0"/>
                            </a:rPr>
                            <m:t>𝐬</m:t>
                          </m:r>
                        </m:e>
                        <m:sup>
                          <m:r>
                            <a:rPr lang="en-US" altLang="zh-CN" sz="24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Helvetica" charset="0"/>
                            </a:rPr>
                            <m:t>−</m:t>
                          </m:r>
                          <m:r>
                            <a:rPr lang="en-US" altLang="zh-CN" sz="24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Helvetica" charset="0"/>
                            </a:rPr>
                            <m:t>𝟏</m:t>
                          </m:r>
                        </m:sup>
                      </m:sSup>
                    </m:oMath>
                  </m:oMathPara>
                </a14:m>
                <a:endParaRPr lang="en-US" altLang="zh-CN" sz="2400" b="1" baseline="30000" dirty="0">
                  <a:solidFill>
                    <a:srgbClr val="C00000"/>
                  </a:solidFill>
                  <a:latin typeface="Helvetica" charset="0"/>
                  <a:cs typeface="Helvetica" charset="0"/>
                </a:endParaRPr>
              </a:p>
            </p:txBody>
          </p:sp>
        </mc:Choice>
        <mc:Fallback xmlns="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BD2DAA09-C19D-48F3-94CC-8F21BAFE48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7391" y="2445875"/>
                <a:ext cx="4392488" cy="1212833"/>
              </a:xfrm>
              <a:prstGeom prst="rect">
                <a:avLst/>
              </a:prstGeom>
              <a:blipFill>
                <a:blip r:embed="rId5"/>
                <a:stretch>
                  <a:fillRect l="-688"/>
                </a:stretch>
              </a:blipFill>
              <a:ln w="38100">
                <a:solidFill>
                  <a:srgbClr val="C00000"/>
                </a:solidFill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7">
                <a:extLst>
                  <a:ext uri="{FF2B5EF4-FFF2-40B4-BE49-F238E27FC236}">
                    <a16:creationId xmlns:a16="http://schemas.microsoft.com/office/drawing/2014/main" id="{DBC3CD17-28D3-43F7-B3AB-02EF186AC8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35329" y="2242067"/>
                <a:ext cx="4902838" cy="451406"/>
              </a:xfrm>
              <a:prstGeom prst="rect">
                <a:avLst/>
              </a:prstGeom>
              <a:solidFill>
                <a:srgbClr val="C2FFF0"/>
              </a:solidFill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ts val="2800"/>
                  </a:lnSpc>
                  <a:buSzPct val="70000"/>
                </a:pPr>
                <a:r>
                  <a:rPr lang="en-US" altLang="zh-CN" sz="2400" b="1" dirty="0" smtClean="0">
                    <a:latin typeface="Helvetica" charset="0"/>
                    <a:cs typeface="Helvetica" charset="0"/>
                  </a:rPr>
                  <a:t>LHCb</a:t>
                </a:r>
                <a:r>
                  <a:rPr lang="en-US" altLang="zh-CN" sz="2400" b="1" dirty="0">
                    <a:latin typeface="Helvetica" charset="0"/>
                    <a:cs typeface="Helvetica" charset="0"/>
                  </a:rPr>
                  <a:t> </a:t>
                </a:r>
                <a:r>
                  <a:rPr lang="zh-CN" altLang="en-US" sz="2400" b="1" dirty="0" smtClean="0">
                    <a:latin typeface="Helvetica" charset="0"/>
                    <a:cs typeface="Helvetica" charset="0"/>
                  </a:rPr>
                  <a:t>数据：</a:t>
                </a:r>
                <a:r>
                  <a:rPr lang="en-US" altLang="zh-CN" sz="2400" b="1" dirty="0" smtClean="0">
                    <a:latin typeface="Helvetica" charset="0"/>
                    <a:cs typeface="Helvetica" charset="0"/>
                  </a:rPr>
                  <a:t>7/8/13 </a:t>
                </a:r>
                <a:r>
                  <a:rPr lang="en-US" altLang="zh-CN" sz="2400" b="1" dirty="0" err="1" smtClean="0">
                    <a:latin typeface="Helvetica" charset="0"/>
                    <a:cs typeface="Helvetica" charset="0"/>
                  </a:rPr>
                  <a:t>TeV</a:t>
                </a:r>
                <a:r>
                  <a:rPr lang="en-US" altLang="zh-CN" sz="2400" b="1" dirty="0" smtClean="0">
                    <a:latin typeface="Helvetica" charset="0"/>
                    <a:cs typeface="Helvetica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CN" sz="2400" b="1" i="0" smtClean="0">
                        <a:latin typeface="Cambria Math" panose="02040503050406030204" pitchFamily="18" charset="0"/>
                        <a:cs typeface="Helvetica" charset="0"/>
                      </a:rPr>
                      <m:t>𝟒</m:t>
                    </m:r>
                    <m:r>
                      <a:rPr lang="en-US" altLang="zh-CN" sz="2400" b="1" i="0" smtClean="0">
                        <a:latin typeface="Cambria Math" panose="02040503050406030204" pitchFamily="18" charset="0"/>
                        <a:cs typeface="Helvetica" charset="0"/>
                      </a:rPr>
                      <m:t>.</m:t>
                    </m:r>
                    <m:r>
                      <a:rPr lang="en-US" altLang="zh-CN" sz="2400" b="1" i="0" smtClean="0">
                        <a:latin typeface="Cambria Math" panose="02040503050406030204" pitchFamily="18" charset="0"/>
                        <a:cs typeface="Helvetica" charset="0"/>
                      </a:rPr>
                      <m:t>𝟗</m:t>
                    </m:r>
                    <m:r>
                      <a:rPr lang="en-US" altLang="zh-CN" sz="2400" b="1" i="0" smtClean="0">
                        <a:latin typeface="Cambria Math" panose="02040503050406030204" pitchFamily="18" charset="0"/>
                        <a:cs typeface="Helvetica" charset="0"/>
                      </a:rPr>
                      <m:t> </m:t>
                    </m:r>
                    <m:r>
                      <a:rPr lang="en-US" altLang="zh-CN" sz="2400" b="1" i="0" smtClean="0">
                        <a:latin typeface="Cambria Math" panose="02040503050406030204" pitchFamily="18" charset="0"/>
                        <a:cs typeface="Helvetica" charset="0"/>
                      </a:rPr>
                      <m:t>𝐟</m:t>
                    </m:r>
                    <m:sSup>
                      <m:sSupPr>
                        <m:ctrlPr>
                          <a:rPr lang="en-US" altLang="zh-CN" sz="2400" b="1" i="1" smtClean="0"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pPr>
                      <m:e>
                        <m:r>
                          <a:rPr lang="en-US" altLang="zh-CN" sz="2400" b="1" i="0" smtClean="0">
                            <a:latin typeface="Cambria Math" panose="02040503050406030204" pitchFamily="18" charset="0"/>
                            <a:cs typeface="Helvetica" charset="0"/>
                          </a:rPr>
                          <m:t>𝐛</m:t>
                        </m:r>
                      </m:e>
                      <m:sup>
                        <m:r>
                          <a:rPr lang="en-US" altLang="zh-CN" sz="2400" b="1" i="0" smtClean="0">
                            <a:latin typeface="Cambria Math" panose="02040503050406030204" pitchFamily="18" charset="0"/>
                            <a:cs typeface="Helvetica" charset="0"/>
                          </a:rPr>
                          <m:t>−</m:t>
                        </m:r>
                        <m:r>
                          <a:rPr lang="en-US" altLang="zh-CN" sz="2400" b="1" i="0" smtClean="0">
                            <a:latin typeface="Cambria Math" panose="02040503050406030204" pitchFamily="18" charset="0"/>
                            <a:cs typeface="Helvetica" charset="0"/>
                          </a:rPr>
                          <m:t>𝟏</m:t>
                        </m:r>
                      </m:sup>
                    </m:sSup>
                  </m:oMath>
                </a14:m>
                <a:endParaRPr lang="en-US" altLang="zh-CN" sz="2400" b="1" dirty="0">
                  <a:latin typeface="Helvetica" charset="0"/>
                  <a:cs typeface="Helvetica" charset="0"/>
                </a:endParaRPr>
              </a:p>
            </p:txBody>
          </p:sp>
        </mc:Choice>
        <mc:Fallback xmlns="">
          <p:sp>
            <p:nvSpPr>
              <p:cNvPr id="16" name="矩形 7">
                <a:extLst>
                  <a:ext uri="{FF2B5EF4-FFF2-40B4-BE49-F238E27FC236}">
                    <a16:creationId xmlns:a16="http://schemas.microsoft.com/office/drawing/2014/main" id="{DBC3CD17-28D3-43F7-B3AB-02EF186AC8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35329" y="2242067"/>
                <a:ext cx="4902838" cy="451406"/>
              </a:xfrm>
              <a:prstGeom prst="rect">
                <a:avLst/>
              </a:prstGeom>
              <a:blipFill>
                <a:blip r:embed="rId6"/>
                <a:stretch>
                  <a:fillRect l="-1863" t="-14865" b="-31081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777" y="2895339"/>
            <a:ext cx="5253067" cy="3461268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4F026D4C-8DA3-4C20-88F6-0784AF0D70E8}"/>
              </a:ext>
            </a:extLst>
          </p:cNvPr>
          <p:cNvSpPr/>
          <p:nvPr/>
        </p:nvSpPr>
        <p:spPr>
          <a:xfrm>
            <a:off x="8598311" y="212082"/>
            <a:ext cx="3240880" cy="81047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PLB797(2019)134789</a:t>
            </a:r>
          </a:p>
          <a:p>
            <a:pPr>
              <a:lnSpc>
                <a:spcPts val="2800"/>
              </a:lnSpc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EPJC79(2019)706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398879" y="1122750"/>
                <a:ext cx="9828423" cy="1125393"/>
              </a:xfrm>
            </p:spPr>
            <p:txBody>
              <a:bodyPr/>
              <a:lstStyle/>
              <a:p>
                <a:r>
                  <a:rPr lang="en-US" altLang="zh-CN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zh-CN" altLang="en-US" b="1" dirty="0" smtClean="0"/>
                  <a:t>对新物理敏感，是关键的</a:t>
                </a:r>
                <a:r>
                  <a:rPr lang="en-US" altLang="zh-CN" b="1" dirty="0" smtClean="0"/>
                  <a:t>CP</a:t>
                </a:r>
                <a:r>
                  <a:rPr lang="zh-CN" altLang="en-US" b="1" dirty="0" smtClean="0"/>
                  <a:t>参数</a:t>
                </a:r>
                <a:endParaRPr lang="en-US" altLang="zh-CN" b="1" dirty="0" smtClean="0"/>
              </a:p>
              <a:p>
                <a:r>
                  <a:rPr lang="en-US" altLang="zh-CN" b="1" dirty="0"/>
                  <a:t> </a:t>
                </a:r>
                <a:r>
                  <a:rPr lang="zh-CN" altLang="en-US" b="1" dirty="0"/>
                  <a:t>中国</a:t>
                </a:r>
                <a:r>
                  <a:rPr lang="zh-CN" altLang="en-US" b="1" dirty="0" smtClean="0"/>
                  <a:t>组是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𝑩</m:t>
                        </m:r>
                      </m:e>
                      <m:sub>
                        <m:r>
                          <a:rPr lang="en-US" altLang="zh-CN" b="1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𝒔</m:t>
                        </m:r>
                      </m:sub>
                      <m:sup>
                        <m:r>
                          <a:rPr lang="en-US" altLang="zh-CN" b="1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𝟎</m:t>
                        </m:r>
                      </m:sup>
                    </m:sSubSup>
                    <m:r>
                      <a:rPr lang="en-US" altLang="zh-CN" b="1" i="1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→</m:t>
                    </m:r>
                    <m:r>
                      <a:rPr lang="en-US" altLang="zh-CN" b="1" i="1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𝑱</m:t>
                    </m:r>
                    <m:r>
                      <a:rPr lang="en-US" altLang="zh-CN" b="1" i="1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/</m:t>
                    </m:r>
                    <m:r>
                      <a:rPr lang="en-US" altLang="zh-CN" b="1" i="1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𝝍</m:t>
                    </m:r>
                    <m:sSup>
                      <m:sSupPr>
                        <m:ctrlPr>
                          <a:rPr lang="en-US" altLang="zh-CN" b="1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𝑲</m:t>
                        </m:r>
                      </m:e>
                      <m:sup>
                        <m:r>
                          <a:rPr lang="en-US" altLang="zh-CN" b="1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1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𝑲</m:t>
                        </m:r>
                      </m:e>
                      <m:sup>
                        <m:r>
                          <a:rPr lang="en-US" altLang="zh-CN" b="1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b="1" dirty="0" smtClean="0">
                    <a:latin typeface="Helvetica" panose="020B0604020202020204" pitchFamily="34" charset="0"/>
                    <a:cs typeface="Helvetica" panose="020B0604020202020204" pitchFamily="34" charset="0"/>
                  </a:rPr>
                  <a:t>和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𝑩</m:t>
                        </m:r>
                      </m:e>
                      <m:sub>
                        <m:r>
                          <a:rPr lang="en-US" altLang="zh-CN" b="1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𝒔</m:t>
                        </m:r>
                      </m:sub>
                      <m:sup>
                        <m:r>
                          <a:rPr lang="en-US" altLang="zh-CN" b="1" i="1" smtClean="0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𝟎</m:t>
                        </m:r>
                      </m:sup>
                    </m:sSubSup>
                    <m:r>
                      <a:rPr lang="en-US" altLang="zh-CN" b="1" i="0" smtClean="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→</m:t>
                    </m:r>
                    <m:r>
                      <a:rPr lang="en-US" altLang="zh-CN" b="1" i="1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𝑱</m:t>
                    </m:r>
                    <m:r>
                      <a:rPr lang="en-US" altLang="zh-CN" b="1" i="1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/</m:t>
                    </m:r>
                    <m:r>
                      <a:rPr lang="en-US" altLang="zh-CN" b="1" i="1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𝝍</m:t>
                    </m:r>
                    <m:sSup>
                      <m:sSupPr>
                        <m:ctrlPr>
                          <a:rPr lang="en-US" altLang="zh-CN" b="1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b="1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1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b="1" i="1"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b="1" dirty="0" smtClean="0"/>
                  <a:t>分析的主要成员</a:t>
                </a:r>
                <a:endParaRPr lang="zh-CN" altLang="en-US" b="1" dirty="0"/>
              </a:p>
            </p:txBody>
          </p:sp>
        </mc:Choice>
        <mc:Fallback xmlns="">
          <p:sp>
            <p:nvSpPr>
              <p:cNvPr id="17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8879" y="1122750"/>
                <a:ext cx="9828423" cy="1125393"/>
              </a:xfrm>
              <a:blipFill>
                <a:blip r:embed="rId8"/>
                <a:stretch>
                  <a:fillRect l="-1054" t="-9189" b="-37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矩形 7">
            <a:extLst>
              <a:ext uri="{FF2B5EF4-FFF2-40B4-BE49-F238E27FC236}">
                <a16:creationId xmlns:a16="http://schemas.microsoft.com/office/drawing/2014/main" id="{DBC3CD17-28D3-43F7-B3AB-02EF186AC8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600" y="5812801"/>
            <a:ext cx="4639752" cy="451406"/>
          </a:xfrm>
          <a:prstGeom prst="rect">
            <a:avLst/>
          </a:prstGeom>
          <a:solidFill>
            <a:srgbClr val="C2FFF0"/>
          </a:solidFill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  <a:buSzPct val="70000"/>
            </a:pPr>
            <a:r>
              <a:rPr lang="en-US" altLang="zh-CN" sz="3200" b="1" dirty="0" err="1" smtClean="0">
                <a:latin typeface="微软雅黑" panose="020B0503020204020204" pitchFamily="34" charset="-122"/>
                <a:ea typeface="微软雅黑" panose="020B0503020204020204" pitchFamily="34" charset="-122"/>
                <a:cs typeface="Helvetica" charset="0"/>
              </a:rPr>
              <a:t>LHCb</a:t>
            </a:r>
            <a:r>
              <a:rPr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Helvetica" charset="0"/>
              </a:rPr>
              <a:t>给出最精确的测量</a:t>
            </a:r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68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  <m:sup>
                        <m: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dirty="0" smtClean="0"/>
                  <a:t>衰变中的</a:t>
                </a:r>
                <a:r>
                  <a:rPr lang="en-US" altLang="zh-CN" dirty="0" smtClean="0"/>
                  <a:t>CP</a:t>
                </a:r>
                <a:r>
                  <a:rPr lang="zh-CN" altLang="en-US" dirty="0" smtClean="0"/>
                  <a:t>破坏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9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407276" y="1325633"/>
                <a:ext cx="10934234" cy="1506058"/>
              </a:xfrm>
            </p:spPr>
            <p:txBody>
              <a:bodyPr/>
              <a:lstStyle/>
              <a:p>
                <a:r>
                  <a:rPr lang="en-US" altLang="zh-CN" b="1" dirty="0" smtClean="0"/>
                  <a:t> </a:t>
                </a:r>
                <a:r>
                  <a:rPr lang="en-US" altLang="zh-CN" b="1" dirty="0" err="1" smtClean="0"/>
                  <a:t>LHCb</a:t>
                </a:r>
                <a:r>
                  <a:rPr lang="zh-CN" altLang="en-US" b="1" dirty="0" smtClean="0"/>
                  <a:t>在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𝒉𝒉𝒉</m:t>
                    </m:r>
                  </m:oMath>
                </a14:m>
                <a:r>
                  <a:rPr lang="zh-CN" altLang="en-US" b="1" dirty="0" smtClean="0"/>
                  <a:t>三体衰变中观测到复杂的</a:t>
                </a:r>
                <a:r>
                  <a:rPr lang="en-US" altLang="zh-CN" b="1" dirty="0" smtClean="0"/>
                  <a:t>CP</a:t>
                </a:r>
                <a:r>
                  <a:rPr lang="zh-CN" altLang="en-US" b="1" dirty="0" smtClean="0"/>
                  <a:t>破坏模式</a:t>
                </a:r>
                <a:endParaRPr lang="en-US" altLang="zh-CN" b="1" dirty="0" smtClean="0"/>
              </a:p>
              <a:p>
                <a:pPr lvl="1"/>
                <a:r>
                  <a:rPr lang="zh-CN" altLang="en-US" b="1" dirty="0" smtClean="0">
                    <a:solidFill>
                      <a:srgbClr val="0000FF"/>
                    </a:solidFill>
                  </a:rPr>
                  <a:t>尚不确定是否可以用标准模型解释</a:t>
                </a:r>
                <a:endParaRPr lang="en-US" altLang="zh-CN" b="1" dirty="0" smtClean="0">
                  <a:solidFill>
                    <a:srgbClr val="0000FF"/>
                  </a:solidFill>
                </a:endParaRPr>
              </a:p>
              <a:p>
                <a:r>
                  <a:rPr lang="en-US" altLang="zh-CN" b="1" dirty="0" smtClean="0"/>
                  <a:t> </a:t>
                </a:r>
                <a:r>
                  <a:rPr lang="zh-CN" altLang="en-US" b="1" dirty="0" smtClean="0"/>
                  <a:t>完成含</a:t>
                </a:r>
                <a:r>
                  <a:rPr lang="en-US" altLang="zh-CN" b="1" dirty="0" smtClean="0"/>
                  <a:t>CP</a:t>
                </a:r>
                <a:r>
                  <a:rPr lang="zh-CN" altLang="en-US" b="1" dirty="0" smtClean="0"/>
                  <a:t>破坏的</a:t>
                </a:r>
                <a:r>
                  <a:rPr lang="en-US" altLang="zh-CN" b="1" dirty="0" err="1" smtClean="0"/>
                  <a:t>Dalitz</a:t>
                </a:r>
                <a:r>
                  <a:rPr lang="zh-CN" altLang="en-US" b="1" dirty="0" smtClean="0"/>
                  <a:t>分析，新发现了几种不同的</a:t>
                </a:r>
                <a:r>
                  <a:rPr lang="en-US" altLang="zh-CN" b="1" dirty="0" smtClean="0"/>
                  <a:t>CP</a:t>
                </a:r>
                <a:r>
                  <a:rPr lang="zh-CN" altLang="en-US" b="1" dirty="0"/>
                  <a:t>破坏</a:t>
                </a:r>
                <a:r>
                  <a:rPr lang="zh-CN" altLang="en-US" b="1" dirty="0" smtClean="0"/>
                  <a:t>模式</a:t>
                </a:r>
                <a:endParaRPr lang="en-US" altLang="zh-CN" b="1" dirty="0" smtClean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7276" y="1325633"/>
                <a:ext cx="10934234" cy="1506058"/>
              </a:xfrm>
              <a:blipFill>
                <a:blip r:embed="rId3"/>
                <a:stretch>
                  <a:fillRect l="-1004" t="-6855" b="-24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2019/10/24</a:t>
            </a:r>
            <a:endParaRPr lang="en-US" altLang="zh-CN" dirty="0" smtClean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杨振伟</a:t>
            </a:r>
            <a:r>
              <a:rPr lang="en-US" altLang="zh-CN" smtClean="0"/>
              <a:t>, </a:t>
            </a:r>
            <a:r>
              <a:rPr lang="zh-CN" altLang="en-US" smtClean="0"/>
              <a:t>清华大学高能物理研究中心   </a:t>
            </a:r>
            <a:r>
              <a:rPr lang="en-US" altLang="zh-CN" smtClean="0"/>
              <a:t>LHCb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D1EC-2E85-426B-9CF9-00380D01AEC6}" type="slidenum">
              <a:rPr lang="zh-CN" altLang="en-US" smtClean="0"/>
              <a:pPr/>
              <a:t>33</a:t>
            </a:fld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9117351" y="305623"/>
            <a:ext cx="2501006" cy="830997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kumimoji="1" lang="en-US" altLang="zh-CN" sz="2400" b="1" dirty="0" smtClean="0"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arXiv:1909.05211</a:t>
            </a:r>
          </a:p>
          <a:p>
            <a:r>
              <a:rPr kumimoji="1" lang="en-US" altLang="zh-CN" sz="2400" b="1" dirty="0" smtClean="0"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arXiv:1909.05212</a:t>
            </a:r>
            <a:endParaRPr lang="zh-CN" altLang="en-US" sz="2400" b="1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396" y="2963965"/>
            <a:ext cx="3307983" cy="305437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839" y="2963965"/>
            <a:ext cx="3307983" cy="30543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内容占位符 2"/>
              <p:cNvSpPr txBox="1">
                <a:spLocks/>
              </p:cNvSpPr>
              <p:nvPr/>
            </p:nvSpPr>
            <p:spPr>
              <a:xfrm>
                <a:off x="283349" y="2832947"/>
                <a:ext cx="4214509" cy="106788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Ø"/>
                  <a:defRPr sz="2800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/>
                <a14:m>
                  <m:oMath xmlns:m="http://schemas.openxmlformats.org/officeDocument/2006/math">
                    <m:r>
                      <a:rPr lang="en-US" altLang="zh-CN" b="1" i="1" dirty="0" smtClean="0">
                        <a:latin typeface="Cambria Math" panose="02040503050406030204" pitchFamily="18" charset="0"/>
                      </a:rPr>
                      <m:t>𝑷</m:t>
                    </m:r>
                  </m:oMath>
                </a14:m>
                <a:r>
                  <a:rPr lang="zh-CN" altLang="en-US" b="1" dirty="0" smtClean="0"/>
                  <a:t>波和</a:t>
                </a:r>
                <a14:m>
                  <m:oMath xmlns:m="http://schemas.openxmlformats.org/officeDocument/2006/math">
                    <m:r>
                      <a:rPr lang="en-US" altLang="zh-CN" b="1" i="1" dirty="0" smtClean="0">
                        <a:latin typeface="Cambria Math" panose="02040503050406030204" pitchFamily="18" charset="0"/>
                      </a:rPr>
                      <m:t>𝑺</m:t>
                    </m:r>
                  </m:oMath>
                </a14:m>
                <a:r>
                  <a:rPr lang="zh-CN" altLang="en-US" b="1" dirty="0" smtClean="0"/>
                  <a:t>波干涉的</a:t>
                </a:r>
                <a:r>
                  <a:rPr lang="en-US" altLang="zh-CN" b="1" dirty="0" smtClean="0"/>
                  <a:t>CP</a:t>
                </a:r>
                <a:r>
                  <a:rPr lang="zh-CN" altLang="en-US" b="1" dirty="0" smtClean="0"/>
                  <a:t>破坏</a:t>
                </a:r>
                <a:endParaRPr lang="en-US" altLang="zh-CN" b="1" dirty="0" smtClean="0"/>
              </a:p>
              <a:p>
                <a:pPr lvl="1"/>
                <a:r>
                  <a:rPr lang="zh-CN" altLang="en-US" b="1" dirty="0" smtClean="0"/>
                  <a:t>张量中的</a:t>
                </a:r>
                <a:r>
                  <a:rPr lang="en-US" altLang="zh-CN" b="1" dirty="0" smtClean="0"/>
                  <a:t>CP</a:t>
                </a:r>
                <a:r>
                  <a:rPr lang="zh-CN" altLang="en-US" b="1" dirty="0" smtClean="0"/>
                  <a:t>破坏</a:t>
                </a:r>
                <a:endParaRPr lang="en-US" altLang="zh-CN" b="1" dirty="0" smtClean="0"/>
              </a:p>
            </p:txBody>
          </p:sp>
        </mc:Choice>
        <mc:Fallback xmlns="">
          <p:sp>
            <p:nvSpPr>
              <p:cNvPr id="11" name="内容占位符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349" y="2832947"/>
                <a:ext cx="4214509" cy="1067887"/>
              </a:xfrm>
              <a:prstGeom prst="rect">
                <a:avLst/>
              </a:prstGeom>
              <a:blipFill>
                <a:blip r:embed="rId6"/>
                <a:stretch>
                  <a:fillRect t="-8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内容占位符 2"/>
          <p:cNvSpPr txBox="1">
            <a:spLocks/>
          </p:cNvSpPr>
          <p:nvPr/>
        </p:nvSpPr>
        <p:spPr>
          <a:xfrm>
            <a:off x="493022" y="4528018"/>
            <a:ext cx="4260985" cy="8413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b="1" dirty="0" smtClean="0">
                <a:solidFill>
                  <a:srgbClr val="0000FF"/>
                </a:solidFill>
              </a:rPr>
              <a:t>是否可以用标准模型解释</a:t>
            </a:r>
            <a:r>
              <a:rPr lang="en-US" altLang="zh-CN" b="1" dirty="0" smtClean="0">
                <a:solidFill>
                  <a:srgbClr val="0000FF"/>
                </a:solidFill>
              </a:rPr>
              <a:t/>
            </a:r>
            <a:br>
              <a:rPr lang="en-US" altLang="zh-CN" b="1" dirty="0" smtClean="0">
                <a:solidFill>
                  <a:srgbClr val="0000FF"/>
                </a:solidFill>
              </a:rPr>
            </a:br>
            <a:r>
              <a:rPr lang="zh-CN" altLang="en-US" b="1" dirty="0" smtClean="0">
                <a:solidFill>
                  <a:srgbClr val="0000FF"/>
                </a:solidFill>
              </a:rPr>
              <a:t>需要理论与实验的紧密合作</a:t>
            </a:r>
            <a:endParaRPr lang="en-US" altLang="zh-CN" b="1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57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1673" y="1274571"/>
            <a:ext cx="10515600" cy="887108"/>
          </a:xfrm>
        </p:spPr>
        <p:txBody>
          <a:bodyPr/>
          <a:lstStyle/>
          <a:p>
            <a:pPr algn="ctr"/>
            <a:r>
              <a:rPr lang="zh-CN" altLang="en-US" dirty="0" smtClean="0">
                <a:solidFill>
                  <a:srgbClr val="0000FF"/>
                </a:solidFill>
              </a:rPr>
              <a:t>重离子物理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2019/10/24</a:t>
            </a:r>
            <a:endParaRPr lang="en-US" altLang="zh-CN" dirty="0" smtClean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杨振伟</a:t>
            </a:r>
            <a:r>
              <a:rPr lang="en-US" altLang="zh-CN" smtClean="0"/>
              <a:t>, </a:t>
            </a:r>
            <a:r>
              <a:rPr lang="zh-CN" altLang="en-US" smtClean="0"/>
              <a:t>清华大学高能物理研究中心   </a:t>
            </a:r>
            <a:r>
              <a:rPr lang="en-US" altLang="zh-CN" smtClean="0"/>
              <a:t>LHCb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D1EC-2E85-426B-9CF9-00380D01AEC6}" type="slidenum">
              <a:rPr lang="zh-CN" altLang="en-US" smtClean="0"/>
              <a:pPr/>
              <a:t>34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1778876" y="3186740"/>
                <a:ext cx="8661010" cy="93679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kumimoji="1" lang="en-US" altLang="zh-CN" sz="1800" dirty="0">
                  <a:latin typeface="Times New Roman" panose="02020603050405020304" pitchFamily="18" charset="0"/>
                  <a:ea typeface="SimHei" charset="-122"/>
                  <a:cs typeface="Times New Roman" panose="02020603050405020304" pitchFamily="18" charset="0"/>
                </a:endParaRPr>
              </a:p>
              <a:p>
                <a:pPr marL="360000" indent="-360000">
                  <a:buFont typeface="+mj-lt"/>
                  <a:buAutoNum type="arabicPeriod" startAt="11"/>
                </a:pPr>
                <a:r>
                  <a:rPr lang="en-US" altLang="zh-CN" sz="1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Prompt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𝛬</m:t>
                        </m:r>
                      </m:e>
                      <m: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 sz="1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production </a:t>
                </a:r>
                <a:r>
                  <a:rPr lang="en-US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</a:t>
                </a:r>
                <a14:m>
                  <m:oMath xmlns:m="http://schemas.openxmlformats.org/officeDocument/2006/math">
                    <m:r>
                      <a:rPr lang="en-US" altLang="zh-CN" sz="1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</m:oMath>
                </a14:m>
                <a:r>
                  <a:rPr lang="en-US" altLang="zh-CN" sz="1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 collisions </a:t>
                </a:r>
                <a:r>
                  <a:rPr lang="en-US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altLang="zh-CN" sz="1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altLang="zh-CN" sz="1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=5.02 </m:t>
                    </m:r>
                    <m:r>
                      <m:rPr>
                        <m:sty m:val="p"/>
                      </m:rPr>
                      <a:rPr lang="en-US" altLang="zh-CN" sz="1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TeV</m:t>
                    </m:r>
                  </m:oMath>
                </a14:m>
                <a:r>
                  <a:rPr lang="en-US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[</a:t>
                </a:r>
                <a:r>
                  <a:rPr lang="en-US" altLang="zh-CN" sz="1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JHEP 02 (2019) 102</a:t>
                </a:r>
                <a:r>
                  <a:rPr lang="en-US" altLang="zh-CN" sz="1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endParaRPr lang="en-US" altLang="zh-CN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78876" y="3186740"/>
                <a:ext cx="8661010" cy="936797"/>
              </a:xfrm>
              <a:blipFill>
                <a:blip r:embed="rId2"/>
                <a:stretch>
                  <a:fillRect l="-49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6"/>
          <p:cNvSpPr txBox="1"/>
          <p:nvPr/>
        </p:nvSpPr>
        <p:spPr>
          <a:xfrm>
            <a:off x="5224310" y="2591199"/>
            <a:ext cx="1208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 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篇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JHEP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437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zh-CN" altLang="en-US" dirty="0" smtClean="0"/>
                  <a:t>质子</a:t>
                </a:r>
                <a:r>
                  <a:rPr lang="en-US" altLang="zh-CN" dirty="0" smtClean="0"/>
                  <a:t>-</a:t>
                </a:r>
                <a:r>
                  <a:rPr lang="zh-CN" altLang="en-US" dirty="0" smtClean="0"/>
                  <a:t>铅核对撞中瞬发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𝜦</m:t>
                        </m:r>
                      </m:e>
                      <m:sub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  <m:sup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zh-CN" altLang="en-US" dirty="0" smtClean="0"/>
                  <a:t>重子：冷核物质效应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797" b="-9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2019/10/24</a:t>
            </a:r>
            <a:endParaRPr lang="en-US" altLang="zh-CN" dirty="0" smtClean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杨振伟</a:t>
            </a:r>
            <a:r>
              <a:rPr lang="en-US" altLang="zh-CN" smtClean="0"/>
              <a:t>, </a:t>
            </a:r>
            <a:r>
              <a:rPr lang="zh-CN" altLang="en-US" smtClean="0"/>
              <a:t>清华大学高能物理研究中心   </a:t>
            </a:r>
            <a:r>
              <a:rPr lang="en-US" altLang="zh-CN" smtClean="0"/>
              <a:t>LHCb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D1EC-2E85-426B-9CF9-00380D01AEC6}" type="slidenum">
              <a:rPr lang="zh-CN" altLang="en-US" smtClean="0"/>
              <a:pPr/>
              <a:t>35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12"/>
              <p:cNvSpPr/>
              <p:nvPr/>
            </p:nvSpPr>
            <p:spPr>
              <a:xfrm>
                <a:off x="3150476" y="5652489"/>
                <a:ext cx="2599920" cy="7636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𝑹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en-US" sz="2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sz="20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l-GR" sz="20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𝜦</m:t>
                                  </m:r>
                                </m:e>
                                <m:sub>
                                  <m:r>
                                    <a:rPr lang="en-US" sz="20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𝒄</m:t>
                                  </m:r>
                                </m:sub>
                                <m:sup>
                                  <m:r>
                                    <a:rPr lang="en-US" sz="20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</m:num>
                            <m:den>
                              <m:sSup>
                                <m:sSupPr>
                                  <m:ctrlPr>
                                    <a:rPr lang="en-US" sz="20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𝑫</m:t>
                                  </m:r>
                                </m:e>
                                <m:sup>
                                  <m:r>
                                    <a:rPr lang="en-US" sz="20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𝟎</m:t>
                                  </m:r>
                                </m:sup>
                              </m:sSup>
                            </m:den>
                          </m:f>
                        </m:sub>
                      </m:sSub>
                      <m:r>
                        <a:rPr lang="en-US" sz="2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𝝈</m:t>
                              </m:r>
                            </m:e>
                            <m:sub>
                              <m:sSubSup>
                                <m:sSubSupPr>
                                  <m:ctrlPr>
                                    <a:rPr lang="en-US" sz="20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l-GR" sz="20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𝜦</m:t>
                                  </m:r>
                                </m:e>
                                <m:sub>
                                  <m:r>
                                    <a:rPr lang="en-US" sz="20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𝒄</m:t>
                                  </m:r>
                                </m:sub>
                                <m:sup>
                                  <m:r>
                                    <a:rPr lang="en-US" sz="20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</m:sub>
                          </m:sSub>
                          <m:r>
                            <a:rPr lang="en-US" sz="2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sz="2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</m:e>
                            <m:sup>
                              <m:r>
                                <a:rPr lang="en-US" sz="2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2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sz="2000" b="1" i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𝐓</m:t>
                              </m:r>
                            </m:sub>
                          </m:sSub>
                          <m:r>
                            <a:rPr lang="en-US" sz="2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𝝈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sz="20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𝑫</m:t>
                                  </m:r>
                                </m:e>
                                <m:sup>
                                  <m:r>
                                    <a:rPr lang="en-US" sz="20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𝟎</m:t>
                                  </m:r>
                                </m:sup>
                              </m:sSup>
                            </m:sub>
                          </m:sSub>
                          <m:r>
                            <a:rPr lang="en-US" sz="2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sz="2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</m:e>
                            <m:sup>
                              <m:r>
                                <a:rPr lang="en-US" sz="2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2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sz="2000" b="1" i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𝐓</m:t>
                              </m:r>
                            </m:sub>
                          </m:sSub>
                          <m:r>
                            <a:rPr lang="en-US" sz="2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7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0476" y="5652489"/>
                <a:ext cx="2599920" cy="76367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12">
            <a:extLst>
              <a:ext uri="{FF2B5EF4-FFF2-40B4-BE49-F238E27FC236}">
                <a16:creationId xmlns:a16="http://schemas.microsoft.com/office/drawing/2014/main" id="{841EAA60-41B6-4443-AA16-38860034D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230" y="5233284"/>
            <a:ext cx="2349509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前向后</a:t>
            </a:r>
            <a:r>
              <a:rPr lang="zh-CN" altLang="en-US" sz="2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向截面比</a:t>
            </a:r>
            <a:endParaRPr lang="en-US" altLang="zh-CN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B6180D11-8198-4558-90AF-B35F985A25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732" y="5846139"/>
            <a:ext cx="2592288" cy="497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重子介子截面比</a:t>
            </a:r>
            <a:endParaRPr lang="en-US" altLang="zh-CN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16">
                <a:extLst>
                  <a:ext uri="{FF2B5EF4-FFF2-40B4-BE49-F238E27FC236}">
                    <a16:creationId xmlns:a16="http://schemas.microsoft.com/office/drawing/2014/main" id="{53FDB63B-6303-4137-9219-13262814FD3C}"/>
                  </a:ext>
                </a:extLst>
              </p:cNvPr>
              <p:cNvSpPr/>
              <p:nvPr/>
            </p:nvSpPr>
            <p:spPr>
              <a:xfrm>
                <a:off x="3189631" y="4989884"/>
                <a:ext cx="2402837" cy="741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en-US" sz="2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𝑭𝑩</m:t>
                          </m:r>
                        </m:sub>
                      </m:sSub>
                      <m:r>
                        <a:rPr lang="en-US" sz="2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𝝈</m:t>
                          </m:r>
                          <m:r>
                            <a:rPr lang="en-US" sz="2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(+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2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𝒚</m:t>
                                  </m:r>
                                </m:e>
                                <m:sup>
                                  <m:r>
                                    <a:rPr lang="en-US" sz="20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sz="2000" b="1" i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𝐓</m:t>
                              </m:r>
                            </m:sub>
                          </m:sSub>
                          <m:r>
                            <a:rPr lang="en-US" sz="2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𝝈</m:t>
                          </m:r>
                          <m:r>
                            <a:rPr lang="en-US" sz="2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(−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2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𝒚</m:t>
                                  </m:r>
                                </m:e>
                                <m:sup>
                                  <m:r>
                                    <a:rPr lang="en-US" sz="20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sz="2000" b="1" i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𝐓</m:t>
                              </m:r>
                            </m:sub>
                          </m:sSub>
                          <m:r>
                            <a:rPr lang="en-US" sz="2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10" name="Rectangle 16">
                <a:extLst>
                  <a:ext uri="{FF2B5EF4-FFF2-40B4-BE49-F238E27FC236}">
                    <a16:creationId xmlns:a16="http://schemas.microsoft.com/office/drawing/2014/main" id="{53FDB63B-6303-4137-9219-13262814FD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9631" y="4989884"/>
                <a:ext cx="2402837" cy="741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>
            <a:extLst>
              <a:ext uri="{FF2B5EF4-FFF2-40B4-BE49-F238E27FC236}">
                <a16:creationId xmlns:a16="http://schemas.microsoft.com/office/drawing/2014/main" id="{504740CF-96C7-4BB1-A942-F9FBF26BA6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855" y="3053292"/>
            <a:ext cx="2466163" cy="99915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AF1E0E6-8161-4E4D-BAA3-3130AD152F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957" y="4130197"/>
            <a:ext cx="2487061" cy="100522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C7E9BEF-B8D1-4495-B38A-67CBE7C67C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252" y="1124184"/>
            <a:ext cx="6383127" cy="21655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2FBB0AF-CB0A-45DD-B582-23E4914113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813" y="3332709"/>
            <a:ext cx="3378904" cy="216557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F901E65-119F-472C-945C-272C6C71B6B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936" y="3332708"/>
            <a:ext cx="3349080" cy="2165571"/>
          </a:xfrm>
          <a:prstGeom prst="rect">
            <a:avLst/>
          </a:prstGeom>
        </p:spPr>
      </p:pic>
      <p:sp>
        <p:nvSpPr>
          <p:cNvPr id="16" name="Rectangle 12">
            <a:extLst>
              <a:ext uri="{FF2B5EF4-FFF2-40B4-BE49-F238E27FC236}">
                <a16:creationId xmlns:a16="http://schemas.microsoft.com/office/drawing/2014/main" id="{79564D4E-E637-402D-9107-DFB0B5993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0476" y="5819903"/>
            <a:ext cx="3404410" cy="609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28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均与理论计算相符</a:t>
            </a:r>
            <a:endParaRPr lang="en-US" altLang="zh-CN" sz="28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pic>
        <p:nvPicPr>
          <p:cNvPr id="18" name="Picture 1" descr="page3image3839616">
            <a:extLst>
              <a:ext uri="{FF2B5EF4-FFF2-40B4-BE49-F238E27FC236}">
                <a16:creationId xmlns:a16="http://schemas.microsoft.com/office/drawing/2014/main" id="{03CB43BD-7CA5-A44E-8E49-7EFD27BA03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" b="1"/>
          <a:stretch/>
        </p:blipFill>
        <p:spPr bwMode="auto">
          <a:xfrm>
            <a:off x="688759" y="1099770"/>
            <a:ext cx="3850990" cy="192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矩形 18"/>
          <p:cNvSpPr/>
          <p:nvPr/>
        </p:nvSpPr>
        <p:spPr>
          <a:xfrm>
            <a:off x="9599815" y="681118"/>
            <a:ext cx="2342564" cy="40011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JHEP 02 (2019) 102</a:t>
            </a:r>
            <a:endParaRPr lang="zh-CN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1202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2019</a:t>
            </a:r>
            <a:r>
              <a:rPr lang="zh-CN" altLang="en-US" dirty="0" smtClean="0"/>
              <a:t>年</a:t>
            </a:r>
            <a:r>
              <a:rPr lang="zh-CN" altLang="en-US" dirty="0"/>
              <a:t>中国</a:t>
            </a:r>
            <a:r>
              <a:rPr lang="zh-CN" altLang="en-US" dirty="0" smtClean="0"/>
              <a:t>组物理成果列表</a:t>
            </a:r>
            <a:r>
              <a:rPr lang="en-US" altLang="zh-CN" dirty="0" smtClean="0"/>
              <a:t>+</a:t>
            </a:r>
            <a:r>
              <a:rPr lang="zh-CN" altLang="en-US" dirty="0" smtClean="0"/>
              <a:t>探测器性能研究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407276" y="1001763"/>
                <a:ext cx="11089702" cy="555629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zh-CN" altLang="en-US" sz="2000" b="1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强子产生机制与强子谱</a:t>
                </a:r>
                <a:endParaRPr lang="en-US" altLang="zh-CN" sz="2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60000" indent="-360000">
                  <a:buFont typeface="+mj-lt"/>
                  <a:buAutoNum type="arabicPeriod"/>
                </a:pPr>
                <a:r>
                  <a:rPr lang="en-US" altLang="zh-CN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Observation </a:t>
                </a:r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 a narrow </a:t>
                </a:r>
                <a:r>
                  <a:rPr lang="en-US" altLang="zh-CN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pentaquark</a:t>
                </a:r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state,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en-US" altLang="zh-CN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1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4312</m:t>
                            </m:r>
                          </m:e>
                        </m:d>
                      </m:e>
                      <m:sup>
                        <m:r>
                          <a:rPr lang="en-US" altLang="zh-CN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and of two-peak structure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en-US" altLang="zh-CN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1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4450</m:t>
                            </m:r>
                          </m:e>
                        </m:d>
                      </m:e>
                      <m:sup>
                        <m:r>
                          <a:rPr lang="en-US" altLang="zh-CN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[PRL 122 (2019) 222001]</a:t>
                </a:r>
              </a:p>
              <a:p>
                <a:pPr marL="360000" indent="-360000">
                  <a:buFont typeface="+mj-lt"/>
                  <a:buAutoNum type="arabicPeriod"/>
                </a:pPr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Observation of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altLang="zh-CN" sz="1400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sz="1400" i="1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en-US" altLang="zh-CN" sz="14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1400" i="1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altLang="zh-CN" sz="1400" i="1">
                        <a:latin typeface="Cambria Math" panose="02040503050406030204" pitchFamily="18" charset="0"/>
                      </a:rPr>
                      <m:t>𝑝</m:t>
                    </m:r>
                    <m:acc>
                      <m:accPr>
                        <m:chr m:val="̅"/>
                        <m:ctrlPr>
                          <a:rPr lang="en-US" altLang="zh-CN" sz="1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precision measurements of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4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b>
                        <m:d>
                          <m:dPr>
                            <m:ctrlPr>
                              <a:rPr lang="en-US" altLang="zh-CN" sz="14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𝑠</m:t>
                            </m:r>
                          </m:e>
                        </m:d>
                      </m:sub>
                      <m:sup>
                        <m:r>
                          <a:rPr lang="en-US" altLang="zh-CN" sz="14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masses [PRL 122 (2019) 191804]</a:t>
                </a:r>
              </a:p>
              <a:p>
                <a:pPr marL="360000" indent="-360000">
                  <a:buFont typeface="+mj-lt"/>
                  <a:buAutoNum type="arabicPeriod"/>
                </a:pPr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Model independent observation of the exotic contribution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i="1" dirty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zh-CN" sz="1400" i="1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1400" i="1" dirty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sz="1400" i="1" dirty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en-US" altLang="zh-CN" sz="1400" i="1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1400" i="1" dirty="0">
                        <a:latin typeface="Cambria Math" panose="02040503050406030204" pitchFamily="18" charset="0"/>
                      </a:rPr>
                      <m:t>𝜓</m:t>
                    </m:r>
                    <m:sSup>
                      <m:sSupPr>
                        <m:ctrlPr>
                          <a:rPr lang="en-US" altLang="zh-CN" sz="1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i="1" dirty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1400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1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i="1" dirty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1400" i="1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decays [PRL 122 (2019) 152002]</a:t>
                </a:r>
              </a:p>
              <a:p>
                <a:pPr marL="360000" indent="-360000">
                  <a:buFont typeface="+mj-lt"/>
                  <a:buAutoNum type="arabicPeriod"/>
                </a:pPr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Observation of an excited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zh-CN" sz="1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1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state [PRL 122 (2019) 232001]</a:t>
                </a:r>
              </a:p>
              <a:p>
                <a:pPr marL="360000" indent="-360000">
                  <a:buFont typeface="+mj-lt"/>
                  <a:buAutoNum type="arabicPeriod"/>
                </a:pPr>
                <a:r>
                  <a:rPr kumimoji="1" lang="en-US" altLang="zh-CN" sz="14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Search for the doubly charmed baryon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𝛯</m:t>
                        </m:r>
                      </m:e>
                      <m:sub>
                        <m:r>
                          <a:rPr kumimoji="1" lang="en-US" altLang="zh-CN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𝑐𝑐</m:t>
                        </m:r>
                      </m:sub>
                      <m:sup>
                        <m:r>
                          <a:rPr kumimoji="1" lang="en-US" altLang="zh-CN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en-US" altLang="zh-CN" sz="14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[arXiv:1909.12273, </a:t>
                </a:r>
                <a:r>
                  <a:rPr kumimoji="1" lang="zh-CN" altLang="en-US" sz="14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已投稿</a:t>
                </a:r>
                <a:r>
                  <a:rPr kumimoji="1" lang="en-US" altLang="zh-CN" sz="14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Sci. China PMA (</a:t>
                </a:r>
                <a:r>
                  <a:rPr kumimoji="1" lang="zh-CN" altLang="en-US" sz="14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中国科学</a:t>
                </a:r>
                <a:r>
                  <a:rPr kumimoji="1" lang="en-US" altLang="zh-CN" sz="14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)</a:t>
                </a:r>
              </a:p>
              <a:p>
                <a:pPr marL="360000" indent="-360000">
                  <a:buFont typeface="+mj-lt"/>
                  <a:buAutoNum type="arabicPeriod"/>
                </a:pPr>
                <a:r>
                  <a:rPr lang="en-US" altLang="zh-CN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Measurement </a:t>
                </a:r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 </a:t>
                </a:r>
                <a14:m>
                  <m:oMath xmlns:m="http://schemas.openxmlformats.org/officeDocument/2006/math">
                    <m:r>
                      <a:rPr lang="en-US" altLang="zh-CN" sz="1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  <m:r>
                      <a:rPr lang="en-US" altLang="zh-CN" sz="1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(2</m:t>
                    </m:r>
                    <m:r>
                      <a:rPr lang="en-US" altLang="zh-CN" sz="1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en-US" altLang="zh-CN" sz="1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production cross-sections in proton-proton collisions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zh-CN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</m:rad>
                    <m:r>
                      <a:rPr lang="en-US" altLang="zh-CN" sz="1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=7 </m:t>
                    </m:r>
                    <m:r>
                      <m:rPr>
                        <m:sty m:val="p"/>
                      </m:rPr>
                      <a:rPr lang="en-US" altLang="zh-CN" sz="14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TeV</m:t>
                    </m:r>
                  </m:oMath>
                </a14:m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zh-CN" sz="14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13 </m:t>
                    </m:r>
                    <m:r>
                      <m:rPr>
                        <m:sty m:val="p"/>
                      </m:rPr>
                      <a:rPr lang="en-US" altLang="zh-CN" sz="1400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TeV</m:t>
                    </m:r>
                  </m:oMath>
                </a14:m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[arXiv:1908.03099, </a:t>
                </a:r>
                <a:r>
                  <a:rPr lang="zh-CN" alt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已投稿</a:t>
                </a:r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EPJC</a:t>
                </a:r>
                <a:r>
                  <a:rPr lang="en-US" altLang="zh-CN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</a:p>
              <a:p>
                <a:pPr marL="0" indent="0">
                  <a:buNone/>
                </a:pPr>
                <a:r>
                  <a:rPr lang="en-US" altLang="zh-CN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</a:t>
                </a:r>
                <a:r>
                  <a:rPr lang="zh-CN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破坏</a:t>
                </a:r>
                <a:endParaRPr lang="en-US" altLang="zh-CN" sz="2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60000" indent="-360000">
                  <a:buFont typeface="+mj-lt"/>
                  <a:buAutoNum type="arabicPeriod" startAt="7"/>
                </a:pPr>
                <a:r>
                  <a:rPr lang="en-US" altLang="zh-CN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Updated </a:t>
                </a:r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measurement of CP violation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bSup>
                    <m:r>
                      <a:rPr lang="en-US" altLang="zh-CN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en-US" altLang="zh-CN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altLang="zh-CN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  <m:sSup>
                      <m:sSup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decays [EPJC 79 (2019) </a:t>
                </a:r>
                <a:r>
                  <a:rPr lang="en-US" altLang="zh-CN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706]</a:t>
                </a:r>
                <a:endPara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60000" indent="-360000">
                  <a:buFont typeface="+mj-lt"/>
                  <a:buAutoNum type="arabicPeriod" startAt="7"/>
                </a:pPr>
                <a:r>
                  <a:rPr lang="en-US" altLang="zh-CN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Measurement </a:t>
                </a:r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 the </a:t>
                </a:r>
                <a:r>
                  <a:rPr lang="en-US" altLang="zh-CN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CP-violating </a:t>
                </a:r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CN" sz="14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altLang="zh-CN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from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bSup>
                    <m:r>
                      <a:rPr lang="en-US" altLang="zh-CN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en-US" altLang="zh-CN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altLang="zh-CN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  <m:sSup>
                      <m:sSup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decays </a:t>
                </a:r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13 </a:t>
                </a:r>
                <a:r>
                  <a:rPr lang="en-US" altLang="zh-CN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TeV</a:t>
                </a:r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𝑝𝑝</m:t>
                    </m:r>
                  </m:oMath>
                </a14:m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collisions [</a:t>
                </a:r>
                <a:r>
                  <a:rPr lang="en-US" altLang="zh-CN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PLB797 </a:t>
                </a:r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(2019) 134789]</a:t>
                </a:r>
                <a:endParaRPr lang="en-US" altLang="zh-CN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60000" indent="-360000">
                  <a:buFont typeface="+mj-lt"/>
                  <a:buAutoNum type="arabicPeriod" startAt="7"/>
                </a:pPr>
                <a:r>
                  <a:rPr kumimoji="1" lang="en-US" altLang="zh-CN" sz="1400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Observation</a:t>
                </a:r>
                <a:r>
                  <a:rPr kumimoji="1" lang="zh-CN" altLang="en-US" sz="1400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400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of</a:t>
                </a:r>
                <a:r>
                  <a:rPr kumimoji="1" lang="zh-CN" altLang="en-US" sz="1400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400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several</a:t>
                </a:r>
                <a:r>
                  <a:rPr kumimoji="1" lang="zh-CN" altLang="en-US" sz="1400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400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sources</a:t>
                </a:r>
                <a:r>
                  <a:rPr kumimoji="1" lang="zh-CN" altLang="en-US" sz="1400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400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of</a:t>
                </a:r>
                <a:r>
                  <a:rPr kumimoji="1" lang="zh-CN" altLang="en-US" sz="1400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400" i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CP</a:t>
                </a:r>
                <a:r>
                  <a:rPr kumimoji="1" lang="zh-CN" altLang="en-US" sz="1400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400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violation</a:t>
                </a:r>
                <a:r>
                  <a:rPr kumimoji="1" lang="zh-CN" altLang="en-US" sz="1400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400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in</a:t>
                </a:r>
                <a:r>
                  <a:rPr kumimoji="1" lang="zh-CN" altLang="en-US" sz="1400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400" i="1"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1400" i="1"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kumimoji="1" lang="en-US" altLang="zh-CN" sz="1400" i="1"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 sz="1400" i="1"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sz="1400" i="1"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1400" i="1"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1400" i="1"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1400" i="1"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1400" i="1"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1400" i="1"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1400" i="1"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1400" i="1"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1400" i="1"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zh-CN" altLang="en-US" sz="1400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400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decays</a:t>
                </a:r>
                <a:r>
                  <a:rPr kumimoji="1" lang="zh-CN" altLang="en-US" sz="1400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400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[arXiv:1909.05211,</a:t>
                </a:r>
                <a:r>
                  <a:rPr kumimoji="1" lang="zh-CN" altLang="en-US" sz="1400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已投稿</a:t>
                </a:r>
                <a:r>
                  <a:rPr kumimoji="1" lang="en-US" altLang="zh-CN" sz="1400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PRL]</a:t>
                </a:r>
              </a:p>
              <a:p>
                <a:pPr marL="360000" indent="-360000">
                  <a:buFont typeface="+mj-lt"/>
                  <a:buAutoNum type="arabicPeriod" startAt="7"/>
                </a:pPr>
                <a:r>
                  <a:rPr kumimoji="1" lang="en-US" altLang="zh-CN" sz="1400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Amplitude</a:t>
                </a:r>
                <a:r>
                  <a:rPr kumimoji="1" lang="zh-CN" altLang="en-US" sz="1400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400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analysis</a:t>
                </a:r>
                <a:r>
                  <a:rPr kumimoji="1" lang="zh-CN" altLang="en-US" sz="1400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400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of</a:t>
                </a:r>
                <a:r>
                  <a:rPr kumimoji="1" lang="zh-CN" altLang="en-US" sz="1400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400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the</a:t>
                </a:r>
                <a:r>
                  <a:rPr kumimoji="1" lang="zh-CN" altLang="en-US" sz="1400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400" i="1"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1400" i="1"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kumimoji="1" lang="en-US" altLang="zh-CN" sz="1400" i="1"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CN" sz="1400" i="1"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sz="1400" i="1"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1400" i="1"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1400" i="1"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1400" i="1"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1400" i="1"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1400" i="1"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1400" i="1"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1400" i="1"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1400" i="1"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zh-CN" altLang="en-US" sz="1400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400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decay</a:t>
                </a:r>
                <a:r>
                  <a:rPr kumimoji="1" lang="zh-CN" altLang="en-US" sz="1400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400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[arXiv:1909.05212,</a:t>
                </a:r>
                <a:r>
                  <a:rPr kumimoji="1" lang="zh-CN" altLang="en-US" sz="1400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已投稿</a:t>
                </a:r>
                <a:r>
                  <a:rPr kumimoji="1" lang="en-US" altLang="zh-CN" sz="1400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PRD]</a:t>
                </a:r>
              </a:p>
              <a:p>
                <a:pPr marL="0" indent="0">
                  <a:buNone/>
                </a:pPr>
                <a:r>
                  <a:rPr lang="zh-CN" altLang="en-US" sz="2000" b="1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重离子物理</a:t>
                </a:r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60000" indent="-360000">
                  <a:buFont typeface="+mj-lt"/>
                  <a:buAutoNum type="arabicPeriod" startAt="11"/>
                </a:pPr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Prompt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𝛬</m:t>
                        </m:r>
                      </m:e>
                      <m:sub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production </a:t>
                </a:r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</a:t>
                </a:r>
                <a14:m>
                  <m:oMath xmlns:m="http://schemas.openxmlformats.org/officeDocument/2006/math">
                    <m:r>
                      <a:rPr lang="en-US" altLang="zh-CN" sz="1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</m:oMath>
                </a14:m>
                <a:r>
                  <a:rPr lang="en-US" altLang="zh-CN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 collisions </a:t>
                </a:r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zh-CN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altLang="zh-CN" sz="1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altLang="zh-CN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=5.02 </m:t>
                    </m:r>
                    <m:r>
                      <m:rPr>
                        <m:sty m:val="p"/>
                      </m:rPr>
                      <a:rPr lang="en-US" altLang="zh-CN" sz="14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TeV</m:t>
                    </m:r>
                  </m:oMath>
                </a14:m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[JHEP 02 (2019) 102</a:t>
                </a:r>
                <a:r>
                  <a:rPr lang="en-US" altLang="zh-CN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</a:p>
              <a:p>
                <a:pPr marL="0" indent="0">
                  <a:buNone/>
                </a:pPr>
                <a:r>
                  <a:rPr lang="zh-CN" altLang="en-US" sz="1800" b="1" dirty="0" smtClean="0">
                    <a:cs typeface="Times New Roman" panose="02020603050405020304" pitchFamily="18" charset="0"/>
                  </a:rPr>
                  <a:t>探测器性能</a:t>
                </a:r>
                <a:endParaRPr lang="en-US" altLang="zh-CN" sz="1800" b="1" dirty="0">
                  <a:cs typeface="Times New Roman" panose="02020603050405020304" pitchFamily="18" charset="0"/>
                </a:endParaRPr>
              </a:p>
              <a:p>
                <a:pPr marL="360000" indent="-360000">
                  <a:buFont typeface="+mj-lt"/>
                  <a:buAutoNum type="arabicPeriod" startAt="12"/>
                </a:pPr>
                <a:r>
                  <a:rPr lang="en-US" altLang="zh-CN" sz="14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Performance of the </a:t>
                </a:r>
                <a:r>
                  <a:rPr lang="en-US" altLang="zh-CN" sz="14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LHCb</a:t>
                </a:r>
                <a:r>
                  <a:rPr lang="en-US" altLang="zh-CN" sz="14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trigger and full real-time reconstruction in Run 2 of the LHC, JINST 14 (2019) P04013</a:t>
                </a:r>
                <a:r>
                  <a:rPr lang="en-US" altLang="zh-CN" sz="1400" b="1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altLang="zh-CN" sz="1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7276" y="1001763"/>
                <a:ext cx="11089702" cy="5556291"/>
              </a:xfrm>
              <a:blipFill>
                <a:blip r:embed="rId2"/>
                <a:stretch>
                  <a:fillRect l="-605" t="-10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2019/10/24</a:t>
            </a:r>
            <a:endParaRPr lang="en-US" altLang="zh-CN" dirty="0" smtClean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杨振伟</a:t>
            </a:r>
            <a:r>
              <a:rPr lang="en-US" altLang="zh-CN" smtClean="0"/>
              <a:t>, </a:t>
            </a:r>
            <a:r>
              <a:rPr lang="zh-CN" altLang="en-US" smtClean="0"/>
              <a:t>清华大学高能物理研究中心   </a:t>
            </a:r>
            <a:r>
              <a:rPr lang="en-US" altLang="zh-CN" smtClean="0"/>
              <a:t>LHCb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D1EC-2E85-426B-9CF9-00380D01AEC6}" type="slidenum">
              <a:rPr lang="zh-CN" altLang="en-US" smtClean="0"/>
              <a:pPr/>
              <a:t>36</a:t>
            </a:fld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 rot="19608238">
            <a:off x="2068824" y="3195519"/>
            <a:ext cx="89017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 smtClean="0">
                <a:solidFill>
                  <a:srgbClr val="FF282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LHCb</a:t>
            </a:r>
            <a:r>
              <a:rPr lang="zh-CN" altLang="en-US" sz="2400" b="1" dirty="0" smtClean="0">
                <a:solidFill>
                  <a:srgbClr val="FF282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已发表</a:t>
            </a:r>
            <a:r>
              <a:rPr lang="en-US" altLang="zh-CN" sz="2400" b="1" dirty="0" smtClean="0">
                <a:solidFill>
                  <a:srgbClr val="FF282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2400" b="1" dirty="0" smtClean="0">
                <a:solidFill>
                  <a:srgbClr val="FF282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投稿</a:t>
            </a:r>
            <a:r>
              <a:rPr lang="en-US" altLang="zh-CN" sz="2400" b="1" dirty="0" smtClean="0">
                <a:solidFill>
                  <a:srgbClr val="FF282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en-US" altLang="zh-CN" sz="24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37</a:t>
            </a:r>
            <a:r>
              <a:rPr lang="zh-CN" altLang="en-US" sz="2400" b="1" dirty="0" smtClean="0">
                <a:solidFill>
                  <a:srgbClr val="FF282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篇，中国组对</a:t>
            </a:r>
            <a:r>
              <a:rPr lang="en-US" altLang="zh-CN" sz="24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11+1</a:t>
            </a:r>
            <a:r>
              <a:rPr lang="zh-CN" altLang="en-US" sz="24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（触发）</a:t>
            </a:r>
            <a:r>
              <a:rPr lang="zh-CN" altLang="en-US" sz="2400" b="1" dirty="0" smtClean="0">
                <a:solidFill>
                  <a:srgbClr val="FF282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篇有主要贡献</a:t>
            </a:r>
            <a:endParaRPr lang="zh-CN" altLang="en-US" sz="2400" b="1" dirty="0">
              <a:solidFill>
                <a:srgbClr val="FF282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7269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国际</a:t>
            </a:r>
            <a:r>
              <a:rPr lang="zh-CN" altLang="en-US" dirty="0" smtClean="0"/>
              <a:t>会议报告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07276" y="2655886"/>
            <a:ext cx="11535103" cy="3464275"/>
          </a:xfrm>
        </p:spPr>
        <p:txBody>
          <a:bodyPr>
            <a:normAutofit/>
          </a:bodyPr>
          <a:lstStyle/>
          <a:p>
            <a:pPr marL="360000" indent="-360000">
              <a:buFont typeface="+mj-lt"/>
              <a:buAutoNum type="arabicPeriod"/>
            </a:pPr>
            <a:r>
              <a:rPr lang="zh-CN" alt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许泽华（清华大学</a:t>
            </a:r>
            <a:r>
              <a:rPr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），</a:t>
            </a:r>
            <a:r>
              <a:rPr lang="en-US" altLang="zh-CN" sz="2000" dirty="0" err="1">
                <a:latin typeface="Times New Roman" panose="02020603050405020304" pitchFamily="18" charset="0"/>
                <a:ea typeface="楷体" panose="02010609060101010101" pitchFamily="49" charset="-122"/>
              </a:rPr>
              <a:t>LHCb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</a:rPr>
              <a:t> results on exotic </a:t>
            </a:r>
            <a:r>
              <a:rPr lang="en-US" altLang="zh-CN" sz="2000" dirty="0" smtClean="0">
                <a:latin typeface="Times New Roman" panose="02020603050405020304" pitchFamily="18" charset="0"/>
                <a:ea typeface="楷体" panose="02010609060101010101" pitchFamily="49" charset="-122"/>
              </a:rPr>
              <a:t>hadrons</a:t>
            </a:r>
            <a:r>
              <a:rPr lang="en-US" altLang="zh-CN" sz="2000" i="1" dirty="0" smtClean="0">
                <a:latin typeface="Times New Roman" panose="02020603050405020304" pitchFamily="18" charset="0"/>
                <a:ea typeface="楷体" panose="02010609060101010101" pitchFamily="49" charset="-122"/>
              </a:rPr>
              <a:t>, 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</a:rPr>
              <a:t>Implications of </a:t>
            </a:r>
            <a:r>
              <a:rPr lang="en-US" altLang="zh-CN" sz="2000" dirty="0" err="1">
                <a:latin typeface="Times New Roman" panose="02020603050405020304" pitchFamily="18" charset="0"/>
                <a:ea typeface="楷体" panose="02010609060101010101" pitchFamily="49" charset="-122"/>
              </a:rPr>
              <a:t>LHCb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</a:rPr>
              <a:t> Measurements and Future Prospects</a:t>
            </a:r>
            <a:r>
              <a:rPr lang="zh-CN" altLang="en-US" sz="2000" dirty="0">
                <a:latin typeface="Times New Roman" panose="02020603050405020304" pitchFamily="18" charset="0"/>
                <a:ea typeface="楷体" panose="02010609060101010101" pitchFamily="49" charset="-122"/>
              </a:rPr>
              <a:t>，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</a:rPr>
              <a:t>CERN, Switzerl</a:t>
            </a:r>
            <a:r>
              <a:rPr lang="en-US" altLang="zh-CN" sz="2000" dirty="0" smtClean="0">
                <a:latin typeface="Times New Roman" panose="02020603050405020304" pitchFamily="18" charset="0"/>
                <a:ea typeface="楷体" panose="02010609060101010101" pitchFamily="49" charset="-122"/>
              </a:rPr>
              <a:t>and, 16-18 October, 2019</a:t>
            </a:r>
          </a:p>
          <a:p>
            <a:pPr marL="360000" indent="-360000">
              <a:buFont typeface="+mj-lt"/>
              <a:buAutoNum type="arabicPeriod"/>
            </a:pPr>
            <a:r>
              <a:rPr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孙佳音（清华大学），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</a:rPr>
              <a:t>Recent </a:t>
            </a:r>
            <a:r>
              <a:rPr lang="en-US" altLang="zh-CN" sz="2000" dirty="0" err="1">
                <a:latin typeface="Times New Roman" panose="02020603050405020304" pitchFamily="18" charset="0"/>
                <a:ea typeface="楷体" panose="02010609060101010101" pitchFamily="49" charset="-122"/>
              </a:rPr>
              <a:t>LHCb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</a:rPr>
              <a:t> results from heavy ion </a:t>
            </a:r>
            <a:r>
              <a:rPr lang="en-US" altLang="zh-CN" sz="2000" dirty="0" smtClean="0">
                <a:latin typeface="Times New Roman" panose="02020603050405020304" pitchFamily="18" charset="0"/>
                <a:ea typeface="楷体" panose="02010609060101010101" pitchFamily="49" charset="-122"/>
              </a:rPr>
              <a:t>collisions</a:t>
            </a:r>
            <a:r>
              <a:rPr lang="zh-CN" altLang="en-US" sz="2000" dirty="0" smtClean="0">
                <a:latin typeface="Times New Roman" panose="02020603050405020304" pitchFamily="18" charset="0"/>
                <a:ea typeface="楷体" panose="02010609060101010101" pitchFamily="49" charset="-122"/>
              </a:rPr>
              <a:t>，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</a:rPr>
              <a:t>Implications of </a:t>
            </a:r>
            <a:r>
              <a:rPr lang="en-US" altLang="zh-CN" sz="2000" dirty="0" err="1">
                <a:latin typeface="Times New Roman" panose="02020603050405020304" pitchFamily="18" charset="0"/>
                <a:ea typeface="楷体" panose="02010609060101010101" pitchFamily="49" charset="-122"/>
              </a:rPr>
              <a:t>LHCb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</a:rPr>
              <a:t> Measurements and Future Prospects</a:t>
            </a:r>
            <a:r>
              <a:rPr lang="zh-CN" altLang="en-US" sz="2000" dirty="0">
                <a:latin typeface="Times New Roman" panose="02020603050405020304" pitchFamily="18" charset="0"/>
                <a:ea typeface="楷体" panose="02010609060101010101" pitchFamily="49" charset="-122"/>
              </a:rPr>
              <a:t>，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</a:rPr>
              <a:t>CERN, Switzerland, 16-18 October, 2019</a:t>
            </a:r>
          </a:p>
          <a:p>
            <a:pPr marL="360000" indent="-360000">
              <a:buFont typeface="+mj-lt"/>
              <a:buAutoNum type="arabicPeriod"/>
            </a:pPr>
            <a:r>
              <a:rPr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张黎明（清华大学），</a:t>
            </a:r>
            <a:r>
              <a:rPr lang="en-GB" altLang="zh-CN" sz="2000" dirty="0">
                <a:latin typeface="Times New Roman" panose="02020603050405020304" pitchFamily="18" charset="0"/>
                <a:ea typeface="楷体" panose="02010609060101010101" pitchFamily="49" charset="-122"/>
              </a:rPr>
              <a:t>Spectroscopy - exotic </a:t>
            </a:r>
            <a:r>
              <a:rPr lang="en-GB" altLang="zh-CN" sz="2000" dirty="0" smtClean="0">
                <a:latin typeface="Times New Roman" panose="02020603050405020304" pitchFamily="18" charset="0"/>
                <a:ea typeface="楷体" panose="02010609060101010101" pitchFamily="49" charset="-122"/>
              </a:rPr>
              <a:t>states</a:t>
            </a:r>
            <a:r>
              <a:rPr lang="zh-CN" altLang="en-US" sz="2000" dirty="0" smtClean="0">
                <a:latin typeface="Times New Roman" panose="02020603050405020304" pitchFamily="18" charset="0"/>
                <a:ea typeface="楷体" panose="02010609060101010101" pitchFamily="49" charset="-122"/>
              </a:rPr>
              <a:t>，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</a:rPr>
              <a:t>Beauty2019, Ljubljana</a:t>
            </a:r>
            <a:r>
              <a:rPr lang="en-US" altLang="zh-CN" sz="2000" dirty="0" smtClean="0">
                <a:latin typeface="Times New Roman" panose="02020603050405020304" pitchFamily="18" charset="0"/>
                <a:ea typeface="楷体" panose="02010609060101010101" pitchFamily="49" charset="-122"/>
              </a:rPr>
              <a:t>, Slovenia, 30 September-4 October, 2019</a:t>
            </a:r>
          </a:p>
          <a:p>
            <a:pPr marL="360000" indent="-360000">
              <a:buFont typeface="+mj-lt"/>
              <a:buAutoNum type="arabicPeriod"/>
            </a:pPr>
            <a:r>
              <a:rPr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王纪科（武汉大学），</a:t>
            </a:r>
            <a:r>
              <a:rPr lang="en-US" altLang="zh-CN" sz="2000" dirty="0" smtClean="0">
                <a:latin typeface="Times New Roman" panose="02020603050405020304" pitchFamily="18" charset="0"/>
                <a:ea typeface="楷体" panose="02010609060101010101" pitchFamily="49" charset="-122"/>
              </a:rPr>
              <a:t>Review 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</a:rPr>
              <a:t>on hadronic B </a:t>
            </a:r>
            <a:r>
              <a:rPr lang="en-US" altLang="zh-CN" sz="2000" dirty="0" smtClean="0">
                <a:latin typeface="Times New Roman" panose="02020603050405020304" pitchFamily="18" charset="0"/>
                <a:ea typeface="楷体" panose="02010609060101010101" pitchFamily="49" charset="-122"/>
              </a:rPr>
              <a:t>decays</a:t>
            </a:r>
            <a:r>
              <a:rPr lang="zh-CN" altLang="en-US" sz="2000" dirty="0" smtClean="0">
                <a:latin typeface="Times New Roman" panose="02020603050405020304" pitchFamily="18" charset="0"/>
                <a:ea typeface="楷体" panose="02010609060101010101" pitchFamily="49" charset="-122"/>
              </a:rPr>
              <a:t>，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</a:rPr>
              <a:t>Physics in Collisions, Taipei</a:t>
            </a:r>
            <a:r>
              <a:rPr lang="en-US" altLang="zh-CN" sz="2000" dirty="0" smtClean="0">
                <a:latin typeface="Times New Roman" panose="02020603050405020304" pitchFamily="18" charset="0"/>
                <a:ea typeface="楷体" panose="02010609060101010101" pitchFamily="49" charset="-122"/>
              </a:rPr>
              <a:t>, China, 16-20 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</a:rPr>
              <a:t>September </a:t>
            </a:r>
            <a:r>
              <a:rPr lang="en-US" altLang="zh-CN" sz="2000" dirty="0" smtClean="0">
                <a:latin typeface="Times New Roman" panose="02020603050405020304" pitchFamily="18" charset="0"/>
                <a:ea typeface="楷体" panose="02010609060101010101" pitchFamily="49" charset="-122"/>
              </a:rPr>
              <a:t>2019</a:t>
            </a:r>
          </a:p>
          <a:p>
            <a:pPr marL="360000" indent="-360000">
              <a:buFont typeface="+mj-lt"/>
              <a:buAutoNum type="arabicPeriod"/>
            </a:pPr>
            <a:r>
              <a:rPr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王纪科（武汉大学），</a:t>
            </a:r>
            <a:r>
              <a:rPr lang="en-US" altLang="zh-CN" sz="2000" dirty="0" smtClean="0">
                <a:latin typeface="Times New Roman" panose="02020603050405020304" pitchFamily="18" charset="0"/>
                <a:ea typeface="楷体" panose="02010609060101010101" pitchFamily="49" charset="-122"/>
              </a:rPr>
              <a:t>CP 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</a:rPr>
              <a:t>violation and mixing in heavy </a:t>
            </a:r>
            <a:r>
              <a:rPr lang="en-US" altLang="zh-CN" sz="2000" dirty="0" err="1">
                <a:latin typeface="Times New Roman" panose="02020603050405020304" pitchFamily="18" charset="0"/>
                <a:ea typeface="楷体" panose="02010609060101010101" pitchFamily="49" charset="-122"/>
              </a:rPr>
              <a:t>flavour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</a:rPr>
              <a:t> at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楷体" panose="02010609060101010101" pitchFamily="49" charset="-122"/>
              </a:rPr>
              <a:t>LHCb</a:t>
            </a:r>
            <a:r>
              <a:rPr lang="zh-CN" altLang="en-US" sz="2000" dirty="0" smtClean="0">
                <a:latin typeface="Times New Roman" panose="02020603050405020304" pitchFamily="18" charset="0"/>
                <a:ea typeface="楷体" panose="02010609060101010101" pitchFamily="49" charset="-122"/>
              </a:rPr>
              <a:t>，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</a:rPr>
              <a:t>Physics in Collisions, Taipei, China, 16-20 September </a:t>
            </a:r>
            <a:r>
              <a:rPr lang="en-US" altLang="zh-CN" sz="2000" dirty="0" smtClean="0">
                <a:latin typeface="Times New Roman" panose="02020603050405020304" pitchFamily="18" charset="0"/>
                <a:ea typeface="楷体" panose="02010609060101010101" pitchFamily="49" charset="-122"/>
              </a:rPr>
              <a:t>2019</a:t>
            </a:r>
            <a:endParaRPr lang="en-US" altLang="zh-CN" sz="2000" dirty="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2019/10/24</a:t>
            </a:r>
            <a:endParaRPr lang="en-US" altLang="zh-CN" dirty="0" smtClean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杨振伟</a:t>
            </a:r>
            <a:r>
              <a:rPr lang="en-US" altLang="zh-CN" smtClean="0"/>
              <a:t>, </a:t>
            </a:r>
            <a:r>
              <a:rPr lang="zh-CN" altLang="en-US" smtClean="0"/>
              <a:t>清华大学高能物理研究中心   </a:t>
            </a:r>
            <a:r>
              <a:rPr lang="en-US" altLang="zh-CN" smtClean="0"/>
              <a:t>LHCb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D1EC-2E85-426B-9CF9-00380D01AEC6}" type="slidenum">
              <a:rPr lang="zh-CN" altLang="en-US" smtClean="0"/>
              <a:pPr/>
              <a:t>37</a:t>
            </a:fld>
            <a:endParaRPr lang="zh-CN" altLang="en-US"/>
          </a:p>
        </p:txBody>
      </p:sp>
      <p:sp>
        <p:nvSpPr>
          <p:cNvPr id="8" name="矩形 1">
            <a:extLst>
              <a:ext uri="{FF2B5EF4-FFF2-40B4-BE49-F238E27FC236}">
                <a16:creationId xmlns:a16="http://schemas.microsoft.com/office/drawing/2014/main" id="{0D689991-FB32-4A1E-B724-58600FFD5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745" y="1090022"/>
            <a:ext cx="11040666" cy="96949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本年度</a:t>
            </a:r>
            <a:r>
              <a:rPr lang="en-US" altLang="zh-CN" sz="2400" b="1" dirty="0" err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LHCb</a:t>
            </a: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合作组有 </a:t>
            </a:r>
            <a:r>
              <a:rPr lang="en-US" altLang="zh-CN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429</a:t>
            </a:r>
            <a:r>
              <a:rPr lang="en-US" altLang="zh-CN" sz="28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</a:t>
            </a: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个国际会议报告，中国组成员作 </a:t>
            </a:r>
            <a:r>
              <a:rPr lang="en-US" altLang="zh-CN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26</a:t>
            </a:r>
            <a:r>
              <a:rPr lang="zh-CN" altLang="en-US" sz="24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次（</a:t>
            </a:r>
            <a:r>
              <a:rPr lang="en-US" altLang="zh-CN" sz="24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6.1%</a:t>
            </a:r>
            <a:r>
              <a:rPr lang="zh-CN" altLang="en-US" sz="24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）。</a:t>
            </a:r>
            <a:endParaRPr lang="en-US" altLang="zh-CN" sz="2400" b="1" dirty="0" smtClean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zh-CN" sz="24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2 </a:t>
            </a:r>
            <a:r>
              <a:rPr lang="zh-CN" altLang="en-US" sz="24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次 </a:t>
            </a:r>
            <a:r>
              <a:rPr lang="en-US" altLang="zh-CN" sz="24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CERN LHC Seminar</a:t>
            </a:r>
          </a:p>
        </p:txBody>
      </p:sp>
    </p:spTree>
    <p:extLst>
      <p:ext uri="{BB962C8B-B14F-4D97-AF65-F5344CB8AC3E}">
        <p14:creationId xmlns:p14="http://schemas.microsoft.com/office/powerpoint/2010/main" val="51195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国际</a:t>
            </a:r>
            <a:r>
              <a:rPr lang="zh-CN" altLang="en-US" dirty="0" smtClean="0"/>
              <a:t>会议报告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407276" y="1247581"/>
                <a:ext cx="11450804" cy="5039845"/>
              </a:xfrm>
            </p:spPr>
            <p:txBody>
              <a:bodyPr>
                <a:normAutofit/>
              </a:bodyPr>
              <a:lstStyle/>
              <a:p>
                <a:pPr marL="457200" indent="-457200">
                  <a:buFont typeface="+mj-lt"/>
                  <a:buAutoNum type="arabicPeriod" startAt="6"/>
                </a:pPr>
                <a:r>
                  <a:rPr lang="en-GB" altLang="zh-CN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</a:rPr>
                  <a:t>Mark Tobin</a:t>
                </a:r>
                <a:r>
                  <a:rPr lang="zh-CN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</a:rPr>
                  <a:t>（高能所），</a:t>
                </a:r>
                <a:r>
                  <a:rPr lang="en-GB" altLang="zh-CN" sz="2000" dirty="0" err="1">
                    <a:latin typeface="Times New Roman" panose="02020603050405020304" pitchFamily="18" charset="0"/>
                    <a:ea typeface="楷体" panose="02010609060101010101" pitchFamily="49" charset="-122"/>
                  </a:rPr>
                  <a:t>LHCb</a:t>
                </a:r>
                <a:r>
                  <a:rPr lang="en-GB" altLang="zh-CN" sz="2000" dirty="0">
                    <a:latin typeface="Times New Roman" panose="02020603050405020304" pitchFamily="18" charset="0"/>
                    <a:ea typeface="楷体" panose="02010609060101010101" pitchFamily="49" charset="-122"/>
                  </a:rPr>
                  <a:t> Status Report</a:t>
                </a:r>
                <a:r>
                  <a:rPr lang="zh-CN" altLang="en-US" sz="2000" dirty="0">
                    <a:latin typeface="Times New Roman" panose="02020603050405020304" pitchFamily="18" charset="0"/>
                    <a:ea typeface="楷体" panose="02010609060101010101" pitchFamily="49" charset="-122"/>
                  </a:rPr>
                  <a:t>，</a:t>
                </a:r>
                <a:r>
                  <a:rPr lang="en-US" altLang="zh-CN" sz="2000" dirty="0">
                    <a:latin typeface="Times New Roman" panose="02020603050405020304" pitchFamily="18" charset="0"/>
                    <a:ea typeface="楷体" panose="02010609060101010101" pitchFamily="49" charset="-122"/>
                  </a:rPr>
                  <a:t>LHCC Open Session, CERN, Switzerland, 11 September, 2019</a:t>
                </a:r>
              </a:p>
              <a:p>
                <a:pPr marL="360000" indent="-360000">
                  <a:buFont typeface="+mj-lt"/>
                  <a:buAutoNum type="arabicPeriod" startAt="6"/>
                </a:pPr>
                <a:r>
                  <a:rPr lang="zh-CN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</a:rPr>
                  <a:t>李衡讷（华南师大），</a:t>
                </a:r>
                <a:r>
                  <a:rPr lang="en-US" altLang="zh-CN" sz="2000" dirty="0">
                    <a:latin typeface="Times New Roman" panose="02020603050405020304" pitchFamily="18" charset="0"/>
                    <a:ea typeface="楷体" panose="02010609060101010101" pitchFamily="49" charset="-122"/>
                  </a:rPr>
                  <a:t>Electroweak probes in </a:t>
                </a:r>
                <a:r>
                  <a:rPr lang="en-US" altLang="zh-CN" sz="2000" dirty="0" err="1">
                    <a:latin typeface="Times New Roman" panose="02020603050405020304" pitchFamily="18" charset="0"/>
                    <a:ea typeface="楷体" panose="02010609060101010101" pitchFamily="49" charset="-122"/>
                  </a:rPr>
                  <a:t>LHCb</a:t>
                </a:r>
                <a:r>
                  <a:rPr lang="en-US" altLang="zh-CN" sz="2000" dirty="0">
                    <a:latin typeface="Times New Roman" panose="02020603050405020304" pitchFamily="18" charset="0"/>
                    <a:ea typeface="楷体" panose="02010609060101010101" pitchFamily="49" charset="-122"/>
                  </a:rPr>
                  <a:t> - results and prospects, Second </a:t>
                </a:r>
                <a:r>
                  <a:rPr lang="en-US" altLang="zh-CN" sz="2000" dirty="0" err="1">
                    <a:latin typeface="Times New Roman" panose="02020603050405020304" pitchFamily="18" charset="0"/>
                    <a:ea typeface="楷体" panose="02010609060101010101" pitchFamily="49" charset="-122"/>
                  </a:rPr>
                  <a:t>LHCb</a:t>
                </a:r>
                <a:r>
                  <a:rPr lang="en-US" altLang="zh-CN" sz="2000" dirty="0">
                    <a:latin typeface="Times New Roman" panose="02020603050405020304" pitchFamily="18" charset="0"/>
                    <a:ea typeface="楷体" panose="02010609060101010101" pitchFamily="49" charset="-122"/>
                  </a:rPr>
                  <a:t> Heavy Ion workshop, Chia, Italy, 4 - 6 Sep 2019</a:t>
                </a:r>
                <a:endParaRPr lang="zh-CN" altLang="en-US" sz="2000" dirty="0">
                  <a:latin typeface="Times New Roman" panose="02020603050405020304" pitchFamily="18" charset="0"/>
                  <a:ea typeface="楷体" panose="02010609060101010101" pitchFamily="49" charset="-122"/>
                </a:endParaRPr>
              </a:p>
              <a:p>
                <a:pPr marL="360000" indent="-360000">
                  <a:buFont typeface="+mj-lt"/>
                  <a:buAutoNum type="arabicPeriod" startAt="8"/>
                </a:pPr>
                <a:r>
                  <a:rPr lang="zh-CN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</a:rPr>
                  <a:t>张黎明（清华大学），</a:t>
                </a:r>
                <a:r>
                  <a:rPr lang="en-US" altLang="zh-CN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ea typeface="楷体" panose="02010609060101010101" pitchFamily="49" charset="-122"/>
                  </a:rPr>
                  <a:t>Searches for exotic states at </a:t>
                </a:r>
                <a:r>
                  <a:rPr lang="en-US" altLang="zh-CN" sz="2000" dirty="0" err="1">
                    <a:latin typeface="Times New Roman" panose="02020603050405020304" pitchFamily="18" charset="0"/>
                    <a:ea typeface="楷体" panose="02010609060101010101" pitchFamily="49" charset="-122"/>
                  </a:rPr>
                  <a:t>LHCb</a:t>
                </a:r>
                <a:r>
                  <a:rPr lang="zh-CN" altLang="en-US" sz="2000" dirty="0">
                    <a:latin typeface="Times New Roman" panose="02020603050405020304" pitchFamily="18" charset="0"/>
                    <a:ea typeface="楷体" panose="02010609060101010101" pitchFamily="49" charset="-122"/>
                  </a:rPr>
                  <a:t>，</a:t>
                </a:r>
                <a:r>
                  <a:rPr lang="en-US" altLang="zh-CN" sz="2000" dirty="0">
                    <a:latin typeface="Times New Roman" panose="02020603050405020304" pitchFamily="18" charset="0"/>
                    <a:ea typeface="楷体" panose="02010609060101010101" pitchFamily="49" charset="-122"/>
                  </a:rPr>
                  <a:t>International Workshop on PWA and Advanced Tools for Hadron Spectroscopy</a:t>
                </a:r>
                <a:r>
                  <a:rPr lang="zh-CN" altLang="en-US" sz="2000" dirty="0">
                    <a:latin typeface="Times New Roman" panose="02020603050405020304" pitchFamily="18" charset="0"/>
                    <a:ea typeface="楷体" panose="02010609060101010101" pitchFamily="49" charset="-122"/>
                  </a:rPr>
                  <a:t>，</a:t>
                </a:r>
                <a:r>
                  <a:rPr lang="en-GB" altLang="zh-CN" sz="2000" dirty="0">
                    <a:latin typeface="Times New Roman" panose="02020603050405020304" pitchFamily="18" charset="0"/>
                    <a:ea typeface="楷体" panose="02010609060101010101" pitchFamily="49" charset="-122"/>
                  </a:rPr>
                  <a:t>Rio, Brazil , </a:t>
                </a:r>
                <a:r>
                  <a:rPr lang="en-US" altLang="zh-CN" sz="2000" dirty="0">
                    <a:latin typeface="Times New Roman" panose="02020603050405020304" pitchFamily="18" charset="0"/>
                    <a:ea typeface="楷体" panose="02010609060101010101" pitchFamily="49" charset="-122"/>
                  </a:rPr>
                  <a:t>2-9 September, </a:t>
                </a:r>
                <a:r>
                  <a:rPr lang="en-US" altLang="zh-CN" sz="2000" dirty="0" smtClean="0">
                    <a:latin typeface="Times New Roman" panose="02020603050405020304" pitchFamily="18" charset="0"/>
                    <a:ea typeface="楷体" panose="02010609060101010101" pitchFamily="49" charset="-122"/>
                  </a:rPr>
                  <a:t>2019</a:t>
                </a:r>
              </a:p>
              <a:p>
                <a:pPr marL="360000" indent="-360000">
                  <a:buFont typeface="+mj-lt"/>
                  <a:buAutoNum type="arabicPeriod" startAt="8"/>
                </a:pPr>
                <a:r>
                  <a:rPr lang="zh-CN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</a:rPr>
                  <a:t>杨振伟（清华大学），</a:t>
                </a:r>
                <a:r>
                  <a:rPr lang="en-US" altLang="zh-CN" sz="2000" dirty="0" err="1">
                    <a:latin typeface="Times New Roman" panose="02020603050405020304" pitchFamily="18" charset="0"/>
                    <a:ea typeface="楷体" panose="02010609060101010101" pitchFamily="49" charset="-122"/>
                  </a:rPr>
                  <a:t>Quarkonia</a:t>
                </a:r>
                <a:r>
                  <a:rPr lang="en-US" altLang="zh-CN" sz="2000" dirty="0">
                    <a:latin typeface="Times New Roman" panose="02020603050405020304" pitchFamily="18" charset="0"/>
                    <a:ea typeface="楷体" panose="02010609060101010101" pitchFamily="49" charset="-122"/>
                  </a:rPr>
                  <a:t> production in heavy ion collisions at </a:t>
                </a:r>
                <a:r>
                  <a:rPr lang="en-US" altLang="zh-CN" sz="2000" dirty="0" err="1" smtClean="0">
                    <a:latin typeface="Times New Roman" panose="02020603050405020304" pitchFamily="18" charset="0"/>
                    <a:ea typeface="楷体" panose="02010609060101010101" pitchFamily="49" charset="-122"/>
                  </a:rPr>
                  <a:t>LHCb</a:t>
                </a:r>
                <a:r>
                  <a:rPr lang="en-US" altLang="zh-CN" sz="2000" dirty="0" smtClean="0">
                    <a:latin typeface="Times New Roman" panose="02020603050405020304" pitchFamily="18" charset="0"/>
                    <a:ea typeface="楷体" panose="02010609060101010101" pitchFamily="49" charset="-122"/>
                  </a:rPr>
                  <a:t>, Hadron2019</a:t>
                </a:r>
                <a:r>
                  <a:rPr lang="zh-CN" altLang="en-US" sz="2000" dirty="0" smtClean="0">
                    <a:latin typeface="Times New Roman" panose="02020603050405020304" pitchFamily="18" charset="0"/>
                    <a:ea typeface="楷体" panose="02010609060101010101" pitchFamily="49" charset="-122"/>
                  </a:rPr>
                  <a:t>，</a:t>
                </a:r>
                <a:r>
                  <a:rPr lang="en-US" altLang="zh-CN" sz="2000" dirty="0" smtClean="0">
                    <a:latin typeface="Times New Roman" panose="02020603050405020304" pitchFamily="18" charset="0"/>
                    <a:ea typeface="楷体" panose="02010609060101010101" pitchFamily="49" charset="-122"/>
                  </a:rPr>
                  <a:t>Guilin, China, 16-21 August, 2019</a:t>
                </a:r>
              </a:p>
              <a:p>
                <a:pPr marL="360000" indent="-360000">
                  <a:buFont typeface="+mj-lt"/>
                  <a:buAutoNum type="arabicPeriod" startAt="8"/>
                </a:pPr>
                <a:r>
                  <a:rPr lang="zh-CN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</a:rPr>
                  <a:t>孙佳音（清华大学），</a:t>
                </a:r>
                <a:r>
                  <a:rPr lang="en-US" altLang="zh-CN" sz="2000" dirty="0" smtClean="0">
                    <a:latin typeface="Times New Roman" panose="02020603050405020304" pitchFamily="18" charset="0"/>
                    <a:ea typeface="楷体" panose="02010609060101010101" pitchFamily="49" charset="-122"/>
                  </a:rPr>
                  <a:t>Production </a:t>
                </a:r>
                <a:r>
                  <a:rPr lang="en-US" altLang="zh-CN" sz="2000" dirty="0">
                    <a:latin typeface="Times New Roman" panose="02020603050405020304" pitchFamily="18" charset="0"/>
                    <a:ea typeface="楷体" panose="02010609060101010101" pitchFamily="49" charset="-122"/>
                  </a:rPr>
                  <a:t>of open heavy </a:t>
                </a:r>
                <a:r>
                  <a:rPr lang="en-US" altLang="zh-CN" sz="2000" dirty="0" err="1">
                    <a:latin typeface="Times New Roman" panose="02020603050405020304" pitchFamily="18" charset="0"/>
                    <a:ea typeface="楷体" panose="02010609060101010101" pitchFamily="49" charset="-122"/>
                  </a:rPr>
                  <a:t>flavour</a:t>
                </a:r>
                <a:r>
                  <a:rPr lang="en-US" altLang="zh-CN" sz="2000" dirty="0">
                    <a:latin typeface="Times New Roman" panose="02020603050405020304" pitchFamily="18" charset="0"/>
                    <a:ea typeface="楷体" panose="02010609060101010101" pitchFamily="49" charset="-122"/>
                  </a:rPr>
                  <a:t> hadrons in </a:t>
                </a:r>
                <a:r>
                  <a:rPr lang="en-US" altLang="zh-CN" sz="2000" dirty="0" err="1">
                    <a:latin typeface="Times New Roman" panose="02020603050405020304" pitchFamily="18" charset="0"/>
                    <a:ea typeface="楷体" panose="02010609060101010101" pitchFamily="49" charset="-122"/>
                  </a:rPr>
                  <a:t>pPb</a:t>
                </a:r>
                <a:r>
                  <a:rPr lang="en-US" altLang="zh-CN" sz="2000" dirty="0">
                    <a:latin typeface="Times New Roman" panose="02020603050405020304" pitchFamily="18" charset="0"/>
                    <a:ea typeface="楷体" panose="02010609060101010101" pitchFamily="49" charset="-122"/>
                  </a:rPr>
                  <a:t> and fixed-target collisions </a:t>
                </a:r>
                <a:r>
                  <a:rPr lang="en-US" altLang="zh-CN" sz="2000" dirty="0" err="1" smtClean="0">
                    <a:latin typeface="Times New Roman" panose="02020603050405020304" pitchFamily="18" charset="0"/>
                    <a:ea typeface="楷体" panose="02010609060101010101" pitchFamily="49" charset="-122"/>
                  </a:rPr>
                  <a:t>LHCb</a:t>
                </a:r>
                <a:r>
                  <a:rPr lang="zh-CN" altLang="en-US" sz="2000" dirty="0" smtClean="0">
                    <a:latin typeface="Times New Roman" panose="02020603050405020304" pitchFamily="18" charset="0"/>
                    <a:ea typeface="楷体" panose="02010609060101010101" pitchFamily="49" charset="-122"/>
                  </a:rPr>
                  <a:t>，</a:t>
                </a:r>
                <a:r>
                  <a:rPr lang="en-US" altLang="zh-CN" sz="2000" dirty="0" smtClean="0">
                    <a:latin typeface="Times New Roman" panose="02020603050405020304" pitchFamily="18" charset="0"/>
                    <a:ea typeface="楷体" panose="02010609060101010101" pitchFamily="49" charset="-122"/>
                  </a:rPr>
                  <a:t>Hadron2019</a:t>
                </a:r>
                <a:r>
                  <a:rPr lang="zh-CN" altLang="en-US" sz="2000" dirty="0">
                    <a:latin typeface="Times New Roman" panose="02020603050405020304" pitchFamily="18" charset="0"/>
                    <a:ea typeface="楷体" panose="02010609060101010101" pitchFamily="49" charset="-122"/>
                  </a:rPr>
                  <a:t>，</a:t>
                </a:r>
                <a:r>
                  <a:rPr lang="en-US" altLang="zh-CN" sz="2000" dirty="0">
                    <a:latin typeface="Times New Roman" panose="02020603050405020304" pitchFamily="18" charset="0"/>
                    <a:ea typeface="楷体" panose="02010609060101010101" pitchFamily="49" charset="-122"/>
                  </a:rPr>
                  <a:t>Guilin, China, 16-21 August, </a:t>
                </a:r>
                <a:r>
                  <a:rPr lang="en-US" altLang="zh-CN" sz="2000" dirty="0" smtClean="0">
                    <a:latin typeface="Times New Roman" panose="02020603050405020304" pitchFamily="18" charset="0"/>
                    <a:ea typeface="楷体" panose="02010609060101010101" pitchFamily="49" charset="-122"/>
                  </a:rPr>
                  <a:t>2019</a:t>
                </a:r>
              </a:p>
              <a:p>
                <a:pPr marL="360000" indent="-360000">
                  <a:buFont typeface="+mj-lt"/>
                  <a:buAutoNum type="arabicPeriod" startAt="8"/>
                </a:pPr>
                <a:r>
                  <a:rPr lang="zh-CN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</a:rPr>
                  <a:t>张黎明（清华大学），</a:t>
                </a:r>
                <a:r>
                  <a:rPr lang="en-US" altLang="zh-CN" sz="2000" dirty="0" smtClean="0">
                    <a:latin typeface="Times New Roman" panose="02020603050405020304" pitchFamily="18" charset="0"/>
                    <a:ea typeface="楷体" panose="02010609060101010101" pitchFamily="49" charset="-122"/>
                  </a:rPr>
                  <a:t>Measurement </a:t>
                </a:r>
                <a:r>
                  <a:rPr lang="en-US" altLang="zh-CN" sz="2000" dirty="0">
                    <a:latin typeface="Times New Roman" panose="02020603050405020304" pitchFamily="18" charset="0"/>
                    <a:ea typeface="楷体" panose="02010609060101010101" pitchFamily="49" charset="-122"/>
                  </a:rPr>
                  <a:t>of the CP-violating phase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ea typeface="楷体" panose="02010609060101010101" pitchFamily="49" charset="-122"/>
                  </a:rPr>
                  <a:t> at </a:t>
                </a:r>
                <a:r>
                  <a:rPr lang="en-US" altLang="zh-CN" sz="2000" dirty="0" err="1" smtClean="0">
                    <a:latin typeface="Times New Roman" panose="02020603050405020304" pitchFamily="18" charset="0"/>
                    <a:ea typeface="楷体" panose="02010609060101010101" pitchFamily="49" charset="-122"/>
                  </a:rPr>
                  <a:t>LHCb</a:t>
                </a:r>
                <a:r>
                  <a:rPr lang="zh-CN" altLang="en-US" sz="2000" dirty="0" smtClean="0">
                    <a:latin typeface="Times New Roman" panose="02020603050405020304" pitchFamily="18" charset="0"/>
                    <a:ea typeface="楷体" panose="02010609060101010101" pitchFamily="49" charset="-122"/>
                  </a:rPr>
                  <a:t>，</a:t>
                </a:r>
                <a:r>
                  <a:rPr lang="en-US" altLang="zh-CN" sz="2000" dirty="0" smtClean="0">
                    <a:latin typeface="Times New Roman" panose="02020603050405020304" pitchFamily="18" charset="0"/>
                    <a:ea typeface="楷体" panose="02010609060101010101" pitchFamily="49" charset="-122"/>
                  </a:rPr>
                  <a:t>Hadron2019, </a:t>
                </a:r>
                <a:r>
                  <a:rPr lang="en-US" altLang="zh-CN" sz="2000" dirty="0">
                    <a:latin typeface="Times New Roman" panose="02020603050405020304" pitchFamily="18" charset="0"/>
                    <a:ea typeface="楷体" panose="02010609060101010101" pitchFamily="49" charset="-122"/>
                  </a:rPr>
                  <a:t>Guilin, China, 16-21 August, 2019</a:t>
                </a:r>
                <a:endParaRPr lang="en-US" altLang="zh-CN" sz="2000" dirty="0" smtClean="0">
                  <a:latin typeface="Times New Roman" panose="02020603050405020304" pitchFamily="18" charset="0"/>
                  <a:ea typeface="楷体" panose="02010609060101010101" pitchFamily="49" charset="-122"/>
                </a:endParaRPr>
              </a:p>
              <a:p>
                <a:pPr marL="360000" indent="-360000">
                  <a:buFont typeface="+mj-lt"/>
                  <a:buAutoNum type="arabicPeriod" startAt="8"/>
                </a:pPr>
                <a:r>
                  <a:rPr lang="en-GB" altLang="zh-CN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</a:rPr>
                  <a:t>Miroslav Saur </a:t>
                </a:r>
                <a:r>
                  <a:rPr lang="zh-CN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</a:rPr>
                  <a:t>（国科大），</a:t>
                </a:r>
                <a:r>
                  <a:rPr lang="en-US" altLang="zh-CN" sz="2000" dirty="0" smtClean="0">
                    <a:latin typeface="Times New Roman" panose="02020603050405020304" pitchFamily="18" charset="0"/>
                    <a:ea typeface="楷体" panose="02010609060101010101" pitchFamily="49" charset="-122"/>
                  </a:rPr>
                  <a:t>Recent </a:t>
                </a:r>
                <a:r>
                  <a:rPr lang="en-US" altLang="zh-CN" sz="2000" dirty="0">
                    <a:latin typeface="Times New Roman" panose="02020603050405020304" pitchFamily="18" charset="0"/>
                    <a:ea typeface="楷体" panose="02010609060101010101" pitchFamily="49" charset="-122"/>
                  </a:rPr>
                  <a:t>results on CP Violation in the charm sector by </a:t>
                </a:r>
                <a:r>
                  <a:rPr lang="en-US" altLang="zh-CN" sz="2000" dirty="0" err="1">
                    <a:latin typeface="Times New Roman" panose="02020603050405020304" pitchFamily="18" charset="0"/>
                    <a:ea typeface="楷体" panose="02010609060101010101" pitchFamily="49" charset="-122"/>
                  </a:rPr>
                  <a:t>LHCb</a:t>
                </a:r>
                <a:r>
                  <a:rPr lang="en-US" altLang="zh-CN" sz="2000" dirty="0">
                    <a:latin typeface="Times New Roman" panose="02020603050405020304" pitchFamily="18" charset="0"/>
                    <a:ea typeface="楷体" panose="02010609060101010101" pitchFamily="49" charset="-122"/>
                  </a:rPr>
                  <a:t> </a:t>
                </a:r>
                <a:r>
                  <a:rPr lang="zh-CN" altLang="en-US" sz="2000" dirty="0" smtClean="0">
                    <a:latin typeface="Times New Roman" panose="02020603050405020304" pitchFamily="18" charset="0"/>
                    <a:ea typeface="楷体" panose="02010609060101010101" pitchFamily="49" charset="-122"/>
                  </a:rPr>
                  <a:t>，</a:t>
                </a:r>
                <a:r>
                  <a:rPr lang="en-US" altLang="zh-CN" sz="2000" dirty="0" smtClean="0">
                    <a:latin typeface="Times New Roman" panose="02020603050405020304" pitchFamily="18" charset="0"/>
                    <a:ea typeface="楷体" panose="02010609060101010101" pitchFamily="49" charset="-122"/>
                  </a:rPr>
                  <a:t>Hadron2019, </a:t>
                </a:r>
                <a:r>
                  <a:rPr lang="en-US" altLang="zh-CN" sz="2000" dirty="0">
                    <a:latin typeface="Times New Roman" panose="02020603050405020304" pitchFamily="18" charset="0"/>
                    <a:ea typeface="楷体" panose="02010609060101010101" pitchFamily="49" charset="-122"/>
                  </a:rPr>
                  <a:t>Guilin, China, 16-21 August, </a:t>
                </a:r>
                <a:r>
                  <a:rPr lang="en-US" altLang="zh-CN" sz="2000" dirty="0" smtClean="0">
                    <a:latin typeface="Times New Roman" panose="02020603050405020304" pitchFamily="18" charset="0"/>
                    <a:ea typeface="楷体" panose="02010609060101010101" pitchFamily="49" charset="-122"/>
                  </a:rPr>
                  <a:t>2019</a:t>
                </a: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7276" y="1247581"/>
                <a:ext cx="11450804" cy="5039845"/>
              </a:xfrm>
              <a:blipFill>
                <a:blip r:embed="rId2"/>
                <a:stretch>
                  <a:fillRect l="-479" t="-1574" r="-16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2019/10/24</a:t>
            </a:r>
            <a:endParaRPr lang="en-US" altLang="zh-CN" dirty="0" smtClean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杨振伟</a:t>
            </a:r>
            <a:r>
              <a:rPr lang="en-US" altLang="zh-CN" smtClean="0"/>
              <a:t>, </a:t>
            </a:r>
            <a:r>
              <a:rPr lang="zh-CN" altLang="en-US" smtClean="0"/>
              <a:t>清华大学高能物理研究中心   </a:t>
            </a:r>
            <a:r>
              <a:rPr lang="en-US" altLang="zh-CN" smtClean="0"/>
              <a:t>LHCb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D1EC-2E85-426B-9CF9-00380D01AEC6}" type="slidenum">
              <a:rPr lang="zh-CN" altLang="en-US" smtClean="0"/>
              <a:pPr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215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国际</a:t>
            </a:r>
            <a:r>
              <a:rPr lang="zh-CN" altLang="en-US" dirty="0" smtClean="0"/>
              <a:t>会议报告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5736" y="1136620"/>
            <a:ext cx="11535103" cy="5261769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13"/>
            </a:pPr>
            <a:r>
              <a:rPr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钱文斌（国科大），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</a:rPr>
              <a:t>CP violation in charmless B decays at </a:t>
            </a:r>
            <a:r>
              <a:rPr lang="en-US" altLang="zh-CN" sz="2000" dirty="0" err="1">
                <a:latin typeface="Times New Roman" panose="02020603050405020304" pitchFamily="18" charset="0"/>
                <a:ea typeface="楷体" panose="02010609060101010101" pitchFamily="49" charset="-122"/>
              </a:rPr>
              <a:t>LHCb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</a:rPr>
              <a:t> </a:t>
            </a:r>
            <a:r>
              <a:rPr lang="zh-CN" altLang="en-US" sz="2000" dirty="0">
                <a:latin typeface="Times New Roman" panose="02020603050405020304" pitchFamily="18" charset="0"/>
                <a:ea typeface="楷体" panose="02010609060101010101" pitchFamily="49" charset="-122"/>
              </a:rPr>
              <a:t>，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</a:rPr>
              <a:t>Hadron2019, Guilin, China, 16-21 August, </a:t>
            </a:r>
            <a:r>
              <a:rPr lang="en-US" altLang="zh-CN" sz="2000" dirty="0" smtClean="0">
                <a:latin typeface="Times New Roman" panose="02020603050405020304" pitchFamily="18" charset="0"/>
                <a:ea typeface="楷体" panose="02010609060101010101" pitchFamily="49" charset="-122"/>
              </a:rPr>
              <a:t>2019</a:t>
            </a:r>
            <a:endParaRPr lang="en-US" altLang="zh-CN" sz="2000" b="1" dirty="0" smtClean="0">
              <a:solidFill>
                <a:srgbClr val="0000FF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 marL="457200" indent="-457200">
              <a:buFont typeface="+mj-lt"/>
              <a:buAutoNum type="arabicPeriod" startAt="13"/>
            </a:pPr>
            <a:r>
              <a:rPr lang="zh-CN" alt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许</a:t>
            </a:r>
            <a:r>
              <a:rPr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傲（清华大学），</a:t>
            </a:r>
            <a:r>
              <a:rPr lang="en-GB" altLang="zh-CN" sz="2000" dirty="0">
                <a:latin typeface="Times New Roman" panose="02020603050405020304" pitchFamily="18" charset="0"/>
                <a:ea typeface="楷体" panose="02010609060101010101" pitchFamily="49" charset="-122"/>
              </a:rPr>
              <a:t>Baryon spectroscopy at </a:t>
            </a:r>
            <a:r>
              <a:rPr lang="en-GB" altLang="zh-CN" sz="2000" dirty="0" err="1">
                <a:latin typeface="Times New Roman" panose="02020603050405020304" pitchFamily="18" charset="0"/>
                <a:ea typeface="楷体" panose="02010609060101010101" pitchFamily="49" charset="-122"/>
              </a:rPr>
              <a:t>LHCb</a:t>
            </a:r>
            <a:r>
              <a:rPr lang="en-GB" altLang="zh-CN" sz="2000" dirty="0">
                <a:latin typeface="Times New Roman" panose="02020603050405020304" pitchFamily="18" charset="0"/>
                <a:ea typeface="楷体" panose="02010609060101010101" pitchFamily="49" charset="-122"/>
              </a:rPr>
              <a:t> </a:t>
            </a:r>
            <a:r>
              <a:rPr lang="zh-CN" altLang="en-US" sz="2000" dirty="0">
                <a:latin typeface="Times New Roman" panose="02020603050405020304" pitchFamily="18" charset="0"/>
                <a:ea typeface="楷体" panose="02010609060101010101" pitchFamily="49" charset="-122"/>
              </a:rPr>
              <a:t>，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</a:rPr>
              <a:t>Hadron2019, Guilin, China, 16-21 August, 2019</a:t>
            </a:r>
          </a:p>
          <a:p>
            <a:pPr marL="360000" indent="-360000">
              <a:buFont typeface="+mj-lt"/>
              <a:buAutoNum type="arabicPeriod" startAt="13"/>
            </a:pPr>
            <a:r>
              <a:rPr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张黎明（清华大学），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</a:rPr>
              <a:t>Recent results on </a:t>
            </a:r>
            <a:r>
              <a:rPr lang="en-US" altLang="zh-CN" sz="2000" dirty="0" err="1">
                <a:latin typeface="Times New Roman" panose="02020603050405020304" pitchFamily="18" charset="0"/>
                <a:ea typeface="楷体" panose="02010609060101010101" pitchFamily="49" charset="-122"/>
              </a:rPr>
              <a:t>pentaquarks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</a:rPr>
              <a:t> at </a:t>
            </a:r>
            <a:r>
              <a:rPr lang="en-US" altLang="zh-CN" sz="2000" dirty="0" err="1">
                <a:latin typeface="Times New Roman" panose="02020603050405020304" pitchFamily="18" charset="0"/>
                <a:ea typeface="楷体" panose="02010609060101010101" pitchFamily="49" charset="-122"/>
              </a:rPr>
              <a:t>LHCb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</a:rPr>
              <a:t> </a:t>
            </a:r>
            <a:r>
              <a:rPr lang="zh-CN" altLang="en-US" sz="2000" dirty="0">
                <a:latin typeface="Times New Roman" panose="02020603050405020304" pitchFamily="18" charset="0"/>
                <a:ea typeface="楷体" panose="02010609060101010101" pitchFamily="49" charset="-122"/>
              </a:rPr>
              <a:t>，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</a:rPr>
              <a:t>CERN LHC Seminar</a:t>
            </a:r>
            <a:r>
              <a:rPr lang="zh-CN" altLang="en-US" sz="2000" dirty="0">
                <a:latin typeface="Times New Roman" panose="02020603050405020304" pitchFamily="18" charset="0"/>
                <a:ea typeface="楷体" panose="02010609060101010101" pitchFamily="49" charset="-122"/>
              </a:rPr>
              <a:t>，</a:t>
            </a:r>
            <a:r>
              <a:rPr lang="en-GB" altLang="zh-CN" sz="2000" dirty="0">
                <a:latin typeface="Times New Roman" panose="02020603050405020304" pitchFamily="18" charset="0"/>
                <a:ea typeface="楷体" panose="02010609060101010101" pitchFamily="49" charset="-122"/>
              </a:rPr>
              <a:t>CERN , Switzerland, 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</a:rPr>
              <a:t>30 July, 2019</a:t>
            </a:r>
          </a:p>
          <a:p>
            <a:pPr marL="457200" indent="-457200">
              <a:buFont typeface="+mj-lt"/>
              <a:buAutoNum type="arabicPeriod" startAt="16"/>
            </a:pPr>
            <a:r>
              <a:rPr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孙亮（武汉大学），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</a:rPr>
              <a:t>Highlights of Recent </a:t>
            </a:r>
            <a:r>
              <a:rPr lang="en-US" altLang="zh-CN" sz="2000" dirty="0" err="1">
                <a:latin typeface="Times New Roman" panose="02020603050405020304" pitchFamily="18" charset="0"/>
                <a:ea typeface="楷体" panose="02010609060101010101" pitchFamily="49" charset="-122"/>
              </a:rPr>
              <a:t>LHCb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</a:rPr>
              <a:t> Results on Heavy Flavor &amp; CPV</a:t>
            </a:r>
            <a:r>
              <a:rPr lang="zh-CN" altLang="en-US" sz="2000" dirty="0">
                <a:latin typeface="Times New Roman" panose="02020603050405020304" pitchFamily="18" charset="0"/>
                <a:ea typeface="楷体" panose="02010609060101010101" pitchFamily="49" charset="-122"/>
              </a:rPr>
              <a:t>，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</a:rPr>
              <a:t>8th Workshop on Flavor Symmetries and Consequences in Accelerators and Cosmology, Hefei, China, 24 - 27 Jul 2019 </a:t>
            </a:r>
            <a:endParaRPr lang="en-US" altLang="zh-CN" sz="2000" dirty="0" smtClean="0"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 marL="457200" indent="-457200">
              <a:buFont typeface="+mj-lt"/>
              <a:buAutoNum type="arabicPeriod" startAt="16"/>
            </a:pPr>
            <a:r>
              <a:rPr lang="en-GB" altLang="zh-CN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Biplab</a:t>
            </a:r>
            <a:r>
              <a:rPr lang="en-GB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</a:t>
            </a:r>
            <a:r>
              <a:rPr lang="en-GB" altLang="zh-CN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Dey</a:t>
            </a:r>
            <a:r>
              <a:rPr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（华中师大），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</a:rPr>
              <a:t>Spectroscopy using decays of b-hadrons to </a:t>
            </a:r>
            <a:r>
              <a:rPr lang="en-US" altLang="zh-CN" sz="2000" dirty="0" err="1">
                <a:latin typeface="Times New Roman" panose="02020603050405020304" pitchFamily="18" charset="0"/>
                <a:ea typeface="楷体" panose="02010609060101010101" pitchFamily="49" charset="-122"/>
              </a:rPr>
              <a:t>charmonia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</a:rPr>
              <a:t> at </a:t>
            </a:r>
            <a:r>
              <a:rPr lang="en-US" altLang="zh-CN" sz="2000" dirty="0" err="1">
                <a:latin typeface="Times New Roman" panose="02020603050405020304" pitchFamily="18" charset="0"/>
                <a:ea typeface="楷体" panose="02010609060101010101" pitchFamily="49" charset="-122"/>
              </a:rPr>
              <a:t>LHCb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</a:rPr>
              <a:t>, including exotic states, </a:t>
            </a:r>
            <a:r>
              <a:rPr lang="en-US" altLang="zh-CN" sz="2000" dirty="0" smtClean="0">
                <a:latin typeface="Times New Roman" panose="02020603050405020304" pitchFamily="18" charset="0"/>
                <a:ea typeface="楷体" panose="02010609060101010101" pitchFamily="49" charset="-122"/>
              </a:rPr>
              <a:t>EPS-HEP 2019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</a:rPr>
              <a:t>, Ghent, Belgium, 10 - 17 Jul </a:t>
            </a:r>
            <a:r>
              <a:rPr lang="en-US" altLang="zh-CN" sz="2000" dirty="0" smtClean="0">
                <a:latin typeface="Times New Roman" panose="02020603050405020304" pitchFamily="18" charset="0"/>
                <a:ea typeface="楷体" panose="02010609060101010101" pitchFamily="49" charset="-122"/>
              </a:rPr>
              <a:t>2019</a:t>
            </a:r>
            <a:endParaRPr lang="en-US" altLang="zh-CN" sz="2000" dirty="0"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 marL="457200" indent="-457200">
              <a:buFont typeface="+mj-lt"/>
              <a:buAutoNum type="arabicPeriod" startAt="16"/>
            </a:pPr>
            <a:r>
              <a:rPr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李衡讷（华南师范），</a:t>
            </a:r>
            <a:r>
              <a:rPr lang="en-GB" altLang="zh-CN" sz="2000" dirty="0" err="1">
                <a:latin typeface="Times New Roman" panose="02020603050405020304" pitchFamily="18" charset="0"/>
                <a:ea typeface="楷体" panose="02010609060101010101" pitchFamily="49" charset="-122"/>
              </a:rPr>
              <a:t>Quarkonia</a:t>
            </a:r>
            <a:r>
              <a:rPr lang="en-GB" altLang="zh-CN" sz="2000" dirty="0">
                <a:latin typeface="Times New Roman" panose="02020603050405020304" pitchFamily="18" charset="0"/>
                <a:ea typeface="楷体" panose="02010609060101010101" pitchFamily="49" charset="-122"/>
              </a:rPr>
              <a:t> production in </a:t>
            </a:r>
            <a:r>
              <a:rPr lang="en-GB" altLang="zh-CN" sz="2000" dirty="0" err="1">
                <a:latin typeface="Times New Roman" panose="02020603050405020304" pitchFamily="18" charset="0"/>
                <a:ea typeface="楷体" panose="02010609060101010101" pitchFamily="49" charset="-122"/>
              </a:rPr>
              <a:t>pPb</a:t>
            </a:r>
            <a:r>
              <a:rPr lang="en-GB" altLang="zh-CN" sz="2000" dirty="0">
                <a:latin typeface="Times New Roman" panose="02020603050405020304" pitchFamily="18" charset="0"/>
                <a:ea typeface="楷体" panose="02010609060101010101" pitchFamily="49" charset="-122"/>
              </a:rPr>
              <a:t> collisions at </a:t>
            </a:r>
            <a:r>
              <a:rPr lang="en-GB" altLang="zh-CN" sz="2000" dirty="0" err="1" smtClean="0">
                <a:latin typeface="Times New Roman" panose="02020603050405020304" pitchFamily="18" charset="0"/>
                <a:ea typeface="楷体" panose="02010609060101010101" pitchFamily="49" charset="-122"/>
              </a:rPr>
              <a:t>LHCb</a:t>
            </a:r>
            <a:r>
              <a:rPr lang="zh-CN" altLang="en-US" sz="2000" dirty="0" smtClean="0">
                <a:latin typeface="Times New Roman" panose="02020603050405020304" pitchFamily="18" charset="0"/>
                <a:ea typeface="楷体" panose="02010609060101010101" pitchFamily="49" charset="-122"/>
              </a:rPr>
              <a:t>，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</a:rPr>
              <a:t> SQM2019, Bari, Italy, 10 - 15 Jun 2019</a:t>
            </a:r>
            <a:endParaRPr lang="en-US" altLang="zh-CN" sz="2000" dirty="0" smtClean="0"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 marL="457200" indent="-457200">
              <a:buFont typeface="+mj-lt"/>
              <a:buAutoNum type="arabicPeriod" startAt="16"/>
            </a:pPr>
            <a:r>
              <a:rPr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杨迪（清华大学），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</a:rPr>
              <a:t>Open charm and beauty states production in proton-lead collisions with </a:t>
            </a:r>
            <a:r>
              <a:rPr lang="en-US" altLang="zh-CN" sz="2000" dirty="0" err="1">
                <a:latin typeface="Times New Roman" panose="02020603050405020304" pitchFamily="18" charset="0"/>
                <a:ea typeface="楷体" panose="02010609060101010101" pitchFamily="49" charset="-122"/>
              </a:rPr>
              <a:t>LHCb</a:t>
            </a:r>
            <a:r>
              <a:rPr lang="zh-CN" altLang="en-US" sz="2000" dirty="0" smtClean="0">
                <a:latin typeface="Times New Roman" panose="02020603050405020304" pitchFamily="18" charset="0"/>
                <a:ea typeface="楷体" panose="02010609060101010101" pitchFamily="49" charset="-122"/>
              </a:rPr>
              <a:t>，</a:t>
            </a:r>
            <a:r>
              <a:rPr lang="en-US" altLang="zh-CN" sz="2000" dirty="0" smtClean="0">
                <a:latin typeface="Times New Roman" panose="02020603050405020304" pitchFamily="18" charset="0"/>
                <a:ea typeface="楷体" panose="02010609060101010101" pitchFamily="49" charset="-122"/>
              </a:rPr>
              <a:t>SQM2019, 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</a:rPr>
              <a:t>Bari, Italy, 10 - 15 Jun </a:t>
            </a:r>
            <a:r>
              <a:rPr lang="en-US" altLang="zh-CN" sz="2000" dirty="0" smtClean="0">
                <a:latin typeface="Times New Roman" panose="02020603050405020304" pitchFamily="18" charset="0"/>
                <a:ea typeface="楷体" panose="02010609060101010101" pitchFamily="49" charset="-122"/>
              </a:rPr>
              <a:t>2019</a:t>
            </a:r>
          </a:p>
          <a:p>
            <a:pPr marL="457200" indent="-457200">
              <a:buFont typeface="+mj-lt"/>
              <a:buAutoNum type="arabicPeriod" startAt="16"/>
            </a:pPr>
            <a:r>
              <a:rPr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谢跃红（华中师大），</a:t>
            </a:r>
            <a:r>
              <a:rPr lang="en-US" altLang="zh-CN" sz="2000" dirty="0" smtClean="0">
                <a:latin typeface="Times New Roman" panose="02020603050405020304" pitchFamily="18" charset="0"/>
                <a:ea typeface="楷体" panose="02010609060101010101" pitchFamily="49" charset="-122"/>
              </a:rPr>
              <a:t>CP 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</a:rPr>
              <a:t>violation in beauty and charm</a:t>
            </a:r>
            <a:r>
              <a:rPr lang="zh-CN" altLang="en-US" sz="2000" dirty="0" smtClean="0">
                <a:latin typeface="Times New Roman" panose="02020603050405020304" pitchFamily="18" charset="0"/>
                <a:ea typeface="楷体" panose="02010609060101010101" pitchFamily="49" charset="-122"/>
              </a:rPr>
              <a:t>，</a:t>
            </a:r>
            <a:r>
              <a:rPr lang="en-US" altLang="zh-CN" sz="2000" dirty="0" smtClean="0">
                <a:latin typeface="Times New Roman" panose="02020603050405020304" pitchFamily="18" charset="0"/>
                <a:ea typeface="楷体" panose="02010609060101010101" pitchFamily="49" charset="-122"/>
              </a:rPr>
              <a:t>LHCP2019, </a:t>
            </a:r>
            <a:r>
              <a:rPr lang="es-ES" altLang="zh-CN" sz="2000" dirty="0">
                <a:latin typeface="Times New Roman" panose="02020603050405020304" pitchFamily="18" charset="0"/>
                <a:ea typeface="楷体" panose="02010609060101010101" pitchFamily="49" charset="-122"/>
              </a:rPr>
              <a:t>Puebla, Mexico, 20 </a:t>
            </a:r>
            <a:r>
              <a:rPr lang="es-ES" altLang="zh-CN" sz="2000" dirty="0" smtClean="0">
                <a:latin typeface="Times New Roman" panose="02020603050405020304" pitchFamily="18" charset="0"/>
                <a:ea typeface="楷体" panose="02010609060101010101" pitchFamily="49" charset="-122"/>
              </a:rPr>
              <a:t>– 25, May 2019</a:t>
            </a:r>
            <a:endParaRPr lang="en-US" altLang="zh-CN" sz="2000" dirty="0" smtClean="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2019/10/24</a:t>
            </a:r>
            <a:endParaRPr lang="en-US" altLang="zh-CN" dirty="0" smtClean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杨振伟</a:t>
            </a:r>
            <a:r>
              <a:rPr lang="en-US" altLang="zh-CN" smtClean="0"/>
              <a:t>, </a:t>
            </a:r>
            <a:r>
              <a:rPr lang="zh-CN" altLang="en-US" smtClean="0"/>
              <a:t>清华大学高能物理研究中心   </a:t>
            </a:r>
            <a:r>
              <a:rPr lang="en-US" altLang="zh-CN" smtClean="0"/>
              <a:t>LHCb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D1EC-2E85-426B-9CF9-00380D01AEC6}" type="slidenum">
              <a:rPr lang="zh-CN" altLang="en-US" smtClean="0"/>
              <a:pPr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482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/>
          <a:srcRect l="-1" r="9275" b="8864"/>
          <a:stretch/>
        </p:blipFill>
        <p:spPr>
          <a:xfrm>
            <a:off x="51563" y="1182415"/>
            <a:ext cx="7325591" cy="465593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 smtClean="0"/>
              <a:t>数据采集：</a:t>
            </a:r>
            <a:r>
              <a:rPr lang="zh-CN" altLang="en-US" dirty="0"/>
              <a:t>一期运行</a:t>
            </a:r>
            <a:r>
              <a:rPr lang="en-US" altLang="zh-CN" dirty="0"/>
              <a:t>+</a:t>
            </a:r>
            <a:r>
              <a:rPr lang="zh-CN" altLang="en-US" dirty="0"/>
              <a:t>二期运行</a:t>
            </a:r>
          </a:p>
        </p:txBody>
      </p:sp>
      <p:grpSp>
        <p:nvGrpSpPr>
          <p:cNvPr id="36" name="组合 35"/>
          <p:cNvGrpSpPr/>
          <p:nvPr/>
        </p:nvGrpSpPr>
        <p:grpSpPr>
          <a:xfrm>
            <a:off x="858721" y="2034827"/>
            <a:ext cx="6593113" cy="4179662"/>
            <a:chOff x="1106041" y="2041071"/>
            <a:chExt cx="6593113" cy="4179662"/>
          </a:xfrm>
        </p:grpSpPr>
        <p:grpSp>
          <p:nvGrpSpPr>
            <p:cNvPr id="33" name="组合 32"/>
            <p:cNvGrpSpPr/>
            <p:nvPr/>
          </p:nvGrpSpPr>
          <p:grpSpPr>
            <a:xfrm>
              <a:off x="1208312" y="2041071"/>
              <a:ext cx="6396132" cy="3818516"/>
              <a:chOff x="1170211" y="2041071"/>
              <a:chExt cx="6396132" cy="3818516"/>
            </a:xfrm>
          </p:grpSpPr>
          <p:cxnSp>
            <p:nvCxnSpPr>
              <p:cNvPr id="11" name="直接连接符 10"/>
              <p:cNvCxnSpPr/>
              <p:nvPr/>
            </p:nvCxnSpPr>
            <p:spPr>
              <a:xfrm>
                <a:off x="3200400" y="3336471"/>
                <a:ext cx="0" cy="2467382"/>
              </a:xfrm>
              <a:prstGeom prst="line">
                <a:avLst/>
              </a:prstGeom>
              <a:ln w="349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>
                <a:off x="1170211" y="3298370"/>
                <a:ext cx="0" cy="2561217"/>
              </a:xfrm>
              <a:prstGeom prst="line">
                <a:avLst/>
              </a:prstGeom>
              <a:ln w="349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/>
            </p:nvCxnSpPr>
            <p:spPr>
              <a:xfrm flipH="1">
                <a:off x="4669971" y="2041071"/>
                <a:ext cx="1" cy="3762782"/>
              </a:xfrm>
              <a:prstGeom prst="line">
                <a:avLst/>
              </a:prstGeom>
              <a:ln w="349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 flipH="1">
                <a:off x="7543800" y="2041071"/>
                <a:ext cx="1" cy="3762782"/>
              </a:xfrm>
              <a:prstGeom prst="line">
                <a:avLst/>
              </a:prstGeom>
              <a:ln w="349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箭头连接符 24"/>
              <p:cNvCxnSpPr/>
              <p:nvPr/>
            </p:nvCxnSpPr>
            <p:spPr>
              <a:xfrm>
                <a:off x="1182618" y="4305300"/>
                <a:ext cx="1992970" cy="0"/>
              </a:xfrm>
              <a:prstGeom prst="straightConnector1">
                <a:avLst/>
              </a:prstGeom>
              <a:ln w="34925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3" name="矩形 12"/>
                  <p:cNvSpPr/>
                  <p:nvPr/>
                </p:nvSpPr>
                <p:spPr>
                  <a:xfrm rot="19208140">
                    <a:off x="1251041" y="3891321"/>
                    <a:ext cx="2050095" cy="652551"/>
                  </a:xfrm>
                  <a:prstGeom prst="rect">
                    <a:avLst/>
                  </a:prstGeom>
                  <a:solidFill>
                    <a:schemeClr val="accent4">
                      <a:lumMod val="20000"/>
                      <a:lumOff val="80000"/>
                    </a:schemeClr>
                  </a:solidFill>
                  <a:ln w="19050">
                    <a:solidFill>
                      <a:srgbClr val="0000FF"/>
                    </a:solidFill>
                  </a:ln>
                </p:spPr>
                <p:txBody>
                  <a:bodyPr wrap="square">
                    <a:spAutoFit/>
                  </a:bodyPr>
                  <a:lstStyle/>
                  <a:p>
                    <a:r>
                      <a:rPr kumimoji="1" lang="zh-CN" altLang="en-US" b="1" dirty="0" smtClean="0">
                        <a:solidFill>
                          <a:srgbClr val="0000F6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一期运行</a:t>
                    </a:r>
                    <a:r>
                      <a:rPr kumimoji="1" lang="en-US" altLang="zh-CN" b="1" dirty="0" smtClean="0">
                        <a:solidFill>
                          <a:srgbClr val="0000F6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 </a:t>
                    </a:r>
                    <a:r>
                      <a:rPr kumimoji="1" lang="en-US" altLang="zh-CN" b="1" dirty="0">
                        <a:solidFill>
                          <a:srgbClr val="0000F6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(2010-12)</a:t>
                    </a:r>
                  </a:p>
                  <a:p>
                    <a14:m>
                      <m:oMath xmlns:m="http://schemas.openxmlformats.org/officeDocument/2006/math">
                        <m:r>
                          <a:rPr kumimoji="1" lang="en-US" altLang="zh-CN" b="1" i="1" smtClean="0">
                            <a:solidFill>
                              <a:srgbClr val="0000F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𝟑</m:t>
                        </m:r>
                        <m:r>
                          <a:rPr kumimoji="1" lang="en-US" altLang="zh-CN" b="1" i="1" smtClean="0">
                            <a:solidFill>
                              <a:srgbClr val="0000F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 </m:t>
                        </m:r>
                        <m:r>
                          <a:rPr kumimoji="1" lang="en-US" altLang="zh-CN" b="1" i="0" smtClean="0">
                            <a:solidFill>
                              <a:srgbClr val="0000F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𝐟</m:t>
                        </m:r>
                        <m:sSup>
                          <m:sSupPr>
                            <m:ctrlPr>
                              <a:rPr kumimoji="1" lang="en-US" altLang="zh-CN" b="1" i="1" smtClean="0">
                                <a:solidFill>
                                  <a:srgbClr val="0000F6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kumimoji="1" lang="en-US" altLang="zh-CN" b="1" i="0" smtClean="0">
                                <a:solidFill>
                                  <a:srgbClr val="0000F6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𝐛</m:t>
                            </m:r>
                          </m:e>
                          <m:sup>
                            <m:r>
                              <a:rPr kumimoji="1" lang="en-US" altLang="zh-CN" b="1" i="0" smtClean="0">
                                <a:solidFill>
                                  <a:srgbClr val="0000F6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−</m:t>
                            </m:r>
                            <m:r>
                              <a:rPr kumimoji="1" lang="en-US" altLang="zh-CN" b="1" i="0" smtClean="0">
                                <a:solidFill>
                                  <a:srgbClr val="0000F6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𝟏</m:t>
                            </m:r>
                          </m:sup>
                        </m:sSup>
                      </m:oMath>
                    </a14:m>
                    <a:r>
                      <a:rPr kumimoji="1" lang="en-US" altLang="zh-CN" b="1" dirty="0">
                        <a:solidFill>
                          <a:srgbClr val="0000F6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 @</a:t>
                    </a:r>
                    <a:r>
                      <a:rPr kumimoji="1" lang="en-US" altLang="zh-CN" b="1" dirty="0" smtClean="0">
                        <a:solidFill>
                          <a:srgbClr val="0000F6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 </a:t>
                    </a:r>
                    <a:r>
                      <a:rPr kumimoji="1" lang="en-US" altLang="zh-CN" b="1" dirty="0">
                        <a:solidFill>
                          <a:srgbClr val="0000F6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7/8 </a:t>
                    </a:r>
                    <a:r>
                      <a:rPr kumimoji="1" lang="en-US" altLang="zh-CN" b="1" dirty="0" err="1">
                        <a:solidFill>
                          <a:srgbClr val="0000F6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TeV</a:t>
                    </a:r>
                    <a:endParaRPr kumimoji="1" lang="en-US" altLang="zh-CN" b="1" dirty="0">
                      <a:solidFill>
                        <a:srgbClr val="0000F6"/>
                      </a:solidFill>
                      <a:latin typeface="Times New Roman" charset="0"/>
                      <a:ea typeface="Times New Roman" charset="0"/>
                      <a:cs typeface="Times New Roman" charset="0"/>
                    </a:endParaRPr>
                  </a:p>
                </p:txBody>
              </p:sp>
            </mc:Choice>
            <mc:Fallback>
              <p:sp>
                <p:nvSpPr>
                  <p:cNvPr id="13" name="矩形 1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9208140">
                    <a:off x="1251041" y="3891321"/>
                    <a:ext cx="2050095" cy="652551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2727" t="-2980"/>
                    </a:stretch>
                  </a:blipFill>
                  <a:ln w="19050">
                    <a:solidFill>
                      <a:srgbClr val="0000FF"/>
                    </a:solidFill>
                  </a:ln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7" name="直接箭头连接符 26"/>
              <p:cNvCxnSpPr/>
              <p:nvPr/>
            </p:nvCxnSpPr>
            <p:spPr>
              <a:xfrm flipV="1">
                <a:off x="4654782" y="4893129"/>
                <a:ext cx="2884457" cy="10885"/>
              </a:xfrm>
              <a:prstGeom prst="straightConnector1">
                <a:avLst/>
              </a:prstGeom>
              <a:ln w="34925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9" name="矩形 28"/>
                  <p:cNvSpPr/>
                  <p:nvPr/>
                </p:nvSpPr>
                <p:spPr>
                  <a:xfrm rot="19208140">
                    <a:off x="5142782" y="4363929"/>
                    <a:ext cx="2423561" cy="714876"/>
                  </a:xfrm>
                  <a:prstGeom prst="rect">
                    <a:avLst/>
                  </a:prstGeom>
                  <a:solidFill>
                    <a:schemeClr val="accent4">
                      <a:lumMod val="20000"/>
                      <a:lumOff val="80000"/>
                    </a:schemeClr>
                  </a:solidFill>
                  <a:ln w="19050">
                    <a:solidFill>
                      <a:srgbClr val="0000FF"/>
                    </a:solidFill>
                  </a:ln>
                </p:spPr>
                <p:txBody>
                  <a:bodyPr wrap="square">
                    <a:spAutoFit/>
                  </a:bodyPr>
                  <a:lstStyle/>
                  <a:p>
                    <a:r>
                      <a:rPr kumimoji="1" lang="zh-CN" altLang="en-US" sz="2000" b="1" dirty="0" smtClean="0">
                        <a:solidFill>
                          <a:srgbClr val="0000F6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二期运行</a:t>
                    </a:r>
                    <a:r>
                      <a:rPr kumimoji="1" lang="en-US" altLang="zh-CN" sz="2000" b="1" dirty="0" smtClean="0">
                        <a:solidFill>
                          <a:srgbClr val="0000F6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 (2015-18)</a:t>
                    </a:r>
                  </a:p>
                  <a:p>
                    <a14:m>
                      <m:oMath xmlns:m="http://schemas.openxmlformats.org/officeDocument/2006/math">
                        <m:r>
                          <a:rPr kumimoji="1" lang="en-US" altLang="zh-CN" sz="2000" b="1" i="1" smtClean="0">
                            <a:solidFill>
                              <a:srgbClr val="0000F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𝟔</m:t>
                        </m:r>
                        <m:r>
                          <a:rPr kumimoji="1" lang="en-US" altLang="zh-CN" sz="2000" b="1" i="1" smtClean="0">
                            <a:solidFill>
                              <a:srgbClr val="0000F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 </m:t>
                        </m:r>
                        <m:r>
                          <a:rPr kumimoji="1" lang="en-US" altLang="zh-CN" sz="2000" b="1" i="0" smtClean="0">
                            <a:solidFill>
                              <a:srgbClr val="0000F6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𝐟</m:t>
                        </m:r>
                        <m:sSup>
                          <m:sSupPr>
                            <m:ctrlPr>
                              <a:rPr kumimoji="1" lang="en-US" altLang="zh-CN" sz="2000" b="1" i="1" smtClean="0">
                                <a:solidFill>
                                  <a:srgbClr val="0000F6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000" b="1" i="0" smtClean="0">
                                <a:solidFill>
                                  <a:srgbClr val="0000F6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𝐛</m:t>
                            </m:r>
                          </m:e>
                          <m:sup>
                            <m:r>
                              <a:rPr kumimoji="1" lang="en-US" altLang="zh-CN" sz="2000" b="1" i="0" smtClean="0">
                                <a:solidFill>
                                  <a:srgbClr val="0000F6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−</m:t>
                            </m:r>
                            <m:r>
                              <a:rPr kumimoji="1" lang="en-US" altLang="zh-CN" sz="2000" b="1" i="0" smtClean="0">
                                <a:solidFill>
                                  <a:srgbClr val="0000F6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𝟏</m:t>
                            </m:r>
                          </m:sup>
                        </m:sSup>
                      </m:oMath>
                    </a14:m>
                    <a:r>
                      <a:rPr kumimoji="1" lang="en-US" altLang="zh-CN" sz="2000" b="1" dirty="0">
                        <a:solidFill>
                          <a:srgbClr val="0000F6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 </a:t>
                    </a:r>
                    <a:r>
                      <a:rPr kumimoji="1" lang="en-US" altLang="zh-CN" sz="2000" b="1" dirty="0" smtClean="0">
                        <a:solidFill>
                          <a:srgbClr val="0000F6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@ </a:t>
                    </a:r>
                    <a:r>
                      <a:rPr kumimoji="1" lang="en-US" altLang="zh-CN" sz="2000" b="1" dirty="0">
                        <a:solidFill>
                          <a:srgbClr val="0000F6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13 </a:t>
                    </a:r>
                    <a:r>
                      <a:rPr kumimoji="1" lang="en-US" altLang="zh-CN" sz="2000" b="1" dirty="0" err="1">
                        <a:solidFill>
                          <a:srgbClr val="0000F6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TeV</a:t>
                    </a:r>
                    <a:endParaRPr kumimoji="1" lang="en-US" altLang="zh-CN" sz="2000" b="1" dirty="0">
                      <a:solidFill>
                        <a:srgbClr val="0000F6"/>
                      </a:solidFill>
                      <a:latin typeface="Times New Roman" charset="0"/>
                      <a:ea typeface="Times New Roman" charset="0"/>
                      <a:cs typeface="Times New Roman" charset="0"/>
                    </a:endParaRPr>
                  </a:p>
                </p:txBody>
              </p:sp>
            </mc:Choice>
            <mc:Fallback>
              <p:sp>
                <p:nvSpPr>
                  <p:cNvPr id="29" name="矩形 28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9208140">
                    <a:off x="5142782" y="4363929"/>
                    <a:ext cx="2423561" cy="714876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2865"/>
                    </a:stretch>
                  </a:blipFill>
                  <a:ln w="19050">
                    <a:solidFill>
                      <a:srgbClr val="0000FF"/>
                    </a:solidFill>
                  </a:ln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0" name="直接箭头连接符 29"/>
              <p:cNvCxnSpPr/>
              <p:nvPr/>
            </p:nvCxnSpPr>
            <p:spPr>
              <a:xfrm flipV="1">
                <a:off x="3232630" y="4599013"/>
                <a:ext cx="1432028" cy="1"/>
              </a:xfrm>
              <a:prstGeom prst="straightConnector1">
                <a:avLst/>
              </a:prstGeom>
              <a:ln w="34925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矩形 31"/>
              <p:cNvSpPr/>
              <p:nvPr/>
            </p:nvSpPr>
            <p:spPr>
              <a:xfrm rot="19208140">
                <a:off x="3553584" y="4301402"/>
                <a:ext cx="910178" cy="52322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19050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kumimoji="1" lang="zh-CN" altLang="en-US" sz="2800" b="1" dirty="0" smtClean="0">
                    <a:solidFill>
                      <a:srgbClr val="0000F6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停机</a:t>
                </a:r>
                <a:endParaRPr kumimoji="1" lang="en-US" altLang="zh-CN" sz="2800" b="1" dirty="0">
                  <a:solidFill>
                    <a:srgbClr val="0000F6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  <p:sp>
          <p:nvSpPr>
            <p:cNvPr id="34" name="文本框 33"/>
            <p:cNvSpPr txBox="1"/>
            <p:nvPr/>
          </p:nvSpPr>
          <p:spPr>
            <a:xfrm>
              <a:off x="1106041" y="5851401"/>
              <a:ext cx="659311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2010    2011   2012   </a:t>
              </a:r>
              <a:r>
                <a:rPr lang="en-US" altLang="zh-CN" b="1" dirty="0">
                  <a:latin typeface="Arial" panose="020B0604020202020204" pitchFamily="34" charset="0"/>
                  <a:cs typeface="Arial" panose="020B0604020202020204" pitchFamily="34" charset="0"/>
                </a:rPr>
                <a:t>2013   2014    </a:t>
              </a:r>
              <a:r>
                <a:rPr lang="en-US" altLang="zh-CN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2015   2016    2017    2018</a:t>
              </a:r>
              <a:endParaRPr lang="zh-CN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日期占位符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2019/10/24</a:t>
            </a:r>
            <a:endParaRPr lang="en-US" altLang="zh-CN" dirty="0" smtClean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D1EC-2E85-426B-9CF9-00380D01AEC6}" type="slidenum">
              <a:rPr lang="zh-CN" altLang="en-US" smtClean="0"/>
              <a:pPr/>
              <a:t>4</a:t>
            </a:fld>
            <a:endParaRPr lang="zh-CN" altLang="en-US"/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杨振伟</a:t>
            </a:r>
            <a:r>
              <a:rPr lang="en-US" altLang="zh-CN" smtClean="0"/>
              <a:t>, </a:t>
            </a:r>
            <a:r>
              <a:rPr lang="zh-CN" altLang="en-US" smtClean="0"/>
              <a:t>清华大学高能物理研究中心   </a:t>
            </a:r>
            <a:r>
              <a:rPr lang="en-US" altLang="zh-CN" smtClean="0"/>
              <a:t>LHCb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406F704D-7519-415A-91D6-AF2EA2705765}"/>
                  </a:ext>
                </a:extLst>
              </p:cNvPr>
              <p:cNvSpPr txBox="1"/>
              <p:nvPr/>
            </p:nvSpPr>
            <p:spPr bwMode="auto">
              <a:xfrm>
                <a:off x="7409383" y="1807837"/>
                <a:ext cx="4612359" cy="30790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342900" indent="-342900" eaLnBrk="1" hangingPunct="1">
                  <a:spcAft>
                    <a:spcPts val="600"/>
                  </a:spcAft>
                  <a:buFont typeface="Wingdings" panose="05000000000000000000" pitchFamily="2" charset="2"/>
                  <a:buChar char="Ø"/>
                </a:pPr>
                <a:r>
                  <a:rPr lang="zh-CN" altLang="en-US" sz="2400" b="1" dirty="0" smtClean="0">
                    <a:latin typeface="微软雅黑" panose="020B0503020204020204" pitchFamily="34" charset="-122"/>
                    <a:ea typeface="微软雅黑" panose="020B0503020204020204" pitchFamily="34" charset="-122"/>
                    <a:cs typeface="Helvetica" panose="020B0604020202020204" pitchFamily="34" charset="0"/>
                  </a:rPr>
                  <a:t>瞬时</a:t>
                </a:r>
                <a:r>
                  <a:rPr lang="zh-CN" altLang="en-US" sz="2400" b="1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Helvetica" panose="020B0604020202020204" pitchFamily="34" charset="0"/>
                  </a:rPr>
                  <a:t>亮度</a:t>
                </a:r>
                <a:r>
                  <a:rPr lang="zh-CN" altLang="en-US" sz="24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Helvetica" panose="020B0604020202020204" pitchFamily="34" charset="0"/>
                  </a:rPr>
                  <a:t>：</a:t>
                </a:r>
                <a14:m>
                  <m:oMath xmlns:m="http://schemas.openxmlformats.org/officeDocument/2006/math">
                    <m:r>
                      <a:rPr lang="en-US" altLang="zh-CN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𝟒</m:t>
                    </m:r>
                    <m:r>
                      <a:rPr lang="en-US" altLang="zh-CN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×</m:t>
                    </m:r>
                    <m:r>
                      <a:rPr lang="en-US" altLang="zh-CN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𝟏</m:t>
                    </m:r>
                    <m:sSup>
                      <m:sSupPr>
                        <m:ctrlPr>
                          <a:rPr lang="en-US" altLang="zh-CN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𝟎</m:t>
                        </m:r>
                      </m:e>
                      <m:sup>
                        <m:r>
                          <a:rPr lang="en-US" altLang="zh-CN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𝟑𝟐</m:t>
                        </m:r>
                      </m:sup>
                    </m:sSup>
                    <m:r>
                      <a:rPr lang="en-US" altLang="zh-CN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 </m:t>
                    </m:r>
                    <m:r>
                      <a:rPr lang="en-US" altLang="zh-CN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𝐜</m:t>
                    </m:r>
                    <m:sSup>
                      <m:sSupPr>
                        <m:ctrlPr>
                          <a:rPr lang="en-US" altLang="zh-CN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4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𝐦</m:t>
                        </m:r>
                      </m:e>
                      <m:sup>
                        <m:r>
                          <a:rPr lang="en-US" altLang="zh-CN" sz="24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−</m:t>
                        </m:r>
                        <m:r>
                          <a:rPr lang="en-US" altLang="zh-CN" sz="24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𝟐</m:t>
                        </m:r>
                      </m:sup>
                    </m:sSup>
                    <m:sSup>
                      <m:sSupPr>
                        <m:ctrlPr>
                          <a:rPr lang="en-US" altLang="zh-CN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4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𝐬</m:t>
                        </m:r>
                      </m:e>
                      <m:sup>
                        <m:r>
                          <a:rPr lang="en-US" altLang="zh-CN" sz="24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−</m:t>
                        </m:r>
                        <m:r>
                          <a:rPr lang="en-US" altLang="zh-CN" sz="24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𝟏</m:t>
                        </m:r>
                      </m:sup>
                    </m:sSup>
                  </m:oMath>
                </a14:m>
                <a:endParaRPr lang="en-US" altLang="zh-CN" sz="2400" b="1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Helvetica" panose="020B0604020202020204" pitchFamily="34" charset="0"/>
                </a:endParaRPr>
              </a:p>
              <a:p>
                <a:pPr marL="800100" lvl="1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zh-CN" altLang="en-US" sz="2400" b="1" dirty="0" smtClean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Helvetica" panose="020B0604020202020204" pitchFamily="34" charset="0"/>
                  </a:rPr>
                  <a:t>两倍</a:t>
                </a:r>
                <a:r>
                  <a:rPr lang="zh-CN" altLang="en-US" sz="2400" b="1" dirty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Helvetica" panose="020B0604020202020204" pitchFamily="34" charset="0"/>
                  </a:rPr>
                  <a:t>于设计指标</a:t>
                </a:r>
                <a:r>
                  <a:rPr lang="en-US" altLang="zh-CN" sz="2400" b="1" dirty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Helvetica" panose="020B0604020202020204" pitchFamily="34" charset="0"/>
                  </a:rPr>
                  <a:t> </a:t>
                </a:r>
              </a:p>
              <a:p>
                <a:pPr marL="342900" indent="-342900" eaLnBrk="1" hangingPunct="1">
                  <a:spcAft>
                    <a:spcPts val="600"/>
                  </a:spcAft>
                  <a:buFont typeface="Wingdings" panose="05000000000000000000" pitchFamily="2" charset="2"/>
                  <a:buChar char="Ø"/>
                </a:pPr>
                <a:r>
                  <a:rPr lang="zh-CN" altLang="en-US" sz="24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Helvetica" panose="020B0604020202020204" pitchFamily="34" charset="0"/>
                  </a:rPr>
                  <a:t>积分</a:t>
                </a:r>
                <a:r>
                  <a:rPr lang="zh-CN" altLang="en-US" sz="2400" b="1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Helvetica" panose="020B0604020202020204" pitchFamily="34" charset="0"/>
                  </a:rPr>
                  <a:t>亮度 </a:t>
                </a:r>
                <a14:m>
                  <m:oMath xmlns:m="http://schemas.openxmlformats.org/officeDocument/2006/math">
                    <m:r>
                      <a:rPr lang="en-US" altLang="zh-CN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cs typeface="Helvetica" panose="020B0604020202020204" pitchFamily="34" charset="0"/>
                      </a:rPr>
                      <m:t>𝟗</m:t>
                    </m:r>
                    <m:r>
                      <a:rPr lang="en-US" altLang="zh-CN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cs typeface="Helvetica" panose="020B0604020202020204" pitchFamily="34" charset="0"/>
                      </a:rPr>
                      <m:t>.</m:t>
                    </m:r>
                    <m:r>
                      <a:rPr lang="en-US" altLang="zh-CN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cs typeface="Helvetica" panose="020B0604020202020204" pitchFamily="34" charset="0"/>
                      </a:rPr>
                      <m:t>𝟐</m:t>
                    </m:r>
                    <m:r>
                      <a:rPr lang="zh-CN" altLang="en-US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cs typeface="Helvetica" panose="020B0604020202020204" pitchFamily="34" charset="0"/>
                      </a:rPr>
                      <m:t> </m:t>
                    </m:r>
                    <m:r>
                      <a:rPr lang="en-US" altLang="zh-CN" sz="2400" b="1" i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cs typeface="Helvetica" panose="020B0604020202020204" pitchFamily="34" charset="0"/>
                      </a:rPr>
                      <m:t>𝐟</m:t>
                    </m:r>
                    <m:sSup>
                      <m:sSupPr>
                        <m:ctrlPr>
                          <a:rPr lang="en-US" altLang="zh-CN" sz="2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400" b="1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Helvetica" panose="020B0604020202020204" pitchFamily="34" charset="0"/>
                          </a:rPr>
                          <m:t>𝐛</m:t>
                        </m:r>
                      </m:e>
                      <m:sup>
                        <m:r>
                          <a:rPr lang="en-US" altLang="zh-CN" sz="2400" b="1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Helvetica" panose="020B0604020202020204" pitchFamily="34" charset="0"/>
                          </a:rPr>
                          <m:t>−</m:t>
                        </m:r>
                        <m:r>
                          <a:rPr lang="en-US" altLang="zh-CN" sz="2400" b="1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Helvetica" panose="020B0604020202020204" pitchFamily="34" charset="0"/>
                          </a:rPr>
                          <m:t>𝟏</m:t>
                        </m:r>
                      </m:sup>
                    </m:sSup>
                  </m:oMath>
                </a14:m>
                <a:endParaRPr lang="en-US" altLang="zh-CN" sz="2400" b="1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Helvetica" panose="020B0604020202020204" pitchFamily="34" charset="0"/>
                </a:endParaRPr>
              </a:p>
              <a:p>
                <a:pPr marL="800100" lvl="1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zh-CN" altLang="en-US" sz="2400" b="1" dirty="0" smtClean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Helvetica" panose="020B0604020202020204" pitchFamily="34" charset="0"/>
                  </a:rPr>
                  <a:t>达到预期目标</a:t>
                </a:r>
                <a:endParaRPr lang="en-US" altLang="zh-CN" sz="2400" b="1" dirty="0" smtClean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Helvetica" panose="020B0604020202020204" pitchFamily="34" charset="0"/>
                </a:endParaRPr>
              </a:p>
              <a:p>
                <a:pPr marL="342900" indent="-342900" eaLnBrk="1" hangingPunct="1">
                  <a:spcAft>
                    <a:spcPts val="600"/>
                  </a:spcAft>
                  <a:buFont typeface="Wingdings" panose="05000000000000000000" pitchFamily="2" charset="2"/>
                  <a:buChar char="Ø"/>
                </a:pPr>
                <a:r>
                  <a:rPr lang="zh-CN" altLang="en-US" sz="2400" b="1" dirty="0" smtClean="0">
                    <a:latin typeface="微软雅黑" panose="020B0503020204020204" pitchFamily="34" charset="-122"/>
                    <a:ea typeface="微软雅黑" panose="020B0503020204020204" pitchFamily="34" charset="-122"/>
                    <a:cs typeface="Helvetica" panose="020B0604020202020204" pitchFamily="34" charset="0"/>
                  </a:rPr>
                  <a:t>科学论文</a:t>
                </a:r>
                <a:endParaRPr lang="en-US" altLang="zh-CN" sz="2400" b="1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Helvetica" panose="020B0604020202020204" pitchFamily="34" charset="0"/>
                </a:endParaRPr>
              </a:p>
              <a:p>
                <a:pPr marL="800100" lvl="1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altLang="zh-CN" sz="2400" b="1" dirty="0" smtClean="0">
                    <a:latin typeface="微软雅黑" panose="020B0503020204020204" pitchFamily="34" charset="-122"/>
                    <a:ea typeface="微软雅黑" panose="020B0503020204020204" pitchFamily="34" charset="-122"/>
                    <a:cs typeface="Helvetica" panose="020B0604020202020204" pitchFamily="34" charset="0"/>
                  </a:rPr>
                  <a:t>483</a:t>
                </a:r>
                <a:r>
                  <a:rPr lang="zh-CN" altLang="en-US" sz="2400" b="1" dirty="0" smtClean="0">
                    <a:latin typeface="微软雅黑" panose="020B0503020204020204" pitchFamily="34" charset="-122"/>
                    <a:ea typeface="微软雅黑" panose="020B0503020204020204" pitchFamily="34" charset="-122"/>
                    <a:cs typeface="Helvetica" panose="020B0604020202020204" pitchFamily="34" charset="0"/>
                  </a:rPr>
                  <a:t>篇（已发表）</a:t>
                </a:r>
                <a:r>
                  <a:rPr lang="en-US" altLang="zh-CN" sz="2400" b="1" dirty="0" smtClean="0">
                    <a:latin typeface="微软雅黑" panose="020B0503020204020204" pitchFamily="34" charset="-122"/>
                    <a:ea typeface="微软雅黑" panose="020B0503020204020204" pitchFamily="34" charset="-122"/>
                    <a:cs typeface="Helvetica" panose="020B0604020202020204" pitchFamily="34" charset="0"/>
                  </a:rPr>
                  <a:t/>
                </a:r>
                <a:br>
                  <a:rPr lang="en-US" altLang="zh-CN" sz="2400" b="1" dirty="0" smtClean="0">
                    <a:latin typeface="微软雅黑" panose="020B0503020204020204" pitchFamily="34" charset="-122"/>
                    <a:ea typeface="微软雅黑" panose="020B0503020204020204" pitchFamily="34" charset="-122"/>
                    <a:cs typeface="Helvetica" panose="020B0604020202020204" pitchFamily="34" charset="0"/>
                  </a:rPr>
                </a:br>
                <a:r>
                  <a:rPr lang="en-US" altLang="zh-CN" sz="2400" b="1" dirty="0" smtClean="0">
                    <a:latin typeface="微软雅黑" panose="020B0503020204020204" pitchFamily="34" charset="-122"/>
                    <a:ea typeface="微软雅黑" panose="020B0503020204020204" pitchFamily="34" charset="-122"/>
                    <a:cs typeface="Helvetica" panose="020B0604020202020204" pitchFamily="34" charset="0"/>
                  </a:rPr>
                  <a:t>+11</a:t>
                </a:r>
                <a:r>
                  <a:rPr lang="zh-CN" altLang="en-US" sz="2400" b="1" dirty="0" smtClean="0">
                    <a:latin typeface="微软雅黑" panose="020B0503020204020204" pitchFamily="34" charset="-122"/>
                    <a:ea typeface="微软雅黑" panose="020B0503020204020204" pitchFamily="34" charset="-122"/>
                    <a:cs typeface="Helvetica" panose="020B0604020202020204" pitchFamily="34" charset="0"/>
                  </a:rPr>
                  <a:t>篇（杂志审稿中）</a:t>
                </a:r>
                <a:endParaRPr lang="en-US" altLang="zh-CN" sz="2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406F704D-7519-415A-91D6-AF2EA27057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09383" y="1807837"/>
                <a:ext cx="4612359" cy="3079048"/>
              </a:xfrm>
              <a:prstGeom prst="rect">
                <a:avLst/>
              </a:prstGeom>
              <a:blipFill>
                <a:blip r:embed="rId5"/>
                <a:stretch>
                  <a:fillRect l="-1717" t="-1188" b="-3564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15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国际</a:t>
            </a:r>
            <a:r>
              <a:rPr lang="zh-CN" altLang="en-US" dirty="0" smtClean="0"/>
              <a:t>会议报告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5736" y="1055307"/>
            <a:ext cx="11535103" cy="467571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21"/>
            </a:pP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Biplab </a:t>
            </a:r>
            <a:r>
              <a:rPr lang="en-US" altLang="zh-CN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Dey</a:t>
            </a:r>
            <a:r>
              <a:rPr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（华中师大），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</a:rPr>
              <a:t>Radiative Penguin Decays at </a:t>
            </a:r>
            <a:r>
              <a:rPr lang="en-US" altLang="zh-CN" sz="2000" dirty="0" err="1">
                <a:latin typeface="Times New Roman" panose="02020603050405020304" pitchFamily="18" charset="0"/>
                <a:ea typeface="楷体" panose="02010609060101010101" pitchFamily="49" charset="-122"/>
              </a:rPr>
              <a:t>LHCb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</a:rPr>
              <a:t> : recent results and future prospects</a:t>
            </a:r>
            <a:r>
              <a:rPr lang="zh-CN" altLang="en-US" sz="2000" dirty="0">
                <a:latin typeface="Times New Roman" panose="02020603050405020304" pitchFamily="18" charset="0"/>
                <a:ea typeface="楷体" panose="02010609060101010101" pitchFamily="49" charset="-122"/>
              </a:rPr>
              <a:t>，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</a:rPr>
              <a:t>Flavor 2019, Munich, Germany, 20 - 22 May 2019</a:t>
            </a:r>
          </a:p>
          <a:p>
            <a:pPr marL="457200" indent="-457200">
              <a:buFont typeface="+mj-lt"/>
              <a:buAutoNum type="arabicPeriod" startAt="21"/>
            </a:pPr>
            <a:r>
              <a:rPr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徐梦琳（华中师大），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</a:rPr>
              <a:t>Doubly heavy </a:t>
            </a:r>
            <a:r>
              <a:rPr lang="en-US" altLang="zh-CN" sz="2000" dirty="0" err="1">
                <a:latin typeface="Times New Roman" panose="02020603050405020304" pitchFamily="18" charset="0"/>
                <a:ea typeface="楷体" panose="02010609060101010101" pitchFamily="49" charset="-122"/>
              </a:rPr>
              <a:t>barions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</a:rPr>
              <a:t> at </a:t>
            </a:r>
            <a:r>
              <a:rPr lang="en-US" altLang="zh-CN" sz="2000" dirty="0" err="1">
                <a:latin typeface="Times New Roman" panose="02020603050405020304" pitchFamily="18" charset="0"/>
                <a:ea typeface="楷体" panose="02010609060101010101" pitchFamily="49" charset="-122"/>
              </a:rPr>
              <a:t>LHCb</a:t>
            </a:r>
            <a:r>
              <a:rPr lang="zh-CN" altLang="en-US" sz="2000" dirty="0">
                <a:latin typeface="Times New Roman" panose="02020603050405020304" pitchFamily="18" charset="0"/>
                <a:ea typeface="楷体" panose="02010609060101010101" pitchFamily="49" charset="-122"/>
              </a:rPr>
              <a:t>，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</a:rPr>
              <a:t>13th International Workshop on Heavy </a:t>
            </a:r>
            <a:r>
              <a:rPr lang="en-US" altLang="zh-CN" sz="2000" dirty="0" err="1">
                <a:latin typeface="Times New Roman" panose="02020603050405020304" pitchFamily="18" charset="0"/>
                <a:ea typeface="楷体" panose="02010609060101010101" pitchFamily="49" charset="-122"/>
              </a:rPr>
              <a:t>Quarkonium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</a:rPr>
              <a:t>, Torino, Italy, 13 - 17 May 2019</a:t>
            </a:r>
          </a:p>
          <a:p>
            <a:pPr marL="457200" indent="-457200">
              <a:buFont typeface="+mj-lt"/>
              <a:buAutoNum type="arabicPeriod" startAt="23"/>
            </a:pPr>
            <a:r>
              <a:rPr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李衡讷（华南师大），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</a:rPr>
              <a:t>Heavy ion and fixed target results at </a:t>
            </a:r>
            <a:r>
              <a:rPr lang="en-US" altLang="zh-CN" sz="2000" dirty="0" err="1">
                <a:latin typeface="Times New Roman" panose="02020603050405020304" pitchFamily="18" charset="0"/>
                <a:ea typeface="楷体" panose="02010609060101010101" pitchFamily="49" charset="-122"/>
              </a:rPr>
              <a:t>LHCb</a:t>
            </a:r>
            <a:r>
              <a:rPr lang="zh-CN" altLang="en-US" sz="2000" dirty="0">
                <a:latin typeface="Times New Roman" panose="02020603050405020304" pitchFamily="18" charset="0"/>
                <a:ea typeface="楷体" panose="02010609060101010101" pitchFamily="49" charset="-122"/>
              </a:rPr>
              <a:t>，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</a:rPr>
              <a:t>Symposium on Twenty Years of RHIC Physics in China, Guangzhou, China, 21-24 Feb 2019</a:t>
            </a:r>
          </a:p>
          <a:p>
            <a:pPr marL="457200" indent="-457200">
              <a:buFont typeface="+mj-lt"/>
              <a:buAutoNum type="arabicPeriod" startAt="23"/>
            </a:pPr>
            <a:r>
              <a:rPr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李衡讷（华南师大），</a:t>
            </a:r>
            <a:r>
              <a:rPr lang="en-US" altLang="zh-CN" sz="2000" dirty="0" smtClean="0">
                <a:latin typeface="Times New Roman" panose="02020603050405020304" pitchFamily="18" charset="0"/>
                <a:ea typeface="楷体" panose="02010609060101010101" pitchFamily="49" charset="-122"/>
              </a:rPr>
              <a:t>Heavy 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</a:rPr>
              <a:t>ion and fixed target results at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楷体" panose="02010609060101010101" pitchFamily="49" charset="-122"/>
              </a:rPr>
              <a:t>LHCb</a:t>
            </a:r>
            <a:r>
              <a:rPr lang="zh-CN" altLang="en-US" sz="2000" dirty="0" smtClean="0">
                <a:latin typeface="Times New Roman" panose="02020603050405020304" pitchFamily="18" charset="0"/>
                <a:ea typeface="楷体" panose="02010609060101010101" pitchFamily="49" charset="-122"/>
              </a:rPr>
              <a:t>，</a:t>
            </a:r>
            <a:r>
              <a:rPr lang="en-GB" altLang="zh-CN" sz="2000" dirty="0">
                <a:latin typeface="Times New Roman" panose="02020603050405020304" pitchFamily="18" charset="0"/>
                <a:ea typeface="楷体" panose="02010609060101010101" pitchFamily="49" charset="-122"/>
              </a:rPr>
              <a:t>Lake Louise Winter Institute 2019, Lake Louise, Canada, 10 - 16 Feb 2019</a:t>
            </a:r>
            <a:endParaRPr lang="en-US" altLang="zh-CN" sz="2000" dirty="0" smtClean="0"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 marL="457200" indent="-457200">
              <a:buFont typeface="+mj-lt"/>
              <a:buAutoNum type="arabicPeriod" startAt="23"/>
            </a:pPr>
            <a:r>
              <a:rPr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杨振伟（清华大学），</a:t>
            </a:r>
            <a:r>
              <a:rPr lang="en-US" altLang="zh-CN" sz="2000" dirty="0" err="1">
                <a:latin typeface="Times New Roman" panose="02020603050405020304" pitchFamily="18" charset="0"/>
                <a:ea typeface="楷体" panose="02010609060101010101" pitchFamily="49" charset="-122"/>
              </a:rPr>
              <a:t>LHCb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</a:rPr>
              <a:t> results on heavy </a:t>
            </a:r>
            <a:r>
              <a:rPr lang="en-US" altLang="zh-CN" sz="2000" dirty="0" err="1">
                <a:latin typeface="Times New Roman" panose="02020603050405020304" pitchFamily="18" charset="0"/>
                <a:ea typeface="楷体" panose="02010609060101010101" pitchFamily="49" charset="-122"/>
              </a:rPr>
              <a:t>flavour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</a:rPr>
              <a:t> production</a:t>
            </a:r>
            <a:r>
              <a:rPr lang="zh-CN" altLang="en-US" sz="2000" dirty="0" smtClean="0">
                <a:latin typeface="Times New Roman" panose="02020603050405020304" pitchFamily="18" charset="0"/>
                <a:ea typeface="楷体" panose="02010609060101010101" pitchFamily="49" charset="-122"/>
              </a:rPr>
              <a:t>，</a:t>
            </a:r>
            <a:r>
              <a:rPr lang="en-US" altLang="zh-CN" sz="2000" dirty="0" smtClean="0">
                <a:latin typeface="Times New Roman" panose="02020603050405020304" pitchFamily="18" charset="0"/>
                <a:ea typeface="楷体" panose="02010609060101010101" pitchFamily="49" charset="-122"/>
              </a:rPr>
              <a:t>CERN LHC Seminar, CERN</a:t>
            </a:r>
            <a:r>
              <a:rPr lang="zh-CN" altLang="en-US" sz="2000" dirty="0" smtClean="0">
                <a:latin typeface="Times New Roman" panose="02020603050405020304" pitchFamily="18" charset="0"/>
                <a:ea typeface="楷体" panose="02010609060101010101" pitchFamily="49" charset="-122"/>
              </a:rPr>
              <a:t>，</a:t>
            </a:r>
            <a:r>
              <a:rPr lang="en-US" altLang="zh-CN" sz="2000" dirty="0" smtClean="0">
                <a:latin typeface="Times New Roman" panose="02020603050405020304" pitchFamily="18" charset="0"/>
                <a:ea typeface="楷体" panose="02010609060101010101" pitchFamily="49" charset="-122"/>
              </a:rPr>
              <a:t>Switzerland</a:t>
            </a:r>
            <a:r>
              <a:rPr lang="en-GB" altLang="zh-CN" sz="2000" dirty="0" smtClean="0">
                <a:latin typeface="Times New Roman" panose="02020603050405020304" pitchFamily="18" charset="0"/>
                <a:ea typeface="楷体" panose="02010609060101010101" pitchFamily="49" charset="-122"/>
              </a:rPr>
              <a:t> , </a:t>
            </a:r>
            <a:r>
              <a:rPr lang="en-US" altLang="zh-CN" sz="2000" dirty="0" smtClean="0">
                <a:latin typeface="Times New Roman" panose="02020603050405020304" pitchFamily="18" charset="0"/>
                <a:ea typeface="楷体" panose="02010609060101010101" pitchFamily="49" charset="-122"/>
              </a:rPr>
              <a:t>29 January, 2019</a:t>
            </a:r>
          </a:p>
          <a:p>
            <a:pPr marL="457200" indent="-457200">
              <a:buFont typeface="+mj-lt"/>
              <a:buAutoNum type="arabicPeriod" startAt="23"/>
            </a:pPr>
            <a:r>
              <a:rPr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杨振伟（清华大学），</a:t>
            </a:r>
            <a:r>
              <a:rPr lang="en-US" altLang="zh-CN" sz="2000" dirty="0" err="1">
                <a:latin typeface="Times New Roman" panose="02020603050405020304" pitchFamily="18" charset="0"/>
                <a:ea typeface="楷体" panose="02010609060101010101" pitchFamily="49" charset="-122"/>
              </a:rPr>
              <a:t>LHCb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</a:rPr>
              <a:t> results on exotic states and hadron </a:t>
            </a:r>
            <a:r>
              <a:rPr lang="en-US" altLang="zh-CN" sz="2000" dirty="0" smtClean="0">
                <a:latin typeface="Times New Roman" panose="02020603050405020304" pitchFamily="18" charset="0"/>
                <a:ea typeface="楷体" panose="02010609060101010101" pitchFamily="49" charset="-122"/>
              </a:rPr>
              <a:t>spectroscopy</a:t>
            </a:r>
            <a:r>
              <a:rPr lang="zh-CN" altLang="en-US" sz="2000" dirty="0" smtClean="0">
                <a:latin typeface="Times New Roman" panose="02020603050405020304" pitchFamily="18" charset="0"/>
                <a:ea typeface="楷体" panose="02010609060101010101" pitchFamily="49" charset="-122"/>
              </a:rPr>
              <a:t>，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</a:rPr>
              <a:t>The 52nd </a:t>
            </a:r>
            <a:r>
              <a:rPr lang="en-US" altLang="zh-CN" sz="2000" dirty="0" err="1">
                <a:latin typeface="Times New Roman" panose="02020603050405020304" pitchFamily="18" charset="0"/>
                <a:ea typeface="楷体" panose="02010609060101010101" pitchFamily="49" charset="-122"/>
              </a:rPr>
              <a:t>Reimei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</a:rPr>
              <a:t> Workshop, Tokai, Japan, 09-11 Jan 2019</a:t>
            </a:r>
            <a:endParaRPr lang="zh-CN" altLang="en-US" sz="2000" dirty="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2019/10/24</a:t>
            </a:r>
            <a:endParaRPr lang="en-US" altLang="zh-CN" dirty="0" smtClean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杨振伟</a:t>
            </a:r>
            <a:r>
              <a:rPr lang="en-US" altLang="zh-CN" smtClean="0"/>
              <a:t>, </a:t>
            </a:r>
            <a:r>
              <a:rPr lang="zh-CN" altLang="en-US" smtClean="0"/>
              <a:t>清华大学高能物理研究中心   </a:t>
            </a:r>
            <a:r>
              <a:rPr lang="en-US" altLang="zh-CN" smtClean="0"/>
              <a:t>LHCb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D1EC-2E85-426B-9CF9-00380D01AEC6}" type="slidenum">
              <a:rPr lang="zh-CN" altLang="en-US" smtClean="0"/>
              <a:pPr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18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2019/10/24</a:t>
            </a:r>
            <a:endParaRPr lang="en-US" altLang="zh-CN" dirty="0" smtClean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杨振伟</a:t>
            </a:r>
            <a:r>
              <a:rPr lang="en-US" altLang="zh-CN" smtClean="0"/>
              <a:t>, </a:t>
            </a:r>
            <a:r>
              <a:rPr lang="zh-CN" altLang="en-US" smtClean="0"/>
              <a:t>清华大学高能物理研究中心   </a:t>
            </a:r>
            <a:r>
              <a:rPr lang="en-US" altLang="zh-CN" smtClean="0"/>
              <a:t>LHCb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D1EC-2E85-426B-9CF9-00380D01AEC6}" type="slidenum">
              <a:rPr lang="zh-CN" altLang="en-US" smtClean="0"/>
              <a:pPr/>
              <a:t>41</a:t>
            </a:fld>
            <a:endParaRPr lang="zh-CN" alt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805222" y="2235149"/>
            <a:ext cx="8245225" cy="1584325"/>
          </a:xfrm>
          <a:prstGeom prst="rect">
            <a:avLst/>
          </a:prstGeom>
          <a:blipFill dpi="0" rotWithShape="1">
            <a:blip r:embed="rId2">
              <a:alphaModFix amt="40000"/>
            </a:blip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4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4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4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4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4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Aft>
                <a:spcPts val="1200"/>
              </a:spcAft>
            </a:pPr>
            <a:r>
              <a:rPr lang="zh-CN" altLang="en-US" sz="36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探测器硬件、软件和服务工作</a:t>
            </a:r>
            <a:endParaRPr lang="en-US" altLang="zh-CN" sz="360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182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36955ACB-F8DA-42D7-BB25-12953A679D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094" y="994322"/>
            <a:ext cx="2952328" cy="35038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LHCb</a:t>
            </a:r>
            <a:r>
              <a:rPr lang="zh-CN" altLang="en-US" dirty="0" smtClean="0"/>
              <a:t>升级</a:t>
            </a:r>
            <a:r>
              <a:rPr lang="zh-CN" altLang="en-US" dirty="0"/>
              <a:t>计划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2019/10/24</a:t>
            </a:r>
            <a:endParaRPr lang="en-US" altLang="zh-CN" dirty="0" smtClean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杨振伟</a:t>
            </a:r>
            <a:r>
              <a:rPr lang="en-US" altLang="zh-CN" smtClean="0"/>
              <a:t>, </a:t>
            </a:r>
            <a:r>
              <a:rPr lang="zh-CN" altLang="en-US" smtClean="0"/>
              <a:t>清华大学高能物理研究中心   </a:t>
            </a:r>
            <a:r>
              <a:rPr lang="en-US" altLang="zh-CN" smtClean="0"/>
              <a:t>LHCb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D1EC-2E85-426B-9CF9-00380D01AEC6}" type="slidenum">
              <a:rPr lang="zh-CN" altLang="en-US" smtClean="0"/>
              <a:pPr/>
              <a:t>42</a:t>
            </a:fld>
            <a:endParaRPr lang="zh-CN" altLang="en-US"/>
          </a:p>
        </p:txBody>
      </p:sp>
      <p:sp>
        <p:nvSpPr>
          <p:cNvPr id="7" name="object 48">
            <a:extLst>
              <a:ext uri="{FF2B5EF4-FFF2-40B4-BE49-F238E27FC236}">
                <a16:creationId xmlns:a16="http://schemas.microsoft.com/office/drawing/2014/main" id="{618750D2-6D98-4526-A3AA-AF8EFA1D790A}"/>
              </a:ext>
            </a:extLst>
          </p:cNvPr>
          <p:cNvSpPr/>
          <p:nvPr/>
        </p:nvSpPr>
        <p:spPr>
          <a:xfrm>
            <a:off x="922342" y="1325632"/>
            <a:ext cx="8964488" cy="24296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300"/>
          </a:p>
        </p:txBody>
      </p:sp>
      <p:sp>
        <p:nvSpPr>
          <p:cNvPr id="8" name="object 54">
            <a:extLst>
              <a:ext uri="{FF2B5EF4-FFF2-40B4-BE49-F238E27FC236}">
                <a16:creationId xmlns:a16="http://schemas.microsoft.com/office/drawing/2014/main" id="{C31937F4-7B12-49D1-962E-90AE0D58FF52}"/>
              </a:ext>
            </a:extLst>
          </p:cNvPr>
          <p:cNvSpPr/>
          <p:nvPr/>
        </p:nvSpPr>
        <p:spPr>
          <a:xfrm>
            <a:off x="957838" y="3755243"/>
            <a:ext cx="1866205" cy="184214"/>
          </a:xfrm>
          <a:custGeom>
            <a:avLst/>
            <a:gdLst/>
            <a:ahLst/>
            <a:cxnLst/>
            <a:rect l="l" t="t" r="r" b="b"/>
            <a:pathLst>
              <a:path w="2010410" h="257810">
                <a:moveTo>
                  <a:pt x="128778" y="0"/>
                </a:moveTo>
                <a:lnTo>
                  <a:pt x="0" y="128778"/>
                </a:lnTo>
                <a:lnTo>
                  <a:pt x="128778" y="257556"/>
                </a:lnTo>
                <a:lnTo>
                  <a:pt x="128778" y="193167"/>
                </a:lnTo>
                <a:lnTo>
                  <a:pt x="1945766" y="193167"/>
                </a:lnTo>
                <a:lnTo>
                  <a:pt x="2010155" y="128778"/>
                </a:lnTo>
                <a:lnTo>
                  <a:pt x="1945766" y="64389"/>
                </a:lnTo>
                <a:lnTo>
                  <a:pt x="128778" y="64389"/>
                </a:lnTo>
                <a:lnTo>
                  <a:pt x="128778" y="0"/>
                </a:lnTo>
                <a:close/>
              </a:path>
              <a:path w="2010410" h="257810">
                <a:moveTo>
                  <a:pt x="1945766" y="193167"/>
                </a:moveTo>
                <a:lnTo>
                  <a:pt x="1881377" y="193167"/>
                </a:lnTo>
                <a:lnTo>
                  <a:pt x="1881377" y="257556"/>
                </a:lnTo>
                <a:lnTo>
                  <a:pt x="1945766" y="193167"/>
                </a:lnTo>
                <a:close/>
              </a:path>
              <a:path w="2010410" h="257810">
                <a:moveTo>
                  <a:pt x="1881377" y="0"/>
                </a:moveTo>
                <a:lnTo>
                  <a:pt x="1881377" y="64389"/>
                </a:lnTo>
                <a:lnTo>
                  <a:pt x="1945766" y="64389"/>
                </a:lnTo>
                <a:lnTo>
                  <a:pt x="1881377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 sz="3300"/>
          </a:p>
        </p:txBody>
      </p:sp>
      <p:sp>
        <p:nvSpPr>
          <p:cNvPr id="9" name="object 57">
            <a:extLst>
              <a:ext uri="{FF2B5EF4-FFF2-40B4-BE49-F238E27FC236}">
                <a16:creationId xmlns:a16="http://schemas.microsoft.com/office/drawing/2014/main" id="{7CD38927-6588-4E7B-917F-A7D2A2310F20}"/>
              </a:ext>
            </a:extLst>
          </p:cNvPr>
          <p:cNvSpPr/>
          <p:nvPr/>
        </p:nvSpPr>
        <p:spPr>
          <a:xfrm>
            <a:off x="3910166" y="3746099"/>
            <a:ext cx="3975735" cy="193358"/>
          </a:xfrm>
          <a:custGeom>
            <a:avLst/>
            <a:gdLst/>
            <a:ahLst/>
            <a:cxnLst/>
            <a:rect l="l" t="t" r="r" b="b"/>
            <a:pathLst>
              <a:path w="5300980" h="257810">
                <a:moveTo>
                  <a:pt x="0" y="128778"/>
                </a:moveTo>
                <a:lnTo>
                  <a:pt x="128777" y="0"/>
                </a:lnTo>
                <a:lnTo>
                  <a:pt x="128777" y="64389"/>
                </a:lnTo>
                <a:lnTo>
                  <a:pt x="5171694" y="64389"/>
                </a:lnTo>
                <a:lnTo>
                  <a:pt x="5171694" y="0"/>
                </a:lnTo>
                <a:lnTo>
                  <a:pt x="5300472" y="128778"/>
                </a:lnTo>
                <a:lnTo>
                  <a:pt x="5171694" y="257556"/>
                </a:lnTo>
                <a:lnTo>
                  <a:pt x="5171694" y="193167"/>
                </a:lnTo>
                <a:lnTo>
                  <a:pt x="128777" y="193167"/>
                </a:lnTo>
                <a:lnTo>
                  <a:pt x="128777" y="257556"/>
                </a:lnTo>
                <a:lnTo>
                  <a:pt x="0" y="128778"/>
                </a:lnTo>
                <a:close/>
              </a:path>
            </a:pathLst>
          </a:custGeom>
          <a:ln w="12191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 sz="3300"/>
          </a:p>
        </p:txBody>
      </p:sp>
      <p:sp>
        <p:nvSpPr>
          <p:cNvPr id="10" name="object 60">
            <a:extLst>
              <a:ext uri="{FF2B5EF4-FFF2-40B4-BE49-F238E27FC236}">
                <a16:creationId xmlns:a16="http://schemas.microsoft.com/office/drawing/2014/main" id="{79BE35D7-FA6D-4166-B541-3C416A3E9D6B}"/>
              </a:ext>
            </a:extLst>
          </p:cNvPr>
          <p:cNvSpPr/>
          <p:nvPr/>
        </p:nvSpPr>
        <p:spPr>
          <a:xfrm>
            <a:off x="8451030" y="3740384"/>
            <a:ext cx="1507808" cy="193358"/>
          </a:xfrm>
          <a:custGeom>
            <a:avLst/>
            <a:gdLst/>
            <a:ahLst/>
            <a:cxnLst/>
            <a:rect l="l" t="t" r="r" b="b"/>
            <a:pathLst>
              <a:path w="2010409" h="257810">
                <a:moveTo>
                  <a:pt x="0" y="128778"/>
                </a:moveTo>
                <a:lnTo>
                  <a:pt x="128777" y="0"/>
                </a:lnTo>
                <a:lnTo>
                  <a:pt x="128777" y="64389"/>
                </a:lnTo>
                <a:lnTo>
                  <a:pt x="1881377" y="64389"/>
                </a:lnTo>
                <a:lnTo>
                  <a:pt x="1881377" y="0"/>
                </a:lnTo>
                <a:lnTo>
                  <a:pt x="2010155" y="128778"/>
                </a:lnTo>
                <a:lnTo>
                  <a:pt x="1881377" y="257556"/>
                </a:lnTo>
                <a:lnTo>
                  <a:pt x="1881377" y="193167"/>
                </a:lnTo>
                <a:lnTo>
                  <a:pt x="128777" y="193167"/>
                </a:lnTo>
                <a:lnTo>
                  <a:pt x="128777" y="257556"/>
                </a:lnTo>
                <a:lnTo>
                  <a:pt x="0" y="128778"/>
                </a:lnTo>
                <a:close/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 sz="3300"/>
          </a:p>
        </p:txBody>
      </p:sp>
      <p:sp>
        <p:nvSpPr>
          <p:cNvPr id="11" name="object 62">
            <a:extLst>
              <a:ext uri="{FF2B5EF4-FFF2-40B4-BE49-F238E27FC236}">
                <a16:creationId xmlns:a16="http://schemas.microsoft.com/office/drawing/2014/main" id="{D7E4AB18-49E6-4563-A15F-37294D83F99B}"/>
              </a:ext>
            </a:extLst>
          </p:cNvPr>
          <p:cNvSpPr/>
          <p:nvPr/>
        </p:nvSpPr>
        <p:spPr>
          <a:xfrm flipH="1">
            <a:off x="3262093" y="1236382"/>
            <a:ext cx="150890" cy="1056070"/>
          </a:xfrm>
          <a:custGeom>
            <a:avLst/>
            <a:gdLst/>
            <a:ahLst/>
            <a:cxnLst/>
            <a:rect l="l" t="t" r="r" b="b"/>
            <a:pathLst>
              <a:path w="200025" h="475615">
                <a:moveTo>
                  <a:pt x="199644" y="375665"/>
                </a:moveTo>
                <a:lnTo>
                  <a:pt x="0" y="375665"/>
                </a:lnTo>
                <a:lnTo>
                  <a:pt x="99821" y="475488"/>
                </a:lnTo>
                <a:lnTo>
                  <a:pt x="199644" y="375665"/>
                </a:lnTo>
                <a:close/>
              </a:path>
              <a:path w="200025" h="475615">
                <a:moveTo>
                  <a:pt x="149732" y="0"/>
                </a:moveTo>
                <a:lnTo>
                  <a:pt x="49910" y="0"/>
                </a:lnTo>
                <a:lnTo>
                  <a:pt x="49910" y="375665"/>
                </a:lnTo>
                <a:lnTo>
                  <a:pt x="149732" y="375665"/>
                </a:lnTo>
                <a:lnTo>
                  <a:pt x="149732" y="0"/>
                </a:lnTo>
                <a:close/>
              </a:path>
            </a:pathLst>
          </a:custGeom>
          <a:solidFill>
            <a:srgbClr val="FF2828"/>
          </a:solidFill>
        </p:spPr>
        <p:txBody>
          <a:bodyPr wrap="square" lIns="0" tIns="0" rIns="0" bIns="0" rtlCol="0"/>
          <a:lstStyle/>
          <a:p>
            <a:endParaRPr sz="3300"/>
          </a:p>
        </p:txBody>
      </p:sp>
      <p:sp>
        <p:nvSpPr>
          <p:cNvPr id="12" name="object 64">
            <a:extLst>
              <a:ext uri="{FF2B5EF4-FFF2-40B4-BE49-F238E27FC236}">
                <a16:creationId xmlns:a16="http://schemas.microsoft.com/office/drawing/2014/main" id="{7241569F-048C-498A-9B4D-33C6B58504DE}"/>
              </a:ext>
            </a:extLst>
          </p:cNvPr>
          <p:cNvSpPr txBox="1"/>
          <p:nvPr/>
        </p:nvSpPr>
        <p:spPr>
          <a:xfrm>
            <a:off x="3033654" y="925509"/>
            <a:ext cx="554769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lang="zh-CN" altLang="en-US" sz="1800" b="1" spc="-49" dirty="0">
                <a:solidFill>
                  <a:srgbClr val="FF282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/>
              </a:rPr>
              <a:t>当前</a:t>
            </a:r>
            <a:endParaRPr sz="1800" b="1" dirty="0">
              <a:solidFill>
                <a:srgbClr val="FF282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">
                <a:extLst>
                  <a:ext uri="{FF2B5EF4-FFF2-40B4-BE49-F238E27FC236}">
                    <a16:creationId xmlns:a16="http://schemas.microsoft.com/office/drawing/2014/main" id="{526929F8-1F0B-4BDE-97FF-2AC5947B58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435" y="3999486"/>
                <a:ext cx="2853658" cy="8533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marL="514350" indent="-51435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indent="0" algn="ctr" eaLnBrk="1" hangingPunct="1">
                  <a:spcBef>
                    <a:spcPct val="0"/>
                  </a:spcBef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0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+mj-ea"/>
                          <a:cs typeface="+mj-cs"/>
                        </a:rPr>
                        <m:t>𝑳</m:t>
                      </m:r>
                      <m:r>
                        <a:rPr lang="en-US" altLang="zh-CN" sz="20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+mj-ea"/>
                          <a:cs typeface="+mj-cs"/>
                        </a:rPr>
                        <m:t>=</m:t>
                      </m:r>
                      <m:r>
                        <a:rPr lang="en-US" altLang="zh-CN" sz="20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+mj-ea"/>
                          <a:cs typeface="+mj-cs"/>
                        </a:rPr>
                        <m:t>𝟒</m:t>
                      </m:r>
                      <m:r>
                        <a:rPr lang="en-US" altLang="zh-CN" sz="20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+mj-ea"/>
                          <a:cs typeface="+mj-cs"/>
                        </a:rPr>
                        <m:t>×</m:t>
                      </m:r>
                      <m:r>
                        <a:rPr lang="en-US" altLang="zh-CN" sz="20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+mj-ea"/>
                          <a:cs typeface="+mj-cs"/>
                        </a:rPr>
                        <m:t>𝟏</m:t>
                      </m:r>
                      <m:sSup>
                        <m:sSupPr>
                          <m:ctrlPr>
                            <a:rPr lang="en-US" altLang="zh-CN" sz="20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</m:ctrlPr>
                        </m:sSupPr>
                        <m:e>
                          <m:r>
                            <a:rPr lang="en-US" altLang="zh-CN" sz="20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𝟎</m:t>
                          </m:r>
                        </m:e>
                        <m:sup>
                          <m:r>
                            <a:rPr lang="en-US" altLang="zh-CN" sz="20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𝟑𝟐</m:t>
                          </m:r>
                        </m:sup>
                      </m:sSup>
                      <m:r>
                        <a:rPr lang="en-US" altLang="zh-CN" sz="20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+mj-ea"/>
                          <a:cs typeface="+mj-cs"/>
                        </a:rPr>
                        <m:t> </m:t>
                      </m:r>
                      <m:r>
                        <a:rPr lang="en-US" altLang="zh-CN" sz="2000" b="1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+mj-ea"/>
                          <a:cs typeface="+mj-cs"/>
                        </a:rPr>
                        <m:t>𝐜</m:t>
                      </m:r>
                      <m:sSup>
                        <m:sSupPr>
                          <m:ctrlPr>
                            <a:rPr lang="en-US" altLang="zh-CN" sz="20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</m:ctrlPr>
                        </m:sSupPr>
                        <m:e>
                          <m:r>
                            <a:rPr lang="en-US" altLang="zh-CN" sz="2000" b="1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𝐦</m:t>
                          </m:r>
                        </m:e>
                        <m:sup>
                          <m:r>
                            <a:rPr lang="en-US" altLang="zh-CN" sz="2000" b="1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−</m:t>
                          </m:r>
                          <m:r>
                            <a:rPr lang="en-US" altLang="zh-CN" sz="2000" b="1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𝟐</m:t>
                          </m:r>
                        </m:sup>
                      </m:sSup>
                      <m:sSup>
                        <m:sSupPr>
                          <m:ctrlPr>
                            <a:rPr lang="en-US" altLang="zh-CN" sz="20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</m:ctrlPr>
                        </m:sSupPr>
                        <m:e>
                          <m:r>
                            <a:rPr lang="en-US" altLang="zh-CN" sz="2000" b="1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𝐬</m:t>
                          </m:r>
                        </m:e>
                        <m:sup>
                          <m:r>
                            <a:rPr lang="en-US" altLang="zh-CN" sz="2000" b="1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−</m:t>
                          </m:r>
                          <m:r>
                            <a:rPr lang="en-US" altLang="zh-CN" sz="2000" b="1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𝟏</m:t>
                          </m:r>
                        </m:sup>
                      </m:sSup>
                    </m:oMath>
                  </m:oMathPara>
                </a14:m>
                <a:endPara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endParaRPr>
              </a:p>
              <a:p>
                <a:pPr marL="0" indent="0" algn="ctr" eaLnBrk="1" hangingPunct="1">
                  <a:spcBef>
                    <a:spcPct val="0"/>
                  </a:spcBef>
                  <a:spcAft>
                    <a:spcPts val="600"/>
                  </a:spcAft>
                  <a:buNone/>
                </a:pPr>
                <a:r>
                  <a:rPr lang="zh-CN" altLang="en-US" sz="24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j-cs"/>
                  </a:rPr>
                  <a:t>已采集</a:t>
                </a:r>
                <a:r>
                  <a:rPr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j-cs"/>
                  </a:rPr>
                  <a:t>9 fb</a:t>
                </a:r>
                <a:r>
                  <a:rPr lang="en-US" altLang="zh-CN" sz="2400" b="1" baseline="300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j-cs"/>
                  </a:rPr>
                  <a:t>-1</a:t>
                </a:r>
                <a:endPara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endParaRPr>
              </a:p>
            </p:txBody>
          </p:sp>
        </mc:Choice>
        <mc:Fallback xmlns="">
          <p:sp>
            <p:nvSpPr>
              <p:cNvPr id="14" name="矩形 1">
                <a:extLst>
                  <a:ext uri="{FF2B5EF4-FFF2-40B4-BE49-F238E27FC236}">
                    <a16:creationId xmlns:a16="http://schemas.microsoft.com/office/drawing/2014/main" id="{526929F8-1F0B-4BDE-97FF-2AC5947B58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8435" y="3999486"/>
                <a:ext cx="2853658" cy="853375"/>
              </a:xfrm>
              <a:prstGeom prst="rect">
                <a:avLst/>
              </a:prstGeom>
              <a:blipFill>
                <a:blip r:embed="rId4"/>
                <a:stretch>
                  <a:fillRect b="-15714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">
                <a:extLst>
                  <a:ext uri="{FF2B5EF4-FFF2-40B4-BE49-F238E27FC236}">
                    <a16:creationId xmlns:a16="http://schemas.microsoft.com/office/drawing/2014/main" id="{9DBA68E9-B8EB-4158-BCDD-59586A8F2D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8950" y="4014722"/>
                <a:ext cx="2733092" cy="8533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marL="514350" indent="-51435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indent="0" eaLnBrk="1" hangingPunct="1">
                  <a:spcBef>
                    <a:spcPct val="0"/>
                  </a:spcBef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0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+mj-ea"/>
                          <a:cs typeface="+mj-cs"/>
                        </a:rPr>
                        <m:t>𝑳</m:t>
                      </m:r>
                      <m:r>
                        <a:rPr lang="en-US" altLang="zh-CN" sz="20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+mj-ea"/>
                          <a:cs typeface="+mj-cs"/>
                        </a:rPr>
                        <m:t>=</m:t>
                      </m:r>
                      <m:r>
                        <a:rPr lang="en-US" altLang="zh-CN" sz="20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+mj-ea"/>
                          <a:cs typeface="+mj-cs"/>
                        </a:rPr>
                        <m:t>𝟐</m:t>
                      </m:r>
                      <m:r>
                        <a:rPr lang="en-US" altLang="zh-CN" sz="20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+mj-ea"/>
                          <a:cs typeface="+mj-cs"/>
                        </a:rPr>
                        <m:t>×</m:t>
                      </m:r>
                      <m:r>
                        <a:rPr lang="en-US" altLang="zh-CN" sz="20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+mj-ea"/>
                          <a:cs typeface="+mj-cs"/>
                        </a:rPr>
                        <m:t>𝟏</m:t>
                      </m:r>
                      <m:sSup>
                        <m:sSupPr>
                          <m:ctrlPr>
                            <a:rPr lang="en-US" altLang="zh-CN" sz="20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</m:ctrlPr>
                        </m:sSupPr>
                        <m:e>
                          <m:r>
                            <a:rPr lang="en-US" altLang="zh-CN" sz="20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𝟎</m:t>
                          </m:r>
                        </m:e>
                        <m:sup>
                          <m:r>
                            <a:rPr lang="en-US" altLang="zh-CN" sz="20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𝟑𝟑</m:t>
                          </m:r>
                        </m:sup>
                      </m:sSup>
                      <m:r>
                        <a:rPr lang="en-US" altLang="zh-CN" sz="20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+mj-ea"/>
                          <a:cs typeface="+mj-cs"/>
                        </a:rPr>
                        <m:t> </m:t>
                      </m:r>
                      <m:r>
                        <a:rPr lang="en-US" altLang="zh-CN" sz="2000" b="1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+mj-ea"/>
                          <a:cs typeface="+mj-cs"/>
                        </a:rPr>
                        <m:t>𝐜</m:t>
                      </m:r>
                      <m:sSup>
                        <m:sSupPr>
                          <m:ctrlPr>
                            <a:rPr lang="en-US" altLang="zh-CN" sz="20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</m:ctrlPr>
                        </m:sSupPr>
                        <m:e>
                          <m:r>
                            <a:rPr lang="en-US" altLang="zh-CN" sz="2000" b="1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𝐦</m:t>
                          </m:r>
                        </m:e>
                        <m:sup>
                          <m:r>
                            <a:rPr lang="en-US" altLang="zh-CN" sz="2000" b="1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−</m:t>
                          </m:r>
                          <m:r>
                            <a:rPr lang="en-US" altLang="zh-CN" sz="2000" b="1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𝟐</m:t>
                          </m:r>
                        </m:sup>
                      </m:sSup>
                      <m:sSup>
                        <m:sSupPr>
                          <m:ctrlPr>
                            <a:rPr lang="en-US" altLang="zh-CN" sz="20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</m:ctrlPr>
                        </m:sSupPr>
                        <m:e>
                          <m:r>
                            <a:rPr lang="en-US" altLang="zh-CN" sz="2000" b="1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𝐬</m:t>
                          </m:r>
                        </m:e>
                        <m:sup>
                          <m:r>
                            <a:rPr lang="en-US" altLang="zh-CN" sz="2000" b="1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−</m:t>
                          </m:r>
                          <m:r>
                            <a:rPr lang="en-US" altLang="zh-CN" sz="2000" b="1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𝟏</m:t>
                          </m:r>
                        </m:sup>
                      </m:sSup>
                    </m:oMath>
                  </m:oMathPara>
                </a14:m>
                <a:endPara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endParaRPr>
              </a:p>
              <a:p>
                <a:pPr marL="0" indent="0" eaLnBrk="1" hangingPunct="1">
                  <a:spcBef>
                    <a:spcPct val="0"/>
                  </a:spcBef>
                  <a:spcAft>
                    <a:spcPts val="600"/>
                  </a:spcAft>
                  <a:buNone/>
                </a:pPr>
                <a:r>
                  <a:rPr lang="zh-CN" altLang="en-US" sz="24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j-cs"/>
                  </a:rPr>
                  <a:t>计划采集</a:t>
                </a:r>
                <a:r>
                  <a:rPr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j-cs"/>
                  </a:rPr>
                  <a:t>50 fb</a:t>
                </a:r>
                <a:r>
                  <a:rPr lang="en-US" altLang="zh-CN" sz="2400" b="1" baseline="300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j-cs"/>
                  </a:rPr>
                  <a:t>-1</a:t>
                </a:r>
                <a:endPara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endParaRPr>
              </a:p>
            </p:txBody>
          </p:sp>
        </mc:Choice>
        <mc:Fallback xmlns="">
          <p:sp>
            <p:nvSpPr>
              <p:cNvPr id="15" name="矩形 1">
                <a:extLst>
                  <a:ext uri="{FF2B5EF4-FFF2-40B4-BE49-F238E27FC236}">
                    <a16:creationId xmlns:a16="http://schemas.microsoft.com/office/drawing/2014/main" id="{9DBA68E9-B8EB-4158-BCDD-59586A8F2D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28950" y="4014722"/>
                <a:ext cx="2733092" cy="853375"/>
              </a:xfrm>
              <a:prstGeom prst="rect">
                <a:avLst/>
              </a:prstGeom>
              <a:blipFill>
                <a:blip r:embed="rId5"/>
                <a:stretch>
                  <a:fillRect l="-3571" b="-15714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">
                <a:extLst>
                  <a:ext uri="{FF2B5EF4-FFF2-40B4-BE49-F238E27FC236}">
                    <a16:creationId xmlns:a16="http://schemas.microsoft.com/office/drawing/2014/main" id="{429715BF-EE93-47E0-94B3-D054C1DC24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85235" y="3991812"/>
                <a:ext cx="2908254" cy="8533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marL="514350" indent="-51435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indent="0" eaLnBrk="1" hangingPunct="1">
                  <a:spcBef>
                    <a:spcPct val="0"/>
                  </a:spcBef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0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+mj-ea"/>
                          <a:cs typeface="+mj-cs"/>
                        </a:rPr>
                        <m:t>𝑳</m:t>
                      </m:r>
                      <m:r>
                        <a:rPr lang="en-US" altLang="zh-CN" sz="20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+mj-ea"/>
                          <a:cs typeface="+mj-cs"/>
                        </a:rPr>
                        <m:t>=</m:t>
                      </m:r>
                      <m:r>
                        <a:rPr lang="en-US" altLang="zh-CN" sz="20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+mj-ea"/>
                          <a:cs typeface="+mj-cs"/>
                        </a:rPr>
                        <m:t>𝟐</m:t>
                      </m:r>
                      <m:r>
                        <a:rPr lang="en-US" altLang="zh-CN" sz="20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+mj-ea"/>
                          <a:cs typeface="+mj-cs"/>
                        </a:rPr>
                        <m:t>×</m:t>
                      </m:r>
                      <m:r>
                        <a:rPr lang="en-US" altLang="zh-CN" sz="20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+mj-ea"/>
                          <a:cs typeface="+mj-cs"/>
                        </a:rPr>
                        <m:t>𝟏</m:t>
                      </m:r>
                      <m:sSup>
                        <m:sSupPr>
                          <m:ctrlPr>
                            <a:rPr lang="en-US" altLang="zh-CN" sz="20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</m:ctrlPr>
                        </m:sSupPr>
                        <m:e>
                          <m:r>
                            <a:rPr lang="en-US" altLang="zh-CN" sz="20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𝟎</m:t>
                          </m:r>
                        </m:e>
                        <m:sup>
                          <m:r>
                            <a:rPr lang="en-US" altLang="zh-CN" sz="20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𝟑𝟒</m:t>
                          </m:r>
                        </m:sup>
                      </m:sSup>
                      <m:r>
                        <a:rPr lang="en-US" altLang="zh-CN" sz="20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+mj-ea"/>
                          <a:cs typeface="+mj-cs"/>
                        </a:rPr>
                        <m:t> </m:t>
                      </m:r>
                      <m:r>
                        <a:rPr lang="en-US" altLang="zh-CN" sz="2000" b="1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+mj-ea"/>
                          <a:cs typeface="+mj-cs"/>
                        </a:rPr>
                        <m:t>𝐜</m:t>
                      </m:r>
                      <m:sSup>
                        <m:sSupPr>
                          <m:ctrlPr>
                            <a:rPr lang="en-US" altLang="zh-CN" sz="20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</m:ctrlPr>
                        </m:sSupPr>
                        <m:e>
                          <m:r>
                            <a:rPr lang="en-US" altLang="zh-CN" sz="2000" b="1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𝐦</m:t>
                          </m:r>
                        </m:e>
                        <m:sup>
                          <m:r>
                            <a:rPr lang="en-US" altLang="zh-CN" sz="2000" b="1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−</m:t>
                          </m:r>
                          <m:r>
                            <a:rPr lang="en-US" altLang="zh-CN" sz="2000" b="1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𝟐</m:t>
                          </m:r>
                        </m:sup>
                      </m:sSup>
                      <m:sSup>
                        <m:sSupPr>
                          <m:ctrlPr>
                            <a:rPr lang="en-US" altLang="zh-CN" sz="20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</m:ctrlPr>
                        </m:sSupPr>
                        <m:e>
                          <m:r>
                            <a:rPr lang="en-US" altLang="zh-CN" sz="2000" b="1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𝐬</m:t>
                          </m:r>
                        </m:e>
                        <m:sup>
                          <m:r>
                            <a:rPr lang="en-US" altLang="zh-CN" sz="2000" b="1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−</m:t>
                          </m:r>
                          <m:r>
                            <a:rPr lang="en-US" altLang="zh-CN" sz="2000" b="1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𝟏</m:t>
                          </m:r>
                        </m:sup>
                      </m:sSup>
                    </m:oMath>
                  </m:oMathPara>
                </a14:m>
                <a:endPara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endParaRPr>
              </a:p>
              <a:p>
                <a:pPr marL="0" indent="0" eaLnBrk="1" hangingPunct="1">
                  <a:spcBef>
                    <a:spcPct val="0"/>
                  </a:spcBef>
                  <a:spcAft>
                    <a:spcPts val="600"/>
                  </a:spcAft>
                  <a:buNone/>
                </a:pPr>
                <a:r>
                  <a:rPr lang="zh-CN" altLang="en-US" sz="24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j-cs"/>
                  </a:rPr>
                  <a:t>计划积累</a:t>
                </a:r>
                <a:r>
                  <a:rPr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j-cs"/>
                  </a:rPr>
                  <a:t>~300 fb</a:t>
                </a:r>
                <a:r>
                  <a:rPr lang="en-US" altLang="zh-CN" sz="2400" b="1" baseline="300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j-cs"/>
                  </a:rPr>
                  <a:t>-1</a:t>
                </a:r>
                <a:endPara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endParaRPr>
              </a:p>
            </p:txBody>
          </p:sp>
        </mc:Choice>
        <mc:Fallback xmlns="">
          <p:sp>
            <p:nvSpPr>
              <p:cNvPr id="16" name="矩形 1">
                <a:extLst>
                  <a:ext uri="{FF2B5EF4-FFF2-40B4-BE49-F238E27FC236}">
                    <a16:creationId xmlns:a16="http://schemas.microsoft.com/office/drawing/2014/main" id="{429715BF-EE93-47E0-94B3-D054C1DC24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85235" y="3991812"/>
                <a:ext cx="2908254" cy="853375"/>
              </a:xfrm>
              <a:prstGeom prst="rect">
                <a:avLst/>
              </a:prstGeom>
              <a:blipFill>
                <a:blip r:embed="rId6"/>
                <a:stretch>
                  <a:fillRect l="-3354" b="-15714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本框 8">
            <a:extLst>
              <a:ext uri="{FF2B5EF4-FFF2-40B4-BE49-F238E27FC236}">
                <a16:creationId xmlns:a16="http://schemas.microsoft.com/office/drawing/2014/main" id="{6FD92D2A-41DF-4948-9ED3-D5F5C5750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722" y="5029401"/>
            <a:ext cx="10987548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marL="342900" indent="-342900" eaLnBrk="1" hangingPunct="1">
              <a:lnSpc>
                <a:spcPct val="120000"/>
              </a:lnSpc>
              <a:spcAft>
                <a:spcPts val="1200"/>
              </a:spcAft>
              <a:buFont typeface="Wingdings" panose="05000000000000000000" pitchFamily="2" charset="2"/>
              <a:buChar char="l"/>
              <a:defRPr/>
            </a:pPr>
            <a:r>
              <a:rPr kumimoji="0" lang="zh-CN" altLang="en-US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一</a:t>
            </a:r>
            <a:r>
              <a:rPr kumimoji="0" lang="zh-CN" altLang="en-US" sz="20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期升级</a:t>
            </a:r>
            <a:r>
              <a:rPr kumimoji="0" lang="zh-CN" altLang="en-US" sz="2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：</a:t>
            </a:r>
            <a:r>
              <a:rPr kumimoji="0" lang="zh-CN" altLang="en-US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中国组参与闪烁光纤径迹探测器（</a:t>
            </a:r>
            <a:r>
              <a:rPr kumimoji="0" lang="en-US" altLang="zh-CN" sz="2000" b="1" dirty="0" err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SciFi</a:t>
            </a:r>
            <a:r>
              <a:rPr kumimoji="0" lang="zh-CN" altLang="en-US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）</a:t>
            </a:r>
            <a:r>
              <a:rPr kumimoji="0" lang="zh-CN" altLang="en-US" sz="2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电子学</a:t>
            </a:r>
            <a:r>
              <a:rPr kumimoji="0" lang="en-US" altLang="zh-CN" sz="2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+</a:t>
            </a:r>
            <a:r>
              <a:rPr kumimoji="0" lang="zh-CN" altLang="en-US" sz="2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上游硅微条径迹探测器</a:t>
            </a:r>
            <a:endParaRPr kumimoji="0" lang="en-US" altLang="zh-CN" sz="20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/>
            </a:endParaRPr>
          </a:p>
          <a:p>
            <a:pPr marL="342900" indent="-342900" eaLnBrk="1" hangingPunct="1">
              <a:lnSpc>
                <a:spcPct val="120000"/>
              </a:lnSpc>
              <a:spcAft>
                <a:spcPts val="1200"/>
              </a:spcAft>
              <a:buFont typeface="Wingdings" panose="05000000000000000000" pitchFamily="2" charset="2"/>
              <a:buChar char="l"/>
              <a:defRPr/>
            </a:pPr>
            <a:r>
              <a:rPr kumimoji="0" lang="zh-CN" altLang="en-US" sz="20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二期升级</a:t>
            </a:r>
            <a:r>
              <a:rPr kumimoji="0" lang="zh-CN" altLang="en-US" sz="2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：</a:t>
            </a:r>
            <a:r>
              <a:rPr kumimoji="0" lang="zh-CN" altLang="en-US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希望对探测器有更大贡献，重点开展电磁量能器</a:t>
            </a:r>
            <a:r>
              <a:rPr kumimoji="0" lang="en-US" altLang="zh-CN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fast timing </a:t>
            </a:r>
            <a:r>
              <a:rPr kumimoji="0" lang="zh-CN" altLang="en-US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所需的硅探测层</a:t>
            </a:r>
            <a:r>
              <a:rPr kumimoji="0" lang="zh-CN" altLang="en-US" sz="20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研发</a:t>
            </a:r>
            <a:endParaRPr kumimoji="0" lang="en-US" altLang="zh-CN" sz="2000" b="1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/>
            </a:endParaRPr>
          </a:p>
          <a:p>
            <a:pPr algn="ctr" eaLnBrk="1" hangingPunct="1">
              <a:lnSpc>
                <a:spcPct val="120000"/>
              </a:lnSpc>
              <a:spcAft>
                <a:spcPts val="1200"/>
              </a:spcAft>
              <a:defRPr/>
            </a:pPr>
            <a:r>
              <a:rPr kumimoji="0" lang="zh-CN" altLang="en-US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需要</a:t>
            </a:r>
            <a:r>
              <a:rPr kumimoji="0"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相应的经费</a:t>
            </a:r>
            <a:r>
              <a:rPr kumimoji="0" lang="zh-CN" altLang="en-US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支持</a:t>
            </a:r>
            <a:endParaRPr kumimoji="0" lang="en-US" altLang="zh-CN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/>
            </a:endParaRPr>
          </a:p>
        </p:txBody>
      </p:sp>
      <p:cxnSp>
        <p:nvCxnSpPr>
          <p:cNvPr id="21" name="直接箭头连接符 20"/>
          <p:cNvCxnSpPr>
            <a:stCxn id="13" idx="3"/>
          </p:cNvCxnSpPr>
          <p:nvPr/>
        </p:nvCxnSpPr>
        <p:spPr>
          <a:xfrm>
            <a:off x="6214422" y="1169515"/>
            <a:ext cx="1351501" cy="0"/>
          </a:xfrm>
          <a:prstGeom prst="straightConnector1">
            <a:avLst/>
          </a:prstGeom>
          <a:ln w="41275">
            <a:solidFill>
              <a:srgbClr val="FFC000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6618303" y="702650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867730" y="3207087"/>
            <a:ext cx="12875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一期</a:t>
            </a:r>
            <a:r>
              <a:rPr lang="zh-CN" altLang="en-US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升级</a:t>
            </a:r>
            <a:endParaRPr lang="en-US" altLang="zh-CN" b="1" dirty="0" smtClean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/>
            </a:endParaRPr>
          </a:p>
          <a:p>
            <a:r>
              <a:rPr lang="en-US" altLang="zh-CN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安装调试</a:t>
            </a:r>
            <a:r>
              <a:rPr lang="en-US" altLang="zh-CN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dirty="0"/>
          </a:p>
        </p:txBody>
      </p:sp>
      <p:sp>
        <p:nvSpPr>
          <p:cNvPr id="25" name="矩形 24"/>
          <p:cNvSpPr/>
          <p:nvPr/>
        </p:nvSpPr>
        <p:spPr>
          <a:xfrm>
            <a:off x="7693237" y="3118765"/>
            <a:ext cx="13388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二期升级</a:t>
            </a:r>
            <a:endParaRPr lang="en-US" altLang="zh-CN" b="1" dirty="0" smtClean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/>
            </a:endParaRPr>
          </a:p>
          <a:p>
            <a:r>
              <a:rPr lang="en-US" altLang="zh-CN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安装调试</a:t>
            </a:r>
            <a:r>
              <a:rPr lang="en-US" altLang="zh-CN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2087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一期升级：闪烁光纤</a:t>
            </a:r>
            <a:r>
              <a:rPr lang="en-US" altLang="zh-CN" dirty="0" smtClean="0"/>
              <a:t>(</a:t>
            </a:r>
            <a:r>
              <a:rPr lang="en-US" altLang="zh-CN" dirty="0" err="1" smtClean="0"/>
              <a:t>SciFi</a:t>
            </a:r>
            <a:r>
              <a:rPr lang="en-US" altLang="zh-CN" dirty="0" smtClean="0"/>
              <a:t>)</a:t>
            </a:r>
            <a:r>
              <a:rPr lang="zh-CN" altLang="en-US" dirty="0" smtClean="0"/>
              <a:t>探测器电子学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07276" y="1325632"/>
            <a:ext cx="10515600" cy="3196540"/>
          </a:xfrm>
        </p:spPr>
        <p:txBody>
          <a:bodyPr/>
          <a:lstStyle/>
          <a:p>
            <a:r>
              <a:rPr lang="zh-CN" altLang="en-US" b="1" dirty="0" smtClean="0">
                <a:solidFill>
                  <a:srgbClr val="000000"/>
                </a:solidFill>
                <a:cs typeface="微软雅黑"/>
              </a:rPr>
              <a:t> </a:t>
            </a:r>
            <a:r>
              <a:rPr lang="en-US" altLang="zh-CN" b="1" dirty="0" err="1"/>
              <a:t>SciFi</a:t>
            </a:r>
            <a:r>
              <a:rPr lang="en-US" altLang="zh-CN" b="1" dirty="0"/>
              <a:t> </a:t>
            </a:r>
            <a:r>
              <a:rPr lang="zh-CN" altLang="en-US" b="1" dirty="0"/>
              <a:t>读出</a:t>
            </a:r>
            <a:r>
              <a:rPr lang="zh-CN" altLang="en-US" b="1" dirty="0" smtClean="0"/>
              <a:t>芯片与</a:t>
            </a:r>
            <a:r>
              <a:rPr lang="zh-CN" altLang="en-US" b="1" dirty="0"/>
              <a:t>前端电子学测试与定标系统</a:t>
            </a:r>
            <a:endParaRPr lang="en-US" altLang="zh-CN" b="1" dirty="0">
              <a:solidFill>
                <a:srgbClr val="000000"/>
              </a:solidFill>
              <a:cs typeface="微软雅黑"/>
            </a:endParaRPr>
          </a:p>
          <a:p>
            <a:r>
              <a:rPr lang="zh-CN" altLang="en-US" b="1" dirty="0" smtClean="0">
                <a:solidFill>
                  <a:srgbClr val="000000"/>
                </a:solidFill>
                <a:cs typeface="微软雅黑"/>
              </a:rPr>
              <a:t> </a:t>
            </a:r>
            <a:r>
              <a:rPr lang="en-US" altLang="zh-CN" b="1" dirty="0" err="1" smtClean="0">
                <a:solidFill>
                  <a:srgbClr val="000000"/>
                </a:solidFill>
                <a:cs typeface="微软雅黑"/>
              </a:rPr>
              <a:t>SciFi</a:t>
            </a:r>
            <a:r>
              <a:rPr lang="en-US" altLang="zh-CN" b="1" dirty="0" smtClean="0">
                <a:solidFill>
                  <a:srgbClr val="000000"/>
                </a:solidFill>
                <a:cs typeface="微软雅黑"/>
              </a:rPr>
              <a:t> </a:t>
            </a:r>
            <a:r>
              <a:rPr lang="zh-CN" altLang="en-US" b="1" dirty="0" smtClean="0">
                <a:solidFill>
                  <a:srgbClr val="000000"/>
                </a:solidFill>
                <a:cs typeface="微软雅黑"/>
              </a:rPr>
              <a:t>系统</a:t>
            </a:r>
            <a:r>
              <a:rPr lang="zh-CN" altLang="en-US" b="1" dirty="0">
                <a:solidFill>
                  <a:srgbClr val="000000"/>
                </a:solidFill>
                <a:cs typeface="微软雅黑"/>
              </a:rPr>
              <a:t>前端电子学板的</a:t>
            </a:r>
            <a:r>
              <a:rPr lang="zh-CN" altLang="en-US" b="1" dirty="0" smtClean="0">
                <a:solidFill>
                  <a:srgbClr val="000000"/>
                </a:solidFill>
                <a:cs typeface="微软雅黑"/>
              </a:rPr>
              <a:t>研制</a:t>
            </a:r>
            <a:endParaRPr lang="en-US" altLang="zh-CN" b="1" dirty="0">
              <a:solidFill>
                <a:srgbClr val="000000"/>
              </a:solidFill>
              <a:cs typeface="微软雅黑"/>
            </a:endParaRPr>
          </a:p>
          <a:p>
            <a:pPr lvl="1"/>
            <a:r>
              <a:rPr lang="en-US" altLang="zh-CN" b="1" dirty="0" smtClean="0">
                <a:solidFill>
                  <a:srgbClr val="000000"/>
                </a:solidFill>
                <a:cs typeface="微软雅黑"/>
              </a:rPr>
              <a:t>2019</a:t>
            </a:r>
            <a:r>
              <a:rPr lang="zh-CN" altLang="en-US" b="1" dirty="0" smtClean="0">
                <a:solidFill>
                  <a:srgbClr val="000000"/>
                </a:solidFill>
                <a:cs typeface="微软雅黑"/>
              </a:rPr>
              <a:t>年</a:t>
            </a:r>
            <a:r>
              <a:rPr lang="en-US" altLang="zh-CN" b="1" dirty="0">
                <a:solidFill>
                  <a:srgbClr val="000000"/>
                </a:solidFill>
                <a:cs typeface="微软雅黑"/>
              </a:rPr>
              <a:t>10</a:t>
            </a:r>
            <a:r>
              <a:rPr lang="zh-CN" altLang="en-US" b="1" dirty="0" smtClean="0">
                <a:solidFill>
                  <a:srgbClr val="000000"/>
                </a:solidFill>
                <a:cs typeface="微软雅黑"/>
              </a:rPr>
              <a:t>月完成总计</a:t>
            </a:r>
            <a:r>
              <a:rPr lang="en-US" altLang="zh-CN" b="1" dirty="0" smtClean="0">
                <a:solidFill>
                  <a:srgbClr val="000000"/>
                </a:solidFill>
                <a:cs typeface="微软雅黑"/>
              </a:rPr>
              <a:t>2300</a:t>
            </a:r>
            <a:r>
              <a:rPr lang="zh-CN" altLang="en-US" b="1" dirty="0" smtClean="0">
                <a:solidFill>
                  <a:srgbClr val="000000"/>
                </a:solidFill>
                <a:cs typeface="微软雅黑"/>
              </a:rPr>
              <a:t>块前端板的生产</a:t>
            </a:r>
            <a:r>
              <a:rPr lang="en-US" altLang="zh-CN" b="1" dirty="0" smtClean="0">
                <a:solidFill>
                  <a:srgbClr val="000000"/>
                </a:solidFill>
                <a:cs typeface="微软雅黑"/>
              </a:rPr>
              <a:t>+</a:t>
            </a:r>
            <a:r>
              <a:rPr lang="zh-CN" altLang="en-US" b="1" dirty="0" smtClean="0">
                <a:solidFill>
                  <a:srgbClr val="000000"/>
                </a:solidFill>
                <a:cs typeface="微软雅黑"/>
              </a:rPr>
              <a:t>测试（</a:t>
            </a:r>
            <a:r>
              <a:rPr lang="en-US" altLang="zh-CN" b="1" dirty="0" smtClean="0">
                <a:solidFill>
                  <a:srgbClr val="000000"/>
                </a:solidFill>
                <a:cs typeface="微软雅黑"/>
              </a:rPr>
              <a:t>50%</a:t>
            </a:r>
            <a:r>
              <a:rPr lang="zh-CN" altLang="en-US" b="1" dirty="0" smtClean="0">
                <a:solidFill>
                  <a:srgbClr val="000000"/>
                </a:solidFill>
                <a:cs typeface="微软雅黑"/>
              </a:rPr>
              <a:t>）</a:t>
            </a:r>
            <a:endParaRPr lang="en-US" altLang="zh-CN" b="1" dirty="0" smtClean="0">
              <a:solidFill>
                <a:srgbClr val="000000"/>
              </a:solidFill>
              <a:cs typeface="微软雅黑"/>
            </a:endParaRPr>
          </a:p>
          <a:p>
            <a:r>
              <a:rPr lang="en-US" altLang="zh-CN" b="1" dirty="0">
                <a:solidFill>
                  <a:srgbClr val="000000"/>
                </a:solidFill>
                <a:cs typeface="微软雅黑"/>
              </a:rPr>
              <a:t> </a:t>
            </a:r>
            <a:r>
              <a:rPr lang="zh-CN" altLang="en-US" b="1" dirty="0" smtClean="0">
                <a:solidFill>
                  <a:srgbClr val="000000"/>
                </a:solidFill>
                <a:cs typeface="微软雅黑"/>
              </a:rPr>
              <a:t>束流测试数据分析、在线监控系统的研发</a:t>
            </a:r>
            <a:endParaRPr lang="en-US" altLang="zh-CN" b="1" dirty="0" smtClean="0">
              <a:solidFill>
                <a:srgbClr val="000000"/>
              </a:solidFill>
              <a:cs typeface="微软雅黑"/>
            </a:endParaRPr>
          </a:p>
          <a:p>
            <a:r>
              <a:rPr lang="en-US" altLang="zh-CN" b="1" dirty="0">
                <a:solidFill>
                  <a:srgbClr val="000000"/>
                </a:solidFill>
              </a:rPr>
              <a:t> </a:t>
            </a:r>
            <a:r>
              <a:rPr lang="zh-CN" altLang="en-US" b="1" dirty="0" smtClean="0">
                <a:solidFill>
                  <a:srgbClr val="000000"/>
                </a:solidFill>
              </a:rPr>
              <a:t>寻迹与准直算法研究</a:t>
            </a:r>
            <a:endParaRPr lang="zh-CN" altLang="en-US" b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2019/10/24</a:t>
            </a:r>
            <a:endParaRPr lang="en-US" altLang="zh-CN" dirty="0" smtClean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杨振伟</a:t>
            </a:r>
            <a:r>
              <a:rPr lang="en-US" altLang="zh-CN" smtClean="0"/>
              <a:t>, </a:t>
            </a:r>
            <a:r>
              <a:rPr lang="zh-CN" altLang="en-US" smtClean="0"/>
              <a:t>清华大学高能物理研究中心   </a:t>
            </a:r>
            <a:r>
              <a:rPr lang="en-US" altLang="zh-CN" smtClean="0"/>
              <a:t>LHCb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D1EC-2E85-426B-9CF9-00380D01AEC6}" type="slidenum">
              <a:rPr lang="zh-CN" altLang="en-US" smtClean="0"/>
              <a:pPr/>
              <a:t>43</a:t>
            </a:fld>
            <a:endParaRPr lang="zh-CN" altLang="en-US"/>
          </a:p>
        </p:txBody>
      </p:sp>
      <p:pic>
        <p:nvPicPr>
          <p:cNvPr id="8" name="内容占位符 4">
            <a:extLst>
              <a:ext uri="{FF2B5EF4-FFF2-40B4-BE49-F238E27FC236}">
                <a16:creationId xmlns:a16="http://schemas.microsoft.com/office/drawing/2014/main" id="{9CF0E5F6-8507-5844-A42C-24F93955F3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050" y="4340444"/>
            <a:ext cx="2995291" cy="199686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050" y="2596343"/>
            <a:ext cx="3002025" cy="168750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090" y="332873"/>
            <a:ext cx="2923251" cy="2192438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491C6746-A491-6142-AB5D-F28C42FB76B2}"/>
              </a:ext>
            </a:extLst>
          </p:cNvPr>
          <p:cNvGrpSpPr/>
          <p:nvPr/>
        </p:nvGrpSpPr>
        <p:grpSpPr>
          <a:xfrm>
            <a:off x="1466234" y="4283848"/>
            <a:ext cx="6850600" cy="2181424"/>
            <a:chOff x="112286" y="3809092"/>
            <a:chExt cx="7779496" cy="254635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BA9BD6C-B945-534B-9AA8-B24A34DC0D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286" y="3809092"/>
              <a:ext cx="7779496" cy="2546350"/>
            </a:xfrm>
            <a:prstGeom prst="rect">
              <a:avLst/>
            </a:prstGeom>
          </p:spPr>
        </p:pic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9D3F1EEB-261E-EF4D-A2FA-89DA61C090D9}"/>
                </a:ext>
              </a:extLst>
            </p:cNvPr>
            <p:cNvSpPr/>
            <p:nvPr/>
          </p:nvSpPr>
          <p:spPr>
            <a:xfrm>
              <a:off x="3813171" y="3958466"/>
              <a:ext cx="1994962" cy="2247601"/>
            </a:xfrm>
            <a:prstGeom prst="rect">
              <a:avLst/>
            </a:prstGeom>
            <a:noFill/>
            <a:ln w="34925">
              <a:solidFill>
                <a:srgbClr val="00B050">
                  <a:alpha val="9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>
                <a:solidFill>
                  <a:srgbClr val="00B050"/>
                </a:solidFill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638082" y="3696645"/>
            <a:ext cx="8154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FF282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2019</a:t>
            </a:r>
            <a:r>
              <a:rPr lang="zh-CN" altLang="en-US" sz="2800" b="1" dirty="0" smtClean="0">
                <a:solidFill>
                  <a:srgbClr val="FF282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800" b="1" dirty="0" smtClean="0">
                <a:solidFill>
                  <a:srgbClr val="FF282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800" b="1" dirty="0" smtClean="0">
                <a:solidFill>
                  <a:srgbClr val="FF282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个博士生</a:t>
            </a:r>
            <a:r>
              <a:rPr lang="en-US" altLang="zh-CN" sz="2800" b="1" dirty="0" err="1" smtClean="0">
                <a:solidFill>
                  <a:srgbClr val="FF282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SciFi</a:t>
            </a:r>
            <a:r>
              <a:rPr lang="zh-CN" altLang="en-US" sz="2800" b="1" dirty="0" smtClean="0">
                <a:solidFill>
                  <a:srgbClr val="FF282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软件研发</a:t>
            </a:r>
            <a:r>
              <a:rPr lang="en-US" altLang="zh-CN" sz="2800" b="1" dirty="0" smtClean="0">
                <a:solidFill>
                  <a:srgbClr val="FF282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+10</a:t>
            </a:r>
            <a:r>
              <a:rPr lang="zh-CN" altLang="en-US" sz="2800" b="1" dirty="0" smtClean="0">
                <a:solidFill>
                  <a:srgbClr val="FF282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余博士生测试</a:t>
            </a:r>
            <a:endParaRPr lang="zh-CN" altLang="en-US" sz="2800" b="1" dirty="0">
              <a:solidFill>
                <a:srgbClr val="FF282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6545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一期升级：上游径迹</a:t>
            </a:r>
            <a:r>
              <a:rPr lang="zh-CN" altLang="en-US" dirty="0"/>
              <a:t>硅微条</a:t>
            </a:r>
            <a:r>
              <a:rPr lang="zh-CN" altLang="en-US" dirty="0" smtClean="0"/>
              <a:t>探测器</a:t>
            </a:r>
            <a:r>
              <a:rPr lang="en-US" altLang="zh-CN" dirty="0" smtClean="0"/>
              <a:t>(UT)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2019/10/24</a:t>
            </a:r>
            <a:endParaRPr lang="en-US" altLang="zh-CN" dirty="0" smtClean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杨振伟</a:t>
            </a:r>
            <a:r>
              <a:rPr lang="en-US" altLang="zh-CN" smtClean="0"/>
              <a:t>, </a:t>
            </a:r>
            <a:r>
              <a:rPr lang="zh-CN" altLang="en-US" smtClean="0"/>
              <a:t>清华大学高能物理研究中心   </a:t>
            </a:r>
            <a:r>
              <a:rPr lang="en-US" altLang="zh-CN" smtClean="0"/>
              <a:t>LHCb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D1EC-2E85-426B-9CF9-00380D01AEC6}" type="slidenum">
              <a:rPr lang="zh-CN" altLang="en-US" smtClean="0"/>
              <a:pPr/>
              <a:t>44</a:t>
            </a:fld>
            <a:endParaRPr lang="zh-CN" altLang="en-US"/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276" y="1178419"/>
            <a:ext cx="3748734" cy="4998312"/>
          </a:xfrm>
          <a:prstGeom prst="rect">
            <a:avLst/>
          </a:prstGeom>
        </p:spPr>
      </p:pic>
      <p:sp>
        <p:nvSpPr>
          <p:cNvPr id="8" name="TextBox 4"/>
          <p:cNvSpPr txBox="1"/>
          <p:nvPr/>
        </p:nvSpPr>
        <p:spPr>
          <a:xfrm>
            <a:off x="4253023" y="1070191"/>
            <a:ext cx="755263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2019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月，在费米实验室成功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完成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束流实验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证明前端读出芯片（</a:t>
            </a: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SALT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）对信号的反应满足设计要求</a:t>
            </a:r>
            <a:endParaRPr lang="en-US" altLang="zh-CN" sz="20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2019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月，在</a:t>
            </a: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CERN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成功搭建第一个完整</a:t>
            </a:r>
            <a:r>
              <a:rPr 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UT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纵向切片系统</a:t>
            </a: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对读出系统作了检测和各种优化研究</a:t>
            </a:r>
            <a:endParaRPr lang="en-US" altLang="zh-CN" sz="20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2019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月，在麻省总医院对</a:t>
            </a: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SALT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芯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片作辐照实验</a:t>
            </a: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检验设计改进的效果，对单事例反转</a:t>
            </a: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(SEU)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作了更深入的研究</a:t>
            </a:r>
            <a:endParaRPr lang="en-US" altLang="zh-CN" sz="20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extBox 5"/>
          <p:cNvSpPr txBox="1"/>
          <p:nvPr/>
        </p:nvSpPr>
        <p:spPr>
          <a:xfrm>
            <a:off x="2671224" y="4060759"/>
            <a:ext cx="1259107" cy="461665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UT</a:t>
            </a:r>
            <a:r>
              <a:rPr lang="zh-CN" altLang="en-US" sz="24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模块</a:t>
            </a:r>
            <a:endParaRPr lang="en-US" sz="2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0" name="Straight Arrow Connector 6"/>
          <p:cNvCxnSpPr/>
          <p:nvPr/>
        </p:nvCxnSpPr>
        <p:spPr bwMode="auto">
          <a:xfrm flipH="1" flipV="1">
            <a:off x="2509819" y="3638131"/>
            <a:ext cx="326834" cy="422628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pic>
        <p:nvPicPr>
          <p:cNvPr id="11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290" y="3218712"/>
            <a:ext cx="3209152" cy="3184472"/>
          </a:xfrm>
          <a:prstGeom prst="rect">
            <a:avLst/>
          </a:prstGeom>
        </p:spPr>
      </p:pic>
      <p:pic>
        <p:nvPicPr>
          <p:cNvPr id="12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49" y="3267378"/>
            <a:ext cx="3755471" cy="3086393"/>
          </a:xfrm>
          <a:prstGeom prst="rect">
            <a:avLst/>
          </a:prstGeom>
        </p:spPr>
      </p:pic>
      <p:sp>
        <p:nvSpPr>
          <p:cNvPr id="13" name="Rectangle 13"/>
          <p:cNvSpPr/>
          <p:nvPr/>
        </p:nvSpPr>
        <p:spPr>
          <a:xfrm>
            <a:off x="6159207" y="4301510"/>
            <a:ext cx="14157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费米实验室</a:t>
            </a:r>
            <a:endParaRPr lang="en-US" altLang="zh-CN" sz="16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束流实验</a:t>
            </a:r>
            <a:endParaRPr lang="en-US" altLang="zh-CN" sz="16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信号朗道分布</a:t>
            </a:r>
            <a:endParaRPr 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Rectangle 14"/>
          <p:cNvSpPr/>
          <p:nvPr/>
        </p:nvSpPr>
        <p:spPr>
          <a:xfrm>
            <a:off x="8583765" y="5132507"/>
            <a:ext cx="21853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麻省总医院辐照实验</a:t>
            </a:r>
            <a:endParaRPr lang="en-US" altLang="zh-CN" sz="16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SALT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新的单事例反转</a:t>
            </a:r>
            <a:endParaRPr 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5" name="Straight Arrow Connector 15"/>
          <p:cNvCxnSpPr/>
          <p:nvPr/>
        </p:nvCxnSpPr>
        <p:spPr bwMode="auto">
          <a:xfrm flipH="1" flipV="1">
            <a:off x="8912796" y="4565020"/>
            <a:ext cx="286383" cy="592697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16" name="Rectangle 21"/>
          <p:cNvSpPr/>
          <p:nvPr/>
        </p:nvSpPr>
        <p:spPr>
          <a:xfrm>
            <a:off x="658232" y="1249941"/>
            <a:ext cx="334383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UT</a:t>
            </a:r>
            <a:r>
              <a:rPr lang="zh-CN" altLang="en-US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纵向切片系统的探测器部分</a:t>
            </a:r>
            <a:endParaRPr lang="en-US" altLang="zh-CN" b="1" dirty="0" smtClean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719618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一期升级：触发研究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07276" y="1325632"/>
            <a:ext cx="10515600" cy="1982516"/>
          </a:xfrm>
        </p:spPr>
        <p:txBody>
          <a:bodyPr/>
          <a:lstStyle/>
          <a:p>
            <a:r>
              <a:rPr lang="en-US" altLang="zh-CN" b="1" dirty="0" smtClean="0"/>
              <a:t> </a:t>
            </a:r>
            <a:r>
              <a:rPr lang="en-US" altLang="zh-CN" b="1" dirty="0" err="1" smtClean="0"/>
              <a:t>LHCb</a:t>
            </a:r>
            <a:r>
              <a:rPr lang="zh-CN" altLang="en-US" b="1" dirty="0" smtClean="0"/>
              <a:t>一期升级去除了硬件层触发</a:t>
            </a:r>
            <a:endParaRPr lang="en-US" altLang="zh-CN" b="1" dirty="0" smtClean="0"/>
          </a:p>
          <a:p>
            <a:pPr lvl="1"/>
            <a:r>
              <a:rPr lang="en-US" altLang="zh-CN" b="1" dirty="0" smtClean="0">
                <a:sym typeface="Wingdings" panose="05000000000000000000" pitchFamily="2" charset="2"/>
              </a:rPr>
              <a:t>40 MHz</a:t>
            </a:r>
            <a:r>
              <a:rPr lang="zh-CN" altLang="en-US" b="1" dirty="0" smtClean="0">
                <a:sym typeface="Wingdings" panose="05000000000000000000" pitchFamily="2" charset="2"/>
              </a:rPr>
              <a:t>读出，实时在线分析（</a:t>
            </a:r>
            <a:r>
              <a:rPr lang="en-US" altLang="zh-CN" b="1" dirty="0" smtClean="0">
                <a:sym typeface="Wingdings" panose="05000000000000000000" pitchFamily="2" charset="2"/>
              </a:rPr>
              <a:t>Real-Time Analysis</a:t>
            </a:r>
            <a:r>
              <a:rPr lang="zh-CN" altLang="en-US" b="1" dirty="0" smtClean="0">
                <a:sym typeface="Wingdings" panose="05000000000000000000" pitchFamily="2" charset="2"/>
              </a:rPr>
              <a:t>，</a:t>
            </a:r>
            <a:r>
              <a:rPr lang="en-US" altLang="zh-CN" b="1" dirty="0" smtClean="0">
                <a:sym typeface="Wingdings" panose="05000000000000000000" pitchFamily="2" charset="2"/>
              </a:rPr>
              <a:t>RTA</a:t>
            </a:r>
            <a:r>
              <a:rPr lang="zh-CN" altLang="en-US" b="1" dirty="0" smtClean="0">
                <a:sym typeface="Wingdings" panose="05000000000000000000" pitchFamily="2" charset="2"/>
              </a:rPr>
              <a:t>）</a:t>
            </a:r>
            <a:endParaRPr lang="en-US" altLang="zh-CN" b="1" dirty="0" smtClean="0">
              <a:sym typeface="Wingdings" panose="05000000000000000000" pitchFamily="2" charset="2"/>
            </a:endParaRPr>
          </a:p>
          <a:p>
            <a:pPr lvl="1"/>
            <a:r>
              <a:rPr lang="zh-CN" altLang="en-US" b="1" dirty="0" smtClean="0"/>
              <a:t>中国组投入了大量人力参与</a:t>
            </a:r>
            <a:r>
              <a:rPr lang="en-US" altLang="zh-CN" b="1" dirty="0" smtClean="0"/>
              <a:t>RTA</a:t>
            </a:r>
            <a:r>
              <a:rPr lang="zh-CN" altLang="en-US" b="1" dirty="0" smtClean="0"/>
              <a:t>研发，为三期运行做准备（</a:t>
            </a:r>
            <a:r>
              <a:rPr lang="en-US" altLang="zh-CN" b="1" dirty="0" smtClean="0"/>
              <a:t>2021</a:t>
            </a:r>
            <a:r>
              <a:rPr lang="zh-CN" altLang="en-US" b="1" dirty="0" smtClean="0"/>
              <a:t>）</a:t>
            </a:r>
            <a:endParaRPr lang="zh-CN" altLang="en-US" b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2019/10/24</a:t>
            </a:r>
            <a:endParaRPr lang="en-US" altLang="zh-CN" dirty="0" smtClean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杨振伟</a:t>
            </a:r>
            <a:r>
              <a:rPr lang="en-US" altLang="zh-CN" smtClean="0"/>
              <a:t>, </a:t>
            </a:r>
            <a:r>
              <a:rPr lang="zh-CN" altLang="en-US" smtClean="0"/>
              <a:t>清华大学高能物理研究中心   </a:t>
            </a:r>
            <a:r>
              <a:rPr lang="en-US" altLang="zh-CN" smtClean="0"/>
              <a:t>LHCb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D1EC-2E85-426B-9CF9-00380D01AEC6}" type="slidenum">
              <a:rPr lang="zh-CN" altLang="en-US" smtClean="0"/>
              <a:pPr/>
              <a:t>45</a:t>
            </a:fld>
            <a:endParaRPr lang="zh-CN" altLang="en-US"/>
          </a:p>
        </p:txBody>
      </p:sp>
      <p:pic>
        <p:nvPicPr>
          <p:cNvPr id="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06043" y="2664775"/>
            <a:ext cx="3625406" cy="254911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Content Placeholder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876" y="2862420"/>
            <a:ext cx="3551191" cy="2455003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26073" y="5317423"/>
            <a:ext cx="9803524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Performance of the </a:t>
            </a:r>
            <a:r>
              <a:rPr lang="en-US" altLang="zh-CN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LHCb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trigger and full real-time reconstruction in Run 2 of the LHC, JINST 14 (2019) </a:t>
            </a:r>
            <a:r>
              <a:rPr lang="en-US" altLang="zh-CN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P04013</a:t>
            </a:r>
            <a:endParaRPr lang="en-US" altLang="zh-CN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027903" y="6040262"/>
            <a:ext cx="8113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包含了对一期</a:t>
            </a:r>
            <a:r>
              <a:rPr lang="en-US" altLang="zh-CN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二期运行的触发研究，中国组做出突出贡献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6106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二期升级：</a:t>
            </a:r>
            <a:r>
              <a:rPr lang="zh-CN" altLang="en-US" dirty="0"/>
              <a:t>电磁量能器升级的模拟研究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407276" y="1325632"/>
                <a:ext cx="11357616" cy="4813079"/>
              </a:xfrm>
            </p:spPr>
            <p:txBody>
              <a:bodyPr>
                <a:normAutofit/>
              </a:bodyPr>
              <a:lstStyle/>
              <a:p>
                <a:r>
                  <a:rPr lang="zh-CN" altLang="en-US" b="1" dirty="0" smtClean="0">
                    <a:cs typeface="微软雅黑"/>
                  </a:rPr>
                  <a:t> 利用</a:t>
                </a:r>
                <a:r>
                  <a:rPr lang="en-US" altLang="zh-CN" b="1" dirty="0" err="1">
                    <a:cs typeface="微软雅黑"/>
                  </a:rPr>
                  <a:t>Delphes</a:t>
                </a:r>
                <a:r>
                  <a:rPr lang="zh-CN" altLang="en-US" b="1" dirty="0" smtClean="0">
                    <a:cs typeface="微软雅黑"/>
                  </a:rPr>
                  <a:t>软件搭建</a:t>
                </a:r>
                <a:r>
                  <a:rPr lang="en-US" altLang="zh-CN" b="1" dirty="0" err="1" smtClean="0">
                    <a:cs typeface="微软雅黑"/>
                  </a:rPr>
                  <a:t>LHCb</a:t>
                </a:r>
                <a:r>
                  <a:rPr lang="zh-CN" altLang="en-US" b="1" dirty="0" smtClean="0">
                    <a:cs typeface="微软雅黑"/>
                  </a:rPr>
                  <a:t>快速模拟框架，</a:t>
                </a:r>
                <a:r>
                  <a:rPr lang="zh-CN" altLang="en-US" b="1" dirty="0">
                    <a:cs typeface="微软雅黑"/>
                  </a:rPr>
                  <a:t>优化电磁量能器的</a:t>
                </a:r>
                <a:r>
                  <a:rPr lang="zh-CN" altLang="en-US" b="1" dirty="0" smtClean="0">
                    <a:cs typeface="微软雅黑"/>
                  </a:rPr>
                  <a:t>设计</a:t>
                </a:r>
                <a:endParaRPr lang="en-US" altLang="zh-CN" b="1" dirty="0" smtClean="0">
                  <a:cs typeface="微软雅黑"/>
                </a:endParaRPr>
              </a:p>
              <a:p>
                <a:pPr marL="800100" lvl="2" indent="-342900">
                  <a:spcBef>
                    <a:spcPts val="1000"/>
                  </a:spcBef>
                </a:pPr>
                <a:r>
                  <a:rPr lang="zh-CN" altLang="en-US" sz="2400" b="1" dirty="0">
                    <a:cs typeface="微软雅黑"/>
                  </a:rPr>
                  <a:t>通过对簇射横向发展的模拟，研究光子能量分辨</a:t>
                </a:r>
                <a:r>
                  <a:rPr lang="zh-CN" altLang="en-US" sz="2400" b="1" dirty="0" smtClean="0">
                    <a:cs typeface="微软雅黑"/>
                  </a:rPr>
                  <a:t>和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1" i="1" smtClean="0">
                            <a:latin typeface="Cambria Math" panose="02040503050406030204" pitchFamily="18" charset="0"/>
                            <a:cs typeface="微软雅黑"/>
                          </a:rPr>
                        </m:ctrlPr>
                      </m:sSupPr>
                      <m:e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cs typeface="微软雅黑"/>
                          </a:rPr>
                          <m:t>𝝅</m:t>
                        </m:r>
                      </m:e>
                      <m:sup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cs typeface="微软雅黑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zh-CN" altLang="en-US" sz="2400" b="1" dirty="0" smtClean="0">
                    <a:cs typeface="微软雅黑"/>
                  </a:rPr>
                  <a:t>质量分辨</a:t>
                </a:r>
                <a:endParaRPr lang="en-US" altLang="zh-CN" sz="2400" b="1" dirty="0" smtClean="0">
                  <a:cs typeface="微软雅黑"/>
                </a:endParaRPr>
              </a:p>
              <a:p>
                <a:pPr marL="800100" lvl="2" indent="-342900">
                  <a:spcBef>
                    <a:spcPts val="1000"/>
                  </a:spcBef>
                </a:pPr>
                <a:endParaRPr lang="en-US" altLang="zh-CN" sz="2400" b="1" dirty="0" smtClean="0">
                  <a:cs typeface="微软雅黑"/>
                </a:endParaRPr>
              </a:p>
              <a:p>
                <a:pPr marL="228600" lvl="1">
                  <a:spcBef>
                    <a:spcPts val="1000"/>
                  </a:spcBef>
                  <a:buFont typeface="Wingdings" panose="05000000000000000000" pitchFamily="2" charset="2"/>
                  <a:buChar char="Ø"/>
                </a:pPr>
                <a:endParaRPr lang="en-US" altLang="zh-CN" sz="2800" b="1" dirty="0">
                  <a:cs typeface="微软雅黑"/>
                </a:endParaRPr>
              </a:p>
              <a:p>
                <a:pPr marL="228600" lvl="1">
                  <a:spcBef>
                    <a:spcPts val="1000"/>
                  </a:spcBef>
                  <a:buFont typeface="Wingdings" panose="05000000000000000000" pitchFamily="2" charset="2"/>
                  <a:buChar char="Ø"/>
                </a:pPr>
                <a:endParaRPr lang="en-US" altLang="zh-CN" sz="2800" b="1" dirty="0" smtClean="0">
                  <a:cs typeface="微软雅黑"/>
                </a:endParaRPr>
              </a:p>
              <a:p>
                <a:pPr marL="228600" lvl="1">
                  <a:spcBef>
                    <a:spcPts val="1000"/>
                  </a:spcBef>
                  <a:buFont typeface="Wingdings" panose="05000000000000000000" pitchFamily="2" charset="2"/>
                  <a:buChar char="Ø"/>
                </a:pPr>
                <a:endParaRPr lang="en-US" altLang="zh-CN" sz="2800" b="1" dirty="0">
                  <a:cs typeface="微软雅黑"/>
                </a:endParaRPr>
              </a:p>
              <a:p>
                <a:pPr marL="228600" lvl="1">
                  <a:spcBef>
                    <a:spcPts val="1000"/>
                  </a:spcBef>
                  <a:buFont typeface="Wingdings" panose="05000000000000000000" pitchFamily="2" charset="2"/>
                  <a:buChar char="Ø"/>
                </a:pPr>
                <a:endParaRPr lang="en-US" altLang="zh-CN" sz="2800" b="1" dirty="0" smtClean="0">
                  <a:cs typeface="微软雅黑"/>
                </a:endParaRPr>
              </a:p>
              <a:p>
                <a:pPr marL="228600" lvl="1">
                  <a:spcBef>
                    <a:spcPts val="1000"/>
                  </a:spcBef>
                  <a:buFont typeface="Wingdings" panose="05000000000000000000" pitchFamily="2" charset="2"/>
                  <a:buChar char="Ø"/>
                </a:pPr>
                <a:endParaRPr lang="en-US" altLang="zh-CN" sz="2800" b="1" dirty="0">
                  <a:cs typeface="微软雅黑"/>
                </a:endParaRPr>
              </a:p>
              <a:p>
                <a:pPr marL="228600" lvl="1">
                  <a:spcBef>
                    <a:spcPts val="1000"/>
                  </a:spcBef>
                  <a:buFont typeface="Wingdings" panose="05000000000000000000" pitchFamily="2" charset="2"/>
                  <a:buChar char="Ø"/>
                </a:pPr>
                <a:r>
                  <a:rPr lang="en-US" altLang="zh-CN" sz="2800" b="1" dirty="0" smtClean="0">
                    <a:cs typeface="微软雅黑"/>
                  </a:rPr>
                  <a:t> </a:t>
                </a:r>
                <a:r>
                  <a:rPr lang="zh-CN" altLang="en-US" sz="2800" b="1" dirty="0" smtClean="0">
                    <a:cs typeface="微软雅黑"/>
                  </a:rPr>
                  <a:t>研究颗粒度与时间信息对信噪比的影响</a:t>
                </a:r>
                <a:endParaRPr lang="zh-CN" altLang="en-US" sz="2800" b="1" dirty="0">
                  <a:cs typeface="微软雅黑"/>
                </a:endParaRPr>
              </a:p>
              <a:p>
                <a:endParaRPr lang="zh-CN" altLang="en-US" b="1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7276" y="1325632"/>
                <a:ext cx="11357616" cy="4813079"/>
              </a:xfrm>
              <a:blipFill>
                <a:blip r:embed="rId2"/>
                <a:stretch>
                  <a:fillRect l="-966" t="-21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2019/10/24</a:t>
            </a:r>
            <a:endParaRPr lang="en-US" altLang="zh-CN" dirty="0" smtClean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杨振伟</a:t>
            </a:r>
            <a:r>
              <a:rPr lang="en-US" altLang="zh-CN" smtClean="0"/>
              <a:t>, </a:t>
            </a:r>
            <a:r>
              <a:rPr lang="zh-CN" altLang="en-US" smtClean="0"/>
              <a:t>清华大学高能物理研究中心   </a:t>
            </a:r>
            <a:r>
              <a:rPr lang="en-US" altLang="zh-CN" smtClean="0"/>
              <a:t>LHCb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D1EC-2E85-426B-9CF9-00380D01AEC6}" type="slidenum">
              <a:rPr lang="zh-CN" altLang="en-US" smtClean="0"/>
              <a:pPr/>
              <a:t>46</a:t>
            </a:fld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76" y="2429066"/>
            <a:ext cx="3464815" cy="260621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685" y="2335190"/>
            <a:ext cx="3592615" cy="270008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987" y="2411690"/>
            <a:ext cx="3308101" cy="261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05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其他服务工作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07276" y="1297433"/>
            <a:ext cx="4764617" cy="1807101"/>
          </a:xfrm>
        </p:spPr>
        <p:txBody>
          <a:bodyPr>
            <a:normAutofit/>
          </a:bodyPr>
          <a:lstStyle/>
          <a:p>
            <a:r>
              <a:rPr lang="en-US" altLang="zh-CN" b="1" dirty="0" smtClean="0"/>
              <a:t> </a:t>
            </a:r>
            <a:r>
              <a:rPr lang="zh-CN" altLang="en-US" b="1" dirty="0" smtClean="0"/>
              <a:t>核心计算组：</a:t>
            </a:r>
            <a:r>
              <a:rPr lang="en-US" altLang="zh-CN" b="1" dirty="0" smtClean="0"/>
              <a:t/>
            </a:r>
            <a:br>
              <a:rPr lang="en-US" altLang="zh-CN" b="1" dirty="0" smtClean="0"/>
            </a:br>
            <a:r>
              <a:rPr lang="en-US" altLang="zh-CN" b="1" spc="-1" dirty="0" err="1" smtClean="0"/>
              <a:t>负责存储</a:t>
            </a:r>
            <a:r>
              <a:rPr lang="en-US" altLang="zh-CN" b="1" spc="-1" dirty="0" err="1"/>
              <a:t>LHCb</a:t>
            </a:r>
            <a:r>
              <a:rPr lang="en-US" altLang="zh-CN" b="1" spc="-1" dirty="0" err="1" smtClean="0"/>
              <a:t>探测器信息的条件数据库的管理与维护工作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2019/10/24</a:t>
            </a:r>
            <a:endParaRPr lang="en-US" altLang="zh-CN" dirty="0" smtClean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杨振伟</a:t>
            </a:r>
            <a:r>
              <a:rPr lang="en-US" altLang="zh-CN" smtClean="0"/>
              <a:t>, </a:t>
            </a:r>
            <a:r>
              <a:rPr lang="zh-CN" altLang="en-US" smtClean="0"/>
              <a:t>清华大学高能物理研究中心   </a:t>
            </a:r>
            <a:r>
              <a:rPr lang="en-US" altLang="zh-CN" smtClean="0"/>
              <a:t>LHCb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D1EC-2E85-426B-9CF9-00380D01AEC6}" type="slidenum">
              <a:rPr lang="zh-CN" altLang="en-US" smtClean="0"/>
              <a:pPr/>
              <a:t>47</a:t>
            </a:fld>
            <a:endParaRPr lang="zh-CN" altLang="en-US"/>
          </a:p>
        </p:txBody>
      </p:sp>
      <p:sp>
        <p:nvSpPr>
          <p:cNvPr id="8" name="CustomShape 4"/>
          <p:cNvSpPr/>
          <p:nvPr/>
        </p:nvSpPr>
        <p:spPr>
          <a:xfrm>
            <a:off x="637461" y="5713733"/>
            <a:ext cx="4272718" cy="5238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1646" tIns="40823" rIns="81646" bIns="40823"/>
          <a:lstStyle/>
          <a:p>
            <a:pPr>
              <a:lnSpc>
                <a:spcPct val="100000"/>
              </a:lnSpc>
            </a:pPr>
            <a:r>
              <a:rPr lang="en-US" sz="1270" b="1" spc="-1" dirty="0" err="1">
                <a:solidFill>
                  <a:srgbClr val="CC66FF"/>
                </a:solidFill>
                <a:latin typeface="Arial"/>
                <a:ea typeface="宋体"/>
              </a:rPr>
              <a:t>LHCb条件数据库Git页面（开放访问</a:t>
            </a:r>
            <a:r>
              <a:rPr lang="en-US" sz="1270" b="1" spc="-1" dirty="0">
                <a:solidFill>
                  <a:srgbClr val="CC66FF"/>
                </a:solidFill>
                <a:latin typeface="Arial"/>
                <a:ea typeface="宋体"/>
              </a:rPr>
              <a:t>）：</a:t>
            </a:r>
            <a:endParaRPr lang="en-US" sz="1270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33" b="1" u="sng" spc="-1" dirty="0">
                <a:solidFill>
                  <a:srgbClr val="009999"/>
                </a:solidFill>
                <a:latin typeface="Arial"/>
                <a:ea typeface="宋体"/>
              </a:rPr>
              <a:t>https://gitlab.cern.ch/groups/lhcb-conddb</a:t>
            </a:r>
            <a:endParaRPr lang="en-US" sz="1633" spc="-1" dirty="0">
              <a:latin typeface="Arial"/>
            </a:endParaRPr>
          </a:p>
        </p:txBody>
      </p:sp>
      <p:pic>
        <p:nvPicPr>
          <p:cNvPr id="9" name="图片 8"/>
          <p:cNvPicPr/>
          <p:nvPr/>
        </p:nvPicPr>
        <p:blipFill>
          <a:blip r:embed="rId2"/>
          <a:stretch/>
        </p:blipFill>
        <p:spPr>
          <a:xfrm>
            <a:off x="195675" y="3378038"/>
            <a:ext cx="5185889" cy="2215130"/>
          </a:xfrm>
          <a:prstGeom prst="rect">
            <a:avLst/>
          </a:prstGeom>
          <a:ln>
            <a:noFill/>
          </a:ln>
        </p:spPr>
      </p:pic>
      <p:pic>
        <p:nvPicPr>
          <p:cNvPr id="1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65076" y="3688789"/>
            <a:ext cx="6038730" cy="1975508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内容占位符 2"/>
          <p:cNvSpPr txBox="1">
            <a:spLocks/>
          </p:cNvSpPr>
          <p:nvPr/>
        </p:nvSpPr>
        <p:spPr>
          <a:xfrm>
            <a:off x="5965723" y="1291193"/>
            <a:ext cx="5520935" cy="1900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1" dirty="0" smtClean="0"/>
              <a:t> </a:t>
            </a:r>
            <a:r>
              <a:rPr lang="zh-CN" altLang="en-US" b="1" dirty="0"/>
              <a:t>数据</a:t>
            </a:r>
            <a:r>
              <a:rPr lang="zh-CN" altLang="en-US" b="1" dirty="0" smtClean="0"/>
              <a:t>亮度测量：</a:t>
            </a:r>
            <a:r>
              <a:rPr lang="en-US" altLang="zh-CN" b="1" dirty="0" smtClean="0"/>
              <a:t/>
            </a:r>
            <a:br>
              <a:rPr lang="en-US" altLang="zh-CN" b="1" dirty="0" smtClean="0"/>
            </a:br>
            <a:r>
              <a:rPr lang="zh-CN" altLang="en-US" b="1" dirty="0" smtClean="0"/>
              <a:t>分析</a:t>
            </a:r>
            <a:r>
              <a:rPr lang="en-US" altLang="zh-CN" b="1" dirty="0"/>
              <a:t>2018</a:t>
            </a:r>
            <a:r>
              <a:rPr lang="zh-CN" altLang="en-US" b="1" dirty="0" smtClean="0"/>
              <a:t>年</a:t>
            </a:r>
            <a:r>
              <a:rPr lang="en-US" altLang="zh-CN" b="1" dirty="0" smtClean="0"/>
              <a:t>pp</a:t>
            </a:r>
            <a:r>
              <a:rPr lang="zh-CN" altLang="en-US" b="1" dirty="0" smtClean="0"/>
              <a:t>和</a:t>
            </a:r>
            <a:r>
              <a:rPr lang="en-US" altLang="zh-CN" b="1" dirty="0" err="1" smtClean="0"/>
              <a:t>PbPb</a:t>
            </a:r>
            <a:r>
              <a:rPr lang="zh-CN" altLang="en-US" b="1" dirty="0" smtClean="0"/>
              <a:t>的</a:t>
            </a:r>
            <a:r>
              <a:rPr lang="en-US" altLang="zh-CN" b="1" dirty="0" smtClean="0"/>
              <a:t>van der Meer </a:t>
            </a:r>
            <a:r>
              <a:rPr lang="zh-CN" altLang="en-US" b="1" dirty="0" smtClean="0"/>
              <a:t>数据</a:t>
            </a:r>
            <a:r>
              <a:rPr lang="zh-CN" altLang="en-US" b="1" dirty="0"/>
              <a:t>，理解相对亮度的系统误差，并测量绝对亮度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5028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2019/10/24</a:t>
            </a:r>
            <a:endParaRPr lang="en-US" altLang="zh-CN" dirty="0" smtClean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杨振伟</a:t>
            </a:r>
            <a:r>
              <a:rPr lang="en-US" altLang="zh-CN" smtClean="0"/>
              <a:t>, </a:t>
            </a:r>
            <a:r>
              <a:rPr lang="zh-CN" altLang="en-US" smtClean="0"/>
              <a:t>清华大学高能物理研究中心   </a:t>
            </a:r>
            <a:r>
              <a:rPr lang="en-US" altLang="zh-CN" smtClean="0"/>
              <a:t>LHCb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D1EC-2E85-426B-9CF9-00380D01AEC6}" type="slidenum">
              <a:rPr lang="zh-CN" altLang="en-US" smtClean="0"/>
              <a:pPr/>
              <a:t>48</a:t>
            </a:fld>
            <a:endParaRPr lang="zh-CN" alt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805222" y="2382069"/>
            <a:ext cx="8245225" cy="1584325"/>
          </a:xfrm>
          <a:prstGeom prst="rect">
            <a:avLst/>
          </a:prstGeom>
          <a:blipFill dpi="0" rotWithShape="1">
            <a:blip r:embed="rId2">
              <a:alphaModFix amt="40000"/>
            </a:blip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4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4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4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4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4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Aft>
                <a:spcPts val="1200"/>
              </a:spcAft>
            </a:pPr>
            <a:r>
              <a:rPr lang="zh-CN" altLang="en-US" sz="36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总结与鸣谢</a:t>
            </a:r>
            <a:endParaRPr lang="en-US" altLang="zh-CN" sz="360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699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7276" y="121380"/>
            <a:ext cx="10515600" cy="694009"/>
          </a:xfrm>
        </p:spPr>
        <p:txBody>
          <a:bodyPr>
            <a:normAutofit/>
          </a:bodyPr>
          <a:lstStyle/>
          <a:p>
            <a:pPr algn="ctr"/>
            <a:r>
              <a:rPr lang="en-US" altLang="zh-CN" dirty="0"/>
              <a:t>2019</a:t>
            </a:r>
            <a:r>
              <a:rPr lang="zh-CN" altLang="en-US" dirty="0"/>
              <a:t>年</a:t>
            </a:r>
            <a:r>
              <a:rPr lang="zh-CN" altLang="en-US" dirty="0" smtClean="0"/>
              <a:t>总结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2019/10/24</a:t>
            </a:r>
            <a:endParaRPr lang="en-US" altLang="zh-CN" dirty="0" smtClean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杨振伟</a:t>
            </a:r>
            <a:r>
              <a:rPr lang="en-US" altLang="zh-CN" smtClean="0"/>
              <a:t>, </a:t>
            </a:r>
            <a:r>
              <a:rPr lang="zh-CN" altLang="en-US" smtClean="0"/>
              <a:t>清华大学高能物理研究中心   </a:t>
            </a:r>
            <a:r>
              <a:rPr lang="en-US" altLang="zh-CN" smtClean="0"/>
              <a:t>LHCb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D1EC-2E85-426B-9CF9-00380D01AEC6}" type="slidenum">
              <a:rPr lang="zh-CN" altLang="en-US" smtClean="0"/>
              <a:pPr/>
              <a:t>49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8">
                <a:extLst>
                  <a:ext uri="{FF2B5EF4-FFF2-40B4-BE49-F238E27FC236}">
                    <a16:creationId xmlns:a16="http://schemas.microsoft.com/office/drawing/2014/main" id="{8E159CC4-F913-4046-9A83-1C749B3E915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8190" y="871696"/>
                <a:ext cx="10844666" cy="57092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4400">
                    <a:solidFill>
                      <a:srgbClr val="FF6600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kumimoji="1" sz="4400">
                    <a:solidFill>
                      <a:srgbClr val="FF6600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2pPr>
                <a:lvl3pPr marL="1143000" indent="-228600">
                  <a:defRPr kumimoji="1" sz="4400">
                    <a:solidFill>
                      <a:srgbClr val="FF6600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3pPr>
                <a:lvl4pPr marL="1600200" indent="-228600">
                  <a:defRPr kumimoji="1" sz="4400">
                    <a:solidFill>
                      <a:srgbClr val="FF6600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4pPr>
                <a:lvl5pPr marL="2057400" indent="-228600">
                  <a:defRPr kumimoji="1" sz="4400">
                    <a:solidFill>
                      <a:srgbClr val="FF6600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4400">
                    <a:solidFill>
                      <a:srgbClr val="FF6600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4400">
                    <a:solidFill>
                      <a:srgbClr val="FF6600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4400">
                    <a:solidFill>
                      <a:srgbClr val="FF6600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4400">
                    <a:solidFill>
                      <a:srgbClr val="FF6600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marL="342900" indent="-342900">
                  <a:lnSpc>
                    <a:spcPts val="2400"/>
                  </a:lnSpc>
                  <a:spcAft>
                    <a:spcPts val="1200"/>
                  </a:spcAft>
                  <a:buFont typeface="Wingdings" panose="05000000000000000000" pitchFamily="2" charset="2"/>
                  <a:buChar char="Ø"/>
                  <a:defRPr/>
                </a:pPr>
                <a:r>
                  <a:rPr kumimoji="0" lang="en-US" altLang="zh-CN" sz="2000" b="1" dirty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LHCb</a:t>
                </a:r>
                <a:r>
                  <a:rPr kumimoji="0" lang="zh-CN" altLang="en-US" sz="2000" b="1" dirty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中国组实力逐步增强</a:t>
                </a:r>
                <a:r>
                  <a:rPr kumimoji="0" lang="zh-CN" altLang="en-US" sz="2000" b="1" dirty="0" smtClean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：</a:t>
                </a:r>
                <a:r>
                  <a:rPr kumimoji="0" lang="en-US" altLang="zh-CN" sz="2000" b="1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7</a:t>
                </a:r>
                <a:r>
                  <a:rPr kumimoji="0" lang="zh-CN" altLang="en-US" sz="2000" b="1" dirty="0" smtClean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个</a:t>
                </a:r>
                <a:r>
                  <a:rPr kumimoji="0" lang="zh-CN" altLang="en-US" sz="2000" b="1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单位</a:t>
                </a:r>
                <a:r>
                  <a:rPr kumimoji="0" lang="zh-CN" altLang="en-US" sz="2000" b="1" dirty="0" smtClean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，</a:t>
                </a:r>
                <a:r>
                  <a:rPr kumimoji="0" lang="zh-CN" altLang="en-US" sz="2000" b="1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教师</a:t>
                </a:r>
                <a:r>
                  <a:rPr kumimoji="0" lang="en-US" altLang="zh-CN" sz="2000" b="1" dirty="0" smtClean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21</a:t>
                </a:r>
                <a:r>
                  <a:rPr kumimoji="0" lang="zh-CN" altLang="en-US" sz="2000" b="1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人，总</a:t>
                </a:r>
                <a:r>
                  <a:rPr kumimoji="0" lang="zh-CN" altLang="en-US" sz="2000" b="1" dirty="0" smtClean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人数</a:t>
                </a:r>
                <a:r>
                  <a:rPr kumimoji="0" lang="en-US" altLang="zh-CN" sz="2000" b="1" dirty="0" smtClean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97</a:t>
                </a:r>
                <a:r>
                  <a:rPr kumimoji="0" lang="zh-CN" altLang="en-US" sz="2000" b="1" dirty="0" smtClean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人</a:t>
                </a:r>
                <a:endParaRPr kumimoji="0" lang="en-US" altLang="zh-CN" sz="20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/>
                </a:endParaRPr>
              </a:p>
              <a:p>
                <a:pPr marL="342900" indent="-342900">
                  <a:lnSpc>
                    <a:spcPts val="2400"/>
                  </a:lnSpc>
                  <a:spcAft>
                    <a:spcPts val="1200"/>
                  </a:spcAft>
                  <a:buFont typeface="Wingdings" panose="05000000000000000000" pitchFamily="2" charset="2"/>
                  <a:buChar char="Ø"/>
                  <a:defRPr/>
                </a:pPr>
                <a:r>
                  <a:rPr kumimoji="0" lang="zh-CN" altLang="en-US" sz="2000" b="1" dirty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在合作组内</a:t>
                </a:r>
                <a:r>
                  <a:rPr kumimoji="0" lang="zh-CN" altLang="en-US" sz="2000" b="1" dirty="0" smtClean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保持</a:t>
                </a:r>
                <a:r>
                  <a:rPr kumimoji="0" lang="zh-CN" altLang="en-US" sz="2000" b="1" dirty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重要</a:t>
                </a:r>
                <a:r>
                  <a:rPr kumimoji="0" lang="zh-CN" altLang="en-US" sz="2000" b="1" dirty="0" smtClean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影响力</a:t>
                </a:r>
                <a:r>
                  <a:rPr kumimoji="0" lang="zh-CN" altLang="en-US" sz="2000" b="1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：多人担任物理工作组召集人等职务</a:t>
                </a:r>
                <a:endParaRPr kumimoji="0" lang="en-US" altLang="zh-CN" sz="20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/>
                </a:endParaRPr>
              </a:p>
              <a:p>
                <a:pPr marL="342900" indent="-342900">
                  <a:lnSpc>
                    <a:spcPts val="2400"/>
                  </a:lnSpc>
                  <a:spcAft>
                    <a:spcPts val="600"/>
                  </a:spcAft>
                  <a:buFont typeface="Wingdings" panose="05000000000000000000" pitchFamily="2" charset="2"/>
                  <a:buChar char="Ø"/>
                  <a:defRPr/>
                </a:pPr>
                <a:r>
                  <a:rPr kumimoji="0" lang="zh-CN" altLang="en-US" sz="2000" b="1" dirty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物理成果</a:t>
                </a:r>
                <a:r>
                  <a:rPr kumimoji="0" lang="zh-CN" altLang="en-US" sz="2000" b="1" dirty="0" smtClean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：物理论文</a:t>
                </a:r>
                <a:r>
                  <a:rPr kumimoji="0" lang="en-US" altLang="zh-CN" sz="2000" b="1" dirty="0" smtClean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11</a:t>
                </a:r>
                <a:r>
                  <a:rPr kumimoji="0" lang="zh-CN" altLang="en-US" sz="2000" b="1" dirty="0" smtClean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篇（</a:t>
                </a:r>
                <a:r>
                  <a:rPr kumimoji="0" lang="en-US" altLang="zh-CN" sz="2000" b="1" dirty="0" smtClean="0">
                    <a:solidFill>
                      <a:srgbClr val="FF282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5PRL+1</a:t>
                </a:r>
                <a:r>
                  <a:rPr kumimoji="0" lang="zh-CN" altLang="en-US" sz="2000" b="1" dirty="0" smtClean="0">
                    <a:solidFill>
                      <a:srgbClr val="FF282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中国科学</a:t>
                </a:r>
                <a:r>
                  <a:rPr kumimoji="0" lang="zh-CN" altLang="en-US" sz="2000" b="1" dirty="0" smtClean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），探测器</a:t>
                </a:r>
                <a:r>
                  <a:rPr kumimoji="0" lang="zh-CN" altLang="en-US" sz="2000" b="1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性能</a:t>
                </a:r>
                <a:r>
                  <a:rPr kumimoji="0" lang="zh-CN" altLang="en-US" sz="2000" b="1" dirty="0" smtClean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论文</a:t>
                </a:r>
                <a:r>
                  <a:rPr kumimoji="0" lang="en-US" altLang="zh-CN" sz="2000" b="1" dirty="0" smtClean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1</a:t>
                </a:r>
                <a:r>
                  <a:rPr kumimoji="0" lang="zh-CN" altLang="en-US" sz="2000" b="1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篇</a:t>
                </a:r>
                <a:endParaRPr kumimoji="0" lang="en-US" altLang="zh-CN" sz="2000" b="1" dirty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/>
                </a:endParaRPr>
              </a:p>
              <a:p>
                <a:pPr marL="720000" lvl="1" indent="-342900">
                  <a:lnSpc>
                    <a:spcPts val="24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kumimoji="0" lang="zh-CN" altLang="en-US" sz="2000" b="1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产生机制与强子谱（</a:t>
                </a:r>
                <a:r>
                  <a:rPr kumimoji="0" lang="zh-CN" altLang="en-US" sz="2000" b="1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五夸克态、双粲重子、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CN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楷体_GB2312"/>
                            <a:cs typeface="微软雅黑"/>
                          </a:rPr>
                        </m:ctrlPr>
                      </m:sSubPr>
                      <m:e>
                        <m:r>
                          <a:rPr kumimoji="0" lang="en-US" altLang="zh-CN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楷体_GB2312"/>
                            <a:cs typeface="微软雅黑"/>
                          </a:rPr>
                          <m:t>𝑩</m:t>
                        </m:r>
                      </m:e>
                      <m:sub>
                        <m:r>
                          <a:rPr kumimoji="0" lang="en-US" altLang="zh-CN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楷体_GB2312"/>
                            <a:cs typeface="微软雅黑"/>
                          </a:rPr>
                          <m:t>𝒄</m:t>
                        </m:r>
                      </m:sub>
                    </m:sSub>
                  </m:oMath>
                </a14:m>
                <a:r>
                  <a:rPr kumimoji="0" lang="zh-CN" altLang="en-US" sz="2000" b="1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等</a:t>
                </a:r>
                <a:r>
                  <a:rPr kumimoji="0" lang="zh-CN" altLang="en-US" sz="2000" b="1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）：</a:t>
                </a:r>
                <a:r>
                  <a:rPr kumimoji="0" lang="en-US" altLang="zh-CN" sz="2000" b="1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6</a:t>
                </a:r>
                <a:r>
                  <a:rPr kumimoji="0" lang="zh-CN" altLang="en-US" sz="2000" b="1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篇</a:t>
                </a:r>
                <a:endParaRPr kumimoji="0" lang="en-US" altLang="zh-CN" sz="2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/>
                </a:endParaRPr>
              </a:p>
              <a:p>
                <a:pPr marL="720000" lvl="1" indent="-342900">
                  <a:lnSpc>
                    <a:spcPts val="24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kumimoji="0" lang="en-US" altLang="zh-CN" sz="2000" b="1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CP</a:t>
                </a:r>
                <a:r>
                  <a:rPr kumimoji="0" lang="zh-CN" altLang="en-US" sz="2000" b="1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破坏：</a:t>
                </a:r>
                <a:r>
                  <a:rPr kumimoji="0" lang="en-US" altLang="zh-CN" sz="2000" b="1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4</a:t>
                </a:r>
                <a:r>
                  <a:rPr kumimoji="0" lang="zh-CN" altLang="en-US" sz="2000" b="1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篇</a:t>
                </a:r>
                <a:endParaRPr kumimoji="0" lang="en-US" altLang="zh-CN" sz="2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/>
                </a:endParaRPr>
              </a:p>
              <a:p>
                <a:pPr marL="720000" lvl="1" indent="-342900">
                  <a:lnSpc>
                    <a:spcPts val="24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kumimoji="0" lang="zh-CN" altLang="en-US" sz="2000" b="1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重</a:t>
                </a:r>
                <a:r>
                  <a:rPr kumimoji="0" lang="zh-CN" altLang="en-US" sz="2000" b="1" dirty="0" smtClean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离子物理：</a:t>
                </a:r>
                <a:r>
                  <a:rPr kumimoji="0" lang="en-US" altLang="zh-CN" sz="2000" b="1" dirty="0" smtClean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1</a:t>
                </a:r>
                <a:r>
                  <a:rPr kumimoji="0" lang="zh-CN" altLang="en-US" sz="2000" b="1" dirty="0" smtClean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篇</a:t>
                </a:r>
                <a:endParaRPr kumimoji="0" lang="en-US" altLang="zh-CN" sz="20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/>
                </a:endParaRPr>
              </a:p>
              <a:p>
                <a:pPr marL="342900" indent="-342900">
                  <a:lnSpc>
                    <a:spcPts val="2400"/>
                  </a:lnSpc>
                  <a:spcAft>
                    <a:spcPts val="600"/>
                  </a:spcAft>
                  <a:buFont typeface="Wingdings" panose="05000000000000000000" pitchFamily="2" charset="2"/>
                  <a:buChar char="Ø"/>
                  <a:defRPr/>
                </a:pPr>
                <a:r>
                  <a:rPr kumimoji="0" lang="zh-CN" altLang="en-US" sz="2000" b="1" dirty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探测器</a:t>
                </a:r>
                <a:r>
                  <a:rPr kumimoji="0" lang="zh-CN" altLang="en-US" sz="2000" b="1" dirty="0" smtClean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相关：</a:t>
                </a:r>
                <a:endParaRPr kumimoji="0" lang="en-US" altLang="zh-CN" sz="20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/>
                </a:endParaRPr>
              </a:p>
              <a:p>
                <a:pPr marL="720000" lvl="1" indent="-342900">
                  <a:lnSpc>
                    <a:spcPts val="24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kumimoji="0" lang="en-US" altLang="zh-CN" sz="2000" b="1" dirty="0" err="1" smtClean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SciFi</a:t>
                </a:r>
                <a:r>
                  <a:rPr kumimoji="0" lang="zh-CN" altLang="en-US" sz="2000" b="1" dirty="0" smtClean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径迹探测器电子学</a:t>
                </a:r>
                <a:r>
                  <a:rPr kumimoji="0" lang="en-US" altLang="zh-CN" sz="2000" b="1" dirty="0" smtClean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+</a:t>
                </a:r>
                <a:r>
                  <a:rPr kumimoji="0" lang="zh-CN" altLang="en-US" sz="2000" b="1" dirty="0" smtClean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上游径迹探测器</a:t>
                </a:r>
                <a:endParaRPr kumimoji="0" lang="en-US" altLang="zh-CN" sz="2000" b="1" dirty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/>
                </a:endParaRPr>
              </a:p>
              <a:p>
                <a:pPr marL="720000" lvl="1" indent="-342900">
                  <a:lnSpc>
                    <a:spcPts val="24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kumimoji="0" lang="zh-CN" altLang="en-US" sz="2000" b="1" dirty="0" smtClean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正在开展</a:t>
                </a:r>
                <a:r>
                  <a:rPr kumimoji="0" lang="zh-CN" altLang="en-US" sz="2000" b="1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电磁量能器二期升级的研发</a:t>
                </a:r>
                <a:r>
                  <a:rPr kumimoji="0" lang="zh-CN" altLang="en-US" sz="2000" b="1" dirty="0" smtClean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工作</a:t>
                </a:r>
                <a:endParaRPr kumimoji="0" lang="en-US" altLang="zh-CN" sz="20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/>
                </a:endParaRPr>
              </a:p>
              <a:p>
                <a:pPr marL="342900" indent="-342900">
                  <a:lnSpc>
                    <a:spcPts val="2400"/>
                  </a:lnSpc>
                  <a:spcAft>
                    <a:spcPts val="600"/>
                  </a:spcAft>
                  <a:buFont typeface="Wingdings" panose="05000000000000000000" pitchFamily="2" charset="2"/>
                  <a:buChar char="Ø"/>
                  <a:defRPr/>
                </a:pPr>
                <a:r>
                  <a:rPr kumimoji="0" lang="zh-CN" altLang="en-US" sz="2000" b="1" dirty="0" smtClean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未来前景：</a:t>
                </a:r>
                <a:r>
                  <a:rPr kumimoji="0" lang="zh-CN" altLang="en-US" sz="2000" b="1" dirty="0" smtClean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大量二期运行数据带来机遇和挑战</a:t>
                </a:r>
                <a:endParaRPr kumimoji="0" lang="en-US" altLang="zh-CN" sz="2000" b="1" dirty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/>
                </a:endParaRPr>
              </a:p>
              <a:p>
                <a:pPr marL="720000" lvl="1" indent="-342900">
                  <a:lnSpc>
                    <a:spcPts val="24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kumimoji="0" lang="zh-CN" altLang="en-US" sz="2000" b="1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继续</a:t>
                </a:r>
                <a:r>
                  <a:rPr kumimoji="0" lang="zh-CN" altLang="en-US" sz="2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保持在</a:t>
                </a:r>
                <a:r>
                  <a:rPr kumimoji="0" lang="en-US" altLang="zh-CN" sz="2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QCD</a:t>
                </a:r>
                <a:r>
                  <a:rPr kumimoji="0" lang="zh-CN" altLang="en-US" sz="2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相关研究中的优势</a:t>
                </a:r>
                <a:endParaRPr kumimoji="0" lang="en-US" altLang="zh-CN" sz="2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/>
                </a:endParaRPr>
              </a:p>
              <a:p>
                <a:pPr marL="720000" lvl="1" indent="-342900">
                  <a:lnSpc>
                    <a:spcPts val="24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kumimoji="0" lang="zh-CN" altLang="en-US" sz="2000" b="1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不断加强</a:t>
                </a:r>
                <a:r>
                  <a:rPr kumimoji="0" lang="en-US" altLang="zh-CN" sz="2000" b="1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CP</a:t>
                </a:r>
                <a:r>
                  <a:rPr kumimoji="0" lang="zh-CN" altLang="en-US" sz="2000" b="1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破坏的研究</a:t>
                </a:r>
                <a:r>
                  <a:rPr kumimoji="0" lang="zh-CN" altLang="en-US" sz="2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，</a:t>
                </a:r>
                <a:r>
                  <a:rPr kumimoji="0" lang="zh-CN" altLang="en-US" sz="2000" b="1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积极</a:t>
                </a:r>
                <a:r>
                  <a:rPr kumimoji="0" lang="zh-CN" altLang="en-US" sz="2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开展稀有衰变和电弱物理的</a:t>
                </a:r>
                <a:r>
                  <a:rPr kumimoji="0" lang="zh-CN" altLang="en-US" sz="2000" b="1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研究</a:t>
                </a:r>
                <a:endParaRPr kumimoji="0" lang="en-US" altLang="zh-CN" sz="2000" b="1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/>
                </a:endParaRPr>
              </a:p>
              <a:p>
                <a:pPr marL="720000" lvl="1" indent="-342900">
                  <a:lnSpc>
                    <a:spcPts val="24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kumimoji="0" lang="zh-CN" altLang="en-US" sz="2000" b="1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大量新研究结果即将公开</a:t>
                </a:r>
                <a:endParaRPr kumimoji="0" lang="en-US" altLang="zh-CN" sz="2000" b="1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/>
                </a:endParaRPr>
              </a:p>
              <a:p>
                <a:pPr marL="720000" lvl="1" indent="-342900">
                  <a:lnSpc>
                    <a:spcPts val="24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kumimoji="0" lang="zh-CN" altLang="en-US" sz="2000" b="1" dirty="0" smtClean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机遇和挑战并存，对人力资源</a:t>
                </a:r>
                <a:r>
                  <a:rPr kumimoji="0" lang="zh-CN" altLang="en-US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/>
                  </a:rPr>
                  <a:t>和研究经费提出了更高的要求</a:t>
                </a:r>
                <a:endParaRPr kumimoji="0" lang="en-US" altLang="zh-CN" sz="20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/>
                </a:endParaRPr>
              </a:p>
            </p:txBody>
          </p:sp>
        </mc:Choice>
        <mc:Fallback xmlns="">
          <p:sp>
            <p:nvSpPr>
              <p:cNvPr id="8" name="文本框 8">
                <a:extLst>
                  <a:ext uri="{FF2B5EF4-FFF2-40B4-BE49-F238E27FC236}">
                    <a16:creationId xmlns:a16="http://schemas.microsoft.com/office/drawing/2014/main" id="{8E159CC4-F913-4046-9A83-1C749B3E91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8190" y="871696"/>
                <a:ext cx="10844666" cy="5709255"/>
              </a:xfrm>
              <a:prstGeom prst="rect">
                <a:avLst/>
              </a:prstGeom>
              <a:blipFill>
                <a:blip r:embed="rId2"/>
                <a:stretch>
                  <a:fillRect l="-506" t="-640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8117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BB682C10-5970-497D-A044-E306ACCD3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7695" y="3750010"/>
            <a:ext cx="4640135" cy="258307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/>
              <a:t>重</a:t>
            </a:r>
            <a:r>
              <a:rPr lang="zh-CN" altLang="en-US" dirty="0" smtClean="0"/>
              <a:t>离子碰撞数据样本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2019/10/24</a:t>
            </a:r>
            <a:endParaRPr lang="en-US" altLang="zh-CN" dirty="0" smtClean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杨振伟</a:t>
            </a:r>
            <a:r>
              <a:rPr lang="en-US" altLang="zh-CN" smtClean="0"/>
              <a:t>, </a:t>
            </a:r>
            <a:r>
              <a:rPr lang="zh-CN" altLang="en-US" smtClean="0"/>
              <a:t>清华大学高能物理研究中心   </a:t>
            </a:r>
            <a:r>
              <a:rPr lang="en-US" altLang="zh-CN" smtClean="0"/>
              <a:t>LHCb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D1EC-2E85-426B-9CF9-00380D01AEC6}" type="slidenum">
              <a:rPr lang="zh-CN" altLang="en-US" smtClean="0"/>
              <a:pPr/>
              <a:t>5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表格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42129409"/>
                  </p:ext>
                </p:extLst>
              </p:nvPr>
            </p:nvGraphicFramePr>
            <p:xfrm>
              <a:off x="2425597" y="1081673"/>
              <a:ext cx="6068291" cy="258016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42648">
                      <a:extLst>
                        <a:ext uri="{9D8B030D-6E8A-4147-A177-3AD203B41FA5}">
                          <a16:colId xmlns:a16="http://schemas.microsoft.com/office/drawing/2014/main" val="1422978615"/>
                        </a:ext>
                      </a:extLst>
                    </a:gridCol>
                    <a:gridCol w="940334">
                      <a:extLst>
                        <a:ext uri="{9D8B030D-6E8A-4147-A177-3AD203B41FA5}">
                          <a16:colId xmlns:a16="http://schemas.microsoft.com/office/drawing/2014/main" val="2467334017"/>
                        </a:ext>
                      </a:extLst>
                    </a:gridCol>
                    <a:gridCol w="1870364">
                      <a:extLst>
                        <a:ext uri="{9D8B030D-6E8A-4147-A177-3AD203B41FA5}">
                          <a16:colId xmlns:a16="http://schemas.microsoft.com/office/drawing/2014/main" val="725873200"/>
                        </a:ext>
                      </a:extLst>
                    </a:gridCol>
                    <a:gridCol w="1814945">
                      <a:extLst>
                        <a:ext uri="{9D8B030D-6E8A-4147-A177-3AD203B41FA5}">
                          <a16:colId xmlns:a16="http://schemas.microsoft.com/office/drawing/2014/main" val="4059449479"/>
                        </a:ext>
                      </a:extLst>
                    </a:gridCol>
                  </a:tblGrid>
                  <a:tr h="59896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400" dirty="0" smtClean="0"/>
                            <a:t>对撞类型</a:t>
                          </a:r>
                          <a:endParaRPr lang="zh-CN" altLang="en-US" sz="2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400" dirty="0" smtClean="0"/>
                            <a:t>年</a:t>
                          </a:r>
                          <a:endParaRPr lang="zh-CN" altLang="en-US" sz="2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400" dirty="0" smtClean="0"/>
                            <a:t>能量</a:t>
                          </a:r>
                          <a:r>
                            <a:rPr lang="en-US" altLang="zh-CN" sz="2400" dirty="0" smtClean="0"/>
                            <a:t>(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US" altLang="zh-CN" sz="2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lang="en-US" altLang="zh-CN" sz="24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b="1" i="1" smtClean="0">
                                          <a:latin typeface="Cambria Math" panose="02040503050406030204" pitchFamily="18" charset="0"/>
                                        </a:rPr>
                                        <m:t>𝒔</m:t>
                                      </m:r>
                                    </m:e>
                                    <m:sub>
                                      <m:r>
                                        <a:rPr lang="en-US" altLang="zh-CN" sz="2400" b="1" i="1" smtClean="0">
                                          <a:latin typeface="Cambria Math" panose="02040503050406030204" pitchFamily="18" charset="0"/>
                                        </a:rPr>
                                        <m:t>𝑵𝑵</m:t>
                                      </m:r>
                                    </m:sub>
                                  </m:sSub>
                                </m:e>
                              </m:rad>
                            </m:oMath>
                          </a14:m>
                          <a:r>
                            <a:rPr lang="en-US" altLang="zh-CN" sz="2400" dirty="0" smtClean="0"/>
                            <a:t>)</a:t>
                          </a:r>
                          <a:endParaRPr lang="zh-CN" altLang="en-US" sz="2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400" dirty="0" smtClean="0"/>
                            <a:t>亮度</a:t>
                          </a:r>
                          <a:endParaRPr lang="zh-CN" altLang="en-US" sz="2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7293546"/>
                      </a:ext>
                    </a:extLst>
                  </a:tr>
                  <a:tr h="38355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i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</a:t>
                          </a:r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Pb/</a:t>
                          </a:r>
                          <a:r>
                            <a:rPr lang="en-US" altLang="zh-CN" sz="20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Pb</a:t>
                          </a:r>
                          <a:r>
                            <a:rPr lang="en-US" altLang="zh-CN" sz="2000" i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</a:t>
                          </a:r>
                          <a:endParaRPr lang="zh-CN" altLang="en-US" sz="2000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2013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5.02 </a:t>
                          </a:r>
                          <a:r>
                            <a:rPr lang="en-US" altLang="zh-CN" sz="20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TeV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1.6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altLang="zh-CN" sz="2000" b="0" i="0" smtClean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  <m:sSup>
                                <m:sSup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2000" b="0" i="0" smtClean="0">
                                      <a:latin typeface="Cambria Math" panose="02040503050406030204" pitchFamily="18" charset="0"/>
                                    </a:rPr>
                                    <m:t>b</m:t>
                                  </m:r>
                                </m:e>
                                <m:sup>
                                  <m:r>
                                    <a:rPr lang="en-US" altLang="zh-CN" sz="2000" b="0" i="0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endParaRPr lang="zh-CN" altLang="en-US" sz="2000" i="0" baseline="30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19929450"/>
                      </a:ext>
                    </a:extLst>
                  </a:tr>
                  <a:tr h="38355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PbPb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2015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5.02 </a:t>
                          </a:r>
                          <a:r>
                            <a:rPr lang="en-US" altLang="zh-CN" sz="20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TeV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altLang="zh-CN" sz="2000" b="0" i="0" smtClean="0">
                                  <a:latin typeface="Cambria Math" panose="02040503050406030204" pitchFamily="18" charset="0"/>
                                </a:rPr>
                                <m:t>μ</m:t>
                              </m:r>
                              <m:sSup>
                                <m:sSup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b</m:t>
                                  </m:r>
                                </m:e>
                                <m:sup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  <m:r>
                                <a:rPr lang="en-US" altLang="zh-CN" sz="2000" b="0" i="1" dirty="0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</m:oMath>
                          </a14:m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31111758"/>
                      </a:ext>
                    </a:extLst>
                  </a:tr>
                  <a:tr h="383551"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i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</a:t>
                          </a:r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Pb/</a:t>
                          </a:r>
                          <a:r>
                            <a:rPr lang="en-US" altLang="zh-CN" sz="20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Pb</a:t>
                          </a:r>
                          <a:r>
                            <a:rPr lang="en-US" altLang="zh-CN" sz="2000" i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</a:t>
                          </a:r>
                          <a:endParaRPr lang="zh-CN" altLang="en-US" sz="2000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2016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8.16 </a:t>
                          </a:r>
                          <a:r>
                            <a:rPr lang="en-US" altLang="zh-CN" sz="20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TeV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34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altLang="zh-CN" sz="2000" b="0" i="0" smtClean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  <m:sSup>
                                <m:sSup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2000" b="0" i="0" smtClean="0">
                                      <a:latin typeface="Cambria Math" panose="02040503050406030204" pitchFamily="18" charset="0"/>
                                    </a:rPr>
                                    <m:t>b</m:t>
                                  </m:r>
                                </m:e>
                                <m:sup>
                                  <m:r>
                                    <a:rPr lang="en-US" altLang="zh-CN" sz="2000" b="0" i="0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endParaRPr lang="zh-CN" altLang="en-US" sz="2000" i="0" baseline="30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94065962"/>
                      </a:ext>
                    </a:extLst>
                  </a:tr>
                  <a:tr h="3467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XeXe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2017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5.44 </a:t>
                          </a:r>
                          <a:r>
                            <a:rPr lang="en-US" altLang="zh-CN" sz="20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TeV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0.4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altLang="zh-CN" sz="2000" b="0" i="0" smtClean="0">
                                  <a:latin typeface="Cambria Math" panose="02040503050406030204" pitchFamily="18" charset="0"/>
                                </a:rPr>
                                <m:t>μ</m:t>
                              </m:r>
                              <m:sSup>
                                <m:sSup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b</m:t>
                                  </m:r>
                                </m:e>
                                <m:sup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04373280"/>
                      </a:ext>
                    </a:extLst>
                  </a:tr>
                  <a:tr h="3467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PbPb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2018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5.02 </a:t>
                          </a:r>
                          <a:r>
                            <a:rPr lang="en-US" altLang="zh-CN" sz="20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TeV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~200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altLang="zh-CN" sz="2000" b="0" i="0" smtClean="0">
                                  <a:latin typeface="Cambria Math" panose="02040503050406030204" pitchFamily="18" charset="0"/>
                                </a:rPr>
                                <m:t>μ</m:t>
                              </m:r>
                              <m:sSup>
                                <m:sSup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b</m:t>
                                  </m:r>
                                </m:e>
                                <m:sup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6280886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表格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42129409"/>
                  </p:ext>
                </p:extLst>
              </p:nvPr>
            </p:nvGraphicFramePr>
            <p:xfrm>
              <a:off x="2425597" y="1081673"/>
              <a:ext cx="6068291" cy="258016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42648">
                      <a:extLst>
                        <a:ext uri="{9D8B030D-6E8A-4147-A177-3AD203B41FA5}">
                          <a16:colId xmlns:a16="http://schemas.microsoft.com/office/drawing/2014/main" val="1422978615"/>
                        </a:ext>
                      </a:extLst>
                    </a:gridCol>
                    <a:gridCol w="940334">
                      <a:extLst>
                        <a:ext uri="{9D8B030D-6E8A-4147-A177-3AD203B41FA5}">
                          <a16:colId xmlns:a16="http://schemas.microsoft.com/office/drawing/2014/main" val="2467334017"/>
                        </a:ext>
                      </a:extLst>
                    </a:gridCol>
                    <a:gridCol w="1870364">
                      <a:extLst>
                        <a:ext uri="{9D8B030D-6E8A-4147-A177-3AD203B41FA5}">
                          <a16:colId xmlns:a16="http://schemas.microsoft.com/office/drawing/2014/main" val="725873200"/>
                        </a:ext>
                      </a:extLst>
                    </a:gridCol>
                    <a:gridCol w="1814945">
                      <a:extLst>
                        <a:ext uri="{9D8B030D-6E8A-4147-A177-3AD203B41FA5}">
                          <a16:colId xmlns:a16="http://schemas.microsoft.com/office/drawing/2014/main" val="4059449479"/>
                        </a:ext>
                      </a:extLst>
                    </a:gridCol>
                  </a:tblGrid>
                  <a:tr h="59896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400" dirty="0" smtClean="0"/>
                            <a:t>对撞类型</a:t>
                          </a:r>
                          <a:endParaRPr lang="zh-CN" altLang="en-US" sz="2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400" dirty="0" smtClean="0"/>
                            <a:t>年</a:t>
                          </a:r>
                          <a:endParaRPr lang="zh-CN" altLang="en-US" sz="2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28013" t="-1020" r="-98371" b="-35102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400" dirty="0" smtClean="0"/>
                            <a:t>亮度</a:t>
                          </a:r>
                          <a:endParaRPr lang="zh-CN" altLang="en-US" sz="2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7293546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i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</a:t>
                          </a:r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Pb/</a:t>
                          </a:r>
                          <a:r>
                            <a:rPr lang="en-US" altLang="zh-CN" sz="20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Pb</a:t>
                          </a:r>
                          <a:r>
                            <a:rPr lang="en-US" altLang="zh-CN" sz="2000" i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</a:t>
                          </a:r>
                          <a:endParaRPr lang="zh-CN" altLang="en-US" sz="2000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2013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5.02 </a:t>
                          </a:r>
                          <a:r>
                            <a:rPr lang="en-US" altLang="zh-CN" sz="20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TeV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34899" t="-150000" r="-1342" b="-4212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19929450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PbPb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2015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5.02 </a:t>
                          </a:r>
                          <a:r>
                            <a:rPr lang="en-US" altLang="zh-CN" sz="20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TeV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34899" t="-253846" r="-1342" b="-3276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31111758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i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</a:t>
                          </a:r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Pb/</a:t>
                          </a:r>
                          <a:r>
                            <a:rPr lang="en-US" altLang="zh-CN" sz="20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Pb</a:t>
                          </a:r>
                          <a:r>
                            <a:rPr lang="en-US" altLang="zh-CN" sz="2000" i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</a:t>
                          </a:r>
                          <a:endParaRPr lang="zh-CN" altLang="en-US" sz="2000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2016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8.16 </a:t>
                          </a:r>
                          <a:r>
                            <a:rPr lang="en-US" altLang="zh-CN" sz="20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TeV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34899" t="-353846" r="-1342" b="-2276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94065962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XeXe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2017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5.44 </a:t>
                          </a:r>
                          <a:r>
                            <a:rPr lang="en-US" altLang="zh-CN" sz="20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TeV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34899" t="-453846" r="-1342" b="-1276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04373280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PbPb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2018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5.02 </a:t>
                          </a:r>
                          <a:r>
                            <a:rPr lang="en-US" altLang="zh-CN" sz="20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TeV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34899" t="-553846" r="-1342" b="-276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62808869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" t="9936" r="39303" b="5690"/>
          <a:stretch/>
        </p:blipFill>
        <p:spPr>
          <a:xfrm>
            <a:off x="609218" y="4378036"/>
            <a:ext cx="5698485" cy="2092664"/>
          </a:xfrm>
          <a:prstGeom prst="rect">
            <a:avLst/>
          </a:prstGeom>
        </p:spPr>
      </p:pic>
      <p:sp>
        <p:nvSpPr>
          <p:cNvPr id="9" name="矩形 1">
            <a:extLst>
              <a:ext uri="{FF2B5EF4-FFF2-40B4-BE49-F238E27FC236}">
                <a16:creationId xmlns:a16="http://schemas.microsoft.com/office/drawing/2014/main" id="{1382B05E-2952-4995-8668-2F720BE0B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218" y="1029320"/>
            <a:ext cx="1614437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zh-CN" altLang="en-US" sz="28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对撞</a:t>
            </a:r>
            <a:r>
              <a:rPr lang="zh-CN" altLang="en-US" sz="28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模式</a:t>
            </a:r>
            <a:endParaRPr lang="en-US" altLang="zh-CN" sz="28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10" name="矩形 1">
            <a:extLst>
              <a:ext uri="{FF2B5EF4-FFF2-40B4-BE49-F238E27FC236}">
                <a16:creationId xmlns:a16="http://schemas.microsoft.com/office/drawing/2014/main" id="{3897EB5C-1E63-4F48-8AE3-1C13975BB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454" y="3750010"/>
            <a:ext cx="2043927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zh-CN" altLang="en-US" sz="2800" b="1" dirty="0">
                <a:solidFill>
                  <a:srgbClr val="FF282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固定靶</a:t>
            </a:r>
            <a:r>
              <a:rPr lang="zh-CN" altLang="en-US" sz="2800" b="1" dirty="0" smtClean="0">
                <a:solidFill>
                  <a:srgbClr val="FF282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模式</a:t>
            </a:r>
            <a:endParaRPr lang="en-US" altLang="zh-CN" sz="2800" b="1" dirty="0">
              <a:solidFill>
                <a:srgbClr val="FF282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11" name="矩形 1">
            <a:extLst>
              <a:ext uri="{FF2B5EF4-FFF2-40B4-BE49-F238E27FC236}">
                <a16:creationId xmlns:a16="http://schemas.microsoft.com/office/drawing/2014/main" id="{3897EB5C-1E63-4F48-8AE3-1C13975BB594}"/>
              </a:ext>
            </a:extLst>
          </p:cNvPr>
          <p:cNvSpPr>
            <a:spLocks noChangeArrowheads="1"/>
          </p:cNvSpPr>
          <p:nvPr/>
        </p:nvSpPr>
        <p:spPr bwMode="auto">
          <a:xfrm rot="19868853">
            <a:off x="2022970" y="5095698"/>
            <a:ext cx="3664891" cy="523220"/>
          </a:xfrm>
          <a:prstGeom prst="rect">
            <a:avLst/>
          </a:prstGeom>
          <a:solidFill>
            <a:schemeClr val="accent1">
              <a:lumMod val="40000"/>
              <a:lumOff val="60000"/>
              <a:alpha val="54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zh-CN" sz="2800" b="1" dirty="0" err="1" smtClean="0">
                <a:solidFill>
                  <a:srgbClr val="FF282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LHCb</a:t>
            </a:r>
            <a:r>
              <a:rPr lang="zh-CN" altLang="en-US" sz="2800" b="1" dirty="0" smtClean="0">
                <a:solidFill>
                  <a:srgbClr val="FF282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独有的数据样本</a:t>
            </a:r>
            <a:endParaRPr lang="en-US" altLang="zh-CN" sz="2800" b="1" dirty="0">
              <a:solidFill>
                <a:srgbClr val="FF282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669637" y="4808070"/>
            <a:ext cx="285745" cy="346364"/>
          </a:xfrm>
          <a:prstGeom prst="rect">
            <a:avLst/>
          </a:prstGeom>
          <a:solidFill>
            <a:srgbClr val="FF0000">
              <a:alpha val="4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7540639" y="4298302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靶</a:t>
            </a:r>
          </a:p>
        </p:txBody>
      </p:sp>
      <p:cxnSp>
        <p:nvCxnSpPr>
          <p:cNvPr id="16" name="直接箭头连接符 15"/>
          <p:cNvCxnSpPr/>
          <p:nvPr/>
        </p:nvCxnSpPr>
        <p:spPr>
          <a:xfrm flipV="1">
            <a:off x="6509645" y="4992834"/>
            <a:ext cx="1159992" cy="18996"/>
          </a:xfrm>
          <a:prstGeom prst="straightConnector1">
            <a:avLst/>
          </a:prstGeom>
          <a:ln w="101600">
            <a:solidFill>
              <a:srgbClr val="FF28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101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/>
              <a:t>致谢与希望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2019/10/24</a:t>
            </a:r>
            <a:endParaRPr lang="en-US" altLang="zh-CN" dirty="0" smtClean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杨振伟</a:t>
            </a:r>
            <a:r>
              <a:rPr lang="en-US" altLang="zh-CN" smtClean="0"/>
              <a:t>, </a:t>
            </a:r>
            <a:r>
              <a:rPr lang="zh-CN" altLang="en-US" smtClean="0"/>
              <a:t>清华大学高能物理研究中心   </a:t>
            </a:r>
            <a:r>
              <a:rPr lang="en-US" altLang="zh-CN" smtClean="0"/>
              <a:t>LHCb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D1EC-2E85-426B-9CF9-00380D01AEC6}" type="slidenum">
              <a:rPr lang="zh-CN" altLang="en-US" smtClean="0"/>
              <a:pPr/>
              <a:t>50</a:t>
            </a:fld>
            <a:endParaRPr lang="zh-CN" altLang="en-US"/>
          </a:p>
        </p:txBody>
      </p:sp>
      <p:sp>
        <p:nvSpPr>
          <p:cNvPr id="7" name="文本框 8">
            <a:extLst>
              <a:ext uri="{FF2B5EF4-FFF2-40B4-BE49-F238E27FC236}">
                <a16:creationId xmlns:a16="http://schemas.microsoft.com/office/drawing/2014/main" id="{41FEA8CE-229B-45DB-AB17-EC4FBE4F9D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014" y="1136620"/>
            <a:ext cx="11147526" cy="447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0" lang="zh-CN" altLang="en-US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科技部</a:t>
            </a:r>
            <a:endParaRPr kumimoji="0" lang="en-US" altLang="zh-CN" sz="2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/>
            </a:endParaRPr>
          </a:p>
          <a:p>
            <a:pPr marL="7200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zh-CN" altLang="en-US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国家重点研发计划“大科学装置前沿研究</a:t>
            </a:r>
            <a:r>
              <a:rPr kumimoji="0" lang="en-US" altLang="zh-CN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”</a:t>
            </a:r>
            <a:r>
              <a:rPr kumimoji="0" lang="zh-CN" altLang="en-US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重点</a:t>
            </a:r>
            <a:r>
              <a:rPr kumimoji="0" lang="zh-CN" altLang="en-US" sz="24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专项</a:t>
            </a:r>
            <a:endParaRPr kumimoji="0" lang="en-US" altLang="zh-CN" sz="2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/>
            </a:endParaRPr>
          </a:p>
          <a:p>
            <a:pPr marL="1120050" lvl="2" indent="-342900"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kumimoji="0" lang="en-US" altLang="zh-CN" sz="2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 </a:t>
            </a:r>
            <a:r>
              <a:rPr kumimoji="0" lang="en-US" altLang="zh-CN" sz="16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752</a:t>
            </a:r>
            <a:r>
              <a:rPr kumimoji="0"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万 </a:t>
            </a:r>
            <a:r>
              <a:rPr kumimoji="0"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（</a:t>
            </a:r>
            <a:r>
              <a:rPr kumimoji="0" lang="en-US" altLang="zh-CN" sz="2400" b="1" dirty="0" err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LHCb</a:t>
            </a:r>
            <a:r>
              <a:rPr kumimoji="0"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物理）</a:t>
            </a:r>
            <a:r>
              <a:rPr kumimoji="0" lang="en-US" altLang="zh-CN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+ </a:t>
            </a:r>
            <a:r>
              <a:rPr kumimoji="0" lang="en-US" altLang="zh-CN" sz="16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205</a:t>
            </a:r>
            <a:r>
              <a:rPr kumimoji="0" lang="zh-CN" altLang="en-US" sz="16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万</a:t>
            </a:r>
            <a:r>
              <a:rPr kumimoji="0"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（</a:t>
            </a:r>
            <a:r>
              <a:rPr kumimoji="0" lang="en-US" altLang="zh-CN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LHC</a:t>
            </a:r>
            <a:r>
              <a:rPr kumimoji="0"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升级项目的小部分</a:t>
            </a:r>
            <a:r>
              <a:rPr kumimoji="0" lang="zh-CN" altLang="en-US" sz="2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）</a:t>
            </a:r>
            <a:endParaRPr kumimoji="0" lang="en-US" altLang="zh-CN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/>
            </a:endParaRPr>
          </a:p>
          <a:p>
            <a:pPr marL="1120050" lvl="2" indent="-342900"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kumimoji="0" lang="zh-CN" altLang="en-US" sz="2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远远</a:t>
            </a:r>
            <a:r>
              <a:rPr kumimoji="0"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低于其它</a:t>
            </a:r>
            <a:r>
              <a:rPr kumimoji="0"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LHC</a:t>
            </a:r>
            <a:r>
              <a:rPr kumimoji="0"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实验的支持水平</a:t>
            </a:r>
            <a:endParaRPr kumimoji="0"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0" lang="zh-CN" altLang="en-US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国家自然科学基金委</a:t>
            </a:r>
            <a:endParaRPr kumimoji="0" lang="en-US" altLang="zh-CN" sz="2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/>
            </a:endParaRPr>
          </a:p>
          <a:p>
            <a:pPr marL="7200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zh-CN" altLang="en-US" sz="2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希望获得稳定</a:t>
            </a:r>
            <a:r>
              <a:rPr kumimoji="0"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支持</a:t>
            </a:r>
            <a:endParaRPr kumimoji="0"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/>
            </a:endParaRPr>
          </a:p>
          <a:p>
            <a:pPr marL="7200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zh-CN" altLang="en-US" sz="24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积极争取竞争性</a:t>
            </a:r>
            <a:r>
              <a:rPr kumimoji="0" lang="zh-CN" altLang="en-US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项目：</a:t>
            </a:r>
            <a:r>
              <a:rPr kumimoji="0" lang="zh-CN" altLang="en-US" sz="24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重点 </a:t>
            </a:r>
            <a:r>
              <a:rPr kumimoji="0" lang="zh-CN" altLang="en-US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、面</a:t>
            </a:r>
            <a:r>
              <a:rPr kumimoji="0" lang="zh-CN" altLang="en-US" sz="24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上、</a:t>
            </a:r>
            <a:r>
              <a:rPr kumimoji="0" lang="zh-CN" altLang="en-US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杰</a:t>
            </a:r>
            <a:r>
              <a:rPr kumimoji="0" lang="zh-CN" altLang="en-US" sz="24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青、优青、青年</a:t>
            </a:r>
            <a:endParaRPr kumimoji="0" lang="en-US" altLang="zh-CN" sz="2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0"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中国科学院</a:t>
            </a:r>
            <a:endParaRPr kumimoji="0" lang="en-US" altLang="zh-CN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/>
            </a:endParaRPr>
          </a:p>
          <a:p>
            <a:pPr marL="7200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zh-CN" altLang="en-US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前沿科学重点研究计划项目</a:t>
            </a:r>
            <a:endParaRPr kumimoji="0" lang="en-US" altLang="zh-CN" sz="2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0"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成员单位和其它渠道的人才</a:t>
            </a:r>
            <a:r>
              <a:rPr kumimoji="0" lang="zh-CN" altLang="en-US" sz="2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项目</a:t>
            </a:r>
            <a:endParaRPr kumimoji="0" lang="en-US" altLang="zh-CN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073711" y="5775746"/>
            <a:ext cx="94970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希望能获得与团队规模、承担的任务和取得的成绩相匹配的稳定支持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028436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 err="1" smtClean="0"/>
              <a:t>LHCb</a:t>
            </a:r>
            <a:r>
              <a:rPr lang="zh-CN" altLang="en-US" dirty="0" smtClean="0"/>
              <a:t>国际合作</a:t>
            </a:r>
            <a:r>
              <a:rPr lang="zh-CN" altLang="en-US" dirty="0"/>
              <a:t>组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2019/10/24</a:t>
            </a:r>
            <a:endParaRPr lang="en-US" altLang="zh-CN" dirty="0" smtClean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杨振伟</a:t>
            </a:r>
            <a:r>
              <a:rPr lang="en-US" altLang="zh-CN" smtClean="0"/>
              <a:t>, </a:t>
            </a:r>
            <a:r>
              <a:rPr lang="zh-CN" altLang="en-US" smtClean="0"/>
              <a:t>清华大学高能物理研究中心   </a:t>
            </a:r>
            <a:r>
              <a:rPr lang="en-US" altLang="zh-CN" smtClean="0"/>
              <a:t>LHCb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D1EC-2E85-426B-9CF9-00380D01AEC6}" type="slidenum">
              <a:rPr lang="zh-CN" altLang="en-US" smtClean="0"/>
              <a:pPr/>
              <a:t>6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0E6A74-4547-44D3-A385-75110F72A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800" y="1710555"/>
            <a:ext cx="9070550" cy="4464496"/>
          </a:xfrm>
          <a:prstGeom prst="rect">
            <a:avLst/>
          </a:prstGeom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18E11173-53A1-404D-AC51-B00C34DB9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188" y="1136620"/>
            <a:ext cx="92977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Helvetica" charset="0"/>
              </a:rPr>
              <a:t>来自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Helvetica" charset="0"/>
              </a:rPr>
              <a:t>18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Helvetica" charset="0"/>
              </a:rPr>
              <a:t>个国家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Helvetica" charset="0"/>
              </a:rPr>
              <a:t>、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Helvetica" charset="0"/>
              </a:rPr>
              <a:t>80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Helvetica" charset="0"/>
              </a:rPr>
              <a:t>个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Helvetica" charset="0"/>
              </a:rPr>
              <a:t>单位的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Helvetica" charset="0"/>
              </a:rPr>
              <a:t>1341 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Helvetica" charset="0"/>
              </a:rPr>
              <a:t>名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Helvetica" charset="0"/>
              </a:rPr>
              <a:t>成员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00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2019/10/24</a:t>
            </a:r>
            <a:endParaRPr lang="en-US" altLang="zh-CN" dirty="0" smtClean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chemeClr val="tx1"/>
                </a:solidFill>
              </a:rPr>
              <a:t>杨振伟</a:t>
            </a:r>
            <a:r>
              <a:rPr lang="en-US" altLang="zh-CN" dirty="0" smtClean="0">
                <a:solidFill>
                  <a:schemeClr val="tx1"/>
                </a:solidFill>
              </a:rPr>
              <a:t>, </a:t>
            </a:r>
            <a:r>
              <a:rPr lang="zh-CN" altLang="en-US" dirty="0" smtClean="0">
                <a:solidFill>
                  <a:schemeClr val="tx1"/>
                </a:solidFill>
              </a:rPr>
              <a:t>清华大学高能物理研究中心   </a:t>
            </a:r>
            <a:r>
              <a:rPr lang="en-US" altLang="zh-CN" dirty="0" err="1" smtClean="0">
                <a:solidFill>
                  <a:schemeClr val="tx1"/>
                </a:solidFill>
              </a:rPr>
              <a:t>LHCb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D1EC-2E85-426B-9CF9-00380D01AEC6}" type="slidenum">
              <a:rPr lang="zh-CN" altLang="en-US" smtClean="0"/>
              <a:pPr/>
              <a:t>7</a:t>
            </a:fld>
            <a:endParaRPr lang="zh-CN" alt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653613" y="2648104"/>
            <a:ext cx="7813178" cy="1584325"/>
          </a:xfrm>
          <a:prstGeom prst="rect">
            <a:avLst/>
          </a:prstGeom>
          <a:blipFill dpi="0" rotWithShape="1">
            <a:blip r:embed="rId2">
              <a:alphaModFix amt="40000"/>
            </a:blip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4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4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4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4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4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LHCb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中国组</a:t>
            </a:r>
            <a:r>
              <a:rPr lang="zh-CN" altLang="en-US" sz="36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单位与人员情况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0569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7276" y="249512"/>
            <a:ext cx="11019812" cy="887108"/>
          </a:xfrm>
        </p:spPr>
        <p:txBody>
          <a:bodyPr>
            <a:normAutofit/>
          </a:bodyPr>
          <a:lstStyle/>
          <a:p>
            <a:pPr algn="ctr"/>
            <a:r>
              <a:rPr lang="en-US" altLang="zh-CN" dirty="0" err="1" smtClean="0"/>
              <a:t>LHCb</a:t>
            </a:r>
            <a:r>
              <a:rPr lang="zh-CN" altLang="en-US" dirty="0" smtClean="0"/>
              <a:t>中国组</a:t>
            </a:r>
            <a:endParaRPr lang="zh-CN" altLang="en-US" dirty="0"/>
          </a:p>
        </p:txBody>
      </p:sp>
      <p:graphicFrame>
        <p:nvGraphicFramePr>
          <p:cNvPr id="9" name="内容占位符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777002"/>
              </p:ext>
            </p:extLst>
          </p:nvPr>
        </p:nvGraphicFramePr>
        <p:xfrm>
          <a:off x="1634425" y="3463304"/>
          <a:ext cx="7686555" cy="30431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2019/10/24</a:t>
            </a:r>
            <a:endParaRPr lang="en-US" altLang="zh-CN" dirty="0" smtClean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杨振伟</a:t>
            </a:r>
            <a:r>
              <a:rPr lang="en-US" altLang="zh-CN" smtClean="0"/>
              <a:t>, </a:t>
            </a:r>
            <a:r>
              <a:rPr lang="zh-CN" altLang="en-US" smtClean="0"/>
              <a:t>清华大学高能物理研究中心   </a:t>
            </a:r>
            <a:r>
              <a:rPr lang="en-US" altLang="zh-CN" smtClean="0"/>
              <a:t>LHCb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D1EC-2E85-426B-9CF9-00380D01AEC6}" type="slidenum">
              <a:rPr lang="zh-CN" altLang="en-US" smtClean="0"/>
              <a:pPr/>
              <a:t>8</a:t>
            </a:fld>
            <a:endParaRPr lang="zh-CN" altLang="en-US"/>
          </a:p>
        </p:txBody>
      </p:sp>
      <p:sp>
        <p:nvSpPr>
          <p:cNvPr id="10" name="矩形 1">
            <a:extLst>
              <a:ext uri="{FF2B5EF4-FFF2-40B4-BE49-F238E27FC236}">
                <a16:creationId xmlns:a16="http://schemas.microsoft.com/office/drawing/2014/main" id="{9B32C9A4-5D01-4E30-9BF7-8F53A563A3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008" y="1655051"/>
            <a:ext cx="6979478" cy="109260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360000" eaLnBrk="1" hangingPunct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清华大学，华中师范大学，中国科学院大学，武汉大学，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      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高能物理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研究所，华南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师范大学，</a:t>
            </a: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/>
            </a:r>
            <a:b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      </a:t>
            </a:r>
            <a:r>
              <a:rPr lang="zh-CN" altLang="en-US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北京大学（</a:t>
            </a:r>
            <a:r>
              <a:rPr lang="en-US" altLang="zh-CN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2019</a:t>
            </a:r>
            <a:r>
              <a:rPr lang="zh-CN" altLang="en-US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）</a:t>
            </a:r>
            <a:endParaRPr lang="en-US" altLang="zh-CN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11" name="矩形 1">
            <a:extLst>
              <a:ext uri="{FF2B5EF4-FFF2-40B4-BE49-F238E27FC236}">
                <a16:creationId xmlns:a16="http://schemas.microsoft.com/office/drawing/2014/main" id="{AB0D84FA-1499-45AD-9A88-6BAEB5A470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396" y="2686997"/>
            <a:ext cx="7214606" cy="95410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zh-CN" altLang="en-US" sz="28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研究</a:t>
            </a:r>
            <a:r>
              <a:rPr lang="zh-CN" altLang="en-US" sz="28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队伍</a:t>
            </a:r>
            <a:r>
              <a:rPr lang="zh-CN" altLang="en-US" sz="28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：</a:t>
            </a:r>
            <a:r>
              <a:rPr lang="en-US" altLang="zh-CN" sz="28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21</a:t>
            </a:r>
            <a:r>
              <a:rPr lang="zh-CN" altLang="en-US" sz="28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名教师</a:t>
            </a:r>
            <a:r>
              <a:rPr lang="en-US" altLang="zh-CN" sz="28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/>
            </a:r>
            <a:br>
              <a:rPr lang="en-US" altLang="zh-CN" sz="28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lang="en-US" altLang="zh-CN" sz="28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  </a:t>
            </a:r>
            <a:r>
              <a:rPr lang="zh-CN" altLang="en-US" sz="24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（</a:t>
            </a: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杰青</a:t>
            </a:r>
            <a:r>
              <a:rPr lang="en-US" altLang="zh-CN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2</a:t>
            </a: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，优青</a:t>
            </a:r>
            <a:r>
              <a:rPr lang="en-US" altLang="zh-CN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2</a:t>
            </a: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、青千</a:t>
            </a:r>
            <a:r>
              <a:rPr lang="en-US" altLang="zh-CN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6</a:t>
            </a: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，科学院百人</a:t>
            </a:r>
            <a:r>
              <a:rPr lang="en-US" altLang="zh-CN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1</a:t>
            </a: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）</a:t>
            </a:r>
            <a:endParaRPr lang="en-US" altLang="zh-CN" sz="2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13" name="矩形 1">
            <a:extLst>
              <a:ext uri="{FF2B5EF4-FFF2-40B4-BE49-F238E27FC236}">
                <a16:creationId xmlns:a16="http://schemas.microsoft.com/office/drawing/2014/main" id="{453E9B70-BB97-4CD2-95E7-70773F7D2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008" y="1052947"/>
            <a:ext cx="7344816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zh-CN" altLang="en-US" sz="28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中国</a:t>
            </a:r>
            <a:r>
              <a:rPr lang="zh-CN" altLang="en-US" sz="28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单位</a:t>
            </a:r>
            <a:r>
              <a:rPr lang="en-US" altLang="zh-CN" sz="28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7</a:t>
            </a:r>
            <a:r>
              <a:rPr lang="zh-CN" altLang="en-US" sz="28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个</a:t>
            </a:r>
            <a:r>
              <a:rPr lang="zh-CN" altLang="en-US" sz="28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，单位数在合作组排名</a:t>
            </a:r>
            <a:r>
              <a:rPr lang="en-US" altLang="zh-CN" sz="28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4/18</a:t>
            </a:r>
          </a:p>
        </p:txBody>
      </p:sp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5067665"/>
              </p:ext>
            </p:extLst>
          </p:nvPr>
        </p:nvGraphicFramePr>
        <p:xfrm>
          <a:off x="7942518" y="867424"/>
          <a:ext cx="3723959" cy="277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5080">
                  <a:extLst>
                    <a:ext uri="{9D8B030D-6E8A-4147-A177-3AD203B41FA5}">
                      <a16:colId xmlns:a16="http://schemas.microsoft.com/office/drawing/2014/main" val="1124410738"/>
                    </a:ext>
                  </a:extLst>
                </a:gridCol>
                <a:gridCol w="816293">
                  <a:extLst>
                    <a:ext uri="{9D8B030D-6E8A-4147-A177-3AD203B41FA5}">
                      <a16:colId xmlns:a16="http://schemas.microsoft.com/office/drawing/2014/main" val="1743865848"/>
                    </a:ext>
                  </a:extLst>
                </a:gridCol>
                <a:gridCol w="816293">
                  <a:extLst>
                    <a:ext uri="{9D8B030D-6E8A-4147-A177-3AD203B41FA5}">
                      <a16:colId xmlns:a16="http://schemas.microsoft.com/office/drawing/2014/main" val="725789937"/>
                    </a:ext>
                  </a:extLst>
                </a:gridCol>
                <a:gridCol w="816293">
                  <a:extLst>
                    <a:ext uri="{9D8B030D-6E8A-4147-A177-3AD203B41FA5}">
                      <a16:colId xmlns:a16="http://schemas.microsoft.com/office/drawing/2014/main" val="4759534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年份</a:t>
                      </a:r>
                      <a:endParaRPr lang="zh-CN" altLang="en-US" sz="2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2017</a:t>
                      </a:r>
                      <a:endParaRPr lang="zh-CN" altLang="en-US" sz="2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2018</a:t>
                      </a:r>
                      <a:endParaRPr lang="zh-CN" altLang="en-US" sz="2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2019</a:t>
                      </a:r>
                      <a:endParaRPr lang="zh-CN" altLang="en-US" sz="2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508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教师</a:t>
                      </a:r>
                      <a:endParaRPr lang="zh-CN" altLang="en-US" sz="2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</a:t>
                      </a:r>
                      <a:endParaRPr lang="zh-CN" altLang="en-US" sz="2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21</a:t>
                      </a:r>
                      <a:endParaRPr lang="zh-CN" altLang="en-US" sz="2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21</a:t>
                      </a:r>
                      <a:endParaRPr lang="zh-CN" altLang="en-US" sz="2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3885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博士后</a:t>
                      </a:r>
                      <a:endParaRPr lang="zh-CN" altLang="en-US" sz="2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endParaRPr lang="zh-CN" altLang="en-US" sz="2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endParaRPr lang="zh-CN" altLang="en-US" sz="2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17</a:t>
                      </a:r>
                      <a:endParaRPr lang="zh-CN" altLang="en-US" sz="2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390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博士生</a:t>
                      </a:r>
                      <a:endParaRPr lang="zh-CN" altLang="en-US" sz="2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  <a:endParaRPr lang="zh-CN" altLang="en-US" sz="2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31</a:t>
                      </a:r>
                      <a:endParaRPr lang="zh-CN" altLang="en-US" sz="2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38</a:t>
                      </a:r>
                      <a:endParaRPr lang="zh-CN" altLang="en-US" sz="2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89237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硕士生</a:t>
                      </a:r>
                      <a:endParaRPr lang="zh-CN" altLang="en-US" sz="2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</a:t>
                      </a:r>
                      <a:endParaRPr lang="zh-CN" altLang="en-US" sz="2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23</a:t>
                      </a:r>
                      <a:endParaRPr lang="zh-CN" altLang="en-US" sz="2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21</a:t>
                      </a:r>
                      <a:endParaRPr lang="zh-CN" altLang="en-US" sz="2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3224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 smtClean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总人数</a:t>
                      </a:r>
                      <a:endParaRPr lang="zh-CN" altLang="en-US" sz="2000" b="1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58</a:t>
                      </a:r>
                      <a:endParaRPr lang="zh-CN" altLang="en-US" sz="2000" b="1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85</a:t>
                      </a:r>
                      <a:endParaRPr lang="zh-CN" altLang="en-US" sz="2000" b="1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97</a:t>
                      </a:r>
                      <a:endParaRPr lang="zh-CN" altLang="en-US" sz="2000" b="1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14495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论文署名</a:t>
                      </a:r>
                      <a:endParaRPr lang="zh-CN" altLang="en-US" sz="2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40</a:t>
                      </a:r>
                      <a:endParaRPr lang="zh-CN" altLang="en-US" sz="2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55</a:t>
                      </a:r>
                      <a:endParaRPr lang="zh-CN" altLang="en-US" sz="2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58</a:t>
                      </a:r>
                      <a:endParaRPr lang="zh-CN" altLang="en-US" sz="2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0457131"/>
                  </a:ext>
                </a:extLst>
              </a:tr>
            </a:tbl>
          </a:graphicData>
        </a:graphic>
      </p:graphicFrame>
      <p:sp>
        <p:nvSpPr>
          <p:cNvPr id="15" name="椭圆 14"/>
          <p:cNvSpPr/>
          <p:nvPr/>
        </p:nvSpPr>
        <p:spPr>
          <a:xfrm>
            <a:off x="3925513" y="4880683"/>
            <a:ext cx="454288" cy="1517706"/>
          </a:xfrm>
          <a:prstGeom prst="ellipse">
            <a:avLst/>
          </a:prstGeom>
          <a:noFill/>
          <a:ln w="38100">
            <a:solidFill>
              <a:srgbClr val="FF28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28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 smtClean="0"/>
              <a:t>人员名单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99005" y="973496"/>
            <a:ext cx="9106591" cy="5501513"/>
          </a:xfrm>
        </p:spPr>
        <p:txBody>
          <a:bodyPr>
            <a:noAutofit/>
          </a:bodyPr>
          <a:lstStyle/>
          <a:p>
            <a:r>
              <a:rPr lang="en-US" altLang="zh-CN" sz="2400" b="1" dirty="0" smtClean="0"/>
              <a:t> </a:t>
            </a:r>
            <a:r>
              <a:rPr lang="zh-CN" altLang="en-US" sz="2400" b="1" dirty="0" smtClean="0"/>
              <a:t>清华大学：</a:t>
            </a:r>
            <a:r>
              <a:rPr lang="en-US" altLang="zh-CN" sz="2400" b="1" dirty="0" smtClean="0"/>
              <a:t>24</a:t>
            </a:r>
            <a:r>
              <a:rPr lang="zh-CN" altLang="en-US" sz="2400" b="1" dirty="0" smtClean="0"/>
              <a:t>人</a:t>
            </a:r>
            <a:endParaRPr lang="en-US" altLang="zh-CN" sz="2400" b="1" dirty="0" smtClean="0"/>
          </a:p>
          <a:p>
            <a:pPr lvl="1"/>
            <a:r>
              <a:rPr lang="zh-CN" altLang="en-US" sz="2000" b="1" dirty="0" smtClean="0">
                <a:solidFill>
                  <a:srgbClr val="0000FF"/>
                </a:solidFill>
              </a:rPr>
              <a:t>杨振伟</a:t>
            </a:r>
            <a:r>
              <a:rPr lang="zh-CN" altLang="en-US" sz="2000" b="1" dirty="0">
                <a:solidFill>
                  <a:srgbClr val="0000FF"/>
                </a:solidFill>
              </a:rPr>
              <a:t>，</a:t>
            </a:r>
            <a:r>
              <a:rPr lang="zh-CN" altLang="en-US" sz="2000" b="1" dirty="0" smtClean="0">
                <a:solidFill>
                  <a:srgbClr val="0000FF"/>
                </a:solidFill>
              </a:rPr>
              <a:t>张黎明</a:t>
            </a:r>
            <a:r>
              <a:rPr lang="zh-CN" altLang="en-US" sz="2000" b="1" dirty="0">
                <a:solidFill>
                  <a:srgbClr val="0000FF"/>
                </a:solidFill>
              </a:rPr>
              <a:t>，</a:t>
            </a:r>
            <a:r>
              <a:rPr lang="zh-CN" altLang="en-US" sz="2000" b="1" dirty="0" smtClean="0">
                <a:solidFill>
                  <a:srgbClr val="0000FF"/>
                </a:solidFill>
              </a:rPr>
              <a:t>朱相雷，龚光华，曾鸣</a:t>
            </a:r>
            <a:r>
              <a:rPr lang="zh-CN" altLang="en-US" sz="2000" b="1" dirty="0" smtClean="0"/>
              <a:t>；博士后</a:t>
            </a:r>
            <a:r>
              <a:rPr lang="en-US" altLang="zh-CN" sz="2000" b="1" dirty="0" smtClean="0"/>
              <a:t>3</a:t>
            </a:r>
            <a:r>
              <a:rPr lang="zh-CN" altLang="en-US" sz="2000" b="1" dirty="0" smtClean="0"/>
              <a:t>，博士生</a:t>
            </a:r>
            <a:r>
              <a:rPr lang="en-US" altLang="zh-CN" sz="2000" b="1" dirty="0" smtClean="0"/>
              <a:t>16</a:t>
            </a:r>
          </a:p>
          <a:p>
            <a:r>
              <a:rPr lang="en-US" altLang="zh-CN" sz="2400" b="1" dirty="0" smtClean="0"/>
              <a:t> </a:t>
            </a:r>
            <a:r>
              <a:rPr lang="zh-CN" altLang="en-US" sz="2400" b="1" dirty="0" smtClean="0"/>
              <a:t>华中师范大学：</a:t>
            </a:r>
            <a:r>
              <a:rPr lang="en-US" altLang="zh-CN" sz="2400" b="1" dirty="0" smtClean="0"/>
              <a:t>23</a:t>
            </a:r>
            <a:r>
              <a:rPr lang="zh-CN" altLang="en-US" sz="2400" b="1" dirty="0" smtClean="0"/>
              <a:t>人</a:t>
            </a:r>
            <a:endParaRPr lang="en-US" altLang="zh-CN" sz="2400" b="1" dirty="0" smtClean="0"/>
          </a:p>
          <a:p>
            <a:pPr lvl="1"/>
            <a:r>
              <a:rPr lang="zh-CN" altLang="en-US" sz="2000" b="1" dirty="0" smtClean="0">
                <a:solidFill>
                  <a:srgbClr val="0000FF"/>
                </a:solidFill>
              </a:rPr>
              <a:t>谢</a:t>
            </a:r>
            <a:r>
              <a:rPr lang="zh-CN" altLang="en-US" sz="2000" b="1" dirty="0">
                <a:solidFill>
                  <a:srgbClr val="0000FF"/>
                </a:solidFill>
              </a:rPr>
              <a:t>跃</a:t>
            </a:r>
            <a:r>
              <a:rPr lang="zh-CN" altLang="en-US" sz="2000" b="1" dirty="0" smtClean="0">
                <a:solidFill>
                  <a:srgbClr val="0000FF"/>
                </a:solidFill>
              </a:rPr>
              <a:t>红、尹航、张冬亮</a:t>
            </a:r>
            <a:r>
              <a:rPr lang="zh-CN" altLang="en-US" sz="2000" b="1" dirty="0" smtClean="0"/>
              <a:t>；博士后</a:t>
            </a:r>
            <a:r>
              <a:rPr lang="en-US" altLang="zh-CN" sz="2000" b="1" dirty="0" smtClean="0"/>
              <a:t>4</a:t>
            </a:r>
            <a:r>
              <a:rPr lang="zh-CN" altLang="en-US" sz="2000" b="1" dirty="0" smtClean="0"/>
              <a:t>，博士生</a:t>
            </a:r>
            <a:r>
              <a:rPr lang="en-US" altLang="zh-CN" sz="2000" b="1" dirty="0"/>
              <a:t>5</a:t>
            </a:r>
            <a:r>
              <a:rPr lang="zh-CN" altLang="en-US" sz="2000" b="1" dirty="0" smtClean="0"/>
              <a:t>，硕士生</a:t>
            </a:r>
            <a:r>
              <a:rPr lang="en-US" altLang="zh-CN" sz="2000" b="1" dirty="0" smtClean="0"/>
              <a:t>11</a:t>
            </a:r>
          </a:p>
          <a:p>
            <a:r>
              <a:rPr lang="en-US" altLang="zh-CN" sz="2400" b="1" dirty="0"/>
              <a:t> </a:t>
            </a:r>
            <a:r>
              <a:rPr lang="zh-CN" altLang="en-US" sz="2400" b="1" dirty="0" smtClean="0"/>
              <a:t>中国科学院大学：</a:t>
            </a:r>
            <a:r>
              <a:rPr lang="en-US" altLang="zh-CN" sz="2400" b="1" dirty="0" smtClean="0"/>
              <a:t>21</a:t>
            </a:r>
            <a:r>
              <a:rPr lang="zh-CN" altLang="en-US" sz="2400" b="1" dirty="0" smtClean="0"/>
              <a:t>人</a:t>
            </a:r>
            <a:endParaRPr lang="en-US" altLang="zh-CN" sz="2400" b="1" dirty="0" smtClean="0"/>
          </a:p>
          <a:p>
            <a:pPr lvl="1"/>
            <a:r>
              <a:rPr lang="zh-CN" altLang="en-US" sz="2000" b="1" dirty="0">
                <a:solidFill>
                  <a:srgbClr val="0000FF"/>
                </a:solidFill>
              </a:rPr>
              <a:t>郑阳</a:t>
            </a:r>
            <a:r>
              <a:rPr lang="zh-CN" altLang="en-US" sz="2000" b="1" dirty="0" smtClean="0">
                <a:solidFill>
                  <a:srgbClr val="0000FF"/>
                </a:solidFill>
              </a:rPr>
              <a:t>恒，吕晓睿，何吉波，钱文斌</a:t>
            </a:r>
            <a:r>
              <a:rPr lang="zh-CN" altLang="en-US" sz="2000" b="1" dirty="0" smtClean="0"/>
              <a:t>；博士后</a:t>
            </a:r>
            <a:r>
              <a:rPr lang="en-US" altLang="zh-CN" sz="2000" b="1" dirty="0"/>
              <a:t>6</a:t>
            </a:r>
            <a:r>
              <a:rPr lang="zh-CN" altLang="en-US" sz="2000" b="1" dirty="0" smtClean="0"/>
              <a:t>，博士生</a:t>
            </a:r>
            <a:r>
              <a:rPr lang="en-US" altLang="zh-CN" sz="2000" b="1" dirty="0"/>
              <a:t>8</a:t>
            </a:r>
            <a:r>
              <a:rPr lang="zh-CN" altLang="en-US" sz="2000" b="1" dirty="0" smtClean="0"/>
              <a:t>，硕士生</a:t>
            </a:r>
            <a:r>
              <a:rPr lang="en-US" altLang="zh-CN" sz="2000" b="1" dirty="0" smtClean="0"/>
              <a:t>3</a:t>
            </a:r>
          </a:p>
          <a:p>
            <a:r>
              <a:rPr lang="en-US" altLang="zh-CN" sz="2400" b="1" dirty="0"/>
              <a:t> </a:t>
            </a:r>
            <a:r>
              <a:rPr lang="zh-CN" altLang="en-US" sz="2400" b="1" dirty="0" smtClean="0"/>
              <a:t>武汉大学：</a:t>
            </a:r>
            <a:r>
              <a:rPr lang="en-US" altLang="zh-CN" sz="2400" b="1" dirty="0"/>
              <a:t>8</a:t>
            </a:r>
            <a:r>
              <a:rPr lang="zh-CN" altLang="en-US" sz="2400" b="1" dirty="0" smtClean="0"/>
              <a:t>人</a:t>
            </a:r>
            <a:endParaRPr lang="en-US" altLang="zh-CN" sz="2400" b="1" dirty="0" smtClean="0"/>
          </a:p>
          <a:p>
            <a:pPr lvl="1"/>
            <a:r>
              <a:rPr lang="zh-CN" altLang="en-US" sz="2000" b="1" dirty="0">
                <a:solidFill>
                  <a:srgbClr val="0000FF"/>
                </a:solidFill>
              </a:rPr>
              <a:t>孙</a:t>
            </a:r>
            <a:r>
              <a:rPr lang="zh-CN" altLang="en-US" sz="2000" b="1" dirty="0" smtClean="0">
                <a:solidFill>
                  <a:srgbClr val="0000FF"/>
                </a:solidFill>
              </a:rPr>
              <a:t>亮，蔡浩，王纪科</a:t>
            </a:r>
            <a:r>
              <a:rPr lang="zh-CN" altLang="en-US" sz="2000" b="1" dirty="0" smtClean="0"/>
              <a:t>；博士生</a:t>
            </a:r>
            <a:r>
              <a:rPr lang="en-US" altLang="zh-CN" sz="2000" b="1" dirty="0" smtClean="0"/>
              <a:t>3</a:t>
            </a:r>
            <a:r>
              <a:rPr lang="zh-CN" altLang="en-US" sz="2000" b="1" dirty="0" smtClean="0"/>
              <a:t>，硕士生</a:t>
            </a:r>
            <a:r>
              <a:rPr lang="en-US" altLang="zh-CN" sz="2000" b="1" dirty="0"/>
              <a:t>2</a:t>
            </a:r>
            <a:endParaRPr lang="en-US" altLang="zh-CN" sz="2000" b="1" dirty="0" smtClean="0"/>
          </a:p>
          <a:p>
            <a:r>
              <a:rPr lang="en-US" altLang="zh-CN" sz="2400" b="1" dirty="0"/>
              <a:t> </a:t>
            </a:r>
            <a:r>
              <a:rPr lang="zh-CN" altLang="en-US" sz="2400" b="1" dirty="0" smtClean="0"/>
              <a:t>中科院高能所：</a:t>
            </a:r>
            <a:r>
              <a:rPr lang="en-US" altLang="zh-CN" sz="2400" b="1" dirty="0" smtClean="0"/>
              <a:t>8</a:t>
            </a:r>
            <a:r>
              <a:rPr lang="zh-CN" altLang="en-US" sz="2400" b="1" dirty="0" smtClean="0"/>
              <a:t>人</a:t>
            </a:r>
            <a:endParaRPr lang="en-US" altLang="zh-CN" sz="2400" b="1" dirty="0" smtClean="0"/>
          </a:p>
          <a:p>
            <a:pPr lvl="1"/>
            <a:r>
              <a:rPr lang="zh-CN" altLang="en-US" sz="2000" b="1" dirty="0">
                <a:solidFill>
                  <a:srgbClr val="0000FF"/>
                </a:solidFill>
              </a:rPr>
              <a:t>王建</a:t>
            </a:r>
            <a:r>
              <a:rPr lang="zh-CN" altLang="en-US" sz="2000" b="1" dirty="0" smtClean="0">
                <a:solidFill>
                  <a:srgbClr val="0000FF"/>
                </a:solidFill>
              </a:rPr>
              <a:t>春，李一鸣</a:t>
            </a:r>
            <a:r>
              <a:rPr lang="zh-CN" altLang="en-US" sz="2000" b="1" dirty="0" smtClean="0"/>
              <a:t>；博士后</a:t>
            </a:r>
            <a:r>
              <a:rPr lang="en-US" altLang="zh-CN" sz="2000" b="1" dirty="0" smtClean="0"/>
              <a:t>4</a:t>
            </a:r>
            <a:r>
              <a:rPr lang="zh-CN" altLang="en-US" sz="2000" b="1" dirty="0" smtClean="0"/>
              <a:t>，博士生</a:t>
            </a:r>
            <a:r>
              <a:rPr lang="en-US" altLang="zh-CN" sz="2000" b="1" dirty="0" smtClean="0"/>
              <a:t>,1</a:t>
            </a:r>
            <a:r>
              <a:rPr lang="zh-CN" altLang="en-US" sz="2000" b="1" dirty="0" smtClean="0"/>
              <a:t>，硕士生</a:t>
            </a:r>
            <a:r>
              <a:rPr lang="en-US" altLang="zh-CN" sz="2000" b="1" dirty="0" smtClean="0"/>
              <a:t>1</a:t>
            </a:r>
          </a:p>
          <a:p>
            <a:r>
              <a:rPr lang="en-US" altLang="zh-CN" sz="2400" b="1" dirty="0"/>
              <a:t> </a:t>
            </a:r>
            <a:r>
              <a:rPr lang="zh-CN" altLang="en-US" sz="2400" b="1" dirty="0" smtClean="0"/>
              <a:t>华南师范大学：</a:t>
            </a:r>
            <a:r>
              <a:rPr lang="en-US" altLang="zh-CN" sz="2400" b="1" dirty="0" smtClean="0"/>
              <a:t>7</a:t>
            </a:r>
            <a:r>
              <a:rPr lang="zh-CN" altLang="en-US" sz="2400" b="1" dirty="0" smtClean="0"/>
              <a:t>人</a:t>
            </a:r>
            <a:endParaRPr lang="en-US" altLang="zh-CN" sz="2400" b="1" dirty="0" smtClean="0"/>
          </a:p>
          <a:p>
            <a:pPr lvl="1"/>
            <a:r>
              <a:rPr lang="zh-CN" altLang="en-US" sz="2000" b="1" dirty="0" smtClean="0">
                <a:solidFill>
                  <a:srgbClr val="0000FF"/>
                </a:solidFill>
              </a:rPr>
              <a:t>李衡讷，刘国明，胡继峰</a:t>
            </a:r>
            <a:r>
              <a:rPr lang="zh-CN" altLang="en-US" sz="2000" b="1" dirty="0" smtClean="0"/>
              <a:t>；硕士生</a:t>
            </a:r>
            <a:r>
              <a:rPr lang="en-US" altLang="zh-CN" sz="2000" b="1" dirty="0" smtClean="0"/>
              <a:t>4</a:t>
            </a:r>
          </a:p>
          <a:p>
            <a:r>
              <a:rPr lang="en-US" altLang="zh-CN" sz="2400" b="1" dirty="0"/>
              <a:t> </a:t>
            </a:r>
            <a:r>
              <a:rPr lang="zh-CN" altLang="en-US" sz="2400" b="1" dirty="0" smtClean="0"/>
              <a:t>北京大学：</a:t>
            </a:r>
            <a:r>
              <a:rPr lang="en-US" altLang="zh-CN" sz="2400" b="1" dirty="0"/>
              <a:t>6</a:t>
            </a:r>
            <a:r>
              <a:rPr lang="zh-CN" altLang="en-US" sz="2400" b="1" dirty="0" smtClean="0"/>
              <a:t>人</a:t>
            </a:r>
            <a:endParaRPr lang="en-US" altLang="zh-CN" sz="2400" b="1" dirty="0" smtClean="0"/>
          </a:p>
          <a:p>
            <a:pPr lvl="1"/>
            <a:r>
              <a:rPr lang="zh-CN" altLang="en-US" sz="2000" b="1" dirty="0">
                <a:solidFill>
                  <a:srgbClr val="0000FF"/>
                </a:solidFill>
              </a:rPr>
              <a:t>高原</a:t>
            </a:r>
            <a:r>
              <a:rPr lang="zh-CN" altLang="en-US" sz="2000" b="1" dirty="0" smtClean="0">
                <a:solidFill>
                  <a:srgbClr val="0000FF"/>
                </a:solidFill>
              </a:rPr>
              <a:t>宁</a:t>
            </a:r>
            <a:r>
              <a:rPr lang="zh-CN" altLang="en-US" sz="2000" b="1" dirty="0" smtClean="0"/>
              <a:t>；博士生</a:t>
            </a:r>
            <a:r>
              <a:rPr lang="en-US" altLang="zh-CN" sz="2000" b="1" dirty="0" smtClean="0"/>
              <a:t>5</a:t>
            </a:r>
            <a:endParaRPr lang="zh-CN" altLang="en-US" sz="2000" b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2019/10/24</a:t>
            </a:r>
            <a:endParaRPr lang="en-US" altLang="zh-CN" dirty="0" smtClean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杨振伟</a:t>
            </a:r>
            <a:r>
              <a:rPr lang="en-US" altLang="zh-CN" smtClean="0"/>
              <a:t>, </a:t>
            </a:r>
            <a:r>
              <a:rPr lang="zh-CN" altLang="en-US" smtClean="0"/>
              <a:t>清华大学高能物理研究中心   </a:t>
            </a:r>
            <a:r>
              <a:rPr lang="en-US" altLang="zh-CN" smtClean="0"/>
              <a:t>LHCb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6D1EC-2E85-426B-9CF9-00380D01AEC6}" type="slidenum">
              <a:rPr lang="zh-CN" altLang="en-US" smtClean="0"/>
              <a:pPr/>
              <a:t>9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4B00189-94E6-4AB3-9E64-8AD6746ED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8180" y="3398706"/>
            <a:ext cx="957416" cy="95741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BBC61A7-1113-4305-A5FB-78D6CAAEE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0128" y="3934320"/>
            <a:ext cx="976279" cy="96899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EF9DB07-26C7-41BE-959C-7A311FF6B3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11" t="4398" r="5909" b="5609"/>
          <a:stretch/>
        </p:blipFill>
        <p:spPr>
          <a:xfrm>
            <a:off x="9747580" y="3921199"/>
            <a:ext cx="965981" cy="91908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863BBD2-0C40-4BB4-8651-BA0FA98DD3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7880" y="4924697"/>
            <a:ext cx="905118" cy="90511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3358519-5739-498D-B958-8FD322A5BC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4200" y="5745670"/>
            <a:ext cx="1161588" cy="87359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0329254-CBA0-42D3-9E0B-4BE9744AD9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55648" y="5758007"/>
            <a:ext cx="905119" cy="90511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546" y="4896637"/>
            <a:ext cx="953086" cy="95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41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27416</TotalTime>
  <Words>3121</Words>
  <Application>Microsoft Office PowerPoint</Application>
  <PresentationFormat>宽屏</PresentationFormat>
  <Paragraphs>654</Paragraphs>
  <Slides>50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50</vt:i4>
      </vt:variant>
    </vt:vector>
  </HeadingPairs>
  <TitlesOfParts>
    <vt:vector size="67" baseType="lpstr">
      <vt:lpstr>ＭＳ Ｐゴシック</vt:lpstr>
      <vt:lpstr>等线</vt:lpstr>
      <vt:lpstr>等线 Light</vt:lpstr>
      <vt:lpstr>黑体</vt:lpstr>
      <vt:lpstr>黑体</vt:lpstr>
      <vt:lpstr>楷体</vt:lpstr>
      <vt:lpstr>楷体_GB2312</vt:lpstr>
      <vt:lpstr>宋体</vt:lpstr>
      <vt:lpstr>微软雅黑</vt:lpstr>
      <vt:lpstr>Arial</vt:lpstr>
      <vt:lpstr>Calibri</vt:lpstr>
      <vt:lpstr>Cambria Math</vt:lpstr>
      <vt:lpstr>Comic Sans MS</vt:lpstr>
      <vt:lpstr>Helvetica</vt:lpstr>
      <vt:lpstr>Times New Roman</vt:lpstr>
      <vt:lpstr>Wingdings</vt:lpstr>
      <vt:lpstr>Office 主题​​</vt:lpstr>
      <vt:lpstr>LHCb中国组2019年度总结</vt:lpstr>
      <vt:lpstr>提    纲</vt:lpstr>
      <vt:lpstr>LHCb的主要科学目标</vt:lpstr>
      <vt:lpstr>数据采集：一期运行+二期运行</vt:lpstr>
      <vt:lpstr>重离子碰撞数据样本</vt:lpstr>
      <vt:lpstr>LHCb国际合作组</vt:lpstr>
      <vt:lpstr>PowerPoint 演示文稿</vt:lpstr>
      <vt:lpstr>LHCb中国组</vt:lpstr>
      <vt:lpstr>人员名单</vt:lpstr>
      <vt:lpstr>LHCb合作组任职</vt:lpstr>
      <vt:lpstr>2019年工作重点</vt:lpstr>
      <vt:lpstr>敬请关注LHCb的结果报道</vt:lpstr>
      <vt:lpstr>PowerPoint 演示文稿</vt:lpstr>
      <vt:lpstr>强子产生机制与强子谱：理解强相互作用</vt:lpstr>
      <vt:lpstr>五夸克态的最新进展</vt:lpstr>
      <vt:lpstr>回顾2015：五夸克态的发现</vt:lpstr>
      <vt:lpstr>五夸克态带来的新问题</vt:lpstr>
      <vt:lpstr>新样本：一期 + 二期</vt:lpstr>
      <vt:lpstr>“精细”结构的发现</vt:lpstr>
      <vt:lpstr>五夸克态的新结果</vt:lpstr>
      <vt:lpstr>B_((s))^0→J/ψpp ̅ 的发现</vt:lpstr>
      <vt:lpstr>B^0→J/ψK^+ π^-模型无关分析</vt:lpstr>
      <vt:lpstr>B_c^+介子激发态的发现</vt:lpstr>
      <vt:lpstr>B_c介子</vt:lpstr>
      <vt:lpstr>丰富B_c介子的实验信息</vt:lpstr>
      <vt:lpstr>B_c^+介子激发态的发现</vt:lpstr>
      <vt:lpstr>双粲重子的最新进展</vt:lpstr>
      <vt:lpstr>双粲重子</vt:lpstr>
      <vt:lpstr>双粲重子Ξ_cc^(++)的发现与研究</vt:lpstr>
      <vt:lpstr>双粲重子Ξ_cc^+ (ccd)的寻找</vt:lpstr>
      <vt:lpstr>CP破坏：间接寻找新物理</vt:lpstr>
      <vt:lpstr>PowerPoint 演示文稿</vt:lpstr>
      <vt:lpstr>B^+→π^+ π^- π^+衰变中的CP破坏</vt:lpstr>
      <vt:lpstr>重离子物理</vt:lpstr>
      <vt:lpstr>质子-铅核对撞中瞬发Λ_c^+重子：冷核物质效应</vt:lpstr>
      <vt:lpstr>2019年中国组物理成果列表+探测器性能研究</vt:lpstr>
      <vt:lpstr>国际会议报告</vt:lpstr>
      <vt:lpstr>国际会议报告</vt:lpstr>
      <vt:lpstr>国际会议报告</vt:lpstr>
      <vt:lpstr>国际会议报告</vt:lpstr>
      <vt:lpstr>PowerPoint 演示文稿</vt:lpstr>
      <vt:lpstr>LHCb升级计划</vt:lpstr>
      <vt:lpstr>一期升级：闪烁光纤(SciFi)探测器电子学</vt:lpstr>
      <vt:lpstr>一期升级：上游径迹硅微条探测器(UT)</vt:lpstr>
      <vt:lpstr>一期升级：触发研究</vt:lpstr>
      <vt:lpstr>二期升级：电磁量能器升级的模拟研究</vt:lpstr>
      <vt:lpstr>其他服务工作</vt:lpstr>
      <vt:lpstr>PowerPoint 演示文稿</vt:lpstr>
      <vt:lpstr>2019年总结</vt:lpstr>
      <vt:lpstr>致谢与希望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yangzw</dc:creator>
  <cp:lastModifiedBy>yangzw</cp:lastModifiedBy>
  <cp:revision>1071</cp:revision>
  <dcterms:created xsi:type="dcterms:W3CDTF">2018-08-23T17:01:53Z</dcterms:created>
  <dcterms:modified xsi:type="dcterms:W3CDTF">2019-10-23T23:05:51Z</dcterms:modified>
</cp:coreProperties>
</file>