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media/image44.jpg" ContentType="image/jp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527" r:id="rId3"/>
    <p:sldId id="531" r:id="rId4"/>
    <p:sldId id="529" r:id="rId5"/>
    <p:sldId id="532" r:id="rId6"/>
    <p:sldId id="558" r:id="rId7"/>
    <p:sldId id="534" r:id="rId8"/>
    <p:sldId id="535" r:id="rId9"/>
    <p:sldId id="536" r:id="rId10"/>
    <p:sldId id="550" r:id="rId11"/>
    <p:sldId id="551" r:id="rId12"/>
    <p:sldId id="578" r:id="rId13"/>
    <p:sldId id="554" r:id="rId14"/>
    <p:sldId id="555" r:id="rId15"/>
    <p:sldId id="539" r:id="rId16"/>
    <p:sldId id="579" r:id="rId17"/>
    <p:sldId id="580" r:id="rId18"/>
    <p:sldId id="581" r:id="rId19"/>
    <p:sldId id="582" r:id="rId20"/>
    <p:sldId id="541" r:id="rId21"/>
    <p:sldId id="583" r:id="rId22"/>
    <p:sldId id="572" r:id="rId23"/>
    <p:sldId id="574" r:id="rId24"/>
    <p:sldId id="575" r:id="rId25"/>
    <p:sldId id="576" r:id="rId26"/>
    <p:sldId id="549" r:id="rId27"/>
    <p:sldId id="589" r:id="rId28"/>
    <p:sldId id="584" r:id="rId29"/>
    <p:sldId id="585" r:id="rId30"/>
    <p:sldId id="586" r:id="rId31"/>
    <p:sldId id="587" r:id="rId32"/>
    <p:sldId id="588" r:id="rId3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0000"/>
    <a:srgbClr val="FDACFF"/>
    <a:srgbClr val="00FF00"/>
    <a:srgbClr val="ECEB75"/>
    <a:srgbClr val="000000"/>
    <a:srgbClr val="C75556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5246"/>
  </p:normalViewPr>
  <p:slideViewPr>
    <p:cSldViewPr snapToGrid="0" snapToObjects="1">
      <p:cViewPr varScale="1">
        <p:scale>
          <a:sx n="116" d="100"/>
          <a:sy n="116" d="100"/>
        </p:scale>
        <p:origin x="12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BA0EEF-E669-8149-A5D1-E98F0B5DFA62}" type="datetimeFigureOut">
              <a:rPr kumimoji="1" lang="zh-CN" altLang="en-US" smtClean="0"/>
              <a:t>2019/10/25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4" y="8685214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173D5-C88A-5641-9803-68975DDE0A20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31866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73D5-C88A-5641-9803-68975DDE0A20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524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73D5-C88A-5641-9803-68975DDE0A20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4750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0A24-97D6-4D7F-93F4-215A5030E73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204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0A24-97D6-4D7F-93F4-215A5030E73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219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73D5-C88A-5641-9803-68975DDE0A20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725631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73D5-C88A-5641-9803-68975DDE0A20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90072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73D5-C88A-5641-9803-68975DDE0A20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48533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73D5-C88A-5641-9803-68975DDE0A20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29885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73D5-C88A-5641-9803-68975DDE0A20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715516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73D5-C88A-5641-9803-68975DDE0A20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7632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173D5-C88A-5641-9803-68975DDE0A20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334463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DF0A24-97D6-4D7F-93F4-215A5030E736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773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kumimoji="1" lang="zh-CN" altLang="en-US" smtClean="0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8446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7683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884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0" y="6342495"/>
            <a:ext cx="9143999" cy="415498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endParaRPr lang="zh-CN" altLang="en-US" sz="2100">
              <a:solidFill>
                <a:prstClr val="black"/>
              </a:solidFill>
            </a:endParaRPr>
          </a:p>
        </p:txBody>
      </p:sp>
      <p:sp>
        <p:nvSpPr>
          <p:cNvPr id="7" name="TextBox 1"/>
          <p:cNvSpPr txBox="1">
            <a:spLocks noChangeArrowheads="1"/>
          </p:cNvSpPr>
          <p:nvPr userDrawn="1"/>
        </p:nvSpPr>
        <p:spPr bwMode="auto">
          <a:xfrm>
            <a:off x="1" y="-2832"/>
            <a:ext cx="9143999" cy="300082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134" y="13855"/>
            <a:ext cx="7969715" cy="897168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kumimoji="1" lang="zh-CN" altLang="en-US" dirty="0" smtClean="0"/>
              <a:t>单击此处编辑母版标题样式</a:t>
            </a:r>
            <a:endParaRPr kumimoji="1"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kumimoji="1" lang="zh-CN" altLang="en-US" dirty="0" smtClean="0"/>
              <a:t>单击此处编辑母版文本样式</a:t>
            </a:r>
          </a:p>
          <a:p>
            <a:pPr lvl="1"/>
            <a:r>
              <a:rPr kumimoji="1" lang="zh-CN" altLang="en-US" dirty="0" smtClean="0"/>
              <a:t>二级</a:t>
            </a:r>
          </a:p>
          <a:p>
            <a:pPr lvl="2"/>
            <a:r>
              <a:rPr kumimoji="1" lang="zh-CN" altLang="en-US" dirty="0" smtClean="0"/>
              <a:t>三级</a:t>
            </a:r>
          </a:p>
          <a:p>
            <a:pPr lvl="3"/>
            <a:r>
              <a:rPr kumimoji="1" lang="zh-CN" altLang="en-US" dirty="0" smtClean="0"/>
              <a:t>四级</a:t>
            </a:r>
          </a:p>
          <a:p>
            <a:pPr lvl="4"/>
            <a:r>
              <a:rPr kumimoji="1" lang="zh-CN" altLang="en-US" dirty="0" smtClean="0"/>
              <a:t>五级</a:t>
            </a:r>
            <a:endParaRPr kumimoji="1"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0121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13274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37013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9872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4694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563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54137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kumimoji="1"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08328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 smtClean="0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r>
              <a:rPr kumimoji="1" lang="en-US" altLang="zh-CN" smtClean="0"/>
              <a:t>October. 26, 2018</a:t>
            </a:r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2BBDB0C5-5690-BB40-BAAE-489F0FC10674}" type="slidenum">
              <a:rPr kumimoji="1" lang="zh-CN" altLang="en-US" smtClean="0"/>
              <a:pPr/>
              <a:t>‹#›</a:t>
            </a:fld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9372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notesSlide" Target="../notesSlides/notesSlide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png"/><Relationship Id="rId5" Type="http://schemas.openxmlformats.org/officeDocument/2006/relationships/image" Target="../media/image11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921066" y="4425410"/>
            <a:ext cx="5789221" cy="932963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458726" y="2347785"/>
            <a:ext cx="8364681" cy="1181416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endParaRPr lang="zh-CN" altLang="en-US" sz="1400">
              <a:solidFill>
                <a:prstClr val="black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12372" y="2675485"/>
            <a:ext cx="7131173" cy="526016"/>
          </a:xfrm>
        </p:spPr>
        <p:txBody>
          <a:bodyPr>
            <a:noAutofit/>
          </a:bodyPr>
          <a:lstStyle/>
          <a:p>
            <a:r>
              <a:rPr kumimoji="1" lang="en-US" altLang="zh-CN" sz="2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ATLAS Muon Detector Phase-II Upgrade</a:t>
            </a:r>
            <a:endParaRPr kumimoji="1" lang="zh-CN" altLang="en-US" sz="2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76563" y="4382130"/>
            <a:ext cx="4952010" cy="16504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3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Quanyin</a:t>
            </a:r>
            <a:r>
              <a:rPr lang="en-US" altLang="zh-CN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135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State Key Laboratory of Particle detection and electronics</a:t>
            </a:r>
            <a:endParaRPr lang="en-US" altLang="zh-CN" sz="13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University of Science and Technology of China</a:t>
            </a:r>
          </a:p>
          <a:p>
            <a:pPr algn="ctr">
              <a:lnSpc>
                <a:spcPct val="150000"/>
              </a:lnSpc>
            </a:pPr>
            <a:endParaRPr lang="en-US" altLang="zh-CN" sz="13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2019.10.26</a:t>
            </a:r>
          </a:p>
        </p:txBody>
      </p:sp>
      <p:pic>
        <p:nvPicPr>
          <p:cNvPr id="6" name="Picture 10" descr="校徽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15677" y="274541"/>
            <a:ext cx="1269206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425" y="274078"/>
            <a:ext cx="2300288" cy="1143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9" t="7391" r="10001" b="5857"/>
          <a:stretch/>
        </p:blipFill>
        <p:spPr>
          <a:xfrm>
            <a:off x="6348716" y="274541"/>
            <a:ext cx="1186961" cy="12858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2" t="9845" r="10083" b="11840"/>
          <a:stretch/>
        </p:blipFill>
        <p:spPr>
          <a:xfrm>
            <a:off x="7717035" y="274542"/>
            <a:ext cx="1282711" cy="1282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lang="en-US" altLang="zh-CN" sz="2700" dirty="0"/>
              <a:t>Big area trigger detector design (by SDU)</a:t>
            </a:r>
            <a:endParaRPr lang="zh-CN" altLang="en-US" sz="27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91530" y="1608510"/>
            <a:ext cx="4870884" cy="394518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/>
              <a:t>Trigger detector of the future RPC test system:</a:t>
            </a:r>
          </a:p>
          <a:p>
            <a:pPr>
              <a:lnSpc>
                <a:spcPct val="150000"/>
              </a:lnSpc>
            </a:pPr>
            <a:r>
              <a:rPr lang="en-US" altLang="zh-CN" sz="2400" dirty="0"/>
              <a:t>BIS RPC</a:t>
            </a:r>
            <a:r>
              <a:rPr lang="zh-CN" altLang="en-US" sz="2400" dirty="0"/>
              <a:t> </a:t>
            </a:r>
            <a:r>
              <a:rPr lang="en-US" altLang="zh-CN" sz="2400" dirty="0"/>
              <a:t>max area</a:t>
            </a:r>
            <a:r>
              <a:rPr lang="zh-CN" altLang="en-US" sz="2400" dirty="0"/>
              <a:t>：</a:t>
            </a:r>
            <a:endParaRPr lang="en-US" altLang="zh-CN" sz="2400" dirty="0"/>
          </a:p>
          <a:p>
            <a:pPr lvl="1">
              <a:lnSpc>
                <a:spcPct val="150000"/>
              </a:lnSpc>
            </a:pPr>
            <a:r>
              <a:rPr lang="en-US" altLang="zh-CN" sz="2400" dirty="0"/>
              <a:t>1820mm</a:t>
            </a:r>
            <a:r>
              <a:rPr lang="zh-CN" altLang="en-US" sz="2400" dirty="0"/>
              <a:t>*</a:t>
            </a:r>
            <a:r>
              <a:rPr lang="en-US" altLang="zh-CN" sz="2400" dirty="0"/>
              <a:t>1096mm</a:t>
            </a:r>
          </a:p>
          <a:p>
            <a:pPr>
              <a:lnSpc>
                <a:spcPct val="150000"/>
              </a:lnSpc>
            </a:pPr>
            <a:r>
              <a:rPr lang="en-US" altLang="zh-CN" sz="2400" dirty="0"/>
              <a:t>Trigger detector sensitive area: </a:t>
            </a:r>
          </a:p>
          <a:p>
            <a:pPr lvl="1">
              <a:lnSpc>
                <a:spcPct val="150000"/>
              </a:lnSpc>
            </a:pPr>
            <a:r>
              <a:rPr lang="en-US" altLang="zh-CN" sz="2400" dirty="0">
                <a:solidFill>
                  <a:srgbClr val="FF0000"/>
                </a:solidFill>
              </a:rPr>
              <a:t>2000mm*1300mm</a:t>
            </a:r>
          </a:p>
          <a:p>
            <a:pPr>
              <a:lnSpc>
                <a:spcPct val="150000"/>
              </a:lnSpc>
            </a:pPr>
            <a:r>
              <a:rPr lang="en-US" altLang="zh-CN" sz="2400" dirty="0"/>
              <a:t>Light tight box of the trigger detector:</a:t>
            </a:r>
          </a:p>
          <a:p>
            <a:pPr lvl="1">
              <a:lnSpc>
                <a:spcPct val="150000"/>
              </a:lnSpc>
            </a:pPr>
            <a:r>
              <a:rPr lang="en-US" altLang="zh-CN" sz="2400" dirty="0"/>
              <a:t>2200mm*1350mm*50mm                          </a:t>
            </a:r>
          </a:p>
          <a:p>
            <a:pPr marL="0" indent="0">
              <a:buNone/>
            </a:pPr>
            <a:r>
              <a:rPr lang="en-US" altLang="zh-CN" dirty="0" smtClean="0"/>
              <a:t>     </a:t>
            </a:r>
          </a:p>
          <a:p>
            <a:endParaRPr lang="zh-CN" altLang="en-US" dirty="0"/>
          </a:p>
        </p:txBody>
      </p:sp>
      <p:pic>
        <p:nvPicPr>
          <p:cNvPr id="2049" name="Picture 1" descr="C:\Users\CFeng\AppData\Roaming\Tencent\Users\1461081193\QQ\WinTemp\RichOle\@H{H(RXA[36]D]FB8G9V)_J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745" y="1531015"/>
            <a:ext cx="3563134" cy="3618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5518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075" y="3509904"/>
            <a:ext cx="3961631" cy="256772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solidFill>
            <a:srgbClr val="000099"/>
          </a:solidFill>
        </p:spPr>
        <p:txBody>
          <a:bodyPr/>
          <a:lstStyle/>
          <a:p>
            <a:r>
              <a:rPr lang="en-US" altLang="zh-CN" sz="2700" dirty="0"/>
              <a:t>Trigger detector assembly(SDU)</a:t>
            </a:r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9" y="2175790"/>
            <a:ext cx="2250474" cy="1116417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53" y="858604"/>
            <a:ext cx="2221267" cy="12557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7274" y="3076033"/>
            <a:ext cx="26130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Scintillator tile with groove before package with </a:t>
            </a:r>
            <a:r>
              <a:rPr lang="en-US" altLang="zh-CN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tyvek</a:t>
            </a:r>
            <a:r>
              <a:rPr lang="en-US" altLang="zh-CN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paper.</a:t>
            </a:r>
            <a:endParaRPr lang="zh-CN" altLang="en-US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327" y="1773131"/>
            <a:ext cx="19377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WLS fiber insert into the grooves of the scintillator.</a:t>
            </a:r>
            <a:endParaRPr lang="zh-CN" altLang="en-US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94851" y="2940058"/>
            <a:ext cx="1197881" cy="22212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6191" y="43586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PMT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10" name="页脚占位符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11</a:t>
            </a:fld>
            <a:endParaRPr kumimoji="1"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22" y="1035096"/>
            <a:ext cx="4147628" cy="2341403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73255" y="4841272"/>
            <a:ext cx="44178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indent="-285743">
              <a:buFont typeface="Wingdings" panose="05000000000000000000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 piece scintillators install in one light tight box</a:t>
            </a:r>
          </a:p>
          <a:p>
            <a:pPr marL="742938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scintillator insert 6 WLS fibers</a:t>
            </a:r>
          </a:p>
          <a:p>
            <a:pPr marL="742938" lvl="1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One PMT couple to all the fibers</a:t>
            </a:r>
          </a:p>
          <a:p>
            <a:pPr marL="285743" indent="-285743"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Quality of signal is good. </a:t>
            </a:r>
          </a:p>
          <a:p>
            <a:pPr marL="285743" indent="-285743">
              <a:buFont typeface="Wingdings" panose="05000000000000000000" pitchFamily="2" charset="2"/>
              <a:buChar char="ü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Waiting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scintillators for another detector.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左大括号 13"/>
          <p:cNvSpPr/>
          <p:nvPr/>
        </p:nvSpPr>
        <p:spPr>
          <a:xfrm rot="10800000">
            <a:off x="3179369" y="1187483"/>
            <a:ext cx="375889" cy="2421389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文本框 15"/>
          <p:cNvSpPr txBox="1"/>
          <p:nvPr/>
        </p:nvSpPr>
        <p:spPr>
          <a:xfrm>
            <a:off x="4367722" y="3491531"/>
            <a:ext cx="334767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Entries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055342" y="6048574"/>
            <a:ext cx="28957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Amplitude of signal from scintillator</a:t>
            </a:r>
            <a:endParaRPr lang="zh-CN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6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59494" y="958152"/>
            <a:ext cx="8941247" cy="191104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dirty="0">
                <a:ea typeface="楷体" panose="02010609060101010101" pitchFamily="49" charset="-122"/>
              </a:rPr>
              <a:t>T</a:t>
            </a:r>
            <a:r>
              <a:rPr sz="1600" dirty="0">
                <a:ea typeface="楷体" panose="02010609060101010101" pitchFamily="49" charset="-122"/>
              </a:rPr>
              <a:t>he RPC detector test platform was built, including the gas distribution system, the trigger system, the test system and the readout system.</a:t>
            </a:r>
          </a:p>
          <a:p>
            <a:pPr>
              <a:buFont typeface="Wingdings" panose="05000000000000000000" charset="0"/>
              <a:buChar char="u"/>
            </a:pPr>
            <a:r>
              <a:rPr lang="zh-CN" altLang="en-US" sz="1200" dirty="0"/>
              <a:t>Gas system：Gas component</a:t>
            </a:r>
            <a:r>
              <a:rPr lang="en-US" altLang="zh-CN" sz="1200" dirty="0"/>
              <a:t>s(</a:t>
            </a:r>
            <a:r>
              <a:rPr lang="en-US" altLang="zh-CN" sz="1200" b="1" dirty="0">
                <a:solidFill>
                  <a:srgbClr val="FF0000"/>
                </a:solidFill>
              </a:rPr>
              <a:t>C</a:t>
            </a:r>
            <a:r>
              <a:rPr lang="en-US" altLang="zh-CN" sz="1200" b="1" baseline="-25000" dirty="0">
                <a:solidFill>
                  <a:srgbClr val="FF0000"/>
                </a:solidFill>
              </a:rPr>
              <a:t>4</a:t>
            </a:r>
            <a:r>
              <a:rPr lang="en-US" altLang="zh-CN" sz="1200" b="1" dirty="0">
                <a:solidFill>
                  <a:srgbClr val="FF0000"/>
                </a:solidFill>
              </a:rPr>
              <a:t>H</a:t>
            </a:r>
            <a:r>
              <a:rPr lang="en-US" altLang="zh-CN" sz="1200" b="1" baseline="-25000" dirty="0">
                <a:solidFill>
                  <a:srgbClr val="FF0000"/>
                </a:solidFill>
              </a:rPr>
              <a:t>10</a:t>
            </a:r>
            <a:r>
              <a:rPr lang="en-US" altLang="zh-CN" sz="1200" b="1" dirty="0">
                <a:solidFill>
                  <a:srgbClr val="FF0000"/>
                </a:solidFill>
                <a:sym typeface="+mn-ea"/>
              </a:rPr>
              <a:t>,</a:t>
            </a:r>
            <a:r>
              <a:rPr lang="en-US" altLang="zh-CN" sz="1200" b="1" dirty="0">
                <a:solidFill>
                  <a:srgbClr val="FF0000"/>
                </a:solidFill>
              </a:rPr>
              <a:t>SF</a:t>
            </a:r>
            <a:r>
              <a:rPr lang="en-US" altLang="zh-CN" sz="1200" b="1" baseline="-25000" dirty="0">
                <a:solidFill>
                  <a:srgbClr val="FF0000"/>
                </a:solidFill>
              </a:rPr>
              <a:t>6</a:t>
            </a:r>
            <a:r>
              <a:rPr lang="en-US" altLang="zh-CN" sz="1200" b="1" dirty="0">
                <a:solidFill>
                  <a:srgbClr val="FF0000"/>
                </a:solidFill>
                <a:sym typeface="+mn-ea"/>
              </a:rPr>
              <a:t>, </a:t>
            </a:r>
            <a:r>
              <a:rPr lang="en-US" altLang="zh-CN" sz="1200" b="1" dirty="0">
                <a:solidFill>
                  <a:srgbClr val="FF0000"/>
                </a:solidFill>
              </a:rPr>
              <a:t>R134a</a:t>
            </a:r>
            <a:r>
              <a:rPr lang="en-US" altLang="zh-CN" sz="1200" b="1" dirty="0">
                <a:solidFill>
                  <a:srgbClr val="FF0000"/>
                </a:solidFill>
                <a:sym typeface="+mn-ea"/>
              </a:rPr>
              <a:t>, </a:t>
            </a:r>
            <a:r>
              <a:rPr lang="en-US" altLang="zh-CN" sz="1200" b="1" dirty="0">
                <a:solidFill>
                  <a:srgbClr val="FF0000"/>
                </a:solidFill>
              </a:rPr>
              <a:t>N</a:t>
            </a:r>
            <a:r>
              <a:rPr lang="en-US" altLang="zh-CN" sz="1200" b="1" baseline="-25000" dirty="0">
                <a:solidFill>
                  <a:srgbClr val="FF0000"/>
                </a:solidFill>
              </a:rPr>
              <a:t>2</a:t>
            </a:r>
            <a:r>
              <a:rPr lang="en-US" altLang="zh-CN" sz="1200" dirty="0"/>
              <a:t>)</a:t>
            </a:r>
            <a:r>
              <a:rPr lang="zh-CN" altLang="en-US" sz="1200" dirty="0"/>
              <a:t>，</a:t>
            </a:r>
            <a:r>
              <a:rPr lang="en-US" sz="1200" dirty="0"/>
              <a:t>Gas mixture, Gas distributor.</a:t>
            </a:r>
          </a:p>
          <a:p>
            <a:pPr>
              <a:buFont typeface="Wingdings" panose="05000000000000000000" charset="0"/>
              <a:buChar char="u"/>
            </a:pPr>
            <a:r>
              <a:rPr lang="en-US" altLang="zh-CN" sz="1200" dirty="0"/>
              <a:t>Trigger system</a:t>
            </a:r>
            <a:r>
              <a:rPr lang="zh-CN" altLang="en-US" sz="1200" dirty="0"/>
              <a:t>：</a:t>
            </a:r>
            <a:r>
              <a:rPr lang="zh-CN" altLang="en-US" sz="1200" b="1" dirty="0">
                <a:solidFill>
                  <a:srgbClr val="FF0000"/>
                </a:solidFill>
              </a:rPr>
              <a:t>Scintillator</a:t>
            </a:r>
            <a:r>
              <a:rPr lang="en-US" altLang="zh-CN" sz="1200" b="1" dirty="0">
                <a:solidFill>
                  <a:srgbClr val="FF0000"/>
                </a:solidFill>
              </a:rPr>
              <a:t>, </a:t>
            </a:r>
            <a:r>
              <a:rPr lang="zh-CN" altLang="en-US" sz="1200" b="1" dirty="0">
                <a:solidFill>
                  <a:srgbClr val="FF0000"/>
                </a:solidFill>
              </a:rPr>
              <a:t>photomultiplier tube (PMT)</a:t>
            </a:r>
            <a:r>
              <a:rPr lang="en-US" altLang="zh-CN" sz="1200" b="1" dirty="0">
                <a:solidFill>
                  <a:srgbClr val="FF0000"/>
                </a:solidFill>
              </a:rPr>
              <a:t>,</a:t>
            </a:r>
            <a:r>
              <a:rPr lang="zh-CN" altLang="en-US" sz="1200" b="1" dirty="0">
                <a:solidFill>
                  <a:srgbClr val="FF0000"/>
                </a:solidFill>
              </a:rPr>
              <a:t> and trigger module unit (TDC)</a:t>
            </a:r>
            <a:r>
              <a:rPr lang="zh-CN" altLang="en-US" sz="1200" dirty="0"/>
              <a:t> for signal discrimination and selection.</a:t>
            </a:r>
          </a:p>
          <a:p>
            <a:pPr>
              <a:buFont typeface="Wingdings" panose="05000000000000000000" charset="0"/>
              <a:buChar char="u"/>
            </a:pPr>
            <a:r>
              <a:rPr lang="en-US" altLang="zh-CN" sz="1200" dirty="0"/>
              <a:t>Test system</a:t>
            </a:r>
            <a:r>
              <a:rPr lang="zh-CN" altLang="en-US" sz="1200" dirty="0"/>
              <a:t>：</a:t>
            </a:r>
            <a:r>
              <a:rPr lang="zh-CN" altLang="en-US" sz="1200" b="1" dirty="0">
                <a:solidFill>
                  <a:srgbClr val="FF0000"/>
                </a:solidFill>
              </a:rPr>
              <a:t>High voltage module</a:t>
            </a:r>
            <a:r>
              <a:rPr lang="en-US" altLang="zh-CN" sz="1200" b="1" dirty="0">
                <a:solidFill>
                  <a:srgbClr val="FF0000"/>
                </a:solidFill>
              </a:rPr>
              <a:t>, g</a:t>
            </a:r>
            <a:r>
              <a:rPr lang="zh-CN" altLang="en-US" sz="1200" b="1" dirty="0">
                <a:solidFill>
                  <a:srgbClr val="FF0000"/>
                </a:solidFill>
              </a:rPr>
              <a:t>as </a:t>
            </a:r>
            <a:r>
              <a:rPr lang="en-US" altLang="zh-CN" sz="1200" b="1" dirty="0">
                <a:solidFill>
                  <a:srgbClr val="FF0000"/>
                </a:solidFill>
              </a:rPr>
              <a:t>channel, F</a:t>
            </a:r>
            <a:r>
              <a:rPr lang="zh-CN" altLang="en-US" sz="1200" b="1" dirty="0">
                <a:solidFill>
                  <a:srgbClr val="FF0000"/>
                </a:solidFill>
              </a:rPr>
              <a:t>araday cage</a:t>
            </a:r>
            <a:r>
              <a:rPr lang="en-US" altLang="zh-CN" sz="1200" b="1" dirty="0">
                <a:solidFill>
                  <a:srgbClr val="FF0000"/>
                </a:solidFill>
              </a:rPr>
              <a:t>, </a:t>
            </a:r>
            <a:r>
              <a:rPr lang="zh-CN" altLang="en-US" sz="1200" b="1" dirty="0">
                <a:solidFill>
                  <a:srgbClr val="FF0000"/>
                </a:solidFill>
              </a:rPr>
              <a:t>RPC to be tested </a:t>
            </a:r>
            <a:r>
              <a:rPr lang="en-US" altLang="zh-CN" sz="1200" dirty="0"/>
              <a:t>for the RPC performance testing.</a:t>
            </a:r>
          </a:p>
          <a:p>
            <a:pPr>
              <a:buFont typeface="Wingdings" panose="05000000000000000000" charset="0"/>
              <a:buChar char="u"/>
            </a:pPr>
            <a:r>
              <a:rPr lang="en-US" altLang="zh-CN" sz="1200" dirty="0"/>
              <a:t>Readout system</a:t>
            </a:r>
            <a:r>
              <a:rPr lang="zh-CN" altLang="en-US" sz="1200" dirty="0"/>
              <a:t>：</a:t>
            </a:r>
            <a:r>
              <a:rPr lang="zh-CN" altLang="en-US" sz="1200" b="1" dirty="0">
                <a:solidFill>
                  <a:srgbClr val="FF0000"/>
                </a:solidFill>
              </a:rPr>
              <a:t>Sensitive detection unit (sensing strip)</a:t>
            </a:r>
            <a:r>
              <a:rPr lang="en-US" altLang="zh-CN" sz="1200" b="1" dirty="0">
                <a:solidFill>
                  <a:srgbClr val="FF0000"/>
                </a:solidFill>
              </a:rPr>
              <a:t>,</a:t>
            </a:r>
            <a:r>
              <a:rPr lang="zh-CN" altLang="en-US" sz="1200" b="1" dirty="0">
                <a:solidFill>
                  <a:srgbClr val="FF0000"/>
                </a:solidFill>
              </a:rPr>
              <a:t> front-end electronics</a:t>
            </a:r>
            <a:r>
              <a:rPr lang="en-US" altLang="zh-CN" sz="1200" b="1" dirty="0">
                <a:solidFill>
                  <a:srgbClr val="FF0000"/>
                </a:solidFill>
              </a:rPr>
              <a:t>,</a:t>
            </a:r>
            <a:r>
              <a:rPr lang="zh-CN" altLang="en-US" sz="1200" b="1" dirty="0">
                <a:solidFill>
                  <a:srgbClr val="FF0000"/>
                </a:solidFill>
              </a:rPr>
              <a:t> analog-to-digital converter ADC</a:t>
            </a:r>
            <a:r>
              <a:rPr lang="en-US" altLang="zh-CN" sz="1200" b="1" dirty="0">
                <a:solidFill>
                  <a:srgbClr val="FF0000"/>
                </a:solidFill>
              </a:rPr>
              <a:t>, </a:t>
            </a:r>
            <a:r>
              <a:rPr lang="zh-CN" altLang="en-US" sz="1200" b="1" dirty="0">
                <a:solidFill>
                  <a:srgbClr val="FF0000"/>
                </a:solidFill>
              </a:rPr>
              <a:t>DAQ system</a:t>
            </a:r>
            <a:r>
              <a:rPr lang="en-US" altLang="zh-CN" sz="1200" b="1" dirty="0" smtClean="0"/>
              <a:t>.</a:t>
            </a:r>
            <a:endParaRPr lang="en-US" altLang="zh-CN" sz="2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l="5698" b="-784"/>
          <a:stretch>
            <a:fillRect/>
          </a:stretch>
        </p:blipFill>
        <p:spPr>
          <a:xfrm>
            <a:off x="4673579" y="2955165"/>
            <a:ext cx="4206204" cy="2529901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0" y="4320"/>
            <a:ext cx="9144000" cy="792000"/>
          </a:xfrm>
          <a:solidFill>
            <a:srgbClr val="000099"/>
          </a:solidFill>
        </p:spPr>
        <p:txBody>
          <a:bodyPr>
            <a:noAutofit/>
          </a:bodyPr>
          <a:lstStyle/>
          <a:p>
            <a:r>
              <a:rPr lang="en-US" sz="2700" dirty="0">
                <a:ea typeface="黑体" panose="02010609060101010101" pitchFamily="49" charset="-122"/>
              </a:rPr>
              <a:t>RPC Detector Laboratory in SJTU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09546" y="5856002"/>
            <a:ext cx="2067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 detector test platform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6390" y="2845621"/>
            <a:ext cx="2127291" cy="13051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87881" y="4275686"/>
            <a:ext cx="2171498" cy="133879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146391" y="4293199"/>
            <a:ext cx="2127290" cy="1339453"/>
          </a:xfrm>
          <a:prstGeom prst="rect">
            <a:avLst/>
          </a:prstGeom>
        </p:spPr>
      </p:pic>
      <p:sp>
        <p:nvSpPr>
          <p:cNvPr id="13" name="图文框 12"/>
          <p:cNvSpPr/>
          <p:nvPr/>
        </p:nvSpPr>
        <p:spPr>
          <a:xfrm>
            <a:off x="1521224" y="4372694"/>
            <a:ext cx="239299" cy="1207902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 cstate="print"/>
          <a:srcRect l="7157" r="2904"/>
          <a:stretch>
            <a:fillRect/>
          </a:stretch>
        </p:blipFill>
        <p:spPr>
          <a:xfrm>
            <a:off x="2387881" y="2849859"/>
            <a:ext cx="2171499" cy="1304483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917772" y="5856002"/>
            <a:ext cx="27260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trigger, test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 system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8849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solidFill>
            <a:srgbClr val="000099"/>
          </a:solidFill>
        </p:spPr>
        <p:txBody>
          <a:bodyPr/>
          <a:lstStyle/>
          <a:p>
            <a:r>
              <a:rPr lang="en-US" sz="2400" dirty="0">
                <a:ea typeface="黑体" panose="02010609060101010101" pitchFamily="49" charset="-122"/>
              </a:rPr>
              <a:t>Gas Flow Simulation on RPC detector (by SJTU)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6068" y="928671"/>
            <a:ext cx="8508207" cy="3991040"/>
          </a:xfrm>
        </p:spPr>
        <p:txBody>
          <a:bodyPr>
            <a:normAutofit/>
          </a:bodyPr>
          <a:lstStyle/>
          <a:p>
            <a:pPr>
              <a:buFont typeface="Wingdings" panose="05000000000000000000" charset="0"/>
              <a:buChar char="u"/>
            </a:pPr>
            <a:r>
              <a:rPr sz="1500" b="1" dirty="0">
                <a:ea typeface="楷体" panose="02010609060101010101" pitchFamily="49" charset="-122"/>
              </a:rPr>
              <a:t>RPC model construction</a:t>
            </a:r>
            <a:endParaRPr sz="1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37" indent="-514337">
              <a:buAutoNum type="arabicPeriod"/>
            </a:pPr>
            <a:endParaRPr lang="en-US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514337" indent="-514337">
              <a:buAutoNum type="arabicPeriod"/>
            </a:pPr>
            <a:endParaRPr lang="en-US" sz="15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endParaRPr lang="en-US" altLang="zh-CN" sz="1500" b="1" dirty="0">
              <a:ea typeface="楷体" panose="02010609060101010101" pitchFamily="49" charset="-122"/>
            </a:endParaRPr>
          </a:p>
          <a:p>
            <a:pPr marL="0" indent="0">
              <a:buNone/>
            </a:pPr>
            <a:endParaRPr lang="en-US" altLang="zh-CN" sz="1500" b="1" dirty="0">
              <a:ea typeface="楷体" panose="02010609060101010101" pitchFamily="49" charset="-122"/>
            </a:endParaRPr>
          </a:p>
          <a:p>
            <a:pPr>
              <a:buFont typeface="Wingdings" panose="05000000000000000000" charset="0"/>
              <a:buChar char="u"/>
            </a:pPr>
            <a:r>
              <a:rPr lang="zh-CN" altLang="en-US" sz="1500" b="1" dirty="0">
                <a:ea typeface="楷体" panose="02010609060101010101" pitchFamily="49" charset="-122"/>
              </a:rPr>
              <a:t>Simulation and analysis</a:t>
            </a:r>
            <a:endParaRPr lang="en-US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0">
              <a:buNone/>
            </a:pPr>
            <a:r>
              <a:rPr lang="en-US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56702798"/>
              </p:ext>
            </p:extLst>
          </p:nvPr>
        </p:nvGraphicFramePr>
        <p:xfrm>
          <a:off x="386922" y="1343273"/>
          <a:ext cx="6577590" cy="86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3721"/>
                <a:gridCol w="1412431"/>
                <a:gridCol w="2450965"/>
                <a:gridCol w="1200473"/>
              </a:tblGrid>
              <a:tr h="251460">
                <a:tc>
                  <a:txBody>
                    <a:bodyPr/>
                    <a:lstStyle/>
                    <a:p>
                      <a:pPr algn="ctr"/>
                      <a:r>
                        <a:rPr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RPC size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+mn-ea"/>
                        </a:rPr>
                        <a:t>Spacer  placement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Inlet and outlet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Intake </a:t>
                      </a:r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velocity</a:t>
                      </a:r>
                    </a:p>
                  </a:txBody>
                  <a:tcPr marL="68580" marR="68580" marT="34290" marB="34290"/>
                </a:tc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50cm*50cm*1mm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Alignment/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Misplacement</a:t>
                      </a:r>
                      <a:r>
                        <a:rPr lang="en-US" altLang="zh-CN" sz="120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sz="1200" dirty="0" smtClean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ne in one out / one in multiple out</a:t>
                      </a:r>
                    </a:p>
                    <a:p>
                      <a:pPr algn="ctr"/>
                      <a:r>
                        <a:rPr sz="1200" dirty="0" smtClean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on the same side /</a:t>
                      </a:r>
                      <a:r>
                        <a:rPr lang="en-US" sz="1200" dirty="0" smtClean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s</a:t>
                      </a:r>
                      <a:r>
                        <a:rPr sz="1200" dirty="0" smtClean="0">
                          <a:latin typeface="Times New Roman" panose="02020603050405020304" pitchFamily="18" charset="0"/>
                          <a:ea typeface="楷体" panose="02010609060101010101" pitchFamily="49" charset="-122"/>
                          <a:cs typeface="Times New Roman" panose="02020603050405020304" pitchFamily="18" charset="0"/>
                        </a:rPr>
                        <a:t>ymmetrical on both sides</a:t>
                      </a:r>
                    </a:p>
                  </a:txBody>
                  <a:tcPr marL="68580" marR="68580" marT="34290" marB="34290"/>
                </a:tc>
                <a:tc rowSpan="2">
                  <a:txBody>
                    <a:bodyPr/>
                    <a:lstStyle/>
                    <a:p>
                      <a:pPr lvl="0" algn="ctr">
                        <a:lnSpc>
                          <a:spcPct val="200000"/>
                        </a:lnSpc>
                      </a:pPr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0~2m/s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20cm*20cm*1mm</a:t>
                      </a:r>
                      <a:endParaRPr 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marL="68580" marR="68580" marT="34290" marB="34290"/>
                </a:tc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 t="4957" r="4860"/>
          <a:stretch>
            <a:fillRect/>
          </a:stretch>
        </p:blipFill>
        <p:spPr>
          <a:xfrm>
            <a:off x="2064470" y="3113758"/>
            <a:ext cx="1466850" cy="153416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465" y="3114291"/>
            <a:ext cx="1531620" cy="156654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5692" y="3080882"/>
            <a:ext cx="1547040" cy="1599909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946929" y="2229601"/>
            <a:ext cx="26853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 RPC design and simulation parameters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208303" y="4739683"/>
            <a:ext cx="12202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velocity 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740945" y="4748942"/>
            <a:ext cx="124264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Pressure distribution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5462437" y="4745136"/>
            <a:ext cx="12698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Vorticity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39" y="2992472"/>
            <a:ext cx="1828800" cy="17767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04616" y="3059327"/>
            <a:ext cx="1360170" cy="81153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5389" y="3919002"/>
            <a:ext cx="1413510" cy="826135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6871444" y="4677619"/>
            <a:ext cx="20874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Average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vorticity 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corresponding </a:t>
            </a:r>
          </a:p>
          <a:p>
            <a:pPr algn="ctr"/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the two spacer placement methods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102547" y="4748703"/>
            <a:ext cx="19591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 structure design and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mesh</a:t>
            </a:r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endParaRPr lang="zh-CN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332226" y="5429706"/>
            <a:ext cx="81831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The </a:t>
            </a:r>
            <a:r>
              <a:rPr 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gas flow</a:t>
            </a:r>
            <a:r>
              <a:rPr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simulation of the RPC detector obtained the</a:t>
            </a:r>
            <a:r>
              <a:rPr sz="1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velocity, pressure and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vorticity </a:t>
            </a:r>
            <a:r>
              <a:rPr sz="1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distribution</a:t>
            </a:r>
            <a:r>
              <a:rPr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inside the RPC.</a:t>
            </a:r>
            <a:endParaRPr lang="en-US" sz="14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</a:t>
            </a:r>
            <a:r>
              <a:rPr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he </a:t>
            </a:r>
            <a:r>
              <a:rPr sz="1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average vorticity of the 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misplacement</a:t>
            </a:r>
            <a:r>
              <a:rPr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was smaller, that is, the </a:t>
            </a:r>
            <a:r>
              <a:rPr lang="en-US"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gas flow </a:t>
            </a:r>
            <a:r>
              <a:rPr sz="14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stability was better.</a:t>
            </a:r>
          </a:p>
        </p:txBody>
      </p:sp>
      <p:sp>
        <p:nvSpPr>
          <p:cNvPr id="38" name="右箭头 37"/>
          <p:cNvSpPr/>
          <p:nvPr/>
        </p:nvSpPr>
        <p:spPr>
          <a:xfrm>
            <a:off x="1859281" y="3774752"/>
            <a:ext cx="175296" cy="132726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173432" y="928671"/>
            <a:ext cx="1808122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文本框 14"/>
          <p:cNvSpPr txBox="1"/>
          <p:nvPr/>
        </p:nvSpPr>
        <p:spPr>
          <a:xfrm>
            <a:off x="7301318" y="2731185"/>
            <a:ext cx="16033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Misplacement of the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spacer</a:t>
            </a:r>
            <a:endParaRPr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0789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92000"/>
          </a:xfrm>
          <a:solidFill>
            <a:srgbClr val="000099"/>
          </a:solidFill>
        </p:spPr>
        <p:txBody>
          <a:bodyPr/>
          <a:lstStyle/>
          <a:p>
            <a:r>
              <a:rPr lang="en-US" sz="2400" dirty="0">
                <a:ea typeface="黑体" panose="02010609060101010101" pitchFamily="49" charset="-122"/>
              </a:rPr>
              <a:t>RPC construction and signal test (by SJTU)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59886" y="936941"/>
            <a:ext cx="8984114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he laboratory has been able to produce RPCs of the following sizes:</a:t>
            </a:r>
            <a:r>
              <a:rPr lang="en-US" altLang="zh-CN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</a:p>
          <a:p>
            <a:pPr marL="600075" lvl="1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200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120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1mm</a:t>
            </a:r>
            <a:r>
              <a:rPr lang="en-US" altLang="zh-CN" sz="12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200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200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1.2mm</a:t>
            </a:r>
            <a:r>
              <a:rPr lang="en-US" altLang="zh-CN" sz="12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zh-CN" altLang="en-US" sz="12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500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350</a:t>
            </a:r>
            <a:r>
              <a:rPr lang="zh-CN" altLang="en-US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×</a:t>
            </a:r>
            <a:r>
              <a:rPr lang="en-US" altLang="zh-CN" sz="12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1.2mm</a:t>
            </a:r>
            <a:r>
              <a:rPr lang="en-US" altLang="zh-CN" sz="12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3</a:t>
            </a:r>
            <a:r>
              <a:rPr lang="en-US" altLang="zh-CN" sz="12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. </a:t>
            </a:r>
          </a:p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After </a:t>
            </a:r>
            <a:r>
              <a:rPr 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graphite coating(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Silk Screen Coating</a:t>
            </a:r>
            <a:r>
              <a:rPr 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)</a:t>
            </a:r>
            <a:r>
              <a:rPr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, electrode soldering and packaging are completed, the signal is</a:t>
            </a:r>
            <a:r>
              <a:rPr lang="en-US" sz="1600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 found.</a:t>
            </a:r>
            <a:endParaRPr sz="1600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8" y="2559210"/>
            <a:ext cx="2082941" cy="1563623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/>
          <a:srcRect l="8709" r="4100"/>
          <a:stretch>
            <a:fillRect/>
          </a:stretch>
        </p:blipFill>
        <p:spPr>
          <a:xfrm flipH="1">
            <a:off x="272807" y="4357177"/>
            <a:ext cx="1819785" cy="1565448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1102" t="10971" r="-750" b="4921"/>
          <a:stretch>
            <a:fillRect/>
          </a:stretch>
        </p:blipFill>
        <p:spPr bwMode="auto">
          <a:xfrm>
            <a:off x="5778500" y="3055529"/>
            <a:ext cx="3108493" cy="1833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591832" y="4087653"/>
            <a:ext cx="118173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 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construction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8051" y="5992134"/>
            <a:ext cx="94929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 package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4794" y="5150419"/>
            <a:ext cx="1383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reading</a:t>
            </a:r>
            <a:endParaRPr lang="zh-CN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606681" y="3782745"/>
            <a:ext cx="432435" cy="40171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14</a:t>
            </a:fld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3240205" y="5599746"/>
            <a:ext cx="19153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Silk Screen Coating</a:t>
            </a:r>
            <a:endParaRPr lang="zh-CN" altLang="en-US" sz="1600" dirty="0"/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5" cstate="print"/>
          <a:srcRect t="4054"/>
          <a:stretch>
            <a:fillRect/>
          </a:stretch>
        </p:blipFill>
        <p:spPr bwMode="auto">
          <a:xfrm>
            <a:off x="2820783" y="2611716"/>
            <a:ext cx="1142610" cy="147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6" cstate="print"/>
          <a:srcRect l="3860" t="2453" r="22804" b="854"/>
          <a:stretch>
            <a:fillRect/>
          </a:stretch>
        </p:blipFill>
        <p:spPr bwMode="auto">
          <a:xfrm>
            <a:off x="2818764" y="4218458"/>
            <a:ext cx="1141816" cy="1382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7" cstate="print"/>
          <a:srcRect l="4382" t="16653" r="12158"/>
          <a:stretch>
            <a:fillRect/>
          </a:stretch>
        </p:blipFill>
        <p:spPr bwMode="auto">
          <a:xfrm>
            <a:off x="4165835" y="2622400"/>
            <a:ext cx="1207779" cy="1465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8" cstate="print"/>
          <a:srcRect t="10975" r="-2438" b="4879"/>
          <a:stretch>
            <a:fillRect/>
          </a:stretch>
        </p:blipFill>
        <p:spPr bwMode="auto">
          <a:xfrm>
            <a:off x="4155720" y="4218443"/>
            <a:ext cx="1262008" cy="1382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7"/>
          <p:cNvSpPr/>
          <p:nvPr/>
        </p:nvSpPr>
        <p:spPr>
          <a:xfrm>
            <a:off x="2556022" y="2559210"/>
            <a:ext cx="3020036" cy="34120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</p:spTree>
    <p:extLst>
      <p:ext uri="{BB962C8B-B14F-4D97-AF65-F5344CB8AC3E}">
        <p14:creationId xmlns:p14="http://schemas.microsoft.com/office/powerpoint/2010/main" val="1125823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" y="2829212"/>
            <a:ext cx="9143999" cy="684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" y="2886879"/>
            <a:ext cx="9143999" cy="559667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2700" dirty="0" err="1">
                <a:latin typeface="Times New Roman" charset="0"/>
                <a:ea typeface="Times New Roman" charset="0"/>
                <a:cs typeface="Times New Roman" charset="0"/>
              </a:rPr>
              <a:t>sMDT</a:t>
            </a:r>
            <a:r>
              <a:rPr kumimoji="1" lang="en-US" altLang="zh-CN" sz="2700" dirty="0">
                <a:latin typeface="Times New Roman" charset="0"/>
                <a:ea typeface="Times New Roman" charset="0"/>
                <a:cs typeface="Times New Roman" charset="0"/>
              </a:rPr>
              <a:t> front electronics upgrade</a:t>
            </a:r>
            <a:endParaRPr kumimoji="1" lang="zh-CN" altLang="en-US" sz="27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5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lang="en-US" altLang="zh-CN" sz="2700" dirty="0"/>
              <a:t>Introduction: MDT Frontend Electronics Upgrade</a:t>
            </a:r>
            <a:endParaRPr lang="zh-CN" altLang="en-US" sz="27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16</a:t>
            </a:fld>
            <a:endParaRPr kumimoji="1" lang="zh-CN" altLang="en-US"/>
          </a:p>
        </p:txBody>
      </p:sp>
      <p:pic>
        <p:nvPicPr>
          <p:cNvPr id="64" name="Picture 2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55" y="1911110"/>
            <a:ext cx="4743450" cy="1636907"/>
          </a:xfrm>
          <a:prstGeom prst="rect">
            <a:avLst/>
          </a:prstGeom>
        </p:spPr>
      </p:pic>
      <p:sp>
        <p:nvSpPr>
          <p:cNvPr id="65" name="object 8"/>
          <p:cNvSpPr txBox="1"/>
          <p:nvPr/>
        </p:nvSpPr>
        <p:spPr>
          <a:xfrm>
            <a:off x="510493" y="1068307"/>
            <a:ext cx="7335311" cy="863859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224314" marR="3810" indent="-214789">
              <a:lnSpc>
                <a:spcPct val="150000"/>
              </a:lnSpc>
              <a:spcBef>
                <a:spcPts val="56"/>
              </a:spcBef>
              <a:buFont typeface="Wingdings" panose="05000000000000000000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Monitored </a:t>
            </a:r>
            <a:r>
              <a:rPr lang="en-US"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Drift </a:t>
            </a:r>
            <a:r>
              <a:rPr lang="en-US" sz="1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Tube(MDT) in current system </a:t>
            </a:r>
            <a:r>
              <a:rPr lang="en-US"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only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</a:t>
            </a:r>
            <a:r>
              <a:rPr lang="en-US" sz="12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sz="1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precision</a:t>
            </a:r>
            <a:r>
              <a:rPr lang="en-US" sz="1200" spc="14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readout</a:t>
            </a:r>
          </a:p>
          <a:p>
            <a:pPr marL="224314" marR="3810" indent="-214789">
              <a:lnSpc>
                <a:spcPct val="150000"/>
              </a:lnSpc>
              <a:spcBef>
                <a:spcPts val="56"/>
              </a:spcBef>
              <a:buFont typeface="Wingdings" panose="05000000000000000000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After Phase II upgrade, MDT information will be used at the first-level trigger to sharpen the trigger turn-on curves</a:t>
            </a:r>
          </a:p>
          <a:p>
            <a:pPr marL="224314" marR="3810" indent="-214789">
              <a:lnSpc>
                <a:spcPct val="150000"/>
              </a:lnSpc>
              <a:spcBef>
                <a:spcPts val="56"/>
              </a:spcBef>
              <a:buFont typeface="Wingdings" panose="05000000000000000000" pitchFamily="2" charset="2"/>
              <a:buChar char="Ø"/>
              <a:tabLst>
                <a:tab pos="224314" algn="l"/>
                <a:tab pos="224790" algn="l"/>
              </a:tabLst>
            </a:pPr>
            <a:r>
              <a:rPr lang="en-US"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MDT </a:t>
            </a:r>
            <a:r>
              <a:rPr lang="en-US" sz="1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electronics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needs </a:t>
            </a:r>
            <a:r>
              <a:rPr lang="en-US" sz="1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cope </a:t>
            </a:r>
            <a:r>
              <a:rPr lang="en-US"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with new </a:t>
            </a:r>
            <a:r>
              <a:rPr lang="en-US" sz="1200" spc="-26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ATLAS </a:t>
            </a:r>
            <a:r>
              <a:rPr lang="en-US" sz="12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TDAQ </a:t>
            </a:r>
            <a:r>
              <a:rPr lang="en-US"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scheme proposed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bject 5"/>
          <p:cNvSpPr txBox="1"/>
          <p:nvPr/>
        </p:nvSpPr>
        <p:spPr>
          <a:xfrm>
            <a:off x="399894" y="4027301"/>
            <a:ext cx="5995243" cy="194861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ct val="150000"/>
              </a:lnSpc>
              <a:spcBef>
                <a:spcPts val="75"/>
              </a:spcBef>
            </a:pPr>
            <a:r>
              <a:rPr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TDC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ASIC </a:t>
            </a:r>
            <a:r>
              <a:rPr sz="12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sz="12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MDT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II</a:t>
            </a:r>
            <a:r>
              <a:rPr sz="1200" spc="4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upgrade</a:t>
            </a:r>
            <a:r>
              <a:rPr lang="en-US" sz="1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4314" indent="-214789">
              <a:lnSpc>
                <a:spcPct val="150000"/>
              </a:lnSpc>
              <a:buFont typeface="Arial"/>
              <a:buChar char="•"/>
              <a:tabLst>
                <a:tab pos="223838" algn="l"/>
                <a:tab pos="224790" algn="l"/>
              </a:tabLst>
            </a:pPr>
            <a:r>
              <a:rPr sz="1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Comparable </a:t>
            </a:r>
            <a:r>
              <a:rPr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 </a:t>
            </a:r>
            <a:r>
              <a:rPr sz="120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sz="1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(Tubes</a:t>
            </a:r>
            <a:r>
              <a:rPr sz="1200" spc="7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unchanged)</a:t>
            </a:r>
            <a:r>
              <a:rPr lang="en-US"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102.4us dynamic range, 0.78ns resolution (~200 ps RMS); </a:t>
            </a:r>
          </a:p>
          <a:p>
            <a:pPr marL="223838" indent="-2143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3838" algn="l"/>
                <a:tab pos="224790" algn="l"/>
              </a:tabLst>
            </a:pPr>
            <a:r>
              <a:rPr lang="en-US"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measurement: rising/falling edge/pair;</a:t>
            </a:r>
          </a:p>
          <a:p>
            <a:pPr marL="224314" indent="-214789">
              <a:lnSpc>
                <a:spcPct val="150000"/>
              </a:lnSpc>
              <a:buFont typeface="Arial"/>
              <a:buChar char="•"/>
              <a:tabLst>
                <a:tab pos="223838" algn="l"/>
                <a:tab pos="224790" algn="l"/>
              </a:tabLst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cooling system, need to keep the current power consumption budget: 350mW;</a:t>
            </a:r>
          </a:p>
          <a:p>
            <a:pPr marL="223838" indent="-214313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223838" algn="l"/>
                <a:tab pos="224790" algn="l"/>
              </a:tabLst>
            </a:pPr>
            <a:r>
              <a:rPr lang="en-US"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output data rates: 640Mbps;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4314" indent="-214789">
              <a:lnSpc>
                <a:spcPct val="150000"/>
              </a:lnSpc>
              <a:buFont typeface="Arial"/>
              <a:buChar char="•"/>
              <a:tabLst>
                <a:tab pos="223838" algn="l"/>
                <a:tab pos="224790" algn="l"/>
              </a:tabLst>
            </a:pPr>
            <a:r>
              <a:rPr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</a:t>
            </a:r>
            <a:r>
              <a:rPr sz="1200" spc="-1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features: Triggerless </a:t>
            </a:r>
            <a:r>
              <a:rPr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 </a:t>
            </a:r>
            <a:r>
              <a:rPr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sz="1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Trigger</a:t>
            </a:r>
            <a:r>
              <a:rPr lang="en-US" sz="1200" spc="-15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</a:t>
            </a:r>
            <a:r>
              <a:rPr sz="1200" spc="10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</a:t>
            </a:r>
            <a:r>
              <a:rPr lang="en-US" sz="1200" spc="-4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7" name="object 6"/>
          <p:cNvSpPr/>
          <p:nvPr/>
        </p:nvSpPr>
        <p:spPr>
          <a:xfrm>
            <a:off x="6277047" y="4113890"/>
            <a:ext cx="1200149" cy="11738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8" name="Picture 27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38" y="4113890"/>
            <a:ext cx="1082422" cy="11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object 7"/>
          <p:cNvSpPr txBox="1"/>
          <p:nvPr/>
        </p:nvSpPr>
        <p:spPr>
          <a:xfrm>
            <a:off x="7176861" y="5409685"/>
            <a:ext cx="1400308" cy="18418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22384" rIns="0" bIns="0" rtlCol="0">
            <a:spAutoFit/>
          </a:bodyPr>
          <a:lstStyle/>
          <a:p>
            <a:pPr marL="382429" algn="ctr">
              <a:spcBef>
                <a:spcPts val="176"/>
              </a:spcBef>
              <a:tabLst>
                <a:tab pos="1297304" algn="l"/>
              </a:tabLst>
            </a:pPr>
            <a:r>
              <a:rPr lang="en-US" sz="1050" spc="-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MDT-TDC UM</a:t>
            </a:r>
          </a:p>
        </p:txBody>
      </p:sp>
      <p:sp>
        <p:nvSpPr>
          <p:cNvPr id="70" name="object 7"/>
          <p:cNvSpPr txBox="1"/>
          <p:nvPr/>
        </p:nvSpPr>
        <p:spPr>
          <a:xfrm>
            <a:off x="6283167" y="5404351"/>
            <a:ext cx="979551" cy="184185"/>
          </a:xfrm>
          <a:prstGeom prst="rect">
            <a:avLst/>
          </a:prstGeom>
          <a:solidFill>
            <a:srgbClr val="F2F2F2"/>
          </a:solidFill>
        </p:spPr>
        <p:txBody>
          <a:bodyPr vert="horz" wrap="square" lIns="0" tIns="22384" rIns="0" bIns="0" rtlCol="0">
            <a:spAutoFit/>
          </a:bodyPr>
          <a:lstStyle/>
          <a:p>
            <a:pPr marL="382429" algn="ctr">
              <a:spcBef>
                <a:spcPts val="176"/>
              </a:spcBef>
              <a:tabLst>
                <a:tab pos="1297304" algn="l"/>
              </a:tabLst>
            </a:pPr>
            <a:r>
              <a:rPr lang="en-US" sz="1050" spc="-4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AMT</a:t>
            </a:r>
          </a:p>
        </p:txBody>
      </p:sp>
      <p:sp>
        <p:nvSpPr>
          <p:cNvPr id="71" name="object 8"/>
          <p:cNvSpPr txBox="1"/>
          <p:nvPr/>
        </p:nvSpPr>
        <p:spPr>
          <a:xfrm>
            <a:off x="1822579" y="3500981"/>
            <a:ext cx="4184997" cy="170400"/>
          </a:xfrm>
          <a:prstGeom prst="rect">
            <a:avLst/>
          </a:prstGeom>
        </p:spPr>
        <p:txBody>
          <a:bodyPr vert="horz" wrap="square" lIns="0" tIns="7144" rIns="0" bIns="0" rtlCol="0">
            <a:spAutoFit/>
          </a:bodyPr>
          <a:lstStyle/>
          <a:p>
            <a:pPr marL="9525" marR="3810">
              <a:lnSpc>
                <a:spcPct val="101099"/>
              </a:lnSpc>
              <a:spcBef>
                <a:spcPts val="56"/>
              </a:spcBef>
              <a:tabLst>
                <a:tab pos="224314" algn="l"/>
                <a:tab pos="224790" algn="l"/>
              </a:tabLst>
            </a:pPr>
            <a:r>
              <a:rPr lang="en-US" sz="1050" spc="-8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the MDT trigger and readout electronics for HL-LHC runs</a:t>
            </a:r>
            <a:endParaRPr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78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lang="en-US" altLang="zh-CN" sz="2700" dirty="0"/>
              <a:t>ASIC Design</a:t>
            </a:r>
            <a:endParaRPr lang="zh-CN" altLang="en-US" sz="27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17</a:t>
            </a:fld>
            <a:endParaRPr kumimoji="1" lang="zh-CN" altLang="en-US"/>
          </a:p>
        </p:txBody>
      </p:sp>
      <p:pic>
        <p:nvPicPr>
          <p:cNvPr id="14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246" y="1385066"/>
            <a:ext cx="4393692" cy="1957673"/>
          </a:xfrm>
          <a:prstGeom prst="rect">
            <a:avLst/>
          </a:prstGeom>
        </p:spPr>
      </p:pic>
      <p:sp>
        <p:nvSpPr>
          <p:cNvPr id="15" name="TextBox 237"/>
          <p:cNvSpPr txBox="1"/>
          <p:nvPr/>
        </p:nvSpPr>
        <p:spPr>
          <a:xfrm>
            <a:off x="1273247" y="2542948"/>
            <a:ext cx="14530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 input: SLVS</a:t>
            </a:r>
          </a:p>
          <a:p>
            <a:r>
              <a:rPr lang="en-US" sz="105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 output: SLVS</a:t>
            </a:r>
          </a:p>
        </p:txBody>
      </p:sp>
      <p:cxnSp>
        <p:nvCxnSpPr>
          <p:cNvPr id="16" name="Straight Arrow Connector 238"/>
          <p:cNvCxnSpPr/>
          <p:nvPr/>
        </p:nvCxnSpPr>
        <p:spPr>
          <a:xfrm flipH="1">
            <a:off x="3809966" y="3374830"/>
            <a:ext cx="414108" cy="304834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" name="TextBox 239"/>
          <p:cNvSpPr txBox="1"/>
          <p:nvPr/>
        </p:nvSpPr>
        <p:spPr>
          <a:xfrm>
            <a:off x="2727340" y="3684104"/>
            <a:ext cx="2526891" cy="106182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Part</a:t>
            </a:r>
            <a:r>
              <a:rPr lang="zh-CN" altLang="en-US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2:</a:t>
            </a:r>
            <a:r>
              <a:rPr lang="zh-CN" altLang="en-US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Timing</a:t>
            </a:r>
            <a:r>
              <a:rPr lang="zh-CN" altLang="en-US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Circuit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same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as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TDC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v0</a:t>
            </a:r>
          </a:p>
          <a:p>
            <a:pPr marL="88106" indent="-88106">
              <a:buFont typeface="Arial" panose="020B0604020202020204" pitchFamily="34" charset="0"/>
              <a:buChar char="•"/>
              <a:defRPr/>
            </a:pP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Timing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unit: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fine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time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+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coarse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time</a:t>
            </a:r>
          </a:p>
          <a:p>
            <a:pPr marL="431006" lvl="1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clock</a:t>
            </a:r>
            <a:r>
              <a:rPr lang="zh-CN" altLang="en-US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time Interpolator</a:t>
            </a:r>
          </a:p>
          <a:p>
            <a:pPr marL="431006" lvl="1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Coarse time(15bit) + fine time(2bit)</a:t>
            </a:r>
          </a:p>
          <a:p>
            <a:pPr marL="431006" lvl="1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0.78 ns bin </a:t>
            </a:r>
          </a:p>
          <a:p>
            <a:pPr marL="88106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 in power consumption</a:t>
            </a:r>
          </a:p>
        </p:txBody>
      </p:sp>
      <p:sp>
        <p:nvSpPr>
          <p:cNvPr id="18" name="TextBox 240"/>
          <p:cNvSpPr txBox="1"/>
          <p:nvPr/>
        </p:nvSpPr>
        <p:spPr>
          <a:xfrm>
            <a:off x="5419527" y="3617366"/>
            <a:ext cx="2363138" cy="1546577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Part</a:t>
            </a:r>
            <a:r>
              <a:rPr lang="zh-CN" altLang="en-US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3:</a:t>
            </a:r>
            <a:r>
              <a:rPr lang="zh-CN" altLang="en-US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TDC</a:t>
            </a:r>
            <a:r>
              <a:rPr lang="zh-CN" altLang="en-US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logic:</a:t>
            </a:r>
            <a:endParaRPr lang="en-US" sz="105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8106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feature logic</a:t>
            </a:r>
          </a:p>
          <a:p>
            <a:pPr marL="431006" lvl="1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Triggerless</a:t>
            </a: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operation</a:t>
            </a:r>
            <a:endParaRPr lang="en-US" sz="105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006" lvl="1" indent="-88106">
              <a:buFont typeface="Arial" panose="020B0604020202020204" pitchFamily="34" charset="0"/>
              <a:buChar char="•"/>
              <a:defRPr/>
            </a:pPr>
            <a:endParaRPr lang="en-US" sz="105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006" lvl="1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Trigger </a:t>
            </a:r>
            <a:r>
              <a:rPr lang="en-US" altLang="zh-CN" sz="1050" kern="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operation</a:t>
            </a:r>
            <a:endParaRPr lang="en-US" sz="105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006" lvl="1" indent="-88106">
              <a:buFont typeface="Arial" panose="020B0604020202020204" pitchFamily="34" charset="0"/>
              <a:buChar char="•"/>
              <a:defRPr/>
            </a:pPr>
            <a:endParaRPr lang="en-US" sz="105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31006" lvl="1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protocol</a:t>
            </a:r>
          </a:p>
          <a:p>
            <a:pPr marL="431006" lvl="1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speed interface</a:t>
            </a:r>
          </a:p>
          <a:p>
            <a:pPr marL="88106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Optimizations in power consumption</a:t>
            </a:r>
          </a:p>
        </p:txBody>
      </p:sp>
      <p:cxnSp>
        <p:nvCxnSpPr>
          <p:cNvPr id="19" name="Straight Arrow Connector 241"/>
          <p:cNvCxnSpPr/>
          <p:nvPr/>
        </p:nvCxnSpPr>
        <p:spPr>
          <a:xfrm>
            <a:off x="5962993" y="3280054"/>
            <a:ext cx="154784" cy="327803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0" name="Left Brace 242"/>
          <p:cNvSpPr/>
          <p:nvPr/>
        </p:nvSpPr>
        <p:spPr>
          <a:xfrm>
            <a:off x="7149701" y="3971392"/>
            <a:ext cx="38422" cy="179020"/>
          </a:xfrm>
          <a:prstGeom prst="leftBrac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43"/>
          <p:cNvSpPr txBox="1"/>
          <p:nvPr/>
        </p:nvSpPr>
        <p:spPr>
          <a:xfrm>
            <a:off x="7164743" y="3886854"/>
            <a:ext cx="8529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Pair Mode</a:t>
            </a:r>
            <a:endParaRPr lang="en-US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44"/>
          <p:cNvSpPr txBox="1"/>
          <p:nvPr/>
        </p:nvSpPr>
        <p:spPr>
          <a:xfrm>
            <a:off x="7158793" y="3999023"/>
            <a:ext cx="8498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Edge Mode</a:t>
            </a:r>
            <a:endParaRPr lang="en-US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45"/>
          <p:cNvSpPr/>
          <p:nvPr/>
        </p:nvSpPr>
        <p:spPr>
          <a:xfrm>
            <a:off x="7149701" y="4300586"/>
            <a:ext cx="38422" cy="179020"/>
          </a:xfrm>
          <a:prstGeom prst="leftBrac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46"/>
          <p:cNvSpPr txBox="1"/>
          <p:nvPr/>
        </p:nvSpPr>
        <p:spPr>
          <a:xfrm>
            <a:off x="7164743" y="4216048"/>
            <a:ext cx="80156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Pair Mode</a:t>
            </a:r>
            <a:endParaRPr lang="en-US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7"/>
          <p:cNvSpPr txBox="1"/>
          <p:nvPr/>
        </p:nvSpPr>
        <p:spPr>
          <a:xfrm>
            <a:off x="7158792" y="4371080"/>
            <a:ext cx="76191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Edge Mode</a:t>
            </a:r>
            <a:endParaRPr lang="en-US" sz="9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48"/>
          <p:cNvSpPr/>
          <p:nvPr/>
        </p:nvSpPr>
        <p:spPr>
          <a:xfrm>
            <a:off x="2911712" y="1352974"/>
            <a:ext cx="2690494" cy="2029889"/>
          </a:xfrm>
          <a:custGeom>
            <a:avLst/>
            <a:gdLst>
              <a:gd name="connsiteX0" fmla="*/ 0 w 4233554"/>
              <a:gd name="connsiteY0" fmla="*/ 0 h 3075709"/>
              <a:gd name="connsiteX1" fmla="*/ 0 w 4233554"/>
              <a:gd name="connsiteY1" fmla="*/ 967839 h 3075709"/>
              <a:gd name="connsiteX2" fmla="*/ 1585356 w 4233554"/>
              <a:gd name="connsiteY2" fmla="*/ 979714 h 3075709"/>
              <a:gd name="connsiteX3" fmla="*/ 1585356 w 4233554"/>
              <a:gd name="connsiteY3" fmla="*/ 2090057 h 3075709"/>
              <a:gd name="connsiteX4" fmla="*/ 95003 w 4233554"/>
              <a:gd name="connsiteY4" fmla="*/ 2101932 h 3075709"/>
              <a:gd name="connsiteX5" fmla="*/ 95003 w 4233554"/>
              <a:gd name="connsiteY5" fmla="*/ 3069771 h 3075709"/>
              <a:gd name="connsiteX6" fmla="*/ 4168239 w 4233554"/>
              <a:gd name="connsiteY6" fmla="*/ 3075709 h 3075709"/>
              <a:gd name="connsiteX7" fmla="*/ 4233554 w 4233554"/>
              <a:gd name="connsiteY7" fmla="*/ 0 h 3075709"/>
              <a:gd name="connsiteX8" fmla="*/ 0 w 4233554"/>
              <a:gd name="connsiteY8" fmla="*/ 0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33554" h="3075709">
                <a:moveTo>
                  <a:pt x="0" y="0"/>
                </a:moveTo>
                <a:lnTo>
                  <a:pt x="0" y="967839"/>
                </a:lnTo>
                <a:lnTo>
                  <a:pt x="1585356" y="979714"/>
                </a:lnTo>
                <a:lnTo>
                  <a:pt x="1585356" y="2090057"/>
                </a:lnTo>
                <a:lnTo>
                  <a:pt x="95003" y="2101932"/>
                </a:lnTo>
                <a:lnTo>
                  <a:pt x="95003" y="3069771"/>
                </a:lnTo>
                <a:lnTo>
                  <a:pt x="4168239" y="3075709"/>
                </a:lnTo>
                <a:lnTo>
                  <a:pt x="4233554" y="0"/>
                </a:lnTo>
                <a:lnTo>
                  <a:pt x="0" y="0"/>
                </a:lnTo>
                <a:close/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sz="1350" ker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49"/>
          <p:cNvCxnSpPr/>
          <p:nvPr/>
        </p:nvCxnSpPr>
        <p:spPr>
          <a:xfrm flipH="1">
            <a:off x="1820811" y="2523448"/>
            <a:ext cx="1400690" cy="999881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28" name="TextBox 250"/>
          <p:cNvSpPr txBox="1"/>
          <p:nvPr/>
        </p:nvSpPr>
        <p:spPr>
          <a:xfrm>
            <a:off x="1207263" y="3531493"/>
            <a:ext cx="1380907" cy="900246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Part</a:t>
            </a:r>
            <a:r>
              <a:rPr lang="zh-CN" altLang="en-US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1: </a:t>
            </a:r>
            <a:r>
              <a:rPr lang="en-US" altLang="zh-CN" sz="1050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ePLL</a:t>
            </a: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(extended Phase locked loop)</a:t>
            </a:r>
          </a:p>
          <a:p>
            <a:pPr marL="88106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Migrate from CERN </a:t>
            </a:r>
            <a:r>
              <a:rPr lang="en-US" sz="105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ePLL</a:t>
            </a: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9" name="TextBox 251"/>
          <p:cNvSpPr txBox="1"/>
          <p:nvPr/>
        </p:nvSpPr>
        <p:spPr>
          <a:xfrm>
            <a:off x="6726990" y="1259334"/>
            <a:ext cx="1156826" cy="1061829"/>
          </a:xfrm>
          <a:prstGeom prst="rect">
            <a:avLst/>
          </a:prstGeom>
          <a:solidFill>
            <a:srgbClr val="FFC000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Part</a:t>
            </a:r>
            <a:r>
              <a:rPr lang="zh-CN" altLang="en-US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050" kern="0" dirty="0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4: Interface</a:t>
            </a:r>
          </a:p>
          <a:p>
            <a:pPr marL="88106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Serial outputs</a:t>
            </a:r>
          </a:p>
          <a:p>
            <a:pPr marL="88106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</a:t>
            </a:r>
          </a:p>
          <a:p>
            <a:pPr marL="88106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Reference clocks</a:t>
            </a:r>
          </a:p>
          <a:p>
            <a:pPr marL="88106" indent="-88106">
              <a:buFont typeface="Arial" panose="020B0604020202020204" pitchFamily="34" charset="0"/>
              <a:buChar char="•"/>
              <a:defRPr/>
            </a:pPr>
            <a:r>
              <a:rPr lang="en-US" sz="105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TTC</a:t>
            </a:r>
          </a:p>
        </p:txBody>
      </p:sp>
      <p:sp>
        <p:nvSpPr>
          <p:cNvPr id="30" name="TextBox 253"/>
          <p:cNvSpPr txBox="1"/>
          <p:nvPr/>
        </p:nvSpPr>
        <p:spPr>
          <a:xfrm>
            <a:off x="1143195" y="5351304"/>
            <a:ext cx="6688095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Responsible for the time-digitization of the discriminated hit signal from ASD</a:t>
            </a: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TSMC 130 nm CMOS technology used</a:t>
            </a:r>
          </a:p>
          <a:p>
            <a:pPr marL="128588" indent="-128588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Triggerless</a:t>
            </a: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 used for data taking, triggered mode useful for chamber and test beam studies</a:t>
            </a:r>
          </a:p>
        </p:txBody>
      </p:sp>
    </p:spTree>
    <p:extLst>
      <p:ext uri="{BB962C8B-B14F-4D97-AF65-F5344CB8AC3E}">
        <p14:creationId xmlns:p14="http://schemas.microsoft.com/office/powerpoint/2010/main" val="1989205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01" y="3600944"/>
            <a:ext cx="4119674" cy="2059837"/>
          </a:xfrm>
          <a:prstGeom prst="rect">
            <a:avLst/>
          </a:prstGeom>
        </p:spPr>
      </p:pic>
      <p:pic>
        <p:nvPicPr>
          <p:cNvPr id="3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66" y="1072486"/>
            <a:ext cx="4153809" cy="207690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lang="en-US" altLang="zh-CN" sz="2700" dirty="0"/>
              <a:t>Performance of TDC</a:t>
            </a:r>
            <a:endParaRPr lang="zh-CN" altLang="en-US" sz="27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18</a:t>
            </a:fld>
            <a:endParaRPr kumimoji="1" lang="zh-CN" altLang="en-US"/>
          </a:p>
        </p:txBody>
      </p:sp>
      <p:sp>
        <p:nvSpPr>
          <p:cNvPr id="32" name="TextBox 16"/>
          <p:cNvSpPr txBox="1"/>
          <p:nvPr/>
        </p:nvSpPr>
        <p:spPr>
          <a:xfrm>
            <a:off x="3669698" y="4191251"/>
            <a:ext cx="5448928" cy="11951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00075" lvl="1" indent="-257175">
              <a:spcBef>
                <a:spcPts val="450"/>
              </a:spcBef>
              <a:buSzPct val="100000"/>
              <a:buFont typeface="Wingdings" panose="05000000000000000000" pitchFamily="2" charset="2"/>
              <a:buChar char="v"/>
              <a:defRPr sz="2200" b="1">
                <a:solidFill>
                  <a:srgbClr val="012C6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Bin sizes of all 48 channels (leading and trailing) are within (781 ± 40) ps</a:t>
            </a:r>
          </a:p>
          <a:p>
            <a:pPr marL="600075" lvl="1" indent="-257175">
              <a:spcBef>
                <a:spcPts val="450"/>
              </a:spcBef>
              <a:buSzPct val="100000"/>
              <a:buFont typeface="Wingdings" panose="05000000000000000000" pitchFamily="2" charset="2"/>
              <a:buChar char="v"/>
              <a:defRPr sz="2200" b="1">
                <a:solidFill>
                  <a:srgbClr val="012C6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timing resolution effect due to the TDC design is ~10% of the LSB (~80 ps)</a:t>
            </a:r>
          </a:p>
          <a:p>
            <a:pPr marL="600075" lvl="1" indent="-257175">
              <a:spcBef>
                <a:spcPts val="450"/>
              </a:spcBef>
              <a:buSzPct val="100000"/>
              <a:buFont typeface="Wingdings" panose="05000000000000000000" pitchFamily="2" charset="2"/>
              <a:buChar char="v"/>
              <a:defRPr sz="2200" b="1">
                <a:solidFill>
                  <a:srgbClr val="012C6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b="1" dirty="0">
                <a:solidFill>
                  <a:srgbClr val="012C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Latency is less than 350 ns (99% data read out) for a rate of 400 kHz per tube</a:t>
            </a:r>
          </a:p>
          <a:p>
            <a:pPr marL="600075" lvl="1" indent="-257175">
              <a:spcBef>
                <a:spcPts val="450"/>
              </a:spcBef>
              <a:buSzPct val="100000"/>
              <a:buFont typeface="Wingdings" panose="05000000000000000000" pitchFamily="2" charset="2"/>
              <a:buChar char="v"/>
              <a:defRPr sz="2200" b="1">
                <a:solidFill>
                  <a:srgbClr val="012C6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b="1" dirty="0">
                <a:solidFill>
                  <a:srgbClr val="012C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~250 </a:t>
            </a:r>
            <a:r>
              <a:rPr lang="en-US" sz="1100" b="1" dirty="0" err="1">
                <a:solidFill>
                  <a:srgbClr val="012C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mW</a:t>
            </a:r>
            <a:r>
              <a:rPr lang="en-US" sz="1100" b="1" dirty="0">
                <a:solidFill>
                  <a:srgbClr val="012C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power consumption (360 </a:t>
            </a:r>
            <a:r>
              <a:rPr lang="en-US" sz="1100" b="1" dirty="0" err="1">
                <a:solidFill>
                  <a:srgbClr val="012C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mW</a:t>
            </a:r>
            <a:r>
              <a:rPr lang="en-US" sz="1100" b="1" dirty="0">
                <a:solidFill>
                  <a:srgbClr val="012C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from the current AMT)</a:t>
            </a:r>
          </a:p>
          <a:p>
            <a:pPr marL="600075" lvl="1" indent="-257175">
              <a:spcBef>
                <a:spcPts val="450"/>
              </a:spcBef>
              <a:buSzPct val="100000"/>
              <a:buFont typeface="Wingdings" panose="05000000000000000000" pitchFamily="2" charset="2"/>
              <a:buChar char="v"/>
              <a:defRPr sz="2200" b="1">
                <a:solidFill>
                  <a:srgbClr val="012C62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100" b="1" dirty="0">
                <a:solidFill>
                  <a:srgbClr val="012C6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No data loss observed for average channel hits at 400 kHz</a:t>
            </a:r>
          </a:p>
        </p:txBody>
      </p:sp>
      <p:sp>
        <p:nvSpPr>
          <p:cNvPr id="33" name="TextBox 5"/>
          <p:cNvSpPr txBox="1"/>
          <p:nvPr/>
        </p:nvSpPr>
        <p:spPr>
          <a:xfrm>
            <a:off x="5373857" y="1105397"/>
            <a:ext cx="21681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NIM-A 939 (2019) 10–15</a:t>
            </a:r>
          </a:p>
        </p:txBody>
      </p:sp>
      <p:pic>
        <p:nvPicPr>
          <p:cNvPr id="34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987" y="1487485"/>
            <a:ext cx="4218397" cy="230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57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lang="en-US" altLang="zh-CN" sz="2700" dirty="0"/>
              <a:t>On </a:t>
            </a:r>
            <a:r>
              <a:rPr lang="en-US" altLang="zh-CN" sz="2700" dirty="0" err="1"/>
              <a:t>sMDT</a:t>
            </a:r>
            <a:r>
              <a:rPr lang="en-US" altLang="zh-CN" sz="2700" dirty="0"/>
              <a:t> chamber test</a:t>
            </a:r>
            <a:endParaRPr lang="zh-CN" altLang="en-US" sz="27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19</a:t>
            </a:fld>
            <a:endParaRPr kumimoji="1" lang="zh-CN" altLang="en-US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364" y="1019873"/>
            <a:ext cx="4053438" cy="3081562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959" y="4298288"/>
            <a:ext cx="3045902" cy="1844045"/>
          </a:xfrm>
          <a:prstGeom prst="rect">
            <a:avLst/>
          </a:prstGeom>
        </p:spPr>
      </p:pic>
      <p:pic>
        <p:nvPicPr>
          <p:cNvPr id="15" name="图片 2">
            <a:extLst>
              <a:ext uri="{FF2B5EF4-FFF2-40B4-BE49-F238E27FC236}">
                <a16:creationId xmlns:a16="http://schemas.microsoft.com/office/drawing/2014/main" xmlns="" id="{016E52B3-112C-4630-9B89-9651BBE62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38" y="3301385"/>
            <a:ext cx="2998600" cy="224895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506965" y="5625853"/>
            <a:ext cx="238754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3730" indent="-193730">
              <a:buFont typeface="Wingdings" panose="05000000000000000000" pitchFamily="2" charset="2"/>
              <a:buChar char="§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TDC Spectrum of cosmic ray</a:t>
            </a:r>
          </a:p>
        </p:txBody>
      </p:sp>
      <p:sp>
        <p:nvSpPr>
          <p:cNvPr id="17" name="Rectangle 17"/>
          <p:cNvSpPr/>
          <p:nvPr/>
        </p:nvSpPr>
        <p:spPr>
          <a:xfrm>
            <a:off x="4784300" y="1292233"/>
            <a:ext cx="3832877" cy="1444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When configured as legacy mode, the TDC is compatible to the legacy readout system. </a:t>
            </a:r>
          </a:p>
          <a:p>
            <a:pPr marL="214313" indent="-214313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pictures shows the scene when the TDC is tested on the newly built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sMDT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chamber at the university of Michigan</a:t>
            </a:r>
          </a:p>
        </p:txBody>
      </p:sp>
      <p:sp>
        <p:nvSpPr>
          <p:cNvPr id="18" name="Oval 12"/>
          <p:cNvSpPr/>
          <p:nvPr/>
        </p:nvSpPr>
        <p:spPr>
          <a:xfrm>
            <a:off x="2847242" y="3008016"/>
            <a:ext cx="363416" cy="39272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Arrow Connector 13"/>
          <p:cNvCxnSpPr>
            <a:stCxn id="18" idx="4"/>
          </p:cNvCxnSpPr>
          <p:nvPr/>
        </p:nvCxnSpPr>
        <p:spPr>
          <a:xfrm>
            <a:off x="3028950" y="3400739"/>
            <a:ext cx="0" cy="106416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294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 dirty="0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0" y="14291"/>
            <a:ext cx="9144000" cy="780475"/>
          </a:xfrm>
          <a:solidFill>
            <a:srgbClr val="000099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2700" dirty="0" smtClean="0"/>
              <a:t>Outline</a:t>
            </a:r>
            <a:endParaRPr lang="en-US" altLang="zh-CN" sz="2700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</a:t>
            </a:fld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04765" y="1916381"/>
            <a:ext cx="57912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RPC upgrade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sMDT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frontend electronics upgrade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High-eta tagger </a:t>
            </a: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811" y="1852457"/>
            <a:ext cx="4023140" cy="2642471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5421192" y="2911144"/>
            <a:ext cx="512806" cy="376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4667429" y="3352899"/>
            <a:ext cx="512806" cy="376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椭圆 12"/>
          <p:cNvSpPr/>
          <p:nvPr/>
        </p:nvSpPr>
        <p:spPr>
          <a:xfrm>
            <a:off x="5640523" y="4128438"/>
            <a:ext cx="512806" cy="37688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80074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" y="2900380"/>
            <a:ext cx="9143999" cy="648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" y="2958047"/>
            <a:ext cx="9143999" cy="559667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2700" dirty="0">
                <a:latin typeface="Times New Roman" charset="0"/>
                <a:ea typeface="Times New Roman" charset="0"/>
                <a:cs typeface="Times New Roman" charset="0"/>
              </a:rPr>
              <a:t>High-Eta tagger</a:t>
            </a:r>
            <a:endParaRPr kumimoji="1" lang="zh-CN" altLang="en-US" sz="27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710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lang="en-US" altLang="zh-CN" sz="2700" dirty="0"/>
              <a:t>Introduction: High-Eta tagger</a:t>
            </a:r>
            <a:endParaRPr lang="zh-CN" altLang="en-US" sz="27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21</a:t>
            </a:fld>
            <a:endParaRPr kumimoji="1" lang="zh-CN" altLang="en-US"/>
          </a:p>
        </p:txBody>
      </p:sp>
      <p:sp>
        <p:nvSpPr>
          <p:cNvPr id="7" name="object 5"/>
          <p:cNvSpPr txBox="1"/>
          <p:nvPr/>
        </p:nvSpPr>
        <p:spPr>
          <a:xfrm>
            <a:off x="279608" y="1056237"/>
            <a:ext cx="8304697" cy="42473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2425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of project:</a:t>
            </a:r>
          </a:p>
          <a:p>
            <a:pPr marL="352425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Complete the prototype of forward </a:t>
            </a:r>
            <a:r>
              <a:rPr lang="en-HK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HK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detector for ATLAS Phase II Upgrade based on multi-gap resistive GEM</a:t>
            </a:r>
            <a:endParaRPr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Expected performance</a:t>
            </a:r>
            <a:r>
              <a:rPr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</a:p>
          <a:p>
            <a:pPr marL="266700" marR="3810" indent="-257175">
              <a:lnSpc>
                <a:spcPct val="15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6700" algn="l"/>
                <a:tab pos="1352550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Counting rate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：～100kHz/cm</a:t>
            </a:r>
            <a:r>
              <a:rPr sz="16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266700" marR="3810" indent="-257175">
              <a:lnSpc>
                <a:spcPct val="15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 &lt; 1ns</a:t>
            </a:r>
          </a:p>
          <a:p>
            <a:pPr marL="266700" marR="3810" indent="-257175">
              <a:lnSpc>
                <a:spcPct val="150000"/>
              </a:lnSpc>
              <a:spcBef>
                <a:spcPts val="4"/>
              </a:spcBef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 &lt; 150μm</a:t>
            </a:r>
          </a:p>
          <a:p>
            <a:pPr marL="266700" marR="3810" indent="-257175">
              <a:lnSpc>
                <a:spcPct val="150000"/>
              </a:lnSpc>
              <a:spcBef>
                <a:spcPts val="4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r>
              <a:rPr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 &gt; 95%</a:t>
            </a:r>
            <a:endParaRPr lang="en-HK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2425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Goal of this year:</a:t>
            </a:r>
          </a:p>
          <a:p>
            <a:pPr marL="266700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of prototype &lt; 1 ns</a:t>
            </a:r>
            <a:endParaRPr lang="en-HK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01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3DF541B-BC78-3A45-A8B3-4AE82A2EE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0" y="882"/>
            <a:ext cx="914075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pPr marL="9525"/>
            <a:r>
              <a:rPr lang="en-US" altLang="zh-CN" dirty="0" smtClean="0"/>
              <a:t>DLC-THGEM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4430960-DFCF-3344-BD4F-1CC7B0D6B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67" y="1066597"/>
            <a:ext cx="8495754" cy="425913"/>
          </a:xfrm>
        </p:spPr>
        <p:txBody>
          <a:bodyPr>
            <a:noAutofit/>
          </a:bodyPr>
          <a:lstStyle/>
          <a:p>
            <a:r>
              <a:rPr lang="en-US" altLang="zh-CN" sz="1600" dirty="0"/>
              <a:t>New technology of detector is performed: resistive THGEM based on </a:t>
            </a:r>
            <a:r>
              <a:rPr lang="en-US" altLang="zh-CN" sz="1600" dirty="0" smtClean="0"/>
              <a:t>Diamond-like </a:t>
            </a:r>
            <a:r>
              <a:rPr lang="en-US" altLang="zh-CN" sz="1600" dirty="0" smtClean="0"/>
              <a:t>Crystal(DLC)</a:t>
            </a:r>
            <a:endParaRPr lang="en-US" altLang="zh-CN" sz="1600" dirty="0"/>
          </a:p>
        </p:txBody>
      </p:sp>
      <p:pic>
        <p:nvPicPr>
          <p:cNvPr id="4" name="图片 29">
            <a:extLst>
              <a:ext uri="{FF2B5EF4-FFF2-40B4-BE49-F238E27FC236}">
                <a16:creationId xmlns="" xmlns:a16="http://schemas.microsoft.com/office/drawing/2014/main" id="{49DE08C9-797C-1B4F-8DC2-5F9EAB04138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70" y="1872385"/>
            <a:ext cx="3665075" cy="19373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008C9F0-6698-6441-91A2-E173FCCA2B68}"/>
              </a:ext>
            </a:extLst>
          </p:cNvPr>
          <p:cNvSpPr txBox="1"/>
          <p:nvPr/>
        </p:nvSpPr>
        <p:spPr>
          <a:xfrm>
            <a:off x="412380" y="4897492"/>
            <a:ext cx="6726182" cy="1089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 THGEM</a:t>
            </a:r>
            <a:r>
              <a:rPr lang="zh-CN" altLang="en-US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avalanche region in PCB covered by DLC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Ratio of avalanche region increase, gain increase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corrosion of insulating material, independent research and development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日期占位符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dirty="0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22</a:t>
            </a:fld>
            <a:endParaRPr kumimoji="1" lang="zh-CN" altLang="en-US"/>
          </a:p>
        </p:txBody>
      </p:sp>
      <p:pic>
        <p:nvPicPr>
          <p:cNvPr id="9" name="内容占位符 3" descr="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8322" y="2042435"/>
            <a:ext cx="1261444" cy="1191810"/>
          </a:xfrm>
          <a:prstGeom prst="rect">
            <a:avLst/>
          </a:prstGeom>
        </p:spPr>
      </p:pic>
      <p:pic>
        <p:nvPicPr>
          <p:cNvPr id="10" name="图片 9" descr="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95588" y="3450567"/>
            <a:ext cx="1628395" cy="1088440"/>
          </a:xfrm>
          <a:prstGeom prst="rect">
            <a:avLst/>
          </a:prstGeom>
        </p:spPr>
      </p:pic>
      <p:pic>
        <p:nvPicPr>
          <p:cNvPr id="11" name="图片 10" descr="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40554" y="3469088"/>
            <a:ext cx="1666620" cy="1089579"/>
          </a:xfrm>
          <a:prstGeom prst="rect">
            <a:avLst/>
          </a:prstGeom>
        </p:spPr>
      </p:pic>
      <p:pic>
        <p:nvPicPr>
          <p:cNvPr id="12" name="图片 11" descr="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75413" y="3469117"/>
            <a:ext cx="1621399" cy="109210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6327" y="2033430"/>
            <a:ext cx="1662703" cy="108716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2938" y="2066157"/>
            <a:ext cx="1621398" cy="1088138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097201" y="1571765"/>
            <a:ext cx="1133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Resistive THGEM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6115050" y="1739100"/>
            <a:ext cx="120629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Pad Readout</a:t>
            </a:r>
          </a:p>
        </p:txBody>
      </p:sp>
      <p:sp>
        <p:nvSpPr>
          <p:cNvPr id="17" name="右箭头 16"/>
          <p:cNvSpPr/>
          <p:nvPr/>
        </p:nvSpPr>
        <p:spPr>
          <a:xfrm>
            <a:off x="6620934" y="2760563"/>
            <a:ext cx="1035257" cy="3157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Coating DLC</a:t>
            </a:r>
            <a:endParaRPr lang="zh-CN" altLang="en-US" sz="13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右箭头 17"/>
          <p:cNvSpPr/>
          <p:nvPr/>
        </p:nvSpPr>
        <p:spPr>
          <a:xfrm>
            <a:off x="5239766" y="4315549"/>
            <a:ext cx="468721" cy="232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9" name="右箭头 18"/>
          <p:cNvSpPr/>
          <p:nvPr/>
        </p:nvSpPr>
        <p:spPr>
          <a:xfrm>
            <a:off x="7129030" y="4312518"/>
            <a:ext cx="468721" cy="226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189300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8546" y="1727807"/>
            <a:ext cx="3693925" cy="30363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34" y="1702982"/>
            <a:ext cx="3694526" cy="292671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2527872" y="1859165"/>
            <a:ext cx="10967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i="1" dirty="0"/>
              <a:t>Gain vs. HV</a:t>
            </a:r>
            <a:endParaRPr lang="zh-CN" altLang="en-US" sz="1500" i="1" dirty="0"/>
          </a:p>
        </p:txBody>
      </p:sp>
      <p:sp>
        <p:nvSpPr>
          <p:cNvPr id="9" name="文本框 8"/>
          <p:cNvSpPr txBox="1"/>
          <p:nvPr/>
        </p:nvSpPr>
        <p:spPr>
          <a:xfrm>
            <a:off x="7165765" y="1829696"/>
            <a:ext cx="17605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i="1" dirty="0"/>
              <a:t>Gain vs. X-ray rate</a:t>
            </a:r>
            <a:endParaRPr lang="zh-CN" altLang="en-US" sz="1500" i="1" dirty="0"/>
          </a:p>
        </p:txBody>
      </p:sp>
      <p:sp>
        <p:nvSpPr>
          <p:cNvPr id="10" name="文本框 9"/>
          <p:cNvSpPr txBox="1"/>
          <p:nvPr/>
        </p:nvSpPr>
        <p:spPr>
          <a:xfrm>
            <a:off x="3776485" y="4465897"/>
            <a:ext cx="155195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b="1" i="1" dirty="0"/>
              <a:t>E</a:t>
            </a:r>
            <a:r>
              <a:rPr lang="en-US" altLang="zh-CN" sz="1050" b="1" i="1" baseline="-25000" dirty="0"/>
              <a:t>drift</a:t>
            </a:r>
            <a:r>
              <a:rPr lang="en-US" altLang="zh-CN" sz="1050" b="1" i="1" dirty="0"/>
              <a:t>=2kV/cm</a:t>
            </a:r>
          </a:p>
          <a:p>
            <a:r>
              <a:rPr lang="en-US" altLang="zh-CN" sz="1050" b="1" dirty="0"/>
              <a:t>100Hz/mm</a:t>
            </a:r>
            <a:r>
              <a:rPr lang="en-US" altLang="zh-CN" sz="1050" b="1" baseline="30000" dirty="0"/>
              <a:t>2</a:t>
            </a:r>
            <a:r>
              <a:rPr lang="en-US" altLang="zh-CN" sz="1050" b="1" dirty="0"/>
              <a:t> 8keV X-ray</a:t>
            </a:r>
            <a:endParaRPr lang="zh-CN" altLang="en-US" sz="1050" b="1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2229" y="1868728"/>
            <a:ext cx="1560992" cy="254270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4" name="文本框 13"/>
          <p:cNvSpPr txBox="1"/>
          <p:nvPr/>
        </p:nvSpPr>
        <p:spPr>
          <a:xfrm>
            <a:off x="1302583" y="5369646"/>
            <a:ext cx="699519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 could be found in single layer DLC-THGEM, the gain is ~ 7000</a:t>
            </a:r>
            <a:endParaRPr lang="en-US" altLang="zh-CN" sz="15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23</a:t>
            </a:fld>
            <a:endParaRPr kumimoji="1"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0" y="13614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pPr marL="9525" lvl="1">
              <a:lnSpc>
                <a:spcPct val="90000"/>
              </a:lnSpc>
              <a:spcBef>
                <a:spcPct val="0"/>
              </a:spcBef>
              <a:tabLst>
                <a:tab pos="267176" algn="l"/>
              </a:tabLst>
            </a:pPr>
            <a:r>
              <a:rPr lang="en-US" altLang="zh-C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Performance test of DLC-THGEM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4584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8467" y="1532991"/>
            <a:ext cx="3016361" cy="402181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735" y="1532991"/>
            <a:ext cx="4831793" cy="3942896"/>
          </a:xfrm>
          <a:prstGeom prst="rect">
            <a:avLst/>
          </a:prstGeom>
        </p:spPr>
      </p:pic>
      <p:sp>
        <p:nvSpPr>
          <p:cNvPr id="11" name="object 5"/>
          <p:cNvSpPr txBox="1"/>
          <p:nvPr/>
        </p:nvSpPr>
        <p:spPr>
          <a:xfrm>
            <a:off x="957852" y="1286305"/>
            <a:ext cx="2571231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Assembly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bject 5"/>
          <p:cNvSpPr txBox="1"/>
          <p:nvPr/>
        </p:nvSpPr>
        <p:spPr>
          <a:xfrm>
            <a:off x="5185017" y="1255993"/>
            <a:ext cx="379902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test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24</a:t>
            </a:fld>
            <a:endParaRPr kumimoji="1"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0" y="8238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pPr marL="9525" lvl="1">
              <a:lnSpc>
                <a:spcPct val="90000"/>
              </a:lnSpc>
              <a:spcBef>
                <a:spcPct val="0"/>
              </a:spcBef>
              <a:tabLst>
                <a:tab pos="267176" algn="l"/>
              </a:tabLst>
            </a:pPr>
            <a:r>
              <a:rPr lang="en-US" altLang="zh-C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 single layer to 4-layers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31" y="3555960"/>
            <a:ext cx="3151672" cy="189100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430" y="1619703"/>
            <a:ext cx="3151672" cy="189100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85708" y="2558605"/>
            <a:ext cx="1171141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Ne:CH4/95:5</a:t>
            </a:r>
          </a:p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1-layer</a:t>
            </a:r>
          </a:p>
          <a:p>
            <a:r>
              <a:rPr lang="el-GR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V=820V</a:t>
            </a:r>
          </a:p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3mm drift gap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8650" y="4468998"/>
            <a:ext cx="129844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Ne:CH4/95:5</a:t>
            </a:r>
          </a:p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1-layer</a:t>
            </a:r>
          </a:p>
          <a:p>
            <a:r>
              <a:rPr lang="el-GR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V=790V</a:t>
            </a:r>
          </a:p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0.2mm drift gap</a:t>
            </a:r>
          </a:p>
        </p:txBody>
      </p:sp>
      <p:pic>
        <p:nvPicPr>
          <p:cNvPr id="4" name="15613740289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01202" y="1619703"/>
            <a:ext cx="5417255" cy="3070718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093037" y="3790174"/>
            <a:ext cx="1793487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Ar:ISO</a:t>
            </a:r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/95:5</a:t>
            </a:r>
          </a:p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4-layer</a:t>
            </a:r>
          </a:p>
          <a:p>
            <a:r>
              <a:rPr lang="el-GR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V: from 850 to 1000V</a:t>
            </a:r>
          </a:p>
          <a:p>
            <a:r>
              <a:rPr lang="en-US" altLang="zh-CN" sz="135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1mm drift gap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3780322" y="4910575"/>
            <a:ext cx="486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Obvious signal was found in 4-layers DLC-THGEM!</a:t>
            </a:r>
            <a:endParaRPr lang="zh-CN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25</a:t>
            </a:fld>
            <a:endParaRPr kumimoji="1"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/>
          </p:nvPr>
        </p:nvSpPr>
        <p:spPr>
          <a:xfrm>
            <a:off x="0" y="13614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pPr marL="9525" lvl="1">
              <a:lnSpc>
                <a:spcPct val="90000"/>
              </a:lnSpc>
              <a:spcBef>
                <a:spcPct val="0"/>
              </a:spcBef>
              <a:tabLst>
                <a:tab pos="267176" algn="l"/>
              </a:tabLst>
            </a:pPr>
            <a:r>
              <a:rPr lang="en-US" altLang="zh-C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 result</a:t>
            </a:r>
            <a:endParaRPr lang="zh-CN" alt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01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792000"/>
          </a:xfrm>
          <a:solidFill>
            <a:srgbClr val="000099"/>
          </a:solidFill>
        </p:spPr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26</a:t>
            </a:fld>
            <a:endParaRPr kumimoji="1"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543697" y="1357699"/>
            <a:ext cx="797165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USTC-SJTU-SDU cluster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made great contributions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ATLAS RPC Phase II Upgrade.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Platform for RPC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test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R&amp;D test constructed</a:t>
            </a:r>
          </a:p>
          <a:p>
            <a:pPr marL="557213" lvl="1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study on detector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electronics</a:t>
            </a: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USTC participant in the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TDC ASIC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and test of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sMDT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Required performances achieved.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technology(DLC-THGEM) 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has been introduced in micro-pattern detectors and good timing is expected.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8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" y="2969005"/>
            <a:ext cx="9143999" cy="648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" y="3026672"/>
            <a:ext cx="9143999" cy="559667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2700" dirty="0">
                <a:latin typeface="Times New Roman" charset="0"/>
                <a:ea typeface="Times New Roman" charset="0"/>
                <a:cs typeface="Times New Roman" charset="0"/>
              </a:rPr>
              <a:t>Backup</a:t>
            </a:r>
            <a:endParaRPr kumimoji="1" lang="zh-CN" altLang="en-US" sz="27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15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>
            <a:spLocks noGrp="1"/>
          </p:cNvSpPr>
          <p:nvPr>
            <p:ph type="title"/>
          </p:nvPr>
        </p:nvSpPr>
        <p:spPr>
          <a:xfrm>
            <a:off x="493305" y="1107742"/>
            <a:ext cx="6734871" cy="45704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/>
            <a:r>
              <a:rPr lang="zh-CN" altLang="en-US" b="1" dirty="0"/>
              <a:t>原定的技术路线</a:t>
            </a:r>
            <a:endParaRPr b="1" dirty="0"/>
          </a:p>
        </p:txBody>
      </p:sp>
      <p:sp>
        <p:nvSpPr>
          <p:cNvPr id="3" name="object 4"/>
          <p:cNvSpPr>
            <a:spLocks noChangeAspect="1"/>
          </p:cNvSpPr>
          <p:nvPr/>
        </p:nvSpPr>
        <p:spPr>
          <a:xfrm>
            <a:off x="4930530" y="2429871"/>
            <a:ext cx="2714208" cy="2826662"/>
          </a:xfrm>
          <a:prstGeom prst="rect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BE05ACB-E119-7740-A153-33F849B121A7}"/>
              </a:ext>
            </a:extLst>
          </p:cNvPr>
          <p:cNvSpPr txBox="1"/>
          <p:nvPr/>
        </p:nvSpPr>
        <p:spPr>
          <a:xfrm>
            <a:off x="658096" y="2337703"/>
            <a:ext cx="29834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 dirty="0"/>
              <a:t>多气隙全阻性</a:t>
            </a:r>
            <a:r>
              <a:rPr lang="en-US" altLang="zh-CN" sz="2100" b="1" dirty="0"/>
              <a:t>GEM</a:t>
            </a:r>
            <a:r>
              <a:rPr lang="zh-CN" altLang="en-US" sz="2100" b="1" dirty="0"/>
              <a:t>结构</a:t>
            </a:r>
            <a:endParaRPr lang="en-US" sz="2100" b="1" dirty="0"/>
          </a:p>
        </p:txBody>
      </p:sp>
      <p:pic>
        <p:nvPicPr>
          <p:cNvPr id="7" name="Picture 2" descr="4">
            <a:extLst>
              <a:ext uri="{FF2B5EF4-FFF2-40B4-BE49-F238E27FC236}">
                <a16:creationId xmlns="" xmlns:a16="http://schemas.microsoft.com/office/drawing/2014/main" id="{7F08F5CD-8DF7-7447-B295-E5F9983C5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96" y="2877475"/>
            <a:ext cx="2887904" cy="2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7F3DEC1-83B0-324D-A30A-EE7C88958D4B}"/>
              </a:ext>
            </a:extLst>
          </p:cNvPr>
          <p:cNvSpPr txBox="1"/>
          <p:nvPr/>
        </p:nvSpPr>
        <p:spPr>
          <a:xfrm>
            <a:off x="4832558" y="2048009"/>
            <a:ext cx="2999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全阻性</a:t>
            </a:r>
            <a:r>
              <a:rPr lang="en-US" altLang="zh-CN" b="1" dirty="0"/>
              <a:t>GEM</a:t>
            </a:r>
            <a:r>
              <a:rPr lang="zh-CN" altLang="en-US" b="1" dirty="0"/>
              <a:t>结构的研制路线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3EA7723-09E7-5140-B414-0F99F928ED48}"/>
              </a:ext>
            </a:extLst>
          </p:cNvPr>
          <p:cNvSpPr txBox="1"/>
          <p:nvPr/>
        </p:nvSpPr>
        <p:spPr>
          <a:xfrm>
            <a:off x="4832559" y="5352552"/>
            <a:ext cx="31476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solidFill>
                  <a:srgbClr val="C00000"/>
                </a:solidFill>
              </a:rPr>
              <a:t>阻性电极是核心：</a:t>
            </a:r>
            <a:r>
              <a:rPr lang="en-US" altLang="zh-CN" sz="1500" b="1" dirty="0">
                <a:solidFill>
                  <a:srgbClr val="C00000"/>
                </a:solidFill>
              </a:rPr>
              <a:t>DLC</a:t>
            </a:r>
            <a:r>
              <a:rPr lang="zh-CN" altLang="en-US" sz="1500" b="1" dirty="0">
                <a:solidFill>
                  <a:srgbClr val="C00000"/>
                </a:solidFill>
              </a:rPr>
              <a:t>薄膜沉积技术</a:t>
            </a:r>
            <a:endParaRPr lang="en-US" sz="1500" b="1" dirty="0">
              <a:solidFill>
                <a:srgbClr val="C00000"/>
              </a:solidFill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="" xmlns:a16="http://schemas.microsoft.com/office/drawing/2014/main" id="{7B8C5218-76CC-0947-AB06-39C0AB9D5E9C}"/>
              </a:ext>
            </a:extLst>
          </p:cNvPr>
          <p:cNvSpPr/>
          <p:nvPr/>
        </p:nvSpPr>
        <p:spPr>
          <a:xfrm>
            <a:off x="3883231" y="3769673"/>
            <a:ext cx="659081" cy="293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443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0850D31-A223-4C44-98EC-64DEC7B8D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068749"/>
            <a:ext cx="7886700" cy="52774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DLC(</a:t>
            </a:r>
            <a:r>
              <a:rPr lang="zh-CN" altLang="en-US" b="1" dirty="0"/>
              <a:t>类金刚石碳）阻性电极的研制</a:t>
            </a:r>
            <a:endParaRPr lang="en-US" b="1" dirty="0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3695FB6B-6D86-DF44-8A5A-DE44A16B5F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24" y="2404984"/>
            <a:ext cx="3461149" cy="30586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5A890472-AB66-7441-901A-47B858E583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124" y="3091680"/>
            <a:ext cx="3497410" cy="24937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15CC1975-E9ED-0A4E-97BC-1BF37A9913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447" y="3369451"/>
            <a:ext cx="4300508" cy="20941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6754B92-BEF5-514F-AADF-6E61329BBABD}"/>
              </a:ext>
            </a:extLst>
          </p:cNvPr>
          <p:cNvSpPr txBox="1"/>
          <p:nvPr/>
        </p:nvSpPr>
        <p:spPr>
          <a:xfrm>
            <a:off x="5827242" y="2006188"/>
            <a:ext cx="238454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b="1" dirty="0"/>
              <a:t>科大牵头</a:t>
            </a:r>
            <a:r>
              <a:rPr lang="en-US" sz="1350" b="1" dirty="0"/>
              <a:t>CERN</a:t>
            </a:r>
            <a:r>
              <a:rPr lang="zh-CN" altLang="en-US" sz="1350" b="1" dirty="0"/>
              <a:t> </a:t>
            </a:r>
            <a:r>
              <a:rPr lang="en-US" altLang="zh-CN" sz="1350" b="1" dirty="0"/>
              <a:t>RD51</a:t>
            </a:r>
            <a:r>
              <a:rPr lang="zh-CN" altLang="en-US" sz="1350" b="1" dirty="0"/>
              <a:t>研发项目</a:t>
            </a:r>
            <a:endParaRPr lang="en-US" sz="1350" b="1" dirty="0"/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206BD5F9-A8E3-5F4A-B5EF-2EC6121361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098" y="2059626"/>
            <a:ext cx="3989396" cy="971377"/>
          </a:xfrm>
          <a:prstGeom prst="rect">
            <a:avLst/>
          </a:prstGeom>
        </p:spPr>
      </p:pic>
      <p:sp>
        <p:nvSpPr>
          <p:cNvPr id="18" name="Down Arrow 17">
            <a:extLst>
              <a:ext uri="{FF2B5EF4-FFF2-40B4-BE49-F238E27FC236}">
                <a16:creationId xmlns="" xmlns:a16="http://schemas.microsoft.com/office/drawing/2014/main" id="{2F246D81-69D7-F842-BBEC-889C2CF7DBF5}"/>
              </a:ext>
            </a:extLst>
          </p:cNvPr>
          <p:cNvSpPr/>
          <p:nvPr/>
        </p:nvSpPr>
        <p:spPr>
          <a:xfrm>
            <a:off x="2613852" y="3063253"/>
            <a:ext cx="173881" cy="2616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FA552BB-1CEF-9D42-9BF9-CAF65D795004}"/>
              </a:ext>
            </a:extLst>
          </p:cNvPr>
          <p:cNvSpPr txBox="1"/>
          <p:nvPr/>
        </p:nvSpPr>
        <p:spPr>
          <a:xfrm>
            <a:off x="1758412" y="5489103"/>
            <a:ext cx="158448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350" b="1" dirty="0"/>
              <a:t>与兰州化物所合作</a:t>
            </a:r>
            <a:endParaRPr lang="en-US" sz="1350" b="1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9550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 dirty="0"/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" y="2839135"/>
            <a:ext cx="9143999" cy="684000"/>
          </a:xfrm>
          <a:prstGeom prst="rect">
            <a:avLst/>
          </a:prstGeom>
          <a:solidFill>
            <a:srgbClr val="00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endParaRPr lang="zh-CN" altLang="en-US" sz="1350">
              <a:solidFill>
                <a:prstClr val="black"/>
              </a:solidFill>
            </a:endParaRPr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-1" y="2901301"/>
            <a:ext cx="9143999" cy="559667"/>
          </a:xfrm>
        </p:spPr>
        <p:txBody>
          <a:bodyPr>
            <a:noAutofit/>
          </a:bodyPr>
          <a:lstStyle/>
          <a:p>
            <a:pPr algn="ctr"/>
            <a:r>
              <a:rPr kumimoji="1" lang="en-US" altLang="zh-CN" sz="2700" dirty="0">
                <a:latin typeface="Times New Roman" charset="0"/>
                <a:ea typeface="Times New Roman" charset="0"/>
                <a:cs typeface="Times New Roman" charset="0"/>
              </a:rPr>
              <a:t>BI RPC upgrade</a:t>
            </a:r>
            <a:endParaRPr kumimoji="1" lang="zh-CN" altLang="en-US" sz="27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页脚占位符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31414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93CA07E-1646-E648-813B-683BB6707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81942"/>
            <a:ext cx="7886700" cy="596735"/>
          </a:xfrm>
        </p:spPr>
        <p:txBody>
          <a:bodyPr>
            <a:normAutofit/>
          </a:bodyPr>
          <a:lstStyle/>
          <a:p>
            <a:r>
              <a:rPr lang="en-US" b="1" dirty="0"/>
              <a:t>DLC</a:t>
            </a:r>
            <a:r>
              <a:rPr lang="zh-CN" altLang="en-US" b="1" dirty="0"/>
              <a:t>阻型电极 → </a:t>
            </a:r>
            <a:r>
              <a:rPr lang="en-US" altLang="zh-CN" b="1" dirty="0" err="1"/>
              <a:t>DLC+Cu</a:t>
            </a:r>
            <a:r>
              <a:rPr lang="zh-CN" altLang="en-US" b="1" dirty="0"/>
              <a:t>阻型电极 </a:t>
            </a:r>
            <a:endParaRPr lang="en-US" b="1" dirty="0"/>
          </a:p>
        </p:txBody>
      </p:sp>
      <p:sp>
        <p:nvSpPr>
          <p:cNvPr id="4" name="矩形 21">
            <a:extLst>
              <a:ext uri="{FF2B5EF4-FFF2-40B4-BE49-F238E27FC236}">
                <a16:creationId xmlns="" xmlns:a16="http://schemas.microsoft.com/office/drawing/2014/main" id="{F9F11978-BB55-ED47-9CAA-0571C9F3CDC6}"/>
              </a:ext>
            </a:extLst>
          </p:cNvPr>
          <p:cNvSpPr/>
          <p:nvPr/>
        </p:nvSpPr>
        <p:spPr>
          <a:xfrm>
            <a:off x="1224246" y="2059556"/>
            <a:ext cx="6141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dirty="0"/>
              <a:t> </a:t>
            </a:r>
            <a:r>
              <a:rPr lang="en-US" altLang="zh-CN" dirty="0"/>
              <a:t>DLC</a:t>
            </a:r>
            <a:r>
              <a:rPr lang="zh-CN" altLang="en-US" dirty="0"/>
              <a:t>太薄，无法完全阻止腐蚀液透过，导致孔型结构受损。</a:t>
            </a:r>
          </a:p>
        </p:txBody>
      </p:sp>
      <p:grpSp>
        <p:nvGrpSpPr>
          <p:cNvPr id="5" name="组合 24">
            <a:extLst>
              <a:ext uri="{FF2B5EF4-FFF2-40B4-BE49-F238E27FC236}">
                <a16:creationId xmlns="" xmlns:a16="http://schemas.microsoft.com/office/drawing/2014/main" id="{C62B9A8F-591D-7A44-BD76-5CFDEDA9664A}"/>
              </a:ext>
            </a:extLst>
          </p:cNvPr>
          <p:cNvGrpSpPr/>
          <p:nvPr/>
        </p:nvGrpSpPr>
        <p:grpSpPr>
          <a:xfrm>
            <a:off x="1786001" y="2521802"/>
            <a:ext cx="5017913" cy="871915"/>
            <a:chOff x="2563573" y="2969855"/>
            <a:chExt cx="6690551" cy="1162553"/>
          </a:xfrm>
        </p:grpSpPr>
        <p:sp>
          <p:nvSpPr>
            <p:cNvPr id="6" name="流程图: 过程 22">
              <a:extLst>
                <a:ext uri="{FF2B5EF4-FFF2-40B4-BE49-F238E27FC236}">
                  <a16:creationId xmlns="" xmlns:a16="http://schemas.microsoft.com/office/drawing/2014/main" id="{8534B253-1DB7-1C44-A935-54185D3727F0}"/>
                </a:ext>
              </a:extLst>
            </p:cNvPr>
            <p:cNvSpPr/>
            <p:nvPr/>
          </p:nvSpPr>
          <p:spPr>
            <a:xfrm>
              <a:off x="2563573" y="3710823"/>
              <a:ext cx="2141750" cy="414475"/>
            </a:xfrm>
            <a:prstGeom prst="flowChartProces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grpSp>
          <p:nvGrpSpPr>
            <p:cNvPr id="7" name="组合 20">
              <a:extLst>
                <a:ext uri="{FF2B5EF4-FFF2-40B4-BE49-F238E27FC236}">
                  <a16:creationId xmlns="" xmlns:a16="http://schemas.microsoft.com/office/drawing/2014/main" id="{2599F8F0-E68D-6C4A-AF77-88DB7DE8BE33}"/>
                </a:ext>
              </a:extLst>
            </p:cNvPr>
            <p:cNvGrpSpPr/>
            <p:nvPr/>
          </p:nvGrpSpPr>
          <p:grpSpPr>
            <a:xfrm>
              <a:off x="2779632" y="2969855"/>
              <a:ext cx="6268649" cy="926572"/>
              <a:chOff x="2305318" y="2343955"/>
              <a:chExt cx="6268649" cy="926572"/>
            </a:xfrm>
          </p:grpSpPr>
          <p:sp>
            <p:nvSpPr>
              <p:cNvPr id="9" name="梯形 6">
                <a:extLst>
                  <a:ext uri="{FF2B5EF4-FFF2-40B4-BE49-F238E27FC236}">
                    <a16:creationId xmlns="" xmlns:a16="http://schemas.microsoft.com/office/drawing/2014/main" id="{EA067A01-9C9F-E744-82CC-44A2195016E1}"/>
                  </a:ext>
                </a:extLst>
              </p:cNvPr>
              <p:cNvSpPr/>
              <p:nvPr/>
            </p:nvSpPr>
            <p:spPr>
              <a:xfrm>
                <a:off x="2305318" y="2468449"/>
                <a:ext cx="691166" cy="55808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0" name="梯形 7">
                <a:extLst>
                  <a:ext uri="{FF2B5EF4-FFF2-40B4-BE49-F238E27FC236}">
                    <a16:creationId xmlns="" xmlns:a16="http://schemas.microsoft.com/office/drawing/2014/main" id="{48C30691-F34A-064C-AF75-06084D7962C2}"/>
                  </a:ext>
                </a:extLst>
              </p:cNvPr>
              <p:cNvSpPr/>
              <p:nvPr/>
            </p:nvSpPr>
            <p:spPr>
              <a:xfrm>
                <a:off x="3344215" y="2468448"/>
                <a:ext cx="691166" cy="55808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1" name="流程图: 过程 8">
                <a:extLst>
                  <a:ext uri="{FF2B5EF4-FFF2-40B4-BE49-F238E27FC236}">
                    <a16:creationId xmlns="" xmlns:a16="http://schemas.microsoft.com/office/drawing/2014/main" id="{068FE652-9DB9-CB4A-9AEA-948DBCB624EC}"/>
                  </a:ext>
                </a:extLst>
              </p:cNvPr>
              <p:cNvSpPr/>
              <p:nvPr/>
            </p:nvSpPr>
            <p:spPr>
              <a:xfrm>
                <a:off x="2305318" y="3026533"/>
                <a:ext cx="1730063" cy="51518"/>
              </a:xfrm>
              <a:prstGeom prst="flowChartProcess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2" name="下箭头 9">
                <a:extLst>
                  <a:ext uri="{FF2B5EF4-FFF2-40B4-BE49-F238E27FC236}">
                    <a16:creationId xmlns="" xmlns:a16="http://schemas.microsoft.com/office/drawing/2014/main" id="{B9366689-771F-0C47-8D5A-4BFDC051BA8C}"/>
                  </a:ext>
                </a:extLst>
              </p:cNvPr>
              <p:cNvSpPr/>
              <p:nvPr/>
            </p:nvSpPr>
            <p:spPr>
              <a:xfrm>
                <a:off x="3090930" y="2343955"/>
                <a:ext cx="197476" cy="631065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3" name="下弧形箭头 10">
                <a:extLst>
                  <a:ext uri="{FF2B5EF4-FFF2-40B4-BE49-F238E27FC236}">
                    <a16:creationId xmlns="" xmlns:a16="http://schemas.microsoft.com/office/drawing/2014/main" id="{09350BB6-9CEF-C84F-86B0-37A03B2BAE80}"/>
                  </a:ext>
                </a:extLst>
              </p:cNvPr>
              <p:cNvSpPr/>
              <p:nvPr/>
            </p:nvSpPr>
            <p:spPr>
              <a:xfrm>
                <a:off x="3198254" y="3112335"/>
                <a:ext cx="291921" cy="158192"/>
              </a:xfrm>
              <a:prstGeom prst="curvedUp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上弧形箭头 13">
                <a:extLst>
                  <a:ext uri="{FF2B5EF4-FFF2-40B4-BE49-F238E27FC236}">
                    <a16:creationId xmlns="" xmlns:a16="http://schemas.microsoft.com/office/drawing/2014/main" id="{F7513B32-519B-1F41-AC55-89A839441D2B}"/>
                  </a:ext>
                </a:extLst>
              </p:cNvPr>
              <p:cNvSpPr/>
              <p:nvPr/>
            </p:nvSpPr>
            <p:spPr>
              <a:xfrm rot="10800000">
                <a:off x="2868213" y="3108629"/>
                <a:ext cx="291921" cy="161898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右箭头 14">
                <a:extLst>
                  <a:ext uri="{FF2B5EF4-FFF2-40B4-BE49-F238E27FC236}">
                    <a16:creationId xmlns="" xmlns:a16="http://schemas.microsoft.com/office/drawing/2014/main" id="{9BD78917-6152-EB42-BCB3-245D0F274105}"/>
                  </a:ext>
                </a:extLst>
              </p:cNvPr>
              <p:cNvSpPr/>
              <p:nvPr/>
            </p:nvSpPr>
            <p:spPr>
              <a:xfrm>
                <a:off x="4586670" y="2659487"/>
                <a:ext cx="1652765" cy="31553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6" name="梯形 15">
                <a:extLst>
                  <a:ext uri="{FF2B5EF4-FFF2-40B4-BE49-F238E27FC236}">
                    <a16:creationId xmlns="" xmlns:a16="http://schemas.microsoft.com/office/drawing/2014/main" id="{D92777B7-7A3F-7B4C-BA96-C59E9FC9D6B2}"/>
                  </a:ext>
                </a:extLst>
              </p:cNvPr>
              <p:cNvSpPr/>
              <p:nvPr/>
            </p:nvSpPr>
            <p:spPr>
              <a:xfrm>
                <a:off x="6843904" y="2468449"/>
                <a:ext cx="691166" cy="55808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7" name="梯形 16">
                <a:extLst>
                  <a:ext uri="{FF2B5EF4-FFF2-40B4-BE49-F238E27FC236}">
                    <a16:creationId xmlns="" xmlns:a16="http://schemas.microsoft.com/office/drawing/2014/main" id="{65458329-B63E-BB47-8B41-255F6C783A44}"/>
                  </a:ext>
                </a:extLst>
              </p:cNvPr>
              <p:cNvSpPr/>
              <p:nvPr/>
            </p:nvSpPr>
            <p:spPr>
              <a:xfrm>
                <a:off x="7882801" y="2468448"/>
                <a:ext cx="691166" cy="558085"/>
              </a:xfrm>
              <a:prstGeom prst="trapezoid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8" name="云形 18">
                <a:extLst>
                  <a:ext uri="{FF2B5EF4-FFF2-40B4-BE49-F238E27FC236}">
                    <a16:creationId xmlns="" xmlns:a16="http://schemas.microsoft.com/office/drawing/2014/main" id="{A2EB1E2E-27DA-D34B-B3E1-0AE131A6C9B1}"/>
                  </a:ext>
                </a:extLst>
              </p:cNvPr>
              <p:cNvSpPr/>
              <p:nvPr/>
            </p:nvSpPr>
            <p:spPr>
              <a:xfrm>
                <a:off x="7342197" y="2823175"/>
                <a:ext cx="244492" cy="21515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19" name="云形 19">
                <a:extLst>
                  <a:ext uri="{FF2B5EF4-FFF2-40B4-BE49-F238E27FC236}">
                    <a16:creationId xmlns="" xmlns:a16="http://schemas.microsoft.com/office/drawing/2014/main" id="{EDB544F7-AFEC-DE49-BCD3-6BEEE6D27590}"/>
                  </a:ext>
                </a:extLst>
              </p:cNvPr>
              <p:cNvSpPr/>
              <p:nvPr/>
            </p:nvSpPr>
            <p:spPr>
              <a:xfrm>
                <a:off x="7831182" y="2856827"/>
                <a:ext cx="244492" cy="215153"/>
              </a:xfrm>
              <a:prstGeom prst="clou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  <p:sp>
            <p:nvSpPr>
              <p:cNvPr id="20" name="流程图: 过程 17">
                <a:extLst>
                  <a:ext uri="{FF2B5EF4-FFF2-40B4-BE49-F238E27FC236}">
                    <a16:creationId xmlns="" xmlns:a16="http://schemas.microsoft.com/office/drawing/2014/main" id="{903A2F4A-74E6-FF4B-BC79-8297DEA84EEC}"/>
                  </a:ext>
                </a:extLst>
              </p:cNvPr>
              <p:cNvSpPr/>
              <p:nvPr/>
            </p:nvSpPr>
            <p:spPr>
              <a:xfrm>
                <a:off x="6843904" y="3026533"/>
                <a:ext cx="1730063" cy="51518"/>
              </a:xfrm>
              <a:prstGeom prst="flowChartProcess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350"/>
              </a:p>
            </p:txBody>
          </p:sp>
        </p:grpSp>
        <p:sp>
          <p:nvSpPr>
            <p:cNvPr id="8" name="流程图: 过程 23">
              <a:extLst>
                <a:ext uri="{FF2B5EF4-FFF2-40B4-BE49-F238E27FC236}">
                  <a16:creationId xmlns="" xmlns:a16="http://schemas.microsoft.com/office/drawing/2014/main" id="{5562EF04-0426-5042-9D33-43A4B0BFEF4D}"/>
                </a:ext>
              </a:extLst>
            </p:cNvPr>
            <p:cNvSpPr/>
            <p:nvPr/>
          </p:nvSpPr>
          <p:spPr>
            <a:xfrm>
              <a:off x="7112374" y="3717933"/>
              <a:ext cx="2141750" cy="414475"/>
            </a:xfrm>
            <a:prstGeom prst="flowChartProcess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1" name="矩形 41">
            <a:extLst>
              <a:ext uri="{FF2B5EF4-FFF2-40B4-BE49-F238E27FC236}">
                <a16:creationId xmlns="" xmlns:a16="http://schemas.microsoft.com/office/drawing/2014/main" id="{B26C1415-009A-E74C-9188-C1BA95DFB440}"/>
              </a:ext>
            </a:extLst>
          </p:cNvPr>
          <p:cNvSpPr/>
          <p:nvPr/>
        </p:nvSpPr>
        <p:spPr>
          <a:xfrm>
            <a:off x="1295855" y="3683341"/>
            <a:ext cx="62838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zh-CN" altLang="en-US" dirty="0"/>
              <a:t>悬浮式井型结构存在不稳定性，影响探测器的正常运行。</a:t>
            </a:r>
          </a:p>
        </p:txBody>
      </p:sp>
      <p:grpSp>
        <p:nvGrpSpPr>
          <p:cNvPr id="23" name="组合 61">
            <a:extLst>
              <a:ext uri="{FF2B5EF4-FFF2-40B4-BE49-F238E27FC236}">
                <a16:creationId xmlns="" xmlns:a16="http://schemas.microsoft.com/office/drawing/2014/main" id="{BD24D8B7-9A7E-0E42-9062-5B3F87915D16}"/>
              </a:ext>
            </a:extLst>
          </p:cNvPr>
          <p:cNvGrpSpPr/>
          <p:nvPr/>
        </p:nvGrpSpPr>
        <p:grpSpPr>
          <a:xfrm>
            <a:off x="1816097" y="4170622"/>
            <a:ext cx="4569747" cy="692102"/>
            <a:chOff x="3831920" y="4130522"/>
            <a:chExt cx="6092996" cy="922802"/>
          </a:xfrm>
        </p:grpSpPr>
        <p:sp>
          <p:nvSpPr>
            <p:cNvPr id="24" name="梯形 43">
              <a:extLst>
                <a:ext uri="{FF2B5EF4-FFF2-40B4-BE49-F238E27FC236}">
                  <a16:creationId xmlns="" xmlns:a16="http://schemas.microsoft.com/office/drawing/2014/main" id="{CC0C8429-5043-B745-A6B1-D3531CF44BD2}"/>
                </a:ext>
              </a:extLst>
            </p:cNvPr>
            <p:cNvSpPr/>
            <p:nvPr/>
          </p:nvSpPr>
          <p:spPr>
            <a:xfrm rot="10800000">
              <a:off x="5183149" y="4176241"/>
              <a:ext cx="691166" cy="558085"/>
            </a:xfrm>
            <a:prstGeom prst="trapezoi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梯形 44">
              <a:extLst>
                <a:ext uri="{FF2B5EF4-FFF2-40B4-BE49-F238E27FC236}">
                  <a16:creationId xmlns="" xmlns:a16="http://schemas.microsoft.com/office/drawing/2014/main" id="{BFCAA295-DAA5-E140-A95F-D41740F4F7B7}"/>
                </a:ext>
              </a:extLst>
            </p:cNvPr>
            <p:cNvSpPr/>
            <p:nvPr/>
          </p:nvSpPr>
          <p:spPr>
            <a:xfrm rot="10800000">
              <a:off x="4144252" y="4176242"/>
              <a:ext cx="691166" cy="558085"/>
            </a:xfrm>
            <a:prstGeom prst="trapezoi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6" name="流程图: 过程 45">
              <a:extLst>
                <a:ext uri="{FF2B5EF4-FFF2-40B4-BE49-F238E27FC236}">
                  <a16:creationId xmlns="" xmlns:a16="http://schemas.microsoft.com/office/drawing/2014/main" id="{5BB6DA8B-F7F0-964D-9408-C671CF603D4F}"/>
                </a:ext>
              </a:extLst>
            </p:cNvPr>
            <p:cNvSpPr/>
            <p:nvPr/>
          </p:nvSpPr>
          <p:spPr>
            <a:xfrm rot="10800000">
              <a:off x="4144252" y="4130522"/>
              <a:ext cx="691166" cy="45719"/>
            </a:xfrm>
            <a:prstGeom prst="flowChartProces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7" name="流程图: 过程 47">
              <a:extLst>
                <a:ext uri="{FF2B5EF4-FFF2-40B4-BE49-F238E27FC236}">
                  <a16:creationId xmlns="" xmlns:a16="http://schemas.microsoft.com/office/drawing/2014/main" id="{ECE8DCFE-26DE-1C4C-A31A-0FCBCA76EF72}"/>
                </a:ext>
              </a:extLst>
            </p:cNvPr>
            <p:cNvSpPr/>
            <p:nvPr/>
          </p:nvSpPr>
          <p:spPr>
            <a:xfrm rot="10800000">
              <a:off x="5183148" y="4148849"/>
              <a:ext cx="691166" cy="45719"/>
            </a:xfrm>
            <a:prstGeom prst="flowChartProces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8" name="流程图: 过程 52">
              <a:extLst>
                <a:ext uri="{FF2B5EF4-FFF2-40B4-BE49-F238E27FC236}">
                  <a16:creationId xmlns="" xmlns:a16="http://schemas.microsoft.com/office/drawing/2014/main" id="{D6101E32-E3F1-C64A-805C-707ECBBAF7E4}"/>
                </a:ext>
              </a:extLst>
            </p:cNvPr>
            <p:cNvSpPr/>
            <p:nvPr/>
          </p:nvSpPr>
          <p:spPr>
            <a:xfrm>
              <a:off x="4144251" y="5001806"/>
              <a:ext cx="1730063" cy="51518"/>
            </a:xfrm>
            <a:prstGeom prst="flowChartProces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9" name="下箭头 53">
              <a:extLst>
                <a:ext uri="{FF2B5EF4-FFF2-40B4-BE49-F238E27FC236}">
                  <a16:creationId xmlns="" xmlns:a16="http://schemas.microsoft.com/office/drawing/2014/main" id="{DC609F96-0432-384A-8774-914A08A3A037}"/>
                </a:ext>
              </a:extLst>
            </p:cNvPr>
            <p:cNvSpPr/>
            <p:nvPr/>
          </p:nvSpPr>
          <p:spPr>
            <a:xfrm>
              <a:off x="3831920" y="4231180"/>
              <a:ext cx="190959" cy="796385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0" name="梯形 54">
              <a:extLst>
                <a:ext uri="{FF2B5EF4-FFF2-40B4-BE49-F238E27FC236}">
                  <a16:creationId xmlns="" xmlns:a16="http://schemas.microsoft.com/office/drawing/2014/main" id="{ECF9A72B-96F9-0942-8F03-DDA46FB44B4E}"/>
                </a:ext>
              </a:extLst>
            </p:cNvPr>
            <p:cNvSpPr/>
            <p:nvPr/>
          </p:nvSpPr>
          <p:spPr>
            <a:xfrm rot="10800000">
              <a:off x="9233750" y="4300197"/>
              <a:ext cx="691166" cy="558085"/>
            </a:xfrm>
            <a:prstGeom prst="trapezoi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1" name="梯形 55">
              <a:extLst>
                <a:ext uri="{FF2B5EF4-FFF2-40B4-BE49-F238E27FC236}">
                  <a16:creationId xmlns="" xmlns:a16="http://schemas.microsoft.com/office/drawing/2014/main" id="{E789D3E3-A9F6-8B46-88CE-BE06C5E8D48E}"/>
                </a:ext>
              </a:extLst>
            </p:cNvPr>
            <p:cNvSpPr/>
            <p:nvPr/>
          </p:nvSpPr>
          <p:spPr>
            <a:xfrm rot="10800000">
              <a:off x="8194853" y="4300198"/>
              <a:ext cx="691166" cy="558085"/>
            </a:xfrm>
            <a:prstGeom prst="trapezoid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2" name="流程图: 过程 56">
              <a:extLst>
                <a:ext uri="{FF2B5EF4-FFF2-40B4-BE49-F238E27FC236}">
                  <a16:creationId xmlns="" xmlns:a16="http://schemas.microsoft.com/office/drawing/2014/main" id="{48EF8551-75A2-2442-8CFE-569EBCA92680}"/>
                </a:ext>
              </a:extLst>
            </p:cNvPr>
            <p:cNvSpPr/>
            <p:nvPr/>
          </p:nvSpPr>
          <p:spPr>
            <a:xfrm rot="10800000">
              <a:off x="8194853" y="4254478"/>
              <a:ext cx="691166" cy="45719"/>
            </a:xfrm>
            <a:prstGeom prst="flowChartProces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3" name="流程图: 过程 57">
              <a:extLst>
                <a:ext uri="{FF2B5EF4-FFF2-40B4-BE49-F238E27FC236}">
                  <a16:creationId xmlns="" xmlns:a16="http://schemas.microsoft.com/office/drawing/2014/main" id="{981280E1-5426-E04C-8BEE-DD383EC1D413}"/>
                </a:ext>
              </a:extLst>
            </p:cNvPr>
            <p:cNvSpPr/>
            <p:nvPr/>
          </p:nvSpPr>
          <p:spPr>
            <a:xfrm rot="10800000">
              <a:off x="9233749" y="4272805"/>
              <a:ext cx="691166" cy="45719"/>
            </a:xfrm>
            <a:prstGeom prst="flowChartProces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4" name="流程图: 过程 58">
              <a:extLst>
                <a:ext uri="{FF2B5EF4-FFF2-40B4-BE49-F238E27FC236}">
                  <a16:creationId xmlns="" xmlns:a16="http://schemas.microsoft.com/office/drawing/2014/main" id="{5C1DCB0C-BAEC-F340-B6C1-549A820E92BF}"/>
                </a:ext>
              </a:extLst>
            </p:cNvPr>
            <p:cNvSpPr/>
            <p:nvPr/>
          </p:nvSpPr>
          <p:spPr>
            <a:xfrm>
              <a:off x="8351847" y="4851569"/>
              <a:ext cx="1447392" cy="52434"/>
            </a:xfrm>
            <a:prstGeom prst="flowChartProcess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35" name="右箭头 60">
              <a:extLst>
                <a:ext uri="{FF2B5EF4-FFF2-40B4-BE49-F238E27FC236}">
                  <a16:creationId xmlns="" xmlns:a16="http://schemas.microsoft.com/office/drawing/2014/main" id="{805BFC64-D2C3-5642-82C5-1F6A2AAC4EE1}"/>
                </a:ext>
              </a:extLst>
            </p:cNvPr>
            <p:cNvSpPr/>
            <p:nvPr/>
          </p:nvSpPr>
          <p:spPr>
            <a:xfrm>
              <a:off x="6414919" y="4377795"/>
              <a:ext cx="1125276" cy="50315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3F56D2F6-C9DE-F841-BCEF-3B1AA0EB8E4E}"/>
              </a:ext>
            </a:extLst>
          </p:cNvPr>
          <p:cNvSpPr/>
          <p:nvPr/>
        </p:nvSpPr>
        <p:spPr>
          <a:xfrm>
            <a:off x="1483101" y="5304794"/>
            <a:ext cx="60386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/>
              <a:t>解决方案：镀铜的双面</a:t>
            </a:r>
            <a:r>
              <a:rPr lang="en-US" altLang="zh-CN" dirty="0"/>
              <a:t>DLC</a:t>
            </a:r>
            <a:r>
              <a:rPr lang="zh-CN" altLang="en-US" dirty="0"/>
              <a:t>阻性</a:t>
            </a:r>
            <a:r>
              <a:rPr lang="zh-CN" altLang="en-HK" dirty="0"/>
              <a:t>薄膜</a:t>
            </a:r>
            <a:r>
              <a:rPr lang="zh-CN" altLang="en-US" dirty="0"/>
              <a:t> （复合</a:t>
            </a:r>
            <a:r>
              <a:rPr lang="en-US" altLang="zh-CN" dirty="0"/>
              <a:t>DLC</a:t>
            </a:r>
            <a:r>
              <a:rPr lang="zh-CN" altLang="en-US" dirty="0"/>
              <a:t>阻性电极）</a:t>
            </a:r>
            <a:endParaRPr 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22" name="页脚占位符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37" name="灯片编号占位符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565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>
            <a:spLocks noGrp="1"/>
          </p:cNvSpPr>
          <p:nvPr>
            <p:ph type="title"/>
          </p:nvPr>
        </p:nvSpPr>
        <p:spPr>
          <a:xfrm>
            <a:off x="493628" y="1081194"/>
            <a:ext cx="6734871" cy="45704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/>
            <a:r>
              <a:rPr lang="en-US" altLang="zh-CN" b="1" dirty="0"/>
              <a:t>“</a:t>
            </a:r>
            <a:r>
              <a:rPr lang="en-US" altLang="zh-CN" b="1" dirty="0" err="1"/>
              <a:t>DLC+Cu</a:t>
            </a:r>
            <a:r>
              <a:rPr lang="en-US" altLang="zh-CN" b="1" dirty="0"/>
              <a:t>”</a:t>
            </a:r>
            <a:r>
              <a:rPr lang="zh-CN" altLang="en-US" b="1" dirty="0"/>
              <a:t>复合阻性电极的研制</a:t>
            </a:r>
            <a:endParaRPr b="1" dirty="0"/>
          </a:p>
        </p:txBody>
      </p:sp>
      <p:pic>
        <p:nvPicPr>
          <p:cNvPr id="99" name="图片 9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628" y="2329317"/>
            <a:ext cx="2509103" cy="3483595"/>
          </a:xfrm>
          <a:prstGeom prst="rect">
            <a:avLst/>
          </a:prstGeom>
        </p:spPr>
      </p:pic>
      <p:pic>
        <p:nvPicPr>
          <p:cNvPr id="100" name="图片 9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3765" y="2646836"/>
            <a:ext cx="5061071" cy="1245978"/>
          </a:xfrm>
          <a:prstGeom prst="rect">
            <a:avLst/>
          </a:prstGeom>
        </p:spPr>
      </p:pic>
      <p:sp>
        <p:nvSpPr>
          <p:cNvPr id="101" name="object 5"/>
          <p:cNvSpPr txBox="1"/>
          <p:nvPr/>
        </p:nvSpPr>
        <p:spPr>
          <a:xfrm>
            <a:off x="590892" y="1991154"/>
            <a:ext cx="23145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/>
            <a:r>
              <a:rPr lang="en-US" b="1" dirty="0">
                <a:cs typeface="宋体"/>
              </a:rPr>
              <a:t>“</a:t>
            </a:r>
            <a:r>
              <a:rPr lang="en-US" b="1" dirty="0" err="1">
                <a:cs typeface="宋体"/>
              </a:rPr>
              <a:t>DLC+Cu</a:t>
            </a:r>
            <a:r>
              <a:rPr lang="en-US" b="1" dirty="0">
                <a:cs typeface="宋体"/>
              </a:rPr>
              <a:t>”</a:t>
            </a:r>
            <a:r>
              <a:rPr lang="zh-CN" altLang="en-US" b="1" dirty="0">
                <a:cs typeface="宋体"/>
              </a:rPr>
              <a:t>制作流程</a:t>
            </a:r>
            <a:endParaRPr b="1" dirty="0">
              <a:cs typeface="宋体"/>
            </a:endParaRPr>
          </a:p>
        </p:txBody>
      </p:sp>
      <p:sp>
        <p:nvSpPr>
          <p:cNvPr id="102" name="object 5"/>
          <p:cNvSpPr txBox="1"/>
          <p:nvPr/>
        </p:nvSpPr>
        <p:spPr>
          <a:xfrm>
            <a:off x="4788368" y="2168881"/>
            <a:ext cx="23145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" algn="ctr"/>
            <a:r>
              <a:rPr lang="en-US" b="1" dirty="0">
                <a:cs typeface="宋体"/>
              </a:rPr>
              <a:t>“</a:t>
            </a:r>
            <a:r>
              <a:rPr lang="en-US" b="1" dirty="0" err="1">
                <a:cs typeface="宋体"/>
              </a:rPr>
              <a:t>DLC+Cu</a:t>
            </a:r>
            <a:r>
              <a:rPr lang="en-US" b="1" dirty="0">
                <a:cs typeface="宋体"/>
              </a:rPr>
              <a:t>”</a:t>
            </a:r>
            <a:r>
              <a:rPr lang="zh-CN" altLang="en-US" b="1" dirty="0">
                <a:cs typeface="宋体"/>
              </a:rPr>
              <a:t> 结构和样品</a:t>
            </a:r>
            <a:endParaRPr b="1" dirty="0">
              <a:cs typeface="宋体"/>
            </a:endParaRPr>
          </a:p>
        </p:txBody>
      </p:sp>
      <p:pic>
        <p:nvPicPr>
          <p:cNvPr id="103" name="图片 20">
            <a:extLst>
              <a:ext uri="{FF2B5EF4-FFF2-40B4-BE49-F238E27FC236}">
                <a16:creationId xmlns="" xmlns:a16="http://schemas.microsoft.com/office/drawing/2014/main" id="{4B5F73CC-E3D5-C245-AE6B-78B318B91B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2812" y="4106352"/>
            <a:ext cx="2565688" cy="1520696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515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4"/>
          <p:cNvSpPr txBox="1">
            <a:spLocks noGrp="1"/>
          </p:cNvSpPr>
          <p:nvPr>
            <p:ph type="title"/>
          </p:nvPr>
        </p:nvSpPr>
        <p:spPr>
          <a:xfrm>
            <a:off x="377521" y="943368"/>
            <a:ext cx="7958958" cy="664797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pPr marL="9525">
              <a:tabLst>
                <a:tab pos="267176" algn="l"/>
              </a:tabLst>
            </a:pPr>
            <a:r>
              <a:rPr lang="zh-CN" altLang="en-US" sz="2400" b="1" dirty="0"/>
              <a:t>利用</a:t>
            </a:r>
            <a:r>
              <a:rPr lang="en-US" altLang="zh-CN" sz="2400" b="1" dirty="0"/>
              <a:t>DLC-Cu</a:t>
            </a:r>
            <a:r>
              <a:rPr lang="zh-CN" altLang="en-US" sz="2400" b="1" dirty="0"/>
              <a:t>制作阻性</a:t>
            </a:r>
            <a:r>
              <a:rPr lang="en-US" altLang="zh-CN" sz="2400" b="1" dirty="0"/>
              <a:t>GEM</a:t>
            </a:r>
            <a:r>
              <a:rPr lang="zh-CN" altLang="en-US" sz="2400" b="1" dirty="0"/>
              <a:t>结构以及多气隙全阻性</a:t>
            </a:r>
            <a:r>
              <a:rPr lang="en-US" altLang="zh-CN" sz="2400" b="1" dirty="0"/>
              <a:t>GEM</a:t>
            </a:r>
            <a:r>
              <a:rPr lang="zh-CN" altLang="en-US" sz="2400" b="1" dirty="0"/>
              <a:t>探测器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6452" y="3196769"/>
            <a:ext cx="1665665" cy="14950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48" y="3211019"/>
            <a:ext cx="1985093" cy="14882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9361" y="3211018"/>
            <a:ext cx="1985093" cy="148820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0461" y="3210635"/>
            <a:ext cx="1985606" cy="1488589"/>
          </a:xfrm>
          <a:prstGeom prst="rect">
            <a:avLst/>
          </a:prstGeom>
        </p:spPr>
      </p:pic>
      <p:grpSp>
        <p:nvGrpSpPr>
          <p:cNvPr id="10" name="组合 50">
            <a:extLst>
              <a:ext uri="{FF2B5EF4-FFF2-40B4-BE49-F238E27FC236}">
                <a16:creationId xmlns="" xmlns:a16="http://schemas.microsoft.com/office/drawing/2014/main" id="{7FC52BAD-FFDA-D84F-81EC-5159BD21FFF8}"/>
              </a:ext>
            </a:extLst>
          </p:cNvPr>
          <p:cNvGrpSpPr/>
          <p:nvPr/>
        </p:nvGrpSpPr>
        <p:grpSpPr>
          <a:xfrm>
            <a:off x="2324594" y="2015095"/>
            <a:ext cx="4884590" cy="1056986"/>
            <a:chOff x="1200845" y="771940"/>
            <a:chExt cx="7994834" cy="1795202"/>
          </a:xfrm>
        </p:grpSpPr>
        <p:cxnSp>
          <p:nvCxnSpPr>
            <p:cNvPr id="11" name="直接箭头连接符 51">
              <a:extLst>
                <a:ext uri="{FF2B5EF4-FFF2-40B4-BE49-F238E27FC236}">
                  <a16:creationId xmlns="" xmlns:a16="http://schemas.microsoft.com/office/drawing/2014/main" id="{AE0B1104-B031-A742-A01D-6E547238E3A3}"/>
                </a:ext>
              </a:extLst>
            </p:cNvPr>
            <p:cNvCxnSpPr/>
            <p:nvPr/>
          </p:nvCxnSpPr>
          <p:spPr>
            <a:xfrm flipV="1">
              <a:off x="2934902" y="1118700"/>
              <a:ext cx="416083" cy="1662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" name="组合 52">
              <a:extLst>
                <a:ext uri="{FF2B5EF4-FFF2-40B4-BE49-F238E27FC236}">
                  <a16:creationId xmlns="" xmlns:a16="http://schemas.microsoft.com/office/drawing/2014/main" id="{87BCADC0-9EBD-5140-A9C1-EC0FDB5D0E59}"/>
                </a:ext>
              </a:extLst>
            </p:cNvPr>
            <p:cNvGrpSpPr/>
            <p:nvPr/>
          </p:nvGrpSpPr>
          <p:grpSpPr>
            <a:xfrm>
              <a:off x="3416595" y="1938553"/>
              <a:ext cx="1608364" cy="628589"/>
              <a:chOff x="3416595" y="1938553"/>
              <a:chExt cx="1608364" cy="628589"/>
            </a:xfrm>
          </p:grpSpPr>
          <p:sp>
            <p:nvSpPr>
              <p:cNvPr id="54" name="矩形 94">
                <a:extLst>
                  <a:ext uri="{FF2B5EF4-FFF2-40B4-BE49-F238E27FC236}">
                    <a16:creationId xmlns="" xmlns:a16="http://schemas.microsoft.com/office/drawing/2014/main" id="{A4372C77-D6A4-AF4E-8967-049799542BDC}"/>
                  </a:ext>
                </a:extLst>
              </p:cNvPr>
              <p:cNvSpPr/>
              <p:nvPr/>
            </p:nvSpPr>
            <p:spPr>
              <a:xfrm>
                <a:off x="3416595" y="2050136"/>
                <a:ext cx="1608364" cy="43806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55" name="矩形 95">
                <a:extLst>
                  <a:ext uri="{FF2B5EF4-FFF2-40B4-BE49-F238E27FC236}">
                    <a16:creationId xmlns="" xmlns:a16="http://schemas.microsoft.com/office/drawing/2014/main" id="{4F5DF87A-07A3-C84F-86C9-9D2F09C2AA25}"/>
                  </a:ext>
                </a:extLst>
              </p:cNvPr>
              <p:cNvSpPr/>
              <p:nvPr/>
            </p:nvSpPr>
            <p:spPr>
              <a:xfrm>
                <a:off x="3416595" y="2488197"/>
                <a:ext cx="1608364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56" name="梯形 96">
                <a:extLst>
                  <a:ext uri="{FF2B5EF4-FFF2-40B4-BE49-F238E27FC236}">
                    <a16:creationId xmlns="" xmlns:a16="http://schemas.microsoft.com/office/drawing/2014/main" id="{07B12183-C14A-8F4D-A2FF-068CA43393FE}"/>
                  </a:ext>
                </a:extLst>
              </p:cNvPr>
              <p:cNvSpPr/>
              <p:nvPr/>
            </p:nvSpPr>
            <p:spPr>
              <a:xfrm rot="10800000">
                <a:off x="3898288" y="1938553"/>
                <a:ext cx="644978" cy="628589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</p:grpSp>
        <p:cxnSp>
          <p:nvCxnSpPr>
            <p:cNvPr id="13" name="直接箭头连接符 53">
              <a:extLst>
                <a:ext uri="{FF2B5EF4-FFF2-40B4-BE49-F238E27FC236}">
                  <a16:creationId xmlns="" xmlns:a16="http://schemas.microsoft.com/office/drawing/2014/main" id="{584D02C5-6E26-8F4F-B81D-10DB77251143}"/>
                </a:ext>
              </a:extLst>
            </p:cNvPr>
            <p:cNvCxnSpPr/>
            <p:nvPr/>
          </p:nvCxnSpPr>
          <p:spPr>
            <a:xfrm flipH="1" flipV="1">
              <a:off x="2911446" y="2269167"/>
              <a:ext cx="416083" cy="1662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54">
              <a:extLst>
                <a:ext uri="{FF2B5EF4-FFF2-40B4-BE49-F238E27FC236}">
                  <a16:creationId xmlns="" xmlns:a16="http://schemas.microsoft.com/office/drawing/2014/main" id="{E50ABCED-3095-E540-A646-ED88B549CD25}"/>
                </a:ext>
              </a:extLst>
            </p:cNvPr>
            <p:cNvCxnSpPr/>
            <p:nvPr/>
          </p:nvCxnSpPr>
          <p:spPr>
            <a:xfrm flipV="1">
              <a:off x="5123957" y="1116128"/>
              <a:ext cx="416083" cy="1662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55">
              <a:extLst>
                <a:ext uri="{FF2B5EF4-FFF2-40B4-BE49-F238E27FC236}">
                  <a16:creationId xmlns="" xmlns:a16="http://schemas.microsoft.com/office/drawing/2014/main" id="{AF1D9B91-F51D-8E43-A452-6D542A27B874}"/>
                </a:ext>
              </a:extLst>
            </p:cNvPr>
            <p:cNvCxnSpPr/>
            <p:nvPr/>
          </p:nvCxnSpPr>
          <p:spPr>
            <a:xfrm rot="5400000" flipV="1">
              <a:off x="6225125" y="1677248"/>
              <a:ext cx="416083" cy="1662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矩形 56">
              <a:extLst>
                <a:ext uri="{FF2B5EF4-FFF2-40B4-BE49-F238E27FC236}">
                  <a16:creationId xmlns="" xmlns:a16="http://schemas.microsoft.com/office/drawing/2014/main" id="{952BC026-82D4-4046-8310-089CA9FDB49F}"/>
                </a:ext>
              </a:extLst>
            </p:cNvPr>
            <p:cNvSpPr/>
            <p:nvPr/>
          </p:nvSpPr>
          <p:spPr>
            <a:xfrm>
              <a:off x="8173587" y="1516210"/>
              <a:ext cx="1022092" cy="50966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350" b="1" dirty="0">
                  <a:solidFill>
                    <a:srgbClr val="C00000"/>
                  </a:solidFill>
                </a:rPr>
                <a:t>Apical</a:t>
              </a:r>
              <a:endParaRPr lang="zh-CN" altLang="en-US" sz="1350" dirty="0">
                <a:solidFill>
                  <a:srgbClr val="C00000"/>
                </a:solidFill>
              </a:endParaRPr>
            </a:p>
          </p:txBody>
        </p:sp>
        <p:sp>
          <p:nvSpPr>
            <p:cNvPr id="17" name="矩形 57">
              <a:extLst>
                <a:ext uri="{FF2B5EF4-FFF2-40B4-BE49-F238E27FC236}">
                  <a16:creationId xmlns="" xmlns:a16="http://schemas.microsoft.com/office/drawing/2014/main" id="{FC533EA9-39CD-F049-9F82-88BBFE635E89}"/>
                </a:ext>
              </a:extLst>
            </p:cNvPr>
            <p:cNvSpPr/>
            <p:nvPr/>
          </p:nvSpPr>
          <p:spPr>
            <a:xfrm>
              <a:off x="8173587" y="1956658"/>
              <a:ext cx="747441" cy="50966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350" b="1" dirty="0"/>
                <a:t>DLC</a:t>
              </a:r>
              <a:endParaRPr lang="zh-CN" altLang="en-US" sz="1350" dirty="0"/>
            </a:p>
          </p:txBody>
        </p:sp>
        <p:sp>
          <p:nvSpPr>
            <p:cNvPr id="18" name="矩形 58">
              <a:extLst>
                <a:ext uri="{FF2B5EF4-FFF2-40B4-BE49-F238E27FC236}">
                  <a16:creationId xmlns="" xmlns:a16="http://schemas.microsoft.com/office/drawing/2014/main" id="{0E393644-D6C5-BA41-8D45-1843EB1C09AE}"/>
                </a:ext>
              </a:extLst>
            </p:cNvPr>
            <p:cNvSpPr/>
            <p:nvPr/>
          </p:nvSpPr>
          <p:spPr>
            <a:xfrm>
              <a:off x="8173587" y="1138253"/>
              <a:ext cx="585611" cy="50966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1350" b="1" dirty="0">
                  <a:solidFill>
                    <a:schemeClr val="accent2"/>
                  </a:solidFill>
                </a:rPr>
                <a:t>铜</a:t>
              </a:r>
              <a:endParaRPr lang="zh-CN" altLang="en-US" sz="1350" dirty="0">
                <a:solidFill>
                  <a:schemeClr val="accent2"/>
                </a:solidFill>
              </a:endParaRPr>
            </a:p>
          </p:txBody>
        </p:sp>
        <p:grpSp>
          <p:nvGrpSpPr>
            <p:cNvPr id="19" name="组合 59">
              <a:extLst>
                <a:ext uri="{FF2B5EF4-FFF2-40B4-BE49-F238E27FC236}">
                  <a16:creationId xmlns="" xmlns:a16="http://schemas.microsoft.com/office/drawing/2014/main" id="{A02234F2-D688-744D-9C94-848E4045BB05}"/>
                </a:ext>
              </a:extLst>
            </p:cNvPr>
            <p:cNvGrpSpPr/>
            <p:nvPr/>
          </p:nvGrpSpPr>
          <p:grpSpPr>
            <a:xfrm>
              <a:off x="1200845" y="1760746"/>
              <a:ext cx="1611603" cy="773170"/>
              <a:chOff x="1200845" y="1760746"/>
              <a:chExt cx="1611603" cy="773170"/>
            </a:xfrm>
          </p:grpSpPr>
          <p:grpSp>
            <p:nvGrpSpPr>
              <p:cNvPr id="46" name="组合 86">
                <a:extLst>
                  <a:ext uri="{FF2B5EF4-FFF2-40B4-BE49-F238E27FC236}">
                    <a16:creationId xmlns="" xmlns:a16="http://schemas.microsoft.com/office/drawing/2014/main" id="{4B4FAC32-6BB2-C14F-B39E-1E8B200E0395}"/>
                  </a:ext>
                </a:extLst>
              </p:cNvPr>
              <p:cNvGrpSpPr/>
              <p:nvPr/>
            </p:nvGrpSpPr>
            <p:grpSpPr>
              <a:xfrm rot="10800000">
                <a:off x="1200845" y="1760746"/>
                <a:ext cx="1608364" cy="628589"/>
                <a:chOff x="9425400" y="795819"/>
                <a:chExt cx="1608364" cy="628589"/>
              </a:xfrm>
            </p:grpSpPr>
            <p:sp>
              <p:nvSpPr>
                <p:cNvPr id="51" name="矩形 91">
                  <a:extLst>
                    <a:ext uri="{FF2B5EF4-FFF2-40B4-BE49-F238E27FC236}">
                      <a16:creationId xmlns="" xmlns:a16="http://schemas.microsoft.com/office/drawing/2014/main" id="{0BB643BD-6B7E-5C49-B658-636E9F473D59}"/>
                    </a:ext>
                  </a:extLst>
                </p:cNvPr>
                <p:cNvSpPr/>
                <p:nvPr/>
              </p:nvSpPr>
              <p:spPr>
                <a:xfrm>
                  <a:off x="9425400" y="907402"/>
                  <a:ext cx="1608364" cy="438062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/>
                </a:p>
              </p:txBody>
            </p:sp>
            <p:sp>
              <p:nvSpPr>
                <p:cNvPr id="52" name="矩形 92">
                  <a:extLst>
                    <a:ext uri="{FF2B5EF4-FFF2-40B4-BE49-F238E27FC236}">
                      <a16:creationId xmlns="" xmlns:a16="http://schemas.microsoft.com/office/drawing/2014/main" id="{56195707-2732-2F49-AED9-69B16751A8BD}"/>
                    </a:ext>
                  </a:extLst>
                </p:cNvPr>
                <p:cNvSpPr/>
                <p:nvPr/>
              </p:nvSpPr>
              <p:spPr>
                <a:xfrm>
                  <a:off x="9425400" y="1345463"/>
                  <a:ext cx="1608364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/>
                </a:p>
              </p:txBody>
            </p:sp>
            <p:sp>
              <p:nvSpPr>
                <p:cNvPr id="53" name="梯形 93">
                  <a:extLst>
                    <a:ext uri="{FF2B5EF4-FFF2-40B4-BE49-F238E27FC236}">
                      <a16:creationId xmlns="" xmlns:a16="http://schemas.microsoft.com/office/drawing/2014/main" id="{51342F42-EEC0-B243-A512-5AE41A2A1475}"/>
                    </a:ext>
                  </a:extLst>
                </p:cNvPr>
                <p:cNvSpPr/>
                <p:nvPr/>
              </p:nvSpPr>
              <p:spPr>
                <a:xfrm rot="10800000">
                  <a:off x="9907093" y="795819"/>
                  <a:ext cx="644978" cy="628589"/>
                </a:xfrm>
                <a:prstGeom prst="trapezoid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/>
                </a:p>
              </p:txBody>
            </p:sp>
          </p:grpSp>
          <p:grpSp>
            <p:nvGrpSpPr>
              <p:cNvPr id="47" name="组合 87">
                <a:extLst>
                  <a:ext uri="{FF2B5EF4-FFF2-40B4-BE49-F238E27FC236}">
                    <a16:creationId xmlns="" xmlns:a16="http://schemas.microsoft.com/office/drawing/2014/main" id="{2EFFB8AA-1BD9-DE40-A7BC-66E8CF285912}"/>
                  </a:ext>
                </a:extLst>
              </p:cNvPr>
              <p:cNvGrpSpPr/>
              <p:nvPr/>
            </p:nvGrpSpPr>
            <p:grpSpPr>
              <a:xfrm>
                <a:off x="1200846" y="2273115"/>
                <a:ext cx="1611602" cy="260801"/>
                <a:chOff x="5628154" y="2682180"/>
                <a:chExt cx="1611602" cy="260801"/>
              </a:xfrm>
            </p:grpSpPr>
            <p:sp>
              <p:nvSpPr>
                <p:cNvPr id="48" name="矩形 88">
                  <a:extLst>
                    <a:ext uri="{FF2B5EF4-FFF2-40B4-BE49-F238E27FC236}">
                      <a16:creationId xmlns="" xmlns:a16="http://schemas.microsoft.com/office/drawing/2014/main" id="{9A0B8579-4AB6-2A45-8A4D-3022D5413DFD}"/>
                    </a:ext>
                  </a:extLst>
                </p:cNvPr>
                <p:cNvSpPr/>
                <p:nvPr/>
              </p:nvSpPr>
              <p:spPr>
                <a:xfrm>
                  <a:off x="5631392" y="2734613"/>
                  <a:ext cx="1605126" cy="162649"/>
                </a:xfrm>
                <a:prstGeom prst="rect">
                  <a:avLst/>
                </a:prstGeom>
                <a:solidFill>
                  <a:srgbClr val="C00000"/>
                </a:solidFill>
                <a:ln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/>
                </a:p>
              </p:txBody>
            </p:sp>
            <p:sp>
              <p:nvSpPr>
                <p:cNvPr id="49" name="矩形 89">
                  <a:extLst>
                    <a:ext uri="{FF2B5EF4-FFF2-40B4-BE49-F238E27FC236}">
                      <a16:creationId xmlns="" xmlns:a16="http://schemas.microsoft.com/office/drawing/2014/main" id="{5D7AF489-33E6-8341-9D2F-09B5104F4258}"/>
                    </a:ext>
                  </a:extLst>
                </p:cNvPr>
                <p:cNvSpPr/>
                <p:nvPr/>
              </p:nvSpPr>
              <p:spPr>
                <a:xfrm>
                  <a:off x="5631392" y="2897262"/>
                  <a:ext cx="1608364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/>
                </a:p>
              </p:txBody>
            </p:sp>
            <p:sp>
              <p:nvSpPr>
                <p:cNvPr id="50" name="矩形 90">
                  <a:extLst>
                    <a:ext uri="{FF2B5EF4-FFF2-40B4-BE49-F238E27FC236}">
                      <a16:creationId xmlns="" xmlns:a16="http://schemas.microsoft.com/office/drawing/2014/main" id="{60C28AA1-08CB-2645-AEAA-7E6DBF9E6DB7}"/>
                    </a:ext>
                  </a:extLst>
                </p:cNvPr>
                <p:cNvSpPr/>
                <p:nvPr/>
              </p:nvSpPr>
              <p:spPr>
                <a:xfrm>
                  <a:off x="5628154" y="2682180"/>
                  <a:ext cx="1608364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350"/>
                </a:p>
              </p:txBody>
            </p:sp>
          </p:grpSp>
        </p:grpSp>
        <p:cxnSp>
          <p:nvCxnSpPr>
            <p:cNvPr id="20" name="直接箭头连接符 60">
              <a:extLst>
                <a:ext uri="{FF2B5EF4-FFF2-40B4-BE49-F238E27FC236}">
                  <a16:creationId xmlns="" xmlns:a16="http://schemas.microsoft.com/office/drawing/2014/main" id="{CEA7F5F1-AD67-5944-A2A3-CB122719422D}"/>
                </a:ext>
              </a:extLst>
            </p:cNvPr>
            <p:cNvCxnSpPr/>
            <p:nvPr/>
          </p:nvCxnSpPr>
          <p:spPr>
            <a:xfrm flipH="1" flipV="1">
              <a:off x="5123957" y="2267505"/>
              <a:ext cx="416083" cy="1662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矩形 61">
              <a:extLst>
                <a:ext uri="{FF2B5EF4-FFF2-40B4-BE49-F238E27FC236}">
                  <a16:creationId xmlns="" xmlns:a16="http://schemas.microsoft.com/office/drawing/2014/main" id="{CB2A889B-5C65-8142-B875-0DAB99EA8AD0}"/>
                </a:ext>
              </a:extLst>
            </p:cNvPr>
            <p:cNvSpPr/>
            <p:nvPr/>
          </p:nvSpPr>
          <p:spPr>
            <a:xfrm>
              <a:off x="7634016" y="1572520"/>
              <a:ext cx="514018" cy="230020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/>
            </a:p>
          </p:txBody>
        </p:sp>
        <p:sp>
          <p:nvSpPr>
            <p:cNvPr id="22" name="矩形 62">
              <a:extLst>
                <a:ext uri="{FF2B5EF4-FFF2-40B4-BE49-F238E27FC236}">
                  <a16:creationId xmlns="" xmlns:a16="http://schemas.microsoft.com/office/drawing/2014/main" id="{CC45CED6-E3AB-514F-9B88-E9504C7FF565}"/>
                </a:ext>
              </a:extLst>
            </p:cNvPr>
            <p:cNvSpPr/>
            <p:nvPr/>
          </p:nvSpPr>
          <p:spPr>
            <a:xfrm>
              <a:off x="7634016" y="1172438"/>
              <a:ext cx="514018" cy="230020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/>
            </a:p>
          </p:txBody>
        </p:sp>
        <p:sp>
          <p:nvSpPr>
            <p:cNvPr id="23" name="矩形 63">
              <a:extLst>
                <a:ext uri="{FF2B5EF4-FFF2-40B4-BE49-F238E27FC236}">
                  <a16:creationId xmlns="" xmlns:a16="http://schemas.microsoft.com/office/drawing/2014/main" id="{89E44417-6CEE-B24D-93A6-7222EB8D374B}"/>
                </a:ext>
              </a:extLst>
            </p:cNvPr>
            <p:cNvSpPr/>
            <p:nvPr/>
          </p:nvSpPr>
          <p:spPr>
            <a:xfrm>
              <a:off x="7634016" y="1997703"/>
              <a:ext cx="514018" cy="2300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1350"/>
            </a:p>
          </p:txBody>
        </p:sp>
        <p:grpSp>
          <p:nvGrpSpPr>
            <p:cNvPr id="24" name="组合 64">
              <a:extLst>
                <a:ext uri="{FF2B5EF4-FFF2-40B4-BE49-F238E27FC236}">
                  <a16:creationId xmlns="" xmlns:a16="http://schemas.microsoft.com/office/drawing/2014/main" id="{FEA69F11-D8B1-D644-9912-63CAB7112387}"/>
                </a:ext>
              </a:extLst>
            </p:cNvPr>
            <p:cNvGrpSpPr/>
            <p:nvPr/>
          </p:nvGrpSpPr>
          <p:grpSpPr>
            <a:xfrm>
              <a:off x="1200845" y="853949"/>
              <a:ext cx="1608365" cy="585165"/>
              <a:chOff x="1200845" y="853949"/>
              <a:chExt cx="1608365" cy="585165"/>
            </a:xfrm>
          </p:grpSpPr>
          <p:sp>
            <p:nvSpPr>
              <p:cNvPr id="42" name="矩形 82">
                <a:extLst>
                  <a:ext uri="{FF2B5EF4-FFF2-40B4-BE49-F238E27FC236}">
                    <a16:creationId xmlns="" xmlns:a16="http://schemas.microsoft.com/office/drawing/2014/main" id="{B5F77D6E-86EB-EC4C-8532-8315CB9E3CB6}"/>
                  </a:ext>
                </a:extLst>
              </p:cNvPr>
              <p:cNvSpPr/>
              <p:nvPr/>
            </p:nvSpPr>
            <p:spPr>
              <a:xfrm>
                <a:off x="1200845" y="899668"/>
                <a:ext cx="1608364" cy="43806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43" name="矩形 83">
                <a:extLst>
                  <a:ext uri="{FF2B5EF4-FFF2-40B4-BE49-F238E27FC236}">
                    <a16:creationId xmlns="" xmlns:a16="http://schemas.microsoft.com/office/drawing/2014/main" id="{DCFAE4DC-D702-1447-9F42-397BC5A2497D}"/>
                  </a:ext>
                </a:extLst>
              </p:cNvPr>
              <p:cNvSpPr/>
              <p:nvPr/>
            </p:nvSpPr>
            <p:spPr>
              <a:xfrm>
                <a:off x="1200845" y="1337729"/>
                <a:ext cx="1608364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44" name="矩形 84">
                <a:extLst>
                  <a:ext uri="{FF2B5EF4-FFF2-40B4-BE49-F238E27FC236}">
                    <a16:creationId xmlns="" xmlns:a16="http://schemas.microsoft.com/office/drawing/2014/main" id="{043E9936-1EA6-214E-AC59-F640F9AFCC34}"/>
                  </a:ext>
                </a:extLst>
              </p:cNvPr>
              <p:cNvSpPr/>
              <p:nvPr/>
            </p:nvSpPr>
            <p:spPr>
              <a:xfrm>
                <a:off x="1200845" y="853949"/>
                <a:ext cx="1608364" cy="4571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45" name="矩形 85">
                <a:extLst>
                  <a:ext uri="{FF2B5EF4-FFF2-40B4-BE49-F238E27FC236}">
                    <a16:creationId xmlns="" xmlns:a16="http://schemas.microsoft.com/office/drawing/2014/main" id="{1FB72148-E025-6A45-86AC-F726A15EBEF1}"/>
                  </a:ext>
                </a:extLst>
              </p:cNvPr>
              <p:cNvSpPr/>
              <p:nvPr/>
            </p:nvSpPr>
            <p:spPr>
              <a:xfrm>
                <a:off x="1200846" y="1393395"/>
                <a:ext cx="1608364" cy="4571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</p:grpSp>
        <p:grpSp>
          <p:nvGrpSpPr>
            <p:cNvPr id="25" name="组合 65">
              <a:extLst>
                <a:ext uri="{FF2B5EF4-FFF2-40B4-BE49-F238E27FC236}">
                  <a16:creationId xmlns="" xmlns:a16="http://schemas.microsoft.com/office/drawing/2014/main" id="{E61C4793-4B06-934F-BFED-8D39C0CF7F7D}"/>
                </a:ext>
              </a:extLst>
            </p:cNvPr>
            <p:cNvGrpSpPr/>
            <p:nvPr/>
          </p:nvGrpSpPr>
          <p:grpSpPr>
            <a:xfrm>
              <a:off x="3416595" y="771940"/>
              <a:ext cx="1608364" cy="653377"/>
              <a:chOff x="3416595" y="771940"/>
              <a:chExt cx="1608364" cy="653377"/>
            </a:xfrm>
          </p:grpSpPr>
          <p:sp>
            <p:nvSpPr>
              <p:cNvPr id="37" name="矩形 77">
                <a:extLst>
                  <a:ext uri="{FF2B5EF4-FFF2-40B4-BE49-F238E27FC236}">
                    <a16:creationId xmlns="" xmlns:a16="http://schemas.microsoft.com/office/drawing/2014/main" id="{EA0480B1-15D0-6141-972F-44DC0EA5FC65}"/>
                  </a:ext>
                </a:extLst>
              </p:cNvPr>
              <p:cNvSpPr/>
              <p:nvPr/>
            </p:nvSpPr>
            <p:spPr>
              <a:xfrm>
                <a:off x="3416595" y="899669"/>
                <a:ext cx="1608364" cy="43806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38" name="矩形 78">
                <a:extLst>
                  <a:ext uri="{FF2B5EF4-FFF2-40B4-BE49-F238E27FC236}">
                    <a16:creationId xmlns="" xmlns:a16="http://schemas.microsoft.com/office/drawing/2014/main" id="{8C422768-DEFF-0145-98E5-2C69AB6D14C4}"/>
                  </a:ext>
                </a:extLst>
              </p:cNvPr>
              <p:cNvSpPr/>
              <p:nvPr/>
            </p:nvSpPr>
            <p:spPr>
              <a:xfrm>
                <a:off x="3416595" y="1337730"/>
                <a:ext cx="1608364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39" name="矩形 79">
                <a:extLst>
                  <a:ext uri="{FF2B5EF4-FFF2-40B4-BE49-F238E27FC236}">
                    <a16:creationId xmlns="" xmlns:a16="http://schemas.microsoft.com/office/drawing/2014/main" id="{80D4FCAF-B285-7142-BE56-410C60FCD19E}"/>
                  </a:ext>
                </a:extLst>
              </p:cNvPr>
              <p:cNvSpPr/>
              <p:nvPr/>
            </p:nvSpPr>
            <p:spPr>
              <a:xfrm>
                <a:off x="3416595" y="853950"/>
                <a:ext cx="1608364" cy="4571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40" name="梯形 80">
                <a:extLst>
                  <a:ext uri="{FF2B5EF4-FFF2-40B4-BE49-F238E27FC236}">
                    <a16:creationId xmlns="" xmlns:a16="http://schemas.microsoft.com/office/drawing/2014/main" id="{12E3F3D1-DFCE-FC49-9E80-7B499E4AC356}"/>
                  </a:ext>
                </a:extLst>
              </p:cNvPr>
              <p:cNvSpPr/>
              <p:nvPr/>
            </p:nvSpPr>
            <p:spPr>
              <a:xfrm rot="10800000">
                <a:off x="3898288" y="771940"/>
                <a:ext cx="644978" cy="127727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41" name="矩形 81">
                <a:extLst>
                  <a:ext uri="{FF2B5EF4-FFF2-40B4-BE49-F238E27FC236}">
                    <a16:creationId xmlns="" xmlns:a16="http://schemas.microsoft.com/office/drawing/2014/main" id="{17C03E28-94D2-1448-BCD3-2B906E37365C}"/>
                  </a:ext>
                </a:extLst>
              </p:cNvPr>
              <p:cNvSpPr/>
              <p:nvPr/>
            </p:nvSpPr>
            <p:spPr>
              <a:xfrm>
                <a:off x="3416595" y="1379598"/>
                <a:ext cx="1608364" cy="4571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</p:grpSp>
        <p:grpSp>
          <p:nvGrpSpPr>
            <p:cNvPr id="26" name="组合 66">
              <a:extLst>
                <a:ext uri="{FF2B5EF4-FFF2-40B4-BE49-F238E27FC236}">
                  <a16:creationId xmlns="" xmlns:a16="http://schemas.microsoft.com/office/drawing/2014/main" id="{3E8930A5-C049-4D43-8115-EB8FED2B0138}"/>
                </a:ext>
              </a:extLst>
            </p:cNvPr>
            <p:cNvGrpSpPr/>
            <p:nvPr/>
          </p:nvGrpSpPr>
          <p:grpSpPr>
            <a:xfrm>
              <a:off x="5628153" y="788087"/>
              <a:ext cx="1608365" cy="646320"/>
              <a:chOff x="5628153" y="788087"/>
              <a:chExt cx="1608365" cy="646320"/>
            </a:xfrm>
          </p:grpSpPr>
          <p:sp>
            <p:nvSpPr>
              <p:cNvPr id="32" name="矩形 72">
                <a:extLst>
                  <a:ext uri="{FF2B5EF4-FFF2-40B4-BE49-F238E27FC236}">
                    <a16:creationId xmlns="" xmlns:a16="http://schemas.microsoft.com/office/drawing/2014/main" id="{3CA5CC42-290F-1347-93BB-78A6C864C1F2}"/>
                  </a:ext>
                </a:extLst>
              </p:cNvPr>
              <p:cNvSpPr/>
              <p:nvPr/>
            </p:nvSpPr>
            <p:spPr>
              <a:xfrm>
                <a:off x="5628154" y="847236"/>
                <a:ext cx="1608364" cy="4571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33" name="矩形 73">
                <a:extLst>
                  <a:ext uri="{FF2B5EF4-FFF2-40B4-BE49-F238E27FC236}">
                    <a16:creationId xmlns="" xmlns:a16="http://schemas.microsoft.com/office/drawing/2014/main" id="{C0CB8A3D-3DE5-2746-9C5E-0B9AC5755025}"/>
                  </a:ext>
                </a:extLst>
              </p:cNvPr>
              <p:cNvSpPr/>
              <p:nvPr/>
            </p:nvSpPr>
            <p:spPr>
              <a:xfrm>
                <a:off x="5628154" y="899669"/>
                <a:ext cx="1608364" cy="43806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34" name="梯形 74">
                <a:extLst>
                  <a:ext uri="{FF2B5EF4-FFF2-40B4-BE49-F238E27FC236}">
                    <a16:creationId xmlns="" xmlns:a16="http://schemas.microsoft.com/office/drawing/2014/main" id="{A12983C0-92BD-E546-B35A-FBB4195B6BC2}"/>
                  </a:ext>
                </a:extLst>
              </p:cNvPr>
              <p:cNvSpPr/>
              <p:nvPr/>
            </p:nvSpPr>
            <p:spPr>
              <a:xfrm rot="10800000">
                <a:off x="6109847" y="788087"/>
                <a:ext cx="644978" cy="542929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35" name="矩形 75">
                <a:extLst>
                  <a:ext uri="{FF2B5EF4-FFF2-40B4-BE49-F238E27FC236}">
                    <a16:creationId xmlns="" xmlns:a16="http://schemas.microsoft.com/office/drawing/2014/main" id="{D1750AF9-7C1F-834E-B03C-D4DD7D551E31}"/>
                  </a:ext>
                </a:extLst>
              </p:cNvPr>
              <p:cNvSpPr/>
              <p:nvPr/>
            </p:nvSpPr>
            <p:spPr>
              <a:xfrm>
                <a:off x="5628154" y="1337730"/>
                <a:ext cx="1608364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36" name="矩形 76">
                <a:extLst>
                  <a:ext uri="{FF2B5EF4-FFF2-40B4-BE49-F238E27FC236}">
                    <a16:creationId xmlns="" xmlns:a16="http://schemas.microsoft.com/office/drawing/2014/main" id="{F18B0183-D1AE-4842-8F6B-2E729AFA564E}"/>
                  </a:ext>
                </a:extLst>
              </p:cNvPr>
              <p:cNvSpPr/>
              <p:nvPr/>
            </p:nvSpPr>
            <p:spPr>
              <a:xfrm>
                <a:off x="5628153" y="1388688"/>
                <a:ext cx="1608364" cy="45719"/>
              </a:xfrm>
              <a:prstGeom prst="rect">
                <a:avLst/>
              </a:prstGeom>
              <a:solidFill>
                <a:schemeClr val="accent2"/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</p:grpSp>
        <p:grpSp>
          <p:nvGrpSpPr>
            <p:cNvPr id="27" name="组合 67">
              <a:extLst>
                <a:ext uri="{FF2B5EF4-FFF2-40B4-BE49-F238E27FC236}">
                  <a16:creationId xmlns="" xmlns:a16="http://schemas.microsoft.com/office/drawing/2014/main" id="{780DAA85-19EA-984A-9167-07474574896D}"/>
                </a:ext>
              </a:extLst>
            </p:cNvPr>
            <p:cNvGrpSpPr/>
            <p:nvPr/>
          </p:nvGrpSpPr>
          <p:grpSpPr>
            <a:xfrm>
              <a:off x="5628153" y="1938551"/>
              <a:ext cx="1608365" cy="596899"/>
              <a:chOff x="5628153" y="1938551"/>
              <a:chExt cx="1608365" cy="596899"/>
            </a:xfrm>
          </p:grpSpPr>
          <p:sp>
            <p:nvSpPr>
              <p:cNvPr id="28" name="矩形 68">
                <a:extLst>
                  <a:ext uri="{FF2B5EF4-FFF2-40B4-BE49-F238E27FC236}">
                    <a16:creationId xmlns="" xmlns:a16="http://schemas.microsoft.com/office/drawing/2014/main" id="{0DDED688-4568-E64B-9300-27272F3A1637}"/>
                  </a:ext>
                </a:extLst>
              </p:cNvPr>
              <p:cNvSpPr/>
              <p:nvPr/>
            </p:nvSpPr>
            <p:spPr>
              <a:xfrm>
                <a:off x="5628154" y="2050136"/>
                <a:ext cx="1608364" cy="438062"/>
              </a:xfrm>
              <a:prstGeom prst="rect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29" name="矩形 69">
                <a:extLst>
                  <a:ext uri="{FF2B5EF4-FFF2-40B4-BE49-F238E27FC236}">
                    <a16:creationId xmlns="" xmlns:a16="http://schemas.microsoft.com/office/drawing/2014/main" id="{AFC5EDD8-7694-4448-8880-A85169C9EFE2}"/>
                  </a:ext>
                </a:extLst>
              </p:cNvPr>
              <p:cNvSpPr/>
              <p:nvPr/>
            </p:nvSpPr>
            <p:spPr>
              <a:xfrm>
                <a:off x="5628154" y="2488197"/>
                <a:ext cx="1608364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30" name="梯形 70">
                <a:extLst>
                  <a:ext uri="{FF2B5EF4-FFF2-40B4-BE49-F238E27FC236}">
                    <a16:creationId xmlns="" xmlns:a16="http://schemas.microsoft.com/office/drawing/2014/main" id="{D97E2CD4-9706-0749-B9E0-20F21CC418EA}"/>
                  </a:ext>
                </a:extLst>
              </p:cNvPr>
              <p:cNvSpPr/>
              <p:nvPr/>
            </p:nvSpPr>
            <p:spPr>
              <a:xfrm rot="10800000">
                <a:off x="6109847" y="1938551"/>
                <a:ext cx="644978" cy="549644"/>
              </a:xfrm>
              <a:prstGeom prst="trapezoid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  <p:sp>
            <p:nvSpPr>
              <p:cNvPr id="31" name="矩形 71">
                <a:extLst>
                  <a:ext uri="{FF2B5EF4-FFF2-40B4-BE49-F238E27FC236}">
                    <a16:creationId xmlns="" xmlns:a16="http://schemas.microsoft.com/office/drawing/2014/main" id="{4A91F2E5-2E73-FC4E-AC77-4BA3BA0CE924}"/>
                  </a:ext>
                </a:extLst>
              </p:cNvPr>
              <p:cNvSpPr/>
              <p:nvPr/>
            </p:nvSpPr>
            <p:spPr>
              <a:xfrm>
                <a:off x="5628153" y="2489731"/>
                <a:ext cx="1608364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350"/>
              </a:p>
            </p:txBody>
          </p:sp>
        </p:grpSp>
      </p:grpSp>
      <p:sp>
        <p:nvSpPr>
          <p:cNvPr id="58" name="文本框 3">
            <a:extLst>
              <a:ext uri="{FF2B5EF4-FFF2-40B4-BE49-F238E27FC236}">
                <a16:creationId xmlns="" xmlns:a16="http://schemas.microsoft.com/office/drawing/2014/main" id="{B9CECE58-FBE9-F745-B31B-0883E7E5B417}"/>
              </a:ext>
            </a:extLst>
          </p:cNvPr>
          <p:cNvSpPr txBox="1"/>
          <p:nvPr/>
        </p:nvSpPr>
        <p:spPr>
          <a:xfrm>
            <a:off x="706645" y="4835024"/>
            <a:ext cx="79237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zh-CN" altLang="en-US" sz="1500" dirty="0"/>
              <a:t>利用</a:t>
            </a:r>
            <a:r>
              <a:rPr lang="en-US" altLang="zh-CN" sz="1500" dirty="0"/>
              <a:t>X</a:t>
            </a:r>
            <a:r>
              <a:rPr lang="zh-CN" altLang="en-US" sz="1500" dirty="0"/>
              <a:t>射线测试探测器原型，读出电极有明显的输出电流，但观测不到任何感应信号。</a:t>
            </a:r>
            <a:endParaRPr lang="en-HK" altLang="zh-CN" sz="1500" dirty="0"/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zh-CN" altLang="en-US" sz="1500" dirty="0"/>
              <a:t>原因推断：由于全阻性结构，使得雪崩区域只占权场区域很小一部分，造成感应信号微弱。此外，探测器增益偏低也是一个原因。</a:t>
            </a:r>
            <a:endParaRPr lang="en-HK" altLang="zh-CN" sz="1500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124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4</a:t>
            </a:fld>
            <a:endParaRPr kumimoji="1"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0" y="15593"/>
            <a:ext cx="9144000" cy="755091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kumimoji="1" lang="en-US" altLang="zh-CN" sz="3000" dirty="0">
                <a:latin typeface="Times New Roman" charset="0"/>
                <a:ea typeface="Times New Roman" charset="0"/>
                <a:cs typeface="Times New Roman" charset="0"/>
              </a:rPr>
              <a:t>Introduction: BI RPC and Improvement</a:t>
            </a:r>
            <a:endParaRPr kumimoji="1" lang="zh-CN" altLang="en-US" sz="30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90" name="矩形 89"/>
          <p:cNvSpPr/>
          <p:nvPr/>
        </p:nvSpPr>
        <p:spPr>
          <a:xfrm>
            <a:off x="255631" y="2734037"/>
            <a:ext cx="4128886" cy="3208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SzPct val="50000"/>
            </a:pPr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of RPC gas gap:</a:t>
            </a:r>
          </a:p>
          <a:p>
            <a:pPr marL="257175" indent="-257175"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gap size: 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charge produced per event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improve longevity, rate capability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Less high voltage applied but higher field  better time resolution</a:t>
            </a:r>
          </a:p>
          <a:p>
            <a:pPr marL="257175" indent="-25717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Reduced bakelite thickness: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 voltage loss in bakelite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improve the rate capability</a:t>
            </a:r>
          </a:p>
          <a:p>
            <a:pPr marL="257175" indent="-25717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generation FE electronic: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amplification factor and high S/N ratio to compensate the less gas amplification.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57175" indent="-257175">
              <a:spcBef>
                <a:spcPts val="900"/>
              </a:spcBef>
              <a:buFont typeface="Wingdings" panose="05000000000000000000" pitchFamily="2" charset="2"/>
              <a:buChar char="Ø"/>
            </a:pPr>
            <a:r>
              <a:rPr lang="en-US" altLang="zh-CN" sz="1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Improved readout panel and method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Better mechanics structure, better signal transmission and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good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resolution.</a:t>
            </a:r>
            <a:endParaRPr lang="en-US" altLang="zh-CN" sz="12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020807" y="3710241"/>
            <a:ext cx="5050018" cy="1695513"/>
            <a:chOff x="5363177" y="2179349"/>
            <a:chExt cx="6733357" cy="2260684"/>
          </a:xfrm>
        </p:grpSpPr>
        <p:grpSp>
          <p:nvGrpSpPr>
            <p:cNvPr id="118" name="组合 117"/>
            <p:cNvGrpSpPr/>
            <p:nvPr/>
          </p:nvGrpSpPr>
          <p:grpSpPr>
            <a:xfrm>
              <a:off x="5627920" y="2179349"/>
              <a:ext cx="6468614" cy="1917391"/>
              <a:chOff x="5574753" y="772587"/>
              <a:chExt cx="6468614" cy="1917391"/>
            </a:xfrm>
          </p:grpSpPr>
          <p:sp>
            <p:nvSpPr>
              <p:cNvPr id="16" name="Rettangolo 3"/>
              <p:cNvSpPr/>
              <p:nvPr/>
            </p:nvSpPr>
            <p:spPr>
              <a:xfrm>
                <a:off x="5702077" y="1187183"/>
                <a:ext cx="6219644" cy="1876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Rettangolo 7"/>
              <p:cNvSpPr/>
              <p:nvPr/>
            </p:nvSpPr>
            <p:spPr>
              <a:xfrm>
                <a:off x="5729993" y="1977033"/>
                <a:ext cx="5552988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ttangolo 10"/>
              <p:cNvSpPr/>
              <p:nvPr/>
            </p:nvSpPr>
            <p:spPr>
              <a:xfrm>
                <a:off x="5702076" y="1117153"/>
                <a:ext cx="6219645" cy="5084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ttangolo 11"/>
              <p:cNvSpPr/>
              <p:nvPr/>
            </p:nvSpPr>
            <p:spPr>
              <a:xfrm>
                <a:off x="5702077" y="1469307"/>
                <a:ext cx="5641748" cy="479719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ttangolo 12"/>
              <p:cNvSpPr/>
              <p:nvPr/>
            </p:nvSpPr>
            <p:spPr>
              <a:xfrm>
                <a:off x="11397742" y="1862188"/>
                <a:ext cx="532268" cy="66054"/>
              </a:xfrm>
              <a:prstGeom prst="rect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ttangolo 25"/>
              <p:cNvSpPr/>
              <p:nvPr/>
            </p:nvSpPr>
            <p:spPr>
              <a:xfrm>
                <a:off x="5574753" y="1091376"/>
                <a:ext cx="53167" cy="123080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CasellaDiTesto 28"/>
              <p:cNvSpPr txBox="1"/>
              <p:nvPr/>
            </p:nvSpPr>
            <p:spPr>
              <a:xfrm>
                <a:off x="10249085" y="2289869"/>
                <a:ext cx="1778693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Front-</a:t>
                </a:r>
                <a:r>
                  <a:rPr lang="en-US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</a:t>
                </a:r>
                <a:r>
                  <a:rPr lang="it-IT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nd </a:t>
                </a:r>
                <a:r>
                  <a:rPr lang="en-US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board</a:t>
                </a:r>
                <a:endPara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CasellaDiTesto 31"/>
              <p:cNvSpPr txBox="1"/>
              <p:nvPr/>
            </p:nvSpPr>
            <p:spPr>
              <a:xfrm>
                <a:off x="6912033" y="772587"/>
                <a:ext cx="74635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35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strips</a:t>
                </a:r>
                <a:endPara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CasellaDiTesto 38"/>
              <p:cNvSpPr txBox="1"/>
              <p:nvPr/>
            </p:nvSpPr>
            <p:spPr>
              <a:xfrm>
                <a:off x="9247983" y="2289869"/>
                <a:ext cx="746359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GND</a:t>
                </a:r>
              </a:p>
            </p:txBody>
          </p:sp>
          <p:sp>
            <p:nvSpPr>
              <p:cNvPr id="36" name="Rettangolo 43"/>
              <p:cNvSpPr/>
              <p:nvPr/>
            </p:nvSpPr>
            <p:spPr>
              <a:xfrm>
                <a:off x="5729993" y="1394824"/>
                <a:ext cx="1051292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7" name="CasellaDiTesto 58"/>
              <p:cNvSpPr txBox="1"/>
              <p:nvPr/>
            </p:nvSpPr>
            <p:spPr>
              <a:xfrm>
                <a:off x="8401050" y="785315"/>
                <a:ext cx="2800860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Forex</a:t>
                </a:r>
                <a:r>
                  <a:rPr lang="en-US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-board(or Honeycomb)</a:t>
                </a:r>
                <a:endParaRPr lang="it-IT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Rettangolo 43"/>
              <p:cNvSpPr/>
              <p:nvPr/>
            </p:nvSpPr>
            <p:spPr>
              <a:xfrm>
                <a:off x="6855289" y="1394824"/>
                <a:ext cx="1051292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3" name="Rettangolo 43"/>
              <p:cNvSpPr/>
              <p:nvPr/>
            </p:nvSpPr>
            <p:spPr>
              <a:xfrm>
                <a:off x="7980841" y="1394824"/>
                <a:ext cx="1051292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Rettangolo 43"/>
              <p:cNvSpPr/>
              <p:nvPr/>
            </p:nvSpPr>
            <p:spPr>
              <a:xfrm>
                <a:off x="9106393" y="1394824"/>
                <a:ext cx="1051292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Rettangolo 43"/>
              <p:cNvSpPr/>
              <p:nvPr/>
            </p:nvSpPr>
            <p:spPr>
              <a:xfrm>
                <a:off x="10231689" y="1394824"/>
                <a:ext cx="1051292" cy="45719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6" name="Rettangolo 7"/>
              <p:cNvSpPr/>
              <p:nvPr/>
            </p:nvSpPr>
            <p:spPr>
              <a:xfrm>
                <a:off x="5702076" y="1466825"/>
                <a:ext cx="5641749" cy="16318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7" name="Rettangolo 7"/>
              <p:cNvSpPr/>
              <p:nvPr/>
            </p:nvSpPr>
            <p:spPr>
              <a:xfrm>
                <a:off x="5702075" y="1779375"/>
                <a:ext cx="5641749" cy="16318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" name="矩形 2"/>
              <p:cNvSpPr/>
              <p:nvPr/>
            </p:nvSpPr>
            <p:spPr>
              <a:xfrm>
                <a:off x="8312707" y="1492855"/>
                <a:ext cx="1438856" cy="4001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it-IT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RPC gas gap</a:t>
                </a:r>
              </a:p>
            </p:txBody>
          </p:sp>
          <p:sp>
            <p:nvSpPr>
              <p:cNvPr id="58" name="Rettangolo 10"/>
              <p:cNvSpPr/>
              <p:nvPr/>
            </p:nvSpPr>
            <p:spPr>
              <a:xfrm>
                <a:off x="11397742" y="1393264"/>
                <a:ext cx="523979" cy="4571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9" name="Rettangolo 10"/>
              <p:cNvSpPr/>
              <p:nvPr/>
            </p:nvSpPr>
            <p:spPr>
              <a:xfrm>
                <a:off x="11930010" y="1106170"/>
                <a:ext cx="45719" cy="33437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0" name="Rettangolo 10"/>
              <p:cNvSpPr/>
              <p:nvPr/>
            </p:nvSpPr>
            <p:spPr>
              <a:xfrm>
                <a:off x="5642087" y="1111284"/>
                <a:ext cx="45719" cy="33437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1" name="Rettangolo 3"/>
              <p:cNvSpPr/>
              <p:nvPr/>
            </p:nvSpPr>
            <p:spPr>
              <a:xfrm rot="10800000">
                <a:off x="5702077" y="2039489"/>
                <a:ext cx="6219644" cy="187618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2" name="Rettangolo 10"/>
              <p:cNvSpPr/>
              <p:nvPr/>
            </p:nvSpPr>
            <p:spPr>
              <a:xfrm rot="10800000">
                <a:off x="5693351" y="2251060"/>
                <a:ext cx="6219645" cy="5084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Rettangolo 10"/>
              <p:cNvSpPr/>
              <p:nvPr/>
            </p:nvSpPr>
            <p:spPr>
              <a:xfrm rot="10800000">
                <a:off x="11404627" y="1971467"/>
                <a:ext cx="523979" cy="45719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1" name="Rettangolo 10"/>
              <p:cNvSpPr/>
              <p:nvPr/>
            </p:nvSpPr>
            <p:spPr>
              <a:xfrm rot="10800000">
                <a:off x="11930010" y="1971824"/>
                <a:ext cx="45719" cy="33437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Rettangolo 10"/>
              <p:cNvSpPr/>
              <p:nvPr/>
            </p:nvSpPr>
            <p:spPr>
              <a:xfrm rot="10800000">
                <a:off x="5642087" y="1970011"/>
                <a:ext cx="45719" cy="334373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3" name="Rettangolo 25"/>
              <p:cNvSpPr/>
              <p:nvPr/>
            </p:nvSpPr>
            <p:spPr>
              <a:xfrm>
                <a:off x="11990200" y="1091376"/>
                <a:ext cx="53167" cy="1230801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5" name="Connettore 2 57"/>
              <p:cNvCxnSpPr/>
              <p:nvPr/>
            </p:nvCxnSpPr>
            <p:spPr>
              <a:xfrm>
                <a:off x="7248267" y="1026277"/>
                <a:ext cx="221033" cy="974282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Connettore 2 57"/>
              <p:cNvCxnSpPr/>
              <p:nvPr/>
            </p:nvCxnSpPr>
            <p:spPr>
              <a:xfrm>
                <a:off x="7258185" y="1003987"/>
                <a:ext cx="420053" cy="434996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Connettore 2 57"/>
              <p:cNvCxnSpPr/>
              <p:nvPr/>
            </p:nvCxnSpPr>
            <p:spPr>
              <a:xfrm flipH="1">
                <a:off x="9914852" y="1065493"/>
                <a:ext cx="233968" cy="27970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Connettore 2 57"/>
              <p:cNvCxnSpPr/>
              <p:nvPr/>
            </p:nvCxnSpPr>
            <p:spPr>
              <a:xfrm flipH="1">
                <a:off x="9999768" y="1040043"/>
                <a:ext cx="188028" cy="1139974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ttore 2 40"/>
              <p:cNvCxnSpPr>
                <a:endCxn id="22" idx="0"/>
              </p:cNvCxnSpPr>
              <p:nvPr/>
            </p:nvCxnSpPr>
            <p:spPr>
              <a:xfrm flipV="1">
                <a:off x="11479172" y="1862188"/>
                <a:ext cx="184704" cy="503018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Connettore 2 63"/>
              <p:cNvCxnSpPr>
                <a:stCxn id="34" idx="1"/>
                <a:endCxn id="62" idx="0"/>
              </p:cNvCxnSpPr>
              <p:nvPr/>
            </p:nvCxnSpPr>
            <p:spPr>
              <a:xfrm flipH="1" flipV="1">
                <a:off x="8803174" y="2301902"/>
                <a:ext cx="444809" cy="188021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直接箭头连接符 94"/>
            <p:cNvCxnSpPr/>
            <p:nvPr/>
          </p:nvCxnSpPr>
          <p:spPr>
            <a:xfrm>
              <a:off x="6269309" y="2377937"/>
              <a:ext cx="0" cy="65277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箭头连接符 96"/>
            <p:cNvCxnSpPr/>
            <p:nvPr/>
          </p:nvCxnSpPr>
          <p:spPr>
            <a:xfrm flipV="1">
              <a:off x="6269309" y="3181978"/>
              <a:ext cx="0" cy="70599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CasellaDiTesto 38"/>
            <p:cNvSpPr txBox="1"/>
            <p:nvPr/>
          </p:nvSpPr>
          <p:spPr>
            <a:xfrm>
              <a:off x="5363177" y="3846306"/>
              <a:ext cx="2345087" cy="40010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Gap size: 2mm</a:t>
              </a:r>
              <a:r>
                <a:rPr lang="it-IT" sz="135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1mm</a:t>
              </a:r>
              <a:endParaRPr lang="it-IT" sz="135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9" name="直接箭头连接符 118"/>
            <p:cNvCxnSpPr/>
            <p:nvPr/>
          </p:nvCxnSpPr>
          <p:spPr>
            <a:xfrm>
              <a:off x="8206567" y="2542581"/>
              <a:ext cx="0" cy="652777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直接箭头连接符 119"/>
            <p:cNvCxnSpPr/>
            <p:nvPr/>
          </p:nvCxnSpPr>
          <p:spPr>
            <a:xfrm flipV="1">
              <a:off x="8206567" y="3346622"/>
              <a:ext cx="0" cy="705992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CasellaDiTesto 38"/>
            <p:cNvSpPr txBox="1"/>
            <p:nvPr/>
          </p:nvSpPr>
          <p:spPr>
            <a:xfrm>
              <a:off x="7762372" y="4039924"/>
              <a:ext cx="2659276" cy="400109"/>
            </a:xfrm>
            <a:prstGeom prst="rect">
              <a:avLst/>
            </a:prstGeom>
            <a:solidFill>
              <a:srgbClr val="FFFF99"/>
            </a:solidFill>
          </p:spPr>
          <p:txBody>
            <a:bodyPr wrap="none" rtlCol="0">
              <a:spAutoFit/>
            </a:bodyPr>
            <a:lstStyle/>
            <a:p>
              <a:r>
                <a:rPr lang="it-IT" sz="135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Bakelite: 1.8mm</a:t>
              </a:r>
              <a:r>
                <a:rPr lang="it-IT" sz="135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1.2mm</a:t>
              </a:r>
              <a:endParaRPr lang="it-IT" sz="135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6060037" y="1161516"/>
            <a:ext cx="2694895" cy="2133365"/>
            <a:chOff x="9004559" y="3579569"/>
            <a:chExt cx="2917162" cy="2495512"/>
          </a:xfrm>
        </p:grpSpPr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1172" y="3579569"/>
              <a:ext cx="2152628" cy="2072468"/>
            </a:xfrm>
            <a:prstGeom prst="rect">
              <a:avLst/>
            </a:prstGeom>
          </p:spPr>
        </p:pic>
        <p:sp>
          <p:nvSpPr>
            <p:cNvPr id="51" name="TextBox 60"/>
            <p:cNvSpPr txBox="1"/>
            <p:nvPr/>
          </p:nvSpPr>
          <p:spPr>
            <a:xfrm>
              <a:off x="9004559" y="5674972"/>
              <a:ext cx="2917162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14313" indent="-214313">
                <a:buFont typeface="Arial" panose="020B0604020202020204" pitchFamily="34" charset="0"/>
                <a:buChar char="•"/>
              </a:pPr>
              <a:r>
                <a:rPr lang="en-US" sz="135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 </a:t>
              </a:r>
              <a:r>
                <a:rPr 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layers instead of 6</a:t>
              </a:r>
            </a:p>
          </p:txBody>
        </p:sp>
        <p:sp>
          <p:nvSpPr>
            <p:cNvPr id="63" name="椭圆 62"/>
            <p:cNvSpPr/>
            <p:nvPr/>
          </p:nvSpPr>
          <p:spPr>
            <a:xfrm>
              <a:off x="9084179" y="4796894"/>
              <a:ext cx="2572285" cy="855143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64" name="矩形 63"/>
          <p:cNvSpPr/>
          <p:nvPr/>
        </p:nvSpPr>
        <p:spPr>
          <a:xfrm>
            <a:off x="156539" y="1030502"/>
            <a:ext cx="3140960" cy="1177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of current RPC in ATLAS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Exceed their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service time 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years @ LHC)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capability limited: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Hz/cm</a:t>
            </a:r>
            <a:r>
              <a:rPr lang="en-US" altLang="zh-CN" sz="1100" baseline="30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zh-CN" sz="11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 under lower voltage 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15-35% eff. Lost</a:t>
            </a:r>
          </a:p>
        </p:txBody>
      </p:sp>
      <p:sp>
        <p:nvSpPr>
          <p:cNvPr id="7" name="矩形 6"/>
          <p:cNvSpPr/>
          <p:nvPr/>
        </p:nvSpPr>
        <p:spPr>
          <a:xfrm>
            <a:off x="3577103" y="1008209"/>
            <a:ext cx="2881159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solution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BI RPC layers (3 layers of RPC)</a:t>
            </a:r>
            <a:endParaRPr lang="en-US" altLang="zh-CN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Improvement of rate, longevity, time &amp; spatial resolution.</a:t>
            </a:r>
          </a:p>
        </p:txBody>
      </p:sp>
      <p:sp>
        <p:nvSpPr>
          <p:cNvPr id="8" name="右箭头 7"/>
          <p:cNvSpPr/>
          <p:nvPr/>
        </p:nvSpPr>
        <p:spPr>
          <a:xfrm>
            <a:off x="3028950" y="1508761"/>
            <a:ext cx="627030" cy="425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extLst>
      <p:ext uri="{BB962C8B-B14F-4D97-AF65-F5344CB8AC3E}">
        <p14:creationId xmlns:p14="http://schemas.microsoft.com/office/powerpoint/2010/main" val="90001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811718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lang="en-US" altLang="zh-CN" sz="3000" dirty="0"/>
              <a:t>New material of readout panel</a:t>
            </a:r>
            <a:endParaRPr lang="zh-CN" altLang="en-US" sz="30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14265" y="996779"/>
            <a:ext cx="4901432" cy="1827204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/>
              <a:t>Main considerations of material: </a:t>
            </a:r>
            <a:r>
              <a:rPr lang="en-US" altLang="zh-CN" sz="1400" dirty="0">
                <a:solidFill>
                  <a:srgbClr val="FF0000"/>
                </a:solidFill>
              </a:rPr>
              <a:t>Dielectric constant (</a:t>
            </a:r>
            <a:r>
              <a:rPr lang="el-GR" altLang="zh-CN" sz="1400" dirty="0">
                <a:solidFill>
                  <a:srgbClr val="FF0000"/>
                </a:solidFill>
              </a:rPr>
              <a:t>ε</a:t>
            </a:r>
            <a:r>
              <a:rPr lang="en-US" altLang="zh-CN" sz="1400" baseline="-25000" dirty="0">
                <a:solidFill>
                  <a:srgbClr val="FF0000"/>
                </a:solidFill>
              </a:rPr>
              <a:t>r</a:t>
            </a:r>
            <a:r>
              <a:rPr lang="en-US" altLang="zh-CN" sz="1400" dirty="0">
                <a:solidFill>
                  <a:srgbClr val="FF0000"/>
                </a:solidFill>
              </a:rPr>
              <a:t>) , weight, rigidity</a:t>
            </a: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sym typeface="Wingdings" panose="05000000000000000000" pitchFamily="2" charset="2"/>
              </a:rPr>
              <a:t>Old design: foam-like material (low </a:t>
            </a:r>
            <a:r>
              <a:rPr lang="el-GR" altLang="zh-CN" sz="1400" dirty="0"/>
              <a:t>ε</a:t>
            </a:r>
            <a:r>
              <a:rPr lang="en-US" altLang="zh-CN" sz="1400" baseline="-25000" dirty="0"/>
              <a:t>r</a:t>
            </a:r>
            <a:r>
              <a:rPr lang="en-US" altLang="zh-CN" sz="1400" dirty="0"/>
              <a:t>, </a:t>
            </a:r>
            <a:r>
              <a:rPr lang="en-US" altLang="zh-CN" sz="1400" dirty="0">
                <a:sym typeface="Wingdings" panose="05000000000000000000" pitchFamily="2" charset="2"/>
              </a:rPr>
              <a:t>fragile and soft)</a:t>
            </a:r>
          </a:p>
          <a:p>
            <a:pPr>
              <a:lnSpc>
                <a:spcPct val="17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New design: </a:t>
            </a:r>
            <a:r>
              <a:rPr lang="en-US" altLang="zh-CN" sz="1400" dirty="0">
                <a:solidFill>
                  <a:srgbClr val="FF0000"/>
                </a:solidFill>
              </a:rPr>
              <a:t>honeycomb board </a:t>
            </a:r>
            <a:r>
              <a:rPr lang="en-US" altLang="zh-CN" sz="1400" dirty="0"/>
              <a:t>(</a:t>
            </a:r>
            <a:r>
              <a:rPr lang="en-US" altLang="zh-CN" sz="1400" dirty="0">
                <a:sym typeface="Wingdings" panose="05000000000000000000" pitchFamily="2" charset="2"/>
              </a:rPr>
              <a:t>low </a:t>
            </a:r>
            <a:r>
              <a:rPr lang="el-GR" altLang="zh-CN" sz="1400" dirty="0"/>
              <a:t>ε</a:t>
            </a:r>
            <a:r>
              <a:rPr lang="en-US" altLang="zh-CN" sz="1400" baseline="-25000" dirty="0"/>
              <a:t>r  </a:t>
            </a:r>
            <a:r>
              <a:rPr lang="en-US" altLang="zh-CN" sz="1400" dirty="0"/>
              <a:t>and hard)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5</a:t>
            </a:fld>
            <a:endParaRPr kumimoji="1" lang="zh-CN" altLang="en-US"/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6" t="22848" r="23226" b="16655"/>
          <a:stretch/>
        </p:blipFill>
        <p:spPr>
          <a:xfrm>
            <a:off x="3959305" y="3600649"/>
            <a:ext cx="2312784" cy="17069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6676" y="1152867"/>
            <a:ext cx="4220848" cy="1705504"/>
          </a:xfrm>
          <a:prstGeom prst="rect">
            <a:avLst/>
          </a:prstGeom>
        </p:spPr>
      </p:pic>
      <p:sp>
        <p:nvSpPr>
          <p:cNvPr id="13" name="内容占位符 2"/>
          <p:cNvSpPr txBox="1">
            <a:spLocks/>
          </p:cNvSpPr>
          <p:nvPr/>
        </p:nvSpPr>
        <p:spPr>
          <a:xfrm>
            <a:off x="214853" y="3378655"/>
            <a:ext cx="4448939" cy="1973994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400" dirty="0"/>
              <a:t>Design and parameter of honeycomb read panel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2 layers of PCB as readout strip and ground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~2 mm honeycomb plate as medium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Characteristic impedance: </a:t>
            </a:r>
            <a:r>
              <a:rPr lang="en-US" altLang="zh-CN" sz="1400" dirty="0" smtClean="0"/>
              <a:t>~19 </a:t>
            </a:r>
            <a:r>
              <a:rPr lang="en-US" altLang="zh-CN" sz="1400" dirty="0"/>
              <a:t>ohm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/>
              <a:t>Good performance tested in the double-end readout test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181373" y="5554418"/>
            <a:ext cx="18686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 honeycomb board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31705" y="5554418"/>
            <a:ext cx="27619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Completed honeycomb readout panel</a:t>
            </a:r>
            <a:endParaRPr lang="zh-CN" altLang="en-US" sz="13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46628" y="3299429"/>
            <a:ext cx="1732068" cy="230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0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73" y="2535581"/>
            <a:ext cx="7148808" cy="2823638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 dirty="0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6</a:t>
            </a:fld>
            <a:endParaRPr kumimoji="1" lang="zh-CN" altLang="en-US"/>
          </a:p>
        </p:txBody>
      </p:sp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1" y="40097"/>
            <a:ext cx="9143999" cy="792000"/>
          </a:xfrm>
          <a:solidFill>
            <a:srgbClr val="000099"/>
          </a:solidFill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altLang="zh-CN" sz="3000" dirty="0"/>
              <a:t>Measurement of characteristic impedance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grpSp>
        <p:nvGrpSpPr>
          <p:cNvPr id="37" name="组合 36"/>
          <p:cNvGrpSpPr/>
          <p:nvPr/>
        </p:nvGrpSpPr>
        <p:grpSpPr>
          <a:xfrm>
            <a:off x="1334038" y="1920263"/>
            <a:ext cx="7237247" cy="446298"/>
            <a:chOff x="1532543" y="1152080"/>
            <a:chExt cx="9649662" cy="595064"/>
          </a:xfrm>
        </p:grpSpPr>
        <p:sp>
          <p:nvSpPr>
            <p:cNvPr id="11" name="圆角矩形 10"/>
            <p:cNvSpPr/>
            <p:nvPr/>
          </p:nvSpPr>
          <p:spPr>
            <a:xfrm>
              <a:off x="1532543" y="1152080"/>
              <a:ext cx="1277636" cy="59331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Time Domain Reflectometer(TDR)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5" name="直接箭头连接符 14"/>
            <p:cNvCxnSpPr>
              <a:stCxn id="11" idx="3"/>
              <a:endCxn id="17" idx="1"/>
            </p:cNvCxnSpPr>
            <p:nvPr/>
          </p:nvCxnSpPr>
          <p:spPr>
            <a:xfrm>
              <a:off x="2810179" y="1448737"/>
              <a:ext cx="405117" cy="175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圆角矩形 16"/>
            <p:cNvSpPr/>
            <p:nvPr/>
          </p:nvSpPr>
          <p:spPr>
            <a:xfrm>
              <a:off x="3215296" y="1153831"/>
              <a:ext cx="1277636" cy="59331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SMA Cable</a:t>
              </a:r>
              <a:endParaRPr lang="zh-CN" altLang="en-US" sz="1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9" name="直接箭头连接符 18"/>
            <p:cNvCxnSpPr>
              <a:stCxn id="17" idx="3"/>
              <a:endCxn id="21" idx="1"/>
            </p:cNvCxnSpPr>
            <p:nvPr/>
          </p:nvCxnSpPr>
          <p:spPr>
            <a:xfrm flipV="1">
              <a:off x="4492932" y="1448736"/>
              <a:ext cx="405117" cy="175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圆角矩形 20"/>
            <p:cNvSpPr/>
            <p:nvPr/>
          </p:nvSpPr>
          <p:spPr>
            <a:xfrm>
              <a:off x="4898049" y="1277722"/>
              <a:ext cx="5248493" cy="342027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Long strip</a:t>
              </a:r>
              <a:endParaRPr lang="zh-CN" altLang="en-US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4" name="肘形连接符 23"/>
            <p:cNvCxnSpPr>
              <a:stCxn id="21" idx="3"/>
            </p:cNvCxnSpPr>
            <p:nvPr/>
          </p:nvCxnSpPr>
          <p:spPr>
            <a:xfrm>
              <a:off x="10146542" y="1448736"/>
              <a:ext cx="791357" cy="208156"/>
            </a:xfrm>
            <a:prstGeom prst="bentConnector3">
              <a:avLst>
                <a:gd name="adj1" fmla="val 99395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/>
            <p:nvPr/>
          </p:nvCxnSpPr>
          <p:spPr>
            <a:xfrm>
              <a:off x="10742455" y="1656892"/>
              <a:ext cx="43975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>
              <a:off x="10854138" y="1739845"/>
              <a:ext cx="201261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文本框 32"/>
          <p:cNvSpPr txBox="1"/>
          <p:nvPr/>
        </p:nvSpPr>
        <p:spPr>
          <a:xfrm>
            <a:off x="134000" y="1935889"/>
            <a:ext cx="122981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Read</a:t>
            </a:r>
            <a:r>
              <a:rPr lang="zh-CN" altLang="en-US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superposition of output and reflection.</a:t>
            </a:r>
          </a:p>
          <a:p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 impedance: R</a:t>
            </a:r>
            <a:r>
              <a:rPr lang="en-US" altLang="zh-CN" sz="825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=50 </a:t>
            </a:r>
            <a:r>
              <a:rPr lang="el-GR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zh-CN" altLang="en-US" sz="8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2340248" y="1640661"/>
            <a:ext cx="1661274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 TDR and readout panel.</a:t>
            </a:r>
          </a:p>
          <a:p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 impedance: R</a:t>
            </a:r>
            <a:r>
              <a:rPr lang="en-US" altLang="zh-CN" sz="825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=50 </a:t>
            </a:r>
            <a:r>
              <a:rPr lang="el-GR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zh-CN" altLang="en-US" sz="8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807553" y="1675756"/>
            <a:ext cx="190436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Signals reflect</a:t>
            </a:r>
          </a:p>
          <a:p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Characteristic impedance: R</a:t>
            </a:r>
            <a:r>
              <a:rPr lang="en-US" altLang="zh-CN" sz="825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=??? </a:t>
            </a:r>
            <a:r>
              <a:rPr lang="el-GR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endParaRPr lang="zh-CN" altLang="en-US" sz="8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3564304" y="1998861"/>
            <a:ext cx="283891" cy="300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0" name="椭圆 39"/>
          <p:cNvSpPr/>
          <p:nvPr/>
        </p:nvSpPr>
        <p:spPr>
          <a:xfrm>
            <a:off x="7671274" y="2006130"/>
            <a:ext cx="283891" cy="300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1" name="文本框 40"/>
          <p:cNvSpPr txBox="1"/>
          <p:nvPr/>
        </p:nvSpPr>
        <p:spPr>
          <a:xfrm>
            <a:off x="3453524" y="2312466"/>
            <a:ext cx="675330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point 1</a:t>
            </a:r>
            <a:endParaRPr lang="zh-CN" altLang="en-US" sz="5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542585" y="2312688"/>
            <a:ext cx="675330" cy="1731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25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Reflection point 2</a:t>
            </a:r>
            <a:endParaRPr lang="zh-CN" altLang="en-US" sz="525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2294683" y="2018602"/>
            <a:ext cx="283891" cy="3000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4" name="文本框 43"/>
          <p:cNvSpPr txBox="1"/>
          <p:nvPr/>
        </p:nvSpPr>
        <p:spPr>
          <a:xfrm>
            <a:off x="2121590" y="2315325"/>
            <a:ext cx="64519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Continuous point</a:t>
            </a:r>
            <a:endParaRPr lang="zh-CN" altLang="en-US" sz="5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7" name="直接箭头连接符 46"/>
          <p:cNvCxnSpPr>
            <a:stCxn id="44" idx="0"/>
          </p:cNvCxnSpPr>
          <p:nvPr/>
        </p:nvCxnSpPr>
        <p:spPr>
          <a:xfrm flipH="1">
            <a:off x="1930253" y="2315325"/>
            <a:ext cx="513932" cy="97691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1383308" y="2702868"/>
            <a:ext cx="69325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perfect continuous point, but negligible</a:t>
            </a:r>
            <a:endParaRPr lang="zh-CN" altLang="en-US" sz="9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2" name="直接箭头连接符 51"/>
          <p:cNvCxnSpPr>
            <a:stCxn id="39" idx="4"/>
          </p:cNvCxnSpPr>
          <p:nvPr/>
        </p:nvCxnSpPr>
        <p:spPr>
          <a:xfrm flipH="1">
            <a:off x="2635522" y="2298873"/>
            <a:ext cx="1070728" cy="67513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肘形连接符 55"/>
          <p:cNvCxnSpPr/>
          <p:nvPr/>
        </p:nvCxnSpPr>
        <p:spPr>
          <a:xfrm flipV="1">
            <a:off x="1320577" y="3478730"/>
            <a:ext cx="7130817" cy="1154337"/>
          </a:xfrm>
          <a:prstGeom prst="bentConnector3">
            <a:avLst>
              <a:gd name="adj1" fmla="val 7783"/>
            </a:avLst>
          </a:prstGeom>
          <a:ln w="28575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箭头连接符 73"/>
          <p:cNvCxnSpPr>
            <a:stCxn id="40" idx="4"/>
          </p:cNvCxnSpPr>
          <p:nvPr/>
        </p:nvCxnSpPr>
        <p:spPr>
          <a:xfrm flipH="1">
            <a:off x="3848195" y="2306142"/>
            <a:ext cx="3965025" cy="165924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/>
          <p:cNvSpPr txBox="1"/>
          <p:nvPr/>
        </p:nvSpPr>
        <p:spPr>
          <a:xfrm>
            <a:off x="5462504" y="4722186"/>
            <a:ext cx="210276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long tail: signal reflect between point 1 and point 2, at last tend to be stable and equal to the </a:t>
            </a:r>
            <a:r>
              <a:rPr lang="en-US" altLang="zh-CN" sz="1050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baseline.</a:t>
            </a:r>
            <a:r>
              <a:rPr lang="en-US" altLang="zh-CN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7984892" y="1765908"/>
            <a:ext cx="933005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25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Directly connect to the ground</a:t>
            </a:r>
            <a:endParaRPr lang="zh-CN" altLang="en-US" sz="825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420482" y="4672457"/>
            <a:ext cx="89821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350" baseline="-25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baseline</a:t>
            </a:r>
            <a:endParaRPr lang="zh-CN" altLang="en-US" sz="1350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981615" y="3470206"/>
            <a:ext cx="4000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35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1350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3109523" y="3828370"/>
            <a:ext cx="40005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sz="1350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sz="1350" baseline="-25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1" name="直接连接符 50"/>
          <p:cNvCxnSpPr/>
          <p:nvPr/>
        </p:nvCxnSpPr>
        <p:spPr>
          <a:xfrm>
            <a:off x="1334039" y="3861924"/>
            <a:ext cx="7117355" cy="0"/>
          </a:xfrm>
          <a:prstGeom prst="line">
            <a:avLst/>
          </a:prstGeom>
          <a:ln w="12700">
            <a:solidFill>
              <a:srgbClr val="C755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91767" y="3294310"/>
            <a:ext cx="1200311" cy="1286933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63" name="肘形连接符 62"/>
          <p:cNvCxnSpPr/>
          <p:nvPr/>
        </p:nvCxnSpPr>
        <p:spPr>
          <a:xfrm>
            <a:off x="245930" y="3761604"/>
            <a:ext cx="610670" cy="9525"/>
          </a:xfrm>
          <a:prstGeom prst="straightConnector1">
            <a:avLst/>
          </a:prstGeom>
          <a:ln w="28575">
            <a:solidFill>
              <a:srgbClr val="00FF0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248094" y="4278905"/>
            <a:ext cx="572113" cy="0"/>
          </a:xfrm>
          <a:prstGeom prst="line">
            <a:avLst/>
          </a:prstGeom>
          <a:ln w="19050">
            <a:solidFill>
              <a:srgbClr val="ECEB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文本框 71"/>
          <p:cNvSpPr txBox="1"/>
          <p:nvPr/>
        </p:nvSpPr>
        <p:spPr>
          <a:xfrm>
            <a:off x="186871" y="3518265"/>
            <a:ext cx="767345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Output of TDR</a:t>
            </a:r>
            <a:endParaRPr lang="zh-CN" altLang="en-US" sz="67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文本框 72"/>
          <p:cNvSpPr txBox="1"/>
          <p:nvPr/>
        </p:nvSpPr>
        <p:spPr>
          <a:xfrm>
            <a:off x="190822" y="3899510"/>
            <a:ext cx="1090880" cy="403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75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 read by TDR: Overlap of output and reflection</a:t>
            </a:r>
            <a:endParaRPr lang="zh-CN" altLang="en-US" sz="675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/>
              <p:cNvSpPr txBox="1"/>
              <p:nvPr/>
            </p:nvSpPr>
            <p:spPr>
              <a:xfrm>
                <a:off x="2047214" y="4819553"/>
                <a:ext cx="1835246" cy="4240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𝑏𝑎𝑠𝑒𝑙𝑖𝑛𝑒</m:t>
                              </m:r>
                            </m:sub>
                          </m:sSub>
                        </m:den>
                      </m:f>
                      <m:r>
                        <a:rPr lang="en-US" altLang="zh-CN" sz="135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135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sz="135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altLang="zh-CN" sz="135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35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4" name="文本框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214" y="4819553"/>
                <a:ext cx="1835246" cy="424027"/>
              </a:xfrm>
              <a:prstGeom prst="rect">
                <a:avLst/>
              </a:prstGeom>
              <a:blipFill rotWithShape="0">
                <a:blip r:embed="rId4"/>
                <a:stretch>
                  <a:fillRect l="-1661" t="-2899" r="-332" b="-101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/>
          <p:cNvSpPr txBox="1"/>
          <p:nvPr/>
        </p:nvSpPr>
        <p:spPr>
          <a:xfrm>
            <a:off x="189995" y="1093842"/>
            <a:ext cx="86077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Precise measurement of characteristic impedance. This is </a:t>
            </a:r>
            <a:r>
              <a:rPr lang="en-US" altLang="zh-CN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necessary </a:t>
            </a:r>
            <a:r>
              <a:rPr lang="en-US" altLang="zh-CN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13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test of BI RPC during chamber </a:t>
            </a:r>
            <a:r>
              <a:rPr lang="en-US" altLang="zh-CN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assembly </a:t>
            </a:r>
            <a:r>
              <a:rPr lang="en-US" altLang="zh-CN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 the measurement of new panel</a:t>
            </a:r>
            <a:r>
              <a:rPr lang="en-US" altLang="zh-CN" sz="135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135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47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lang="en-US" altLang="zh-CN" sz="2700" dirty="0"/>
              <a:t>New FEE Board designed by USTC </a:t>
            </a:r>
            <a:endParaRPr lang="zh-CN" altLang="en-US" sz="27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7</a:t>
            </a:fld>
            <a:endParaRPr kumimoji="1" lang="zh-CN" altLang="en-US"/>
          </a:p>
        </p:txBody>
      </p:sp>
      <p:pic>
        <p:nvPicPr>
          <p:cNvPr id="11" name="图片 10" descr="C:\Users\JIAJIN~1\AppData\Local\Temp\WeChat Files\f3c6ce3058235eded0b5c7ac90a904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0" t="774" r="44951"/>
          <a:stretch/>
        </p:blipFill>
        <p:spPr bwMode="auto">
          <a:xfrm rot="16200000">
            <a:off x="5946664" y="862205"/>
            <a:ext cx="1212694" cy="49388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2" name="对象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9898439"/>
              </p:ext>
            </p:extLst>
          </p:nvPr>
        </p:nvGraphicFramePr>
        <p:xfrm>
          <a:off x="4039736" y="1127957"/>
          <a:ext cx="5026547" cy="16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10" name="Visio" r:id="rId4" imgW="12719076" imgH="4800600" progId="Visio.Drawing.15">
                  <p:embed/>
                </p:oleObj>
              </mc:Choice>
              <mc:Fallback>
                <p:oleObj name="Visio" r:id="rId4" imgW="12719076" imgH="4800600" progId="Visio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9736" y="1127957"/>
                        <a:ext cx="5026547" cy="1668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131" y="1491249"/>
            <a:ext cx="3565826" cy="2134226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41131" y="3803417"/>
            <a:ext cx="339810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 1 of FEE board(only amplifier):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18215" y="4094256"/>
            <a:ext cx="470419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Version 2 of FEE board(amplifier-discriminator-LVDS converter):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1131" y="4562205"/>
            <a:ext cx="85107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versions of FEE boards were designed by USTC.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with that of INFN, USTC FEE board has larger gain, wider bandwidth and lower p</a:t>
            </a:r>
            <a:r>
              <a:rPr lang="en-US" altLang="zh-CN" sz="1400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ower consumption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Current and voltage could be monitored by software.</a:t>
            </a:r>
            <a:endParaRPr lang="en-US" altLang="zh-CN" sz="14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kern="100" dirty="0" smtClean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Now the second version of FEE board is under testing in USTC.</a:t>
            </a:r>
            <a:endParaRPr lang="zh-CN" altLang="zh-CN" sz="1400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26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lang="en-US" altLang="zh-CN" sz="2700" dirty="0"/>
              <a:t>Double-ends Readout Method</a:t>
            </a:r>
            <a:endParaRPr lang="zh-CN" altLang="en-US" sz="27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8</a:t>
            </a:fld>
            <a:endParaRPr kumimoji="1" lang="zh-CN" altLang="en-US"/>
          </a:p>
        </p:txBody>
      </p:sp>
      <p:pic>
        <p:nvPicPr>
          <p:cNvPr id="57" name="图片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1648" y="3913266"/>
            <a:ext cx="2397968" cy="1671186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7334" y="3889346"/>
            <a:ext cx="2544418" cy="176180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5004592" y="1077284"/>
            <a:ext cx="3631538" cy="2399543"/>
            <a:chOff x="5931355" y="927767"/>
            <a:chExt cx="6228578" cy="4115539"/>
          </a:xfrm>
        </p:grpSpPr>
        <p:cxnSp>
          <p:nvCxnSpPr>
            <p:cNvPr id="33" name="直接箭头连接符 32"/>
            <p:cNvCxnSpPr/>
            <p:nvPr/>
          </p:nvCxnSpPr>
          <p:spPr>
            <a:xfrm flipH="1">
              <a:off x="9075992" y="927767"/>
              <a:ext cx="734195" cy="411553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矩形 33"/>
            <p:cNvSpPr/>
            <p:nvPr/>
          </p:nvSpPr>
          <p:spPr>
            <a:xfrm>
              <a:off x="6476869" y="1962851"/>
              <a:ext cx="5303457" cy="19000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6497291" y="2188481"/>
              <a:ext cx="5283035" cy="4995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6" name="矩形 35"/>
            <p:cNvSpPr/>
            <p:nvPr/>
          </p:nvSpPr>
          <p:spPr>
            <a:xfrm>
              <a:off x="6488743" y="2721649"/>
              <a:ext cx="5303457" cy="19000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endParaRPr>
            </a:p>
          </p:txBody>
        </p:sp>
        <p:sp>
          <p:nvSpPr>
            <p:cNvPr id="37" name="矩形 36"/>
            <p:cNvSpPr/>
            <p:nvPr/>
          </p:nvSpPr>
          <p:spPr>
            <a:xfrm>
              <a:off x="8129653" y="2996177"/>
              <a:ext cx="1892683" cy="4995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38" name="矩形 37"/>
            <p:cNvSpPr/>
            <p:nvPr/>
          </p:nvSpPr>
          <p:spPr>
            <a:xfrm>
              <a:off x="8134209" y="3529345"/>
              <a:ext cx="1900000" cy="190005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29652" y="1350336"/>
              <a:ext cx="1892683" cy="4995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0" name="矩形 39"/>
            <p:cNvSpPr/>
            <p:nvPr/>
          </p:nvSpPr>
          <p:spPr>
            <a:xfrm>
              <a:off x="8129651" y="3817963"/>
              <a:ext cx="1892683" cy="49952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1" name="矩形 40"/>
            <p:cNvSpPr/>
            <p:nvPr/>
          </p:nvSpPr>
          <p:spPr>
            <a:xfrm>
              <a:off x="11796163" y="1963809"/>
              <a:ext cx="138539" cy="17288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2" name="矩形 41"/>
            <p:cNvSpPr/>
            <p:nvPr/>
          </p:nvSpPr>
          <p:spPr>
            <a:xfrm>
              <a:off x="11796162" y="2733524"/>
              <a:ext cx="138539" cy="17288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3" name="矩形 42"/>
            <p:cNvSpPr/>
            <p:nvPr/>
          </p:nvSpPr>
          <p:spPr>
            <a:xfrm>
              <a:off x="6332392" y="1963809"/>
              <a:ext cx="138539" cy="17288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4" name="矩形 43"/>
            <p:cNvSpPr/>
            <p:nvPr/>
          </p:nvSpPr>
          <p:spPr>
            <a:xfrm>
              <a:off x="6344266" y="2733524"/>
              <a:ext cx="138539" cy="17288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5" name="矩形 44"/>
            <p:cNvSpPr/>
            <p:nvPr/>
          </p:nvSpPr>
          <p:spPr>
            <a:xfrm>
              <a:off x="8141528" y="3598043"/>
              <a:ext cx="1879668" cy="97557"/>
            </a:xfrm>
            <a:prstGeom prst="rect">
              <a:avLst/>
            </a:prstGeom>
            <a:solidFill>
              <a:schemeClr val="accent6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336062" y="3860268"/>
              <a:ext cx="1496291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scintillator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7785020" y="2244507"/>
              <a:ext cx="2707574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Galss</a:t>
              </a:r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RPC 1.4m*0.4m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文本框 47"/>
            <p:cNvSpPr txBox="1"/>
            <p:nvPr/>
          </p:nvSpPr>
          <p:spPr>
            <a:xfrm>
              <a:off x="7851082" y="3049251"/>
              <a:ext cx="2707574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Bakelite RPC 0.5m*0.5m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8327846" y="1399175"/>
              <a:ext cx="1496291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scintillator</a:t>
              </a:r>
              <a:endParaRPr lang="zh-CN" altLang="en-US" sz="105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5931355" y="1593040"/>
              <a:ext cx="1333627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channels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0818787" y="1543262"/>
              <a:ext cx="1333627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channels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10826306" y="2895311"/>
              <a:ext cx="1333627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channels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5931355" y="2801298"/>
              <a:ext cx="1333627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channels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10540789" y="3443348"/>
              <a:ext cx="1406882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0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16 channels</a:t>
              </a:r>
              <a:endParaRPr lang="zh-CN" altLang="en-US" sz="10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5" name="直接箭头连接符 54"/>
            <p:cNvCxnSpPr>
              <a:stCxn id="54" idx="1"/>
              <a:endCxn id="38" idx="3"/>
            </p:cNvCxnSpPr>
            <p:nvPr/>
          </p:nvCxnSpPr>
          <p:spPr>
            <a:xfrm flipH="1" flipV="1">
              <a:off x="10034210" y="3624348"/>
              <a:ext cx="506579" cy="367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文本框 55"/>
            <p:cNvSpPr txBox="1"/>
            <p:nvPr/>
          </p:nvSpPr>
          <p:spPr>
            <a:xfrm>
              <a:off x="7627551" y="952335"/>
              <a:ext cx="3022514" cy="4355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Side View</a:t>
              </a:r>
              <a:endParaRPr lang="zh-CN" altLang="en-US" sz="105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/>
              <p:cNvSpPr txBox="1"/>
              <p:nvPr/>
            </p:nvSpPr>
            <p:spPr>
              <a:xfrm>
                <a:off x="260628" y="988193"/>
                <a:ext cx="4592648" cy="2337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3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Trigger</a:t>
                </a:r>
                <a:r>
                  <a:rPr lang="en-US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coincidence of 2 scintillators</a:t>
                </a:r>
              </a:p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Bakelite RPC used as reference and speed calibration.</a:t>
                </a:r>
              </a:p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3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Signal read from both front end and back end of panel</a:t>
                </a:r>
              </a:p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3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Hit position(HP) </a:t>
                </a:r>
                <a14:m>
                  <m:oMath xmlns:m="http://schemas.openxmlformats.org/officeDocument/2006/math">
                    <m:r>
                      <a:rPr lang="en-US" altLang="zh-CN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</m:oMath>
                </a14:m>
                <a:r>
                  <a:rPr lang="zh-CN" altLang="en-US" sz="13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3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(T_frontend – </a:t>
                </a:r>
                <a:r>
                  <a:rPr lang="en-US" altLang="zh-CN" sz="135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T_backend</a:t>
                </a:r>
                <a:r>
                  <a:rPr lang="en-US" altLang="zh-CN" sz="135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HP1 and HP2 reconstructed by panel1 and panel2.</a:t>
                </a:r>
              </a:p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Histogram filled by (HP1 – HP2): Gaussian distribution</a:t>
                </a:r>
              </a:p>
              <a:p>
                <a:pPr marL="257175" indent="-257175">
                  <a:lnSpc>
                    <a:spcPct val="150000"/>
                  </a:lnSpc>
                  <a:buFont typeface="Wingdings" panose="05000000000000000000" pitchFamily="2" charset="2"/>
                  <a:buChar char="Ø"/>
                </a:pPr>
                <a:r>
                  <a:rPr lang="en-US" altLang="zh-CN" sz="13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Spatial resolution: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altLang="zh-CN" sz="135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zh-CN" altLang="en-US" sz="135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135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35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lang="zh-CN" altLang="en-US" sz="13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文本框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628" y="988193"/>
                <a:ext cx="4592648" cy="2337884"/>
              </a:xfrm>
              <a:prstGeom prst="rect">
                <a:avLst/>
              </a:prstGeom>
              <a:blipFill rotWithShape="0">
                <a:blip r:embed="rId4"/>
                <a:stretch>
                  <a:fillRect l="-133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文本框 59"/>
          <p:cNvSpPr txBox="1"/>
          <p:nvPr/>
        </p:nvSpPr>
        <p:spPr>
          <a:xfrm>
            <a:off x="6286296" y="3446102"/>
            <a:ext cx="11227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setup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4796083" y="5648424"/>
            <a:ext cx="6811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(a)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439135" y="5648424"/>
            <a:ext cx="68114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(b)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187393" y="3633825"/>
            <a:ext cx="3707096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(a): Scatter plot of </a:t>
            </a:r>
            <a:r>
              <a:rPr lang="en-US" altLang="zh-CN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hit positions found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altLang="zh-CN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bakelite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RPC and </a:t>
            </a:r>
            <a:r>
              <a:rPr lang="en-US" altLang="zh-CN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reconstructed by glass 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RPC. Transmission speed: 19.69 cm/ns.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 (b): Distribution of (HP1 – HP2). The best spatial resolution: </a:t>
            </a: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0.998 cm</a:t>
            </a: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Meet the requirement of Phase II Upgrade.</a:t>
            </a:r>
          </a:p>
        </p:txBody>
      </p:sp>
    </p:spTree>
    <p:extLst>
      <p:ext uri="{BB962C8B-B14F-4D97-AF65-F5344CB8AC3E}">
        <p14:creationId xmlns:p14="http://schemas.microsoft.com/office/powerpoint/2010/main" val="262179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13855"/>
            <a:ext cx="9144000" cy="792000"/>
          </a:xfrm>
          <a:solidFill>
            <a:srgbClr val="000099"/>
          </a:solidFill>
        </p:spPr>
        <p:txBody>
          <a:bodyPr>
            <a:normAutofit/>
          </a:bodyPr>
          <a:lstStyle/>
          <a:p>
            <a:r>
              <a:rPr lang="en-US" altLang="zh-CN" sz="2700" dirty="0"/>
              <a:t>Hypothesis: Single-end reflection readout</a:t>
            </a:r>
            <a:endParaRPr lang="zh-CN" altLang="en-US" sz="2700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zh-CN" smtClean="0"/>
              <a:t>October. 26, 2018</a:t>
            </a:r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zh-CN" smtClean="0"/>
              <a:t>The 5th China LHC Physics Workshop, DLUT</a:t>
            </a:r>
            <a:endParaRPr kumimoji="1"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DB0C5-5690-BB40-BAAE-489F0FC10674}" type="slidenum">
              <a:rPr kumimoji="1" lang="zh-CN" altLang="en-US" smtClean="0"/>
              <a:t>9</a:t>
            </a:fld>
            <a:endParaRPr kumimoji="1"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6957356" y="1402600"/>
            <a:ext cx="495209" cy="1018945"/>
            <a:chOff x="7808672" y="2026080"/>
            <a:chExt cx="667112" cy="1358593"/>
          </a:xfrm>
        </p:grpSpPr>
        <p:grpSp>
          <p:nvGrpSpPr>
            <p:cNvPr id="101" name="组合 100"/>
            <p:cNvGrpSpPr/>
            <p:nvPr/>
          </p:nvGrpSpPr>
          <p:grpSpPr>
            <a:xfrm>
              <a:off x="8255246" y="2026080"/>
              <a:ext cx="220538" cy="162657"/>
              <a:chOff x="8255246" y="2026080"/>
              <a:chExt cx="220538" cy="162657"/>
            </a:xfrm>
          </p:grpSpPr>
          <p:cxnSp>
            <p:nvCxnSpPr>
              <p:cNvPr id="130" name="肘形连接符 129"/>
              <p:cNvCxnSpPr/>
              <p:nvPr/>
            </p:nvCxnSpPr>
            <p:spPr>
              <a:xfrm>
                <a:off x="8255246" y="2026080"/>
                <a:ext cx="104775" cy="114662"/>
              </a:xfrm>
              <a:prstGeom prst="bentConnector2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直接连接符 130"/>
              <p:cNvCxnSpPr/>
              <p:nvPr/>
            </p:nvCxnSpPr>
            <p:spPr>
              <a:xfrm>
                <a:off x="8276491" y="2144777"/>
                <a:ext cx="19929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2" name="直接连接符 131"/>
              <p:cNvCxnSpPr/>
              <p:nvPr/>
            </p:nvCxnSpPr>
            <p:spPr>
              <a:xfrm>
                <a:off x="8335474" y="2188737"/>
                <a:ext cx="9067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2" name="组合 101"/>
            <p:cNvGrpSpPr/>
            <p:nvPr/>
          </p:nvGrpSpPr>
          <p:grpSpPr>
            <a:xfrm>
              <a:off x="8203958" y="2217864"/>
              <a:ext cx="209549" cy="158623"/>
              <a:chOff x="8266235" y="2030114"/>
              <a:chExt cx="209549" cy="158623"/>
            </a:xfrm>
          </p:grpSpPr>
          <p:cxnSp>
            <p:nvCxnSpPr>
              <p:cNvPr id="127" name="肘形连接符 126"/>
              <p:cNvCxnSpPr/>
              <p:nvPr/>
            </p:nvCxnSpPr>
            <p:spPr>
              <a:xfrm>
                <a:off x="8266235" y="2030114"/>
                <a:ext cx="104775" cy="114663"/>
              </a:xfrm>
              <a:prstGeom prst="bentConnector2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>
                <a:off x="8276491" y="2144777"/>
                <a:ext cx="19929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9" name="直接连接符 128"/>
              <p:cNvCxnSpPr/>
              <p:nvPr/>
            </p:nvCxnSpPr>
            <p:spPr>
              <a:xfrm>
                <a:off x="8335474" y="2188737"/>
                <a:ext cx="9067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3" name="组合 102"/>
            <p:cNvGrpSpPr/>
            <p:nvPr/>
          </p:nvGrpSpPr>
          <p:grpSpPr>
            <a:xfrm>
              <a:off x="8131786" y="2369538"/>
              <a:ext cx="209549" cy="158623"/>
              <a:chOff x="8266235" y="2030114"/>
              <a:chExt cx="209549" cy="158623"/>
            </a:xfrm>
          </p:grpSpPr>
          <p:cxnSp>
            <p:nvCxnSpPr>
              <p:cNvPr id="124" name="肘形连接符 123"/>
              <p:cNvCxnSpPr/>
              <p:nvPr/>
            </p:nvCxnSpPr>
            <p:spPr>
              <a:xfrm>
                <a:off x="8266235" y="2030114"/>
                <a:ext cx="104775" cy="114663"/>
              </a:xfrm>
              <a:prstGeom prst="bentConnector2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>
              <a:xfrm>
                <a:off x="8276491" y="2144777"/>
                <a:ext cx="19929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/>
              <p:nvPr/>
            </p:nvCxnSpPr>
            <p:spPr>
              <a:xfrm>
                <a:off x="8335474" y="2188737"/>
                <a:ext cx="9067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组合 103"/>
            <p:cNvGrpSpPr/>
            <p:nvPr/>
          </p:nvGrpSpPr>
          <p:grpSpPr>
            <a:xfrm>
              <a:off x="8069509" y="2557288"/>
              <a:ext cx="209549" cy="158623"/>
              <a:chOff x="8266235" y="2030114"/>
              <a:chExt cx="209549" cy="158623"/>
            </a:xfrm>
          </p:grpSpPr>
          <p:cxnSp>
            <p:nvCxnSpPr>
              <p:cNvPr id="121" name="肘形连接符 120"/>
              <p:cNvCxnSpPr/>
              <p:nvPr/>
            </p:nvCxnSpPr>
            <p:spPr>
              <a:xfrm>
                <a:off x="8266235" y="2030114"/>
                <a:ext cx="104775" cy="114663"/>
              </a:xfrm>
              <a:prstGeom prst="bentConnector2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>
                <a:off x="8276491" y="2144777"/>
                <a:ext cx="19929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8335474" y="2188737"/>
                <a:ext cx="9067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组合 104"/>
            <p:cNvGrpSpPr/>
            <p:nvPr/>
          </p:nvGrpSpPr>
          <p:grpSpPr>
            <a:xfrm>
              <a:off x="8005398" y="2698876"/>
              <a:ext cx="209549" cy="158623"/>
              <a:chOff x="8266235" y="2030114"/>
              <a:chExt cx="209549" cy="158623"/>
            </a:xfrm>
          </p:grpSpPr>
          <p:cxnSp>
            <p:nvCxnSpPr>
              <p:cNvPr id="118" name="肘形连接符 117"/>
              <p:cNvCxnSpPr/>
              <p:nvPr/>
            </p:nvCxnSpPr>
            <p:spPr>
              <a:xfrm>
                <a:off x="8266235" y="2030114"/>
                <a:ext cx="104775" cy="114663"/>
              </a:xfrm>
              <a:prstGeom prst="bentConnector2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8276491" y="2144777"/>
                <a:ext cx="19929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/>
              <p:nvPr/>
            </p:nvCxnSpPr>
            <p:spPr>
              <a:xfrm>
                <a:off x="8335474" y="2188737"/>
                <a:ext cx="9067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6" name="组合 105"/>
            <p:cNvGrpSpPr/>
            <p:nvPr/>
          </p:nvGrpSpPr>
          <p:grpSpPr>
            <a:xfrm>
              <a:off x="7943121" y="2886626"/>
              <a:ext cx="209549" cy="158623"/>
              <a:chOff x="8266235" y="2030114"/>
              <a:chExt cx="209549" cy="158623"/>
            </a:xfrm>
          </p:grpSpPr>
          <p:cxnSp>
            <p:nvCxnSpPr>
              <p:cNvPr id="115" name="肘形连接符 114"/>
              <p:cNvCxnSpPr/>
              <p:nvPr/>
            </p:nvCxnSpPr>
            <p:spPr>
              <a:xfrm>
                <a:off x="8266235" y="2030114"/>
                <a:ext cx="104775" cy="114663"/>
              </a:xfrm>
              <a:prstGeom prst="bentConnector2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>
                <a:off x="8276491" y="2144777"/>
                <a:ext cx="19929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8335474" y="2188737"/>
                <a:ext cx="9067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组合 106"/>
            <p:cNvGrpSpPr/>
            <p:nvPr/>
          </p:nvGrpSpPr>
          <p:grpSpPr>
            <a:xfrm>
              <a:off x="7870949" y="3038300"/>
              <a:ext cx="209549" cy="158623"/>
              <a:chOff x="8266235" y="2030114"/>
              <a:chExt cx="209549" cy="158623"/>
            </a:xfrm>
          </p:grpSpPr>
          <p:cxnSp>
            <p:nvCxnSpPr>
              <p:cNvPr id="112" name="肘形连接符 111"/>
              <p:cNvCxnSpPr/>
              <p:nvPr/>
            </p:nvCxnSpPr>
            <p:spPr>
              <a:xfrm>
                <a:off x="8266235" y="2030114"/>
                <a:ext cx="104775" cy="114663"/>
              </a:xfrm>
              <a:prstGeom prst="bentConnector2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>
                <a:off x="8276491" y="2144777"/>
                <a:ext cx="19929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>
                <a:off x="8335474" y="2188737"/>
                <a:ext cx="9067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108" name="组合 107"/>
            <p:cNvGrpSpPr/>
            <p:nvPr/>
          </p:nvGrpSpPr>
          <p:grpSpPr>
            <a:xfrm>
              <a:off x="7808672" y="3226050"/>
              <a:ext cx="209549" cy="158623"/>
              <a:chOff x="8266235" y="2030114"/>
              <a:chExt cx="209549" cy="158623"/>
            </a:xfrm>
          </p:grpSpPr>
          <p:cxnSp>
            <p:nvCxnSpPr>
              <p:cNvPr id="109" name="肘形连接符 108"/>
              <p:cNvCxnSpPr/>
              <p:nvPr/>
            </p:nvCxnSpPr>
            <p:spPr>
              <a:xfrm>
                <a:off x="8266235" y="2030114"/>
                <a:ext cx="104775" cy="114663"/>
              </a:xfrm>
              <a:prstGeom prst="bentConnector2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>
                <a:off x="8276491" y="2144777"/>
                <a:ext cx="19929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>
                <a:off x="8335474" y="2188737"/>
                <a:ext cx="9067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" name="组合 7"/>
          <p:cNvGrpSpPr/>
          <p:nvPr/>
        </p:nvGrpSpPr>
        <p:grpSpPr>
          <a:xfrm>
            <a:off x="1612160" y="1243786"/>
            <a:ext cx="5705522" cy="1492333"/>
            <a:chOff x="607980" y="1814327"/>
            <a:chExt cx="7686097" cy="1989777"/>
          </a:xfrm>
        </p:grpSpPr>
        <p:grpSp>
          <p:nvGrpSpPr>
            <p:cNvPr id="41" name="组合 40"/>
            <p:cNvGrpSpPr/>
            <p:nvPr/>
          </p:nvGrpSpPr>
          <p:grpSpPr>
            <a:xfrm>
              <a:off x="1008184" y="1974429"/>
              <a:ext cx="7285893" cy="1295763"/>
              <a:chOff x="885093" y="2133599"/>
              <a:chExt cx="7285893" cy="1295763"/>
            </a:xfrm>
          </p:grpSpPr>
          <p:sp>
            <p:nvSpPr>
              <p:cNvPr id="93" name="平行四边形 92"/>
              <p:cNvSpPr/>
              <p:nvPr/>
            </p:nvSpPr>
            <p:spPr>
              <a:xfrm>
                <a:off x="1336432" y="2133599"/>
                <a:ext cx="6834554" cy="111369"/>
              </a:xfrm>
              <a:prstGeom prst="parallelogram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4" name="平行四边形 93"/>
              <p:cNvSpPr/>
              <p:nvPr/>
            </p:nvSpPr>
            <p:spPr>
              <a:xfrm>
                <a:off x="1277817" y="2303947"/>
                <a:ext cx="6834554" cy="111369"/>
              </a:xfrm>
              <a:prstGeom prst="parallelogram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5" name="平行四边形 94"/>
              <p:cNvSpPr/>
              <p:nvPr/>
            </p:nvSpPr>
            <p:spPr>
              <a:xfrm>
                <a:off x="1201616" y="2474295"/>
                <a:ext cx="6834554" cy="111369"/>
              </a:xfrm>
              <a:prstGeom prst="parallelogram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6" name="平行四边形 95"/>
              <p:cNvSpPr/>
              <p:nvPr/>
            </p:nvSpPr>
            <p:spPr>
              <a:xfrm>
                <a:off x="1143001" y="2644643"/>
                <a:ext cx="6834554" cy="111369"/>
              </a:xfrm>
              <a:prstGeom prst="parallelogram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7" name="平行四边形 96"/>
              <p:cNvSpPr/>
              <p:nvPr/>
            </p:nvSpPr>
            <p:spPr>
              <a:xfrm>
                <a:off x="1078524" y="2806949"/>
                <a:ext cx="6834554" cy="111369"/>
              </a:xfrm>
              <a:prstGeom prst="parallelogram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8" name="平行四边形 97"/>
              <p:cNvSpPr/>
              <p:nvPr/>
            </p:nvSpPr>
            <p:spPr>
              <a:xfrm>
                <a:off x="1019909" y="2977297"/>
                <a:ext cx="6834554" cy="111369"/>
              </a:xfrm>
              <a:prstGeom prst="parallelogram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9" name="平行四边形 98"/>
              <p:cNvSpPr/>
              <p:nvPr/>
            </p:nvSpPr>
            <p:spPr>
              <a:xfrm>
                <a:off x="943708" y="3147645"/>
                <a:ext cx="6834554" cy="111369"/>
              </a:xfrm>
              <a:prstGeom prst="parallelogram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0" name="平行四边形 99"/>
              <p:cNvSpPr/>
              <p:nvPr/>
            </p:nvSpPr>
            <p:spPr>
              <a:xfrm>
                <a:off x="885093" y="3317993"/>
                <a:ext cx="6834554" cy="111369"/>
              </a:xfrm>
              <a:prstGeom prst="parallelogram">
                <a:avLst>
                  <a:gd name="adj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1647093" y="1814327"/>
              <a:ext cx="2620109" cy="1565030"/>
              <a:chOff x="3188677" y="2549769"/>
              <a:chExt cx="2620109" cy="1565030"/>
            </a:xfrm>
          </p:grpSpPr>
          <p:sp>
            <p:nvSpPr>
              <p:cNvPr id="85" name="平行四边形 84"/>
              <p:cNvSpPr/>
              <p:nvPr/>
            </p:nvSpPr>
            <p:spPr>
              <a:xfrm>
                <a:off x="3188677" y="2549769"/>
                <a:ext cx="826477" cy="1565030"/>
              </a:xfrm>
              <a:prstGeom prst="parallelogram">
                <a:avLst>
                  <a:gd name="adj" fmla="val 7890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6" name="平行四边形 85"/>
              <p:cNvSpPr/>
              <p:nvPr/>
            </p:nvSpPr>
            <p:spPr>
              <a:xfrm>
                <a:off x="3446585" y="2549769"/>
                <a:ext cx="826477" cy="1565030"/>
              </a:xfrm>
              <a:prstGeom prst="parallelogram">
                <a:avLst>
                  <a:gd name="adj" fmla="val 7890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7" name="平行四边形 86"/>
              <p:cNvSpPr/>
              <p:nvPr/>
            </p:nvSpPr>
            <p:spPr>
              <a:xfrm>
                <a:off x="3704493" y="2549769"/>
                <a:ext cx="826477" cy="1565030"/>
              </a:xfrm>
              <a:prstGeom prst="parallelogram">
                <a:avLst>
                  <a:gd name="adj" fmla="val 7890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8" name="平行四边形 87"/>
              <p:cNvSpPr/>
              <p:nvPr/>
            </p:nvSpPr>
            <p:spPr>
              <a:xfrm>
                <a:off x="3962401" y="2549769"/>
                <a:ext cx="826477" cy="1565030"/>
              </a:xfrm>
              <a:prstGeom prst="parallelogram">
                <a:avLst>
                  <a:gd name="adj" fmla="val 7890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89" name="平行四边形 88"/>
              <p:cNvSpPr/>
              <p:nvPr/>
            </p:nvSpPr>
            <p:spPr>
              <a:xfrm>
                <a:off x="4208585" y="2549769"/>
                <a:ext cx="826477" cy="1565030"/>
              </a:xfrm>
              <a:prstGeom prst="parallelogram">
                <a:avLst>
                  <a:gd name="adj" fmla="val 7890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0" name="平行四边形 89"/>
              <p:cNvSpPr/>
              <p:nvPr/>
            </p:nvSpPr>
            <p:spPr>
              <a:xfrm>
                <a:off x="4466493" y="2549769"/>
                <a:ext cx="826477" cy="1565030"/>
              </a:xfrm>
              <a:prstGeom prst="parallelogram">
                <a:avLst>
                  <a:gd name="adj" fmla="val 7890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1" name="平行四边形 90"/>
              <p:cNvSpPr/>
              <p:nvPr/>
            </p:nvSpPr>
            <p:spPr>
              <a:xfrm>
                <a:off x="4724401" y="2549769"/>
                <a:ext cx="826477" cy="1565030"/>
              </a:xfrm>
              <a:prstGeom prst="parallelogram">
                <a:avLst>
                  <a:gd name="adj" fmla="val 7890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2" name="平行四边形 91"/>
              <p:cNvSpPr/>
              <p:nvPr/>
            </p:nvSpPr>
            <p:spPr>
              <a:xfrm>
                <a:off x="4982309" y="2549769"/>
                <a:ext cx="826477" cy="1565030"/>
              </a:xfrm>
              <a:prstGeom prst="parallelogram">
                <a:avLst>
                  <a:gd name="adj" fmla="val 78901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43" name="组合 42"/>
            <p:cNvGrpSpPr/>
            <p:nvPr/>
          </p:nvGrpSpPr>
          <p:grpSpPr>
            <a:xfrm>
              <a:off x="607980" y="1924006"/>
              <a:ext cx="879385" cy="1385350"/>
              <a:chOff x="607980" y="1924006"/>
              <a:chExt cx="879385" cy="1385350"/>
            </a:xfrm>
          </p:grpSpPr>
          <p:sp>
            <p:nvSpPr>
              <p:cNvPr id="69" name="等腰三角形 68"/>
              <p:cNvSpPr/>
              <p:nvPr/>
            </p:nvSpPr>
            <p:spPr>
              <a:xfrm rot="16200000">
                <a:off x="1028051" y="1956791"/>
                <a:ext cx="212211" cy="146642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0" name="直接连接符 69"/>
              <p:cNvCxnSpPr>
                <a:stCxn id="93" idx="5"/>
                <a:endCxn id="69" idx="3"/>
              </p:cNvCxnSpPr>
              <p:nvPr/>
            </p:nvCxnSpPr>
            <p:spPr>
              <a:xfrm flipH="1" flipV="1">
                <a:off x="1207478" y="2030112"/>
                <a:ext cx="279887" cy="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1" name="等腰三角形 70"/>
              <p:cNvSpPr/>
              <p:nvPr/>
            </p:nvSpPr>
            <p:spPr>
              <a:xfrm rot="16200000">
                <a:off x="961429" y="2113835"/>
                <a:ext cx="212211" cy="146642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2" name="直接连接符 71"/>
              <p:cNvCxnSpPr>
                <a:endCxn id="71" idx="3"/>
              </p:cNvCxnSpPr>
              <p:nvPr/>
            </p:nvCxnSpPr>
            <p:spPr>
              <a:xfrm flipH="1" flipV="1">
                <a:off x="1140856" y="2187156"/>
                <a:ext cx="279887" cy="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3" name="等腰三角形 72"/>
              <p:cNvSpPr/>
              <p:nvPr/>
            </p:nvSpPr>
            <p:spPr>
              <a:xfrm rot="16200000">
                <a:off x="895380" y="2303438"/>
                <a:ext cx="212211" cy="146642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4" name="直接连接符 73"/>
              <p:cNvCxnSpPr>
                <a:endCxn id="73" idx="3"/>
              </p:cNvCxnSpPr>
              <p:nvPr/>
            </p:nvCxnSpPr>
            <p:spPr>
              <a:xfrm flipH="1" flipV="1">
                <a:off x="1074807" y="2376759"/>
                <a:ext cx="279887" cy="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5" name="等腰三角形 74"/>
              <p:cNvSpPr/>
              <p:nvPr/>
            </p:nvSpPr>
            <p:spPr>
              <a:xfrm rot="16200000">
                <a:off x="828758" y="2460482"/>
                <a:ext cx="212211" cy="146642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6" name="直接连接符 75"/>
              <p:cNvCxnSpPr>
                <a:endCxn id="75" idx="3"/>
              </p:cNvCxnSpPr>
              <p:nvPr/>
            </p:nvCxnSpPr>
            <p:spPr>
              <a:xfrm flipH="1" flipV="1">
                <a:off x="1008185" y="2533803"/>
                <a:ext cx="279887" cy="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7" name="等腰三角形 76"/>
              <p:cNvSpPr/>
              <p:nvPr/>
            </p:nvSpPr>
            <p:spPr>
              <a:xfrm rot="16200000">
                <a:off x="774488" y="2626239"/>
                <a:ext cx="212211" cy="146642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8" name="直接连接符 77"/>
              <p:cNvCxnSpPr>
                <a:endCxn id="77" idx="3"/>
              </p:cNvCxnSpPr>
              <p:nvPr/>
            </p:nvCxnSpPr>
            <p:spPr>
              <a:xfrm flipH="1" flipV="1">
                <a:off x="953915" y="2699560"/>
                <a:ext cx="279887" cy="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9" name="等腰三角形 78"/>
              <p:cNvSpPr/>
              <p:nvPr/>
            </p:nvSpPr>
            <p:spPr>
              <a:xfrm rot="16200000">
                <a:off x="707866" y="2783283"/>
                <a:ext cx="212211" cy="146642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0" name="直接连接符 79"/>
              <p:cNvCxnSpPr>
                <a:endCxn id="79" idx="3"/>
              </p:cNvCxnSpPr>
              <p:nvPr/>
            </p:nvCxnSpPr>
            <p:spPr>
              <a:xfrm flipH="1" flipV="1">
                <a:off x="887293" y="2856604"/>
                <a:ext cx="279887" cy="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1" name="等腰三角形 80"/>
              <p:cNvSpPr/>
              <p:nvPr/>
            </p:nvSpPr>
            <p:spPr>
              <a:xfrm rot="16200000">
                <a:off x="641817" y="2972886"/>
                <a:ext cx="212211" cy="146642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2" name="直接连接符 81"/>
              <p:cNvCxnSpPr>
                <a:endCxn id="81" idx="3"/>
              </p:cNvCxnSpPr>
              <p:nvPr/>
            </p:nvCxnSpPr>
            <p:spPr>
              <a:xfrm flipH="1" flipV="1">
                <a:off x="821244" y="3046207"/>
                <a:ext cx="279887" cy="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83" name="等腰三角形 82"/>
              <p:cNvSpPr/>
              <p:nvPr/>
            </p:nvSpPr>
            <p:spPr>
              <a:xfrm rot="16200000">
                <a:off x="575195" y="3129930"/>
                <a:ext cx="212211" cy="146642"/>
              </a:xfrm>
              <a:prstGeom prst="triangle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35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84" name="直接连接符 83"/>
              <p:cNvCxnSpPr>
                <a:endCxn id="83" idx="3"/>
              </p:cNvCxnSpPr>
              <p:nvPr/>
            </p:nvCxnSpPr>
            <p:spPr>
              <a:xfrm flipH="1" flipV="1">
                <a:off x="754622" y="3203251"/>
                <a:ext cx="279887" cy="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组合 43"/>
            <p:cNvGrpSpPr/>
            <p:nvPr/>
          </p:nvGrpSpPr>
          <p:grpSpPr>
            <a:xfrm>
              <a:off x="1632440" y="3360026"/>
              <a:ext cx="1972082" cy="444078"/>
              <a:chOff x="1632440" y="3360026"/>
              <a:chExt cx="1972082" cy="444078"/>
            </a:xfrm>
          </p:grpSpPr>
          <p:grpSp>
            <p:nvGrpSpPr>
              <p:cNvPr id="45" name="组合 44"/>
              <p:cNvGrpSpPr/>
              <p:nvPr/>
            </p:nvGrpSpPr>
            <p:grpSpPr>
              <a:xfrm rot="16200000">
                <a:off x="1525281" y="3473773"/>
                <a:ext cx="426529" cy="212211"/>
                <a:chOff x="1831681" y="3618303"/>
                <a:chExt cx="426529" cy="212211"/>
              </a:xfrm>
            </p:grpSpPr>
            <p:sp>
              <p:nvSpPr>
                <p:cNvPr id="67" name="等腰三角形 66"/>
                <p:cNvSpPr/>
                <p:nvPr/>
              </p:nvSpPr>
              <p:spPr>
                <a:xfrm rot="16200000">
                  <a:off x="1798896" y="3651088"/>
                  <a:ext cx="212211" cy="146642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8" name="直接连接符 67"/>
                <p:cNvCxnSpPr>
                  <a:endCxn id="67" idx="3"/>
                </p:cNvCxnSpPr>
                <p:nvPr/>
              </p:nvCxnSpPr>
              <p:spPr>
                <a:xfrm flipH="1" flipV="1">
                  <a:off x="1978323" y="3724409"/>
                  <a:ext cx="279887" cy="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组合 45"/>
              <p:cNvGrpSpPr/>
              <p:nvPr/>
            </p:nvGrpSpPr>
            <p:grpSpPr>
              <a:xfrm rot="16200000">
                <a:off x="1754450" y="3473773"/>
                <a:ext cx="426529" cy="212211"/>
                <a:chOff x="1831681" y="3618303"/>
                <a:chExt cx="426529" cy="212211"/>
              </a:xfrm>
            </p:grpSpPr>
            <p:sp>
              <p:nvSpPr>
                <p:cNvPr id="65" name="等腰三角形 64"/>
                <p:cNvSpPr/>
                <p:nvPr/>
              </p:nvSpPr>
              <p:spPr>
                <a:xfrm rot="16200000">
                  <a:off x="1798896" y="3651088"/>
                  <a:ext cx="212211" cy="146642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6" name="直接连接符 65"/>
                <p:cNvCxnSpPr>
                  <a:endCxn id="65" idx="3"/>
                </p:cNvCxnSpPr>
                <p:nvPr/>
              </p:nvCxnSpPr>
              <p:spPr>
                <a:xfrm flipH="1" flipV="1">
                  <a:off x="1978323" y="3724409"/>
                  <a:ext cx="279887" cy="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组合 46"/>
              <p:cNvGrpSpPr/>
              <p:nvPr/>
            </p:nvGrpSpPr>
            <p:grpSpPr>
              <a:xfrm rot="16200000">
                <a:off x="2029346" y="3467185"/>
                <a:ext cx="426529" cy="212211"/>
                <a:chOff x="1831681" y="3618303"/>
                <a:chExt cx="426529" cy="212211"/>
              </a:xfrm>
            </p:grpSpPr>
            <p:sp>
              <p:nvSpPr>
                <p:cNvPr id="63" name="等腰三角形 62"/>
                <p:cNvSpPr/>
                <p:nvPr/>
              </p:nvSpPr>
              <p:spPr>
                <a:xfrm rot="16200000">
                  <a:off x="1798896" y="3651088"/>
                  <a:ext cx="212211" cy="146642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4" name="直接连接符 63"/>
                <p:cNvCxnSpPr>
                  <a:endCxn id="63" idx="3"/>
                </p:cNvCxnSpPr>
                <p:nvPr/>
              </p:nvCxnSpPr>
              <p:spPr>
                <a:xfrm flipH="1" flipV="1">
                  <a:off x="1978323" y="3724409"/>
                  <a:ext cx="279887" cy="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组合 47"/>
              <p:cNvGrpSpPr/>
              <p:nvPr/>
            </p:nvGrpSpPr>
            <p:grpSpPr>
              <a:xfrm rot="16200000">
                <a:off x="2258515" y="3467185"/>
                <a:ext cx="426529" cy="212211"/>
                <a:chOff x="1831681" y="3618303"/>
                <a:chExt cx="426529" cy="212211"/>
              </a:xfrm>
            </p:grpSpPr>
            <p:sp>
              <p:nvSpPr>
                <p:cNvPr id="61" name="等腰三角形 60"/>
                <p:cNvSpPr/>
                <p:nvPr/>
              </p:nvSpPr>
              <p:spPr>
                <a:xfrm rot="16200000">
                  <a:off x="1798896" y="3651088"/>
                  <a:ext cx="212211" cy="146642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2" name="直接连接符 61"/>
                <p:cNvCxnSpPr>
                  <a:endCxn id="61" idx="3"/>
                </p:cNvCxnSpPr>
                <p:nvPr/>
              </p:nvCxnSpPr>
              <p:spPr>
                <a:xfrm flipH="1" flipV="1">
                  <a:off x="1978323" y="3724409"/>
                  <a:ext cx="279887" cy="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" name="组合 48"/>
              <p:cNvGrpSpPr/>
              <p:nvPr/>
            </p:nvGrpSpPr>
            <p:grpSpPr>
              <a:xfrm rot="16200000">
                <a:off x="2551918" y="3484734"/>
                <a:ext cx="426529" cy="212211"/>
                <a:chOff x="1831681" y="3618303"/>
                <a:chExt cx="426529" cy="212211"/>
              </a:xfrm>
            </p:grpSpPr>
            <p:sp>
              <p:nvSpPr>
                <p:cNvPr id="59" name="等腰三角形 58"/>
                <p:cNvSpPr/>
                <p:nvPr/>
              </p:nvSpPr>
              <p:spPr>
                <a:xfrm rot="16200000">
                  <a:off x="1798896" y="3651088"/>
                  <a:ext cx="212211" cy="146642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60" name="直接连接符 59"/>
                <p:cNvCxnSpPr>
                  <a:endCxn id="59" idx="3"/>
                </p:cNvCxnSpPr>
                <p:nvPr/>
              </p:nvCxnSpPr>
              <p:spPr>
                <a:xfrm flipH="1" flipV="1">
                  <a:off x="1978323" y="3724409"/>
                  <a:ext cx="279887" cy="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" name="组合 49"/>
              <p:cNvGrpSpPr/>
              <p:nvPr/>
            </p:nvGrpSpPr>
            <p:grpSpPr>
              <a:xfrm rot="16200000">
                <a:off x="2781087" y="3484734"/>
                <a:ext cx="426529" cy="212211"/>
                <a:chOff x="1831681" y="3618303"/>
                <a:chExt cx="426529" cy="212211"/>
              </a:xfrm>
            </p:grpSpPr>
            <p:sp>
              <p:nvSpPr>
                <p:cNvPr id="57" name="等腰三角形 56"/>
                <p:cNvSpPr/>
                <p:nvPr/>
              </p:nvSpPr>
              <p:spPr>
                <a:xfrm rot="16200000">
                  <a:off x="1798896" y="3651088"/>
                  <a:ext cx="212211" cy="146642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8" name="直接连接符 57"/>
                <p:cNvCxnSpPr>
                  <a:endCxn id="57" idx="3"/>
                </p:cNvCxnSpPr>
                <p:nvPr/>
              </p:nvCxnSpPr>
              <p:spPr>
                <a:xfrm flipH="1" flipV="1">
                  <a:off x="1978323" y="3724409"/>
                  <a:ext cx="279887" cy="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1" name="组合 50"/>
              <p:cNvGrpSpPr/>
              <p:nvPr/>
            </p:nvGrpSpPr>
            <p:grpSpPr>
              <a:xfrm rot="16200000">
                <a:off x="3055983" y="3478146"/>
                <a:ext cx="426529" cy="212211"/>
                <a:chOff x="1831681" y="3618303"/>
                <a:chExt cx="426529" cy="212211"/>
              </a:xfrm>
            </p:grpSpPr>
            <p:sp>
              <p:nvSpPr>
                <p:cNvPr id="55" name="等腰三角形 54"/>
                <p:cNvSpPr/>
                <p:nvPr/>
              </p:nvSpPr>
              <p:spPr>
                <a:xfrm rot="16200000">
                  <a:off x="1798896" y="3651088"/>
                  <a:ext cx="212211" cy="146642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6" name="直接连接符 55"/>
                <p:cNvCxnSpPr>
                  <a:endCxn id="55" idx="3"/>
                </p:cNvCxnSpPr>
                <p:nvPr/>
              </p:nvCxnSpPr>
              <p:spPr>
                <a:xfrm flipH="1" flipV="1">
                  <a:off x="1978323" y="3724409"/>
                  <a:ext cx="279887" cy="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组合 51"/>
              <p:cNvGrpSpPr/>
              <p:nvPr/>
            </p:nvGrpSpPr>
            <p:grpSpPr>
              <a:xfrm rot="16200000">
                <a:off x="3285152" y="3478146"/>
                <a:ext cx="426529" cy="212211"/>
                <a:chOff x="1831681" y="3618303"/>
                <a:chExt cx="426529" cy="212211"/>
              </a:xfrm>
            </p:grpSpPr>
            <p:sp>
              <p:nvSpPr>
                <p:cNvPr id="53" name="等腰三角形 52"/>
                <p:cNvSpPr/>
                <p:nvPr/>
              </p:nvSpPr>
              <p:spPr>
                <a:xfrm rot="16200000">
                  <a:off x="1798896" y="3651088"/>
                  <a:ext cx="212211" cy="146642"/>
                </a:xfrm>
                <a:prstGeom prst="triangle">
                  <a:avLst/>
                </a:prstGeom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35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54" name="直接连接符 53"/>
                <p:cNvCxnSpPr>
                  <a:endCxn id="53" idx="3"/>
                </p:cNvCxnSpPr>
                <p:nvPr/>
              </p:nvCxnSpPr>
              <p:spPr>
                <a:xfrm flipH="1" flipV="1">
                  <a:off x="1978323" y="3724409"/>
                  <a:ext cx="279887" cy="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</p:grpSp>
      <p:cxnSp>
        <p:nvCxnSpPr>
          <p:cNvPr id="9" name="Straight Arrow Connector 107"/>
          <p:cNvCxnSpPr/>
          <p:nvPr/>
        </p:nvCxnSpPr>
        <p:spPr>
          <a:xfrm>
            <a:off x="1898867" y="2794282"/>
            <a:ext cx="505848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112"/>
          <p:cNvSpPr txBox="1"/>
          <p:nvPr/>
        </p:nvSpPr>
        <p:spPr>
          <a:xfrm>
            <a:off x="3534125" y="2794282"/>
            <a:ext cx="22065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Position (mm)</a:t>
            </a:r>
          </a:p>
        </p:txBody>
      </p:sp>
      <p:cxnSp>
        <p:nvCxnSpPr>
          <p:cNvPr id="11" name="Straight Connector 114"/>
          <p:cNvCxnSpPr/>
          <p:nvPr/>
        </p:nvCxnSpPr>
        <p:spPr>
          <a:xfrm flipV="1">
            <a:off x="1904270" y="2550120"/>
            <a:ext cx="0" cy="24064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文本框 141"/>
          <p:cNvSpPr txBox="1"/>
          <p:nvPr/>
        </p:nvSpPr>
        <p:spPr>
          <a:xfrm>
            <a:off x="2889738" y="985745"/>
            <a:ext cx="13958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 strips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232"/>
          <p:cNvSpPr txBox="1"/>
          <p:nvPr/>
        </p:nvSpPr>
        <p:spPr>
          <a:xfrm>
            <a:off x="7614067" y="1440671"/>
            <a:ext cx="14902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Gas gap/Strip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size:     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100cm * 50cm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width: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25mm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Strip gap width</a:t>
            </a:r>
          </a:p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2mm</a:t>
            </a:r>
          </a:p>
        </p:txBody>
      </p:sp>
      <p:sp>
        <p:nvSpPr>
          <p:cNvPr id="14" name="Parallelogram 3"/>
          <p:cNvSpPr/>
          <p:nvPr/>
        </p:nvSpPr>
        <p:spPr>
          <a:xfrm>
            <a:off x="1865687" y="933280"/>
            <a:ext cx="4290255" cy="2065505"/>
          </a:xfrm>
          <a:prstGeom prst="parallelogram">
            <a:avLst>
              <a:gd name="adj" fmla="val 43463"/>
            </a:avLst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1"/>
          <p:cNvSpPr txBox="1"/>
          <p:nvPr/>
        </p:nvSpPr>
        <p:spPr>
          <a:xfrm>
            <a:off x="95041" y="1687208"/>
            <a:ext cx="154703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35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strips</a:t>
            </a:r>
            <a:endParaRPr 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41"/>
          <p:cNvSpPr txBox="1"/>
          <p:nvPr/>
        </p:nvSpPr>
        <p:spPr>
          <a:xfrm>
            <a:off x="4600365" y="1001246"/>
            <a:ext cx="19027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Scintillator trigger area</a:t>
            </a:r>
            <a:endParaRPr lang="en-US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平行四边形 16"/>
          <p:cNvSpPr/>
          <p:nvPr/>
        </p:nvSpPr>
        <p:spPr>
          <a:xfrm>
            <a:off x="3908423" y="1241244"/>
            <a:ext cx="613508" cy="1173773"/>
          </a:xfrm>
          <a:prstGeom prst="parallelogram">
            <a:avLst>
              <a:gd name="adj" fmla="val 78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平行四边形 17"/>
          <p:cNvSpPr/>
          <p:nvPr/>
        </p:nvSpPr>
        <p:spPr>
          <a:xfrm>
            <a:off x="4099873" y="1241244"/>
            <a:ext cx="613508" cy="1173773"/>
          </a:xfrm>
          <a:prstGeom prst="parallelogram">
            <a:avLst>
              <a:gd name="adj" fmla="val 78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平行四边形 18"/>
          <p:cNvSpPr/>
          <p:nvPr/>
        </p:nvSpPr>
        <p:spPr>
          <a:xfrm>
            <a:off x="4291322" y="1241244"/>
            <a:ext cx="613508" cy="1173773"/>
          </a:xfrm>
          <a:prstGeom prst="parallelogram">
            <a:avLst>
              <a:gd name="adj" fmla="val 78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平行四边形 19"/>
          <p:cNvSpPr/>
          <p:nvPr/>
        </p:nvSpPr>
        <p:spPr>
          <a:xfrm>
            <a:off x="4482772" y="1241244"/>
            <a:ext cx="613508" cy="1173773"/>
          </a:xfrm>
          <a:prstGeom prst="parallelogram">
            <a:avLst>
              <a:gd name="adj" fmla="val 78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平行四边形 20"/>
          <p:cNvSpPr/>
          <p:nvPr/>
        </p:nvSpPr>
        <p:spPr>
          <a:xfrm>
            <a:off x="4665518" y="1241244"/>
            <a:ext cx="613508" cy="1173773"/>
          </a:xfrm>
          <a:prstGeom prst="parallelogram">
            <a:avLst>
              <a:gd name="adj" fmla="val 78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平行四边形 21"/>
          <p:cNvSpPr/>
          <p:nvPr/>
        </p:nvSpPr>
        <p:spPr>
          <a:xfrm>
            <a:off x="4856968" y="1241244"/>
            <a:ext cx="613508" cy="1173773"/>
          </a:xfrm>
          <a:prstGeom prst="parallelogram">
            <a:avLst>
              <a:gd name="adj" fmla="val 78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平行四边形 22"/>
          <p:cNvSpPr/>
          <p:nvPr/>
        </p:nvSpPr>
        <p:spPr>
          <a:xfrm>
            <a:off x="5048417" y="1241244"/>
            <a:ext cx="613508" cy="1173773"/>
          </a:xfrm>
          <a:prstGeom prst="parallelogram">
            <a:avLst>
              <a:gd name="adj" fmla="val 78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平行四边形 23"/>
          <p:cNvSpPr/>
          <p:nvPr/>
        </p:nvSpPr>
        <p:spPr>
          <a:xfrm>
            <a:off x="5239867" y="1241244"/>
            <a:ext cx="613508" cy="1173773"/>
          </a:xfrm>
          <a:prstGeom prst="parallelogram">
            <a:avLst>
              <a:gd name="adj" fmla="val 789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等腰三角形 24"/>
          <p:cNvSpPr/>
          <p:nvPr/>
        </p:nvSpPr>
        <p:spPr>
          <a:xfrm rot="10800000">
            <a:off x="3905385" y="2622787"/>
            <a:ext cx="157528" cy="10998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直接连接符 25"/>
          <p:cNvCxnSpPr>
            <a:endCxn id="25" idx="3"/>
          </p:cNvCxnSpPr>
          <p:nvPr/>
        </p:nvCxnSpPr>
        <p:spPr>
          <a:xfrm rot="16200000" flipH="1" flipV="1">
            <a:off x="3879192" y="2517828"/>
            <a:ext cx="209915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等腰三角形 26"/>
          <p:cNvSpPr/>
          <p:nvPr/>
        </p:nvSpPr>
        <p:spPr>
          <a:xfrm rot="10800000">
            <a:off x="4075501" y="2622787"/>
            <a:ext cx="157528" cy="10998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直接连接符 27"/>
          <p:cNvCxnSpPr>
            <a:endCxn id="27" idx="3"/>
          </p:cNvCxnSpPr>
          <p:nvPr/>
        </p:nvCxnSpPr>
        <p:spPr>
          <a:xfrm rot="16200000" flipH="1" flipV="1">
            <a:off x="4049308" y="2517828"/>
            <a:ext cx="209915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等腰三角形 28"/>
          <p:cNvSpPr/>
          <p:nvPr/>
        </p:nvSpPr>
        <p:spPr>
          <a:xfrm rot="10800000">
            <a:off x="4279561" y="2617846"/>
            <a:ext cx="157528" cy="10998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连接符 29"/>
          <p:cNvCxnSpPr>
            <a:endCxn id="29" idx="3"/>
          </p:cNvCxnSpPr>
          <p:nvPr/>
        </p:nvCxnSpPr>
        <p:spPr>
          <a:xfrm rot="16200000" flipH="1" flipV="1">
            <a:off x="4253368" y="2512887"/>
            <a:ext cx="209915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1" name="等腰三角形 30"/>
          <p:cNvSpPr/>
          <p:nvPr/>
        </p:nvSpPr>
        <p:spPr>
          <a:xfrm rot="10800000">
            <a:off x="4449677" y="2617846"/>
            <a:ext cx="157528" cy="10998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直接连接符 31"/>
          <p:cNvCxnSpPr>
            <a:endCxn id="31" idx="3"/>
          </p:cNvCxnSpPr>
          <p:nvPr/>
        </p:nvCxnSpPr>
        <p:spPr>
          <a:xfrm rot="16200000" flipH="1" flipV="1">
            <a:off x="4423484" y="2512887"/>
            <a:ext cx="209915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等腰三角形 32"/>
          <p:cNvSpPr/>
          <p:nvPr/>
        </p:nvSpPr>
        <p:spPr>
          <a:xfrm rot="10800000">
            <a:off x="4667475" y="2631008"/>
            <a:ext cx="157528" cy="10998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直接连接符 33"/>
          <p:cNvCxnSpPr>
            <a:endCxn id="33" idx="3"/>
          </p:cNvCxnSpPr>
          <p:nvPr/>
        </p:nvCxnSpPr>
        <p:spPr>
          <a:xfrm rot="16200000" flipH="1" flipV="1">
            <a:off x="4641282" y="2526049"/>
            <a:ext cx="209915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等腰三角形 34"/>
          <p:cNvSpPr/>
          <p:nvPr/>
        </p:nvSpPr>
        <p:spPr>
          <a:xfrm rot="10800000">
            <a:off x="4837591" y="2631008"/>
            <a:ext cx="157528" cy="10998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" name="直接连接符 35"/>
          <p:cNvCxnSpPr>
            <a:endCxn id="35" idx="3"/>
          </p:cNvCxnSpPr>
          <p:nvPr/>
        </p:nvCxnSpPr>
        <p:spPr>
          <a:xfrm rot="16200000" flipH="1" flipV="1">
            <a:off x="4811399" y="2526049"/>
            <a:ext cx="209915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等腰三角形 36"/>
          <p:cNvSpPr/>
          <p:nvPr/>
        </p:nvSpPr>
        <p:spPr>
          <a:xfrm rot="10800000">
            <a:off x="5041651" y="2626067"/>
            <a:ext cx="157528" cy="10998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直接连接符 37"/>
          <p:cNvCxnSpPr>
            <a:endCxn id="37" idx="3"/>
          </p:cNvCxnSpPr>
          <p:nvPr/>
        </p:nvCxnSpPr>
        <p:spPr>
          <a:xfrm rot="16200000" flipH="1" flipV="1">
            <a:off x="5015459" y="2521108"/>
            <a:ext cx="209915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9" name="等腰三角形 38"/>
          <p:cNvSpPr/>
          <p:nvPr/>
        </p:nvSpPr>
        <p:spPr>
          <a:xfrm rot="10800000">
            <a:off x="5211767" y="2626067"/>
            <a:ext cx="157528" cy="109982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直接连接符 39"/>
          <p:cNvCxnSpPr>
            <a:endCxn id="39" idx="3"/>
          </p:cNvCxnSpPr>
          <p:nvPr/>
        </p:nvCxnSpPr>
        <p:spPr>
          <a:xfrm rot="16200000" flipH="1" flipV="1">
            <a:off x="5185574" y="2521108"/>
            <a:ext cx="209915" cy="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直接箭头连接符 132"/>
          <p:cNvCxnSpPr/>
          <p:nvPr/>
        </p:nvCxnSpPr>
        <p:spPr>
          <a:xfrm>
            <a:off x="5120417" y="2285480"/>
            <a:ext cx="1836939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直接箭头连接符 133"/>
          <p:cNvCxnSpPr/>
          <p:nvPr/>
        </p:nvCxnSpPr>
        <p:spPr>
          <a:xfrm flipH="1">
            <a:off x="1928781" y="2284042"/>
            <a:ext cx="3191636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0" name="椭圆 139"/>
          <p:cNvSpPr/>
          <p:nvPr/>
        </p:nvSpPr>
        <p:spPr>
          <a:xfrm>
            <a:off x="5135022" y="2257524"/>
            <a:ext cx="67962" cy="67962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42" name="曲线连接符 141"/>
          <p:cNvCxnSpPr>
            <a:stCxn id="100" idx="2"/>
          </p:cNvCxnSpPr>
          <p:nvPr/>
        </p:nvCxnSpPr>
        <p:spPr>
          <a:xfrm flipH="1">
            <a:off x="6917470" y="2293921"/>
            <a:ext cx="44294" cy="148993"/>
          </a:xfrm>
          <a:prstGeom prst="curvedConnector4">
            <a:avLst>
              <a:gd name="adj1" fmla="val -387077"/>
              <a:gd name="adj2" fmla="val 105482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直接箭头连接符 144"/>
          <p:cNvCxnSpPr/>
          <p:nvPr/>
        </p:nvCxnSpPr>
        <p:spPr>
          <a:xfrm flipH="1">
            <a:off x="1923382" y="2434990"/>
            <a:ext cx="4994088" cy="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文本框 146"/>
          <p:cNvSpPr txBox="1"/>
          <p:nvPr/>
        </p:nvSpPr>
        <p:spPr>
          <a:xfrm>
            <a:off x="4219864" y="2072983"/>
            <a:ext cx="13589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Cosmic </a:t>
            </a:r>
            <a:r>
              <a:rPr lang="en-US" altLang="zh-CN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muon</a:t>
            </a:r>
            <a:r>
              <a:rPr lang="en-US" altLang="zh-CN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hit position</a:t>
            </a:r>
            <a:endParaRPr lang="zh-CN" altLang="en-US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8" name="文本框 147"/>
          <p:cNvSpPr txBox="1"/>
          <p:nvPr/>
        </p:nvSpPr>
        <p:spPr>
          <a:xfrm>
            <a:off x="2190087" y="2119599"/>
            <a:ext cx="467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Signal</a:t>
            </a:r>
            <a:endParaRPr lang="zh-CN" altLang="en-US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9" name="文本框 148"/>
          <p:cNvSpPr txBox="1"/>
          <p:nvPr/>
        </p:nvSpPr>
        <p:spPr>
          <a:xfrm>
            <a:off x="5894961" y="2398788"/>
            <a:ext cx="9300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Reflected signal</a:t>
            </a:r>
            <a:endParaRPr lang="zh-CN" altLang="en-US" sz="9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0" name="文本框 149"/>
          <p:cNvSpPr txBox="1"/>
          <p:nvPr/>
        </p:nvSpPr>
        <p:spPr>
          <a:xfrm>
            <a:off x="92340" y="3241531"/>
            <a:ext cx="434474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advancing improvement: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backend of strips are open or connect to ground directly.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FEE board read signal and reflected signal from single end of the strips.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Hit position can be reconstructed by time difference between signal and reflected signal.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Measured result: 1.015 cm.</a:t>
            </a:r>
            <a:endParaRPr lang="zh-CN" altLang="en-US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1" name="Picture 4" descr="6000 &#10;5000 &#10;4000 &#10;3000 &#10;2000 &#10;1000 &#10;-150 &#10;-100 &#10;Distance &#10;-50 &#10;Difference 1 &#10;o &#10;50 &#10;Distance &#10;Entries &#10;Mean &#10;Std Dev &#10;100 &#10;150 &#10;Differencel &#10;24295 &#10;-16.8 &#10;13.62 &#10;200 &#10;Reference position - Measured position [mm]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36"/>
          <a:stretch/>
        </p:blipFill>
        <p:spPr bwMode="auto">
          <a:xfrm>
            <a:off x="4713381" y="3081361"/>
            <a:ext cx="3920100" cy="274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6825041" y="5851737"/>
            <a:ext cx="195649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Difference of hit position [mm]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" name="文本框 142"/>
          <p:cNvSpPr txBox="1"/>
          <p:nvPr/>
        </p:nvSpPr>
        <p:spPr>
          <a:xfrm>
            <a:off x="4577478" y="3267476"/>
            <a:ext cx="6547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Entries</a:t>
            </a:r>
            <a:endParaRPr lang="zh-CN" alt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1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9db13a80-a6f4-4521-be54-82453809df33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CP" id="{C683C202-8742-454A-B314-C077BBE838CB}" vid="{08D6CD2D-EB1C-44F6-9A1E-ECE0A44BDD34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63141</TotalTime>
  <Words>2493</Words>
  <Application>Microsoft Office PowerPoint</Application>
  <PresentationFormat>全屏显示(4:3)</PresentationFormat>
  <Paragraphs>418</Paragraphs>
  <Slides>32</Slides>
  <Notes>12</Notes>
  <HiddenSlides>0</HiddenSlides>
  <MMClips>1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4" baseType="lpstr">
      <vt:lpstr>等线</vt:lpstr>
      <vt:lpstr>黑体</vt:lpstr>
      <vt:lpstr>楷体</vt:lpstr>
      <vt:lpstr>宋体</vt:lpstr>
      <vt:lpstr>Arial</vt:lpstr>
      <vt:lpstr>Calibri</vt:lpstr>
      <vt:lpstr>Calibri Light</vt:lpstr>
      <vt:lpstr>Cambria Math</vt:lpstr>
      <vt:lpstr>Times New Roman</vt:lpstr>
      <vt:lpstr>Wingdings</vt:lpstr>
      <vt:lpstr>Office 主题</vt:lpstr>
      <vt:lpstr>Visio</vt:lpstr>
      <vt:lpstr>ATLAS Muon Detector Phase-II Upgrade</vt:lpstr>
      <vt:lpstr>Outline</vt:lpstr>
      <vt:lpstr>BI RPC upgrade</vt:lpstr>
      <vt:lpstr>Introduction: BI RPC and Improvement</vt:lpstr>
      <vt:lpstr>New material of readout panel</vt:lpstr>
      <vt:lpstr>Measurement of characteristic impedance</vt:lpstr>
      <vt:lpstr>New FEE Board designed by USTC </vt:lpstr>
      <vt:lpstr>Double-ends Readout Method</vt:lpstr>
      <vt:lpstr>Hypothesis: Single-end reflection readout</vt:lpstr>
      <vt:lpstr>Big area trigger detector design (by SDU)</vt:lpstr>
      <vt:lpstr>Trigger detector assembly(SDU)</vt:lpstr>
      <vt:lpstr>RPC Detector Laboratory in SJTU</vt:lpstr>
      <vt:lpstr>Gas Flow Simulation on RPC detector (by SJTU)</vt:lpstr>
      <vt:lpstr>RPC construction and signal test (by SJTU)</vt:lpstr>
      <vt:lpstr>sMDT front electronics upgrade</vt:lpstr>
      <vt:lpstr>Introduction: MDT Frontend Electronics Upgrade</vt:lpstr>
      <vt:lpstr>ASIC Design</vt:lpstr>
      <vt:lpstr>Performance of TDC</vt:lpstr>
      <vt:lpstr>On sMDT chamber test</vt:lpstr>
      <vt:lpstr>High-Eta tagger</vt:lpstr>
      <vt:lpstr>Introduction: High-Eta tagger</vt:lpstr>
      <vt:lpstr>DLC-THGEM</vt:lpstr>
      <vt:lpstr>Performance test of DLC-THGEM</vt:lpstr>
      <vt:lpstr>From single layer to 4-layers</vt:lpstr>
      <vt:lpstr>Preliminary result</vt:lpstr>
      <vt:lpstr>Summary</vt:lpstr>
      <vt:lpstr>Backup</vt:lpstr>
      <vt:lpstr>原定的技术路线</vt:lpstr>
      <vt:lpstr>DLC(类金刚石碳）阻性电极的研制</vt:lpstr>
      <vt:lpstr>DLC阻型电极 → DLC+Cu阻型电极 </vt:lpstr>
      <vt:lpstr>“DLC+Cu”复合阻性电极的研制</vt:lpstr>
      <vt:lpstr>利用DLC-Cu制作阻性GEM结构以及多气隙全阻性GEM探测器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RPC Working Summary</dc:title>
  <dc:creator>Microsoft Office 用户</dc:creator>
  <cp:lastModifiedBy>lenovo</cp:lastModifiedBy>
  <cp:revision>1148</cp:revision>
  <cp:lastPrinted>2017-11-21T15:03:38Z</cp:lastPrinted>
  <dcterms:created xsi:type="dcterms:W3CDTF">2016-12-10T23:57:06Z</dcterms:created>
  <dcterms:modified xsi:type="dcterms:W3CDTF">2019-10-26T05:23:19Z</dcterms:modified>
</cp:coreProperties>
</file>