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3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83" r:id="rId2"/>
    <p:sldId id="372" r:id="rId3"/>
    <p:sldId id="367" r:id="rId4"/>
    <p:sldId id="373" r:id="rId5"/>
    <p:sldId id="382" r:id="rId6"/>
    <p:sldId id="38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4" r:id="rId16"/>
    <p:sldId id="385" r:id="rId17"/>
    <p:sldId id="398" r:id="rId18"/>
    <p:sldId id="399" r:id="rId19"/>
    <p:sldId id="400" r:id="rId20"/>
    <p:sldId id="401" r:id="rId21"/>
    <p:sldId id="402" r:id="rId22"/>
    <p:sldId id="403" r:id="rId23"/>
    <p:sldId id="370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71" r:id="rId34"/>
    <p:sldId id="396" r:id="rId35"/>
    <p:sldId id="395" r:id="rId36"/>
    <p:sldId id="397" r:id="rId37"/>
    <p:sldId id="405" r:id="rId38"/>
    <p:sldId id="404" r:id="rId39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5F002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6" autoAdjust="0"/>
    <p:restoredTop sz="87225" autoAdjust="0"/>
  </p:normalViewPr>
  <p:slideViewPr>
    <p:cSldViewPr>
      <p:cViewPr varScale="1">
        <p:scale>
          <a:sx n="86" d="100"/>
          <a:sy n="86" d="100"/>
        </p:scale>
        <p:origin x="1760" y="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2A30A2F-4853-4346-813D-3A033CA5741E}" type="datetimeFigureOut">
              <a:rPr lang="zh-CN" altLang="en-US"/>
              <a:pPr>
                <a:defRPr/>
              </a:pPr>
              <a:t>2019/10/26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A2A230B-DF40-4D68-B1CE-DEACCA12A4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15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1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01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77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标题占位符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>
            <a:lvl1pPr>
              <a:defRPr sz="4000" smtClean="0">
                <a:solidFill>
                  <a:srgbClr val="0000FF"/>
                </a:solidFill>
                <a:ea typeface="华文楷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4036" name="文本占位符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folHlink"/>
                </a:solidFill>
                <a:ea typeface="华文细黑" pitchFamily="2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31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31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31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C5D1-7F46-4666-91A0-523C4043BD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ED009-D900-41A0-879A-531D988C0B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31F35-2B78-4D93-92A3-46698ACCC3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2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5195" y="1142513"/>
            <a:ext cx="79883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562495" y="6237312"/>
            <a:ext cx="80010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zh-CN" altLang="en-US" sz="1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4545" y="255997"/>
            <a:ext cx="6259693" cy="778099"/>
          </a:xfrm>
        </p:spPr>
        <p:txBody>
          <a:bodyPr>
            <a:normAutofit/>
          </a:bodyPr>
          <a:lstStyle>
            <a:lvl1pPr algn="l">
              <a:defRPr sz="3600" b="1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5" y="1413321"/>
            <a:ext cx="8229600" cy="452596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85189"/>
            <a:ext cx="1590675" cy="66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A0FF-D3B2-476B-A613-D3F77274F3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EEE1-A998-4058-8272-4478C81380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4C0AC-29B3-494B-B22C-0EDECAF703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1B33-0771-4CD2-9E9A-F2C831D361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35CE-830D-4CC2-8C81-1A973D376F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BABE-EBC6-45A0-B41F-5DCBBC4A05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B1A1-2ACA-404E-AC82-973A9FC826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3C9123-1E78-4F2C-9593-633BEC96AB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solidFill>
            <a:srgbClr val="0000FF"/>
          </a:solidFill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5pPr>
      <a:lvl6pPr marL="34288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6pPr>
      <a:lvl7pPr marL="6857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7pPr>
      <a:lvl8pPr marL="10286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8pPr>
      <a:lvl9pPr marL="137153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257162" indent="-25716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png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ctrTitle"/>
          </p:nvPr>
        </p:nvSpPr>
        <p:spPr>
          <a:xfrm>
            <a:off x="683568" y="2348889"/>
            <a:ext cx="7920880" cy="110251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Detector Upgrade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subTitle" idx="1"/>
          </p:nvPr>
        </p:nvSpPr>
        <p:spPr>
          <a:xfrm>
            <a:off x="1115616" y="3789040"/>
            <a:ext cx="7056784" cy="1944216"/>
          </a:xfrm>
        </p:spPr>
        <p:txBody>
          <a:bodyPr/>
          <a:lstStyle/>
          <a:p>
            <a:r>
              <a:rPr lang="en-US" altLang="zh-CN" sz="2800" dirty="0" err="1">
                <a:solidFill>
                  <a:schemeClr val="accent6">
                    <a:lumMod val="50000"/>
                  </a:schemeClr>
                </a:solidFill>
              </a:rPr>
              <a:t>Yongjie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</a:rPr>
              <a:t> Sun</a:t>
            </a:r>
          </a:p>
          <a:p>
            <a:r>
              <a:rPr lang="en-US" altLang="zh-CN" sz="2000" i="1" dirty="0">
                <a:solidFill>
                  <a:srgbClr val="7030A0"/>
                </a:solidFill>
              </a:rPr>
              <a:t>On behalf of the ATLAS Chinese Clusters</a:t>
            </a:r>
          </a:p>
          <a:p>
            <a:r>
              <a:rPr lang="en-US" altLang="zh-CN" sz="2000" dirty="0">
                <a:solidFill>
                  <a:srgbClr val="0000FF"/>
                </a:solidFill>
              </a:rPr>
              <a:t>State Key Laboratory of Particle Detection and Electronics</a:t>
            </a:r>
          </a:p>
          <a:p>
            <a:r>
              <a:rPr lang="en-US" altLang="zh-CN" sz="2000" dirty="0">
                <a:solidFill>
                  <a:srgbClr val="0000FF"/>
                </a:solidFill>
              </a:rPr>
              <a:t>University of Science and Technology of China</a:t>
            </a:r>
          </a:p>
          <a:p>
            <a:endParaRPr lang="en-US" altLang="zh-CN" sz="750" dirty="0">
              <a:solidFill>
                <a:schemeClr val="accent2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391" r="10001" b="5857"/>
          <a:stretch/>
        </p:blipFill>
        <p:spPr>
          <a:xfrm>
            <a:off x="5002363" y="629890"/>
            <a:ext cx="1124018" cy="1217687"/>
          </a:xfrm>
          <a:prstGeom prst="rect">
            <a:avLst/>
          </a:prstGeom>
        </p:spPr>
      </p:pic>
      <p:pic>
        <p:nvPicPr>
          <p:cNvPr id="8" name="Picture 10" descr="校徽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6436" y="621670"/>
            <a:ext cx="1227412" cy="124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3510769" y="639662"/>
            <a:ext cx="1184673" cy="11846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4334"/>
            <a:ext cx="1636550" cy="110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"/>
          <a:stretch/>
        </p:blipFill>
        <p:spPr>
          <a:xfrm>
            <a:off x="7599612" y="468254"/>
            <a:ext cx="1542444" cy="1448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03" y="647168"/>
            <a:ext cx="1166309" cy="1159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A37BCB-29D6-45EB-97BE-E6BA668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STAR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Module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Assembled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Tests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at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RAL</a:t>
            </a:r>
            <a:endParaRPr lang="zh-CN" altLang="en-US" sz="3200" b="1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4008"/>
            <a:ext cx="7886700" cy="55274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Moved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STAR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modules: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ABCSTAR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&amp;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HCCSTAR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chips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10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7320CBA2-F094-714D-981D-7149C1A8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30" y="3299503"/>
            <a:ext cx="2408550" cy="1970332"/>
          </a:xfrm>
          <a:prstGeom prst="rect">
            <a:avLst/>
          </a:prstGeom>
        </p:spPr>
      </p:pic>
      <p:sp>
        <p:nvSpPr>
          <p:cNvPr id="7" name="First time installing ABC* modules are Testbeam">
            <a:extLst>
              <a:ext uri="{FF2B5EF4-FFF2-40B4-BE49-F238E27FC236}">
                <a16:creationId xmlns:a16="http://schemas.microsoft.com/office/drawing/2014/main" xmlns="" id="{1DDD1017-9B89-444D-9A25-D88645170519}"/>
              </a:ext>
            </a:extLst>
          </p:cNvPr>
          <p:cNvSpPr txBox="1"/>
          <p:nvPr/>
        </p:nvSpPr>
        <p:spPr>
          <a:xfrm>
            <a:off x="3275856" y="2614925"/>
            <a:ext cx="399667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5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Assembled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and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tested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f</a:t>
            </a:r>
            <a:r>
              <a:rPr sz="2000" b="1" dirty="0">
                <a:solidFill>
                  <a:srgbClr val="0070C0"/>
                </a:solidFill>
                <a:latin typeface="+mj-lt"/>
              </a:rPr>
              <a:t>irst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LS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STAR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module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with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RAL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colleagues</a:t>
            </a:r>
            <a:endParaRPr sz="2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4A1D59-0652-534C-8DDB-BF3D34394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1" t="5439" r="18712"/>
          <a:stretch/>
        </p:blipFill>
        <p:spPr>
          <a:xfrm>
            <a:off x="452274" y="2665665"/>
            <a:ext cx="2528992" cy="1846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9C72E-AB24-0443-B2E4-B196B3361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727" y="3740229"/>
            <a:ext cx="1780078" cy="2472557"/>
          </a:xfrm>
          <a:prstGeom prst="rect">
            <a:avLst/>
          </a:prstGeom>
        </p:spPr>
      </p:pic>
      <p:sp>
        <p:nvSpPr>
          <p:cNvPr id="10" name="First time installing ABC* modules are Testbeam">
            <a:extLst>
              <a:ext uri="{FF2B5EF4-FFF2-40B4-BE49-F238E27FC236}">
                <a16:creationId xmlns:a16="http://schemas.microsoft.com/office/drawing/2014/main" xmlns="" id="{3B9966D5-0DD2-AB4A-ABBC-E8DF50703D53}"/>
              </a:ext>
            </a:extLst>
          </p:cNvPr>
          <p:cNvSpPr txBox="1"/>
          <p:nvPr/>
        </p:nvSpPr>
        <p:spPr>
          <a:xfrm>
            <a:off x="107504" y="1831382"/>
            <a:ext cx="368022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5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Assembled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hybrids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on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panel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for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electrical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qualification</a:t>
            </a:r>
            <a:endParaRPr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First time installing ABC* modules are Testbeam">
            <a:extLst>
              <a:ext uri="{FF2B5EF4-FFF2-40B4-BE49-F238E27FC236}">
                <a16:creationId xmlns:a16="http://schemas.microsoft.com/office/drawing/2014/main" xmlns="" id="{06FD1AA0-19F8-8148-AE04-C62CAC748324}"/>
              </a:ext>
            </a:extLst>
          </p:cNvPr>
          <p:cNvSpPr txBox="1"/>
          <p:nvPr/>
        </p:nvSpPr>
        <p:spPr>
          <a:xfrm>
            <a:off x="3318060" y="5536852"/>
            <a:ext cx="347466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5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LS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STAR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module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in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Warwick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cold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box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for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thermal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cycling</a:t>
            </a:r>
            <a:endParaRPr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xmlns="" id="{BFDDA9E9-EC86-C748-8C43-3EE07B92A960}"/>
              </a:ext>
            </a:extLst>
          </p:cNvPr>
          <p:cNvSpPr/>
          <p:nvPr/>
        </p:nvSpPr>
        <p:spPr>
          <a:xfrm rot="9989242">
            <a:off x="2814251" y="3877760"/>
            <a:ext cx="1282791" cy="1078861"/>
          </a:xfrm>
          <a:prstGeom prst="arc">
            <a:avLst/>
          </a:prstGeom>
          <a:ln w="190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EDB25A28-6847-8340-B11D-52E57946B66C}"/>
              </a:ext>
            </a:extLst>
          </p:cNvPr>
          <p:cNvSpPr/>
          <p:nvPr/>
        </p:nvSpPr>
        <p:spPr>
          <a:xfrm>
            <a:off x="5694684" y="3690586"/>
            <a:ext cx="1282791" cy="1078861"/>
          </a:xfrm>
          <a:prstGeom prst="arc">
            <a:avLst>
              <a:gd name="adj1" fmla="val 16200000"/>
              <a:gd name="adj2" fmla="val 21040847"/>
            </a:avLst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31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A37BCB-29D6-45EB-97BE-E6BA668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Testbeam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Activities</a:t>
            </a:r>
            <a:endParaRPr lang="zh-CN" altLang="en-US" sz="3200" b="1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77" y="1607776"/>
            <a:ext cx="5696948" cy="22210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Three DESY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 err="1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testbeams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, in 2019 Objectives: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>
                <a:latin typeface="+mj-lt"/>
                <a:ea typeface="Microsoft JhengHei" panose="020B0604030504040204" pitchFamily="34" charset="-120"/>
              </a:rPr>
              <a:t>Demonstration of star module performance with as many sensor types as possible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>
                <a:latin typeface="+mj-lt"/>
                <a:ea typeface="Microsoft JhengHei" panose="020B0604030504040204" pitchFamily="34" charset="-120"/>
              </a:rPr>
              <a:t>New cooling infrastructure for testing irradiated devices,</a:t>
            </a:r>
            <a:r>
              <a:rPr lang="zh-CN" altLang="en-US" sz="18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1800" dirty="0">
                <a:latin typeface="+mj-lt"/>
                <a:ea typeface="Microsoft JhengHei" panose="020B0604030504040204" pitchFamily="34" charset="-120"/>
              </a:rPr>
              <a:t>using Peltier and dry ice to achieve a temperature of &lt;-20℃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11</a:t>
            </a:fld>
            <a:endParaRPr lang="en-US"/>
          </a:p>
        </p:txBody>
      </p:sp>
      <p:pic>
        <p:nvPicPr>
          <p:cNvPr id="5" name="Screenshot 2019-09-22 at 17.40.38.png" descr="Screenshot 2019-09-22 at 17.40.38.png">
            <a:extLst>
              <a:ext uri="{FF2B5EF4-FFF2-40B4-BE49-F238E27FC236}">
                <a16:creationId xmlns:a16="http://schemas.microsoft.com/office/drawing/2014/main" xmlns="" id="{71733270-D191-9E49-A1BB-BB78F7331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13" y="1894203"/>
            <a:ext cx="3387176" cy="1489418"/>
          </a:xfrm>
          <a:prstGeom prst="roundRect">
            <a:avLst>
              <a:gd name="adj" fmla="val 120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First time installing ABC* modules are Testbeam">
            <a:extLst>
              <a:ext uri="{FF2B5EF4-FFF2-40B4-BE49-F238E27FC236}">
                <a16:creationId xmlns:a16="http://schemas.microsoft.com/office/drawing/2014/main" xmlns="" id="{04FBC8DE-F30A-AE4D-9524-DC45D4B385DF}"/>
              </a:ext>
            </a:extLst>
          </p:cNvPr>
          <p:cNvSpPr txBox="1"/>
          <p:nvPr/>
        </p:nvSpPr>
        <p:spPr>
          <a:xfrm>
            <a:off x="266687" y="1181965"/>
            <a:ext cx="537677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5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sz="2000" b="1" dirty="0">
                <a:solidFill>
                  <a:srgbClr val="0070C0"/>
                </a:solidFill>
                <a:latin typeface="+mj-lt"/>
              </a:rPr>
              <a:t>First time installing ABC* modules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at</a:t>
            </a:r>
            <a:r>
              <a:rPr sz="2000" b="1" dirty="0">
                <a:solidFill>
                  <a:srgbClr val="0070C0"/>
                </a:solidFill>
                <a:latin typeface="+mj-lt"/>
              </a:rPr>
              <a:t> Testbeam </a:t>
            </a:r>
          </a:p>
        </p:txBody>
      </p:sp>
      <p:pic>
        <p:nvPicPr>
          <p:cNvPr id="8" name="Screenshot 2019-10-21 at 18.36.45.png" descr="Screenshot 2019-10-21 at 18.36.45.png">
            <a:extLst>
              <a:ext uri="{FF2B5EF4-FFF2-40B4-BE49-F238E27FC236}">
                <a16:creationId xmlns:a16="http://schemas.microsoft.com/office/drawing/2014/main" xmlns="" id="{37905C08-A6C5-054A-8AC4-134F51A77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3"/>
          <a:stretch/>
        </p:blipFill>
        <p:spPr>
          <a:xfrm>
            <a:off x="2955075" y="4023698"/>
            <a:ext cx="3719702" cy="251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yotel_full_strip.png" descr="yotel_full_strip.png">
            <a:extLst>
              <a:ext uri="{FF2B5EF4-FFF2-40B4-BE49-F238E27FC236}">
                <a16:creationId xmlns:a16="http://schemas.microsoft.com/office/drawing/2014/main" xmlns="" id="{089F0C60-B489-DA40-958A-869C0C35D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9" r="7175"/>
          <a:stretch/>
        </p:blipFill>
        <p:spPr>
          <a:xfrm>
            <a:off x="457615" y="4038700"/>
            <a:ext cx="2615938" cy="245248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DC7502B0-1344-0B43-A55A-E39571366881}"/>
              </a:ext>
            </a:extLst>
          </p:cNvPr>
          <p:cNvSpPr/>
          <p:nvPr/>
        </p:nvSpPr>
        <p:spPr>
          <a:xfrm>
            <a:off x="628650" y="3617717"/>
            <a:ext cx="2615937" cy="5069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Non-Irradiated LS">
            <a:extLst>
              <a:ext uri="{FF2B5EF4-FFF2-40B4-BE49-F238E27FC236}">
                <a16:creationId xmlns:a16="http://schemas.microsoft.com/office/drawing/2014/main" xmlns="" id="{7EA4121A-F284-1D40-A48A-AF4AF0C796B1}"/>
              </a:ext>
            </a:extLst>
          </p:cNvPr>
          <p:cNvSpPr txBox="1"/>
          <p:nvPr/>
        </p:nvSpPr>
        <p:spPr>
          <a:xfrm>
            <a:off x="790810" y="3702211"/>
            <a:ext cx="158697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sz="1600" b="1" dirty="0">
                <a:solidFill>
                  <a:srgbClr val="0070C0"/>
                </a:solidFill>
                <a:latin typeface="+mj-lt"/>
              </a:rPr>
              <a:t>Non-Irradiated LS </a:t>
            </a:r>
          </a:p>
        </p:txBody>
      </p:sp>
      <p:sp>
        <p:nvSpPr>
          <p:cNvPr id="14" name="Irradiated and Unirradiated Comparisons">
            <a:extLst>
              <a:ext uri="{FF2B5EF4-FFF2-40B4-BE49-F238E27FC236}">
                <a16:creationId xmlns:a16="http://schemas.microsoft.com/office/drawing/2014/main" xmlns="" id="{EB945392-634A-6F44-A7CB-136DB1674EB5}"/>
              </a:ext>
            </a:extLst>
          </p:cNvPr>
          <p:cNvSpPr txBox="1"/>
          <p:nvPr/>
        </p:nvSpPr>
        <p:spPr>
          <a:xfrm>
            <a:off x="3215152" y="3693587"/>
            <a:ext cx="351218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sz="1600" b="1" dirty="0">
                <a:solidFill>
                  <a:srgbClr val="0070C0"/>
                </a:solidFill>
                <a:latin typeface="+mj-lt"/>
              </a:rPr>
              <a:t>Irradiated and Unirradiated Comparisons </a:t>
            </a:r>
          </a:p>
        </p:txBody>
      </p:sp>
      <p:pic>
        <p:nvPicPr>
          <p:cNvPr id="16" name="Screenshot 2019-09-22 at 18.05.26.png" descr="Screenshot 2019-09-22 at 18.05.26.png">
            <a:extLst>
              <a:ext uri="{FF2B5EF4-FFF2-40B4-BE49-F238E27FC236}">
                <a16:creationId xmlns:a16="http://schemas.microsoft.com/office/drawing/2014/main" xmlns="" id="{A39DE0BF-3564-174D-813D-DF375EC4D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442" y="3429000"/>
            <a:ext cx="1440000" cy="1775638"/>
          </a:xfrm>
          <a:prstGeom prst="roundRect">
            <a:avLst>
              <a:gd name="adj" fmla="val 36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Screenshot 2019-09-22 at 21.23.37.png" descr="Screenshot 2019-09-22 at 21.23.37.png">
            <a:extLst>
              <a:ext uri="{FF2B5EF4-FFF2-40B4-BE49-F238E27FC236}">
                <a16:creationId xmlns:a16="http://schemas.microsoft.com/office/drawing/2014/main" xmlns="" id="{6B14EC77-7594-8149-91F5-6E7DE7525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385" y="5224605"/>
            <a:ext cx="1440000" cy="1148151"/>
          </a:xfrm>
          <a:prstGeom prst="roundRect">
            <a:avLst>
              <a:gd name="adj" fmla="val 41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First time installing ABC* modules are Testbeam">
            <a:extLst>
              <a:ext uri="{FF2B5EF4-FFF2-40B4-BE49-F238E27FC236}">
                <a16:creationId xmlns:a16="http://schemas.microsoft.com/office/drawing/2014/main" xmlns="" id="{A2B22F73-C29D-1843-8B7F-F2B4F3E65EBF}"/>
              </a:ext>
            </a:extLst>
          </p:cNvPr>
          <p:cNvSpPr txBox="1"/>
          <p:nvPr/>
        </p:nvSpPr>
        <p:spPr>
          <a:xfrm>
            <a:off x="5739312" y="879115"/>
            <a:ext cx="3387177" cy="93358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5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pPr algn="ctr"/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ALPIDE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readout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board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developed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by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USTC,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full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ALPIDE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beam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telescope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being</a:t>
            </a:r>
            <a:r>
              <a:rPr lang="zh-CN" altLang="en-US" sz="18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800" i="1" dirty="0">
                <a:solidFill>
                  <a:srgbClr val="0070C0"/>
                </a:solidFill>
                <a:latin typeface="+mj-lt"/>
              </a:rPr>
              <a:t>developed</a:t>
            </a:r>
            <a:endParaRPr sz="1800" i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08201EA-BD26-9D40-AF30-AECFBFEFA59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486029" y="1812704"/>
            <a:ext cx="946872" cy="1020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5B474D-2ACD-8242-922C-B7E9BD68815C}"/>
              </a:ext>
            </a:extLst>
          </p:cNvPr>
          <p:cNvSpPr txBox="1"/>
          <p:nvPr/>
        </p:nvSpPr>
        <p:spPr>
          <a:xfrm>
            <a:off x="5843925" y="2256297"/>
            <a:ext cx="476997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ALPIDE</a:t>
            </a:r>
            <a:endParaRPr lang="en-US" sz="8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26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A37BCB-29D6-45EB-97BE-E6BA668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New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Clean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Room</a:t>
            </a:r>
            <a:endParaRPr lang="zh-CN" altLang="en-US" sz="3200" b="1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5274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Constructed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ISO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Class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7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clean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room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dedicated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upgrade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project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(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operation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)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8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Not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picture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: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high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resolution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digital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microscope,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cold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box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thermal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circling,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more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storage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boxes,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306676" y="1803198"/>
            <a:ext cx="8250251" cy="3855581"/>
            <a:chOff x="306676" y="1803198"/>
            <a:chExt cx="8250251" cy="3855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4264EE1-EA9B-AD45-8169-CD06B9A8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895" y="2455038"/>
              <a:ext cx="7809720" cy="2565237"/>
            </a:xfrm>
            <a:prstGeom prst="roundRect">
              <a:avLst>
                <a:gd name="adj" fmla="val 378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ADA14F3-5875-AC42-A226-098155070C2E}"/>
                </a:ext>
              </a:extLst>
            </p:cNvPr>
            <p:cNvSpPr txBox="1"/>
            <p:nvPr/>
          </p:nvSpPr>
          <p:spPr>
            <a:xfrm>
              <a:off x="603338" y="1829799"/>
              <a:ext cx="19731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High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Speed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dirty="0">
                  <a:solidFill>
                    <a:srgbClr val="0070C0"/>
                  </a:solidFill>
                </a:rPr>
                <a:t>Bonding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Machine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A5ABBF0C-69FA-934E-8D21-9B93AC751DB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1589927" y="2476130"/>
              <a:ext cx="710523" cy="687067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D1AF41A-386C-964E-A983-3DCA8F463A9F}"/>
                </a:ext>
              </a:extLst>
            </p:cNvPr>
            <p:cNvSpPr txBox="1"/>
            <p:nvPr/>
          </p:nvSpPr>
          <p:spPr>
            <a:xfrm>
              <a:off x="2650696" y="1803198"/>
              <a:ext cx="1643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Automatic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Probe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Station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5B18B0A5-B877-2F4F-A4A7-CB6D4D43212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472198" y="2449529"/>
              <a:ext cx="76663" cy="730786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280D68E-B72A-5C4D-ACD6-F52D2D7F5433}"/>
                </a:ext>
              </a:extLst>
            </p:cNvPr>
            <p:cNvSpPr txBox="1"/>
            <p:nvPr/>
          </p:nvSpPr>
          <p:spPr>
            <a:xfrm>
              <a:off x="4410906" y="1895956"/>
              <a:ext cx="1467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TCT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System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E5FEF881-F577-6843-B475-CEF1082AF0A6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4202513" y="2265288"/>
              <a:ext cx="942319" cy="1043050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F6826DF0-A8C5-0E48-92B1-0CD30CABC15C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4868184" y="3955181"/>
              <a:ext cx="424490" cy="1169664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E294212-B049-224C-855A-90D4DDC1E6D9}"/>
                </a:ext>
              </a:extLst>
            </p:cNvPr>
            <p:cNvSpPr txBox="1"/>
            <p:nvPr/>
          </p:nvSpPr>
          <p:spPr>
            <a:xfrm>
              <a:off x="4215825" y="5124845"/>
              <a:ext cx="2153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Climate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Chamber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9CF1996-641F-2F44-B6F1-52B1595000AA}"/>
                </a:ext>
              </a:extLst>
            </p:cNvPr>
            <p:cNvSpPr txBox="1"/>
            <p:nvPr/>
          </p:nvSpPr>
          <p:spPr>
            <a:xfrm>
              <a:off x="5923749" y="1931830"/>
              <a:ext cx="1211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Dry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Box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D67B93C5-A550-AB4D-AD3E-AA0DBD4A6F85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5905980" y="2301162"/>
              <a:ext cx="623767" cy="892468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2F5D13A6-5029-AC4E-BBE3-3800CE16F7B0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6962096" y="2462865"/>
              <a:ext cx="893124" cy="1109409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817D912-4E88-514B-AB9B-CDCDD3384B8B}"/>
                </a:ext>
              </a:extLst>
            </p:cNvPr>
            <p:cNvSpPr txBox="1"/>
            <p:nvPr/>
          </p:nvSpPr>
          <p:spPr>
            <a:xfrm>
              <a:off x="7153513" y="1816534"/>
              <a:ext cx="1403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Electrical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Test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Setup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979EBCE-BDC9-C84C-BFD1-E4BD2BD1D57D}"/>
                </a:ext>
              </a:extLst>
            </p:cNvPr>
            <p:cNvSpPr txBox="1"/>
            <p:nvPr/>
          </p:nvSpPr>
          <p:spPr>
            <a:xfrm>
              <a:off x="306676" y="4994592"/>
              <a:ext cx="1548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SmartScope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9801CCE-720B-344B-A858-72D1408AFCC5}"/>
                </a:ext>
              </a:extLst>
            </p:cNvPr>
            <p:cNvCxnSpPr>
              <a:cxnSpLocks/>
              <a:stCxn id="41" idx="0"/>
            </p:cNvCxnSpPr>
            <p:nvPr/>
          </p:nvCxnSpPr>
          <p:spPr>
            <a:xfrm flipH="1" flipV="1">
              <a:off x="858129" y="4292806"/>
              <a:ext cx="222639" cy="701786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097965EB-2EB0-B14A-BB77-A014467C12D9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1522439" y="3605044"/>
              <a:ext cx="545941" cy="1684403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2D113BA-4FD8-FF46-BF8E-978D3E3C3BCF}"/>
                </a:ext>
              </a:extLst>
            </p:cNvPr>
            <p:cNvSpPr txBox="1"/>
            <p:nvPr/>
          </p:nvSpPr>
          <p:spPr>
            <a:xfrm>
              <a:off x="1294288" y="5289447"/>
              <a:ext cx="1548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Microscope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E739BDB-B2A7-164B-B248-31D3591EDAC9}"/>
                </a:ext>
              </a:extLst>
            </p:cNvPr>
            <p:cNvSpPr txBox="1"/>
            <p:nvPr/>
          </p:nvSpPr>
          <p:spPr>
            <a:xfrm>
              <a:off x="2204025" y="5001702"/>
              <a:ext cx="1840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Glue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Dispenser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11E5173E-6401-9E40-8127-3B85491CFD8F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H="1" flipV="1">
              <a:off x="2065858" y="3308338"/>
              <a:ext cx="1058342" cy="1693364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8692FD19-1388-5E47-B581-DCB600F4CC9D}"/>
                </a:ext>
              </a:extLst>
            </p:cNvPr>
            <p:cNvSpPr txBox="1"/>
            <p:nvPr/>
          </p:nvSpPr>
          <p:spPr>
            <a:xfrm>
              <a:off x="6229127" y="5124845"/>
              <a:ext cx="1876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</a:rPr>
                <a:t>Mini</a:t>
              </a:r>
              <a:r>
                <a:rPr lang="zh-CN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zh-CN" dirty="0">
                  <a:solidFill>
                    <a:srgbClr val="0070C0"/>
                  </a:solidFill>
                </a:rPr>
                <a:t>Chiller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ACFC3B81-4435-4643-B985-56DB3A828D2E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H="1" flipV="1">
              <a:off x="6369523" y="4292806"/>
              <a:ext cx="797931" cy="832039"/>
            </a:xfrm>
            <a:prstGeom prst="straightConnector1">
              <a:avLst/>
            </a:prstGeom>
            <a:ln w="34925" cmpd="thickThin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71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A37BCB-29D6-45EB-97BE-E6BA668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Module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Assembly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Tests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at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IHEP</a:t>
            </a:r>
            <a:endParaRPr lang="zh-CN" altLang="en-US" sz="3200" b="1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4008"/>
            <a:ext cx="7886700" cy="49712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Ramping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up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hybrid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&amp;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assembly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tests;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started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with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dummy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components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then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electrical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ones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8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Test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system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already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set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up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hybrid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panel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single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testing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→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hybrid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(crate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holding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multiple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panels)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burn-in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(up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5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modules)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cycling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i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</a:t>
            </a:r>
            <a:r>
              <a:rPr lang="zh-CN" altLang="en-US" sz="2200" i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i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preparation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Site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qualification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pre-production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next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4F6855-27DB-E74D-80F3-CE3BA20B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0" b="50000"/>
          <a:stretch/>
        </p:blipFill>
        <p:spPr>
          <a:xfrm>
            <a:off x="5418823" y="3033867"/>
            <a:ext cx="2841465" cy="1323745"/>
          </a:xfrm>
          <a:prstGeom prst="roundRect">
            <a:avLst>
              <a:gd name="adj" fmla="val 56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Non-Irradiated LS">
            <a:extLst>
              <a:ext uri="{FF2B5EF4-FFF2-40B4-BE49-F238E27FC236}">
                <a16:creationId xmlns:a16="http://schemas.microsoft.com/office/drawing/2014/main" xmlns="" id="{836B5522-E1E5-0B45-855A-198010AA5C22}"/>
              </a:ext>
            </a:extLst>
          </p:cNvPr>
          <p:cNvSpPr txBox="1"/>
          <p:nvPr/>
        </p:nvSpPr>
        <p:spPr>
          <a:xfrm>
            <a:off x="749943" y="1968922"/>
            <a:ext cx="373794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Mechanical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h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ybrid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with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dummy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silicon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chips</a:t>
            </a:r>
            <a:endParaRPr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Non-Irradiated LS">
            <a:extLst>
              <a:ext uri="{FF2B5EF4-FFF2-40B4-BE49-F238E27FC236}">
                <a16:creationId xmlns:a16="http://schemas.microsoft.com/office/drawing/2014/main" xmlns="" id="{4C2C3355-1515-BC4A-B255-FDE16A3F706E}"/>
              </a:ext>
            </a:extLst>
          </p:cNvPr>
          <p:cNvSpPr txBox="1"/>
          <p:nvPr/>
        </p:nvSpPr>
        <p:spPr>
          <a:xfrm>
            <a:off x="759133" y="3382251"/>
            <a:ext cx="346665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Electrical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hybrid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with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ABC/HCC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130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chips</a:t>
            </a:r>
            <a:endParaRPr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Non-Irradiated LS">
            <a:extLst>
              <a:ext uri="{FF2B5EF4-FFF2-40B4-BE49-F238E27FC236}">
                <a16:creationId xmlns:a16="http://schemas.microsoft.com/office/drawing/2014/main" xmlns="" id="{708D845E-BB06-DD43-B165-743ABB394044}"/>
              </a:ext>
            </a:extLst>
          </p:cNvPr>
          <p:cNvSpPr txBox="1"/>
          <p:nvPr/>
        </p:nvSpPr>
        <p:spPr>
          <a:xfrm>
            <a:off x="5364088" y="2645445"/>
            <a:ext cx="295093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Mechanical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module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(wire-bonded)</a:t>
            </a:r>
            <a:endParaRPr sz="1600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5845D712-CFEB-0341-8B90-5205CCE80DBF}"/>
              </a:ext>
            </a:extLst>
          </p:cNvPr>
          <p:cNvCxnSpPr/>
          <p:nvPr/>
        </p:nvCxnSpPr>
        <p:spPr>
          <a:xfrm>
            <a:off x="2622183" y="2975685"/>
            <a:ext cx="0" cy="406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14A0C90-1F03-4B44-90D7-061241FDED7F}"/>
              </a:ext>
            </a:extLst>
          </p:cNvPr>
          <p:cNvCxnSpPr>
            <a:cxnSpLocks/>
          </p:cNvCxnSpPr>
          <p:nvPr/>
        </p:nvCxnSpPr>
        <p:spPr>
          <a:xfrm>
            <a:off x="4357249" y="2645452"/>
            <a:ext cx="1006839" cy="5520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E72F45-5F1C-4043-B9C2-037313BBF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96" y="3751973"/>
            <a:ext cx="3456000" cy="614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5F150BE-59EF-0C41-961A-2AA2FA100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96" y="2314495"/>
            <a:ext cx="3456000" cy="616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6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A37BCB-29D6-45EB-97BE-E6BA668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Completing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CHESS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CN" altLang="en-US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Tests</a:t>
            </a:r>
            <a:endParaRPr lang="zh-CN" altLang="en-US" sz="3200" b="1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4008"/>
            <a:ext cx="7886700" cy="55274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Two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daughter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boards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with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CHESS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2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wire-bonded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shipped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from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SLAC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IHEP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(via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CERN,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with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Swiss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export</a:t>
            </a:r>
            <a:r>
              <a:rPr lang="zh-CN" altLang="en-US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license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)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endParaRPr lang="en-US" altLang="zh-CN" sz="2200" dirty="0"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Setup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TCT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scans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further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tests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with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radioactive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sources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4641B-5797-3B4A-8CB3-C3C46A2A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50" y="4587022"/>
            <a:ext cx="3293579" cy="1712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14ABC-9F47-E445-9DEC-ECF578749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23497" r="7483" b="22018"/>
          <a:stretch/>
        </p:blipFill>
        <p:spPr>
          <a:xfrm rot="10800000">
            <a:off x="992899" y="2514443"/>
            <a:ext cx="4712439" cy="2108717"/>
          </a:xfrm>
          <a:prstGeom prst="roundRect">
            <a:avLst>
              <a:gd name="adj" fmla="val 41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857793-502D-D74B-A084-197D48D45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" t="6676"/>
          <a:stretch/>
        </p:blipFill>
        <p:spPr>
          <a:xfrm rot="5400000">
            <a:off x="600236" y="4586602"/>
            <a:ext cx="1836208" cy="1682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29C298-6D11-ED42-8328-B38B76CE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"/>
          <a:stretch/>
        </p:blipFill>
        <p:spPr>
          <a:xfrm>
            <a:off x="6069586" y="2903066"/>
            <a:ext cx="2383204" cy="3406254"/>
          </a:xfrm>
          <a:prstGeom prst="roundRect">
            <a:avLst>
              <a:gd name="adj" fmla="val 36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Non-Irradiated LS">
            <a:extLst>
              <a:ext uri="{FF2B5EF4-FFF2-40B4-BE49-F238E27FC236}">
                <a16:creationId xmlns:a16="http://schemas.microsoft.com/office/drawing/2014/main" xmlns="" id="{761BFB8E-A236-F949-9A16-CA4F3C40025B}"/>
              </a:ext>
            </a:extLst>
          </p:cNvPr>
          <p:cNvSpPr txBox="1"/>
          <p:nvPr/>
        </p:nvSpPr>
        <p:spPr>
          <a:xfrm>
            <a:off x="6156284" y="2504123"/>
            <a:ext cx="214905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200" b="0">
                <a:latin typeface="Charter"/>
                <a:ea typeface="Charter"/>
                <a:cs typeface="Charter"/>
                <a:sym typeface="Charter"/>
              </a:defRPr>
            </a:lvl1pPr>
          </a:lstStyle>
          <a:p>
            <a:r>
              <a:rPr lang="en-US" sz="1600" b="1" dirty="0">
                <a:solidFill>
                  <a:srgbClr val="0070C0"/>
                </a:solidFill>
                <a:latin typeface="+mj-lt"/>
              </a:rPr>
              <a:t>Mounted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an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X-Y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</a:rPr>
              <a:t>stage</a:t>
            </a:r>
            <a:endParaRPr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5DC242-A17B-6940-93CE-299A4160CCB2}"/>
              </a:ext>
            </a:extLst>
          </p:cNvPr>
          <p:cNvSpPr/>
          <p:nvPr/>
        </p:nvSpPr>
        <p:spPr>
          <a:xfrm>
            <a:off x="6046992" y="3027403"/>
            <a:ext cx="973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TCT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box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49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Phase-II:</a:t>
            </a:r>
            <a:br>
              <a:rPr lang="en-US" altLang="zh-CN" dirty="0" smtClean="0"/>
            </a:br>
            <a:r>
              <a:rPr lang="en-US" altLang="zh-CN" dirty="0" smtClean="0"/>
              <a:t>Muon upgrade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23214"/>
          <a:stretch/>
        </p:blipFill>
        <p:spPr>
          <a:xfrm>
            <a:off x="4500970" y="1480832"/>
            <a:ext cx="4643030" cy="3971567"/>
          </a:xfrm>
          <a:prstGeom prst="rect">
            <a:avLst/>
          </a:prstGeom>
        </p:spPr>
      </p:pic>
      <p:sp>
        <p:nvSpPr>
          <p:cNvPr id="9" name="内容占位符 8"/>
          <p:cNvSpPr txBox="1">
            <a:spLocks noGrp="1"/>
          </p:cNvSpPr>
          <p:nvPr>
            <p:ph idx="1"/>
          </p:nvPr>
        </p:nvSpPr>
        <p:spPr>
          <a:xfrm>
            <a:off x="457200" y="2028703"/>
            <a:ext cx="8229600" cy="390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cs typeface="Times New Roman" panose="02020603050405020304" pitchFamily="18" charset="0"/>
              </a:rPr>
              <a:t>BI RPC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upgrade</a:t>
            </a:r>
          </a:p>
          <a:p>
            <a:pPr marL="514336" lvl="1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700" dirty="0" smtClean="0">
                <a:cs typeface="Times New Roman" panose="02020603050405020304" pitchFamily="18" charset="0"/>
              </a:rPr>
              <a:t>Thin-gap RPC detector R&amp;D</a:t>
            </a:r>
          </a:p>
          <a:p>
            <a:pPr marL="514336" lvl="1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700" dirty="0" smtClean="0">
                <a:cs typeface="Times New Roman" panose="02020603050405020304" pitchFamily="18" charset="0"/>
              </a:rPr>
              <a:t>Front-End electronics </a:t>
            </a:r>
          </a:p>
          <a:p>
            <a:pPr marL="514336" lvl="1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700" dirty="0" smtClean="0">
                <a:cs typeface="Times New Roman" panose="02020603050405020304" pitchFamily="18" charset="0"/>
              </a:rPr>
              <a:t>Chamber production and qualification</a:t>
            </a:r>
            <a:endParaRPr lang="en-US" altLang="zh-CN" sz="17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cs typeface="Times New Roman" panose="02020603050405020304" pitchFamily="18" charset="0"/>
              </a:rPr>
              <a:t>BI </a:t>
            </a:r>
            <a:r>
              <a:rPr lang="en-US" altLang="zh-CN" sz="2000" dirty="0" err="1">
                <a:cs typeface="Times New Roman" panose="02020603050405020304" pitchFamily="18" charset="0"/>
              </a:rPr>
              <a:t>sMDT</a:t>
            </a:r>
            <a:r>
              <a:rPr lang="en-US" altLang="zh-CN" sz="2000" dirty="0"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electronics </a:t>
            </a:r>
            <a:r>
              <a:rPr lang="en-US" altLang="zh-CN" sz="2000" dirty="0">
                <a:cs typeface="Times New Roman" panose="02020603050405020304" pitchFamily="18" charset="0"/>
              </a:rPr>
              <a:t>upgrade</a:t>
            </a:r>
          </a:p>
          <a:p>
            <a:pPr marL="514336" lvl="1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700" dirty="0" smtClean="0">
                <a:cs typeface="Times New Roman" panose="02020603050405020304" pitchFamily="18" charset="0"/>
              </a:rPr>
              <a:t>MDT TDC ASIC design and test</a:t>
            </a:r>
            <a:endParaRPr lang="en-US" altLang="zh-CN" sz="17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cs typeface="Times New Roman" panose="02020603050405020304" pitchFamily="18" charset="0"/>
              </a:rPr>
              <a:t>High-eta tagger </a:t>
            </a:r>
            <a:endParaRPr lang="en-US" altLang="zh-CN" sz="2000" dirty="0" smtClean="0">
              <a:cs typeface="Times New Roman" panose="02020603050405020304" pitchFamily="18" charset="0"/>
            </a:endParaRPr>
          </a:p>
          <a:p>
            <a:pPr marL="514336" lvl="1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700" dirty="0" smtClean="0">
                <a:cs typeface="Times New Roman" panose="02020603050405020304" pitchFamily="18" charset="0"/>
              </a:rPr>
              <a:t>Micro-pattern detector with good timing performance.</a:t>
            </a:r>
            <a:endParaRPr lang="en-US" altLang="zh-CN" sz="1700" dirty="0"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391" r="10001" b="5857"/>
          <a:stretch/>
        </p:blipFill>
        <p:spPr>
          <a:xfrm>
            <a:off x="6300192" y="108709"/>
            <a:ext cx="916962" cy="993376"/>
          </a:xfrm>
          <a:prstGeom prst="rect">
            <a:avLst/>
          </a:prstGeom>
        </p:spPr>
      </p:pic>
      <p:pic>
        <p:nvPicPr>
          <p:cNvPr id="11" name="Picture 10" descr="校徽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1070" y="108709"/>
            <a:ext cx="1001310" cy="101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5148064" y="122175"/>
            <a:ext cx="966444" cy="9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RPC: Double-end </a:t>
            </a:r>
            <a:r>
              <a:rPr lang="en-US" altLang="zh-CN" dirty="0"/>
              <a:t>Readout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245" y="4155885"/>
            <a:ext cx="2539657" cy="17699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66" y="4155885"/>
            <a:ext cx="2544418" cy="176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66226" y="5961317"/>
            <a:ext cx="1122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setup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22109" y="3671702"/>
            <a:ext cx="3631538" cy="2399543"/>
            <a:chOff x="5931355" y="927767"/>
            <a:chExt cx="6228578" cy="4115539"/>
          </a:xfrm>
        </p:grpSpPr>
        <p:cxnSp>
          <p:nvCxnSpPr>
            <p:cNvPr id="40" name="直接箭头连接符 39"/>
            <p:cNvCxnSpPr/>
            <p:nvPr/>
          </p:nvCxnSpPr>
          <p:spPr>
            <a:xfrm flipH="1">
              <a:off x="9075992" y="927767"/>
              <a:ext cx="734195" cy="411553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矩形 40"/>
            <p:cNvSpPr/>
            <p:nvPr/>
          </p:nvSpPr>
          <p:spPr>
            <a:xfrm>
              <a:off x="6476869" y="1962851"/>
              <a:ext cx="5303457" cy="190005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497291" y="2188481"/>
              <a:ext cx="5283035" cy="49952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488743" y="2721649"/>
              <a:ext cx="5303457" cy="190005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129653" y="2996177"/>
              <a:ext cx="1892683" cy="49952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134209" y="3529345"/>
              <a:ext cx="1900000" cy="190005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129652" y="1350336"/>
              <a:ext cx="1892683" cy="49952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129651" y="3817963"/>
              <a:ext cx="1892683" cy="49952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96163" y="1963809"/>
              <a:ext cx="138539" cy="172887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96162" y="2733524"/>
              <a:ext cx="138539" cy="172887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332392" y="1963809"/>
              <a:ext cx="138539" cy="172887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344266" y="2733524"/>
              <a:ext cx="138539" cy="172887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8141528" y="3598043"/>
              <a:ext cx="1879668" cy="97557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336062" y="3860268"/>
              <a:ext cx="1496291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scintillator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785020" y="2244507"/>
              <a:ext cx="270757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Galss</a:t>
              </a: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RPC 1.4m*0.4m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851082" y="3049251"/>
              <a:ext cx="270757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Bakelite RPC 0.5m*0.5m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327846" y="1399175"/>
              <a:ext cx="1496291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scintillator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5931355" y="1593040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 channels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0818787" y="1543262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 channels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0826306" y="2895311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 channels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931355" y="2801298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 channels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0540789" y="3443348"/>
              <a:ext cx="1406882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16 channels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2" name="直接箭头连接符 61"/>
            <p:cNvCxnSpPr>
              <a:stCxn id="61" idx="1"/>
              <a:endCxn id="45" idx="3"/>
            </p:cNvCxnSpPr>
            <p:nvPr/>
          </p:nvCxnSpPr>
          <p:spPr>
            <a:xfrm flipH="1" flipV="1">
              <a:off x="10034210" y="3624348"/>
              <a:ext cx="506579" cy="3675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3" name="文本框 62"/>
            <p:cNvSpPr txBox="1"/>
            <p:nvPr/>
          </p:nvSpPr>
          <p:spPr>
            <a:xfrm>
              <a:off x="7627551" y="952335"/>
              <a:ext cx="302251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Side View</a:t>
              </a:r>
              <a:endParaRPr kumimoji="0" lang="zh-CN" alt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670375" y="5905506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Signal speed</a:t>
            </a:r>
            <a:endParaRPr lang="zh-CN" altLang="en-US" sz="1600" dirty="0"/>
          </a:p>
        </p:txBody>
      </p:sp>
      <p:sp>
        <p:nvSpPr>
          <p:cNvPr id="65" name="文本框 64"/>
          <p:cNvSpPr txBox="1"/>
          <p:nvPr/>
        </p:nvSpPr>
        <p:spPr>
          <a:xfrm>
            <a:off x="7163137" y="5845369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Spatial resolution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7331639" y="4368700"/>
                <a:ext cx="1746953" cy="426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altLang="zh-C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0.998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639" y="4368700"/>
                <a:ext cx="1746953" cy="426335"/>
              </a:xfrm>
              <a:prstGeom prst="rect">
                <a:avLst/>
              </a:prstGeom>
              <a:blipFill rotWithShape="0">
                <a:blip r:embed="rId4"/>
                <a:stretch>
                  <a:fillRect l="-19580" t="-127143" r="-1748" b="-20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/>
        </p:nvSpPr>
        <p:spPr>
          <a:xfrm>
            <a:off x="4787735" y="5292361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19.69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cm/ns</a:t>
            </a:r>
            <a:endParaRPr lang="zh-CN" altLang="en-US" dirty="0"/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80" y="2530282"/>
            <a:ext cx="4160707" cy="772712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21" y="1345313"/>
            <a:ext cx="3836671" cy="1189945"/>
          </a:xfrm>
          <a:prstGeom prst="rect">
            <a:avLst/>
          </a:prstGeom>
        </p:spPr>
      </p:pic>
      <p:sp>
        <p:nvSpPr>
          <p:cNvPr id="68" name="内容占位符 2"/>
          <p:cNvSpPr txBox="1">
            <a:spLocks/>
          </p:cNvSpPr>
          <p:nvPr/>
        </p:nvSpPr>
        <p:spPr bwMode="auto">
          <a:xfrm>
            <a:off x="326081" y="1288853"/>
            <a:ext cx="5185757" cy="23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The current read-out scheme</a:t>
            </a:r>
          </a:p>
          <a:p>
            <a:pPr lvl="1"/>
            <a:r>
              <a:rPr lang="en-US" altLang="zh-CN" sz="1500" dirty="0" smtClean="0"/>
              <a:t>Two single-end readout panels in η</a:t>
            </a:r>
            <a:r>
              <a:rPr lang="zh-CN" altLang="en-US" sz="1500" dirty="0" smtClean="0"/>
              <a:t> </a:t>
            </a:r>
            <a:r>
              <a:rPr lang="en-US" altLang="zh-CN" sz="1500" dirty="0" smtClean="0"/>
              <a:t>&amp; φ direction</a:t>
            </a:r>
          </a:p>
          <a:p>
            <a:pPr lvl="1"/>
            <a:r>
              <a:rPr lang="en-US" altLang="zh-CN" sz="1500" dirty="0" smtClean="0"/>
              <a:t>Spatial resolution relies on the strip pitch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The double-end readout</a:t>
            </a:r>
          </a:p>
          <a:p>
            <a:pPr lvl="1"/>
            <a:r>
              <a:rPr lang="en-US" altLang="zh-CN" sz="1500" dirty="0" smtClean="0"/>
              <a:t>One double-end readout panel in η direction</a:t>
            </a:r>
          </a:p>
          <a:p>
            <a:pPr lvl="1"/>
            <a:r>
              <a:rPr lang="en-US" altLang="zh-CN" sz="1500" dirty="0" smtClean="0"/>
              <a:t>Time difference for positioning</a:t>
            </a:r>
          </a:p>
          <a:p>
            <a:pPr lvl="1"/>
            <a:r>
              <a:rPr lang="en-US" altLang="zh-CN" sz="1500" dirty="0" smtClean="0"/>
              <a:t>Save FEE, </a:t>
            </a:r>
            <a:r>
              <a:rPr lang="en-US" altLang="zh-CN" sz="1500" dirty="0" smtClean="0">
                <a:solidFill>
                  <a:srgbClr val="FF0000"/>
                </a:solidFill>
              </a:rPr>
              <a:t>reduce dead area, reduce thickness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8961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RPC: </a:t>
            </a:r>
            <a:r>
              <a:rPr lang="en-US" altLang="zh-CN" dirty="0"/>
              <a:t>New readout panel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49671" y="1341728"/>
            <a:ext cx="4901432" cy="182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22848" r="23226" b="16655"/>
          <a:stretch/>
        </p:blipFill>
        <p:spPr>
          <a:xfrm>
            <a:off x="5025162" y="3305928"/>
            <a:ext cx="2312784" cy="1706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144" y="1511392"/>
            <a:ext cx="4051595" cy="1637115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255295" y="3665865"/>
            <a:ext cx="5960648" cy="23696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dirty="0" smtClean="0">
                <a:latin typeface="+mn-lt"/>
              </a:rPr>
              <a:t>honeycomb readout </a:t>
            </a:r>
            <a:r>
              <a:rPr lang="en-US" altLang="zh-CN" sz="2400" dirty="0">
                <a:latin typeface="+mn-lt"/>
              </a:rPr>
              <a:t>panel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n-lt"/>
              </a:rPr>
              <a:t>2 layers of PCB as readout strip and ground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n-lt"/>
              </a:rPr>
              <a:t>~2 mm honeycomb </a:t>
            </a:r>
            <a:r>
              <a:rPr lang="en-US" altLang="zh-CN" sz="1800" dirty="0" smtClean="0">
                <a:latin typeface="+mn-lt"/>
              </a:rPr>
              <a:t>as </a:t>
            </a:r>
            <a:r>
              <a:rPr lang="en-US" altLang="zh-CN" sz="1800" dirty="0">
                <a:latin typeface="+mn-lt"/>
              </a:rPr>
              <a:t>medium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n-lt"/>
              </a:rPr>
              <a:t>Characteristic impedance: 18.5 ohm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n-lt"/>
              </a:rPr>
              <a:t>Good performance </a:t>
            </a:r>
            <a:r>
              <a:rPr lang="en-US" altLang="zh-CN" sz="1800" dirty="0" smtClean="0">
                <a:latin typeface="+mn-lt"/>
              </a:rPr>
              <a:t>achieved in </a:t>
            </a:r>
            <a:r>
              <a:rPr lang="en-US" altLang="zh-CN" sz="1800" dirty="0">
                <a:latin typeface="+mn-lt"/>
              </a:rPr>
              <a:t>the double-end readout </a:t>
            </a:r>
            <a:r>
              <a:rPr lang="en-US" altLang="zh-CN" sz="1800" dirty="0" smtClean="0">
                <a:latin typeface="+mn-lt"/>
              </a:rPr>
              <a:t>RPC</a:t>
            </a:r>
            <a:endParaRPr lang="en-US" altLang="zh-CN" sz="1800" dirty="0">
              <a:latin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32787" y="3431483"/>
            <a:ext cx="18686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 honeycomb board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54189" y="5898855"/>
            <a:ext cx="2761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honeycomb readout panel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7744" y="3692084"/>
            <a:ext cx="1934739" cy="2579652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232200" y="1537558"/>
            <a:ext cx="5185757" cy="15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Main </a:t>
            </a:r>
            <a:r>
              <a:rPr lang="en-US" altLang="zh-CN" sz="2000" dirty="0"/>
              <a:t>constraints: 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 smtClean="0"/>
              <a:t>     Dielectric </a:t>
            </a:r>
            <a:r>
              <a:rPr lang="en-US" altLang="zh-CN" sz="2000" dirty="0"/>
              <a:t>constant (</a:t>
            </a:r>
            <a:r>
              <a:rPr lang="en-US" altLang="zh-CN" sz="2000" dirty="0" err="1"/>
              <a:t>εr</a:t>
            </a:r>
            <a:r>
              <a:rPr lang="en-US" altLang="zh-CN" sz="2000" dirty="0"/>
              <a:t>) , weight, rigidity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foam-like </a:t>
            </a:r>
            <a:r>
              <a:rPr lang="en-US" altLang="zh-CN" sz="2000" dirty="0"/>
              <a:t>material (low </a:t>
            </a:r>
            <a:r>
              <a:rPr lang="en-US" altLang="zh-CN" sz="2000" dirty="0" err="1"/>
              <a:t>εr</a:t>
            </a:r>
            <a:r>
              <a:rPr lang="en-US" altLang="zh-CN" sz="2000" dirty="0"/>
              <a:t>, fragile and soft)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honeycomb </a:t>
            </a:r>
            <a:r>
              <a:rPr lang="en-US" altLang="zh-CN" sz="2000" dirty="0">
                <a:solidFill>
                  <a:srgbClr val="FF0000"/>
                </a:solidFill>
              </a:rPr>
              <a:t>board (</a:t>
            </a:r>
            <a:r>
              <a:rPr lang="en-US" altLang="zh-CN" sz="2000" dirty="0">
                <a:solidFill>
                  <a:srgbClr val="FF0000"/>
                </a:solidFill>
                <a:sym typeface="Wingdings" panose="05000000000000000000" pitchFamily="2" charset="2"/>
              </a:rPr>
              <a:t>low </a:t>
            </a:r>
            <a:r>
              <a:rPr lang="el-GR" altLang="zh-CN" sz="2000" dirty="0">
                <a:solidFill>
                  <a:srgbClr val="FF0000"/>
                </a:solidFill>
              </a:rPr>
              <a:t>ε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r  </a:t>
            </a:r>
            <a:r>
              <a:rPr lang="en-US" altLang="zh-CN" sz="2000" dirty="0">
                <a:solidFill>
                  <a:srgbClr val="FF0000"/>
                </a:solidFill>
              </a:rPr>
              <a:t>hard and strong</a:t>
            </a:r>
            <a:r>
              <a:rPr lang="en-US" altLang="zh-CN" sz="2000" dirty="0" smtClean="0">
                <a:solidFill>
                  <a:srgbClr val="FF0000"/>
                </a:solidFill>
              </a:rPr>
              <a:t>)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RPC: New </a:t>
            </a:r>
            <a:r>
              <a:rPr lang="en-US" altLang="zh-CN" dirty="0"/>
              <a:t>FEE </a:t>
            </a:r>
            <a:r>
              <a:rPr lang="en-US" altLang="zh-CN" dirty="0" smtClean="0"/>
              <a:t>Board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5" y="4509119"/>
            <a:ext cx="8229600" cy="168169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Two versions of FEE boards were designed by USTC. </a:t>
            </a:r>
          </a:p>
          <a:p>
            <a:r>
              <a:rPr lang="en-US" altLang="zh-CN" dirty="0"/>
              <a:t>Compared with that of INFN, USTC FEE board has larger gain, wider bandwidth and lower power consumption.</a:t>
            </a:r>
          </a:p>
          <a:p>
            <a:r>
              <a:rPr lang="en-US" altLang="zh-CN" dirty="0"/>
              <a:t>Current and voltage could be monitored by software.</a:t>
            </a:r>
          </a:p>
          <a:p>
            <a:r>
              <a:rPr lang="en-US" altLang="zh-CN" dirty="0"/>
              <a:t>Now the second version of FEE board is under testing in USTC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7" name="图片 6" descr="C:\Users\JIAJIN~1\AppData\Local\Temp\WeChat Files\f3c6ce3058235eded0b5c7ac90a90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774" r="44951"/>
          <a:stretch/>
        </p:blipFill>
        <p:spPr bwMode="auto">
          <a:xfrm rot="16200000">
            <a:off x="6050989" y="903726"/>
            <a:ext cx="1212694" cy="4938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020877"/>
              </p:ext>
            </p:extLst>
          </p:nvPr>
        </p:nvGraphicFramePr>
        <p:xfrm>
          <a:off x="4157040" y="1215379"/>
          <a:ext cx="5026547" cy="16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Visio" r:id="rId4" imgW="12719076" imgH="4800600" progId="Visio.Drawing.15">
                  <p:embed/>
                </p:oleObj>
              </mc:Choice>
              <mc:Fallback>
                <p:oleObj name="Visio" r:id="rId4" imgW="12719076" imgH="480060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040" y="1215379"/>
                        <a:ext cx="5026547" cy="166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31" y="1611801"/>
            <a:ext cx="3565826" cy="213422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1131" y="3803417"/>
            <a:ext cx="3398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1 of FEE board(only amplifier):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139" y="4006227"/>
            <a:ext cx="4704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2 of FEE board(amplifier-discriminator-LVDS converter):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Large Trigger </a:t>
            </a:r>
            <a:r>
              <a:rPr lang="en-US" altLang="zh-CN" dirty="0"/>
              <a:t>detector </a:t>
            </a:r>
            <a:r>
              <a:rPr lang="en-US" altLang="zh-CN" dirty="0" smtClean="0"/>
              <a:t>(SDU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/>
          <a:stretch/>
        </p:blipFill>
        <p:spPr>
          <a:xfrm>
            <a:off x="645932" y="3841204"/>
            <a:ext cx="3814535" cy="22597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42" y="1317436"/>
            <a:ext cx="4147628" cy="23414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2000" y="4074902"/>
            <a:ext cx="4417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+mn-lt"/>
                <a:cs typeface="Times New Roman" panose="02020603050405020304" pitchFamily="18" charset="0"/>
              </a:rPr>
              <a:t>8 piece scintillators install in one light tight box</a:t>
            </a:r>
          </a:p>
          <a:p>
            <a:pPr marL="742938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lt"/>
                <a:cs typeface="Times New Roman" panose="02020603050405020304" pitchFamily="18" charset="0"/>
              </a:rPr>
              <a:t>Each scintillator insert 6 WLS fibers</a:t>
            </a:r>
          </a:p>
          <a:p>
            <a:pPr marL="742938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lt"/>
                <a:cs typeface="Times New Roman" panose="02020603050405020304" pitchFamily="18" charset="0"/>
              </a:rPr>
              <a:t>One PMT couple to all the fibers</a:t>
            </a:r>
          </a:p>
          <a:p>
            <a:pPr marL="285743" indent="-28574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+mn-lt"/>
                <a:cs typeface="Times New Roman" panose="02020603050405020304" pitchFamily="18" charset="0"/>
              </a:rPr>
              <a:t>Quality of signal is good. </a:t>
            </a:r>
          </a:p>
          <a:p>
            <a:pPr marL="285743" indent="-28574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+mn-lt"/>
                <a:cs typeface="Times New Roman" panose="02020603050405020304" pitchFamily="18" charset="0"/>
              </a:rPr>
              <a:t>Waiting </a:t>
            </a:r>
            <a:r>
              <a:rPr lang="en-US" altLang="zh-CN" sz="1600" dirty="0">
                <a:latin typeface="+mn-lt"/>
                <a:cs typeface="Times New Roman" panose="02020603050405020304" pitchFamily="18" charset="0"/>
              </a:rPr>
              <a:t>more scintillators for another detector.</a:t>
            </a:r>
            <a:endParaRPr lang="zh-CN" alt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9795" y="5962020"/>
            <a:ext cx="289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of signal from scintillator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268171" y="1114406"/>
            <a:ext cx="4870884" cy="309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Trigger detector of the future RPC test system: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/>
              <a:t>BIS RPC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max area</a:t>
            </a:r>
            <a:r>
              <a:rPr lang="zh-CN" altLang="en-US" sz="1600" dirty="0" smtClean="0"/>
              <a:t>：</a:t>
            </a:r>
            <a:endParaRPr lang="en-US" altLang="zh-CN" sz="16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/>
              <a:t>1820mm</a:t>
            </a:r>
            <a:r>
              <a:rPr lang="zh-CN" altLang="en-US" sz="1600" dirty="0" smtClean="0"/>
              <a:t>*</a:t>
            </a:r>
            <a:r>
              <a:rPr lang="en-US" altLang="zh-CN" sz="1600" dirty="0" smtClean="0"/>
              <a:t>1096mm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/>
              <a:t>Trigger detector sensitive area: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>
                <a:solidFill>
                  <a:srgbClr val="FF0000"/>
                </a:solidFill>
              </a:rPr>
              <a:t>2000mm*1300mm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/>
              <a:t>Light tight box of the trigger detector: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 smtClean="0"/>
              <a:t>2200mm*1350mm*50mm                          </a:t>
            </a:r>
            <a:endParaRPr lang="en-US" altLang="zh-CN" sz="1200" dirty="0" smtClean="0"/>
          </a:p>
        </p:txBody>
      </p:sp>
    </p:spTree>
    <p:extLst>
      <p:ext uri="{BB962C8B-B14F-4D97-AF65-F5344CB8AC3E}">
        <p14:creationId xmlns:p14="http://schemas.microsoft.com/office/powerpoint/2010/main" val="41954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0" y="1591843"/>
            <a:ext cx="6368785" cy="4175759"/>
          </a:xfrm>
          <a:prstGeom prst="rect">
            <a:avLst/>
          </a:prstGeom>
        </p:spPr>
      </p:pic>
      <p:sp>
        <p:nvSpPr>
          <p:cNvPr id="9" name="Rounded Rectangular Callout 29"/>
          <p:cNvSpPr/>
          <p:nvPr/>
        </p:nvSpPr>
        <p:spPr>
          <a:xfrm>
            <a:off x="42534" y="1213183"/>
            <a:ext cx="1850654" cy="557196"/>
          </a:xfrm>
          <a:prstGeom prst="wedgeRoundRectCallout">
            <a:avLst>
              <a:gd name="adj1" fmla="val 32757"/>
              <a:gd name="adj2" fmla="val 321290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0000FF"/>
                </a:solidFill>
                <a:ea typeface="华文楷体"/>
                <a:cs typeface="华文楷体"/>
              </a:rPr>
              <a:t>Thin-gap RPC </a:t>
            </a:r>
          </a:p>
          <a:p>
            <a:pPr algn="ctr"/>
            <a:r>
              <a:rPr lang="en-US" altLang="zh-TW" b="1" dirty="0">
                <a:solidFill>
                  <a:srgbClr val="0000FF"/>
                </a:solidFill>
                <a:ea typeface="华文楷体"/>
                <a:cs typeface="华文楷体"/>
              </a:rPr>
              <a:t>&amp; elect.</a:t>
            </a:r>
          </a:p>
        </p:txBody>
      </p:sp>
      <p:sp>
        <p:nvSpPr>
          <p:cNvPr id="10" name="Rounded Rectangular Callout 28"/>
          <p:cNvSpPr/>
          <p:nvPr/>
        </p:nvSpPr>
        <p:spPr>
          <a:xfrm>
            <a:off x="3851920" y="5602826"/>
            <a:ext cx="1932785" cy="576065"/>
          </a:xfrm>
          <a:prstGeom prst="wedgeRoundRectCallout">
            <a:avLst>
              <a:gd name="adj1" fmla="val -128845"/>
              <a:gd name="adj2" fmla="val -55011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High-eta tagger- </a:t>
            </a:r>
            <a:r>
              <a:rPr lang="en-US" altLang="zh-CN" b="1" dirty="0" err="1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mGEM</a:t>
            </a:r>
            <a:endParaRPr lang="en-US" altLang="zh-TW" b="1" dirty="0">
              <a:solidFill>
                <a:srgbClr val="0000FF"/>
              </a:solidFill>
              <a:ea typeface="华文楷体"/>
              <a:cs typeface="华文楷体"/>
            </a:endParaRPr>
          </a:p>
        </p:txBody>
      </p:sp>
      <p:sp>
        <p:nvSpPr>
          <p:cNvPr id="13" name="Rounded Rectangular Callout 28"/>
          <p:cNvSpPr/>
          <p:nvPr/>
        </p:nvSpPr>
        <p:spPr>
          <a:xfrm>
            <a:off x="2195736" y="1196931"/>
            <a:ext cx="1932785" cy="576065"/>
          </a:xfrm>
          <a:prstGeom prst="wedgeRoundRectCallout">
            <a:avLst>
              <a:gd name="adj1" fmla="val -13235"/>
              <a:gd name="adj2" fmla="val 177498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MDT elect. 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–TDC ASIC</a:t>
            </a:r>
            <a:endParaRPr lang="en-US" altLang="zh-TW" b="1" dirty="0">
              <a:solidFill>
                <a:srgbClr val="0000FF"/>
              </a:solidFill>
              <a:ea typeface="华文楷体"/>
              <a:cs typeface="华文楷体"/>
            </a:endParaRPr>
          </a:p>
        </p:txBody>
      </p:sp>
      <p:sp>
        <p:nvSpPr>
          <p:cNvPr id="14" name="Rounded Rectangular Callout 28"/>
          <p:cNvSpPr/>
          <p:nvPr/>
        </p:nvSpPr>
        <p:spPr>
          <a:xfrm>
            <a:off x="3347864" y="4757480"/>
            <a:ext cx="1728192" cy="513180"/>
          </a:xfrm>
          <a:prstGeom prst="wedgeRoundRectCallout">
            <a:avLst>
              <a:gd name="adj1" fmla="val -61621"/>
              <a:gd name="adj2" fmla="val 90450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华文楷体"/>
                <a:cs typeface="华文楷体"/>
              </a:rPr>
              <a:t>NSW</a:t>
            </a:r>
          </a:p>
          <a:p>
            <a:pPr algn="ctr"/>
            <a:r>
              <a:rPr lang="en-US" altLang="zh-CN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华文楷体"/>
                <a:cs typeface="华文楷体"/>
              </a:rPr>
              <a:t>sTGC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华文楷体"/>
                <a:cs typeface="华文楷体"/>
              </a:rPr>
              <a:t> &amp; elect.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ea typeface="华文楷体"/>
              <a:cs typeface="华文楷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42347" y="1196752"/>
            <a:ext cx="3594150" cy="381731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Phase-I: New Small Wheel upgrade</a:t>
            </a:r>
          </a:p>
          <a:p>
            <a:r>
              <a:rPr lang="en-US" altLang="zh-CN" dirty="0">
                <a:solidFill>
                  <a:srgbClr val="00B0F0"/>
                </a:solidFill>
              </a:rPr>
              <a:t>Phase-II: ITK upgrade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Phase-II: Muon upgrade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BI RPC trigger detector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MDT TDC ASIC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High-eta tagger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HGTD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Summary and Outlook</a:t>
            </a:r>
          </a:p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413834" y="1986834"/>
            <a:ext cx="9144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MDT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3779912" y="2204864"/>
            <a:ext cx="91122" cy="29003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3092360" y="2151656"/>
            <a:ext cx="778674" cy="102915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ular Callout 28"/>
          <p:cNvSpPr/>
          <p:nvPr/>
        </p:nvSpPr>
        <p:spPr>
          <a:xfrm>
            <a:off x="3328206" y="3380936"/>
            <a:ext cx="1932785" cy="576065"/>
          </a:xfrm>
          <a:prstGeom prst="wedgeRoundRectCallout">
            <a:avLst>
              <a:gd name="adj1" fmla="val -133875"/>
              <a:gd name="adj2" fmla="val 181466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HGTD</a:t>
            </a:r>
            <a:endParaRPr lang="en-US" altLang="zh-TW" b="1" dirty="0">
              <a:solidFill>
                <a:srgbClr val="FF0000"/>
              </a:solidFill>
              <a:ea typeface="华文楷体"/>
              <a:cs typeface="华文楷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91680" y="4365104"/>
            <a:ext cx="72008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27584" y="4797152"/>
            <a:ext cx="864096" cy="256590"/>
          </a:xfrm>
          <a:prstGeom prst="rect">
            <a:avLst/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ounded Rectangular Callout 41"/>
          <p:cNvSpPr/>
          <p:nvPr/>
        </p:nvSpPr>
        <p:spPr>
          <a:xfrm>
            <a:off x="130767" y="5254232"/>
            <a:ext cx="1674187" cy="892030"/>
          </a:xfrm>
          <a:prstGeom prst="wedgeRoundRectCallout">
            <a:avLst>
              <a:gd name="adj1" fmla="val 5065"/>
              <a:gd name="adj2" fmla="val -8031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华文楷体"/>
                <a:cs typeface="华文楷体"/>
              </a:rPr>
              <a:t>ITK strip:</a:t>
            </a: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华文楷体"/>
              </a:rPr>
              <a:t>Readout ASIC</a:t>
            </a: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华文楷体"/>
              </a:rPr>
              <a:t>Barrel module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21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RPC Detector Laboratory in SJTU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60864" y="1183500"/>
            <a:ext cx="5363264" cy="280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ea typeface="楷体" panose="02010609060101010101" pitchFamily="49" charset="-122"/>
              </a:rPr>
              <a:t>The RPC detector test platform, including the gas distribution system, the trigger system, the test system and the readout system.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 smtClean="0">
                <a:ea typeface="黑体" panose="02010609060101010101" pitchFamily="49" charset="-122"/>
              </a:rPr>
              <a:t>Gas Flow Simulation on RPC detector </a:t>
            </a:r>
            <a:endParaRPr lang="en-US" altLang="zh-CN" sz="1400" dirty="0" smtClean="0"/>
          </a:p>
          <a:p>
            <a:pPr marL="557213" lvl="1" indent="-214313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ea typeface="楷体" panose="02010609060101010101" pitchFamily="49" charset="-122"/>
              </a:rPr>
              <a:t>The gas flow simulation of the RPC detector obtained the</a:t>
            </a:r>
            <a:r>
              <a:rPr lang="en-US" altLang="zh-CN" sz="1100" b="1" dirty="0" smtClean="0">
                <a:solidFill>
                  <a:srgbClr val="FF0000"/>
                </a:solidFill>
                <a:ea typeface="楷体" panose="02010609060101010101" pitchFamily="49" charset="-122"/>
              </a:rPr>
              <a:t> velocity, pressure and vorticity distribution</a:t>
            </a:r>
            <a:r>
              <a:rPr lang="en-US" altLang="zh-CN" sz="1100" dirty="0" smtClean="0">
                <a:ea typeface="楷体" panose="02010609060101010101" pitchFamily="49" charset="-122"/>
              </a:rPr>
              <a:t> inside the RPC.</a:t>
            </a:r>
          </a:p>
          <a:p>
            <a:pPr marL="557213" lvl="1" indent="-214313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ea typeface="楷体" panose="02010609060101010101" pitchFamily="49" charset="-122"/>
              </a:rPr>
              <a:t>The </a:t>
            </a:r>
            <a:r>
              <a:rPr lang="en-US" altLang="zh-CN" sz="1100" b="1" dirty="0" smtClean="0">
                <a:solidFill>
                  <a:srgbClr val="FF0000"/>
                </a:solidFill>
                <a:ea typeface="楷体" panose="02010609060101010101" pitchFamily="49" charset="-122"/>
              </a:rPr>
              <a:t>average vorticity of the misplacement</a:t>
            </a:r>
            <a:r>
              <a:rPr lang="en-US" altLang="zh-CN" sz="1100" dirty="0" smtClean="0">
                <a:ea typeface="楷体" panose="02010609060101010101" pitchFamily="49" charset="-122"/>
              </a:rPr>
              <a:t> was smaller, that is, the gas flow stability was better.</a:t>
            </a:r>
            <a:endParaRPr lang="en-US" sz="1100" dirty="0" smtClean="0"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 smtClean="0">
                <a:ea typeface="楷体" panose="02010609060101010101" pitchFamily="49" charset="-122"/>
                <a:sym typeface="+mn-ea"/>
              </a:rPr>
              <a:t>Design and construct the SJTU GRPC gas gap and read signal from the detector </a:t>
            </a:r>
            <a:r>
              <a:rPr lang="en-US" altLang="zh-CN" sz="1400" dirty="0" smtClean="0">
                <a:ea typeface="楷体" panose="02010609060101010101" pitchFamily="49" charset="-122"/>
                <a:sym typeface="+mn-ea"/>
              </a:rPr>
              <a:t>successfully</a:t>
            </a:r>
            <a:r>
              <a:rPr lang="en-US" altLang="zh-CN" sz="1400" dirty="0" smtClean="0">
                <a:ea typeface="楷体" panose="02010609060101010101" pitchFamily="49" charset="-122"/>
                <a:sym typeface="+mn-ea"/>
              </a:rPr>
              <a:t>.</a:t>
            </a:r>
            <a:endParaRPr lang="en-US" altLang="zh-CN" sz="1400" dirty="0"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rcRect l="5698" b="-784"/>
          <a:stretch>
            <a:fillRect/>
          </a:stretch>
        </p:blipFill>
        <p:spPr>
          <a:xfrm>
            <a:off x="5724128" y="1216487"/>
            <a:ext cx="3351615" cy="2015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4" y="4140161"/>
            <a:ext cx="1531620" cy="1566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34" y="4029030"/>
            <a:ext cx="1828800" cy="17767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rcRect l="8709" r="4100"/>
          <a:stretch>
            <a:fillRect/>
          </a:stretch>
        </p:blipFill>
        <p:spPr>
          <a:xfrm rot="5400000" flipH="1">
            <a:off x="4066000" y="4149274"/>
            <a:ext cx="1819785" cy="156544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989284" y="4022105"/>
            <a:ext cx="3108493" cy="1833214"/>
            <a:chOff x="5663171" y="3401518"/>
            <a:chExt cx="3108493" cy="183321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/>
            <a:srcRect l="1102" t="10971" r="-750" b="4921"/>
            <a:stretch>
              <a:fillRect/>
            </a:stretch>
          </p:blipFill>
          <p:spPr bwMode="auto">
            <a:xfrm>
              <a:off x="5663171" y="3401518"/>
              <a:ext cx="3108493" cy="1833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圆角矩形 13"/>
            <p:cNvSpPr/>
            <p:nvPr/>
          </p:nvSpPr>
          <p:spPr>
            <a:xfrm>
              <a:off x="6491352" y="4128734"/>
              <a:ext cx="432435" cy="40171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67900" y="5818949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distribution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84071" y="5764744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</a:t>
            </a:r>
          </a:p>
          <a:p>
            <a:pPr algn="ctr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two spacer placement methods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507369" y="3291659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 detector platform in SJTU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5149147" y="5888305"/>
            <a:ext cx="2355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gap production 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MDT Frontend Electronics Upgrade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  <p:pic>
        <p:nvPicPr>
          <p:cNvPr id="7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85112"/>
            <a:ext cx="4743450" cy="16369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11560" y="1261467"/>
            <a:ext cx="7335311" cy="86385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spc="-8" dirty="0">
                <a:latin typeface="+mn-lt"/>
                <a:cs typeface="Times New Roman" panose="02020603050405020304" pitchFamily="18" charset="0"/>
              </a:rPr>
              <a:t>Monitored 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Drift </a:t>
            </a:r>
            <a:r>
              <a:rPr lang="en-US" sz="1200" spc="-15" dirty="0" smtClean="0">
                <a:latin typeface="+mn-lt"/>
                <a:cs typeface="Times New Roman" panose="02020603050405020304" pitchFamily="18" charset="0"/>
              </a:rPr>
              <a:t>Tube (MDT</a:t>
            </a:r>
            <a:r>
              <a:rPr lang="en-US" sz="1200" spc="-15" dirty="0">
                <a:latin typeface="+mn-lt"/>
                <a:cs typeface="Times New Roman" panose="02020603050405020304" pitchFamily="18" charset="0"/>
              </a:rPr>
              <a:t>) in current system 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is only 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used </a:t>
            </a:r>
            <a:r>
              <a:rPr lang="en-US" sz="1200" spc="-11" dirty="0">
                <a:latin typeface="+mn-lt"/>
                <a:cs typeface="Times New Roman" panose="02020603050405020304" pitchFamily="18" charset="0"/>
              </a:rPr>
              <a:t>for </a:t>
            </a:r>
            <a:r>
              <a:rPr lang="en-US" sz="1200" spc="-8" dirty="0">
                <a:latin typeface="+mn-lt"/>
                <a:cs typeface="Times New Roman" panose="02020603050405020304" pitchFamily="18" charset="0"/>
              </a:rPr>
              <a:t>precision</a:t>
            </a:r>
            <a:r>
              <a:rPr lang="en-US" sz="1200" spc="143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readout</a:t>
            </a:r>
          </a:p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dirty="0">
                <a:latin typeface="+mn-lt"/>
                <a:cs typeface="Times New Roman" panose="02020603050405020304" pitchFamily="18" charset="0"/>
              </a:rPr>
              <a:t>After Phase II upgrade, MDT information will be used at the first-level trigger to sharpen the trigger turn-on curves</a:t>
            </a:r>
          </a:p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MDT </a:t>
            </a:r>
            <a:r>
              <a:rPr lang="en-US" sz="1200" spc="-8" dirty="0">
                <a:latin typeface="+mn-lt"/>
                <a:cs typeface="Times New Roman" panose="02020603050405020304" pitchFamily="18" charset="0"/>
              </a:rPr>
              <a:t>electronics 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needs </a:t>
            </a:r>
            <a:r>
              <a:rPr lang="en-US" sz="1200" spc="-8" dirty="0">
                <a:latin typeface="+mn-lt"/>
                <a:cs typeface="Times New Roman" panose="02020603050405020304" pitchFamily="18" charset="0"/>
              </a:rPr>
              <a:t>to cope 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with new </a:t>
            </a:r>
            <a:r>
              <a:rPr lang="en-US" sz="1200" spc="-26" dirty="0">
                <a:latin typeface="+mn-lt"/>
                <a:cs typeface="Times New Roman" panose="02020603050405020304" pitchFamily="18" charset="0"/>
              </a:rPr>
              <a:t>ATLAS </a:t>
            </a:r>
            <a:r>
              <a:rPr lang="en-US" sz="1200" spc="-11" dirty="0">
                <a:latin typeface="+mn-lt"/>
                <a:cs typeface="Times New Roman" panose="02020603050405020304" pitchFamily="18" charset="0"/>
              </a:rPr>
              <a:t>TDAQ 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scheme proposed</a:t>
            </a:r>
            <a:endParaRPr lang="en-US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476608" y="3939909"/>
            <a:ext cx="5995243" cy="19486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50000"/>
              </a:lnSpc>
              <a:spcBef>
                <a:spcPts val="75"/>
              </a:spcBef>
            </a:pPr>
            <a:r>
              <a:rPr sz="1200" spc="-4" dirty="0">
                <a:latin typeface="+mn-lt"/>
                <a:cs typeface="Times New Roman" panose="02020603050405020304" pitchFamily="18" charset="0"/>
              </a:rPr>
              <a:t>Develop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a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new TDC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ASIC </a:t>
            </a:r>
            <a:r>
              <a:rPr sz="1200" spc="-11" dirty="0">
                <a:latin typeface="+mn-lt"/>
                <a:cs typeface="Times New Roman" panose="02020603050405020304" pitchFamily="18" charset="0"/>
              </a:rPr>
              <a:t>for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the </a:t>
            </a:r>
            <a:r>
              <a:rPr sz="1200" spc="-11" dirty="0">
                <a:latin typeface="+mn-lt"/>
                <a:cs typeface="Times New Roman" panose="02020603050405020304" pitchFamily="18" charset="0"/>
              </a:rPr>
              <a:t>MDT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phase II</a:t>
            </a:r>
            <a:r>
              <a:rPr sz="1200" spc="49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8" dirty="0">
                <a:latin typeface="+mn-lt"/>
                <a:cs typeface="Times New Roman" panose="02020603050405020304" pitchFamily="18" charset="0"/>
              </a:rPr>
              <a:t>upgrade</a:t>
            </a:r>
            <a:r>
              <a:rPr lang="en-US" sz="1200" spc="-8" dirty="0">
                <a:latin typeface="+mn-lt"/>
                <a:cs typeface="Times New Roman" panose="02020603050405020304" pitchFamily="18" charset="0"/>
              </a:rPr>
              <a:t>:</a:t>
            </a:r>
            <a:endParaRPr sz="1200" dirty="0">
              <a:latin typeface="+mn-lt"/>
              <a:cs typeface="Times New Roman" panose="02020603050405020304" pitchFamily="18" charset="0"/>
            </a:endParaRP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sz="1200" spc="-8" dirty="0">
                <a:latin typeface="+mn-lt"/>
                <a:cs typeface="Times New Roman" panose="02020603050405020304" pitchFamily="18" charset="0"/>
              </a:rPr>
              <a:t>Comparable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timing </a:t>
            </a:r>
            <a:r>
              <a:rPr sz="1200" spc="-8" dirty="0">
                <a:latin typeface="+mn-lt"/>
                <a:cs typeface="Times New Roman" panose="02020603050405020304" pitchFamily="18" charset="0"/>
              </a:rPr>
              <a:t>performance </a:t>
            </a:r>
            <a:r>
              <a:rPr sz="1200" spc="-15" dirty="0">
                <a:latin typeface="+mn-lt"/>
                <a:cs typeface="Times New Roman" panose="02020603050405020304" pitchFamily="18" charset="0"/>
              </a:rPr>
              <a:t>(Tubes</a:t>
            </a:r>
            <a:r>
              <a:rPr sz="1200" spc="71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unchanged)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: 102.4us dynamic range, 0.78ns resolution (~200 ps RMS); </a:t>
            </a:r>
          </a:p>
          <a:p>
            <a:pPr marL="223838" indent="-214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3838" algn="l"/>
                <a:tab pos="224790" algn="l"/>
              </a:tabLst>
            </a:pP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Time measurement: rising/falling edge/pair;</a:t>
            </a: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lang="en-US" sz="1200" dirty="0">
                <a:latin typeface="+mn-lt"/>
                <a:cs typeface="Times New Roman" panose="02020603050405020304" pitchFamily="18" charset="0"/>
              </a:rPr>
              <a:t>No cooling system, need to keep the current power consumption budget: 350mW;</a:t>
            </a:r>
          </a:p>
          <a:p>
            <a:pPr marL="223838" indent="-214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3838" algn="l"/>
                <a:tab pos="224790" algn="l"/>
              </a:tabLst>
            </a:pP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Higher output data rates: 640Mbps;</a:t>
            </a:r>
            <a:endParaRPr sz="1200" dirty="0">
              <a:latin typeface="+mn-lt"/>
              <a:cs typeface="Times New Roman" panose="02020603050405020304" pitchFamily="18" charset="0"/>
            </a:endParaRP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sz="1200" spc="-4" dirty="0">
                <a:latin typeface="+mn-lt"/>
                <a:cs typeface="Times New Roman" panose="02020603050405020304" pitchFamily="18" charset="0"/>
              </a:rPr>
              <a:t>Additional </a:t>
            </a:r>
            <a:r>
              <a:rPr sz="1200" spc="-11" dirty="0">
                <a:latin typeface="+mn-lt"/>
                <a:cs typeface="Times New Roman" panose="02020603050405020304" pitchFamily="18" charset="0"/>
              </a:rPr>
              <a:t>features: Triggerless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mode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+ </a:t>
            </a:r>
            <a:r>
              <a:rPr sz="1200" spc="-15" dirty="0">
                <a:latin typeface="+mn-lt"/>
                <a:cs typeface="Times New Roman" panose="02020603050405020304" pitchFamily="18" charset="0"/>
              </a:rPr>
              <a:t>Trigger</a:t>
            </a:r>
            <a:r>
              <a:rPr lang="en-US" sz="1200" spc="-15" dirty="0">
                <a:latin typeface="+mn-lt"/>
                <a:cs typeface="Times New Roman" panose="02020603050405020304" pitchFamily="18" charset="0"/>
              </a:rPr>
              <a:t>ed</a:t>
            </a:r>
            <a:r>
              <a:rPr sz="1200" spc="101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4" dirty="0">
                <a:latin typeface="+mn-lt"/>
                <a:cs typeface="Times New Roman" panose="02020603050405020304" pitchFamily="18" charset="0"/>
              </a:rPr>
              <a:t>mode</a:t>
            </a:r>
            <a:r>
              <a:rPr lang="en-US" sz="1200" spc="-4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bject 6"/>
          <p:cNvSpPr/>
          <p:nvPr/>
        </p:nvSpPr>
        <p:spPr>
          <a:xfrm>
            <a:off x="6553200" y="4183486"/>
            <a:ext cx="1200149" cy="1173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91" y="4183486"/>
            <a:ext cx="1082422" cy="11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/>
          <p:cNvSpPr txBox="1"/>
          <p:nvPr/>
        </p:nvSpPr>
        <p:spPr>
          <a:xfrm>
            <a:off x="7453014" y="5479281"/>
            <a:ext cx="1400308" cy="18418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2384" rIns="0" bIns="0" rtlCol="0">
            <a:spAutoFit/>
          </a:bodyPr>
          <a:lstStyle/>
          <a:p>
            <a:pPr marL="382429" algn="ctr">
              <a:spcBef>
                <a:spcPts val="176"/>
              </a:spcBef>
              <a:tabLst>
                <a:tab pos="1297304" algn="l"/>
              </a:tabLst>
            </a:pPr>
            <a:r>
              <a:rPr lang="en-US" sz="105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MDT-TDC UM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6559320" y="5473947"/>
            <a:ext cx="979551" cy="18418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2384" rIns="0" bIns="0" rtlCol="0">
            <a:spAutoFit/>
          </a:bodyPr>
          <a:lstStyle/>
          <a:p>
            <a:pPr marL="382429" algn="ctr">
              <a:spcBef>
                <a:spcPts val="176"/>
              </a:spcBef>
              <a:tabLst>
                <a:tab pos="1297304" algn="l"/>
              </a:tabLst>
            </a:pPr>
            <a:r>
              <a:rPr lang="en-US" sz="105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AMT</a:t>
            </a:r>
          </a:p>
        </p:txBody>
      </p:sp>
      <p:sp>
        <p:nvSpPr>
          <p:cNvPr id="14" name="object 8"/>
          <p:cNvSpPr txBox="1"/>
          <p:nvPr/>
        </p:nvSpPr>
        <p:spPr>
          <a:xfrm>
            <a:off x="2771800" y="3682519"/>
            <a:ext cx="4184997" cy="17040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>
              <a:lnSpc>
                <a:spcPct val="101099"/>
              </a:lnSpc>
              <a:spcBef>
                <a:spcPts val="56"/>
              </a:spcBef>
              <a:tabLst>
                <a:tab pos="224314" algn="l"/>
                <a:tab pos="224790" algn="l"/>
              </a:tabLst>
            </a:pPr>
            <a:r>
              <a:rPr lang="en-US" sz="105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the MDT trigger and readout electronics for HL-LHC runs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09598" y="5911079"/>
            <a:ext cx="627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TDC is test to be very good!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DLC-THGEM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22</a:t>
            </a:fld>
            <a:endParaRPr lang="zh-CN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4430960-DFCF-3344-BD4F-1CC7B0D6B4C8}"/>
              </a:ext>
            </a:extLst>
          </p:cNvPr>
          <p:cNvSpPr txBox="1">
            <a:spLocks/>
          </p:cNvSpPr>
          <p:nvPr/>
        </p:nvSpPr>
        <p:spPr bwMode="auto">
          <a:xfrm>
            <a:off x="361167" y="1184958"/>
            <a:ext cx="8495754" cy="4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smtClean="0"/>
              <a:t>New technology of detector is performed: resistive THGEM based on Diamond-like </a:t>
            </a:r>
            <a:r>
              <a:rPr lang="en-US" altLang="zh-CN" sz="1600" dirty="0" smtClean="0"/>
              <a:t>Carbon (DLC</a:t>
            </a:r>
            <a:r>
              <a:rPr lang="en-US" altLang="zh-CN" sz="1600" dirty="0" smtClean="0"/>
              <a:t>)</a:t>
            </a:r>
            <a:endParaRPr lang="en-US" altLang="zh-CN" sz="1600" dirty="0"/>
          </a:p>
        </p:txBody>
      </p:sp>
      <p:pic>
        <p:nvPicPr>
          <p:cNvPr id="8" name="图片 29">
            <a:extLst>
              <a:ext uri="{FF2B5EF4-FFF2-40B4-BE49-F238E27FC236}">
                <a16:creationId xmlns:a16="http://schemas.microsoft.com/office/drawing/2014/main" xmlns="" id="{49DE08C9-797C-1B4F-8DC2-5F9EAB0413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925" y="2017451"/>
            <a:ext cx="3665075" cy="1937344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4008C9F0-6698-6441-91A2-E173FCCA2B68}"/>
              </a:ext>
            </a:extLst>
          </p:cNvPr>
          <p:cNvSpPr txBox="1"/>
          <p:nvPr/>
        </p:nvSpPr>
        <p:spPr>
          <a:xfrm>
            <a:off x="461294" y="1625701"/>
            <a:ext cx="5395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Resistive THGEM</a:t>
            </a:r>
            <a:r>
              <a:rPr lang="zh-CN" altLang="en-US" sz="1500" dirty="0">
                <a:latin typeface="+mn-lt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avalanche region in PCB covered by DLC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Ratio of avalanche region increase, gain increase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No corrosion of insulating </a:t>
            </a: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material, independent </a:t>
            </a: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research and development</a:t>
            </a:r>
            <a:endParaRPr lang="en-US" sz="15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20" y="3616150"/>
            <a:ext cx="3151672" cy="189100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7655" y="4151634"/>
            <a:ext cx="129844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Ne:CH4/95:5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1-layer</a:t>
            </a:r>
          </a:p>
          <a:p>
            <a:r>
              <a:rPr lang="el-GR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V=790V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0.2mm drift gap</a:t>
            </a:r>
          </a:p>
        </p:txBody>
      </p:sp>
      <p:pic>
        <p:nvPicPr>
          <p:cNvPr id="12" name="15613740289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4022419"/>
            <a:ext cx="3597361" cy="20391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00237" y="5619268"/>
            <a:ext cx="431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Obvious signal was found in 4-layers DLC-THGEM!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55997"/>
            <a:ext cx="6768752" cy="778099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7030A0"/>
                </a:solidFill>
                <a:ea typeface="微软雅黑" pitchFamily="34" charset="-122"/>
              </a:rPr>
              <a:t>H</a:t>
            </a:r>
            <a:r>
              <a:rPr lang="en-US" altLang="zh-CN" dirty="0">
                <a:ea typeface="微软雅黑" pitchFamily="34" charset="-122"/>
              </a:rPr>
              <a:t>igh-</a:t>
            </a:r>
            <a:r>
              <a:rPr lang="en-US" altLang="zh-CN" dirty="0">
                <a:solidFill>
                  <a:srgbClr val="7030A0"/>
                </a:solidFill>
                <a:ea typeface="微软雅黑" pitchFamily="34" charset="-122"/>
              </a:rPr>
              <a:t>G</a:t>
            </a:r>
            <a:r>
              <a:rPr lang="en-US" altLang="zh-CN" dirty="0">
                <a:ea typeface="微软雅黑" pitchFamily="34" charset="-122"/>
              </a:rPr>
              <a:t>ranularity</a:t>
            </a:r>
            <a:r>
              <a:rPr lang="zh-CN" altLang="en-US" dirty="0"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7030A0"/>
                </a:solidFill>
                <a:ea typeface="微软雅黑" pitchFamily="34" charset="-122"/>
              </a:rPr>
              <a:t>T</a:t>
            </a:r>
            <a:r>
              <a:rPr lang="en-US" altLang="zh-CN" dirty="0">
                <a:ea typeface="微软雅黑" pitchFamily="34" charset="-122"/>
              </a:rPr>
              <a:t>iming</a:t>
            </a:r>
            <a:r>
              <a:rPr lang="zh-CN" altLang="en-US" dirty="0"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7030A0"/>
                </a:solidFill>
                <a:ea typeface="微软雅黑" pitchFamily="34" charset="-122"/>
              </a:rPr>
              <a:t>D</a:t>
            </a:r>
            <a:r>
              <a:rPr lang="en-US" altLang="zh-CN" dirty="0">
                <a:ea typeface="微软雅黑" pitchFamily="34" charset="-122"/>
              </a:rPr>
              <a:t>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8" name="Picture 4" descr="Picture 4"/>
          <p:cNvPicPr>
            <a:picLocks noChangeAspect="1"/>
          </p:cNvPicPr>
          <p:nvPr/>
        </p:nvPicPr>
        <p:blipFill>
          <a:blip r:embed="rId2"/>
          <a:srcRect l="3882" t="7422" r="50891" b="40131"/>
          <a:stretch>
            <a:fillRect/>
          </a:stretch>
        </p:blipFill>
        <p:spPr>
          <a:xfrm>
            <a:off x="0" y="2503157"/>
            <a:ext cx="6804247" cy="37689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z position: ± 3.5 m"/>
          <p:cNvSpPr txBox="1"/>
          <p:nvPr/>
        </p:nvSpPr>
        <p:spPr>
          <a:xfrm>
            <a:off x="4067944" y="5758588"/>
            <a:ext cx="1960473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 b="1"/>
            </a:pPr>
            <a:r>
              <a:rPr sz="1828" i="1" dirty="0"/>
              <a:t>z</a:t>
            </a:r>
            <a:r>
              <a:rPr sz="1828" dirty="0"/>
              <a:t> position: ± 3.5 m</a:t>
            </a:r>
          </a:p>
        </p:txBody>
      </p:sp>
      <p:sp>
        <p:nvSpPr>
          <p:cNvPr id="10" name="Coverage: 2.4 &lt; |η| &lt; 4.0"/>
          <p:cNvSpPr txBox="1"/>
          <p:nvPr/>
        </p:nvSpPr>
        <p:spPr>
          <a:xfrm>
            <a:off x="6444208" y="2895112"/>
            <a:ext cx="72200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 b="1"/>
            </a:lvl1pPr>
          </a:lstStyle>
          <a:p>
            <a:endParaRPr sz="1828" dirty="0"/>
          </a:p>
        </p:txBody>
      </p:sp>
      <p:sp>
        <p:nvSpPr>
          <p:cNvPr id="11" name="Thickness: 7.5 cm…"/>
          <p:cNvSpPr txBox="1"/>
          <p:nvPr/>
        </p:nvSpPr>
        <p:spPr>
          <a:xfrm>
            <a:off x="6356342" y="5608996"/>
            <a:ext cx="2377254" cy="50302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 b="1"/>
            </a:pPr>
            <a:r>
              <a:rPr sz="1400" dirty="0" smtClean="0"/>
              <a:t>Thickness: 7.5 cm</a:t>
            </a:r>
          </a:p>
          <a:p>
            <a:pPr>
              <a:defRPr sz="2600" b="1"/>
            </a:pPr>
            <a:r>
              <a:rPr sz="1400" dirty="0" smtClean="0"/>
              <a:t>2 double layers per endcap</a:t>
            </a:r>
            <a:endParaRPr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7909" y="1169344"/>
            <a:ext cx="9008587" cy="159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2000" b="1" dirty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ATLAS will upgrade endcap calorimeter in 2026 </a:t>
            </a:r>
          </a:p>
          <a:p>
            <a:pPr marL="606081" lvl="1" indent="-284623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800" b="1" dirty="0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rPr>
              <a:t>LGAD for</a:t>
            </a:r>
            <a:r>
              <a:rPr lang="en-US" altLang="zh-CN" sz="1800" b="1" dirty="0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rPr>
              <a:t>MIP</a:t>
            </a:r>
            <a:r>
              <a:rPr lang="en-US" sz="1800" b="1" dirty="0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rPr>
              <a:t>timing</a:t>
            </a:r>
            <a:r>
              <a:rPr lang="en-US" altLang="zh-CN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rPr>
              <a:t> measurement ( 30-50ps  )</a:t>
            </a:r>
          </a:p>
          <a:p>
            <a:pPr marL="606081" lvl="1" indent="-284623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rPr>
              <a:t>6.4m</a:t>
            </a:r>
            <a:r>
              <a:rPr lang="en-US" altLang="zh-CN" sz="1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rPr>
              <a:t>2</a:t>
            </a:r>
            <a:r>
              <a:rPr lang="en-US" altLang="zh-CN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rPr>
              <a:t> area silicon detector </a:t>
            </a:r>
          </a:p>
          <a:p>
            <a:pPr marL="606081" lvl="1" indent="-284623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1800" dirty="0"/>
              <a:t>Coverage: 2.4 &lt; |</a:t>
            </a:r>
            <a:r>
              <a:rPr lang="el-GR" altLang="zh-CN" sz="1800" dirty="0"/>
              <a:t>η| &lt; 4.0</a:t>
            </a:r>
          </a:p>
          <a:p>
            <a:pPr marL="606081" lvl="1" indent="-284623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/>
              <a:sym typeface="微软雅黑"/>
            </a:endParaRPr>
          </a:p>
        </p:txBody>
      </p:sp>
      <p:pic>
        <p:nvPicPr>
          <p:cNvPr id="13" name="Picture 10" descr="校徽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674" y="2449096"/>
            <a:ext cx="1227412" cy="124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05" y="1187943"/>
            <a:ext cx="1636550" cy="11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IHEP group in HGTD detector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24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3F905632-201F-7B4F-8EA9-8EF061FD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243662"/>
            <a:ext cx="8579296" cy="1135028"/>
          </a:xfrm>
        </p:spPr>
        <p:txBody>
          <a:bodyPr/>
          <a:lstStyle/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IHEP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takes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many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Leading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roles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in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ATLAS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HGTD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upgrade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</a:rPr>
              <a:t>project</a:t>
            </a:r>
          </a:p>
          <a:p>
            <a:pPr lvl="1"/>
            <a:r>
              <a:rPr lang="en-US" altLang="zh-CN" sz="1600" dirty="0">
                <a:latin typeface="微软雅黑"/>
                <a:ea typeface="微软雅黑"/>
              </a:rPr>
              <a:t>Resources/risk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coordinator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(Joao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Guimaraes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Da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Costa)</a:t>
            </a:r>
          </a:p>
          <a:p>
            <a:pPr lvl="1"/>
            <a:r>
              <a:rPr lang="en-US" altLang="zh-CN" sz="1600" dirty="0">
                <a:latin typeface="微软雅黑"/>
                <a:ea typeface="微软雅黑"/>
              </a:rPr>
              <a:t>Trigger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and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DAQ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coordinator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(</a:t>
            </a:r>
            <a:r>
              <a:rPr lang="en-US" altLang="zh-CN" sz="1600" dirty="0" err="1">
                <a:latin typeface="微软雅黑"/>
                <a:ea typeface="微软雅黑"/>
              </a:rPr>
              <a:t>Juanan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Garcia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,IHEP)</a:t>
            </a:r>
          </a:p>
          <a:p>
            <a:pPr lvl="1"/>
            <a:r>
              <a:rPr lang="en-US" altLang="zh-CN" sz="1600" dirty="0">
                <a:latin typeface="微软雅黑"/>
                <a:ea typeface="微软雅黑"/>
              </a:rPr>
              <a:t>Technical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design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report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co-editors</a:t>
            </a:r>
            <a:r>
              <a:rPr lang="zh-CN" altLang="en-US" sz="1600" dirty="0">
                <a:latin typeface="微软雅黑"/>
                <a:ea typeface="微软雅黑"/>
              </a:rPr>
              <a:t>（</a:t>
            </a:r>
            <a:r>
              <a:rPr lang="en-US" altLang="zh-CN" sz="1600" dirty="0">
                <a:latin typeface="微软雅黑"/>
                <a:ea typeface="微软雅黑"/>
              </a:rPr>
              <a:t>Zhijun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Liang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,Joao,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 err="1">
                <a:latin typeface="微软雅黑"/>
                <a:ea typeface="微软雅黑"/>
              </a:rPr>
              <a:t>Juanan</a:t>
            </a:r>
            <a:r>
              <a:rPr lang="en-US" altLang="zh-CN" sz="1600" dirty="0">
                <a:latin typeface="微软雅黑"/>
                <a:ea typeface="微软雅黑"/>
              </a:rPr>
              <a:t>)</a:t>
            </a:r>
          </a:p>
          <a:p>
            <a:pPr lvl="1"/>
            <a:endParaRPr lang="en-US" altLang="zh-CN" sz="1900" dirty="0">
              <a:solidFill>
                <a:schemeClr val="accent2">
                  <a:lumOff val="-8000"/>
                </a:schemeClr>
              </a:solidFill>
              <a:latin typeface="微软雅黑"/>
              <a:ea typeface="微软雅黑"/>
            </a:endParaRPr>
          </a:p>
          <a:p>
            <a:pPr lvl="1"/>
            <a:endParaRPr lang="en-US" altLang="zh-CN" sz="1400" dirty="0">
              <a:latin typeface="微软雅黑"/>
              <a:ea typeface="微软雅黑"/>
            </a:endParaRPr>
          </a:p>
          <a:p>
            <a:pPr marL="457200" lvl="1" indent="0">
              <a:buNone/>
            </a:pPr>
            <a:endParaRPr lang="zh-CN" altLang="en-US" sz="1900" dirty="0">
              <a:solidFill>
                <a:schemeClr val="accent2">
                  <a:lumOff val="-8000"/>
                </a:schemeClr>
              </a:solidFill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BE03750-0989-DC49-B716-C7C87EBC4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524981"/>
            <a:ext cx="5976664" cy="434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86BCD19-4DCD-F448-AE2E-A387035DF049}"/>
              </a:ext>
            </a:extLst>
          </p:cNvPr>
          <p:cNvSpPr/>
          <p:nvPr/>
        </p:nvSpPr>
        <p:spPr bwMode="auto">
          <a:xfrm>
            <a:off x="5724128" y="2813012"/>
            <a:ext cx="1872208" cy="43204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7455E742-0243-B14E-94B4-E504D150F9F9}"/>
              </a:ext>
            </a:extLst>
          </p:cNvPr>
          <p:cNvSpPr/>
          <p:nvPr/>
        </p:nvSpPr>
        <p:spPr bwMode="auto">
          <a:xfrm>
            <a:off x="3131840" y="3461084"/>
            <a:ext cx="720080" cy="720080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cxnSp>
        <p:nvCxnSpPr>
          <p:cNvPr id="11" name="直线箭头连接符 9">
            <a:extLst>
              <a:ext uri="{FF2B5EF4-FFF2-40B4-BE49-F238E27FC236}">
                <a16:creationId xmlns:a16="http://schemas.microsoft.com/office/drawing/2014/main" xmlns="" id="{0CAC9E99-1CAD-5F41-A774-BAEEEBBF4E5E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V="1">
            <a:off x="3491880" y="2103474"/>
            <a:ext cx="343000" cy="13576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5B566A3-7F00-EB49-B7DB-B236523B328B}"/>
              </a:ext>
            </a:extLst>
          </p:cNvPr>
          <p:cNvSpPr/>
          <p:nvPr/>
        </p:nvSpPr>
        <p:spPr bwMode="auto">
          <a:xfrm>
            <a:off x="1670869" y="3461084"/>
            <a:ext cx="720080" cy="720079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FFA6FDE-8CCA-C141-9D97-22B91C4D21EC}"/>
              </a:ext>
            </a:extLst>
          </p:cNvPr>
          <p:cNvSpPr/>
          <p:nvPr/>
        </p:nvSpPr>
        <p:spPr bwMode="auto">
          <a:xfrm>
            <a:off x="2380487" y="3451552"/>
            <a:ext cx="720080" cy="729611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87EA851-A1FD-024D-8AE4-1C6B19896B9F}"/>
              </a:ext>
            </a:extLst>
          </p:cNvPr>
          <p:cNvSpPr/>
          <p:nvPr/>
        </p:nvSpPr>
        <p:spPr bwMode="auto">
          <a:xfrm>
            <a:off x="4504573" y="3451552"/>
            <a:ext cx="892262" cy="729611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D28D643B-107D-A74C-B083-549915808046}"/>
              </a:ext>
            </a:extLst>
          </p:cNvPr>
          <p:cNvSpPr/>
          <p:nvPr/>
        </p:nvSpPr>
        <p:spPr bwMode="auto">
          <a:xfrm>
            <a:off x="3885442" y="3451553"/>
            <a:ext cx="619131" cy="729612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29B68AB3-B34F-6E4F-A7F6-EE3719823207}"/>
              </a:ext>
            </a:extLst>
          </p:cNvPr>
          <p:cNvSpPr/>
          <p:nvPr/>
        </p:nvSpPr>
        <p:spPr>
          <a:xfrm>
            <a:off x="6991528" y="294773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/>
                <a:ea typeface="微软雅黑"/>
              </a:rPr>
              <a:t>IHEP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8C9DA33F-B397-5742-864D-9FDFA8A5E821}"/>
              </a:ext>
            </a:extLst>
          </p:cNvPr>
          <p:cNvSpPr/>
          <p:nvPr/>
        </p:nvSpPr>
        <p:spPr>
          <a:xfrm>
            <a:off x="3111029" y="417163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/>
                <a:ea typeface="微软雅黑"/>
              </a:rPr>
              <a:t>IHEP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18" name="直线箭头连接符 8">
            <a:extLst>
              <a:ext uri="{FF2B5EF4-FFF2-40B4-BE49-F238E27FC236}">
                <a16:creationId xmlns:a16="http://schemas.microsoft.com/office/drawing/2014/main" xmlns="" id="{FDD058C1-4DE1-BC4B-B9BD-D151471D8A67}"/>
              </a:ext>
            </a:extLst>
          </p:cNvPr>
          <p:cNvCxnSpPr/>
          <p:nvPr/>
        </p:nvCxnSpPr>
        <p:spPr bwMode="auto">
          <a:xfrm flipH="1" flipV="1">
            <a:off x="4504573" y="1802422"/>
            <a:ext cx="1290588" cy="949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709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55997"/>
            <a:ext cx="6768752" cy="778099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HGTD sensor: Low gain avalanche diode (LGAD)</a:t>
            </a:r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25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DAB44171-9AFC-144B-85CD-6509CC77234F}"/>
              </a:ext>
            </a:extLst>
          </p:cNvPr>
          <p:cNvSpPr txBox="1">
            <a:spLocks/>
          </p:cNvSpPr>
          <p:nvPr/>
        </p:nvSpPr>
        <p:spPr bwMode="auto">
          <a:xfrm>
            <a:off x="323528" y="1241404"/>
            <a:ext cx="8839200" cy="513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gain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avalanche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diode(LGAD)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new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technology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HGTD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1"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altLang="zh-CN" sz="1600" dirty="0">
                <a:latin typeface="微软雅黑"/>
                <a:ea typeface="微软雅黑"/>
              </a:rPr>
              <a:t>high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drift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velocity,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thin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active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layer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(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fast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timing)</a:t>
            </a:r>
          </a:p>
          <a:p>
            <a:pPr lvl="1"/>
            <a:r>
              <a:rPr lang="en-US" altLang="zh-CN" sz="1600" dirty="0">
                <a:latin typeface="微软雅黑"/>
                <a:ea typeface="微软雅黑"/>
              </a:rPr>
              <a:t>High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S/B,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no</a:t>
            </a:r>
            <a:r>
              <a:rPr lang="zh-CN" altLang="en-US" sz="1600" dirty="0">
                <a:latin typeface="微软雅黑"/>
                <a:ea typeface="微软雅黑"/>
              </a:rPr>
              <a:t> </a:t>
            </a:r>
            <a:r>
              <a:rPr lang="en-US" altLang="zh-CN" sz="1600" dirty="0">
                <a:latin typeface="微软雅黑"/>
                <a:ea typeface="微软雅黑"/>
              </a:rPr>
              <a:t>self-triggering</a:t>
            </a:r>
            <a:r>
              <a:rPr lang="zh-CN" altLang="en-US" sz="1600" dirty="0">
                <a:latin typeface="微软雅黑"/>
                <a:ea typeface="微软雅黑"/>
              </a:rPr>
              <a:t>  </a:t>
            </a:r>
            <a:endParaRPr lang="en-US" altLang="zh-CN" sz="1600" dirty="0">
              <a:latin typeface="微软雅黑"/>
              <a:ea typeface="微软雅黑"/>
            </a:endParaRPr>
          </a:p>
          <a:p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IHEP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has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developed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domestic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LGAD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sensors</a:t>
            </a:r>
            <a:r>
              <a:rPr kumimoji="1"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1"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en-US" altLang="zh-CN" sz="1600" dirty="0"/>
              <a:t>Time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resolution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reach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30ps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HGTD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beam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test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pPr lvl="1"/>
            <a:r>
              <a:rPr kumimoji="1" lang="zh-CN" altLang="en-US" sz="1600" dirty="0"/>
              <a:t> </a:t>
            </a:r>
            <a:r>
              <a:rPr kumimoji="1" lang="en-US" altLang="zh-CN" sz="1600" dirty="0"/>
              <a:t>will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compete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with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HPK/FBK/CNM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sensors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88F998A-7206-6141-A8C9-E6445655E310}"/>
              </a:ext>
            </a:extLst>
          </p:cNvPr>
          <p:cNvGrpSpPr/>
          <p:nvPr/>
        </p:nvGrpSpPr>
        <p:grpSpPr>
          <a:xfrm>
            <a:off x="80692" y="3443021"/>
            <a:ext cx="4767135" cy="3393140"/>
            <a:chOff x="50002" y="2877674"/>
            <a:chExt cx="5287784" cy="38637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51F112F-AD7D-AD47-9209-87D83D9EA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02" y="2877674"/>
              <a:ext cx="5287784" cy="386378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5619730-15C4-3646-9ED0-5D6D64A388EE}"/>
                </a:ext>
              </a:extLst>
            </p:cNvPr>
            <p:cNvSpPr/>
            <p:nvPr/>
          </p:nvSpPr>
          <p:spPr>
            <a:xfrm>
              <a:off x="2660485" y="3181635"/>
              <a:ext cx="735107" cy="2473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852DACD-627D-C34B-A674-949A21811E85}"/>
              </a:ext>
            </a:extLst>
          </p:cNvPr>
          <p:cNvSpPr/>
          <p:nvPr/>
        </p:nvSpPr>
        <p:spPr>
          <a:xfrm>
            <a:off x="236619" y="3106610"/>
            <a:ext cx="4708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Time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resolution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IHEP-NDL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LGAD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sensors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12" name="直线连接符 29">
            <a:extLst>
              <a:ext uri="{FF2B5EF4-FFF2-40B4-BE49-F238E27FC236}">
                <a16:creationId xmlns:a16="http://schemas.microsoft.com/office/drawing/2014/main" xmlns="" id="{E7EA90A0-517A-A04E-9C70-ABED55D1F1B2}"/>
              </a:ext>
            </a:extLst>
          </p:cNvPr>
          <p:cNvCxnSpPr>
            <a:cxnSpLocks/>
          </p:cNvCxnSpPr>
          <p:nvPr/>
        </p:nvCxnSpPr>
        <p:spPr bwMode="auto">
          <a:xfrm>
            <a:off x="755576" y="5263500"/>
            <a:ext cx="39604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5A4769B-D59F-184D-B163-A0493EB25559}"/>
              </a:ext>
            </a:extLst>
          </p:cNvPr>
          <p:cNvSpPr/>
          <p:nvPr/>
        </p:nvSpPr>
        <p:spPr>
          <a:xfrm>
            <a:off x="787110" y="4880124"/>
            <a:ext cx="629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50ps</a:t>
            </a:r>
            <a:endParaRPr lang="zh-CN" altLang="en-US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3FE40C90-B75B-4340-A5D0-ABAC30D4E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5209" r="12941"/>
          <a:stretch/>
        </p:blipFill>
        <p:spPr>
          <a:xfrm rot="16200000">
            <a:off x="5950073" y="3003686"/>
            <a:ext cx="1097438" cy="1082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B3DB3F0-C367-DE4B-B163-59CB4ED5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68" y="4029665"/>
            <a:ext cx="3390769" cy="271006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0DC8DB8-E856-604A-9991-1220B65026B0}"/>
              </a:ext>
            </a:extLst>
          </p:cNvPr>
          <p:cNvSpPr/>
          <p:nvPr/>
        </p:nvSpPr>
        <p:spPr>
          <a:xfrm>
            <a:off x="5578858" y="2211358"/>
            <a:ext cx="3746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Prototype</a:t>
            </a:r>
            <a:r>
              <a:rPr kumimoji="1" lang="zh-CN" altLang="en-US" sz="1600" dirty="0">
                <a:solidFill>
                  <a:srgbClr val="C00000"/>
                </a:solidFill>
              </a:rPr>
              <a:t> </a:t>
            </a:r>
            <a:r>
              <a:rPr kumimoji="1" lang="en-US" altLang="zh-CN" sz="1600" dirty="0">
                <a:solidFill>
                  <a:srgbClr val="C00000"/>
                </a:solidFill>
              </a:rPr>
              <a:t>of</a:t>
            </a:r>
            <a:r>
              <a:rPr kumimoji="1" lang="zh-CN" altLang="en-US" sz="1600" dirty="0">
                <a:solidFill>
                  <a:srgbClr val="C00000"/>
                </a:solidFill>
              </a:rPr>
              <a:t> </a:t>
            </a:r>
            <a:r>
              <a:rPr kumimoji="1" lang="en-US" altLang="zh-CN" sz="1600" dirty="0">
                <a:solidFill>
                  <a:srgbClr val="C00000"/>
                </a:solidFill>
              </a:rPr>
              <a:t>IHEP-NDL</a:t>
            </a:r>
            <a:r>
              <a:rPr kumimoji="1" lang="zh-CN" altLang="en-US" sz="1600" dirty="0">
                <a:solidFill>
                  <a:srgbClr val="C00000"/>
                </a:solidFill>
              </a:rPr>
              <a:t> </a:t>
            </a:r>
            <a:r>
              <a:rPr kumimoji="1" lang="en-US" altLang="zh-CN" sz="1600" dirty="0">
                <a:solidFill>
                  <a:srgbClr val="C00000"/>
                </a:solidFill>
              </a:rPr>
              <a:t>LGAD</a:t>
            </a:r>
            <a:r>
              <a:rPr kumimoji="1" lang="zh-CN" altLang="en-US" sz="1600" dirty="0">
                <a:solidFill>
                  <a:srgbClr val="C00000"/>
                </a:solidFill>
              </a:rPr>
              <a:t> </a:t>
            </a:r>
            <a:r>
              <a:rPr kumimoji="1" lang="en-US" altLang="zh-CN" sz="1600" dirty="0">
                <a:solidFill>
                  <a:srgbClr val="C00000"/>
                </a:solidFill>
              </a:rPr>
              <a:t>sensors</a:t>
            </a:r>
            <a:r>
              <a:rPr kumimoji="1" lang="zh-CN" altLang="en-US" sz="1600" dirty="0">
                <a:solidFill>
                  <a:srgbClr val="C00000"/>
                </a:solidFill>
              </a:rPr>
              <a:t> 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33D7495-96CF-9F4A-BE75-280570E19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527" y="2589216"/>
            <a:ext cx="1540349" cy="15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 dirty="0"/>
              <a:t>HGTD detector Module R&amp;</a:t>
            </a:r>
            <a:r>
              <a:rPr lang="en-US" altLang="zh-CN" dirty="0"/>
              <a:t>D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26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E23DE10B-0377-5749-B70D-E82A8DF60CB3}"/>
              </a:ext>
            </a:extLst>
          </p:cNvPr>
          <p:cNvSpPr txBox="1">
            <a:spLocks/>
          </p:cNvSpPr>
          <p:nvPr/>
        </p:nvSpPr>
        <p:spPr bwMode="auto">
          <a:xfrm>
            <a:off x="304800" y="1155088"/>
            <a:ext cx="8839200" cy="12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IHEP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developed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batch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HGTD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modules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ALTIROC1_v2</a:t>
            </a:r>
          </a:p>
          <a:p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IHEP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modules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showed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DESY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beam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test</a:t>
            </a:r>
          </a:p>
          <a:p>
            <a:pPr lvl="1"/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major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technical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(TDR)</a:t>
            </a:r>
            <a:r>
              <a:rPr kumimoji="1" lang="zh-CN" altLang="en-US" dirty="0"/>
              <a:t>  </a:t>
            </a:r>
            <a:endParaRPr kumimoji="1"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F9789B8-5BD6-FB40-98B7-439D6E41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66" y="2821009"/>
            <a:ext cx="5064441" cy="320027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xmlns="" id="{C5D86E77-62A4-4147-AD4F-028CDE754C78}"/>
              </a:ext>
            </a:extLst>
          </p:cNvPr>
          <p:cNvCxnSpPr>
            <a:cxnSpLocks/>
          </p:cNvCxnSpPr>
          <p:nvPr/>
        </p:nvCxnSpPr>
        <p:spPr bwMode="auto">
          <a:xfrm>
            <a:off x="855216" y="4727071"/>
            <a:ext cx="449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A3FD79C7-0DB0-2542-B26D-EF38F1A34A60}"/>
              </a:ext>
            </a:extLst>
          </p:cNvPr>
          <p:cNvSpPr/>
          <p:nvPr/>
        </p:nvSpPr>
        <p:spPr>
          <a:xfrm>
            <a:off x="2407593" y="2397864"/>
            <a:ext cx="3115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IHEP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prototypes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kumimoji="1" lang="en-US" altLang="zh-CN" dirty="0">
              <a:solidFill>
                <a:srgbClr val="C0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0AA9E7F-7668-5F40-A976-55B67A249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78" y="4115109"/>
            <a:ext cx="3175494" cy="227200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883A393-8EC4-0242-A6BD-E8C6C72A8036}"/>
              </a:ext>
            </a:extLst>
          </p:cNvPr>
          <p:cNvSpPr/>
          <p:nvPr/>
        </p:nvSpPr>
        <p:spPr>
          <a:xfrm>
            <a:off x="6486782" y="6284486"/>
            <a:ext cx="175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Time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resolution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FFC9F12-BDBB-7344-82D5-A619335EC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424" y="2462123"/>
            <a:ext cx="2040100" cy="1705612"/>
          </a:xfrm>
          <a:prstGeom prst="rect">
            <a:avLst/>
          </a:prstGeom>
        </p:spPr>
      </p:pic>
      <p:cxnSp>
        <p:nvCxnSpPr>
          <p:cNvPr id="14" name="直线箭头连接符 18">
            <a:extLst>
              <a:ext uri="{FF2B5EF4-FFF2-40B4-BE49-F238E27FC236}">
                <a16:creationId xmlns:a16="http://schemas.microsoft.com/office/drawing/2014/main" xmlns="" id="{2C9EABA2-B031-1745-9137-2DAE03A58984}"/>
              </a:ext>
            </a:extLst>
          </p:cNvPr>
          <p:cNvCxnSpPr>
            <a:cxnSpLocks/>
          </p:cNvCxnSpPr>
          <p:nvPr/>
        </p:nvCxnSpPr>
        <p:spPr bwMode="auto">
          <a:xfrm>
            <a:off x="5717907" y="2582530"/>
            <a:ext cx="2255995" cy="64018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0759184-A90C-A34C-AA77-BCA338DEB81E}"/>
              </a:ext>
            </a:extLst>
          </p:cNvPr>
          <p:cNvSpPr/>
          <p:nvPr/>
        </p:nvSpPr>
        <p:spPr>
          <a:xfrm>
            <a:off x="1104588" y="5933123"/>
            <a:ext cx="399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2019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DESY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beam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test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for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lang="zh-CN" altLang="en-US" dirty="0"/>
          </a:p>
        </p:txBody>
      </p:sp>
      <p:cxnSp>
        <p:nvCxnSpPr>
          <p:cNvPr id="16" name="直线箭头连接符 13">
            <a:extLst>
              <a:ext uri="{FF2B5EF4-FFF2-40B4-BE49-F238E27FC236}">
                <a16:creationId xmlns:a16="http://schemas.microsoft.com/office/drawing/2014/main" xmlns="" id="{A7B04331-0F42-9D47-AD61-D99767E76483}"/>
              </a:ext>
            </a:extLst>
          </p:cNvPr>
          <p:cNvCxnSpPr>
            <a:cxnSpLocks/>
          </p:cNvCxnSpPr>
          <p:nvPr/>
        </p:nvCxnSpPr>
        <p:spPr bwMode="auto">
          <a:xfrm flipH="1">
            <a:off x="3627413" y="2680607"/>
            <a:ext cx="452500" cy="19090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直线箭头连接符 10">
            <a:extLst>
              <a:ext uri="{FF2B5EF4-FFF2-40B4-BE49-F238E27FC236}">
                <a16:creationId xmlns:a16="http://schemas.microsoft.com/office/drawing/2014/main" xmlns="" id="{E875886A-B231-F04A-B761-6B48932EDB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672250" y="2703495"/>
            <a:ext cx="955163" cy="189395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496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HGTD trigger and DAQ system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27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145DBF37-2807-5B43-9F63-1828FCE49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49476"/>
            <a:ext cx="8839200" cy="5638800"/>
          </a:xfrm>
        </p:spPr>
        <p:txBody>
          <a:bodyPr/>
          <a:lstStyle/>
          <a:p>
            <a:r>
              <a:rPr lang="en-US" altLang="zh-CN" sz="2000" dirty="0" err="1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Juanan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Garcia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(IHEP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postdoc)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is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HGTD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trigger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and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DAQ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coordinator</a:t>
            </a:r>
            <a:r>
              <a:rPr lang="zh-CN" altLang="en-US" sz="2000" dirty="0">
                <a:solidFill>
                  <a:schemeClr val="accent2">
                    <a:lumOff val="-8000"/>
                  </a:schemeClr>
                </a:solidFill>
                <a:latin typeface="微软雅黑"/>
                <a:ea typeface="微软雅黑"/>
              </a:rPr>
              <a:t>  </a:t>
            </a:r>
            <a:endParaRPr lang="en-US" altLang="zh-CN" sz="2000" dirty="0">
              <a:solidFill>
                <a:schemeClr val="accent2">
                  <a:lumOff val="-8000"/>
                </a:schemeClr>
              </a:solidFill>
              <a:latin typeface="微软雅黑"/>
              <a:ea typeface="微软雅黑"/>
            </a:endParaRPr>
          </a:p>
          <a:p>
            <a:pPr lvl="1"/>
            <a:r>
              <a:rPr lang="en-US" altLang="zh-CN" sz="2000" dirty="0">
                <a:latin typeface="微软雅黑"/>
                <a:ea typeface="微软雅黑"/>
              </a:rPr>
              <a:t>Design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data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format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and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encoding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endParaRPr lang="en-US" altLang="zh-CN" sz="2000" dirty="0">
              <a:latin typeface="微软雅黑"/>
              <a:ea typeface="微软雅黑"/>
            </a:endParaRPr>
          </a:p>
          <a:p>
            <a:pPr lvl="1"/>
            <a:r>
              <a:rPr lang="en-US" altLang="zh-CN" sz="2000" dirty="0">
                <a:latin typeface="微软雅黑"/>
                <a:ea typeface="微软雅黑"/>
              </a:rPr>
              <a:t>Optimize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DAQ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systematics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and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manage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data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transfer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r>
              <a:rPr lang="en-US" altLang="zh-CN" sz="2000" dirty="0">
                <a:latin typeface="微软雅黑"/>
                <a:ea typeface="微软雅黑"/>
              </a:rPr>
              <a:t>rate</a:t>
            </a:r>
            <a:r>
              <a:rPr lang="zh-CN" altLang="en-US" sz="2000" dirty="0">
                <a:latin typeface="微软雅黑"/>
                <a:ea typeface="微软雅黑"/>
              </a:rPr>
              <a:t> </a:t>
            </a:r>
            <a:endParaRPr lang="en-US" altLang="zh-CN" sz="2000" dirty="0">
              <a:latin typeface="微软雅黑"/>
              <a:ea typeface="微软雅黑"/>
            </a:endParaRPr>
          </a:p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9D3EE22-74C0-4346-B3DC-7096FB2A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98" y="2491879"/>
            <a:ext cx="7132212" cy="1249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A0C9E78-8333-4644-A7DB-65C8FEDFF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2" y="3579971"/>
            <a:ext cx="3886366" cy="2844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D90A0-BD70-6840-B2A3-D7FF4E3F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843" y="3706730"/>
            <a:ext cx="3802214" cy="27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Fast readout ASIC  R&amp;D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28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41A5A87C-46E0-E640-9CD5-D2A568067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492096" cy="5150260"/>
          </a:xfrm>
        </p:spPr>
        <p:txBody>
          <a:bodyPr/>
          <a:lstStyle/>
          <a:p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Fast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readout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ASIC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(ALTIROC)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R&amp;D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key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HGTD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Project</a:t>
            </a:r>
          </a:p>
          <a:p>
            <a:pPr lvl="1"/>
            <a:r>
              <a:rPr kumimoji="1" lang="en-US" altLang="zh-CN" sz="1600" dirty="0"/>
              <a:t>TDC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Time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resolution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better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10ps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pPr lvl="1"/>
            <a:r>
              <a:rPr kumimoji="1" lang="en-US" altLang="zh-CN" sz="1600" dirty="0"/>
              <a:t>Radiation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hard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electronics: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&gt;200MRad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IHEP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key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institute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ALTIROC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kumimoji="1" lang="zh-CN" alt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2">
                    <a:lumMod val="75000"/>
                  </a:schemeClr>
                </a:solidFill>
              </a:rPr>
              <a:t>team</a:t>
            </a:r>
          </a:p>
          <a:p>
            <a:pPr lvl="1"/>
            <a:r>
              <a:rPr kumimoji="1" lang="en-US" altLang="zh-CN" sz="1600" dirty="0"/>
              <a:t>leading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part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ALTIROC2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digital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blocks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design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pPr lvl="1"/>
            <a:r>
              <a:rPr kumimoji="1" lang="en-US" altLang="zh-CN" sz="1600" dirty="0"/>
              <a:t>Leading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chip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emulator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development</a:t>
            </a:r>
          </a:p>
          <a:p>
            <a:pPr lvl="1"/>
            <a:endParaRPr kumimoji="1" lang="en-US" altLang="zh-CN" sz="1600" dirty="0"/>
          </a:p>
          <a:p>
            <a:pPr marL="457200" lvl="1" indent="0">
              <a:buNone/>
            </a:pP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E4A36E9-8BAD-4946-B372-AA840662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50" y="3265478"/>
            <a:ext cx="6661683" cy="34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Irradiation campaign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29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A6D2D8AC-F3E2-B94A-81BD-18085C6A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2736304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Irradiation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hardness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important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HGTD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project</a:t>
            </a:r>
          </a:p>
          <a:p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IHEP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responsible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irradiation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tests</a:t>
            </a:r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1"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en-US" altLang="zh-CN" dirty="0"/>
              <a:t>Leading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ionization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(TID)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X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ray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irradiator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IHEP,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TID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up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to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200MRad</a:t>
            </a:r>
          </a:p>
          <a:p>
            <a:pPr lvl="1"/>
            <a:r>
              <a:rPr kumimoji="1" lang="en-US" altLang="zh-CN" dirty="0"/>
              <a:t>Carried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campaign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non-ionization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damage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Collaboration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with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 smtClean="0">
                <a:solidFill>
                  <a:srgbClr val="7030A0"/>
                </a:solidFill>
              </a:rPr>
              <a:t>China Institute</a:t>
            </a:r>
            <a:r>
              <a:rPr kumimoji="1" lang="zh-CN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zh-CN" dirty="0" smtClean="0">
                <a:solidFill>
                  <a:srgbClr val="7030A0"/>
                </a:solidFill>
              </a:rPr>
              <a:t>of</a:t>
            </a:r>
            <a:r>
              <a:rPr kumimoji="1" lang="zh-CN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A</a:t>
            </a:r>
            <a:r>
              <a:rPr kumimoji="1" lang="en-US" altLang="zh-CN" dirty="0" smtClean="0">
                <a:solidFill>
                  <a:srgbClr val="7030A0"/>
                </a:solidFill>
              </a:rPr>
              <a:t>tomic</a:t>
            </a:r>
            <a:r>
              <a:rPr kumimoji="1" lang="zh-CN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E</a:t>
            </a:r>
            <a:r>
              <a:rPr kumimoji="1" lang="en-US" altLang="zh-CN" dirty="0" smtClean="0">
                <a:solidFill>
                  <a:srgbClr val="7030A0"/>
                </a:solidFill>
              </a:rPr>
              <a:t>nergy</a:t>
            </a:r>
            <a:r>
              <a:rPr kumimoji="1" lang="zh-CN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zh-CN" dirty="0" smtClean="0">
                <a:solidFill>
                  <a:srgbClr val="7030A0"/>
                </a:solidFill>
              </a:rPr>
              <a:t>for</a:t>
            </a:r>
            <a:r>
              <a:rPr kumimoji="1" lang="zh-CN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100MeV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proton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irradiation</a:t>
            </a:r>
            <a:endParaRPr kumimoji="1" lang="en-US" altLang="zh-CN" dirty="0"/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Fluence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up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to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4x10</a:t>
            </a:r>
            <a:r>
              <a:rPr kumimoji="1" lang="en-US" altLang="zh-CN" baseline="30000" dirty="0">
                <a:solidFill>
                  <a:srgbClr val="7030A0"/>
                </a:solidFill>
              </a:rPr>
              <a:t>15</a:t>
            </a:r>
            <a:r>
              <a:rPr kumimoji="1" lang="en-US" altLang="zh-CN" dirty="0">
                <a:solidFill>
                  <a:srgbClr val="7030A0"/>
                </a:solidFill>
              </a:rPr>
              <a:t> 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 err="1">
                <a:solidFill>
                  <a:srgbClr val="7030A0"/>
                </a:solidFill>
              </a:rPr>
              <a:t>n</a:t>
            </a:r>
            <a:r>
              <a:rPr kumimoji="1" lang="en-US" altLang="zh-CN" baseline="-25000" dirty="0" err="1">
                <a:solidFill>
                  <a:srgbClr val="7030A0"/>
                </a:solidFill>
              </a:rPr>
              <a:t>eq</a:t>
            </a:r>
            <a:r>
              <a:rPr kumimoji="1" lang="en-US" altLang="zh-CN" dirty="0">
                <a:solidFill>
                  <a:srgbClr val="7030A0"/>
                </a:solidFill>
              </a:rPr>
              <a:t>/cm</a:t>
            </a:r>
            <a:r>
              <a:rPr kumimoji="1" lang="en-US" altLang="zh-CN" baseline="30000" dirty="0">
                <a:solidFill>
                  <a:srgbClr val="7030A0"/>
                </a:solidFill>
              </a:rPr>
              <a:t>2</a:t>
            </a:r>
            <a:endParaRPr kumimoji="1" lang="en-US" altLang="zh-CN" dirty="0">
              <a:solidFill>
                <a:srgbClr val="7030A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CFAEE7F-82F3-3240-9B2E-9485762A11CC}"/>
              </a:ext>
            </a:extLst>
          </p:cNvPr>
          <p:cNvSpPr/>
          <p:nvPr/>
        </p:nvSpPr>
        <p:spPr>
          <a:xfrm>
            <a:off x="751034" y="3943377"/>
            <a:ext cx="421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Proton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irradiation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campaign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CIAE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2EDA0D2-3A7D-9249-A5CC-ED2EC975B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0"/>
          <a:stretch/>
        </p:blipFill>
        <p:spPr>
          <a:xfrm>
            <a:off x="5918623" y="4001743"/>
            <a:ext cx="2305440" cy="258487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E726745-850A-ED41-934B-4988195CCA76}"/>
              </a:ext>
            </a:extLst>
          </p:cNvPr>
          <p:cNvSpPr/>
          <p:nvPr/>
        </p:nvSpPr>
        <p:spPr>
          <a:xfrm>
            <a:off x="5724128" y="3682215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ray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irradiation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E977A2D-2878-6441-92D5-C4E52767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8" y="4251022"/>
            <a:ext cx="4191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5997"/>
            <a:ext cx="7283152" cy="77809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ATLAS Phase I: </a:t>
            </a:r>
            <a:br>
              <a:rPr lang="en-US" altLang="zh-CN" dirty="0"/>
            </a:br>
            <a:r>
              <a:rPr lang="en-US" altLang="zh-CN" dirty="0"/>
              <a:t>Muon New Small Wheel Upgrade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95536" y="1196753"/>
            <a:ext cx="3512988" cy="2448271"/>
            <a:chOff x="97719" y="1076449"/>
            <a:chExt cx="3914409" cy="2840797"/>
          </a:xfrm>
        </p:grpSpPr>
        <p:grpSp>
          <p:nvGrpSpPr>
            <p:cNvPr id="8" name="组合 7"/>
            <p:cNvGrpSpPr/>
            <p:nvPr/>
          </p:nvGrpSpPr>
          <p:grpSpPr>
            <a:xfrm>
              <a:off x="97719" y="1076449"/>
              <a:ext cx="3914409" cy="2840797"/>
              <a:chOff x="0" y="659944"/>
              <a:chExt cx="9144000" cy="5751512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659944"/>
                <a:ext cx="9144000" cy="5751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矩形 11"/>
              <p:cNvSpPr/>
              <p:nvPr/>
            </p:nvSpPr>
            <p:spPr>
              <a:xfrm>
                <a:off x="8038214" y="5621079"/>
                <a:ext cx="978195" cy="276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531616" y="2451184"/>
              <a:ext cx="365328" cy="146606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90574" y="2622546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end-cap </a:t>
              </a:r>
            </a:p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toroid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左大括号 14"/>
          <p:cNvSpPr/>
          <p:nvPr/>
        </p:nvSpPr>
        <p:spPr>
          <a:xfrm>
            <a:off x="3881451" y="1322803"/>
            <a:ext cx="354081" cy="2153389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内容占位符 15"/>
          <p:cNvSpPr>
            <a:spLocks noGrp="1"/>
          </p:cNvSpPr>
          <p:nvPr>
            <p:ph idx="1"/>
          </p:nvPr>
        </p:nvSpPr>
        <p:spPr>
          <a:xfrm>
            <a:off x="395536" y="3829196"/>
            <a:ext cx="5760640" cy="2408115"/>
          </a:xfrm>
        </p:spPr>
        <p:txBody>
          <a:bodyPr>
            <a:normAutofit fontScale="92500"/>
          </a:bodyPr>
          <a:lstStyle/>
          <a:p>
            <a:r>
              <a:rPr kumimoji="1" lang="en-US" altLang="zh-CN" sz="1900" dirty="0">
                <a:solidFill>
                  <a:srgbClr val="0000FF"/>
                </a:solidFill>
                <a:ea typeface="华文楷体" panose="02010600040101010101" pitchFamily="2" charset="-122"/>
              </a:rPr>
              <a:t>China-CERN Major international cooperation project </a:t>
            </a:r>
            <a:r>
              <a:rPr lang="zh-CN" altLang="en-US" sz="1900" dirty="0">
                <a:solidFill>
                  <a:srgbClr val="0000FF"/>
                </a:solidFill>
                <a:ea typeface="华文楷体" panose="02010600040101010101" pitchFamily="2" charset="-122"/>
              </a:rPr>
              <a:t>“</a:t>
            </a:r>
            <a:r>
              <a:rPr lang="en-US" altLang="zh-CN" sz="1900" dirty="0">
                <a:solidFill>
                  <a:srgbClr val="0000FF"/>
                </a:solidFill>
                <a:ea typeface="华文楷体" panose="02010600040101010101" pitchFamily="2" charset="-122"/>
              </a:rPr>
              <a:t>ATLAS Phase 1 Muon</a:t>
            </a:r>
            <a:r>
              <a:rPr lang="zh-CN" altLang="en-US" sz="1900" dirty="0">
                <a:solidFill>
                  <a:srgbClr val="0000FF"/>
                </a:solidFill>
                <a:ea typeface="华文楷体" panose="02010600040101010101" pitchFamily="2" charset="-122"/>
              </a:rPr>
              <a:t>谱仪端盖</a:t>
            </a:r>
            <a:r>
              <a:rPr lang="en-US" altLang="zh-CN" sz="1900" dirty="0">
                <a:solidFill>
                  <a:srgbClr val="0000FF"/>
                </a:solidFill>
                <a:ea typeface="华文楷体" panose="02010600040101010101" pitchFamily="2" charset="-122"/>
              </a:rPr>
              <a:t>NSW</a:t>
            </a:r>
            <a:r>
              <a:rPr lang="zh-CN" altLang="en-US" sz="1900" dirty="0">
                <a:solidFill>
                  <a:srgbClr val="0000FF"/>
                </a:solidFill>
                <a:ea typeface="华文楷体" panose="02010600040101010101" pitchFamily="2" charset="-122"/>
              </a:rPr>
              <a:t>触发系统研究”</a:t>
            </a:r>
          </a:p>
          <a:p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Shandong University: 128 QS2-sTGC</a:t>
            </a:r>
            <a:r>
              <a:rPr kumimoji="1" lang="zh-CN" altLang="en-US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detector construction, </a:t>
            </a:r>
          </a:p>
          <a:p>
            <a:pPr marL="0" indent="0">
              <a:buNone/>
            </a:pP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1/6 of the total </a:t>
            </a:r>
            <a:r>
              <a:rPr kumimoji="1" lang="en-US" altLang="zh-CN" sz="17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sTGCs</a:t>
            </a:r>
            <a:endParaRPr lang="zh-CN" altLang="en-US" sz="1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USTC: Front-end Electronics Board R&amp;D</a:t>
            </a:r>
            <a:r>
              <a:rPr kumimoji="1" lang="zh-CN" altLang="en-US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mass production, 800 + 800 FEB boards, ~ 360 </a:t>
            </a:r>
            <a:r>
              <a:rPr kumimoji="1" lang="en-US" altLang="zh-CN" sz="17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kCHF</a:t>
            </a: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core contribution (as estimated in 2014)</a:t>
            </a:r>
            <a:endParaRPr lang="zh-CN" altLang="en-US" sz="1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Applied for </a:t>
            </a:r>
            <a:r>
              <a:rPr kumimoji="1" lang="zh-CN" altLang="en-US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￥</a:t>
            </a: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13 M, approved </a:t>
            </a:r>
            <a:r>
              <a:rPr kumimoji="1" lang="zh-CN" altLang="en-US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￥</a:t>
            </a:r>
            <a:r>
              <a:rPr kumimoji="1" lang="en-US" altLang="zh-CN" sz="1700" dirty="0">
                <a:latin typeface="华文楷体" panose="02010600040101010101" pitchFamily="2" charset="-122"/>
                <a:ea typeface="华文楷体" panose="02010600040101010101" pitchFamily="2" charset="-122"/>
              </a:rPr>
              <a:t>11M , </a:t>
            </a:r>
            <a:r>
              <a:rPr kumimoji="1" lang="en-US" altLang="zh-CN" sz="17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CN" sz="17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2015.01.01 - 2019.12.31</a:t>
            </a:r>
            <a:endParaRPr lang="zh-CN" altLang="en-US" sz="1700" u="sng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286" y="3803422"/>
            <a:ext cx="2881929" cy="239327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41213" y="1283310"/>
            <a:ext cx="4443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Precise trigger and tracker extended to 1.3 &lt; |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| &lt; 2.7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341213" y="2230998"/>
            <a:ext cx="458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super Thin Gap Chamber (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as trigger detector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260724" y="3181186"/>
            <a:ext cx="458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Micromegas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(MM) as tracking detector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7391" r="10000" b="5857"/>
          <a:stretch/>
        </p:blipFill>
        <p:spPr>
          <a:xfrm>
            <a:off x="8005763" y="-9681"/>
            <a:ext cx="1065571" cy="1134425"/>
          </a:xfrm>
          <a:prstGeom prst="rect">
            <a:avLst/>
          </a:prstGeom>
        </p:spPr>
      </p:pic>
      <p:pic>
        <p:nvPicPr>
          <p:cNvPr id="22" name="Picture 10" descr="校徽副本"/>
          <p:cNvPicPr>
            <a:picLocks noChangeAspect="1" noChangeArrowheads="1"/>
          </p:cNvPicPr>
          <p:nvPr/>
        </p:nvPicPr>
        <p:blipFill rotWithShape="1">
          <a:blip r:embed="rId6"/>
          <a:srcRect r="2022"/>
          <a:stretch/>
        </p:blipFill>
        <p:spPr bwMode="auto">
          <a:xfrm>
            <a:off x="6888960" y="-27384"/>
            <a:ext cx="1120360" cy="11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1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mechanical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30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3415D06A-7FDB-8A42-A6E9-E02663C3F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6016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mechanical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ring</a:t>
            </a:r>
            <a:r>
              <a:rPr kumimoji="1" lang="zh-CN" altLang="en-US" dirty="0"/>
              <a:t>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FA5C078-A3D7-E043-A2D4-D0633EE5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08919"/>
            <a:ext cx="6264696" cy="11444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8BB93E-FEF7-A24B-B09E-F56F7B37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184" y="1854116"/>
            <a:ext cx="5871631" cy="35310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D7A8D1A-AACB-9745-8C0E-7293C3DF395C}"/>
              </a:ext>
            </a:extLst>
          </p:cNvPr>
          <p:cNvSpPr/>
          <p:nvPr/>
        </p:nvSpPr>
        <p:spPr>
          <a:xfrm>
            <a:off x="4012487" y="1635929"/>
            <a:ext cx="4014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IHEP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design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outer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ring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structure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55997"/>
            <a:ext cx="6552728" cy="77809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An overview of USTC HGTD activities 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Design of LGAD sensors </a:t>
            </a:r>
          </a:p>
          <a:p>
            <a:r>
              <a:rPr lang="en-US" altLang="zh-CN" dirty="0"/>
              <a:t>Test of HPK sensors </a:t>
            </a:r>
          </a:p>
          <a:p>
            <a:r>
              <a:rPr lang="en-US" altLang="zh-CN" dirty="0" smtClean="0"/>
              <a:t>R&amp;D on </a:t>
            </a:r>
            <a:r>
              <a:rPr lang="en-US" altLang="zh-CN" dirty="0"/>
              <a:t>ASIC chip </a:t>
            </a:r>
          </a:p>
          <a:p>
            <a:r>
              <a:rPr lang="en-US" altLang="zh-CN" dirty="0"/>
              <a:t>Studies of the assembly </a:t>
            </a:r>
          </a:p>
          <a:p>
            <a:r>
              <a:rPr lang="en-US" altLang="zh-CN" dirty="0"/>
              <a:t>Contribution to the digitization software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31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EF66FC4B-4F54-F745-9902-C6F5D792E985}"/>
              </a:ext>
            </a:extLst>
          </p:cNvPr>
          <p:cNvSpPr txBox="1"/>
          <p:nvPr/>
        </p:nvSpPr>
        <p:spPr>
          <a:xfrm>
            <a:off x="539552" y="4005064"/>
            <a:ext cx="601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 team of 6 faculty members, 1 postdoc and 6 students. Officially joined the ATLAS project in January 2019 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1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A91B81-BD98-5B40-B108-F2A4E45E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USTC Design of sensors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938FE3-E67F-604E-ADFB-599274E0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9233"/>
            <a:ext cx="8229600" cy="4525963"/>
          </a:xfrm>
        </p:spPr>
        <p:txBody>
          <a:bodyPr/>
          <a:lstStyle/>
          <a:p>
            <a:r>
              <a:rPr kumimoji="1" lang="en-US" altLang="zh-CN" dirty="0"/>
              <a:t>TCAD Synopsis to design the structure, fabrication process</a:t>
            </a:r>
          </a:p>
          <a:p>
            <a:r>
              <a:rPr kumimoji="1" lang="en-US" altLang="zh-CN" dirty="0"/>
              <a:t>Verification with simulation </a:t>
            </a:r>
          </a:p>
          <a:p>
            <a:r>
              <a:rPr kumimoji="1" lang="en-US" altLang="zh-CN" dirty="0"/>
              <a:t>Iteration with foundry to finalize the design</a:t>
            </a:r>
          </a:p>
          <a:p>
            <a:r>
              <a:rPr kumimoji="1" lang="en-US" altLang="zh-CN" dirty="0"/>
              <a:t>Ready for production  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D41110-9DAF-454C-936B-5F75513C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2E23AC-7C71-314B-9D7E-9EEA270B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7DFBB9-A728-6344-9594-B3195D47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35A7D7-091F-3146-A485-825E638B9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11375"/>
          <a:stretch/>
        </p:blipFill>
        <p:spPr>
          <a:xfrm>
            <a:off x="899592" y="3257256"/>
            <a:ext cx="7560840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41226"/>
            <a:ext cx="6030670" cy="778099"/>
          </a:xfrm>
        </p:spPr>
        <p:txBody>
          <a:bodyPr/>
          <a:lstStyle/>
          <a:p>
            <a:r>
              <a:rPr lang="en-US" altLang="zh-CN" dirty="0"/>
              <a:t>Sensor tests at USTC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Measurement of electrical properties (I-V and C-V)</a:t>
            </a:r>
          </a:p>
          <a:p>
            <a:r>
              <a:rPr lang="en-US" altLang="zh-CN" dirty="0"/>
              <a:t>Measurement of timing resolution, gain, efficiency, uniformity </a:t>
            </a:r>
          </a:p>
          <a:p>
            <a:r>
              <a:rPr lang="en-US" altLang="zh-CN" dirty="0"/>
              <a:t>Do the same for sensors from all vendors, before and after irradiation to understand the key point of irradiation hardness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DD0C6D9-88C1-BF47-918A-E07E4941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94" y="3602318"/>
            <a:ext cx="2085940" cy="15531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159379-4877-5347-8D3E-49D1D9F4E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70537"/>
            <a:ext cx="9144000" cy="10258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837BEAC-511F-384A-9617-B868D6A84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197" y="3657161"/>
            <a:ext cx="3586206" cy="13043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B1C9535-CC48-1048-B8CF-C07947A2C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80068" y="3819946"/>
            <a:ext cx="1146264" cy="10934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9147D04-1EB2-0648-A7E3-8CC15C15AB69}"/>
              </a:ext>
            </a:extLst>
          </p:cNvPr>
          <p:cNvSpPr txBox="1"/>
          <p:nvPr/>
        </p:nvSpPr>
        <p:spPr>
          <a:xfrm>
            <a:off x="0" y="3190247"/>
            <a:ext cx="329467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5x5 sensors at probe station  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CF5778F-FA54-674C-832C-6177F018193D}"/>
              </a:ext>
            </a:extLst>
          </p:cNvPr>
          <p:cNvSpPr txBox="1"/>
          <p:nvPr/>
        </p:nvSpPr>
        <p:spPr>
          <a:xfrm>
            <a:off x="2477575" y="3513413"/>
            <a:ext cx="303435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Position scan for uniformity 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A289A2B-3433-2444-90FB-427DAAF9169D}"/>
              </a:ext>
            </a:extLst>
          </p:cNvPr>
          <p:cNvSpPr txBox="1"/>
          <p:nvPr/>
        </p:nvSpPr>
        <p:spPr>
          <a:xfrm>
            <a:off x="5605278" y="3146347"/>
            <a:ext cx="220996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Amplifier board</a:t>
            </a:r>
          </a:p>
          <a:p>
            <a:r>
              <a:rPr kumimoji="1" lang="en-US" altLang="zh-CN" dirty="0"/>
              <a:t>Designed  by USTC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1C6709B-E105-314D-9FFD-227E6C53D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527" y="3581548"/>
            <a:ext cx="1179410" cy="157387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F6AC176-66FA-1947-96CB-F526FB2113F9}"/>
              </a:ext>
            </a:extLst>
          </p:cNvPr>
          <p:cNvSpPr txBox="1"/>
          <p:nvPr/>
        </p:nvSpPr>
        <p:spPr>
          <a:xfrm>
            <a:off x="8180034" y="3051748"/>
            <a:ext cx="868903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Probe station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13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B7CC83-21A8-A84E-801B-1B6B7150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ASIC tests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F9F8DC0-0400-3546-813F-EC2BEBB22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Test of analogue functionality of ALTIROC1 in collaboration with LAL-in2p3(efficiency of discriminator, timing resolution, </a:t>
            </a:r>
            <a:r>
              <a:rPr kumimoji="1" lang="en-US" altLang="zh-CN" dirty="0" smtClean="0"/>
              <a:t>noises </a:t>
            </a:r>
            <a:r>
              <a:rPr kumimoji="1" lang="en-US" altLang="zh-CN" dirty="0"/>
              <a:t>…)</a:t>
            </a:r>
          </a:p>
          <a:p>
            <a:r>
              <a:rPr kumimoji="1" lang="en-US" altLang="zh-CN" dirty="0"/>
              <a:t>Long-term: develop radiation-hard ASIC  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8546A-F6B9-774E-BCD3-8CE47B26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00131-1068-5D4A-BF8A-303D92A1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856093-029E-594C-B1B8-812622A4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1B4E5B-6368-8849-85D8-7E111CA0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5" y="3052944"/>
            <a:ext cx="4191544" cy="28863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1593B1B-4A2D-7D44-A29E-AFCBA933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29" y="3284984"/>
            <a:ext cx="4038056" cy="28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6C19BE-52B6-5145-9E20-0D64B3AD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Studies of assembly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0567AC-E8D7-1143-A9C7-85625F966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44" y="1413321"/>
            <a:ext cx="8509943" cy="4525963"/>
          </a:xfrm>
        </p:spPr>
        <p:txBody>
          <a:bodyPr/>
          <a:lstStyle/>
          <a:p>
            <a:r>
              <a:rPr kumimoji="1" lang="en-US" altLang="zh-CN" dirty="0"/>
              <a:t>Bump-bonding is the key technique to connect sensor and </a:t>
            </a:r>
            <a:r>
              <a:rPr kumimoji="1" lang="en-US" altLang="zh-CN" dirty="0" smtClean="0"/>
              <a:t>ASIC</a:t>
            </a:r>
            <a:endParaRPr kumimoji="1" lang="en-US" altLang="zh-CN" dirty="0"/>
          </a:p>
          <a:p>
            <a:r>
              <a:rPr kumimoji="1" lang="en-US" altLang="zh-CN" dirty="0"/>
              <a:t>SINANO demonstrated abilities to bond full-size modules </a:t>
            </a:r>
          </a:p>
          <a:p>
            <a:pPr marL="342882" lvl="1" indent="0">
              <a:buNone/>
            </a:pPr>
            <a:r>
              <a:rPr kumimoji="1" lang="en-US" altLang="zh-CN" dirty="0"/>
              <a:t> now technical associate institute in ATLAS, hosted by  USTC-SDU-SJTU</a:t>
            </a:r>
          </a:p>
          <a:p>
            <a:r>
              <a:rPr kumimoji="1" lang="en-US" altLang="zh-CN" dirty="0"/>
              <a:t>Producing full-size </a:t>
            </a:r>
            <a:r>
              <a:rPr kumimoji="1" lang="en-US" altLang="zh-CN" dirty="0" smtClean="0"/>
              <a:t>(15x30 array) mechanical </a:t>
            </a:r>
            <a:r>
              <a:rPr kumimoji="1" lang="en-US" altLang="zh-CN" dirty="0"/>
              <a:t>dummy modules for assembly studies for ATLAS  </a:t>
            </a:r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sz="2000" dirty="0"/>
              <a:t>    </a:t>
            </a:r>
            <a:endParaRPr kumimoji="1"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28027C-6D93-2041-88F0-7291C7E1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0BDBB-41B2-E043-833A-C2B56957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267F68-0C06-694F-BAAF-BAA2EF6A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35</a:t>
            </a:fld>
            <a:endParaRPr lang="zh-CN" altLang="en-US" dirty="0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F5403B4C-75AF-7E4D-BA56-F39ACF3E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34" y="3654342"/>
            <a:ext cx="3064027" cy="203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BF73B5-5C2E-3641-A4B2-F21AB10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31" y="3654342"/>
            <a:ext cx="2709807" cy="203235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B8376CAA-4E8F-D645-A321-3F385D9EF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446" y="3654342"/>
            <a:ext cx="2166768" cy="20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77D3CF-2D21-AC48-A54C-134F8512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5997"/>
            <a:ext cx="6768752" cy="77809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Digitization software and test beam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6C4C02-5A3E-E647-8F92-16C6B2691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Implemented a realistic digitization in the simulation, which will be used to produce the MC samples for the TDR </a:t>
            </a:r>
          </a:p>
          <a:p>
            <a:r>
              <a:rPr kumimoji="1" lang="en-US" altLang="zh-CN" dirty="0"/>
              <a:t>Contributed to the test beam data-taking and data analysis 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1200D4-D913-B345-8204-AD15DF5F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3A82A5-96AF-054C-ADA4-131FA9DC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0D2D34-CB79-5D47-BCFC-62C29516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36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0134EE2-7EDF-C149-A76D-55581F652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50599"/>
            <a:ext cx="3674399" cy="27886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0913493-9E0D-4E46-A852-6A92CD055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62" y="3150599"/>
            <a:ext cx="3795940" cy="2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Index of the </a:t>
            </a:r>
            <a:r>
              <a:rPr lang="en-US" altLang="zh-CN" dirty="0"/>
              <a:t>Presentations 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783195"/>
              </p:ext>
            </p:extLst>
          </p:nvPr>
        </p:nvGraphicFramePr>
        <p:xfrm>
          <a:off x="472016" y="1196752"/>
          <a:ext cx="8348456" cy="4905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5392680"/>
                <a:gridCol w="1584176"/>
              </a:tblGrid>
              <a:tr h="28800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+mn-lt"/>
                        </a:rPr>
                        <a:t>Task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+mn-lt"/>
                        </a:rPr>
                        <a:t>Title 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+mn-lt"/>
                        </a:rPr>
                        <a:t>contactor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</a:tr>
              <a:tr h="288000">
                <a:tc rowSpan="2"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+mn-lt"/>
                        </a:rPr>
                        <a:t>ITK</a:t>
                      </a:r>
                      <a:endParaRPr lang="zh-CN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Strip detector assembly and tests for the ATLAS Phase-II inner tracker upgrade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Emma </a:t>
                      </a: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Bushanan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ATLAS </a:t>
                      </a: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Itk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-Strip module assembly and test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Yebo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Chen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5"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+mn-lt"/>
                        </a:rPr>
                        <a:t>Muon</a:t>
                      </a:r>
                      <a:endParaRPr lang="zh-CN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ATLAS Muon detector Phase-II upgrade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Quanying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Li (USTC)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Development of RPC for ATLAS Phase-II muon upgrade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Francois </a:t>
                      </a: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Lagarde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(SJTU)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Double-end readout for ATLAS Phase-II RPC detector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Quanying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Li (USTC)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Readout electronics for ATLAS Phase-II RPC detector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Jiajing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Ge (USTC)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Readout electronics for ATLAS Phase-II </a:t>
                      </a: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sMDT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detector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Songfu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Lan (USTC)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9"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+mn-lt"/>
                        </a:rPr>
                        <a:t>HGTD</a:t>
                      </a:r>
                      <a:endParaRPr lang="zh-CN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HGTD activity at IHEP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Joao de Costa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HGTD activity at USTC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Chihao Li (USTC)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Characterization of IHEP-NDL LGAD sensors for HGTD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Yuzhen Yang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Study of radiation hardness of IHEP-NDL LGAD sensors in CIAE Proton irradiation campaign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dirty="0" smtClean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Yang Tao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Test beam results of IHEP-NDL LGAD sensors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Bo Liu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Study of total ionization does effects on IHEP-NDL LGAD sensors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Yunyun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Fan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IHEP LGAD Sensor Design for ATLAS HGTD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Kewei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Wu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ATLAS HGTD module R &amp; D in IHEP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Liaoshan</a:t>
                      </a:r>
                      <a:r>
                        <a:rPr lang="en-US" sz="1100" dirty="0">
                          <a:effectLst/>
                          <a:latin typeface="+mn-lt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Shi (IHEP)</a:t>
                      </a:r>
                      <a:endParaRPr lang="zh-CN" sz="1100" dirty="0">
                        <a:effectLst/>
                        <a:latin typeface="+mn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dirty="0" smtClean="0">
                          <a:latin typeface="+mn-lt"/>
                        </a:rPr>
                        <a:t>Sensor design for ATLAS Phase-II High Granularity Timing Detector</a:t>
                      </a:r>
                      <a:endParaRPr lang="zh-CN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Xiao Yang (USTC)</a:t>
                      </a:r>
                      <a:endParaRPr lang="zh-CN" altLang="en-US" sz="11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7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and Outlook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5" y="2060848"/>
            <a:ext cx="8229600" cy="3878436"/>
          </a:xfrm>
        </p:spPr>
        <p:txBody>
          <a:bodyPr/>
          <a:lstStyle/>
          <a:p>
            <a:r>
              <a:rPr lang="en-US" altLang="zh-CN" dirty="0" smtClean="0"/>
              <a:t>Many activities in several main upgrade projects have been carried out in many Chinese Institutes</a:t>
            </a:r>
            <a:r>
              <a:rPr lang="en-US" altLang="zh-CN" dirty="0" smtClean="0"/>
              <a:t>.</a:t>
            </a:r>
          </a:p>
          <a:p>
            <a:endParaRPr lang="en-US" altLang="zh-CN" sz="1400" dirty="0" smtClean="0"/>
          </a:p>
          <a:p>
            <a:r>
              <a:rPr lang="en-US" altLang="zh-CN" dirty="0" smtClean="0"/>
              <a:t>Hopefully, all these efforts will become solid contributions to the ATLAS experiment.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38</a:t>
            </a:fld>
            <a:endParaRPr lang="zh-CN" alt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20713182">
            <a:off x="5145375" y="4598792"/>
            <a:ext cx="3657600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dirty="0">
                <a:solidFill>
                  <a:srgbClr val="333399"/>
                </a:solidFill>
                <a:latin typeface="CommercialScript BT" panose="03030803040807090C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702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QS2-sTGC construction @ SDU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08332" y="4419591"/>
            <a:ext cx="8136904" cy="17543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To build 144 detectors of the NSW trigger system, i.e. 1/6 + 10%</a:t>
            </a:r>
          </a:p>
          <a:p>
            <a:endParaRPr lang="en-US" altLang="zh-CN" sz="1400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Quality control system has been established at SDU</a:t>
            </a:r>
          </a:p>
          <a:p>
            <a:endParaRPr lang="en-US" altLang="zh-CN" sz="1400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95% of the detectors has been constructed,  50% has been shipped to CERN for installation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20" y="1359274"/>
            <a:ext cx="3877045" cy="21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231639" y="4073156"/>
            <a:ext cx="2776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Cosmic test  (efficiency map) at SDU</a:t>
            </a:r>
            <a:endParaRPr lang="zh-CN" altLang="en-US" sz="1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3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6957" y="2020735"/>
            <a:ext cx="1340890" cy="2832674"/>
          </a:xfrm>
          <a:prstGeom prst="rect">
            <a:avLst/>
          </a:prstGeom>
          <a:scene3d>
            <a:camera prst="orthographicFront">
              <a:rot lat="0" lon="20999997" rev="0"/>
            </a:camera>
            <a:lightRig rig="threePt" dir="t"/>
          </a:scene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50" y="1240107"/>
            <a:ext cx="2832674" cy="148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203" y="1240107"/>
            <a:ext cx="3033594" cy="28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FEB R&amp;D @ USTC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07773"/>
              </p:ext>
            </p:extLst>
          </p:nvPr>
        </p:nvGraphicFramePr>
        <p:xfrm>
          <a:off x="180427" y="1631060"/>
          <a:ext cx="8852915" cy="4157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754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kumimoji="1" lang="en-US" altLang="zh-CN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NSW</a:t>
                      </a: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schedule</a:t>
                      </a:r>
                      <a:endParaRPr lang="zh-CN" altLang="en-US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NSW</a:t>
                      </a: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status</a:t>
                      </a:r>
                      <a:endParaRPr lang="zh-CN" altLang="en-US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USTC</a:t>
                      </a:r>
                      <a:r>
                        <a:rPr lang="zh-CN" altLang="en-US" sz="18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zh-CN" sz="18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 R&amp;D</a:t>
                      </a:r>
                      <a:endParaRPr lang="zh-CN" altLang="en-US" sz="18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630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2015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年底，测试模数芯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+ FEB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功能设计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封装失误，无法批量供应，科大仅得到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片可使用芯片。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delay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①完成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功能调试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版</a:t>
                      </a:r>
                      <a:r>
                        <a:rPr lang="zh-CN" altLang="en-US" sz="1200" baseline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v1.0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与厂家合作，开发高集成度芯片焊接技术与标准流程。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On Schedule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61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2016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年秋，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 v1.0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与</a:t>
                      </a:r>
                      <a:r>
                        <a:rPr lang="en-US" altLang="zh-CN" sz="1200" dirty="0" err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sTGC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探测器联调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2016.5.28-6.1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，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NSW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专家组山大、科大现场评估，对中国组进展表示满意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①完成不同</a:t>
                      </a:r>
                      <a:r>
                        <a:rPr lang="en-US" altLang="zh-CN" sz="1200" dirty="0" err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sTGC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信号的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pFEB/sFEB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改进版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v1.2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实现与山大</a:t>
                      </a:r>
                      <a:r>
                        <a:rPr lang="en-US" altLang="zh-CN" sz="1200" dirty="0" err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sTGC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探测的宇宙线联调。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On Schedule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237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2017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年底，测试新版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VMM3</a:t>
                      </a:r>
                      <a:r>
                        <a:rPr lang="en-US" altLang="zh-CN" sz="1200" baseline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+ FEB</a:t>
                      </a:r>
                      <a:r>
                        <a:rPr lang="zh-CN" altLang="en-US" sz="1200" baseline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设计定型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2017.10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，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v2.1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通过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CERN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束测，性能良好；为</a:t>
                      </a:r>
                      <a:r>
                        <a:rPr lang="en-US" altLang="zh-CN" sz="1200" dirty="0" err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sTGC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生产单位提供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38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套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 v2.1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①完成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pFEB/sFEB</a:t>
                      </a:r>
                      <a:r>
                        <a:rPr lang="zh-CN" altLang="en-US" sz="1200" baseline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v2.1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版；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完成技术定型版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，准备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2018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年量产。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On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Schedule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451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2018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年底，完成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 v2.2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量产，开始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NSW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安装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发现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VMM3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技术风险，需要改版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VMM3a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；输出芯片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ROC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设计与封装失误。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delay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！</a:t>
                      </a:r>
                      <a:endParaRPr lang="en-US" altLang="zh-CN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①完成基于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VMM3a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的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技术定型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v2.3a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版，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实现完整的触发链束流测试；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②2018.12, Final Design Review(FDR)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技术评审。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Ahead of Schedule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49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2019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年底，希望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 v2.3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技术定型，开始量产准备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发现探测器转接板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AB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设计存在技术漏洞，提出希望科大在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v2.3a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基础上改版。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delay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！</a:t>
                      </a:r>
                      <a:endParaRPr lang="en-US" altLang="zh-CN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①完成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FEB</a:t>
                      </a:r>
                      <a:r>
                        <a:rPr lang="zh-CN" altLang="en-US" sz="1200" baseline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v2.3E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工程定型版，束测性能优异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；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为合作组生产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50+50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套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pre-product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；③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2019.9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，通过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Production Readiness Review(PRR)</a:t>
                      </a:r>
                      <a:r>
                        <a:rPr lang="zh-CN" altLang="en-US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量产工艺评审。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Ahead of Schedule</a:t>
                      </a:r>
                      <a:r>
                        <a:rPr lang="en-US" altLang="zh-CN" sz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lang="zh-CN" altLang="en-US" sz="12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158010" y="1099244"/>
            <a:ext cx="12156113" cy="510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High channel density, wide dynamic range ADC &amp; high speed output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18F7BC34-677A-4FEA-84C9-63E5741881D5}"/>
              </a:ext>
            </a:extLst>
          </p:cNvPr>
          <p:cNvSpPr/>
          <p:nvPr/>
        </p:nvSpPr>
        <p:spPr>
          <a:xfrm>
            <a:off x="0" y="5837721"/>
            <a:ext cx="914224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FEB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研发多次弥补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NSW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芯片、探测器缺陷，工作进度领先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NSW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日程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FEB R&amp;D - status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2F9946D-BC3E-4A96-8B07-59CFD51CCE38}"/>
              </a:ext>
            </a:extLst>
          </p:cNvPr>
          <p:cNvSpPr/>
          <p:nvPr/>
        </p:nvSpPr>
        <p:spPr>
          <a:xfrm>
            <a:off x="395536" y="1410580"/>
            <a:ext cx="429386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Feb. 1 2019, FEB v2.3a passed the ATLAS “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ollow-up of the Final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esign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eview”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9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Sep. 19 2019, FEB v2.3E passed the ATLAS “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roduction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eadiness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eview”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AD66B70-D85D-4493-A6CC-A2045D38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379925"/>
            <a:ext cx="1399834" cy="1977067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12C57DF-73DB-4840-A6CF-44F2B66A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88" y="1379924"/>
            <a:ext cx="1395785" cy="1977067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93BD67-4BA3-411A-867D-3E76638CC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543" y="1379924"/>
            <a:ext cx="1411823" cy="1977067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E7BC3D0-E70F-4CD7-B1CF-4598B4605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543505"/>
            <a:ext cx="1902515" cy="2631293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D4B4914-8C75-4036-B0D6-2414F7CF5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86" y="3518727"/>
            <a:ext cx="1902515" cy="2656071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706DBA8-CF7A-446E-9865-263AC0CB6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0" y="3518727"/>
            <a:ext cx="1902516" cy="2656071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EDADF67-7366-43E4-A480-6C5C27105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3518726"/>
            <a:ext cx="1924378" cy="2656072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8979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FEB v2.3E mass production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B40A2E3-5EC1-4F83-9E88-E166BAD4C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0723"/>
            <a:ext cx="4571432" cy="16272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60764" y="4413159"/>
            <a:ext cx="879172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ATLAS will only install NSW on Side-A during LS2. Side-B has been postponed till Phase-II.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By the end of 2019 (the end of the NSFC project), 400+400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pFEB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/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sFEB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will be mass produced for Side-A Phase-I installation.</a:t>
            </a:r>
          </a:p>
        </p:txBody>
      </p:sp>
      <p:pic>
        <p:nvPicPr>
          <p:cNvPr id="16" name="内容占位符 5">
            <a:extLst>
              <a:ext uri="{FF2B5EF4-FFF2-40B4-BE49-F238E27FC236}">
                <a16:creationId xmlns:a16="http://schemas.microsoft.com/office/drawing/2014/main" xmlns="" id="{E30BB548-A716-4DFA-B04E-28A7095D1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" y="1180724"/>
            <a:ext cx="4571432" cy="163169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80CE1C8B-FEFF-46DC-A86B-AC899CEA6A20}"/>
              </a:ext>
            </a:extLst>
          </p:cNvPr>
          <p:cNvSpPr/>
          <p:nvPr/>
        </p:nvSpPr>
        <p:spPr>
          <a:xfrm>
            <a:off x="155578" y="1464932"/>
            <a:ext cx="959519" cy="646331"/>
          </a:xfrm>
          <a:prstGeom prst="rect">
            <a:avLst/>
          </a:prstGeom>
          <a:solidFill>
            <a:srgbClr val="FFFF00">
              <a:alpha val="77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sFEB v2.3E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E6C02732-28C3-473E-94E3-616CB094CEF0}"/>
              </a:ext>
            </a:extLst>
          </p:cNvPr>
          <p:cNvSpPr/>
          <p:nvPr/>
        </p:nvSpPr>
        <p:spPr>
          <a:xfrm>
            <a:off x="8076977" y="1412776"/>
            <a:ext cx="959519" cy="646331"/>
          </a:xfrm>
          <a:prstGeom prst="rect">
            <a:avLst/>
          </a:prstGeom>
          <a:solidFill>
            <a:srgbClr val="FFFF00">
              <a:alpha val="77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sFEB v2.3E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BEACD91-1DB6-440A-A7C5-A3F3AAD1D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53" y="2852936"/>
            <a:ext cx="2850539" cy="136396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D8D4970-D480-4A3C-992A-172F388A06CC}"/>
              </a:ext>
            </a:extLst>
          </p:cNvPr>
          <p:cNvSpPr/>
          <p:nvPr/>
        </p:nvSpPr>
        <p:spPr>
          <a:xfrm>
            <a:off x="1746732" y="2915454"/>
            <a:ext cx="983561" cy="646331"/>
          </a:xfrm>
          <a:prstGeom prst="rect">
            <a:avLst/>
          </a:prstGeom>
          <a:solidFill>
            <a:srgbClr val="FFFF00">
              <a:alpha val="77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pFEB v2.3E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A95E1C8-2F83-4DB7-B767-05E696F2F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49" y="2880338"/>
            <a:ext cx="2850539" cy="137076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7AB4ED54-C61F-4136-8F2D-1F4E714B3AB4}"/>
              </a:ext>
            </a:extLst>
          </p:cNvPr>
          <p:cNvSpPr/>
          <p:nvPr/>
        </p:nvSpPr>
        <p:spPr>
          <a:xfrm>
            <a:off x="6324743" y="2946236"/>
            <a:ext cx="983561" cy="646331"/>
          </a:xfrm>
          <a:prstGeom prst="rect">
            <a:avLst/>
          </a:prstGeom>
          <a:solidFill>
            <a:srgbClr val="FFFF00">
              <a:alpha val="77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pFEB v2.3E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08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Phase-II:</a:t>
            </a:r>
            <a:br>
              <a:rPr lang="en-US" altLang="zh-CN" dirty="0"/>
            </a:br>
            <a:r>
              <a:rPr lang="en-US" altLang="zh-CN" dirty="0"/>
              <a:t>ITK strip upgrade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23ACE30D-D73B-45B2-872F-22084924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24" y="3605781"/>
            <a:ext cx="7886700" cy="2703539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Committed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deliver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1,000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silicon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strip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modules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installed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which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accounts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nearly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10%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of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total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strip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barrel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modules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(US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50%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+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UK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40%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)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–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Core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Contribution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</a:rPr>
              <a:t>Export</a:t>
            </a:r>
            <a:r>
              <a:rPr lang="zh-CN" altLang="en-US" sz="2000" b="1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</a:rPr>
              <a:t>control</a:t>
            </a:r>
            <a:r>
              <a:rPr lang="zh-CN" altLang="en-US" sz="2000" b="1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issue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(radiation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hard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ASICs)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fully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resolved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with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tremendous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helps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from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CERN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microelectronics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group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Agreed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: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build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500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modules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at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RAL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500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at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IHEP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Additional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contributions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loading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(with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RAL);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Strip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barrel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system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integration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installation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and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commissioning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(1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FTE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at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CERN,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2/1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FTE’s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from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US/UK)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–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Non-Core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Contribution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CF70FDC7-2957-714A-9EF5-6DEC28635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5" r="6729"/>
          <a:stretch/>
        </p:blipFill>
        <p:spPr>
          <a:xfrm>
            <a:off x="251520" y="1241503"/>
            <a:ext cx="4129214" cy="242198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9A0F9019-5A4D-F240-8B7F-C7350F503EC2}"/>
              </a:ext>
            </a:extLst>
          </p:cNvPr>
          <p:cNvSpPr txBox="1"/>
          <p:nvPr/>
        </p:nvSpPr>
        <p:spPr>
          <a:xfrm>
            <a:off x="4572000" y="1216970"/>
            <a:ext cx="394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j-lt"/>
              </a:rPr>
              <a:t>Full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silicon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tracker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(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Inner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Tracker,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</a:rPr>
              <a:t>ITk</a:t>
            </a:r>
            <a:r>
              <a:rPr lang="en-US" altLang="zh-CN" sz="2000" dirty="0">
                <a:latin typeface="+mj-lt"/>
              </a:rPr>
              <a:t>)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for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ATLAS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Phase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II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upgrade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0F16DA-D9E7-DC49-AC3D-0FDB035A8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25681"/>
            <a:ext cx="3517751" cy="1362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6C7744-2CB2-F84C-8F8A-B344F426DC03}"/>
              </a:ext>
            </a:extLst>
          </p:cNvPr>
          <p:cNvSpPr txBox="1"/>
          <p:nvPr/>
        </p:nvSpPr>
        <p:spPr>
          <a:xfrm>
            <a:off x="5024136" y="2107730"/>
            <a:ext cx="9956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+mj-lt"/>
              </a:rPr>
              <a:t>ITk-Strip</a:t>
            </a:r>
            <a:r>
              <a:rPr lang="zh-CN" altLang="en-US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+mj-lt"/>
              </a:rPr>
              <a:t>Module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4D4D1A3-C5A8-9B47-A74C-FD0AF87B5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837" y="147981"/>
            <a:ext cx="915176" cy="915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36E76B-3ADD-D547-97DE-0D5BDDF9C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16" b="17004"/>
          <a:stretch/>
        </p:blipFill>
        <p:spPr>
          <a:xfrm>
            <a:off x="4860032" y="122598"/>
            <a:ext cx="1422400" cy="9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ED410-4B2A-C842-8DA2-9C03509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10B7ACA4-5139-4845-AF18-2BD249E0612C}"/>
              </a:ext>
            </a:extLst>
          </p:cNvPr>
          <p:cNvSpPr/>
          <p:nvPr/>
        </p:nvSpPr>
        <p:spPr>
          <a:xfrm>
            <a:off x="893586" y="4016899"/>
            <a:ext cx="1864212" cy="1530015"/>
          </a:xfrm>
          <a:prstGeom prst="roundRect">
            <a:avLst>
              <a:gd name="adj" fmla="val 5667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3D5F5C9-983C-6D4F-9BF0-AB1EC8DF9940}"/>
              </a:ext>
            </a:extLst>
          </p:cNvPr>
          <p:cNvSpPr/>
          <p:nvPr/>
        </p:nvSpPr>
        <p:spPr>
          <a:xfrm>
            <a:off x="3478188" y="3772788"/>
            <a:ext cx="1878809" cy="1959852"/>
          </a:xfrm>
          <a:prstGeom prst="roundRect">
            <a:avLst>
              <a:gd name="adj" fmla="val 5667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61E82C02-328E-9945-B9D7-2462AF2FD97C}"/>
              </a:ext>
            </a:extLst>
          </p:cNvPr>
          <p:cNvSpPr/>
          <p:nvPr/>
        </p:nvSpPr>
        <p:spPr>
          <a:xfrm>
            <a:off x="6098692" y="3916574"/>
            <a:ext cx="2230244" cy="1719848"/>
          </a:xfrm>
          <a:prstGeom prst="roundRect">
            <a:avLst>
              <a:gd name="adj" fmla="val 5667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CB0CFC5-43F7-8842-A22E-B44B7864CEF0}"/>
              </a:ext>
            </a:extLst>
          </p:cNvPr>
          <p:cNvSpPr txBox="1"/>
          <p:nvPr/>
        </p:nvSpPr>
        <p:spPr>
          <a:xfrm>
            <a:off x="756842" y="5717811"/>
            <a:ext cx="2000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collaboration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CERN/UPenn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6F2B21-6739-B343-907E-B6B4B33E7E80}"/>
              </a:ext>
            </a:extLst>
          </p:cNvPr>
          <p:cNvSpPr txBox="1"/>
          <p:nvPr/>
        </p:nvSpPr>
        <p:spPr>
          <a:xfrm>
            <a:off x="3170671" y="5732640"/>
            <a:ext cx="280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collaboration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RAL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other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UK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institutions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885F63-DB16-2C41-BF69-6134AC313134}"/>
              </a:ext>
            </a:extLst>
          </p:cNvPr>
          <p:cNvSpPr txBox="1"/>
          <p:nvPr/>
        </p:nvSpPr>
        <p:spPr>
          <a:xfrm>
            <a:off x="6169802" y="5713608"/>
            <a:ext cx="208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collaboration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SLAC/UCSC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xmlns="" id="{20A6F583-1D14-AD48-9565-EADB2E177E21}"/>
              </a:ext>
            </a:extLst>
          </p:cNvPr>
          <p:cNvSpPr/>
          <p:nvPr/>
        </p:nvSpPr>
        <p:spPr>
          <a:xfrm>
            <a:off x="2210815" y="4392841"/>
            <a:ext cx="2286775" cy="462337"/>
          </a:xfrm>
          <a:prstGeom prst="arc">
            <a:avLst>
              <a:gd name="adj1" fmla="val 11586807"/>
              <a:gd name="adj2" fmla="val 21255654"/>
            </a:avLst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xmlns="" id="{E9F7001E-314B-7946-BB80-86274E65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94009"/>
            <a:ext cx="8196852" cy="23361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Have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actively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worked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on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following</a:t>
            </a:r>
            <a:r>
              <a:rPr lang="zh-CN" altLang="en-US" sz="22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200" dirty="0">
                <a:latin typeface="+mj-lt"/>
                <a:ea typeface="Microsoft JhengHei" panose="020B0604030504040204" pitchFamily="34" charset="-120"/>
              </a:rPr>
              <a:t>topics: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Design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&amp;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verification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of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digital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blocks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of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ABCSTAR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–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already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used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prototype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modules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→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study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SEE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effects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Module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assembly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&amp;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test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(QC/QA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steps)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–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prototype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modules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assembled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→ 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in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preparation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for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pre-production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&amp;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site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qualification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Performance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evaluation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of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novel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CMOS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strip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sensors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–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R&amp;D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dirty="0">
                <a:latin typeface="+mj-lt"/>
                <a:ea typeface="Microsoft JhengHei" panose="020B0604030504040204" pitchFamily="34" charset="-120"/>
              </a:rPr>
              <a:t>dropped,</a:t>
            </a:r>
            <a:r>
              <a:rPr lang="zh-CN" altLang="en-US" sz="2000" dirty="0"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to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complete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the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tests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of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CHESS</a:t>
            </a:r>
            <a:r>
              <a:rPr lang="zh-CN" altLang="en-US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+mj-lt"/>
                <a:ea typeface="Microsoft JhengHei" panose="020B0604030504040204" pitchFamily="34" charset="-120"/>
              </a:rPr>
              <a:t>2</a:t>
            </a:r>
            <a:endParaRPr lang="zh-CN" altLang="en-US" sz="2000" b="1" dirty="0">
              <a:solidFill>
                <a:srgbClr val="0070C0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0B8D79AB-A5E5-3C42-A0B9-46EFB745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5529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Research</a:t>
            </a:r>
            <a:r>
              <a:rPr lang="zh-CN" altLang="en-US" sz="3200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Activities</a:t>
            </a:r>
            <a:endParaRPr lang="zh-CN" altLang="en-US" sz="3200" dirty="0"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EA740E-1FFB-044D-9B56-C7B7F2A19158}"/>
              </a:ext>
            </a:extLst>
          </p:cNvPr>
          <p:cNvSpPr txBox="1"/>
          <p:nvPr/>
        </p:nvSpPr>
        <p:spPr>
          <a:xfrm>
            <a:off x="515296" y="3588122"/>
            <a:ext cx="248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FE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ASIC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ABCSTAR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33F28E-D54A-5B40-ADAE-691862FDBBE2}"/>
              </a:ext>
            </a:extLst>
          </p:cNvPr>
          <p:cNvSpPr txBox="1"/>
          <p:nvPr/>
        </p:nvSpPr>
        <p:spPr>
          <a:xfrm>
            <a:off x="3181025" y="3370429"/>
            <a:ext cx="247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Module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1F82BB-A984-C640-AD02-CEDAC3347FA8}"/>
              </a:ext>
            </a:extLst>
          </p:cNvPr>
          <p:cNvSpPr txBox="1"/>
          <p:nvPr/>
        </p:nvSpPr>
        <p:spPr>
          <a:xfrm>
            <a:off x="5788155" y="3482162"/>
            <a:ext cx="288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CHESS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Sensor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Oct. 27, 2019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 2019, Dalian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8010</TotalTime>
  <Words>3082</Words>
  <Application>Microsoft Office PowerPoint</Application>
  <PresentationFormat>全屏显示(4:3)</PresentationFormat>
  <Paragraphs>498</Paragraphs>
  <Slides>38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7" baseType="lpstr">
      <vt:lpstr>Charter</vt:lpstr>
      <vt:lpstr>Helvetica Neue Medium</vt:lpstr>
      <vt:lpstr>Microsoft JhengHei</vt:lpstr>
      <vt:lpstr>等线</vt:lpstr>
      <vt:lpstr>黑体</vt:lpstr>
      <vt:lpstr>华文楷体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CommercialScript BT</vt:lpstr>
      <vt:lpstr>Symbol</vt:lpstr>
      <vt:lpstr>Times New Roman</vt:lpstr>
      <vt:lpstr>Wingdings</vt:lpstr>
      <vt:lpstr>Office 主题</vt:lpstr>
      <vt:lpstr>Visio</vt:lpstr>
      <vt:lpstr>ATLAS Detector Upgrade</vt:lpstr>
      <vt:lpstr>Outline </vt:lpstr>
      <vt:lpstr>ATLAS Phase I:  Muon New Small Wheel Upgrade</vt:lpstr>
      <vt:lpstr>QS2-sTGC construction @ SDU</vt:lpstr>
      <vt:lpstr>FEB R&amp;D @ USTC</vt:lpstr>
      <vt:lpstr>FEB R&amp;D - status</vt:lpstr>
      <vt:lpstr>FEB v2.3E mass production</vt:lpstr>
      <vt:lpstr>Phase-II: ITK strip upgrade</vt:lpstr>
      <vt:lpstr>Research Activities</vt:lpstr>
      <vt:lpstr>STAR Module Assembled &amp; Tests at RAL</vt:lpstr>
      <vt:lpstr>Testbeam Activities</vt:lpstr>
      <vt:lpstr>New Clean Room</vt:lpstr>
      <vt:lpstr>Module Assembly &amp; Tests at IHEP</vt:lpstr>
      <vt:lpstr>Completing CHESS 2 Tests</vt:lpstr>
      <vt:lpstr>Phase-II: Muon upgrade</vt:lpstr>
      <vt:lpstr>RPC: Double-end Readout</vt:lpstr>
      <vt:lpstr>RPC: New readout panel</vt:lpstr>
      <vt:lpstr>RPC: New FEE Board</vt:lpstr>
      <vt:lpstr>Large Trigger detector (SDU)</vt:lpstr>
      <vt:lpstr>RPC Detector Laboratory in SJTU</vt:lpstr>
      <vt:lpstr>MDT Frontend Electronics Upgrade</vt:lpstr>
      <vt:lpstr>DLC-THGEM</vt:lpstr>
      <vt:lpstr>High-Granularity Timing Detector</vt:lpstr>
      <vt:lpstr>IHEP group in HGTD detector</vt:lpstr>
      <vt:lpstr>HGTD sensor: Low gain avalanche diode (LGAD)</vt:lpstr>
      <vt:lpstr>HGTD detector Module R&amp;D</vt:lpstr>
      <vt:lpstr>HGTD trigger and DAQ system</vt:lpstr>
      <vt:lpstr>Fast readout ASIC  R&amp;D</vt:lpstr>
      <vt:lpstr>Irradiation campaign </vt:lpstr>
      <vt:lpstr>HGTD detector mechanical design </vt:lpstr>
      <vt:lpstr>An overview of USTC HGTD activities  </vt:lpstr>
      <vt:lpstr>USTC Design of sensors </vt:lpstr>
      <vt:lpstr>Sensor tests at USTC</vt:lpstr>
      <vt:lpstr>ASIC tests </vt:lpstr>
      <vt:lpstr>Studies of assembly </vt:lpstr>
      <vt:lpstr>Digitization software and test beam </vt:lpstr>
      <vt:lpstr>Index of the Presentations </vt:lpstr>
      <vt:lpstr>Summary and 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宇宙线缪子成像的探测器基础</dc:title>
  <dc:creator>SONG</dc:creator>
  <cp:lastModifiedBy>孙 勇杰</cp:lastModifiedBy>
  <cp:revision>447</cp:revision>
  <cp:lastPrinted>2014-07-17T08:26:15Z</cp:lastPrinted>
  <dcterms:created xsi:type="dcterms:W3CDTF">2014-03-31T03:19:18Z</dcterms:created>
  <dcterms:modified xsi:type="dcterms:W3CDTF">2019-10-26T15:38:52Z</dcterms:modified>
</cp:coreProperties>
</file>