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ang" initials="l" lastIdx="0" clrIdx="0">
    <p:extLst>
      <p:ext uri="{19B8F6BF-5375-455C-9EA6-DF929625EA0E}">
        <p15:presenceInfo xmlns:p15="http://schemas.microsoft.com/office/powerpoint/2012/main" userId="a7ccd31fced621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D8BFE-0E6B-41E7-8E3F-2F78DEA584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72446-8C2B-42DA-8A1A-17CE3B0BA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027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972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37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86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99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71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47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78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719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390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02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855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7B3DD-69CE-4328-AB48-9504D7AAAEE3}" type="datetimeFigureOut">
              <a:rPr lang="zh-CN" altLang="en-US" smtClean="0"/>
              <a:t>2019/10/24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17AD-2E41-4046-8C18-F75E8CA5E5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64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35.jpg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6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9.png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41.wmf"/><Relationship Id="rId9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51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56.png"/><Relationship Id="rId7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5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22.wmf"/><Relationship Id="rId3" Type="http://schemas.openxmlformats.org/officeDocument/2006/relationships/image" Target="../media/image25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9.jp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8.wmf"/><Relationship Id="rId4" Type="http://schemas.openxmlformats.org/officeDocument/2006/relationships/image" Target="../media/image30.jpg"/><Relationship Id="rId9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33.jpg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9235" y="1699022"/>
            <a:ext cx="6858000" cy="17907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LEPTOGENESIS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and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DARK MATTER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altLang="zh-CN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Liu,Zhi</a:t>
            </a:r>
            <a:r>
              <a:rPr lang="en-US" altLang="zh-CN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-Long </a:t>
            </a:r>
            <a:r>
              <a:rPr lang="en-US" altLang="zh-CN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Han,Yi</a:t>
            </a:r>
            <a:r>
              <a:rPr lang="en-US" altLang="zh-CN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Jin,Fa</a:t>
            </a:r>
            <a:r>
              <a:rPr lang="en-US" altLang="zh-CN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-Xin </a:t>
            </a:r>
            <a:r>
              <a:rPr lang="en-US" altLang="zh-CN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</a:p>
          <a:p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Jinan</a:t>
            </a:r>
          </a:p>
          <a:p>
            <a:r>
              <a:rPr lang="en-US" altLang="zh-CN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October 24,2019</a:t>
            </a:r>
            <a:endParaRPr lang="zh-CN" alt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32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LEPTOGENESIS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507" y="2693339"/>
            <a:ext cx="2822493" cy="270000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535" y="2693339"/>
            <a:ext cx="2822497" cy="2700000"/>
          </a:xfrm>
          <a:prstGeom prst="rect">
            <a:avLst/>
          </a:prstGeom>
        </p:spPr>
      </p:pic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395173"/>
              </p:ext>
            </p:extLst>
          </p:nvPr>
        </p:nvGraphicFramePr>
        <p:xfrm>
          <a:off x="1463752" y="2027337"/>
          <a:ext cx="996922" cy="2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公式" r:id="rId5" imgW="571320" imgH="164880" progId="Equation.3">
                  <p:embed/>
                </p:oleObj>
              </mc:Choice>
              <mc:Fallback>
                <p:oleObj name="公式" r:id="rId5" imgW="571320" imgH="164880" progId="Equation.3">
                  <p:embed/>
                  <p:pic>
                    <p:nvPicPr>
                      <p:cNvPr id="8" name="对象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3752" y="2027337"/>
                        <a:ext cx="996922" cy="2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646548"/>
              </p:ext>
            </p:extLst>
          </p:nvPr>
        </p:nvGraphicFramePr>
        <p:xfrm>
          <a:off x="2460674" y="2048361"/>
          <a:ext cx="908306" cy="2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公式" r:id="rId7" imgW="520560" imgH="164880" progId="Equation.3">
                  <p:embed/>
                </p:oleObj>
              </mc:Choice>
              <mc:Fallback>
                <p:oleObj name="公式" r:id="rId7" imgW="520560" imgH="164880" progId="Equation.3">
                  <p:embed/>
                  <p:pic>
                    <p:nvPicPr>
                      <p:cNvPr id="9" name="对象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60674" y="2048361"/>
                        <a:ext cx="908306" cy="2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46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LEPTOGENESIS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809" y="2579294"/>
            <a:ext cx="2802164" cy="270000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959" y="2579294"/>
            <a:ext cx="2797120" cy="2700000"/>
          </a:xfrm>
          <a:prstGeom prst="rect">
            <a:avLst/>
          </a:prstGeom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47698"/>
              </p:ext>
            </p:extLst>
          </p:nvPr>
        </p:nvGraphicFramePr>
        <p:xfrm>
          <a:off x="2786164" y="1833226"/>
          <a:ext cx="684000" cy="30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公式" r:id="rId5" imgW="431640" imgH="190440" progId="Equation.3">
                  <p:embed/>
                </p:oleObj>
              </mc:Choice>
              <mc:Fallback>
                <p:oleObj name="公式" r:id="rId5" imgW="43164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86164" y="1833226"/>
                        <a:ext cx="684000" cy="301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148564"/>
              </p:ext>
            </p:extLst>
          </p:nvPr>
        </p:nvGraphicFramePr>
        <p:xfrm>
          <a:off x="1479086" y="1793052"/>
          <a:ext cx="1307078" cy="2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公式" r:id="rId7" imgW="749160" imgH="164880" progId="Equation.3">
                  <p:embed/>
                </p:oleObj>
              </mc:Choice>
              <mc:Fallback>
                <p:oleObj name="公式" r:id="rId7" imgW="74916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9086" y="1793052"/>
                        <a:ext cx="1307078" cy="2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085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DARK MATTER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739952"/>
              </p:ext>
            </p:extLst>
          </p:nvPr>
        </p:nvGraphicFramePr>
        <p:xfrm>
          <a:off x="2879697" y="2062156"/>
          <a:ext cx="2857203" cy="5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公式" r:id="rId3" imgW="2476440" imgH="444240" progId="Equation.3">
                  <p:embed/>
                </p:oleObj>
              </mc:Choice>
              <mc:Fallback>
                <p:oleObj name="公式" r:id="rId3" imgW="2476440" imgH="444240" progId="Equation.3">
                  <p:embed/>
                  <p:pic>
                    <p:nvPicPr>
                      <p:cNvPr id="29" name="对象 28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9697" y="2062156"/>
                        <a:ext cx="2857203" cy="51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148264"/>
              </p:ext>
            </p:extLst>
          </p:nvPr>
        </p:nvGraphicFramePr>
        <p:xfrm>
          <a:off x="1789533" y="2809249"/>
          <a:ext cx="3320767" cy="5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公式" r:id="rId5" imgW="3047760" imgH="469800" progId="Equation.3">
                  <p:embed/>
                </p:oleObj>
              </mc:Choice>
              <mc:Fallback>
                <p:oleObj name="公式" r:id="rId5" imgW="3047760" imgH="469800" progId="Equation.3">
                  <p:embed/>
                  <p:pic>
                    <p:nvPicPr>
                      <p:cNvPr id="31" name="对象 30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89533" y="2809249"/>
                        <a:ext cx="3320767" cy="51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022242"/>
              </p:ext>
            </p:extLst>
          </p:nvPr>
        </p:nvGraphicFramePr>
        <p:xfrm>
          <a:off x="5110300" y="2809249"/>
          <a:ext cx="1810331" cy="5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公式" r:id="rId7" imgW="1663560" imgH="469800" progId="Equation.3">
                  <p:embed/>
                </p:oleObj>
              </mc:Choice>
              <mc:Fallback>
                <p:oleObj name="公式" r:id="rId7" imgW="1663560" imgH="469800" progId="Equation.3">
                  <p:embed/>
                  <p:pic>
                    <p:nvPicPr>
                      <p:cNvPr id="35" name="对象 34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10300" y="2809249"/>
                        <a:ext cx="1810331" cy="51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8" name="内容占位符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04979" y="3476963"/>
            <a:ext cx="3006638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6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DARK MATTER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pc="150" noProof="1" smtClean="0">
                <a:solidFill>
                  <a:prstClr val="black"/>
                </a:solidFill>
                <a:latin typeface="Times New Roman" panose="02020603050405020304" charset="0"/>
                <a:ea typeface="微软雅黑"/>
                <a:cs typeface="Times New Roman" panose="02020603050405020304" charset="0"/>
                <a:sym typeface="+mn-ea"/>
              </a:rPr>
              <a:t>Constraint        Free Streaming Length</a:t>
            </a:r>
            <a:endParaRPr lang="en-US" altLang="zh-CN" spc="150" noProof="1">
              <a:solidFill>
                <a:prstClr val="black"/>
              </a:solidFill>
              <a:latin typeface="Times New Roman" panose="02020603050405020304" charset="0"/>
              <a:ea typeface="微软雅黑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4" name="内容占位符 3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916313"/>
              </p:ext>
            </p:extLst>
          </p:nvPr>
        </p:nvGraphicFramePr>
        <p:xfrm>
          <a:off x="2020500" y="2614928"/>
          <a:ext cx="5103000" cy="620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0" name="公式" r:id="rId3" imgW="4279680" imgH="520560" progId="Equation.3">
                  <p:embed/>
                </p:oleObj>
              </mc:Choice>
              <mc:Fallback>
                <p:oleObj name="公式" r:id="rId3" imgW="4279680" imgH="520560" progId="Equation.3">
                  <p:embed/>
                  <p:pic>
                    <p:nvPicPr>
                      <p:cNvPr id="4" name="内容占位符 3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0500" y="2614928"/>
                        <a:ext cx="5103000" cy="620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204512"/>
              </p:ext>
            </p:extLst>
          </p:nvPr>
        </p:nvGraphicFramePr>
        <p:xfrm>
          <a:off x="3286826" y="3414629"/>
          <a:ext cx="2131219" cy="706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" name="公式" r:id="rId5" imgW="1765080" imgH="583920" progId="Equation.3">
                  <p:embed/>
                </p:oleObj>
              </mc:Choice>
              <mc:Fallback>
                <p:oleObj name="公式" r:id="rId5" imgW="1765080" imgH="583920" progId="Equation.3">
                  <p:embed/>
                  <p:pic>
                    <p:nvPicPr>
                      <p:cNvPr id="5" name="对象 4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86826" y="3414629"/>
                        <a:ext cx="2131219" cy="706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345820"/>
              </p:ext>
            </p:extLst>
          </p:nvPr>
        </p:nvGraphicFramePr>
        <p:xfrm>
          <a:off x="2134790" y="4299801"/>
          <a:ext cx="4874419" cy="691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2" name="公式" r:id="rId7" imgW="4203360" imgH="596880" progId="Equation.3">
                  <p:embed/>
                </p:oleObj>
              </mc:Choice>
              <mc:Fallback>
                <p:oleObj name="公式" r:id="rId7" imgW="4203360" imgH="596880" progId="Equation.3">
                  <p:embed/>
                  <p:pic>
                    <p:nvPicPr>
                      <p:cNvPr id="6" name="对象 5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34790" y="4299801"/>
                        <a:ext cx="4874419" cy="691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664523"/>
              </p:ext>
            </p:extLst>
          </p:nvPr>
        </p:nvGraphicFramePr>
        <p:xfrm>
          <a:off x="3446947" y="5490594"/>
          <a:ext cx="2421731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" name="公式" r:id="rId9" imgW="1803240" imgH="241200" progId="Equation.3">
                  <p:embed/>
                </p:oleObj>
              </mc:Choice>
              <mc:Fallback>
                <p:oleObj name="公式" r:id="rId9" imgW="1803240" imgH="241200" progId="Equation.3">
                  <p:embed/>
                  <p:pic>
                    <p:nvPicPr>
                      <p:cNvPr id="9" name="对象 8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46947" y="5490594"/>
                        <a:ext cx="2421731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右箭头 7"/>
          <p:cNvSpPr/>
          <p:nvPr/>
        </p:nvSpPr>
        <p:spPr>
          <a:xfrm>
            <a:off x="2552006" y="1974711"/>
            <a:ext cx="590204" cy="21613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378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DARK MATTER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122" y="2643115"/>
            <a:ext cx="2801147" cy="2700000"/>
          </a:xfr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680" y="2701304"/>
            <a:ext cx="3028035" cy="2700000"/>
          </a:xfrm>
          <a:prstGeom prst="rect">
            <a:avLst/>
          </a:prstGeom>
        </p:spPr>
      </p:pic>
      <p:graphicFrame>
        <p:nvGraphicFramePr>
          <p:cNvPr id="8" name="对象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307214"/>
              </p:ext>
            </p:extLst>
          </p:nvPr>
        </p:nvGraphicFramePr>
        <p:xfrm>
          <a:off x="5385650" y="1811688"/>
          <a:ext cx="2430065" cy="51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公式" r:id="rId5" imgW="2412720" imgH="507960" progId="Equation.3">
                  <p:embed/>
                </p:oleObj>
              </mc:Choice>
              <mc:Fallback>
                <p:oleObj name="公式" r:id="rId5" imgW="2412720" imgH="507960" progId="Equation.3">
                  <p:embed/>
                  <p:pic>
                    <p:nvPicPr>
                      <p:cNvPr id="12" name="对象 11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85650" y="1811688"/>
                        <a:ext cx="2430065" cy="510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036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spc="150" noProof="1">
                <a:solidFill>
                  <a:srgbClr val="00206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ea"/>
              </a:rPr>
              <a:t>C</a:t>
            </a:r>
            <a:r>
              <a:rPr lang="en-US" altLang="zh-CN" b="1" spc="150" noProof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ea"/>
              </a:rPr>
              <a:t>ONCLUSIONS</a:t>
            </a:r>
            <a:endParaRPr lang="zh-CN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2226469"/>
                <a:ext cx="7803000" cy="3321000"/>
              </a:xfr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Dark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sector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Dark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Matter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𝑣𝑇𝐻𝐷𝑀</m:t>
                    </m:r>
                    <m:r>
                      <a:rPr lang="en-US" altLang="zh-CN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en-US" altLang="zh-CN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𝐿𝑒𝑝𝑡𝑜</m:t>
                    </m:r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genesis</a:t>
                </a:r>
              </a:p>
              <a:p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CP asymmetry 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enhanced by small </a:t>
                </a:r>
                <a:endParaRPr lang="zh-CN" alt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Washout effect is enhanced by small     and big     </a:t>
                </a:r>
              </a:p>
              <a:p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Mass of FIMP is 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226469"/>
                <a:ext cx="7803000" cy="3321000"/>
              </a:xfrm>
              <a:blipFill>
                <a:blip r:embed="rId3"/>
                <a:stretch>
                  <a:fillRect l="-1172" t="-4954" r="-12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右箭头 8"/>
          <p:cNvSpPr/>
          <p:nvPr/>
        </p:nvSpPr>
        <p:spPr>
          <a:xfrm>
            <a:off x="6616933" y="2278248"/>
            <a:ext cx="384888" cy="2029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右箭头 11"/>
          <p:cNvSpPr/>
          <p:nvPr/>
        </p:nvSpPr>
        <p:spPr>
          <a:xfrm>
            <a:off x="2728910" y="2278248"/>
            <a:ext cx="384888" cy="2029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197494"/>
              </p:ext>
            </p:extLst>
          </p:nvPr>
        </p:nvGraphicFramePr>
        <p:xfrm>
          <a:off x="5836957" y="3247266"/>
          <a:ext cx="291788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公式" r:id="rId4" imgW="177480" imgH="241200" progId="Equation.3">
                  <p:embed/>
                </p:oleObj>
              </mc:Choice>
              <mc:Fallback>
                <p:oleObj name="公式" r:id="rId4" imgW="1774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36957" y="3247266"/>
                        <a:ext cx="291788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541321"/>
              </p:ext>
            </p:extLst>
          </p:nvPr>
        </p:nvGraphicFramePr>
        <p:xfrm>
          <a:off x="5836958" y="4082156"/>
          <a:ext cx="291788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5" name="公式" r:id="rId6" imgW="177480" imgH="241200" progId="Equation.3">
                  <p:embed/>
                </p:oleObj>
              </mc:Choice>
              <mc:Fallback>
                <p:oleObj name="公式" r:id="rId6" imgW="177480" imgH="241200" progId="Equation.3">
                  <p:embed/>
                  <p:pic>
                    <p:nvPicPr>
                      <p:cNvPr id="13" name="对象 1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36958" y="4082156"/>
                        <a:ext cx="291788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342919"/>
              </p:ext>
            </p:extLst>
          </p:nvPr>
        </p:nvGraphicFramePr>
        <p:xfrm>
          <a:off x="7244331" y="4136156"/>
          <a:ext cx="300000" cy="3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公式" r:id="rId8" imgW="190440" imgH="228600" progId="Equation.3">
                  <p:embed/>
                </p:oleObj>
              </mc:Choice>
              <mc:Fallback>
                <p:oleObj name="公式" r:id="rId8" imgW="1904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244331" y="4136156"/>
                        <a:ext cx="300000" cy="36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725530"/>
              </p:ext>
            </p:extLst>
          </p:nvPr>
        </p:nvGraphicFramePr>
        <p:xfrm>
          <a:off x="3274186" y="4917046"/>
          <a:ext cx="2595627" cy="3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公式" r:id="rId10" imgW="1663560" imgH="253800" progId="Equation.3">
                  <p:embed/>
                </p:oleObj>
              </mc:Choice>
              <mc:Fallback>
                <p:oleObj name="公式" r:id="rId10" imgW="1663560" imgH="253800" progId="Equation.3">
                  <p:embed/>
                  <p:pic>
                    <p:nvPicPr>
                      <p:cNvPr id="7" name="对象 6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74186" y="4917046"/>
                        <a:ext cx="2595627" cy="3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512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sz="4500" smtClean="0">
                <a:solidFill>
                  <a:srgbClr val="0070C0"/>
                </a:solidFill>
              </a:rPr>
              <a:t>THANKS </a:t>
            </a:r>
            <a:r>
              <a:rPr lang="zh-CN" altLang="en-US" sz="4500" dirty="0">
                <a:solidFill>
                  <a:srgbClr val="0070C0"/>
                </a:solidFill>
              </a:rPr>
              <a:t>！</a:t>
            </a:r>
            <a:r>
              <a:rPr lang="en-US" altLang="zh-CN" sz="4500" dirty="0"/>
              <a:t>                            </a:t>
            </a:r>
            <a:endParaRPr lang="zh-CN" altLang="en-US" sz="4500" dirty="0"/>
          </a:p>
        </p:txBody>
      </p:sp>
    </p:spTree>
    <p:extLst>
      <p:ext uri="{BB962C8B-B14F-4D97-AF65-F5344CB8AC3E}">
        <p14:creationId xmlns:p14="http://schemas.microsoft.com/office/powerpoint/2010/main" val="173789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endParaRPr lang="zh-CN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Model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Leptogenesis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Dark Matter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76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zh-CN" alt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𝑣𝑇𝐻𝐷𝑀</m:t>
                    </m:r>
                  </m:oMath>
                </a14:m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Dark Sector</a:t>
                </a:r>
              </a:p>
              <a:p>
                <a:pPr marL="0" indent="0">
                  <a:buNone/>
                </a:pP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左箭头 3"/>
          <p:cNvSpPr/>
          <p:nvPr/>
        </p:nvSpPr>
        <p:spPr>
          <a:xfrm>
            <a:off x="3865722" y="2869330"/>
            <a:ext cx="455122" cy="187037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椭圆 5"/>
          <p:cNvSpPr/>
          <p:nvPr/>
        </p:nvSpPr>
        <p:spPr>
          <a:xfrm>
            <a:off x="3141519" y="2745893"/>
            <a:ext cx="692555" cy="42876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endParaRPr lang="zh-CN" altLang="en-US" sz="1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右箭头 7"/>
          <p:cNvSpPr/>
          <p:nvPr/>
        </p:nvSpPr>
        <p:spPr>
          <a:xfrm>
            <a:off x="4821383" y="2887049"/>
            <a:ext cx="423949" cy="18703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椭圆 9"/>
          <p:cNvSpPr/>
          <p:nvPr/>
        </p:nvSpPr>
        <p:spPr>
          <a:xfrm>
            <a:off x="5311617" y="2770946"/>
            <a:ext cx="644236" cy="41924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LG</a:t>
            </a:r>
            <a:endParaRPr lang="zh-CN" altLang="en-US" sz="13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054432"/>
              </p:ext>
            </p:extLst>
          </p:nvPr>
        </p:nvGraphicFramePr>
        <p:xfrm>
          <a:off x="3936944" y="2638206"/>
          <a:ext cx="36195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公式" r:id="rId4" imgW="482400" imgH="228600" progId="Equation.3">
                  <p:embed/>
                </p:oleObj>
              </mc:Choice>
              <mc:Fallback>
                <p:oleObj name="公式" r:id="rId4" imgW="482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36944" y="2638206"/>
                        <a:ext cx="361950" cy="17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600806"/>
              </p:ext>
            </p:extLst>
          </p:nvPr>
        </p:nvGraphicFramePr>
        <p:xfrm>
          <a:off x="4821383" y="2655405"/>
          <a:ext cx="40957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公式" r:id="rId6" imgW="545760" imgH="241200" progId="Equation.3">
                  <p:embed/>
                </p:oleObj>
              </mc:Choice>
              <mc:Fallback>
                <p:oleObj name="公式" r:id="rId6" imgW="5457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21383" y="2655405"/>
                        <a:ext cx="409575" cy="18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13319"/>
          <p:cNvPicPr/>
          <p:nvPr/>
        </p:nvPicPr>
        <p:blipFill>
          <a:blip r:embed="rId8"/>
          <a:stretch>
            <a:fillRect/>
          </a:stretch>
        </p:blipFill>
        <p:spPr>
          <a:xfrm>
            <a:off x="2858540" y="4554609"/>
            <a:ext cx="3564000" cy="675000"/>
          </a:xfrm>
          <a:prstGeom prst="rect">
            <a:avLst/>
          </a:prstGeom>
        </p:spPr>
      </p:pic>
      <p:pic>
        <p:nvPicPr>
          <p:cNvPr id="23" name="Picture 13327"/>
          <p:cNvPicPr/>
          <p:nvPr/>
        </p:nvPicPr>
        <p:blipFill>
          <a:blip r:embed="rId9"/>
          <a:stretch>
            <a:fillRect/>
          </a:stretch>
        </p:blipFill>
        <p:spPr>
          <a:xfrm>
            <a:off x="2305060" y="3765263"/>
            <a:ext cx="4563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49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Higgs  Potential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3320"/>
          <p:cNvPicPr/>
          <p:nvPr/>
        </p:nvPicPr>
        <p:blipFill>
          <a:blip r:embed="rId2"/>
          <a:stretch>
            <a:fillRect/>
          </a:stretch>
        </p:blipFill>
        <p:spPr>
          <a:xfrm>
            <a:off x="2509215" y="2636855"/>
            <a:ext cx="4455000" cy="999000"/>
          </a:xfrm>
          <a:prstGeom prst="rect">
            <a:avLst/>
          </a:prstGeom>
        </p:spPr>
      </p:pic>
      <p:pic>
        <p:nvPicPr>
          <p:cNvPr id="6" name="Picture 13321"/>
          <p:cNvPicPr/>
          <p:nvPr/>
        </p:nvPicPr>
        <p:blipFill>
          <a:blip r:embed="rId3"/>
          <a:stretch>
            <a:fillRect/>
          </a:stretch>
        </p:blipFill>
        <p:spPr>
          <a:xfrm>
            <a:off x="3289500" y="3869929"/>
            <a:ext cx="2862000" cy="756000"/>
          </a:xfrm>
          <a:prstGeom prst="rect">
            <a:avLst/>
          </a:prstGeom>
        </p:spPr>
      </p:pic>
      <p:pic>
        <p:nvPicPr>
          <p:cNvPr id="7" name="Picture 13322"/>
          <p:cNvPicPr/>
          <p:nvPr/>
        </p:nvPicPr>
        <p:blipFill>
          <a:blip r:embed="rId4"/>
          <a:stretch>
            <a:fillRect/>
          </a:stretch>
        </p:blipFill>
        <p:spPr>
          <a:xfrm>
            <a:off x="1967969" y="5049002"/>
            <a:ext cx="1836000" cy="216000"/>
          </a:xfrm>
          <a:prstGeom prst="rect">
            <a:avLst/>
          </a:prstGeom>
        </p:spPr>
      </p:pic>
      <p:pic>
        <p:nvPicPr>
          <p:cNvPr id="8" name="Picture 13323"/>
          <p:cNvPicPr/>
          <p:nvPr/>
        </p:nvPicPr>
        <p:blipFill>
          <a:blip r:embed="rId5"/>
          <a:stretch>
            <a:fillRect/>
          </a:stretch>
        </p:blipFill>
        <p:spPr>
          <a:xfrm>
            <a:off x="4736715" y="4941002"/>
            <a:ext cx="2673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08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zh-CN" alt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内容占位符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484747"/>
              </p:ext>
            </p:extLst>
          </p:nvPr>
        </p:nvGraphicFramePr>
        <p:xfrm>
          <a:off x="1147762" y="3457313"/>
          <a:ext cx="684847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公式" r:id="rId3" imgW="5524200" imgH="761760" progId="Equation.3">
                  <p:embed/>
                </p:oleObj>
              </mc:Choice>
              <mc:Fallback>
                <p:oleObj name="公式" r:id="rId3" imgW="5524200" imgH="761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7762" y="3457313"/>
                        <a:ext cx="6848475" cy="94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643297"/>
              </p:ext>
            </p:extLst>
          </p:nvPr>
        </p:nvGraphicFramePr>
        <p:xfrm>
          <a:off x="2730698" y="2442503"/>
          <a:ext cx="2902744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公式" r:id="rId5" imgW="2184120" imgH="419040" progId="Equation.3">
                  <p:embed/>
                </p:oleObj>
              </mc:Choice>
              <mc:Fallback>
                <p:oleObj name="公式" r:id="rId5" imgW="218412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30698" y="2442503"/>
                        <a:ext cx="2902744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707434"/>
              </p:ext>
            </p:extLst>
          </p:nvPr>
        </p:nvGraphicFramePr>
        <p:xfrm>
          <a:off x="3227190" y="4859472"/>
          <a:ext cx="2042763" cy="62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公式" r:id="rId7" imgW="1587240" imgH="482400" progId="Equation.3">
                  <p:embed/>
                </p:oleObj>
              </mc:Choice>
              <mc:Fallback>
                <p:oleObj name="公式" r:id="rId7" imgW="15872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27190" y="4859472"/>
                        <a:ext cx="2042763" cy="62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580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LEPTOGENESIS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 asymmetry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3335"/>
          <p:cNvPicPr/>
          <p:nvPr/>
        </p:nvPicPr>
        <p:blipFill>
          <a:blip r:embed="rId2"/>
          <a:stretch>
            <a:fillRect/>
          </a:stretch>
        </p:blipFill>
        <p:spPr>
          <a:xfrm>
            <a:off x="2749500" y="3536908"/>
            <a:ext cx="3726000" cy="432000"/>
          </a:xfrm>
          <a:prstGeom prst="rect">
            <a:avLst/>
          </a:prstGeom>
        </p:spPr>
      </p:pic>
      <p:pic>
        <p:nvPicPr>
          <p:cNvPr id="6" name="Picture 13337"/>
          <p:cNvPicPr/>
          <p:nvPr/>
        </p:nvPicPr>
        <p:blipFill>
          <a:blip r:embed="rId3"/>
          <a:stretch>
            <a:fillRect/>
          </a:stretch>
        </p:blipFill>
        <p:spPr>
          <a:xfrm>
            <a:off x="2636058" y="4838028"/>
            <a:ext cx="1161000" cy="189000"/>
          </a:xfrm>
          <a:prstGeom prst="rect">
            <a:avLst/>
          </a:prstGeom>
        </p:spPr>
      </p:pic>
      <p:pic>
        <p:nvPicPr>
          <p:cNvPr id="7" name="Picture 13338"/>
          <p:cNvPicPr/>
          <p:nvPr/>
        </p:nvPicPr>
        <p:blipFill>
          <a:blip r:embed="rId4"/>
          <a:stretch>
            <a:fillRect/>
          </a:stretch>
        </p:blipFill>
        <p:spPr>
          <a:xfrm>
            <a:off x="4437206" y="4725082"/>
            <a:ext cx="2403000" cy="432000"/>
          </a:xfrm>
          <a:prstGeom prst="rect">
            <a:avLst/>
          </a:prstGeom>
        </p:spPr>
      </p:pic>
      <p:pic>
        <p:nvPicPr>
          <p:cNvPr id="8" name="Picture 13339"/>
          <p:cNvPicPr/>
          <p:nvPr/>
        </p:nvPicPr>
        <p:blipFill>
          <a:blip r:embed="rId5"/>
          <a:stretch>
            <a:fillRect/>
          </a:stretch>
        </p:blipFill>
        <p:spPr>
          <a:xfrm>
            <a:off x="3748706" y="5611390"/>
            <a:ext cx="1377000" cy="378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36058" y="2525537"/>
            <a:ext cx="3602296" cy="6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19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LEPTOGENESIS</a:t>
            </a:r>
          </a:p>
        </p:txBody>
      </p:sp>
      <p:pic>
        <p:nvPicPr>
          <p:cNvPr id="4" name="Picture 1334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60000" y="1916282"/>
            <a:ext cx="3024000" cy="756000"/>
          </a:xfrm>
          <a:prstGeom prst="rect">
            <a:avLst/>
          </a:prstGeom>
        </p:spPr>
      </p:pic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341196"/>
              </p:ext>
            </p:extLst>
          </p:nvPr>
        </p:nvGraphicFramePr>
        <p:xfrm>
          <a:off x="2034639" y="3263266"/>
          <a:ext cx="1318022" cy="58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9" name="公式" r:id="rId4" imgW="1002960" imgH="444240" progId="Equation.3">
                  <p:embed/>
                </p:oleObj>
              </mc:Choice>
              <mc:Fallback>
                <p:oleObj name="公式" r:id="rId4" imgW="1002960" imgH="444240" progId="Equation.3">
                  <p:embed/>
                  <p:pic>
                    <p:nvPicPr>
                      <p:cNvPr id="4" name="对象 3">
                        <a:hlinkClick r:id="" action="ppaction://ole?verb=0"/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34639" y="3263266"/>
                        <a:ext cx="1318022" cy="583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89945"/>
              </p:ext>
            </p:extLst>
          </p:nvPr>
        </p:nvGraphicFramePr>
        <p:xfrm>
          <a:off x="3865198" y="3263266"/>
          <a:ext cx="810000" cy="602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公式" r:id="rId6" imgW="545760" imgH="406080" progId="Equation.3">
                  <p:embed/>
                </p:oleObj>
              </mc:Choice>
              <mc:Fallback>
                <p:oleObj name="公式" r:id="rId6" imgW="54576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65198" y="3263266"/>
                        <a:ext cx="810000" cy="602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812098"/>
              </p:ext>
            </p:extLst>
          </p:nvPr>
        </p:nvGraphicFramePr>
        <p:xfrm>
          <a:off x="5187735" y="3263266"/>
          <a:ext cx="1188000" cy="49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公式" r:id="rId8" imgW="1015920" imgH="419040" progId="Equation.3">
                  <p:embed/>
                </p:oleObj>
              </mc:Choice>
              <mc:Fallback>
                <p:oleObj name="公式" r:id="rId8" imgW="101592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87735" y="3263266"/>
                        <a:ext cx="1188000" cy="49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243746"/>
              </p:ext>
            </p:extLst>
          </p:nvPr>
        </p:nvGraphicFramePr>
        <p:xfrm>
          <a:off x="1523856" y="4547396"/>
          <a:ext cx="1647000" cy="357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" name="公式" r:id="rId10" imgW="1054080" imgH="228600" progId="Equation.3">
                  <p:embed/>
                </p:oleObj>
              </mc:Choice>
              <mc:Fallback>
                <p:oleObj name="公式" r:id="rId10" imgW="1054080" imgH="228600" progId="Equation.3">
                  <p:embed/>
                  <p:pic>
                    <p:nvPicPr>
                      <p:cNvPr id="6" name="对象 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23856" y="4547396"/>
                        <a:ext cx="1647000" cy="357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696107"/>
              </p:ext>
            </p:extLst>
          </p:nvPr>
        </p:nvGraphicFramePr>
        <p:xfrm>
          <a:off x="3571964" y="4403636"/>
          <a:ext cx="1647000" cy="579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公式" r:id="rId12" imgW="1155600" imgH="406080" progId="Equation.3">
                  <p:embed/>
                </p:oleObj>
              </mc:Choice>
              <mc:Fallback>
                <p:oleObj name="公式" r:id="rId12" imgW="1155600" imgH="406080" progId="Equation.3">
                  <p:embed/>
                  <p:pic>
                    <p:nvPicPr>
                      <p:cNvPr id="7" name="对象 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571964" y="4403636"/>
                        <a:ext cx="1647000" cy="579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内容占位符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001040"/>
              </p:ext>
            </p:extLst>
          </p:nvPr>
        </p:nvGraphicFramePr>
        <p:xfrm>
          <a:off x="5620072" y="4403636"/>
          <a:ext cx="2806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公式" r:id="rId14" imgW="2806560" imgH="520560" progId="Equation.3">
                  <p:embed/>
                </p:oleObj>
              </mc:Choice>
              <mc:Fallback>
                <p:oleObj name="公式" r:id="rId14" imgW="2806560" imgH="520560" progId="Equation.3">
                  <p:embed/>
                  <p:pic>
                    <p:nvPicPr>
                      <p:cNvPr id="4" name="内容占位符 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620072" y="4403636"/>
                        <a:ext cx="28067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346507"/>
              </p:ext>
            </p:extLst>
          </p:nvPr>
        </p:nvGraphicFramePr>
        <p:xfrm>
          <a:off x="3261464" y="5486809"/>
          <a:ext cx="2268000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公式" r:id="rId16" imgW="1828800" imgH="406080" progId="Equation.3">
                  <p:embed/>
                </p:oleObj>
              </mc:Choice>
              <mc:Fallback>
                <p:oleObj name="公式" r:id="rId16" imgW="1828800" imgH="406080" progId="Equation.3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261464" y="5486809"/>
                        <a:ext cx="2268000" cy="5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7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LEPTOGENESIS</a:t>
            </a:r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31" y="2612714"/>
            <a:ext cx="2742869" cy="2700000"/>
          </a:xfr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42" y="2612714"/>
            <a:ext cx="2742869" cy="2700000"/>
          </a:xfrm>
          <a:prstGeom prst="rect">
            <a:avLst/>
          </a:prstGeom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508535"/>
              </p:ext>
            </p:extLst>
          </p:nvPr>
        </p:nvGraphicFramePr>
        <p:xfrm>
          <a:off x="4508500" y="3321050"/>
          <a:ext cx="127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公式" r:id="rId5" imgW="126720" imgH="215640" progId="Equation.3">
                  <p:embed/>
                </p:oleObj>
              </mc:Choice>
              <mc:Fallback>
                <p:oleObj name="公式" r:id="rId5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321050"/>
                        <a:ext cx="1270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10908"/>
              </p:ext>
            </p:extLst>
          </p:nvPr>
        </p:nvGraphicFramePr>
        <p:xfrm>
          <a:off x="1074431" y="1959474"/>
          <a:ext cx="691200" cy="2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公式" r:id="rId7" imgW="457200" imgH="190440" progId="Equation.3">
                  <p:embed/>
                </p:oleObj>
              </mc:Choice>
              <mc:Fallback>
                <p:oleObj name="公式" r:id="rId7" imgW="45720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4431" y="1959474"/>
                        <a:ext cx="691200" cy="2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133422"/>
              </p:ext>
            </p:extLst>
          </p:nvPr>
        </p:nvGraphicFramePr>
        <p:xfrm>
          <a:off x="1765631" y="1948572"/>
          <a:ext cx="1307078" cy="2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公式" r:id="rId9" imgW="749160" imgH="164880" progId="Equation.3">
                  <p:embed/>
                </p:oleObj>
              </mc:Choice>
              <mc:Fallback>
                <p:oleObj name="公式" r:id="rId9" imgW="74916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65631" y="1948572"/>
                        <a:ext cx="1307078" cy="2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362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LEPTOGENESIS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504" y="2694185"/>
            <a:ext cx="2822496" cy="270000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809" y="2694185"/>
            <a:ext cx="2822499" cy="2700000"/>
          </a:xfrm>
          <a:prstGeom prst="rect">
            <a:avLst/>
          </a:prstGeom>
        </p:spPr>
      </p:pic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607464"/>
              </p:ext>
            </p:extLst>
          </p:nvPr>
        </p:nvGraphicFramePr>
        <p:xfrm>
          <a:off x="1463752" y="2027337"/>
          <a:ext cx="996922" cy="2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公式" r:id="rId5" imgW="571320" imgH="164880" progId="Equation.3">
                  <p:embed/>
                </p:oleObj>
              </mc:Choice>
              <mc:Fallback>
                <p:oleObj name="公式" r:id="rId5" imgW="5713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3752" y="2027337"/>
                        <a:ext cx="996922" cy="2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5599"/>
              </p:ext>
            </p:extLst>
          </p:nvPr>
        </p:nvGraphicFramePr>
        <p:xfrm>
          <a:off x="2460674" y="2048361"/>
          <a:ext cx="908306" cy="2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公式" r:id="rId7" imgW="520560" imgH="164880" progId="Equation.3">
                  <p:embed/>
                </p:oleObj>
              </mc:Choice>
              <mc:Fallback>
                <p:oleObj name="公式" r:id="rId7" imgW="52056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60674" y="2048361"/>
                        <a:ext cx="908306" cy="28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702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1328</TotalTime>
  <Words>79</Words>
  <Application>Microsoft Office PowerPoint</Application>
  <PresentationFormat>全屏显示(4:3)</PresentationFormat>
  <Paragraphs>44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等线</vt:lpstr>
      <vt:lpstr>等线 Light</vt:lpstr>
      <vt:lpstr>微软雅黑</vt:lpstr>
      <vt:lpstr>Arial</vt:lpstr>
      <vt:lpstr>Calibri</vt:lpstr>
      <vt:lpstr>Calibri Light</vt:lpstr>
      <vt:lpstr>Cambria Math</vt:lpstr>
      <vt:lpstr>Times New Roman</vt:lpstr>
      <vt:lpstr>Office 主题​​</vt:lpstr>
      <vt:lpstr>公式</vt:lpstr>
      <vt:lpstr>LEPTOGENESIS and DARK MATTER </vt:lpstr>
      <vt:lpstr>Overview</vt:lpstr>
      <vt:lpstr>Model</vt:lpstr>
      <vt:lpstr>Model</vt:lpstr>
      <vt:lpstr>Model</vt:lpstr>
      <vt:lpstr>LEPTOGENESIS</vt:lpstr>
      <vt:lpstr>LEPTOGENESIS</vt:lpstr>
      <vt:lpstr>LEPTOGENESIS</vt:lpstr>
      <vt:lpstr>LEPTOGENESIS</vt:lpstr>
      <vt:lpstr>LEPTOGENESIS</vt:lpstr>
      <vt:lpstr>LEPTOGENESIS</vt:lpstr>
      <vt:lpstr>DARK MATTER</vt:lpstr>
      <vt:lpstr>DARK MATTER</vt:lpstr>
      <vt:lpstr>DARK MATTER</vt:lpstr>
      <vt:lpstr>CONCLUSIONS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LEPTOGENESIS and DARK MATTER</dc:title>
  <dc:creator>liuang</dc:creator>
  <cp:lastModifiedBy>86183</cp:lastModifiedBy>
  <cp:revision>57</cp:revision>
  <dcterms:created xsi:type="dcterms:W3CDTF">2019-10-21T01:16:38Z</dcterms:created>
  <dcterms:modified xsi:type="dcterms:W3CDTF">2019-10-24T05:29:26Z</dcterms:modified>
</cp:coreProperties>
</file>