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89" r:id="rId2"/>
    <p:sldId id="316" r:id="rId3"/>
    <p:sldId id="540" r:id="rId4"/>
    <p:sldId id="571" r:id="rId5"/>
    <p:sldId id="584" r:id="rId6"/>
    <p:sldId id="573" r:id="rId7"/>
    <p:sldId id="549" r:id="rId8"/>
    <p:sldId id="574" r:id="rId9"/>
    <p:sldId id="575" r:id="rId10"/>
    <p:sldId id="576" r:id="rId11"/>
    <p:sldId id="572" r:id="rId12"/>
    <p:sldId id="577" r:id="rId13"/>
    <p:sldId id="578" r:id="rId14"/>
    <p:sldId id="580" r:id="rId15"/>
    <p:sldId id="581" r:id="rId16"/>
    <p:sldId id="583" r:id="rId17"/>
    <p:sldId id="582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郭爱强" initials="郭爱强" lastIdx="1" clrIdx="0">
    <p:extLst>
      <p:ext uri="{19B8F6BF-5375-455C-9EA6-DF929625EA0E}">
        <p15:presenceInfo xmlns:p15="http://schemas.microsoft.com/office/powerpoint/2012/main" userId="4746048c57f3e2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FB7"/>
    <a:srgbClr val="0066FF"/>
    <a:srgbClr val="7B9CD6"/>
    <a:srgbClr val="0033CC"/>
    <a:srgbClr val="B0C3E6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1"/>
    <p:restoredTop sz="94451"/>
  </p:normalViewPr>
  <p:slideViewPr>
    <p:cSldViewPr>
      <p:cViewPr>
        <p:scale>
          <a:sx n="160" d="100"/>
          <a:sy n="160" d="100"/>
        </p:scale>
        <p:origin x="56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82D28C8-D533-4EA3-865C-F4E58B07207D}" type="datetimeFigureOut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DD6F18-DD3D-48BB-AF92-37B45AE3C7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2A20-7F03-9F4F-B46F-EC361F2D8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62D7B-C87A-BF49-8D87-5C2B3B56D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14178-C7DF-D44F-9382-E8540937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C548F-BA96-1740-9A9D-476D6E3C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A9D60-486A-5944-81A1-67B18219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41785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D73B-183E-D842-BE6A-D926DAC7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2A0E8-0874-584E-86D0-E2D0073CC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446EE-237B-9248-B518-CC80F873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C6694-E295-4B4D-BC0F-33E1B496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5D833-D108-BF42-BF68-D6908068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3363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BD883-F737-B240-9852-8D2032D26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E5513-0199-4445-8D40-2D76FD18C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EC9F5-E76C-9148-9517-C2F961A1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8F177-3D1A-0344-B110-2A1EFC77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B1F62-C6B7-C948-8200-8C725ECA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93642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AF8F-5255-1C4A-A6C6-371E0206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C6E4F-FD1B-5A47-B3B2-5D1236318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38073-5D08-894B-AA0C-FD284228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D107-D545-DD4E-AA50-399F4532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7890-FA51-094D-BE73-A4072FFC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934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F852-9459-EC46-A8CB-9F81FD67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7602-5723-D540-A325-CE326AA37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F254D-F923-794C-B5B3-75B80C37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0B7D9-D804-9E4B-9630-3CF9783F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B46C8-F554-8B47-8EF6-B8C2C653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32469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3A01-F751-5446-BFD5-E1F1EEF8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3C597-22B5-C04E-A8CA-87C5E55E7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43720-8A92-404E-8214-4006BA239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5B83E-E42A-EE47-8902-B837428D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0B804-3E8D-AF4F-90E5-A8E6E1A6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7114F-8CF2-EF49-BF49-C133E70B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4696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4F2D-6208-D14B-9B85-24383FB2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3D570-6082-BE40-8C68-541FA64C5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E571D-AA1C-0540-B1DD-DEF17DC7D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EF7C8-DF2F-3446-A2EB-46978C87B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79B55-C81F-6844-B229-32C2E1572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1E76E0-60AB-6B48-8833-55F85F62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9AECB3-CE94-3F44-8670-AC8107EC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7C03A-F8CD-9749-82D5-75A1FEC8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7300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2518-B80A-4F4D-96A5-E21B02F1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417E7-15A8-7E4F-BC5F-62C1EFF3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8FA06-A3D5-2E48-BDC5-C2F03D3F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4DEB2-DF72-CA4D-950A-F4ED8E17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5319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621A7-12B6-8B44-984E-093BD344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ADAA7-A69E-8848-868A-720300F8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94C76-2FE4-2046-B0BE-C2662783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9613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465E-2F4C-CD4A-859C-50A09CBD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0264-09C8-8243-B30D-6F128AD2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10B05-9485-314C-AFE0-5880A02BF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9DFDF-6201-D845-A5F2-6F013253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53879-7704-3D49-B010-620EFEED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07E1B-70F4-F04F-B52E-23BB620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1870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27C5-7F15-F64A-8E7F-A0934E23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BE966-C771-B047-8B19-503C473E1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EE7A7-115A-7D40-ACEA-07321739C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6585A-F0B8-1D41-A9A1-3D528DD0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6100E-2EDA-1848-AD38-7CACB51A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D5012-BCDF-7F47-B2DB-26BE3414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9835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CB397-E187-8B45-8602-DB33B97F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A870-20AE-6347-B31D-1800BF065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1483-F83D-694B-8336-E4638BA7E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28FD-41CA-4FDD-8A4B-00FDC3C83CD4}" type="datetime1">
              <a:rPr lang="zh-CN" altLang="en-US" smtClean="0"/>
              <a:pPr/>
              <a:t>2019/11/9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71881-1D20-F340-9D8B-5D586F09A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3750F-8436-0B4A-895B-167A3131E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13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0" Type="http://schemas.openxmlformats.org/officeDocument/2006/relationships/image" Target="../media/image70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EA2405-A52E-DC46-9A20-B32CF6680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08" y="1628800"/>
            <a:ext cx="8856984" cy="1655763"/>
          </a:xfrm>
        </p:spPr>
        <p:txBody>
          <a:bodyPr>
            <a:normAutofit/>
          </a:bodyPr>
          <a:lstStyle/>
          <a:p>
            <a:r>
              <a:rPr lang="en-US" b="1" dirty="0"/>
              <a:t>Validation of  CGEM </a:t>
            </a:r>
            <a:br>
              <a:rPr lang="en-US" b="1" dirty="0"/>
            </a:br>
            <a:r>
              <a:rPr lang="en-US" b="1" dirty="0"/>
              <a:t>alignment package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DB43E8-5E6D-6941-91D4-5EEBB23489EB}"/>
              </a:ext>
            </a:extLst>
          </p:cNvPr>
          <p:cNvSpPr txBox="1"/>
          <p:nvPr/>
        </p:nvSpPr>
        <p:spPr>
          <a:xfrm>
            <a:off x="4283968" y="414908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Aiqiang</a:t>
            </a:r>
            <a:r>
              <a:rPr lang="en-US" dirty="0"/>
              <a:t> Guo, Ryan Mitchell , </a:t>
            </a:r>
            <a:r>
              <a:rPr lang="en-US" dirty="0" err="1"/>
              <a:t>Linghui</a:t>
            </a:r>
            <a:r>
              <a:rPr lang="en-US" dirty="0"/>
              <a:t> Wu</a:t>
            </a:r>
          </a:p>
          <a:p>
            <a:r>
              <a:rPr lang="en-US" dirty="0"/>
              <a:t>Indiana University</a:t>
            </a:r>
          </a:p>
          <a:p>
            <a:r>
              <a:rPr lang="en-US" dirty="0"/>
              <a:t>IHEP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7E84-936B-0943-AB47-88947759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Constrain the outermost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931D4-7155-CD40-AC0B-99DA8EE1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17CDB8-BAC8-F846-8664-47A914508341}"/>
              </a:ext>
            </a:extLst>
          </p:cNvPr>
          <p:cNvGrpSpPr/>
          <p:nvPr/>
        </p:nvGrpSpPr>
        <p:grpSpPr>
          <a:xfrm>
            <a:off x="1044394" y="1810783"/>
            <a:ext cx="2158667" cy="4188123"/>
            <a:chOff x="1044394" y="1810783"/>
            <a:chExt cx="2158667" cy="418812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C773D33-E795-A041-820D-849FF43CA1BD}"/>
                </a:ext>
              </a:extLst>
            </p:cNvPr>
            <p:cNvSpPr/>
            <p:nvPr/>
          </p:nvSpPr>
          <p:spPr>
            <a:xfrm>
              <a:off x="1583667" y="3214112"/>
              <a:ext cx="1080120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2924AD4-71C4-F34D-AD8C-2F1B49BC4128}"/>
                </a:ext>
              </a:extLst>
            </p:cNvPr>
            <p:cNvSpPr/>
            <p:nvPr/>
          </p:nvSpPr>
          <p:spPr>
            <a:xfrm>
              <a:off x="1299828" y="2929136"/>
              <a:ext cx="1647800" cy="16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98E329-8381-C749-87E0-0FE1040F72E8}"/>
                </a:ext>
              </a:extLst>
            </p:cNvPr>
            <p:cNvGrpSpPr/>
            <p:nvPr/>
          </p:nvGrpSpPr>
          <p:grpSpPr>
            <a:xfrm>
              <a:off x="1044394" y="1810783"/>
              <a:ext cx="2158667" cy="4188123"/>
              <a:chOff x="1044394" y="1810783"/>
              <a:chExt cx="2158667" cy="4188123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28AB0DE-A265-B64B-B283-7FFE6C584886}"/>
                  </a:ext>
                </a:extLst>
              </p:cNvPr>
              <p:cNvCxnSpPr/>
              <p:nvPr/>
            </p:nvCxnSpPr>
            <p:spPr>
              <a:xfrm>
                <a:off x="2411760" y="1810783"/>
                <a:ext cx="0" cy="41881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1D3FEF-F941-8643-954E-D307902C49F4}"/>
                  </a:ext>
                </a:extLst>
              </p:cNvPr>
              <p:cNvGrpSpPr/>
              <p:nvPr/>
            </p:nvGrpSpPr>
            <p:grpSpPr>
              <a:xfrm>
                <a:off x="1044394" y="2673702"/>
                <a:ext cx="2158667" cy="2158667"/>
                <a:chOff x="1044394" y="2673702"/>
                <a:chExt cx="2158667" cy="215866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54667CEB-308E-9247-B27C-F011A240EA43}"/>
                    </a:ext>
                  </a:extLst>
                </p:cNvPr>
                <p:cNvSpPr/>
                <p:nvPr/>
              </p:nvSpPr>
              <p:spPr>
                <a:xfrm>
                  <a:off x="1044394" y="2673702"/>
                  <a:ext cx="2158667" cy="2158667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866E0DD-DD39-6649-B632-5432507D1DA3}"/>
                    </a:ext>
                  </a:extLst>
                </p:cNvPr>
                <p:cNvSpPr/>
                <p:nvPr/>
              </p:nvSpPr>
              <p:spPr>
                <a:xfrm>
                  <a:off x="2094565" y="373182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8F368B77-8E2F-6043-8B12-89EEBE5B2985}"/>
                    </a:ext>
                  </a:extLst>
                </p:cNvPr>
                <p:cNvCxnSpPr>
                  <a:stCxn id="9" idx="6"/>
                </p:cNvCxnSpPr>
                <p:nvPr/>
              </p:nvCxnSpPr>
              <p:spPr>
                <a:xfrm flipV="1">
                  <a:off x="2140284" y="3753035"/>
                  <a:ext cx="271476" cy="16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2C9524-1761-414E-89BB-D34D9A1DC937}"/>
              </a:ext>
            </a:extLst>
          </p:cNvPr>
          <p:cNvGrpSpPr/>
          <p:nvPr/>
        </p:nvGrpSpPr>
        <p:grpSpPr>
          <a:xfrm rot="1180027">
            <a:off x="4890768" y="1810782"/>
            <a:ext cx="2158667" cy="4188123"/>
            <a:chOff x="1044394" y="1810783"/>
            <a:chExt cx="2158667" cy="418812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C000336-FB2C-2D43-8497-4C6AC9CAF284}"/>
                </a:ext>
              </a:extLst>
            </p:cNvPr>
            <p:cNvSpPr/>
            <p:nvPr/>
          </p:nvSpPr>
          <p:spPr>
            <a:xfrm>
              <a:off x="1583667" y="3214112"/>
              <a:ext cx="1080120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0D0C2C6-675A-934C-ADC6-4EB3F28CE329}"/>
                </a:ext>
              </a:extLst>
            </p:cNvPr>
            <p:cNvSpPr/>
            <p:nvPr/>
          </p:nvSpPr>
          <p:spPr>
            <a:xfrm>
              <a:off x="1299828" y="2929136"/>
              <a:ext cx="1647800" cy="16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CB293C9-26BB-9046-B51A-9B495DABAA45}"/>
                </a:ext>
              </a:extLst>
            </p:cNvPr>
            <p:cNvGrpSpPr/>
            <p:nvPr/>
          </p:nvGrpSpPr>
          <p:grpSpPr>
            <a:xfrm>
              <a:off x="1044394" y="1810783"/>
              <a:ext cx="2158667" cy="4188123"/>
              <a:chOff x="1044394" y="1810783"/>
              <a:chExt cx="2158667" cy="4188123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3A90009-88F0-DE4C-9AD3-918E0593203A}"/>
                  </a:ext>
                </a:extLst>
              </p:cNvPr>
              <p:cNvCxnSpPr/>
              <p:nvPr/>
            </p:nvCxnSpPr>
            <p:spPr>
              <a:xfrm>
                <a:off x="2411760" y="1810783"/>
                <a:ext cx="0" cy="41881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BFBA61B-0634-D54A-AB6E-248E35B1919E}"/>
                  </a:ext>
                </a:extLst>
              </p:cNvPr>
              <p:cNvGrpSpPr/>
              <p:nvPr/>
            </p:nvGrpSpPr>
            <p:grpSpPr>
              <a:xfrm>
                <a:off x="1044394" y="2673702"/>
                <a:ext cx="2158667" cy="2158667"/>
                <a:chOff x="1044394" y="2673702"/>
                <a:chExt cx="2158667" cy="2158667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30ADDDED-321F-C340-BDEA-26B2F1C78154}"/>
                    </a:ext>
                  </a:extLst>
                </p:cNvPr>
                <p:cNvSpPr/>
                <p:nvPr/>
              </p:nvSpPr>
              <p:spPr>
                <a:xfrm>
                  <a:off x="1044394" y="2673702"/>
                  <a:ext cx="2158667" cy="215866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A8841EE-9022-F347-98D2-F2C714D22EE6}"/>
                    </a:ext>
                  </a:extLst>
                </p:cNvPr>
                <p:cNvSpPr/>
                <p:nvPr/>
              </p:nvSpPr>
              <p:spPr>
                <a:xfrm>
                  <a:off x="2094565" y="373182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B0D144C6-599D-B244-BDFB-E0A4008596BB}"/>
                    </a:ext>
                  </a:extLst>
                </p:cNvPr>
                <p:cNvCxnSpPr>
                  <a:stCxn id="50" idx="6"/>
                </p:cNvCxnSpPr>
                <p:nvPr/>
              </p:nvCxnSpPr>
              <p:spPr>
                <a:xfrm flipV="1">
                  <a:off x="2140284" y="3753035"/>
                  <a:ext cx="271476" cy="16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Circular Arrow 52">
            <a:extLst>
              <a:ext uri="{FF2B5EF4-FFF2-40B4-BE49-F238E27FC236}">
                <a16:creationId xmlns:a16="http://schemas.microsoft.com/office/drawing/2014/main" id="{347192B7-7D23-C64E-A5C9-F75822A247EC}"/>
              </a:ext>
            </a:extLst>
          </p:cNvPr>
          <p:cNvSpPr/>
          <p:nvPr/>
        </p:nvSpPr>
        <p:spPr>
          <a:xfrm rot="18802141">
            <a:off x="5610131" y="2154619"/>
            <a:ext cx="1050290" cy="1219274"/>
          </a:xfrm>
          <a:prstGeom prst="circularArrow">
            <a:avLst>
              <a:gd name="adj1" fmla="val 12500"/>
              <a:gd name="adj2" fmla="val 805291"/>
              <a:gd name="adj3" fmla="val 20457681"/>
              <a:gd name="adj4" fmla="val 16266515"/>
              <a:gd name="adj5" fmla="val 10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6013B77-3105-3544-84C6-3C3691BF53AF}"/>
              </a:ext>
            </a:extLst>
          </p:cNvPr>
          <p:cNvSpPr txBox="1"/>
          <p:nvPr/>
        </p:nvSpPr>
        <p:spPr>
          <a:xfrm>
            <a:off x="520324" y="1193731"/>
            <a:ext cx="810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the track parameters and the position of detector are all floated in the fit, the shift or rotation of whole system will produce an unstable fit result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ADC34-CCC4-2042-A362-9FFCC28B18A3}"/>
              </a:ext>
            </a:extLst>
          </p:cNvPr>
          <p:cNvSpPr txBox="1"/>
          <p:nvPr/>
        </p:nvSpPr>
        <p:spPr>
          <a:xfrm>
            <a:off x="94530" y="5294937"/>
            <a:ext cx="241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Outermost layer is fixed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A1B629-2F7C-0948-9C87-4221A2EBB2EB}"/>
              </a:ext>
            </a:extLst>
          </p:cNvPr>
          <p:cNvCxnSpPr/>
          <p:nvPr/>
        </p:nvCxnSpPr>
        <p:spPr>
          <a:xfrm flipV="1">
            <a:off x="971600" y="4653136"/>
            <a:ext cx="432048" cy="64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3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6E6B-D15A-4E40-B5B4-BC07ACD1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Check the derivatives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AF415-CDD2-6849-BFBF-2338A697C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7944" y="1052736"/>
                <a:ext cx="4447406" cy="5400600"/>
              </a:xfrm>
            </p:spPr>
            <p:txBody>
              <a:bodyPr/>
              <a:lstStyle/>
              <a:p>
                <a:r>
                  <a:rPr lang="en-US" dirty="0"/>
                  <a:t>The abnormal derivatives are due to the discontinuous distribution of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=0 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AF415-CDD2-6849-BFBF-2338A697C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7944" y="1052736"/>
                <a:ext cx="4447406" cy="5400600"/>
              </a:xfrm>
              <a:blipFill>
                <a:blip r:embed="rId2"/>
                <a:stretch>
                  <a:fillRect l="-1136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4A60C-1A91-1D4F-B3EF-913BDCCA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155FA-E8A2-4643-893A-17CCD8303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67" y="1052736"/>
            <a:ext cx="2880320" cy="3662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5A767-F4A1-DD40-AE06-4D91502FC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1" y="4764114"/>
            <a:ext cx="2989114" cy="1835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BA288-57EF-3147-A50B-FD6467674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844" y="2708920"/>
            <a:ext cx="4673606" cy="343599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5B67B0-3CC3-6A42-9E8C-B1D14F4AA8D0}"/>
              </a:ext>
            </a:extLst>
          </p:cNvPr>
          <p:cNvCxnSpPr>
            <a:cxnSpLocks/>
          </p:cNvCxnSpPr>
          <p:nvPr/>
        </p:nvCxnSpPr>
        <p:spPr>
          <a:xfrm>
            <a:off x="6300192" y="4715364"/>
            <a:ext cx="504056" cy="1537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8EA109C9-BCBC-0944-8089-379C810226F8}"/>
              </a:ext>
            </a:extLst>
          </p:cNvPr>
          <p:cNvSpPr/>
          <p:nvPr/>
        </p:nvSpPr>
        <p:spPr>
          <a:xfrm rot="1711816">
            <a:off x="6457950" y="4715364"/>
            <a:ext cx="45719" cy="81788"/>
          </a:xfrm>
          <a:prstGeom prst="arc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A1093BE-8BFE-254A-9CC2-C1DFB0AE45AD}"/>
                  </a:ext>
                </a:extLst>
              </p:cNvPr>
              <p:cNvSpPr/>
              <p:nvPr/>
            </p:nvSpPr>
            <p:spPr>
              <a:xfrm>
                <a:off x="6552220" y="4625453"/>
                <a:ext cx="31592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A1093BE-8BFE-254A-9CC2-C1DFB0AE4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220" y="4625453"/>
                <a:ext cx="315920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7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EBA288-57EF-3147-A50B-FD646767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844" y="2708920"/>
            <a:ext cx="4673606" cy="3435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36E6B-D15A-4E40-B5B4-BC07ACD1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Check the derivatives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AF415-CDD2-6849-BFBF-2338A697C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7944" y="1052736"/>
                <a:ext cx="4447406" cy="5400600"/>
              </a:xfrm>
            </p:spPr>
            <p:txBody>
              <a:bodyPr/>
              <a:lstStyle/>
              <a:p>
                <a:r>
                  <a:rPr lang="en-US" dirty="0"/>
                  <a:t>The abnormal derivatives are due to the discontinuous distribution of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=0  </a:t>
                </a:r>
              </a:p>
              <a:p>
                <a:r>
                  <a:rPr lang="en-US" dirty="0"/>
                  <a:t>V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=0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AF415-CDD2-6849-BFBF-2338A697C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7944" y="1052736"/>
                <a:ext cx="4447406" cy="5400600"/>
              </a:xfrm>
              <a:blipFill>
                <a:blip r:embed="rId3"/>
                <a:stretch>
                  <a:fillRect l="-1136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4A60C-1A91-1D4F-B3EF-913BDCCA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155FA-E8A2-4643-893A-17CCD8303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67" y="1052736"/>
            <a:ext cx="2880320" cy="3662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5A767-F4A1-DD40-AE06-4D91502FC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1" y="4764114"/>
            <a:ext cx="2989114" cy="183504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5B67B0-3CC3-6A42-9E8C-B1D14F4AA8D0}"/>
              </a:ext>
            </a:extLst>
          </p:cNvPr>
          <p:cNvCxnSpPr>
            <a:cxnSpLocks/>
          </p:cNvCxnSpPr>
          <p:nvPr/>
        </p:nvCxnSpPr>
        <p:spPr>
          <a:xfrm>
            <a:off x="6300192" y="4715364"/>
            <a:ext cx="504056" cy="1537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8EA109C9-BCBC-0944-8089-379C810226F8}"/>
              </a:ext>
            </a:extLst>
          </p:cNvPr>
          <p:cNvSpPr/>
          <p:nvPr/>
        </p:nvSpPr>
        <p:spPr>
          <a:xfrm rot="1711816">
            <a:off x="6457950" y="4715364"/>
            <a:ext cx="45719" cy="81788"/>
          </a:xfrm>
          <a:prstGeom prst="arc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A1093BE-8BFE-254A-9CC2-C1DFB0AE45AD}"/>
                  </a:ext>
                </a:extLst>
              </p:cNvPr>
              <p:cNvSpPr/>
              <p:nvPr/>
            </p:nvSpPr>
            <p:spPr>
              <a:xfrm>
                <a:off x="6552220" y="4625453"/>
                <a:ext cx="31592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A1093BE-8BFE-254A-9CC2-C1DFB0AE4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220" y="4625453"/>
                <a:ext cx="315920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F566C90-62F4-9C46-9FF6-B2A0047899E9}"/>
              </a:ext>
            </a:extLst>
          </p:cNvPr>
          <p:cNvSpPr/>
          <p:nvPr/>
        </p:nvSpPr>
        <p:spPr>
          <a:xfrm>
            <a:off x="4499992" y="5229200"/>
            <a:ext cx="936104" cy="504056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76CB470-D77B-9946-AF5D-2E54E39FC268}"/>
              </a:ext>
            </a:extLst>
          </p:cNvPr>
          <p:cNvSpPr/>
          <p:nvPr/>
        </p:nvSpPr>
        <p:spPr>
          <a:xfrm>
            <a:off x="7018598" y="3573016"/>
            <a:ext cx="936104" cy="504056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EBA288-57EF-3147-A50B-FD646767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844" y="2708920"/>
            <a:ext cx="4673606" cy="3435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36E6B-D15A-4E40-B5B4-BC07ACD1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Check the derivatives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AF415-CDD2-6849-BFBF-2338A697C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7944" y="1052736"/>
                <a:ext cx="4447406" cy="5400600"/>
              </a:xfrm>
            </p:spPr>
            <p:txBody>
              <a:bodyPr/>
              <a:lstStyle/>
              <a:p>
                <a:r>
                  <a:rPr lang="en-US" dirty="0"/>
                  <a:t>The abnormal derivatives are due to the discontinuous distribution of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=0  </a:t>
                </a:r>
              </a:p>
              <a:p>
                <a:r>
                  <a:rPr lang="en-US" dirty="0"/>
                  <a:t>V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=0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AF415-CDD2-6849-BFBF-2338A697C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7944" y="1052736"/>
                <a:ext cx="4447406" cy="5400600"/>
              </a:xfrm>
              <a:blipFill>
                <a:blip r:embed="rId3"/>
                <a:stretch>
                  <a:fillRect l="-1136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4A60C-1A91-1D4F-B3EF-913BDCCA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155FA-E8A2-4643-893A-17CCD8303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67" y="1052736"/>
            <a:ext cx="2880320" cy="3662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5A767-F4A1-DD40-AE06-4D91502FC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1" y="4764114"/>
            <a:ext cx="2989114" cy="183504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5B67B0-3CC3-6A42-9E8C-B1D14F4AA8D0}"/>
              </a:ext>
            </a:extLst>
          </p:cNvPr>
          <p:cNvCxnSpPr>
            <a:cxnSpLocks/>
          </p:cNvCxnSpPr>
          <p:nvPr/>
        </p:nvCxnSpPr>
        <p:spPr>
          <a:xfrm flipV="1">
            <a:off x="6300192" y="4221088"/>
            <a:ext cx="288032" cy="4942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A61B57-0BB1-BA42-A69E-E8B169686622}"/>
              </a:ext>
            </a:extLst>
          </p:cNvPr>
          <p:cNvCxnSpPr/>
          <p:nvPr/>
        </p:nvCxnSpPr>
        <p:spPr>
          <a:xfrm>
            <a:off x="5404777" y="3284984"/>
            <a:ext cx="2376264" cy="18722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978074-55FD-A84D-9817-D798802D5CE8}"/>
                  </a:ext>
                </a:extLst>
              </p:cNvPr>
              <p:cNvSpPr/>
              <p:nvPr/>
            </p:nvSpPr>
            <p:spPr>
              <a:xfrm>
                <a:off x="6358197" y="4386587"/>
                <a:ext cx="3981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978074-55FD-A84D-9817-D798802D5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197" y="4386587"/>
                <a:ext cx="39812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10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6E6B-D15A-4E40-B5B4-BC07ACD1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Check the derivatives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4A60C-1A91-1D4F-B3EF-913BDCCA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155FA-E8A2-4643-893A-17CCD830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67" y="1052736"/>
            <a:ext cx="2880320" cy="3662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5A767-F4A1-DD40-AE06-4D91502F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1" y="4764114"/>
            <a:ext cx="2989114" cy="18350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375AF9-B9DC-A244-8D18-4A030D0AD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012205"/>
            <a:ext cx="2880320" cy="3743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1EA408-14F1-824E-BB86-24F78DE09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512" y="4722857"/>
            <a:ext cx="2880320" cy="1927656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6DD192E0-1FF7-FF45-B33D-1FE3D11CB55F}"/>
              </a:ext>
            </a:extLst>
          </p:cNvPr>
          <p:cNvSpPr/>
          <p:nvPr/>
        </p:nvSpPr>
        <p:spPr>
          <a:xfrm>
            <a:off x="3851920" y="3429000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23C26D-5A7D-6049-8C27-A6FACAD83189}"/>
              </a:ext>
            </a:extLst>
          </p:cNvPr>
          <p:cNvSpPr txBox="1"/>
          <p:nvPr/>
        </p:nvSpPr>
        <p:spPr>
          <a:xfrm>
            <a:off x="3851920" y="2996952"/>
            <a:ext cx="115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filter</a:t>
            </a:r>
          </a:p>
        </p:txBody>
      </p:sp>
    </p:spTree>
    <p:extLst>
      <p:ext uri="{BB962C8B-B14F-4D97-AF65-F5344CB8AC3E}">
        <p14:creationId xmlns:p14="http://schemas.microsoft.com/office/powerpoint/2010/main" val="318842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116D07-A315-A648-BE45-BEEE8B0C65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𝝌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𝒏𝒐𝒇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1" dirty="0"/>
                  <a:t>and solution vs iteration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116D07-A315-A648-BE45-BEEE8B0C65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  <a:blipFill>
                <a:blip r:embed="rId2"/>
                <a:stretch>
                  <a:fillRect l="-6592" t="-54808" b="-9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4F468-A72A-444B-8F32-103516D1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D8BA8-0856-6B4F-92C0-B46498BAF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04" y="1957381"/>
            <a:ext cx="4159374" cy="2666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2349A6-D4B3-7A41-8CDC-A14EE2A64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16832"/>
            <a:ext cx="4177359" cy="2695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439EDC-F8D9-B944-972E-6599EA7464B7}"/>
              </a:ext>
            </a:extLst>
          </p:cNvPr>
          <p:cNvSpPr txBox="1"/>
          <p:nvPr/>
        </p:nvSpPr>
        <p:spPr>
          <a:xfrm>
            <a:off x="4961421" y="4557647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</a:t>
            </a:r>
            <a:r>
              <a:rPr lang="en-US" dirty="0" err="1"/>
              <a:t>dz</a:t>
            </a:r>
            <a:r>
              <a:rPr lang="en-US" dirty="0"/>
              <a:t> = 1.5 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BC2322-5C5E-604C-AF02-8F56A7E63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01" y="5177005"/>
            <a:ext cx="7186398" cy="11521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1DADE7-A5C7-3A4A-851F-ACF2EA222D21}"/>
              </a:ext>
            </a:extLst>
          </p:cNvPr>
          <p:cNvSpPr/>
          <p:nvPr/>
        </p:nvSpPr>
        <p:spPr>
          <a:xfrm>
            <a:off x="5292080" y="5489534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6C96F-78AF-794F-9213-9D9E9804E62A}"/>
              </a:ext>
            </a:extLst>
          </p:cNvPr>
          <p:cNvSpPr txBox="1"/>
          <p:nvPr/>
        </p:nvSpPr>
        <p:spPr>
          <a:xfrm>
            <a:off x="2653030" y="1422983"/>
            <a:ext cx="319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~24000 tracks are used in the fit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90710-6D10-9946-9737-6665F8D13B77}"/>
              </a:ext>
            </a:extLst>
          </p:cNvPr>
          <p:cNvSpPr txBox="1"/>
          <p:nvPr/>
        </p:nvSpPr>
        <p:spPr>
          <a:xfrm>
            <a:off x="1043608" y="4742313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351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8751-5941-2148-A2F4-FF2D2BEF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21" y="0"/>
            <a:ext cx="7886700" cy="1325563"/>
          </a:xfrm>
        </p:spPr>
        <p:txBody>
          <a:bodyPr/>
          <a:lstStyle/>
          <a:p>
            <a:r>
              <a:rPr lang="en-US" b="1" dirty="0"/>
              <a:t>Input output comparison and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A483E-542A-084C-9A77-FA45E6B01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/>
          <a:lstStyle/>
          <a:p>
            <a:r>
              <a:rPr lang="en-US" dirty="0"/>
              <a:t>Input output comparison (layer1)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84AD9-0C83-2E44-AC08-0B3588D9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DE55C1-AAA4-0041-91B0-7485B0E71B36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1760030"/>
          <a:ext cx="6096000" cy="178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95428337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535847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63329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81440164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Mis-</a:t>
                      </a:r>
                      <a:r>
                        <a:rPr lang="en-US" dirty="0" err="1"/>
                        <a:t>alginment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Error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21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Shift in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76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Shift in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79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Shift in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8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Rotation around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0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45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8751-5941-2148-A2F4-FF2D2BEF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21" y="0"/>
            <a:ext cx="7886700" cy="1325563"/>
          </a:xfrm>
        </p:spPr>
        <p:txBody>
          <a:bodyPr/>
          <a:lstStyle/>
          <a:p>
            <a:r>
              <a:rPr lang="en-US" b="1" dirty="0"/>
              <a:t>Input output comparison and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A483E-542A-084C-9A77-FA45E6B01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/>
          <a:lstStyle/>
          <a:p>
            <a:r>
              <a:rPr lang="en-US" dirty="0"/>
              <a:t>Input output comparison (layer1)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 and outlook:</a:t>
            </a:r>
          </a:p>
          <a:p>
            <a:pPr lvl="1"/>
            <a:r>
              <a:rPr lang="en-US" dirty="0"/>
              <a:t>Millipede alignment algorithm is tested with more MC </a:t>
            </a:r>
          </a:p>
          <a:p>
            <a:pPr lvl="1"/>
            <a:r>
              <a:rPr lang="en-US" dirty="0"/>
              <a:t>Some improvements are made:  </a:t>
            </a:r>
          </a:p>
          <a:p>
            <a:pPr lvl="2"/>
            <a:r>
              <a:rPr lang="en-US" dirty="0"/>
              <a:t>Some parameters are optimized</a:t>
            </a:r>
          </a:p>
          <a:p>
            <a:pPr lvl="2"/>
            <a:r>
              <a:rPr lang="en-US" dirty="0"/>
              <a:t>More constraint is applied</a:t>
            </a:r>
          </a:p>
          <a:p>
            <a:pPr lvl="2"/>
            <a:r>
              <a:rPr lang="en-US" dirty="0"/>
              <a:t>Bad hits are removed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Output results are consistent with the input!</a:t>
            </a:r>
          </a:p>
          <a:p>
            <a:pPr lvl="1"/>
            <a:r>
              <a:rPr lang="en-US" dirty="0"/>
              <a:t>Next step: study more complex mis-alignment situations.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84AD9-0C83-2E44-AC08-0B3588D9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DE55C1-AAA4-0041-91B0-7485B0E71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51024"/>
              </p:ext>
            </p:extLst>
          </p:nvPr>
        </p:nvGraphicFramePr>
        <p:xfrm>
          <a:off x="1331640" y="1760030"/>
          <a:ext cx="6096000" cy="178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95428337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535847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63329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81440164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Mis-</a:t>
                      </a:r>
                      <a:r>
                        <a:rPr lang="en-US" dirty="0" err="1"/>
                        <a:t>alginment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Error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21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Shift in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76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Shift in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79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Shift in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8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Rotation around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0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68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91481" y="1575603"/>
            <a:ext cx="5564651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Strategy: obtain the mis-alignment information by fit the track with least-</a:t>
            </a:r>
            <a:r>
              <a:rPr lang="en-US" sz="2000" dirty="0"/>
              <a:t>square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method.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2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000" dirty="0"/>
              <a:t>To reduce the computing time, we transfer the local information (track parameters) to the global (detector mis-alignment parameters) Hessian C (“Schur complement”)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000" dirty="0"/>
              <a:t>For each layer, 4 possible parameters: </a:t>
            </a:r>
            <a:r>
              <a:rPr lang="en-US" altLang="zh-CN" sz="2000" dirty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altLang="zh-CN" sz="2000" dirty="0">
                <a:solidFill>
                  <a:srgbClr val="C00000"/>
                </a:solidFill>
              </a:rPr>
              <a:t>x, </a:t>
            </a:r>
            <a:r>
              <a:rPr lang="en-US" altLang="zh-CN" sz="2000" dirty="0" err="1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altLang="zh-CN" sz="2000" dirty="0" err="1">
                <a:solidFill>
                  <a:srgbClr val="C00000"/>
                </a:solidFill>
              </a:rPr>
              <a:t>y</a:t>
            </a:r>
            <a:r>
              <a:rPr lang="en-US" altLang="zh-CN" sz="2000" dirty="0">
                <a:solidFill>
                  <a:srgbClr val="C00000"/>
                </a:solidFill>
              </a:rPr>
              <a:t>, </a:t>
            </a:r>
            <a:r>
              <a:rPr lang="en-US" altLang="zh-CN" sz="2000" dirty="0" err="1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altLang="zh-CN" sz="2000" dirty="0" err="1">
                <a:solidFill>
                  <a:srgbClr val="C00000"/>
                </a:solidFill>
              </a:rPr>
              <a:t>z</a:t>
            </a:r>
            <a:r>
              <a:rPr lang="en-US" altLang="zh-CN" sz="2000" dirty="0">
                <a:solidFill>
                  <a:srgbClr val="C00000"/>
                </a:solidFill>
              </a:rPr>
              <a:t>, </a:t>
            </a:r>
            <a:r>
              <a:rPr lang="en-US" altLang="zh-CN" sz="2000" dirty="0" err="1">
                <a:solidFill>
                  <a:srgbClr val="C00000"/>
                </a:solidFill>
                <a:latin typeface="Symbol" pitchFamily="18" charset="2"/>
              </a:rPr>
              <a:t>q</a:t>
            </a:r>
            <a:r>
              <a:rPr lang="en-US" altLang="zh-CN" sz="2000" dirty="0" err="1">
                <a:solidFill>
                  <a:srgbClr val="C00000"/>
                </a:solidFill>
              </a:rPr>
              <a:t>z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2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2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2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endParaRPr lang="en-US" sz="20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964C68F-59D5-E04A-BF90-C59591B0FFA0}"/>
                  </a:ext>
                </a:extLst>
              </p:cNvPr>
              <p:cNvSpPr txBox="1"/>
              <p:nvPr/>
            </p:nvSpPr>
            <p:spPr>
              <a:xfrm>
                <a:off x="827584" y="2316569"/>
                <a:ext cx="39828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∆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964C68F-59D5-E04A-BF90-C59591B0F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316569"/>
                <a:ext cx="3982885" cy="276999"/>
              </a:xfrm>
              <a:prstGeom prst="rect">
                <a:avLst/>
              </a:prstGeom>
              <a:blipFill>
                <a:blip r:embed="rId2"/>
                <a:stretch>
                  <a:fillRect l="-63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61C32253-B19A-1C41-B623-F80C3CC1D9E1}"/>
              </a:ext>
            </a:extLst>
          </p:cNvPr>
          <p:cNvGrpSpPr/>
          <p:nvPr/>
        </p:nvGrpSpPr>
        <p:grpSpPr>
          <a:xfrm>
            <a:off x="5724130" y="1606073"/>
            <a:ext cx="2994517" cy="3368856"/>
            <a:chOff x="5724130" y="1606073"/>
            <a:chExt cx="2994517" cy="336885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2E2CA50-E631-4A4C-9354-D0672A987225}"/>
                </a:ext>
              </a:extLst>
            </p:cNvPr>
            <p:cNvGrpSpPr/>
            <p:nvPr/>
          </p:nvGrpSpPr>
          <p:grpSpPr>
            <a:xfrm>
              <a:off x="5982343" y="2962413"/>
              <a:ext cx="2736304" cy="146504"/>
              <a:chOff x="5724131" y="5398007"/>
              <a:chExt cx="2736304" cy="146504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E171791-465E-9441-988A-256961DE0EAC}"/>
                  </a:ext>
                </a:extLst>
              </p:cNvPr>
              <p:cNvSpPr/>
              <p:nvPr/>
            </p:nvSpPr>
            <p:spPr>
              <a:xfrm rot="16200000">
                <a:off x="7020173" y="4104250"/>
                <a:ext cx="144219" cy="2736304"/>
              </a:xfrm>
              <a:prstGeom prst="rect">
                <a:avLst/>
              </a:prstGeom>
              <a:solidFill>
                <a:schemeClr val="bg1"/>
              </a:solidFill>
              <a:ln w="1270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Process 66">
                <a:extLst>
                  <a:ext uri="{FF2B5EF4-FFF2-40B4-BE49-F238E27FC236}">
                    <a16:creationId xmlns:a16="http://schemas.microsoft.com/office/drawing/2014/main" id="{DD3E7356-DFD3-0A41-8127-BE05FB52F0C1}"/>
                  </a:ext>
                </a:extLst>
              </p:cNvPr>
              <p:cNvSpPr/>
              <p:nvPr/>
            </p:nvSpPr>
            <p:spPr>
              <a:xfrm rot="16200000">
                <a:off x="6768361" y="5369304"/>
                <a:ext cx="144218" cy="201623"/>
              </a:xfrm>
              <a:prstGeom prst="flowChartProcess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3C5A960-8E74-B048-B839-2B78DBFD4015}"/>
                </a:ext>
              </a:extLst>
            </p:cNvPr>
            <p:cNvSpPr/>
            <p:nvPr/>
          </p:nvSpPr>
          <p:spPr>
            <a:xfrm rot="16200000">
              <a:off x="7020172" y="1664757"/>
              <a:ext cx="144219" cy="2736304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A184595-EB06-D146-9221-4FB4EB48D4CF}"/>
                </a:ext>
              </a:extLst>
            </p:cNvPr>
            <p:cNvSpPr/>
            <p:nvPr/>
          </p:nvSpPr>
          <p:spPr>
            <a:xfrm rot="16200000">
              <a:off x="7020177" y="2633344"/>
              <a:ext cx="144219" cy="27363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4545303-851A-904F-A6A2-9B8C8103C7FE}"/>
                </a:ext>
              </a:extLst>
            </p:cNvPr>
            <p:cNvSpPr/>
            <p:nvPr/>
          </p:nvSpPr>
          <p:spPr>
            <a:xfrm rot="16200000">
              <a:off x="7020176" y="2152604"/>
              <a:ext cx="144219" cy="27363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rocess 50">
              <a:extLst>
                <a:ext uri="{FF2B5EF4-FFF2-40B4-BE49-F238E27FC236}">
                  <a16:creationId xmlns:a16="http://schemas.microsoft.com/office/drawing/2014/main" id="{60025EC1-47DD-4349-BE62-F8BA74760BF5}"/>
                </a:ext>
              </a:extLst>
            </p:cNvPr>
            <p:cNvSpPr/>
            <p:nvPr/>
          </p:nvSpPr>
          <p:spPr>
            <a:xfrm rot="16200000">
              <a:off x="7243186" y="3900689"/>
              <a:ext cx="144218" cy="201623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rocess 54">
              <a:extLst>
                <a:ext uri="{FF2B5EF4-FFF2-40B4-BE49-F238E27FC236}">
                  <a16:creationId xmlns:a16="http://schemas.microsoft.com/office/drawing/2014/main" id="{38A7BAB8-A995-CC4F-B344-F624BCC20CE3}"/>
                </a:ext>
              </a:extLst>
            </p:cNvPr>
            <p:cNvSpPr/>
            <p:nvPr/>
          </p:nvSpPr>
          <p:spPr>
            <a:xfrm rot="16200000">
              <a:off x="7272426" y="3418906"/>
              <a:ext cx="144218" cy="201623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rocess 55">
              <a:extLst>
                <a:ext uri="{FF2B5EF4-FFF2-40B4-BE49-F238E27FC236}">
                  <a16:creationId xmlns:a16="http://schemas.microsoft.com/office/drawing/2014/main" id="{BCEA5E8D-768C-0E4D-8C12-D3184E0597C5}"/>
                </a:ext>
              </a:extLst>
            </p:cNvPr>
            <p:cNvSpPr/>
            <p:nvPr/>
          </p:nvSpPr>
          <p:spPr>
            <a:xfrm rot="16200000">
              <a:off x="6616927" y="2929172"/>
              <a:ext cx="144218" cy="201623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7D0F99F-AFCE-2E49-8C4C-B9C2CECE97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0232" y="2061600"/>
              <a:ext cx="1008113" cy="29133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7112B06-C937-A04D-957A-705D23F8F30A}"/>
                    </a:ext>
                  </a:extLst>
                </p:cNvPr>
                <p:cNvSpPr txBox="1"/>
                <p:nvPr/>
              </p:nvSpPr>
              <p:spPr>
                <a:xfrm>
                  <a:off x="6566334" y="1606073"/>
                  <a:ext cx="18406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7112B06-C937-A04D-957A-705D23F8F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334" y="1606073"/>
                  <a:ext cx="184063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055" r="-3425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ight Brace 58">
              <a:extLst>
                <a:ext uri="{FF2B5EF4-FFF2-40B4-BE49-F238E27FC236}">
                  <a16:creationId xmlns:a16="http://schemas.microsoft.com/office/drawing/2014/main" id="{3C859202-F3F6-AA48-8404-7CBD2E3732AE}"/>
                </a:ext>
              </a:extLst>
            </p:cNvPr>
            <p:cNvSpPr/>
            <p:nvPr/>
          </p:nvSpPr>
          <p:spPr>
            <a:xfrm rot="16200000">
              <a:off x="6929609" y="2439547"/>
              <a:ext cx="144218" cy="682966"/>
            </a:xfrm>
            <a:prstGeom prst="rightBrac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3073C66-EA8D-644E-BDAE-799802D647DA}"/>
                    </a:ext>
                  </a:extLst>
                </p:cNvPr>
                <p:cNvSpPr txBox="1"/>
                <p:nvPr/>
              </p:nvSpPr>
              <p:spPr>
                <a:xfrm>
                  <a:off x="6300192" y="2339588"/>
                  <a:ext cx="12419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Residual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3073C66-EA8D-644E-BDAE-799802D64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2339588"/>
                  <a:ext cx="124194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030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5986BA30-7484-0A4E-AD75-20CBDFE96061}"/>
                    </a:ext>
                  </a:extLst>
                </p:cNvPr>
                <p:cNvSpPr/>
                <p:nvPr/>
              </p:nvSpPr>
              <p:spPr>
                <a:xfrm>
                  <a:off x="6373499" y="3030299"/>
                  <a:ext cx="9084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𝑚𝑒𝑎𝑠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5986BA30-7484-0A4E-AD75-20CBDFE960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499" y="3030299"/>
                  <a:ext cx="9084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9AF8564-265E-1246-A3E3-6CE65A000AFD}"/>
                </a:ext>
              </a:extLst>
            </p:cNvPr>
            <p:cNvCxnSpPr>
              <a:cxnSpLocks/>
            </p:cNvCxnSpPr>
            <p:nvPr/>
          </p:nvCxnSpPr>
          <p:spPr>
            <a:xfrm>
              <a:off x="7992458" y="2639735"/>
              <a:ext cx="5541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89133C-62D4-584B-9EA0-4A3599AC21DA}"/>
                    </a:ext>
                  </a:extLst>
                </p:cNvPr>
                <p:cNvSpPr txBox="1"/>
                <p:nvPr/>
              </p:nvSpPr>
              <p:spPr>
                <a:xfrm>
                  <a:off x="8023741" y="2270403"/>
                  <a:ext cx="491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89133C-62D4-584B-9EA0-4A3599AC2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3741" y="2270403"/>
                  <a:ext cx="49160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标题 1">
            <a:extLst>
              <a:ext uri="{FF2B5EF4-FFF2-40B4-BE49-F238E27FC236}">
                <a16:creationId xmlns:a16="http://schemas.microsoft.com/office/drawing/2014/main" id="{B0BB1A65-CE52-9E40-9CC1-665654AF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15"/>
            <a:ext cx="7886700" cy="1325563"/>
          </a:xfrm>
        </p:spPr>
        <p:txBody>
          <a:bodyPr/>
          <a:lstStyle/>
          <a:p>
            <a:r>
              <a:rPr lang="en-US" altLang="zh-CN" b="1" dirty="0"/>
              <a:t>Track based alignment – </a:t>
            </a:r>
            <a:r>
              <a:rPr lang="en-US" altLang="zh-CN" b="1" dirty="0" err="1"/>
              <a:t>Millepede</a:t>
            </a:r>
            <a:r>
              <a:rPr lang="en-US" altLang="zh-CN" b="1" dirty="0"/>
              <a:t> for </a:t>
            </a:r>
            <a:r>
              <a:rPr lang="en-US" altLang="zh-CN" b="1" dirty="0" err="1"/>
              <a:t>Cgem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grpSp>
        <p:nvGrpSpPr>
          <p:cNvPr id="23" name="组合 6">
            <a:extLst>
              <a:ext uri="{FF2B5EF4-FFF2-40B4-BE49-F238E27FC236}">
                <a16:creationId xmlns:a16="http://schemas.microsoft.com/office/drawing/2014/main" id="{BD85E32C-A25D-BA4C-A5F8-71C07FCDAC9E}"/>
              </a:ext>
            </a:extLst>
          </p:cNvPr>
          <p:cNvGrpSpPr/>
          <p:nvPr/>
        </p:nvGrpSpPr>
        <p:grpSpPr>
          <a:xfrm>
            <a:off x="2342284" y="4509120"/>
            <a:ext cx="2987276" cy="2040091"/>
            <a:chOff x="5652120" y="3717032"/>
            <a:chExt cx="2952328" cy="2016224"/>
          </a:xfrm>
        </p:grpSpPr>
        <p:sp>
          <p:nvSpPr>
            <p:cNvPr id="24" name="圆柱形 7">
              <a:extLst>
                <a:ext uri="{FF2B5EF4-FFF2-40B4-BE49-F238E27FC236}">
                  <a16:creationId xmlns:a16="http://schemas.microsoft.com/office/drawing/2014/main" id="{CA7F0AB0-9705-F647-B521-9919B2264104}"/>
                </a:ext>
              </a:extLst>
            </p:cNvPr>
            <p:cNvSpPr/>
            <p:nvPr/>
          </p:nvSpPr>
          <p:spPr>
            <a:xfrm rot="5400000">
              <a:off x="5940152" y="4149080"/>
              <a:ext cx="1296144" cy="1872208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直接箭头连接符 8">
              <a:extLst>
                <a:ext uri="{FF2B5EF4-FFF2-40B4-BE49-F238E27FC236}">
                  <a16:creationId xmlns:a16="http://schemas.microsoft.com/office/drawing/2014/main" id="{3226CAD1-ABA0-A74A-8D75-4620551F9FA1}"/>
                </a:ext>
              </a:extLst>
            </p:cNvPr>
            <p:cNvCxnSpPr/>
            <p:nvPr/>
          </p:nvCxnSpPr>
          <p:spPr>
            <a:xfrm>
              <a:off x="6588224" y="5085184"/>
              <a:ext cx="129614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9">
              <a:extLst>
                <a:ext uri="{FF2B5EF4-FFF2-40B4-BE49-F238E27FC236}">
                  <a16:creationId xmlns:a16="http://schemas.microsoft.com/office/drawing/2014/main" id="{7AF90DD4-E883-984D-BC3B-C38DDA7CDBAC}"/>
                </a:ext>
              </a:extLst>
            </p:cNvPr>
            <p:cNvCxnSpPr/>
            <p:nvPr/>
          </p:nvCxnSpPr>
          <p:spPr>
            <a:xfrm flipV="1">
              <a:off x="6588224" y="3933056"/>
              <a:ext cx="0" cy="11521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10">
              <a:extLst>
                <a:ext uri="{FF2B5EF4-FFF2-40B4-BE49-F238E27FC236}">
                  <a16:creationId xmlns:a16="http://schemas.microsoft.com/office/drawing/2014/main" id="{11A0F22E-2DD9-FC44-B743-00EED90B8C2E}"/>
                </a:ext>
              </a:extLst>
            </p:cNvPr>
            <p:cNvCxnSpPr/>
            <p:nvPr/>
          </p:nvCxnSpPr>
          <p:spPr>
            <a:xfrm flipV="1">
              <a:off x="6588224" y="4437112"/>
              <a:ext cx="648072" cy="64807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11">
              <a:extLst>
                <a:ext uri="{FF2B5EF4-FFF2-40B4-BE49-F238E27FC236}">
                  <a16:creationId xmlns:a16="http://schemas.microsoft.com/office/drawing/2014/main" id="{F2D1092F-DFC3-B342-A2E3-7937AE21572C}"/>
                </a:ext>
              </a:extLst>
            </p:cNvPr>
            <p:cNvCxnSpPr/>
            <p:nvPr/>
          </p:nvCxnSpPr>
          <p:spPr>
            <a:xfrm flipV="1">
              <a:off x="7236296" y="4149080"/>
              <a:ext cx="288032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905EF8-7114-324A-9107-2E598AB3366E}"/>
                </a:ext>
              </a:extLst>
            </p:cNvPr>
            <p:cNvSpPr txBox="1"/>
            <p:nvPr/>
          </p:nvSpPr>
          <p:spPr>
            <a:xfrm>
              <a:off x="6012160" y="37170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solidFill>
                    <a:srgbClr val="C00000"/>
                  </a:solidFill>
                  <a:latin typeface="Symbol" pitchFamily="18" charset="2"/>
                </a:rPr>
                <a:t>d</a:t>
              </a:r>
              <a:r>
                <a:rPr lang="en-US" altLang="zh-CN" dirty="0" err="1">
                  <a:solidFill>
                    <a:srgbClr val="C00000"/>
                  </a:solidFill>
                </a:rPr>
                <a:t>y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F3B340-7DEB-614E-870E-FCD279B78D34}"/>
                </a:ext>
              </a:extLst>
            </p:cNvPr>
            <p:cNvSpPr txBox="1"/>
            <p:nvPr/>
          </p:nvSpPr>
          <p:spPr>
            <a:xfrm>
              <a:off x="6588224" y="386104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Y</a:t>
              </a:r>
              <a:endParaRPr lang="zh-CN" altLang="en-US" sz="1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D39882-416A-C543-ACB8-FE74124F2294}"/>
                </a:ext>
              </a:extLst>
            </p:cNvPr>
            <p:cNvSpPr txBox="1"/>
            <p:nvPr/>
          </p:nvSpPr>
          <p:spPr>
            <a:xfrm>
              <a:off x="7380312" y="4221088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X</a:t>
              </a:r>
              <a:endParaRPr lang="zh-CN" altLang="en-US" sz="12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FB7DA8-C548-834B-860A-81961B7BA0F7}"/>
                </a:ext>
              </a:extLst>
            </p:cNvPr>
            <p:cNvSpPr txBox="1"/>
            <p:nvPr/>
          </p:nvSpPr>
          <p:spPr>
            <a:xfrm>
              <a:off x="7668344" y="5085184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Z</a:t>
              </a:r>
              <a:endParaRPr lang="zh-CN" altLang="en-US" sz="1200" dirty="0"/>
            </a:p>
          </p:txBody>
        </p:sp>
        <p:cxnSp>
          <p:nvCxnSpPr>
            <p:cNvPr id="34" name="直接箭头连接符 16">
              <a:extLst>
                <a:ext uri="{FF2B5EF4-FFF2-40B4-BE49-F238E27FC236}">
                  <a16:creationId xmlns:a16="http://schemas.microsoft.com/office/drawing/2014/main" id="{227D899B-19B5-3F45-A391-4DC3A4D2A036}"/>
                </a:ext>
              </a:extLst>
            </p:cNvPr>
            <p:cNvCxnSpPr/>
            <p:nvPr/>
          </p:nvCxnSpPr>
          <p:spPr>
            <a:xfrm flipV="1">
              <a:off x="6372200" y="3933056"/>
              <a:ext cx="0" cy="28803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17">
              <a:extLst>
                <a:ext uri="{FF2B5EF4-FFF2-40B4-BE49-F238E27FC236}">
                  <a16:creationId xmlns:a16="http://schemas.microsoft.com/office/drawing/2014/main" id="{E4652062-3DAF-144D-AEED-71E371FB6D24}"/>
                </a:ext>
              </a:extLst>
            </p:cNvPr>
            <p:cNvCxnSpPr/>
            <p:nvPr/>
          </p:nvCxnSpPr>
          <p:spPr>
            <a:xfrm flipV="1">
              <a:off x="7164288" y="4077072"/>
              <a:ext cx="216024" cy="21602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0541FB-18CB-0442-A58F-42C944685F82}"/>
                </a:ext>
              </a:extLst>
            </p:cNvPr>
            <p:cNvSpPr txBox="1"/>
            <p:nvPr/>
          </p:nvSpPr>
          <p:spPr>
            <a:xfrm>
              <a:off x="7020272" y="37890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solidFill>
                    <a:srgbClr val="C00000"/>
                  </a:solidFill>
                  <a:latin typeface="Symbol" pitchFamily="18" charset="2"/>
                </a:rPr>
                <a:t>d</a:t>
              </a:r>
              <a:r>
                <a:rPr lang="en-US" altLang="zh-CN" dirty="0" err="1">
                  <a:solidFill>
                    <a:srgbClr val="C00000"/>
                  </a:solidFill>
                </a:rPr>
                <a:t>x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7" name="直接箭头连接符 19">
              <a:extLst>
                <a:ext uri="{FF2B5EF4-FFF2-40B4-BE49-F238E27FC236}">
                  <a16:creationId xmlns:a16="http://schemas.microsoft.com/office/drawing/2014/main" id="{10176F70-CC49-3340-AE78-8BC56439DD77}"/>
                </a:ext>
              </a:extLst>
            </p:cNvPr>
            <p:cNvCxnSpPr/>
            <p:nvPr/>
          </p:nvCxnSpPr>
          <p:spPr>
            <a:xfrm>
              <a:off x="7596336" y="4941168"/>
              <a:ext cx="28803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BDD8FB-7AFF-F345-8985-8A46A953DA83}"/>
                </a:ext>
              </a:extLst>
            </p:cNvPr>
            <p:cNvSpPr txBox="1"/>
            <p:nvPr/>
          </p:nvSpPr>
          <p:spPr>
            <a:xfrm>
              <a:off x="7668344" y="45811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solidFill>
                    <a:srgbClr val="C00000"/>
                  </a:solidFill>
                  <a:latin typeface="Symbol" pitchFamily="18" charset="2"/>
                </a:rPr>
                <a:t>d</a:t>
              </a:r>
              <a:r>
                <a:rPr lang="en-US" altLang="zh-CN" dirty="0" err="1">
                  <a:solidFill>
                    <a:srgbClr val="C00000"/>
                  </a:solidFill>
                </a:rPr>
                <a:t>z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9" name="上弧形箭头 22">
              <a:extLst>
                <a:ext uri="{FF2B5EF4-FFF2-40B4-BE49-F238E27FC236}">
                  <a16:creationId xmlns:a16="http://schemas.microsoft.com/office/drawing/2014/main" id="{97F5A838-6529-3B41-B484-8F01117E51ED}"/>
                </a:ext>
              </a:extLst>
            </p:cNvPr>
            <p:cNvSpPr/>
            <p:nvPr/>
          </p:nvSpPr>
          <p:spPr>
            <a:xfrm>
              <a:off x="8100392" y="5013176"/>
              <a:ext cx="216024" cy="216024"/>
            </a:xfrm>
            <a:prstGeom prst="curved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E0BD08-193E-DE47-9331-7C8EC7B90EFB}"/>
                </a:ext>
              </a:extLst>
            </p:cNvPr>
            <p:cNvSpPr txBox="1"/>
            <p:nvPr/>
          </p:nvSpPr>
          <p:spPr>
            <a:xfrm>
              <a:off x="8172400" y="472514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solidFill>
                    <a:srgbClr val="C00000"/>
                  </a:solidFill>
                  <a:latin typeface="Symbol" pitchFamily="18" charset="2"/>
                </a:rPr>
                <a:t>q</a:t>
              </a:r>
              <a:r>
                <a:rPr lang="en-US" altLang="zh-CN" dirty="0" err="1">
                  <a:solidFill>
                    <a:srgbClr val="C00000"/>
                  </a:solidFill>
                </a:rPr>
                <a:t>z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88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F053-43AA-4D4E-A8FA-612C125E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50"/>
            <a:ext cx="7886700" cy="1325563"/>
          </a:xfrm>
        </p:spPr>
        <p:txBody>
          <a:bodyPr/>
          <a:lstStyle/>
          <a:p>
            <a:r>
              <a:rPr lang="en-US" b="1" dirty="0"/>
              <a:t>Status in last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C3EE6-C74A-CA4D-846F-94F780204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6412018" cy="20049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Validate the algorithm with 5000 signal muon events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Generate MC with and without mis-alignment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Hit position, residual and derivatives are checked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Compare input/output, but found that the output values are inconsistent with input values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2CBB-B372-9B46-8D73-6BC269EC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5A4E5-FC1E-6944-A1BC-BFFEE9876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461" y="4265721"/>
            <a:ext cx="8251076" cy="11764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614645F-429D-A043-81BF-04C62CF75825}"/>
              </a:ext>
            </a:extLst>
          </p:cNvPr>
          <p:cNvGrpSpPr/>
          <p:nvPr/>
        </p:nvGrpSpPr>
        <p:grpSpPr>
          <a:xfrm>
            <a:off x="6372200" y="1077713"/>
            <a:ext cx="2569029" cy="2340001"/>
            <a:chOff x="4310963" y="1174721"/>
            <a:chExt cx="4716016" cy="429558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5A6EAC3-89C5-EC43-ABDC-AEAF853C8DB3}"/>
                </a:ext>
              </a:extLst>
            </p:cNvPr>
            <p:cNvCxnSpPr>
              <a:cxnSpLocks/>
            </p:cNvCxnSpPr>
            <p:nvPr/>
          </p:nvCxnSpPr>
          <p:spPr>
            <a:xfrm>
              <a:off x="4932040" y="1556792"/>
              <a:ext cx="3184277" cy="338437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C1FFF8A-4242-C842-9C98-45BD56AEC55B}"/>
                </a:ext>
              </a:extLst>
            </p:cNvPr>
            <p:cNvGrpSpPr/>
            <p:nvPr/>
          </p:nvGrpSpPr>
          <p:grpSpPr>
            <a:xfrm>
              <a:off x="4920382" y="2089680"/>
              <a:ext cx="3396034" cy="2160240"/>
              <a:chOff x="5148063" y="2089680"/>
              <a:chExt cx="2819971" cy="2160240"/>
            </a:xfrm>
          </p:grpSpPr>
          <p:sp>
            <p:nvSpPr>
              <p:cNvPr id="15" name="Can 14">
                <a:extLst>
                  <a:ext uri="{FF2B5EF4-FFF2-40B4-BE49-F238E27FC236}">
                    <a16:creationId xmlns:a16="http://schemas.microsoft.com/office/drawing/2014/main" id="{F5FB4E7E-7F41-294B-87C2-6C771C9625B9}"/>
                  </a:ext>
                </a:extLst>
              </p:cNvPr>
              <p:cNvSpPr/>
              <p:nvPr/>
            </p:nvSpPr>
            <p:spPr>
              <a:xfrm rot="5400000">
                <a:off x="5477929" y="1759814"/>
                <a:ext cx="2160240" cy="2819971"/>
              </a:xfrm>
              <a:prstGeom prst="can">
                <a:avLst>
                  <a:gd name="adj" fmla="val 40117"/>
                </a:avLst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7EDDB81-7BF7-D949-9DCF-BE71C5C3648E}"/>
                  </a:ext>
                </a:extLst>
              </p:cNvPr>
              <p:cNvSpPr/>
              <p:nvPr/>
            </p:nvSpPr>
            <p:spPr>
              <a:xfrm>
                <a:off x="7332356" y="2316136"/>
                <a:ext cx="516091" cy="1688928"/>
              </a:xfrm>
              <a:prstGeom prst="ellipse">
                <a:avLst/>
              </a:prstGeom>
              <a:solidFill>
                <a:srgbClr val="B0C3E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618C6F1-463C-C54E-80B0-5C1BEFFFBB4E}"/>
                  </a:ext>
                </a:extLst>
              </p:cNvPr>
              <p:cNvSpPr/>
              <p:nvPr/>
            </p:nvSpPr>
            <p:spPr>
              <a:xfrm>
                <a:off x="7452495" y="2564904"/>
                <a:ext cx="276365" cy="1176488"/>
              </a:xfrm>
              <a:prstGeom prst="ellipse">
                <a:avLst/>
              </a:prstGeom>
              <a:solidFill>
                <a:srgbClr val="B0C3E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D460DEC-D80A-724D-9A16-B0710E3E2899}"/>
                  </a:ext>
                </a:extLst>
              </p:cNvPr>
              <p:cNvCxnSpPr>
                <a:cxnSpLocks/>
                <a:stCxn id="16" idx="0"/>
              </p:cNvCxnSpPr>
              <p:nvPr/>
            </p:nvCxnSpPr>
            <p:spPr>
              <a:xfrm flipH="1">
                <a:off x="7380449" y="2316136"/>
                <a:ext cx="20995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C91A6C6-5385-1744-91FC-F17D5F5F16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0448" y="4005064"/>
                <a:ext cx="1828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F723F56-0C19-E64A-9875-AE9F0D2E4B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7936" y="3745809"/>
                <a:ext cx="1747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5FD2AA2-55AE-914B-B3D7-B7CF74776372}"/>
                  </a:ext>
                </a:extLst>
              </p:cNvPr>
              <p:cNvCxnSpPr>
                <a:cxnSpLocks/>
                <a:stCxn id="17" idx="0"/>
                <a:endCxn id="16" idx="1"/>
              </p:cNvCxnSpPr>
              <p:nvPr/>
            </p:nvCxnSpPr>
            <p:spPr>
              <a:xfrm flipH="1" flipV="1">
                <a:off x="7407936" y="2563474"/>
                <a:ext cx="182742" cy="14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51D727C-0E08-0344-9936-471D410FD3A0}"/>
                </a:ext>
              </a:extLst>
            </p:cNvPr>
            <p:cNvCxnSpPr>
              <a:cxnSpLocks/>
            </p:cNvCxnSpPr>
            <p:nvPr/>
          </p:nvCxnSpPr>
          <p:spPr>
            <a:xfrm>
              <a:off x="4310963" y="3140968"/>
              <a:ext cx="4716016" cy="0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38433EF-9C63-6549-BC92-BC7F7F3F13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69456" y="1174721"/>
              <a:ext cx="102127" cy="4295584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B10B02F-B1B5-2D4A-BF96-0EB9F5D594AB}"/>
                </a:ext>
              </a:extLst>
            </p:cNvPr>
            <p:cNvCxnSpPr/>
            <p:nvPr/>
          </p:nvCxnSpPr>
          <p:spPr>
            <a:xfrm>
              <a:off x="4920383" y="1556792"/>
              <a:ext cx="12357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DA46836-72EA-4F40-BD82-5C85DCDCF063}"/>
                    </a:ext>
                  </a:extLst>
                </p:cNvPr>
                <p:cNvSpPr txBox="1"/>
                <p:nvPr/>
              </p:nvSpPr>
              <p:spPr>
                <a:xfrm>
                  <a:off x="5169487" y="1604246"/>
                  <a:ext cx="480644" cy="312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4C4F9C0-4C1D-A241-A915-3F777E1E38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9487" y="1604246"/>
                  <a:ext cx="480644" cy="3125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8439B4-F7B5-A243-8E7E-D5964A0C7AF1}"/>
                  </a:ext>
                </a:extLst>
              </p:cNvPr>
              <p:cNvSpPr txBox="1"/>
              <p:nvPr/>
            </p:nvSpPr>
            <p:spPr>
              <a:xfrm>
                <a:off x="8051793" y="2981423"/>
                <a:ext cx="185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8439B4-F7B5-A243-8E7E-D5964A0C7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793" y="2981423"/>
                <a:ext cx="185756" cy="276999"/>
              </a:xfrm>
              <a:prstGeom prst="rect">
                <a:avLst/>
              </a:prstGeom>
              <a:blipFill>
                <a:blip r:embed="rId4"/>
                <a:stretch>
                  <a:fillRect l="-25000" r="-1875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997441D4-2694-F043-AD79-FF0CB9AD4D6E}"/>
              </a:ext>
            </a:extLst>
          </p:cNvPr>
          <p:cNvSpPr/>
          <p:nvPr/>
        </p:nvSpPr>
        <p:spPr>
          <a:xfrm>
            <a:off x="1115616" y="3789040"/>
            <a:ext cx="316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Input </a:t>
            </a:r>
            <a:r>
              <a:rPr lang="en-US" dirty="0" err="1"/>
              <a:t>DeltaX</a:t>
            </a:r>
            <a:r>
              <a:rPr lang="en-US" dirty="0"/>
              <a:t>= 1.5 mm for layer1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9BB304-1090-9049-A259-001BACCE7FBB}"/>
              </a:ext>
            </a:extLst>
          </p:cNvPr>
          <p:cNvSpPr/>
          <p:nvPr/>
        </p:nvSpPr>
        <p:spPr>
          <a:xfrm>
            <a:off x="1547664" y="4509120"/>
            <a:ext cx="1691813" cy="3448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5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6C63-383B-3445-B35C-E5CA64E9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b="1" dirty="0"/>
              <a:t>Progress: More MC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E04B9-A0B4-6447-8680-2225312A03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68760"/>
                <a:ext cx="7886700" cy="4908203"/>
              </a:xfrm>
            </p:spPr>
            <p:txBody>
              <a:bodyPr/>
              <a:lstStyle/>
              <a:p>
                <a:r>
                  <a:rPr lang="en-US" dirty="0"/>
                  <a:t>Simulate more MC with random incident angles</a:t>
                </a:r>
              </a:p>
              <a:p>
                <a:r>
                  <a:rPr lang="en-US" dirty="0"/>
                  <a:t>50,000 events for each different type of mis-alignment effect</a:t>
                </a:r>
              </a:p>
              <a:p>
                <a:r>
                  <a:rPr lang="en-US" dirty="0"/>
                  <a:t>Initial position: Y = 200 mm 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</m:oMath>
                </a14:m>
                <a:r>
                  <a:rPr lang="en-US" dirty="0"/>
                  <a:t>-40, 40]mm  Z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</m:oMath>
                </a14:m>
                <a:r>
                  <a:rPr lang="en-US" dirty="0"/>
                  <a:t>-200, 200]mm </a:t>
                </a:r>
              </a:p>
              <a:p>
                <a:r>
                  <a:rPr lang="en-US" dirty="0"/>
                  <a:t>Incident angle: cos(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US" dirty="0"/>
                  <a:t>-0.426 0.426]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/>
                  <a:t>[-2.636 -0.5054]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E04B9-A0B4-6447-8680-2225312A0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68760"/>
                <a:ext cx="7886700" cy="4908203"/>
              </a:xfrm>
              <a:blipFill>
                <a:blip r:embed="rId2"/>
                <a:stretch>
                  <a:fillRect l="-643" t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1EC96-49CA-844C-9CA1-40DB7E9B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5F6ED8-DA2E-BC45-AC18-8EC350A43EC6}"/>
              </a:ext>
            </a:extLst>
          </p:cNvPr>
          <p:cNvGrpSpPr/>
          <p:nvPr/>
        </p:nvGrpSpPr>
        <p:grpSpPr>
          <a:xfrm>
            <a:off x="755576" y="3438340"/>
            <a:ext cx="2569029" cy="2340001"/>
            <a:chOff x="4310963" y="1174721"/>
            <a:chExt cx="4716016" cy="42955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1AA0D4-53AF-7F43-89ED-B8CDC9A554FC}"/>
                </a:ext>
              </a:extLst>
            </p:cNvPr>
            <p:cNvGrpSpPr/>
            <p:nvPr/>
          </p:nvGrpSpPr>
          <p:grpSpPr>
            <a:xfrm>
              <a:off x="4920381" y="2089681"/>
              <a:ext cx="3396034" cy="2160240"/>
              <a:chOff x="5148062" y="2089681"/>
              <a:chExt cx="2819971" cy="2160240"/>
            </a:xfrm>
          </p:grpSpPr>
          <p:sp>
            <p:nvSpPr>
              <p:cNvPr id="12" name="Can 11">
                <a:extLst>
                  <a:ext uri="{FF2B5EF4-FFF2-40B4-BE49-F238E27FC236}">
                    <a16:creationId xmlns:a16="http://schemas.microsoft.com/office/drawing/2014/main" id="{B3290C5A-7FFB-974E-82CE-298D774C8B6E}"/>
                  </a:ext>
                </a:extLst>
              </p:cNvPr>
              <p:cNvSpPr/>
              <p:nvPr/>
            </p:nvSpPr>
            <p:spPr>
              <a:xfrm rot="5400000">
                <a:off x="5477928" y="1759815"/>
                <a:ext cx="2160240" cy="2819971"/>
              </a:xfrm>
              <a:prstGeom prst="can">
                <a:avLst>
                  <a:gd name="adj" fmla="val 40117"/>
                </a:avLst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9FF96DA-C469-9A42-8538-7F075892D3EB}"/>
                  </a:ext>
                </a:extLst>
              </p:cNvPr>
              <p:cNvSpPr/>
              <p:nvPr/>
            </p:nvSpPr>
            <p:spPr>
              <a:xfrm>
                <a:off x="7332356" y="2316136"/>
                <a:ext cx="516091" cy="1688928"/>
              </a:xfrm>
              <a:prstGeom prst="ellipse">
                <a:avLst/>
              </a:prstGeom>
              <a:solidFill>
                <a:srgbClr val="B0C3E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577D87A-85C9-7F46-AEBD-83ABF33C1232}"/>
                  </a:ext>
                </a:extLst>
              </p:cNvPr>
              <p:cNvSpPr/>
              <p:nvPr/>
            </p:nvSpPr>
            <p:spPr>
              <a:xfrm>
                <a:off x="7452495" y="2564904"/>
                <a:ext cx="276365" cy="1176488"/>
              </a:xfrm>
              <a:prstGeom prst="ellipse">
                <a:avLst/>
              </a:prstGeom>
              <a:solidFill>
                <a:srgbClr val="B0C3E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A8C97FA-D569-AA41-876F-29D990D07211}"/>
                  </a:ext>
                </a:extLst>
              </p:cNvPr>
              <p:cNvCxnSpPr>
                <a:cxnSpLocks/>
                <a:stCxn id="13" idx="0"/>
              </p:cNvCxnSpPr>
              <p:nvPr/>
            </p:nvCxnSpPr>
            <p:spPr>
              <a:xfrm flipH="1">
                <a:off x="7380449" y="2316136"/>
                <a:ext cx="20995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D1F4AE3-9B6A-CE41-8C95-4EA1727ED9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0448" y="4005064"/>
                <a:ext cx="1828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79E9145-8DC3-CF45-89C1-AE4748A4C2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7936" y="3745809"/>
                <a:ext cx="1747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A8E191-9379-5A49-8D51-D0A67655D032}"/>
                  </a:ext>
                </a:extLst>
              </p:cNvPr>
              <p:cNvCxnSpPr>
                <a:cxnSpLocks/>
                <a:stCxn id="14" idx="0"/>
                <a:endCxn id="13" idx="1"/>
              </p:cNvCxnSpPr>
              <p:nvPr/>
            </p:nvCxnSpPr>
            <p:spPr>
              <a:xfrm flipH="1" flipV="1">
                <a:off x="7407936" y="2563474"/>
                <a:ext cx="182742" cy="14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BED9C5D-868E-F24F-B979-C29EFA15D458}"/>
                </a:ext>
              </a:extLst>
            </p:cNvPr>
            <p:cNvCxnSpPr>
              <a:cxnSpLocks/>
            </p:cNvCxnSpPr>
            <p:nvPr/>
          </p:nvCxnSpPr>
          <p:spPr>
            <a:xfrm>
              <a:off x="4310963" y="3140968"/>
              <a:ext cx="4716016" cy="0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638CDAA-974B-AC45-9649-264A5D32AA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69456" y="1174721"/>
              <a:ext cx="102127" cy="4295584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6825679-D7B0-5D46-B450-46FC5CC52B27}"/>
              </a:ext>
            </a:extLst>
          </p:cNvPr>
          <p:cNvGrpSpPr/>
          <p:nvPr/>
        </p:nvGrpSpPr>
        <p:grpSpPr>
          <a:xfrm>
            <a:off x="1171251" y="3646472"/>
            <a:ext cx="1398840" cy="2078728"/>
            <a:chOff x="3032066" y="3850748"/>
            <a:chExt cx="961514" cy="1726744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6DBA93D-CCFA-4A4E-9434-7609A3F92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066" y="3850748"/>
              <a:ext cx="961514" cy="17267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753731B-ABC6-0745-889F-BB162D62B4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9456" y="4193703"/>
              <a:ext cx="503108" cy="904452"/>
            </a:xfrm>
            <a:prstGeom prst="line">
              <a:avLst/>
            </a:prstGeom>
            <a:ln w="15875">
              <a:solidFill>
                <a:srgbClr val="7B9CD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3898A5-D5DD-0B47-95D0-534966B56EBC}"/>
              </a:ext>
            </a:extLst>
          </p:cNvPr>
          <p:cNvGrpSpPr/>
          <p:nvPr/>
        </p:nvGrpSpPr>
        <p:grpSpPr>
          <a:xfrm rot="17656323">
            <a:off x="1083685" y="3646472"/>
            <a:ext cx="1398840" cy="2078728"/>
            <a:chOff x="3032066" y="3850748"/>
            <a:chExt cx="961514" cy="1726744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9E675CB-B717-8C42-8582-2620A48BB8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066" y="3850748"/>
              <a:ext cx="961514" cy="17267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40D47CE-C9FA-4D4C-BBC3-D828E092A2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9456" y="4193703"/>
              <a:ext cx="503108" cy="904452"/>
            </a:xfrm>
            <a:prstGeom prst="line">
              <a:avLst/>
            </a:prstGeom>
            <a:ln w="15875">
              <a:solidFill>
                <a:srgbClr val="7B9CD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9DEF12-F6FC-334F-874D-4B525D431467}"/>
              </a:ext>
            </a:extLst>
          </p:cNvPr>
          <p:cNvGrpSpPr/>
          <p:nvPr/>
        </p:nvGrpSpPr>
        <p:grpSpPr>
          <a:xfrm rot="17656323">
            <a:off x="2287650" y="3282090"/>
            <a:ext cx="262691" cy="2278214"/>
            <a:chOff x="3032066" y="3850748"/>
            <a:chExt cx="961514" cy="1726744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2A54F1E-FEAC-4B4C-9669-3D071C8DA8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066" y="3850748"/>
              <a:ext cx="961514" cy="17267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1E8FDB6-C664-594B-A22D-04564EBB47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9456" y="4193703"/>
              <a:ext cx="503108" cy="904452"/>
            </a:xfrm>
            <a:prstGeom prst="line">
              <a:avLst/>
            </a:prstGeom>
            <a:ln w="15875">
              <a:solidFill>
                <a:srgbClr val="7B9CD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99314B-5A7E-E146-94EF-FF68CBF55A99}"/>
              </a:ext>
            </a:extLst>
          </p:cNvPr>
          <p:cNvGrpSpPr/>
          <p:nvPr/>
        </p:nvGrpSpPr>
        <p:grpSpPr>
          <a:xfrm rot="869899">
            <a:off x="1201907" y="3430828"/>
            <a:ext cx="1031371" cy="2097724"/>
            <a:chOff x="3032066" y="3850748"/>
            <a:chExt cx="961514" cy="1726744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184674F-91D9-C14A-A4B2-B07C9A1645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066" y="3850748"/>
              <a:ext cx="961514" cy="17267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BF249CE-E635-FF49-B537-33822B2A6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9456" y="4193703"/>
              <a:ext cx="503108" cy="904452"/>
            </a:xfrm>
            <a:prstGeom prst="line">
              <a:avLst/>
            </a:prstGeom>
            <a:ln w="15875">
              <a:solidFill>
                <a:srgbClr val="7B9CD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38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6C63-383B-3445-B35C-E5CA64E9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b="1" dirty="0"/>
              <a:t>Progress: More MC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E04B9-A0B4-6447-8680-2225312A03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68760"/>
                <a:ext cx="7886700" cy="4908203"/>
              </a:xfrm>
            </p:spPr>
            <p:txBody>
              <a:bodyPr/>
              <a:lstStyle/>
              <a:p>
                <a:r>
                  <a:rPr lang="en-US" dirty="0"/>
                  <a:t>Simulate more MC with random incident angles</a:t>
                </a:r>
              </a:p>
              <a:p>
                <a:r>
                  <a:rPr lang="en-US" dirty="0"/>
                  <a:t>50,000 events for each different type of mis-alignment effect</a:t>
                </a:r>
              </a:p>
              <a:p>
                <a:r>
                  <a:rPr lang="en-US" dirty="0"/>
                  <a:t>Initial position: Y = 200 mm 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</m:oMath>
                </a14:m>
                <a:r>
                  <a:rPr lang="en-US" dirty="0"/>
                  <a:t>-40, 40]mm  Z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</m:oMath>
                </a14:m>
                <a:r>
                  <a:rPr lang="en-US" dirty="0"/>
                  <a:t>-200, 200]mm </a:t>
                </a:r>
              </a:p>
              <a:p>
                <a:r>
                  <a:rPr lang="en-US" dirty="0"/>
                  <a:t>Incident angle: cos(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US" dirty="0"/>
                  <a:t>-0.426 0.426]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/>
                  <a:t>[-2.636 -0.5054]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E04B9-A0B4-6447-8680-2225312A0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68760"/>
                <a:ext cx="7886700" cy="4908203"/>
              </a:xfrm>
              <a:blipFill>
                <a:blip r:embed="rId2"/>
                <a:stretch>
                  <a:fillRect l="-643" t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1EC96-49CA-844C-9CA1-40DB7E9B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5F6ED8-DA2E-BC45-AC18-8EC350A43EC6}"/>
              </a:ext>
            </a:extLst>
          </p:cNvPr>
          <p:cNvGrpSpPr/>
          <p:nvPr/>
        </p:nvGrpSpPr>
        <p:grpSpPr>
          <a:xfrm>
            <a:off x="755576" y="3438340"/>
            <a:ext cx="2569029" cy="2340001"/>
            <a:chOff x="4310963" y="1174721"/>
            <a:chExt cx="4716016" cy="42955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1AA0D4-53AF-7F43-89ED-B8CDC9A554FC}"/>
                </a:ext>
              </a:extLst>
            </p:cNvPr>
            <p:cNvGrpSpPr/>
            <p:nvPr/>
          </p:nvGrpSpPr>
          <p:grpSpPr>
            <a:xfrm>
              <a:off x="4920381" y="2089681"/>
              <a:ext cx="3396034" cy="2160240"/>
              <a:chOff x="5148062" y="2089681"/>
              <a:chExt cx="2819971" cy="2160240"/>
            </a:xfrm>
          </p:grpSpPr>
          <p:sp>
            <p:nvSpPr>
              <p:cNvPr id="12" name="Can 11">
                <a:extLst>
                  <a:ext uri="{FF2B5EF4-FFF2-40B4-BE49-F238E27FC236}">
                    <a16:creationId xmlns:a16="http://schemas.microsoft.com/office/drawing/2014/main" id="{B3290C5A-7FFB-974E-82CE-298D774C8B6E}"/>
                  </a:ext>
                </a:extLst>
              </p:cNvPr>
              <p:cNvSpPr/>
              <p:nvPr/>
            </p:nvSpPr>
            <p:spPr>
              <a:xfrm rot="5400000">
                <a:off x="5477928" y="1759815"/>
                <a:ext cx="2160240" cy="2819971"/>
              </a:xfrm>
              <a:prstGeom prst="can">
                <a:avLst>
                  <a:gd name="adj" fmla="val 40117"/>
                </a:avLst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9FF96DA-C469-9A42-8538-7F075892D3EB}"/>
                  </a:ext>
                </a:extLst>
              </p:cNvPr>
              <p:cNvSpPr/>
              <p:nvPr/>
            </p:nvSpPr>
            <p:spPr>
              <a:xfrm>
                <a:off x="7332356" y="2316136"/>
                <a:ext cx="516091" cy="1688928"/>
              </a:xfrm>
              <a:prstGeom prst="ellipse">
                <a:avLst/>
              </a:prstGeom>
              <a:solidFill>
                <a:srgbClr val="B0C3E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577D87A-85C9-7F46-AEBD-83ABF33C1232}"/>
                  </a:ext>
                </a:extLst>
              </p:cNvPr>
              <p:cNvSpPr/>
              <p:nvPr/>
            </p:nvSpPr>
            <p:spPr>
              <a:xfrm>
                <a:off x="7452495" y="2564904"/>
                <a:ext cx="276365" cy="1176488"/>
              </a:xfrm>
              <a:prstGeom prst="ellipse">
                <a:avLst/>
              </a:prstGeom>
              <a:solidFill>
                <a:srgbClr val="B0C3E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A8C97FA-D569-AA41-876F-29D990D07211}"/>
                  </a:ext>
                </a:extLst>
              </p:cNvPr>
              <p:cNvCxnSpPr>
                <a:cxnSpLocks/>
                <a:stCxn id="13" idx="0"/>
              </p:cNvCxnSpPr>
              <p:nvPr/>
            </p:nvCxnSpPr>
            <p:spPr>
              <a:xfrm flipH="1">
                <a:off x="7380449" y="2316136"/>
                <a:ext cx="20995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D1F4AE3-9B6A-CE41-8C95-4EA1727ED9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0448" y="4005064"/>
                <a:ext cx="1828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79E9145-8DC3-CF45-89C1-AE4748A4C2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7936" y="3745809"/>
                <a:ext cx="1747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A8E191-9379-5A49-8D51-D0A67655D032}"/>
                  </a:ext>
                </a:extLst>
              </p:cNvPr>
              <p:cNvCxnSpPr>
                <a:cxnSpLocks/>
                <a:stCxn id="14" idx="0"/>
                <a:endCxn id="13" idx="1"/>
              </p:cNvCxnSpPr>
              <p:nvPr/>
            </p:nvCxnSpPr>
            <p:spPr>
              <a:xfrm flipH="1" flipV="1">
                <a:off x="7407936" y="2563474"/>
                <a:ext cx="182742" cy="14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BED9C5D-868E-F24F-B979-C29EFA15D458}"/>
                </a:ext>
              </a:extLst>
            </p:cNvPr>
            <p:cNvCxnSpPr>
              <a:cxnSpLocks/>
            </p:cNvCxnSpPr>
            <p:nvPr/>
          </p:nvCxnSpPr>
          <p:spPr>
            <a:xfrm>
              <a:off x="4310963" y="3140968"/>
              <a:ext cx="4716016" cy="0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638CDAA-974B-AC45-9649-264A5D32AA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69456" y="1174721"/>
              <a:ext cx="102127" cy="4295584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D82514-07ED-7B44-93F3-D0267E04AA7D}"/>
              </a:ext>
            </a:extLst>
          </p:cNvPr>
          <p:cNvGrpSpPr/>
          <p:nvPr/>
        </p:nvGrpSpPr>
        <p:grpSpPr>
          <a:xfrm>
            <a:off x="5173435" y="3470792"/>
            <a:ext cx="2569029" cy="2340001"/>
            <a:chOff x="4310963" y="1174721"/>
            <a:chExt cx="4716016" cy="429558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8371D5-711E-CD4A-ABDB-1A9D165B4607}"/>
                </a:ext>
              </a:extLst>
            </p:cNvPr>
            <p:cNvGrpSpPr/>
            <p:nvPr/>
          </p:nvGrpSpPr>
          <p:grpSpPr>
            <a:xfrm>
              <a:off x="4920382" y="2089680"/>
              <a:ext cx="3396034" cy="2160240"/>
              <a:chOff x="5148063" y="2089680"/>
              <a:chExt cx="2819971" cy="2160240"/>
            </a:xfrm>
          </p:grpSpPr>
          <p:sp>
            <p:nvSpPr>
              <p:cNvPr id="26" name="Can 25">
                <a:extLst>
                  <a:ext uri="{FF2B5EF4-FFF2-40B4-BE49-F238E27FC236}">
                    <a16:creationId xmlns:a16="http://schemas.microsoft.com/office/drawing/2014/main" id="{6CDEABCF-6A0F-0B4C-A5FE-6CFFAD9E34D3}"/>
                  </a:ext>
                </a:extLst>
              </p:cNvPr>
              <p:cNvSpPr/>
              <p:nvPr/>
            </p:nvSpPr>
            <p:spPr>
              <a:xfrm rot="5400000">
                <a:off x="5477929" y="1759814"/>
                <a:ext cx="2160240" cy="2819971"/>
              </a:xfrm>
              <a:prstGeom prst="can">
                <a:avLst>
                  <a:gd name="adj" fmla="val 40117"/>
                </a:avLst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C703AAC-1B8D-1146-ABE1-D47C51ABA0B5}"/>
                  </a:ext>
                </a:extLst>
              </p:cNvPr>
              <p:cNvSpPr/>
              <p:nvPr/>
            </p:nvSpPr>
            <p:spPr>
              <a:xfrm>
                <a:off x="7332356" y="2316136"/>
                <a:ext cx="516091" cy="1688928"/>
              </a:xfrm>
              <a:prstGeom prst="ellipse">
                <a:avLst/>
              </a:prstGeom>
              <a:solidFill>
                <a:srgbClr val="B0C3E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4637F10-A2C0-B841-9728-4515645820A8}"/>
                  </a:ext>
                </a:extLst>
              </p:cNvPr>
              <p:cNvSpPr/>
              <p:nvPr/>
            </p:nvSpPr>
            <p:spPr>
              <a:xfrm>
                <a:off x="7452495" y="2564904"/>
                <a:ext cx="276365" cy="1176488"/>
              </a:xfrm>
              <a:prstGeom prst="ellipse">
                <a:avLst/>
              </a:prstGeom>
              <a:solidFill>
                <a:srgbClr val="B0C3E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D387ECD-8DE7-8245-824F-56C54A73846E}"/>
                  </a:ext>
                </a:extLst>
              </p:cNvPr>
              <p:cNvCxnSpPr>
                <a:cxnSpLocks/>
                <a:stCxn id="27" idx="0"/>
              </p:cNvCxnSpPr>
              <p:nvPr/>
            </p:nvCxnSpPr>
            <p:spPr>
              <a:xfrm flipH="1">
                <a:off x="7380449" y="2316136"/>
                <a:ext cx="20995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5BCD4CA-CF71-4348-B17C-2C9A62477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0448" y="4005064"/>
                <a:ext cx="1828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06D3A57-254C-F54F-8596-B88ACE0822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07936" y="3745809"/>
                <a:ext cx="1747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0A1D7C0-A8A2-A94A-BD09-1DAE5B8C6BF6}"/>
                  </a:ext>
                </a:extLst>
              </p:cNvPr>
              <p:cNvCxnSpPr>
                <a:cxnSpLocks/>
                <a:stCxn id="28" idx="0"/>
                <a:endCxn id="27" idx="1"/>
              </p:cNvCxnSpPr>
              <p:nvPr/>
            </p:nvCxnSpPr>
            <p:spPr>
              <a:xfrm flipH="1" flipV="1">
                <a:off x="7407936" y="2563474"/>
                <a:ext cx="182742" cy="14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77AD8B3-1254-6B40-845A-F65DF7581C31}"/>
                </a:ext>
              </a:extLst>
            </p:cNvPr>
            <p:cNvCxnSpPr>
              <a:cxnSpLocks/>
            </p:cNvCxnSpPr>
            <p:nvPr/>
          </p:nvCxnSpPr>
          <p:spPr>
            <a:xfrm>
              <a:off x="4310963" y="3140968"/>
              <a:ext cx="4716016" cy="0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2B30E7F-3C6B-4843-81D3-1BDCCEBB67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69456" y="1174721"/>
              <a:ext cx="102127" cy="4295584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6825679-D7B0-5D46-B450-46FC5CC52B27}"/>
              </a:ext>
            </a:extLst>
          </p:cNvPr>
          <p:cNvGrpSpPr/>
          <p:nvPr/>
        </p:nvGrpSpPr>
        <p:grpSpPr>
          <a:xfrm>
            <a:off x="1171251" y="3646472"/>
            <a:ext cx="1398840" cy="2078728"/>
            <a:chOff x="3032066" y="3850748"/>
            <a:chExt cx="961514" cy="1726744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6DBA93D-CCFA-4A4E-9434-7609A3F92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066" y="3850748"/>
              <a:ext cx="961514" cy="17267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753731B-ABC6-0745-889F-BB162D62B4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9456" y="4193703"/>
              <a:ext cx="503108" cy="904452"/>
            </a:xfrm>
            <a:prstGeom prst="line">
              <a:avLst/>
            </a:prstGeom>
            <a:ln w="15875">
              <a:solidFill>
                <a:srgbClr val="7B9CD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3898A5-D5DD-0B47-95D0-534966B56EBC}"/>
              </a:ext>
            </a:extLst>
          </p:cNvPr>
          <p:cNvGrpSpPr/>
          <p:nvPr/>
        </p:nvGrpSpPr>
        <p:grpSpPr>
          <a:xfrm rot="17656323">
            <a:off x="1083685" y="3646472"/>
            <a:ext cx="1398840" cy="2078728"/>
            <a:chOff x="3032066" y="3850748"/>
            <a:chExt cx="961514" cy="1726744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9E675CB-B717-8C42-8582-2620A48BB8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066" y="3850748"/>
              <a:ext cx="961514" cy="17267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40D47CE-C9FA-4D4C-BBC3-D828E092A2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9456" y="4193703"/>
              <a:ext cx="503108" cy="904452"/>
            </a:xfrm>
            <a:prstGeom prst="line">
              <a:avLst/>
            </a:prstGeom>
            <a:ln w="15875">
              <a:solidFill>
                <a:srgbClr val="7B9CD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9DEF12-F6FC-334F-874D-4B525D431467}"/>
              </a:ext>
            </a:extLst>
          </p:cNvPr>
          <p:cNvGrpSpPr/>
          <p:nvPr/>
        </p:nvGrpSpPr>
        <p:grpSpPr>
          <a:xfrm rot="17656323">
            <a:off x="2287650" y="3282090"/>
            <a:ext cx="262691" cy="2278214"/>
            <a:chOff x="3032066" y="3850748"/>
            <a:chExt cx="961514" cy="1726744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2A54F1E-FEAC-4B4C-9669-3D071C8DA8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066" y="3850748"/>
              <a:ext cx="961514" cy="17267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1E8FDB6-C664-594B-A22D-04564EBB47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9456" y="4193703"/>
              <a:ext cx="503108" cy="904452"/>
            </a:xfrm>
            <a:prstGeom prst="line">
              <a:avLst/>
            </a:prstGeom>
            <a:ln w="15875">
              <a:solidFill>
                <a:srgbClr val="7B9CD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DAD3E50-70EC-1D40-8402-2F1695F58F23}"/>
              </a:ext>
            </a:extLst>
          </p:cNvPr>
          <p:cNvGrpSpPr/>
          <p:nvPr/>
        </p:nvGrpSpPr>
        <p:grpSpPr>
          <a:xfrm rot="17656323">
            <a:off x="5538534" y="4153523"/>
            <a:ext cx="2063559" cy="969815"/>
            <a:chOff x="3032066" y="3850748"/>
            <a:chExt cx="961514" cy="1726744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B55B690-14C6-EE42-BC5A-C8DBFE2666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066" y="3850748"/>
              <a:ext cx="961514" cy="17267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F18CAC4-59D3-0F43-9AB4-3D5B2B66E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9456" y="4193703"/>
              <a:ext cx="503108" cy="904452"/>
            </a:xfrm>
            <a:prstGeom prst="line">
              <a:avLst/>
            </a:prstGeom>
            <a:ln w="15875">
              <a:solidFill>
                <a:srgbClr val="7B9CD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99314B-5A7E-E146-94EF-FF68CBF55A99}"/>
              </a:ext>
            </a:extLst>
          </p:cNvPr>
          <p:cNvGrpSpPr/>
          <p:nvPr/>
        </p:nvGrpSpPr>
        <p:grpSpPr>
          <a:xfrm rot="869899">
            <a:off x="1201907" y="3430828"/>
            <a:ext cx="1031371" cy="2097724"/>
            <a:chOff x="3032066" y="3850748"/>
            <a:chExt cx="961514" cy="1726744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184674F-91D9-C14A-A4B2-B07C9A1645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066" y="3850748"/>
              <a:ext cx="961514" cy="17267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BF249CE-E635-FF49-B537-33822B2A6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9456" y="4193703"/>
              <a:ext cx="503108" cy="904452"/>
            </a:xfrm>
            <a:prstGeom prst="line">
              <a:avLst/>
            </a:prstGeom>
            <a:ln w="15875">
              <a:solidFill>
                <a:srgbClr val="7B9CD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59B6C2E-6C6C-E443-8175-BFCF74A4C9C7}"/>
              </a:ext>
            </a:extLst>
          </p:cNvPr>
          <p:cNvSpPr txBox="1"/>
          <p:nvPr/>
        </p:nvSpPr>
        <p:spPr>
          <a:xfrm>
            <a:off x="4384292" y="5971170"/>
            <a:ext cx="43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tracks are insensitive to the shift in Y</a:t>
            </a:r>
          </a:p>
        </p:txBody>
      </p:sp>
    </p:spTree>
    <p:extLst>
      <p:ext uri="{BB962C8B-B14F-4D97-AF65-F5344CB8AC3E}">
        <p14:creationId xmlns:p14="http://schemas.microsoft.com/office/powerpoint/2010/main" val="267723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93026F-B24F-9C45-8DC2-62F20BACF0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18255"/>
                <a:ext cx="7886700" cy="1144263"/>
              </a:xfrm>
            </p:spPr>
            <p:txBody>
              <a:bodyPr/>
              <a:lstStyle/>
              <a:p>
                <a:r>
                  <a:rPr lang="en-US" b="1" dirty="0"/>
                  <a:t>Set errors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b="1" dirty="0"/>
                  <a:t> and V according to simulation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93026F-B24F-9C45-8DC2-62F20BACF0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18255"/>
                <a:ext cx="7886700" cy="1144263"/>
              </a:xfrm>
              <a:blipFill>
                <a:blip r:embed="rId2"/>
                <a:stretch>
                  <a:fillRect l="-2090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7DAB2-7A9F-1C4D-8D43-363DAB4C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B04AD-5EB4-384D-BF68-BCC45CA8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47516"/>
            <a:ext cx="3312368" cy="1881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D11F22-7E12-0243-9EDF-913ECF57B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911204"/>
            <a:ext cx="3283612" cy="1852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D6D70-5BE5-C945-9575-6ED7E1D46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68" y="4753837"/>
            <a:ext cx="3306093" cy="1886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B22B6D-6A30-4344-A1FB-C40F61C33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536" y="1072560"/>
            <a:ext cx="3261043" cy="1875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210FD-7558-FB4A-A59E-4EB341F73D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7950" y="3004417"/>
            <a:ext cx="3217629" cy="1749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244750-4285-DA41-8C00-A4D239930D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784" y="4806294"/>
            <a:ext cx="3234795" cy="17663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977998-B3B8-CA40-9A6A-BEC40283E40F}"/>
                  </a:ext>
                </a:extLst>
              </p:cNvPr>
              <p:cNvSpPr txBox="1"/>
              <p:nvPr/>
            </p:nvSpPr>
            <p:spPr>
              <a:xfrm>
                <a:off x="1015797" y="1243056"/>
                <a:ext cx="750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L1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977998-B3B8-CA40-9A6A-BEC40283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97" y="1243056"/>
                <a:ext cx="750655" cy="369332"/>
              </a:xfrm>
              <a:prstGeom prst="rect">
                <a:avLst/>
              </a:prstGeom>
              <a:blipFill>
                <a:blip r:embed="rId9"/>
                <a:stretch>
                  <a:fillRect t="-6667" r="-5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3AB5E6-A072-9C4F-AD9C-527A1734F96C}"/>
                  </a:ext>
                </a:extLst>
              </p:cNvPr>
              <p:cNvSpPr txBox="1"/>
              <p:nvPr/>
            </p:nvSpPr>
            <p:spPr>
              <a:xfrm>
                <a:off x="969226" y="3136157"/>
                <a:ext cx="750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L2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3AB5E6-A072-9C4F-AD9C-527A1734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26" y="3136157"/>
                <a:ext cx="750655" cy="369332"/>
              </a:xfrm>
              <a:prstGeom prst="rect">
                <a:avLst/>
              </a:prstGeom>
              <a:blipFill>
                <a:blip r:embed="rId10"/>
                <a:stretch>
                  <a:fillRect t="-6667" r="-5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62B28F-B488-AC41-8F29-10A9BE44CFDD}"/>
                  </a:ext>
                </a:extLst>
              </p:cNvPr>
              <p:cNvSpPr txBox="1"/>
              <p:nvPr/>
            </p:nvSpPr>
            <p:spPr>
              <a:xfrm>
                <a:off x="938410" y="4970406"/>
                <a:ext cx="750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L3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62B28F-B488-AC41-8F29-10A9BE44C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10" y="4970406"/>
                <a:ext cx="750655" cy="369332"/>
              </a:xfrm>
              <a:prstGeom prst="rect">
                <a:avLst/>
              </a:prstGeom>
              <a:blipFill>
                <a:blip r:embed="rId11"/>
                <a:stretch>
                  <a:fillRect t="-3333" r="-5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B20D8E-4BF9-E145-9158-DBB4E99E3879}"/>
                  </a:ext>
                </a:extLst>
              </p:cNvPr>
              <p:cNvSpPr txBox="1"/>
              <p:nvPr/>
            </p:nvSpPr>
            <p:spPr>
              <a:xfrm>
                <a:off x="4860032" y="1311316"/>
                <a:ext cx="750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L1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B20D8E-4BF9-E145-9158-DBB4E99E3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311316"/>
                <a:ext cx="750655" cy="369332"/>
              </a:xfrm>
              <a:prstGeom prst="rect">
                <a:avLst/>
              </a:prstGeom>
              <a:blipFill>
                <a:blip r:embed="rId12"/>
                <a:stretch>
                  <a:fillRect t="-3333" r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4595E5-F137-DE4C-A699-60B4A86DF3CD}"/>
                  </a:ext>
                </a:extLst>
              </p:cNvPr>
              <p:cNvSpPr txBox="1"/>
              <p:nvPr/>
            </p:nvSpPr>
            <p:spPr>
              <a:xfrm>
                <a:off x="4860031" y="3136157"/>
                <a:ext cx="740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L2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4595E5-F137-DE4C-A699-60B4A86DF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1" y="3136157"/>
                <a:ext cx="740203" cy="369332"/>
              </a:xfrm>
              <a:prstGeom prst="rect">
                <a:avLst/>
              </a:prstGeom>
              <a:blipFill>
                <a:blip r:embed="rId13"/>
                <a:stretch>
                  <a:fillRect t="-6667" r="-508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690158-A5A4-7943-9411-A8F5C0F11B75}"/>
                  </a:ext>
                </a:extLst>
              </p:cNvPr>
              <p:cNvSpPr txBox="1"/>
              <p:nvPr/>
            </p:nvSpPr>
            <p:spPr>
              <a:xfrm>
                <a:off x="4860032" y="4962959"/>
                <a:ext cx="740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L3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690158-A5A4-7943-9411-A8F5C0F11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962959"/>
                <a:ext cx="740203" cy="369332"/>
              </a:xfrm>
              <a:prstGeom prst="rect">
                <a:avLst/>
              </a:prstGeom>
              <a:blipFill>
                <a:blip r:embed="rId14"/>
                <a:stretch>
                  <a:fillRect t="-6667" r="-508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62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D2C3-CF40-5B43-BD1D-7109D532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44"/>
            <a:ext cx="7886700" cy="1325563"/>
          </a:xfrm>
        </p:spPr>
        <p:txBody>
          <a:bodyPr/>
          <a:lstStyle/>
          <a:p>
            <a:r>
              <a:rPr lang="en-US" b="1" dirty="0"/>
              <a:t>Cluster position and track trajectory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8E21CF-82C4-FF45-BEE7-791FEC89B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t="24752" r="18912" b="22293"/>
          <a:stretch/>
        </p:blipFill>
        <p:spPr>
          <a:xfrm>
            <a:off x="663752" y="1868658"/>
            <a:ext cx="4557506" cy="39416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3DDA7-420B-844B-AA36-77F5889C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7E429-2798-F145-AC73-FDE8C7509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25850" r="14301" b="23750"/>
          <a:stretch/>
        </p:blipFill>
        <p:spPr>
          <a:xfrm>
            <a:off x="5364088" y="1331307"/>
            <a:ext cx="2888780" cy="2236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8DAA17-8709-B645-A2BD-1660AC6259D7}"/>
              </a:ext>
            </a:extLst>
          </p:cNvPr>
          <p:cNvSpPr txBox="1"/>
          <p:nvPr/>
        </p:nvSpPr>
        <p:spPr>
          <a:xfrm>
            <a:off x="1043608" y="1370806"/>
            <a:ext cx="423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mis-alignment: </a:t>
            </a:r>
            <a:r>
              <a:rPr lang="en-US" dirty="0" err="1"/>
              <a:t>dz</a:t>
            </a:r>
            <a:r>
              <a:rPr lang="en-US" dirty="0"/>
              <a:t> = 1.5mm for layer1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99B43-9703-DF4A-B62A-5055DDFC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649" y="3524438"/>
            <a:ext cx="2852526" cy="27378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8D31915-36FF-6943-B2D2-576221166754}"/>
              </a:ext>
            </a:extLst>
          </p:cNvPr>
          <p:cNvSpPr/>
          <p:nvPr/>
        </p:nvSpPr>
        <p:spPr>
          <a:xfrm>
            <a:off x="2721124" y="32647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2BB033-8E6E-DA43-B3C9-9AF7D55B4112}"/>
              </a:ext>
            </a:extLst>
          </p:cNvPr>
          <p:cNvSpPr/>
          <p:nvPr/>
        </p:nvSpPr>
        <p:spPr>
          <a:xfrm>
            <a:off x="3394224" y="404901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22350-12ED-AF4F-A8A7-A0037DD32ECB}"/>
              </a:ext>
            </a:extLst>
          </p:cNvPr>
          <p:cNvSpPr txBox="1"/>
          <p:nvPr/>
        </p:nvSpPr>
        <p:spPr>
          <a:xfrm>
            <a:off x="3563888" y="3501008"/>
            <a:ext cx="104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3AF04-BA7B-5F43-8970-0AB4BE21190E}"/>
              </a:ext>
            </a:extLst>
          </p:cNvPr>
          <p:cNvSpPr txBox="1"/>
          <p:nvPr/>
        </p:nvSpPr>
        <p:spPr>
          <a:xfrm>
            <a:off x="2118774" y="4337315"/>
            <a:ext cx="112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7FB7"/>
                </a:solidFill>
              </a:rPr>
              <a:t>measured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BB946B-4FCE-314C-8161-221CBF5658CF}"/>
              </a:ext>
            </a:extLst>
          </p:cNvPr>
          <p:cNvCxnSpPr/>
          <p:nvPr/>
        </p:nvCxnSpPr>
        <p:spPr>
          <a:xfrm flipH="1">
            <a:off x="3491880" y="3839471"/>
            <a:ext cx="288032" cy="209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3D28DB-580E-514C-AE1B-E4D1B3129DCA}"/>
              </a:ext>
            </a:extLst>
          </p:cNvPr>
          <p:cNvCxnSpPr>
            <a:cxnSpLocks/>
          </p:cNvCxnSpPr>
          <p:nvPr/>
        </p:nvCxnSpPr>
        <p:spPr>
          <a:xfrm flipV="1">
            <a:off x="3059832" y="4103633"/>
            <a:ext cx="236095" cy="283848"/>
          </a:xfrm>
          <a:prstGeom prst="straightConnector1">
            <a:avLst/>
          </a:prstGeom>
          <a:ln>
            <a:solidFill>
              <a:srgbClr val="2C7F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A90726B-9DE7-104F-9ACB-B341C4B98A8B}"/>
              </a:ext>
            </a:extLst>
          </p:cNvPr>
          <p:cNvSpPr txBox="1"/>
          <p:nvPr/>
        </p:nvSpPr>
        <p:spPr>
          <a:xfrm>
            <a:off x="5076056" y="6124635"/>
            <a:ext cx="376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Difference between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and </a:t>
            </a:r>
            <a:r>
              <a:rPr lang="en-US" dirty="0">
                <a:solidFill>
                  <a:srgbClr val="2C7FB7"/>
                </a:solidFill>
              </a:rPr>
              <a:t>blue</a:t>
            </a:r>
            <a:r>
              <a:rPr lang="en-US" dirty="0"/>
              <a:t> dots</a:t>
            </a:r>
          </a:p>
        </p:txBody>
      </p:sp>
    </p:spTree>
    <p:extLst>
      <p:ext uri="{BB962C8B-B14F-4D97-AF65-F5344CB8AC3E}">
        <p14:creationId xmlns:p14="http://schemas.microsoft.com/office/powerpoint/2010/main" val="308848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D2C3-CF40-5B43-BD1D-7109D532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44"/>
            <a:ext cx="7886700" cy="1325563"/>
          </a:xfrm>
        </p:spPr>
        <p:txBody>
          <a:bodyPr/>
          <a:lstStyle/>
          <a:p>
            <a:r>
              <a:rPr lang="en-US" b="1" dirty="0"/>
              <a:t>Cluster position and track trajectory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3DDA7-420B-844B-AA36-77F5889C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8DAA17-8709-B645-A2BD-1660AC6259D7}"/>
                  </a:ext>
                </a:extLst>
              </p:cNvPr>
              <p:cNvSpPr txBox="1"/>
              <p:nvPr/>
            </p:nvSpPr>
            <p:spPr>
              <a:xfrm>
                <a:off x="1043608" y="1370806"/>
                <a:ext cx="4350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Input mis-alignment: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= 0.06 rad for layer1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8DAA17-8709-B645-A2BD-1660AC625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370806"/>
                <a:ext cx="4350999" cy="369332"/>
              </a:xfrm>
              <a:prstGeom prst="rect">
                <a:avLst/>
              </a:prstGeom>
              <a:blipFill>
                <a:blip r:embed="rId2"/>
                <a:stretch>
                  <a:fillRect l="-872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31A946E-396D-044E-92FB-482EF84F6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4801" r="20601" b="22701"/>
          <a:stretch/>
        </p:blipFill>
        <p:spPr>
          <a:xfrm>
            <a:off x="251520" y="1779637"/>
            <a:ext cx="4752528" cy="4969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94263-BBE4-0643-B4FD-84526AEE9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190"/>
          <a:stretch/>
        </p:blipFill>
        <p:spPr>
          <a:xfrm>
            <a:off x="5075779" y="1958707"/>
            <a:ext cx="3090444" cy="315915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07A027E-01A0-D24B-87C9-D8595BE3EFFD}"/>
              </a:ext>
            </a:extLst>
          </p:cNvPr>
          <p:cNvSpPr/>
          <p:nvPr/>
        </p:nvSpPr>
        <p:spPr>
          <a:xfrm>
            <a:off x="2648471" y="49349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FCEF17-5AA8-1647-A490-66EB47A33A94}"/>
              </a:ext>
            </a:extLst>
          </p:cNvPr>
          <p:cNvSpPr/>
          <p:nvPr/>
        </p:nvSpPr>
        <p:spPr>
          <a:xfrm>
            <a:off x="2962424" y="31060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2A9CBF-BECD-D446-8C59-4A962F487B15}"/>
              </a:ext>
            </a:extLst>
          </p:cNvPr>
          <p:cNvSpPr txBox="1"/>
          <p:nvPr/>
        </p:nvSpPr>
        <p:spPr>
          <a:xfrm>
            <a:off x="5004048" y="5117863"/>
            <a:ext cx="376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Difference between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and </a:t>
            </a:r>
            <a:r>
              <a:rPr lang="en-US" dirty="0">
                <a:solidFill>
                  <a:srgbClr val="2C7FB7"/>
                </a:solidFill>
              </a:rPr>
              <a:t>blue</a:t>
            </a:r>
            <a:r>
              <a:rPr lang="en-US" dirty="0"/>
              <a:t> dots</a:t>
            </a:r>
          </a:p>
        </p:txBody>
      </p:sp>
    </p:spTree>
    <p:extLst>
      <p:ext uri="{BB962C8B-B14F-4D97-AF65-F5344CB8AC3E}">
        <p14:creationId xmlns:p14="http://schemas.microsoft.com/office/powerpoint/2010/main" val="222485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7E84-936B-0943-AB47-88947759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/>
              <a:t>Constrain the outermost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931D4-7155-CD40-AC0B-99DA8EE1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17CDB8-BAC8-F846-8664-47A914508341}"/>
              </a:ext>
            </a:extLst>
          </p:cNvPr>
          <p:cNvGrpSpPr/>
          <p:nvPr/>
        </p:nvGrpSpPr>
        <p:grpSpPr>
          <a:xfrm>
            <a:off x="1044394" y="1810783"/>
            <a:ext cx="2158667" cy="4188123"/>
            <a:chOff x="1044394" y="1810783"/>
            <a:chExt cx="2158667" cy="418812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C773D33-E795-A041-820D-849FF43CA1BD}"/>
                </a:ext>
              </a:extLst>
            </p:cNvPr>
            <p:cNvSpPr/>
            <p:nvPr/>
          </p:nvSpPr>
          <p:spPr>
            <a:xfrm>
              <a:off x="1583667" y="3214112"/>
              <a:ext cx="1080120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2924AD4-71C4-F34D-AD8C-2F1B49BC4128}"/>
                </a:ext>
              </a:extLst>
            </p:cNvPr>
            <p:cNvSpPr/>
            <p:nvPr/>
          </p:nvSpPr>
          <p:spPr>
            <a:xfrm>
              <a:off x="1299828" y="2929136"/>
              <a:ext cx="1647800" cy="16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98E329-8381-C749-87E0-0FE1040F72E8}"/>
                </a:ext>
              </a:extLst>
            </p:cNvPr>
            <p:cNvGrpSpPr/>
            <p:nvPr/>
          </p:nvGrpSpPr>
          <p:grpSpPr>
            <a:xfrm>
              <a:off x="1044394" y="1810783"/>
              <a:ext cx="2158667" cy="4188123"/>
              <a:chOff x="1044394" y="1810783"/>
              <a:chExt cx="2158667" cy="4188123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28AB0DE-A265-B64B-B283-7FFE6C584886}"/>
                  </a:ext>
                </a:extLst>
              </p:cNvPr>
              <p:cNvCxnSpPr/>
              <p:nvPr/>
            </p:nvCxnSpPr>
            <p:spPr>
              <a:xfrm>
                <a:off x="2411760" y="1810783"/>
                <a:ext cx="0" cy="41881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1D3FEF-F941-8643-954E-D307902C49F4}"/>
                  </a:ext>
                </a:extLst>
              </p:cNvPr>
              <p:cNvGrpSpPr/>
              <p:nvPr/>
            </p:nvGrpSpPr>
            <p:grpSpPr>
              <a:xfrm>
                <a:off x="1044394" y="2673702"/>
                <a:ext cx="2158667" cy="2158667"/>
                <a:chOff x="1044394" y="2673702"/>
                <a:chExt cx="2158667" cy="215866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54667CEB-308E-9247-B27C-F011A240EA43}"/>
                    </a:ext>
                  </a:extLst>
                </p:cNvPr>
                <p:cNvSpPr/>
                <p:nvPr/>
              </p:nvSpPr>
              <p:spPr>
                <a:xfrm>
                  <a:off x="1044394" y="2673702"/>
                  <a:ext cx="2158667" cy="215866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866E0DD-DD39-6649-B632-5432507D1DA3}"/>
                    </a:ext>
                  </a:extLst>
                </p:cNvPr>
                <p:cNvSpPr/>
                <p:nvPr/>
              </p:nvSpPr>
              <p:spPr>
                <a:xfrm>
                  <a:off x="2094565" y="373182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8F368B77-8E2F-6043-8B12-89EEBE5B2985}"/>
                    </a:ext>
                  </a:extLst>
                </p:cNvPr>
                <p:cNvCxnSpPr>
                  <a:stCxn id="9" idx="6"/>
                </p:cNvCxnSpPr>
                <p:nvPr/>
              </p:nvCxnSpPr>
              <p:spPr>
                <a:xfrm flipV="1">
                  <a:off x="2140284" y="3753035"/>
                  <a:ext cx="271476" cy="16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2C9524-1761-414E-89BB-D34D9A1DC937}"/>
              </a:ext>
            </a:extLst>
          </p:cNvPr>
          <p:cNvGrpSpPr/>
          <p:nvPr/>
        </p:nvGrpSpPr>
        <p:grpSpPr>
          <a:xfrm rot="1180027">
            <a:off x="4890768" y="1810782"/>
            <a:ext cx="2158667" cy="4188123"/>
            <a:chOff x="1044394" y="1810783"/>
            <a:chExt cx="2158667" cy="418812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C000336-FB2C-2D43-8497-4C6AC9CAF284}"/>
                </a:ext>
              </a:extLst>
            </p:cNvPr>
            <p:cNvSpPr/>
            <p:nvPr/>
          </p:nvSpPr>
          <p:spPr>
            <a:xfrm>
              <a:off x="1583667" y="3214112"/>
              <a:ext cx="1080120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0D0C2C6-675A-934C-ADC6-4EB3F28CE329}"/>
                </a:ext>
              </a:extLst>
            </p:cNvPr>
            <p:cNvSpPr/>
            <p:nvPr/>
          </p:nvSpPr>
          <p:spPr>
            <a:xfrm>
              <a:off x="1299828" y="2929136"/>
              <a:ext cx="1647800" cy="16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CB293C9-26BB-9046-B51A-9B495DABAA45}"/>
                </a:ext>
              </a:extLst>
            </p:cNvPr>
            <p:cNvGrpSpPr/>
            <p:nvPr/>
          </p:nvGrpSpPr>
          <p:grpSpPr>
            <a:xfrm>
              <a:off x="1044394" y="1810783"/>
              <a:ext cx="2158667" cy="4188123"/>
              <a:chOff x="1044394" y="1810783"/>
              <a:chExt cx="2158667" cy="4188123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3A90009-88F0-DE4C-9AD3-918E0593203A}"/>
                  </a:ext>
                </a:extLst>
              </p:cNvPr>
              <p:cNvCxnSpPr/>
              <p:nvPr/>
            </p:nvCxnSpPr>
            <p:spPr>
              <a:xfrm>
                <a:off x="2411760" y="1810783"/>
                <a:ext cx="0" cy="41881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BFBA61B-0634-D54A-AB6E-248E35B1919E}"/>
                  </a:ext>
                </a:extLst>
              </p:cNvPr>
              <p:cNvGrpSpPr/>
              <p:nvPr/>
            </p:nvGrpSpPr>
            <p:grpSpPr>
              <a:xfrm>
                <a:off x="1044394" y="2673702"/>
                <a:ext cx="2158667" cy="2158667"/>
                <a:chOff x="1044394" y="2673702"/>
                <a:chExt cx="2158667" cy="2158667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30ADDDED-321F-C340-BDEA-26B2F1C78154}"/>
                    </a:ext>
                  </a:extLst>
                </p:cNvPr>
                <p:cNvSpPr/>
                <p:nvPr/>
              </p:nvSpPr>
              <p:spPr>
                <a:xfrm>
                  <a:off x="1044394" y="2673702"/>
                  <a:ext cx="2158667" cy="215866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A8841EE-9022-F347-98D2-F2C714D22EE6}"/>
                    </a:ext>
                  </a:extLst>
                </p:cNvPr>
                <p:cNvSpPr/>
                <p:nvPr/>
              </p:nvSpPr>
              <p:spPr>
                <a:xfrm>
                  <a:off x="2094565" y="3731827"/>
                  <a:ext cx="4571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B0D144C6-599D-B244-BDFB-E0A4008596BB}"/>
                    </a:ext>
                  </a:extLst>
                </p:cNvPr>
                <p:cNvCxnSpPr>
                  <a:stCxn id="50" idx="6"/>
                </p:cNvCxnSpPr>
                <p:nvPr/>
              </p:nvCxnSpPr>
              <p:spPr>
                <a:xfrm flipV="1">
                  <a:off x="2140284" y="3753035"/>
                  <a:ext cx="271476" cy="16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Circular Arrow 52">
            <a:extLst>
              <a:ext uri="{FF2B5EF4-FFF2-40B4-BE49-F238E27FC236}">
                <a16:creationId xmlns:a16="http://schemas.microsoft.com/office/drawing/2014/main" id="{347192B7-7D23-C64E-A5C9-F75822A247EC}"/>
              </a:ext>
            </a:extLst>
          </p:cNvPr>
          <p:cNvSpPr/>
          <p:nvPr/>
        </p:nvSpPr>
        <p:spPr>
          <a:xfrm rot="18802141">
            <a:off x="5610131" y="2154619"/>
            <a:ext cx="1050290" cy="1219274"/>
          </a:xfrm>
          <a:prstGeom prst="circularArrow">
            <a:avLst>
              <a:gd name="adj1" fmla="val 12500"/>
              <a:gd name="adj2" fmla="val 805291"/>
              <a:gd name="adj3" fmla="val 20457681"/>
              <a:gd name="adj4" fmla="val 16266515"/>
              <a:gd name="adj5" fmla="val 10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6013B77-3105-3544-84C6-3C3691BF53AF}"/>
              </a:ext>
            </a:extLst>
          </p:cNvPr>
          <p:cNvSpPr txBox="1"/>
          <p:nvPr/>
        </p:nvSpPr>
        <p:spPr>
          <a:xfrm>
            <a:off x="520324" y="1193731"/>
            <a:ext cx="810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the track parameters and the position of detector are all floated in the fit, the shift or rotation of whole system will produce an unstable fit result </a:t>
            </a:r>
          </a:p>
        </p:txBody>
      </p:sp>
    </p:spTree>
    <p:extLst>
      <p:ext uri="{BB962C8B-B14F-4D97-AF65-F5344CB8AC3E}">
        <p14:creationId xmlns:p14="http://schemas.microsoft.com/office/powerpoint/2010/main" val="33717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13329</TotalTime>
  <Words>692</Words>
  <Application>Microsoft Macintosh PowerPoint</Application>
  <PresentationFormat>On-screen Show (4:3)</PresentationFormat>
  <Paragraphs>171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Validation of  CGEM  alignment package</vt:lpstr>
      <vt:lpstr>Track based alignment – Millepede for Cgem </vt:lpstr>
      <vt:lpstr>Status in last workshop</vt:lpstr>
      <vt:lpstr>Progress: More MC</vt:lpstr>
      <vt:lpstr>Progress: More MC</vt:lpstr>
      <vt:lpstr>Set errors of ϕ and V according to simulation </vt:lpstr>
      <vt:lpstr>Cluster position and track trajectory</vt:lpstr>
      <vt:lpstr>Cluster position and track trajectory</vt:lpstr>
      <vt:lpstr>Constrain the outermost layer</vt:lpstr>
      <vt:lpstr>Constrain the outermost layer</vt:lpstr>
      <vt:lpstr>Check the derivatives</vt:lpstr>
      <vt:lpstr>Check the derivatives</vt:lpstr>
      <vt:lpstr>Check the derivatives</vt:lpstr>
      <vt:lpstr>Check the derivatives</vt:lpstr>
      <vt:lpstr>χ^2⁄nof   and solution vs iteration</vt:lpstr>
      <vt:lpstr>Input output comparison and summary</vt:lpstr>
      <vt:lpstr>Input output comparison and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Digitization</dc:title>
  <dc:creator>wulh</dc:creator>
  <cp:lastModifiedBy>Guo, Aiqiang</cp:lastModifiedBy>
  <cp:revision>1070</cp:revision>
  <cp:lastPrinted>2019-06-27T20:46:55Z</cp:lastPrinted>
  <dcterms:created xsi:type="dcterms:W3CDTF">2018-06-24T11:27:49Z</dcterms:created>
  <dcterms:modified xsi:type="dcterms:W3CDTF">2019-11-11T00:07:44Z</dcterms:modified>
</cp:coreProperties>
</file>