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D5C96E-09BE-4229-8C06-495B3120F6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F2AF530-3A07-4635-86C7-5A07957AA5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F51EAE7-BD9C-44E9-93DD-89B521DE4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5452-C1BF-4924-8D31-53B6F112C7FB}" type="datetimeFigureOut">
              <a:rPr lang="zh-CN" altLang="en-US" smtClean="0"/>
              <a:t>2019/8/29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C4F0452-61E0-413B-BF6C-919F55851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F866D4D-5460-4E38-840F-877159AEC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CCDF5-7DC0-4284-A1D5-045E3AD3B4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3550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B1352D-F54E-47B6-84A9-3979A54C2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E0CF2AF-42E7-49AB-BBB4-ADACF9F16C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16FFC2A-F6EC-42BF-8FE8-72C06C169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5452-C1BF-4924-8D31-53B6F112C7FB}" type="datetimeFigureOut">
              <a:rPr lang="zh-CN" altLang="en-US" smtClean="0"/>
              <a:t>2019/8/29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F0890AB-6F8D-4906-BCBE-5D6F91E35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6E5D678-80D5-4E61-800C-50E2CDCB3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CCDF5-7DC0-4284-A1D5-045E3AD3B4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2207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4F966216-F994-4215-834B-F894156B44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7AA03D0-A61E-4C95-8DB4-ADD4AE6C1F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667F82B-373E-4753-96BA-A30DF2BDF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5452-C1BF-4924-8D31-53B6F112C7FB}" type="datetimeFigureOut">
              <a:rPr lang="zh-CN" altLang="en-US" smtClean="0"/>
              <a:t>2019/8/29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D9054AA-EC49-45DA-8568-858DE2149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A6797D0-CAD0-4F41-AAB9-2B20C4AFC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CCDF5-7DC0-4284-A1D5-045E3AD3B4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2647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AC5812-6973-444D-B456-44CD43495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5913DDA-D793-4FBD-9ECE-0FA45FB72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D40B069-5966-48B7-BBBA-3FE2D42BF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5452-C1BF-4924-8D31-53B6F112C7FB}" type="datetimeFigureOut">
              <a:rPr lang="zh-CN" altLang="en-US" smtClean="0"/>
              <a:t>2019/8/29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47636D3-6F15-45AD-AC19-092922545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D696837-C17F-4B37-8725-1324E619C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CCDF5-7DC0-4284-A1D5-045E3AD3B4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50944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12B2B11-B502-4EFB-83E3-5E541BE67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056292D-05DE-41B3-BA3A-26BEB026B5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0E98D81-8A0C-455E-92DE-62636F3A0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5452-C1BF-4924-8D31-53B6F112C7FB}" type="datetimeFigureOut">
              <a:rPr lang="zh-CN" altLang="en-US" smtClean="0"/>
              <a:t>2019/8/29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BBD4D6B-2F56-48F1-9B10-B0309A500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FA7EEBE-312F-49CF-9A6A-2F42EA988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CCDF5-7DC0-4284-A1D5-045E3AD3B4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8155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309160-D520-47AB-BDCF-E7A97D324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0702116-02C3-4AB4-831C-75032C5E69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92BFC93-9F1C-43F1-B8B7-180B825E3B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3149A5F-BA5F-4F9A-B32E-EA87761F0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5452-C1BF-4924-8D31-53B6F112C7FB}" type="datetimeFigureOut">
              <a:rPr lang="zh-CN" altLang="en-US" smtClean="0"/>
              <a:t>2019/8/29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B7ADB54-2ADF-4B54-A8B8-5BAD164BA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4927870-6AB6-40AB-A7B1-971593DCB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CCDF5-7DC0-4284-A1D5-045E3AD3B4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2054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15B4592-FDBB-47E5-A736-49775A690F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89B633C-3F7F-4FCB-BBAF-0849AF6A3C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1F1C393-AD1B-4465-A33B-16E7A3D8F7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58294009-04D1-437F-BE1F-0EF2BB7ED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0E23C815-58D1-4B36-A8B9-9F6BAA1C96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693AD2D-3BD2-42B9-9BA6-EAFB3CF2C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5452-C1BF-4924-8D31-53B6F112C7FB}" type="datetimeFigureOut">
              <a:rPr lang="zh-CN" altLang="en-US" smtClean="0"/>
              <a:t>2019/8/29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0829FE79-96B9-493F-9E09-311E98D63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A11B8102-AA52-4153-82DD-0B33F6416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CCDF5-7DC0-4284-A1D5-045E3AD3B4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6445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B98069C-93E7-4C23-9C6F-5990B0C71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8D88F4A-64E2-4FD6-A27F-621AC50C1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5452-C1BF-4924-8D31-53B6F112C7FB}" type="datetimeFigureOut">
              <a:rPr lang="zh-CN" altLang="en-US" smtClean="0"/>
              <a:t>2019/8/29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5A3737F0-C9E5-4EB7-A0C9-6F71F3444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85F17356-F276-4D46-8A03-1E8F4EE37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CCDF5-7DC0-4284-A1D5-045E3AD3B4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9345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0547573-8DB2-4CB1-8A49-62B3E0C8D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5452-C1BF-4924-8D31-53B6F112C7FB}" type="datetimeFigureOut">
              <a:rPr lang="zh-CN" altLang="en-US" smtClean="0"/>
              <a:t>2019/8/29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B7FDC4C-8B05-40AC-872D-4C762B00D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1FD4B01-71BD-4CB5-BC7D-FEE783937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CCDF5-7DC0-4284-A1D5-045E3AD3B4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2580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1B6C4E5-5EF6-4B9E-A890-7F49FEC74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66BAE06-BB29-43F8-9500-1CF29EE357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4B5357D-7813-441B-8569-BA2D151D80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DCD08D9-DB8A-4F58-B604-78E65C0A0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5452-C1BF-4924-8D31-53B6F112C7FB}" type="datetimeFigureOut">
              <a:rPr lang="zh-CN" altLang="en-US" smtClean="0"/>
              <a:t>2019/8/29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ABE13B2-70D1-43FB-B150-E88BC4A06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3FDA181-3D26-4EB3-A6D0-85A6C2435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CCDF5-7DC0-4284-A1D5-045E3AD3B4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9034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48BD10A-1128-44FD-BB10-7A9E5BAB7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D0A7B48-B631-454D-A81D-CE20FCBA58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AAFB648-A2C6-4AAC-BB60-9D74BAE8E6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0CB4DA8-1465-482F-A1FF-5B4960094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25452-C1BF-4924-8D31-53B6F112C7FB}" type="datetimeFigureOut">
              <a:rPr lang="zh-CN" altLang="en-US" smtClean="0"/>
              <a:t>2019/8/29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B53FEE5-3F48-41E9-9D69-98EEE0700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2551983-9D6A-4709-9F8D-4D4195946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CCDF5-7DC0-4284-A1D5-045E3AD3B4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7364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8CBC75F-9143-44AB-8F97-17BE19AB3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19819BE-F06E-4C11-B1E9-7430848D53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CC2221B-20BD-4CA9-915A-C17248951F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25452-C1BF-4924-8D31-53B6F112C7FB}" type="datetimeFigureOut">
              <a:rPr lang="zh-CN" altLang="en-US" smtClean="0"/>
              <a:t>2019/8/29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A2AD9BA-643D-4FF6-A6D9-7C210C1E7E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EDBE095-833B-4FD4-9B40-378E36A2AD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CCDF5-7DC0-4284-A1D5-045E3AD3B49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48712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FCACD7B-CE9D-44B5-BF39-9037D74D5C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Global tracking of </a:t>
            </a:r>
            <a:r>
              <a:rPr lang="en-US" altLang="zh-CN" dirty="0" err="1"/>
              <a:t>pipiJ</a:t>
            </a:r>
            <a:r>
              <a:rPr lang="en-US" altLang="zh-CN" dirty="0"/>
              <a:t>/psi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A1ED8C01-F9F7-4385-A940-D43B0D8EB87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Zhen Huang</a:t>
            </a:r>
          </a:p>
          <a:p>
            <a:r>
              <a:rPr lang="en-US" altLang="zh-CN" dirty="0"/>
              <a:t>2019/08/29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59272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0ED667-8353-43AF-9E3F-B4B2B1F29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Compare Tracking Efficiency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11D49F0-C2C0-42D6-AF0F-EDB22FFF1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Sample: </a:t>
            </a:r>
            <a:endParaRPr lang="zh-CN" altLang="en-US" dirty="0"/>
          </a:p>
        </p:txBody>
      </p: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CE54A3B3-9780-4C84-A3BF-D7E8800FE343}"/>
              </a:ext>
            </a:extLst>
          </p:cNvPr>
          <p:cNvGrpSpPr/>
          <p:nvPr/>
        </p:nvGrpSpPr>
        <p:grpSpPr>
          <a:xfrm>
            <a:off x="2264378" y="1749657"/>
            <a:ext cx="3555001" cy="859878"/>
            <a:chOff x="2415299" y="1831633"/>
            <a:chExt cx="3555001" cy="859878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文本框 10">
                  <a:extLst>
                    <a:ext uri="{FF2B5EF4-FFF2-40B4-BE49-F238E27FC236}">
                      <a16:creationId xmlns:a16="http://schemas.microsoft.com/office/drawing/2014/main" id="{18BE4E1C-DFC5-44F8-8A17-FA3D2CF0A999}"/>
                    </a:ext>
                  </a:extLst>
                </p:cNvPr>
                <p:cNvSpPr txBox="1"/>
                <p:nvPr/>
              </p:nvSpPr>
              <p:spPr>
                <a:xfrm>
                  <a:off x="2415299" y="1831633"/>
                  <a:ext cx="720000" cy="576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wrap="none" lIns="90000" tIns="45000" rIns="90000" bIns="45000" anchor="ctr" anchorCtr="0" compatLnSpc="0">
                  <a:noAutofit/>
                </a:bodyPr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zh-CN" altLang="en-US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zh-CN" altLang="en-US">
                                <a:latin typeface="Cambria Math" panose="02040503050406030204" pitchFamily="18" charset="0"/>
                              </a:rPr>
                              <m:t>ψ</m:t>
                            </m:r>
                          </m:e>
                          <m:sup>
                            <m:r>
                              <a:rPr lang="zh-CN" altLang="en-US" i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oMath>
                    </m:oMathPara>
                  </a14:m>
                  <a:endParaRPr lang="zh-CN" altLang="en-US" i="0" dirty="0">
                    <a:latin typeface="Liberation Sans" pitchFamily="18"/>
                  </a:endParaRPr>
                </a:p>
              </p:txBody>
            </p:sp>
          </mc:Choice>
          <mc:Fallback>
            <p:sp>
              <p:nvSpPr>
                <p:cNvPr id="11" name="文本框 10">
                  <a:extLst>
                    <a:ext uri="{FF2B5EF4-FFF2-40B4-BE49-F238E27FC236}">
                      <a16:creationId xmlns:a16="http://schemas.microsoft.com/office/drawing/2014/main" id="{18BE4E1C-DFC5-44F8-8A17-FA3D2CF0A99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5299" y="1831633"/>
                  <a:ext cx="720000" cy="576000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" name="文本框 11">
                  <a:extLst>
                    <a:ext uri="{FF2B5EF4-FFF2-40B4-BE49-F238E27FC236}">
                      <a16:creationId xmlns:a16="http://schemas.microsoft.com/office/drawing/2014/main" id="{B6843E6F-3AB6-4F69-88B6-9B731EEC5274}"/>
                    </a:ext>
                  </a:extLst>
                </p:cNvPr>
                <p:cNvSpPr txBox="1"/>
                <p:nvPr/>
              </p:nvSpPr>
              <p:spPr>
                <a:xfrm>
                  <a:off x="3720299" y="1856311"/>
                  <a:ext cx="1695079" cy="51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wrap="none" lIns="90000" tIns="45000" rIns="90000" bIns="45000" anchor="ctr" anchorCtr="0" compatLnSpc="0">
                  <a:noAutofit/>
                </a:bodyPr>
                <a:lstStyle/>
                <a:p>
                  <a:pPr lvl="0" hangingPunct="0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type m:val="lin"/>
                            <m:ctrlPr>
                              <a:rPr lang="zh-CN" altLang="en-US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𝐽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zh-CN" altLang="en-US" i="0">
                                <a:latin typeface="Cambria Math" panose="02040503050406030204" pitchFamily="18" charset="0"/>
                              </a:rPr>
                              <m:t>ψ</m:t>
                            </m:r>
                          </m:den>
                        </m:f>
                        <m:r>
                          <a:rPr lang="zh-CN" altLang="en-US" i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zh-CN" alt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zh-CN" altLang="en-US" i="0">
                                <a:latin typeface="Cambria Math" panose="02040503050406030204" pitchFamily="18" charset="0"/>
                              </a:rPr>
                              <m:t>π</m:t>
                            </m:r>
                          </m:e>
                          <m:sup>
                            <m: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</m:sup>
                        </m:sSup>
                        <m:r>
                          <a:rPr lang="zh-CN" altLang="en-US" i="0" smtClean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zh-CN" alt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zh-CN" altLang="en-US" i="0">
                                <a:latin typeface="Cambria Math" panose="02040503050406030204" pitchFamily="18" charset="0"/>
                              </a:rPr>
                              <m:t>π</m:t>
                            </m:r>
                          </m:e>
                          <m: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</m:sup>
                        </m:sSup>
                      </m:oMath>
                    </m:oMathPara>
                  </a14:m>
                  <a:endParaRPr lang="zh-CN" altLang="en-US" i="0" dirty="0">
                    <a:latin typeface="Liberation Sans" pitchFamily="18"/>
                  </a:endParaRPr>
                </a:p>
              </p:txBody>
            </p:sp>
          </mc:Choice>
          <mc:Fallback>
            <p:sp>
              <p:nvSpPr>
                <p:cNvPr id="12" name="文本框 11">
                  <a:extLst>
                    <a:ext uri="{FF2B5EF4-FFF2-40B4-BE49-F238E27FC236}">
                      <a16:creationId xmlns:a16="http://schemas.microsoft.com/office/drawing/2014/main" id="{B6843E6F-3AB6-4F69-88B6-9B731EEC527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20299" y="1856311"/>
                  <a:ext cx="1695079" cy="514800"/>
                </a:xfrm>
                <a:prstGeom prst="rect">
                  <a:avLst/>
                </a:prstGeom>
                <a:blipFill>
                  <a:blip r:embed="rId3"/>
                  <a:stretch>
                    <a:fillRect l="-12590" t="-67059" b="-114118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文本框 12">
                  <a:extLst>
                    <a:ext uri="{FF2B5EF4-FFF2-40B4-BE49-F238E27FC236}">
                      <a16:creationId xmlns:a16="http://schemas.microsoft.com/office/drawing/2014/main" id="{7ED49733-012F-4A18-A04F-EED43EA727B4}"/>
                    </a:ext>
                  </a:extLst>
                </p:cNvPr>
                <p:cNvSpPr txBox="1"/>
                <p:nvPr/>
              </p:nvSpPr>
              <p:spPr>
                <a:xfrm>
                  <a:off x="4890300" y="2197951"/>
                  <a:ext cx="1080000" cy="49356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wrap="none" lIns="90000" tIns="45000" rIns="90000" bIns="45000" anchor="ctr" anchorCtr="0" compatLnSpc="0">
                  <a:noAutofit/>
                </a:bodyPr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zh-CN" altLang="en-US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zh-CN" altLang="en-US" i="0">
                                <a:latin typeface="Cambria Math" panose="02040503050406030204" pitchFamily="18" charset="0"/>
                              </a:rPr>
                              <m:t>+</m:t>
                            </m:r>
                          </m:sup>
                        </m:sSup>
                        <m:r>
                          <a:rPr lang="zh-CN" altLang="en-US" i="0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zh-CN" alt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zh-CN" alt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zh-CN" altLang="en-US" i="0">
                                <a:latin typeface="Cambria Math" panose="02040503050406030204" pitchFamily="18" charset="0"/>
                              </a:rPr>
                              <m:t>−</m:t>
                            </m:r>
                          </m:sup>
                        </m:sSup>
                      </m:oMath>
                    </m:oMathPara>
                  </a14:m>
                  <a:endParaRPr lang="zh-CN" altLang="en-US" i="0" dirty="0">
                    <a:latin typeface="Liberation Sans" pitchFamily="18"/>
                  </a:endParaRPr>
                </a:p>
              </p:txBody>
            </p:sp>
          </mc:Choice>
          <mc:Fallback>
            <p:sp>
              <p:nvSpPr>
                <p:cNvPr id="13" name="文本框 12">
                  <a:extLst>
                    <a:ext uri="{FF2B5EF4-FFF2-40B4-BE49-F238E27FC236}">
                      <a16:creationId xmlns:a16="http://schemas.microsoft.com/office/drawing/2014/main" id="{7ED49733-012F-4A18-A04F-EED43EA727B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90300" y="2197951"/>
                  <a:ext cx="1080000" cy="49356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4" name="组合 13">
              <a:extLst>
                <a:ext uri="{FF2B5EF4-FFF2-40B4-BE49-F238E27FC236}">
                  <a16:creationId xmlns:a16="http://schemas.microsoft.com/office/drawing/2014/main" id="{C8D0D58F-02B5-4590-A403-3449822645DA}"/>
                </a:ext>
              </a:extLst>
            </p:cNvPr>
            <p:cNvGrpSpPr/>
            <p:nvPr/>
          </p:nvGrpSpPr>
          <p:grpSpPr>
            <a:xfrm>
              <a:off x="3000300" y="2119599"/>
              <a:ext cx="1872000" cy="360000"/>
              <a:chOff x="3240000" y="1800000"/>
              <a:chExt cx="1872000" cy="360000"/>
            </a:xfrm>
          </p:grpSpPr>
          <p:sp>
            <p:nvSpPr>
              <p:cNvPr id="15" name="直接连接符 14">
                <a:extLst>
                  <a:ext uri="{FF2B5EF4-FFF2-40B4-BE49-F238E27FC236}">
                    <a16:creationId xmlns:a16="http://schemas.microsoft.com/office/drawing/2014/main" id="{50FEEF64-1BEE-4086-8210-7447E675B359}"/>
                  </a:ext>
                </a:extLst>
              </p:cNvPr>
              <p:cNvSpPr/>
              <p:nvPr/>
            </p:nvSpPr>
            <p:spPr>
              <a:xfrm>
                <a:off x="3240000" y="1800000"/>
                <a:ext cx="709920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tailEnd type="arrow"/>
              </a:ln>
            </p:spPr>
            <p:txBody>
              <a:bodyPr vert="horz" wrap="none" lIns="90000" tIns="45000" rIns="90000" bIns="45000" anchor="ctr" anchorCtr="0" compatLnSpc="0"/>
              <a:lstStyle/>
              <a:p>
                <a:pPr marL="0" marR="0" lvl="0" indent="0" rtl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:endParaRPr lang="en-US" sz="1800" b="0" i="0" u="none" strike="noStrike" kern="1200" cap="none">
                  <a:ln>
                    <a:noFill/>
                  </a:ln>
                  <a:latin typeface="Liberation Sans" pitchFamily="18"/>
                  <a:ea typeface="Droid Sans Fallback" pitchFamily="2"/>
                  <a:cs typeface="Droid Sans Fallback" pitchFamily="2"/>
                </a:endParaRPr>
              </a:p>
            </p:txBody>
          </p:sp>
          <p:grpSp>
            <p:nvGrpSpPr>
              <p:cNvPr id="16" name="组合 15">
                <a:extLst>
                  <a:ext uri="{FF2B5EF4-FFF2-40B4-BE49-F238E27FC236}">
                    <a16:creationId xmlns:a16="http://schemas.microsoft.com/office/drawing/2014/main" id="{3EEAC991-14BA-4EBD-9428-0CB80E08C3B8}"/>
                  </a:ext>
                </a:extLst>
              </p:cNvPr>
              <p:cNvGrpSpPr/>
              <p:nvPr/>
            </p:nvGrpSpPr>
            <p:grpSpPr>
              <a:xfrm>
                <a:off x="4402079" y="1919880"/>
                <a:ext cx="709921" cy="240120"/>
                <a:chOff x="4402079" y="1919880"/>
                <a:chExt cx="709921" cy="240120"/>
              </a:xfrm>
            </p:grpSpPr>
            <p:sp>
              <p:nvSpPr>
                <p:cNvPr id="17" name="直接连接符 16">
                  <a:extLst>
                    <a:ext uri="{FF2B5EF4-FFF2-40B4-BE49-F238E27FC236}">
                      <a16:creationId xmlns:a16="http://schemas.microsoft.com/office/drawing/2014/main" id="{8579E164-A37B-49BD-A1B7-BB7869B11B8E}"/>
                    </a:ext>
                  </a:extLst>
                </p:cNvPr>
                <p:cNvSpPr/>
                <p:nvPr/>
              </p:nvSpPr>
              <p:spPr>
                <a:xfrm>
                  <a:off x="4402079" y="1919880"/>
                  <a:ext cx="0" cy="24012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</a:ln>
              </p:spPr>
              <p:txBody>
                <a:bodyPr vert="horz" wrap="none" lIns="90000" tIns="45000" rIns="90000" bIns="45000" anchor="ctr" anchorCtr="0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US" sz="1800" b="0" i="0" u="none" strike="noStrike" kern="1200" cap="none">
                    <a:ln>
                      <a:noFill/>
                    </a:ln>
                    <a:latin typeface="Liberation Sans" pitchFamily="18"/>
                    <a:ea typeface="Droid Sans Fallback" pitchFamily="2"/>
                    <a:cs typeface="Droid Sans Fallback" pitchFamily="2"/>
                  </a:endParaRPr>
                </a:p>
              </p:txBody>
            </p:sp>
            <p:sp>
              <p:nvSpPr>
                <p:cNvPr id="18" name="直接连接符 17">
                  <a:extLst>
                    <a:ext uri="{FF2B5EF4-FFF2-40B4-BE49-F238E27FC236}">
                      <a16:creationId xmlns:a16="http://schemas.microsoft.com/office/drawing/2014/main" id="{2D25C9F6-DAE5-4812-888D-1CDACB1EE445}"/>
                    </a:ext>
                  </a:extLst>
                </p:cNvPr>
                <p:cNvSpPr/>
                <p:nvPr/>
              </p:nvSpPr>
              <p:spPr>
                <a:xfrm>
                  <a:off x="4402079" y="2160000"/>
                  <a:ext cx="709921" cy="0"/>
                </a:xfrm>
                <a:prstGeom prst="line">
                  <a:avLst/>
                </a:prstGeom>
                <a:noFill/>
                <a:ln w="0">
                  <a:solidFill>
                    <a:srgbClr val="000000"/>
                  </a:solidFill>
                  <a:prstDash val="solid"/>
                  <a:tailEnd type="arrow"/>
                </a:ln>
              </p:spPr>
              <p:txBody>
                <a:bodyPr vert="horz" wrap="none" lIns="90000" tIns="45000" rIns="90000" bIns="45000" anchor="ctr" anchorCtr="0" compatLnSpc="0"/>
                <a:lstStyle/>
                <a:p>
                  <a:pPr marL="0" marR="0" lvl="0" indent="0" rtl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</a:pPr>
                  <a:endParaRPr lang="en-US" sz="1800" b="0" i="0" u="none" strike="noStrike" kern="1200" cap="none">
                    <a:ln>
                      <a:noFill/>
                    </a:ln>
                    <a:latin typeface="Liberation Sans" pitchFamily="18"/>
                    <a:ea typeface="Droid Sans Fallback" pitchFamily="2"/>
                    <a:cs typeface="Droid Sans Fallback" pitchFamily="2"/>
                  </a:endParaRPr>
                </a:p>
              </p:txBody>
            </p:sp>
          </p:grpSp>
        </p:grpSp>
      </p:grp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2" name="表格 21">
                <a:extLst>
                  <a:ext uri="{FF2B5EF4-FFF2-40B4-BE49-F238E27FC236}">
                    <a16:creationId xmlns:a16="http://schemas.microsoft.com/office/drawing/2014/main" id="{BC2BB2D4-C7DE-44B3-81C2-A8E89E37B17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40260229"/>
                  </p:ext>
                </p:extLst>
              </p:nvPr>
            </p:nvGraphicFramePr>
            <p:xfrm>
              <a:off x="1169946" y="2632288"/>
              <a:ext cx="8890492" cy="22250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434388">
                      <a:extLst>
                        <a:ext uri="{9D8B030D-6E8A-4147-A177-3AD203B41FA5}">
                          <a16:colId xmlns:a16="http://schemas.microsoft.com/office/drawing/2014/main" val="3486565564"/>
                        </a:ext>
                      </a:extLst>
                    </a:gridCol>
                    <a:gridCol w="2010858">
                      <a:extLst>
                        <a:ext uri="{9D8B030D-6E8A-4147-A177-3AD203B41FA5}">
                          <a16:colId xmlns:a16="http://schemas.microsoft.com/office/drawing/2014/main" val="90118317"/>
                        </a:ext>
                      </a:extLst>
                    </a:gridCol>
                    <a:gridCol w="2222623">
                      <a:extLst>
                        <a:ext uri="{9D8B030D-6E8A-4147-A177-3AD203B41FA5}">
                          <a16:colId xmlns:a16="http://schemas.microsoft.com/office/drawing/2014/main" val="430347679"/>
                        </a:ext>
                      </a:extLst>
                    </a:gridCol>
                    <a:gridCol w="2222623">
                      <a:extLst>
                        <a:ext uri="{9D8B030D-6E8A-4147-A177-3AD203B41FA5}">
                          <a16:colId xmlns:a16="http://schemas.microsoft.com/office/drawing/2014/main" val="87343261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Boss665p01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Hough V12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Hough V13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64322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zh-CN" alt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zh-CN" altLang="en-US" i="0">
                                      <a:latin typeface="Cambria Math" panose="02040503050406030204" pitchFamily="18" charset="0"/>
                                    </a:rPr>
                                    <m:t>π</m:t>
                                  </m:r>
                                </m:e>
                                <m:sup>
                                  <m:r>
                                    <a:rPr lang="en-US" altLang="zh-CN" b="0" i="0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  <m:r>
                                <a:rPr lang="zh-CN" altLang="en-US" i="0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zh-CN" alt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zh-CN" altLang="en-US" i="0">
                                      <a:latin typeface="Cambria Math" panose="02040503050406030204" pitchFamily="18" charset="0"/>
                                    </a:rPr>
                                    <m:t>π</m:t>
                                  </m:r>
                                </m:e>
                                <m: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</m:sup>
                              </m:sSup>
                              <m:r>
                                <a:rPr lang="zh-CN" altLang="en-US" i="0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zh-CN" alt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zh-CN" altLang="en-US" i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</m:sup>
                              </m:sSup>
                              <m:r>
                                <a:rPr lang="zh-CN" altLang="en-US" i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CN" altLang="en-US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zh-CN" altLang="en-US" i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</m:sup>
                              </m:sSup>
                            </m:oMath>
                          </a14:m>
                          <a:r>
                            <a:rPr lang="zh-CN" altLang="en-US" sz="1200" dirty="0"/>
                            <a:t>①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65.71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58.55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63.67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1154626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4 good tracks events </a:t>
                          </a:r>
                          <a:r>
                            <a:rPr lang="en-US" altLang="zh-CN" sz="1200" dirty="0"/>
                            <a:t>②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63.25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60.16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62.68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622919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4C fit events </a:t>
                          </a:r>
                          <a:r>
                            <a:rPr lang="en-US" altLang="zh-CN" sz="1100" dirty="0"/>
                            <a:t>③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57.84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52.68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54.20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041643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4C fit(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altLang="zh-CN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CN" alt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𝜒</m:t>
                                  </m:r>
                                </m:e>
                                <m: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zh-CN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20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oMath>
                          </a14:m>
                          <a:r>
                            <a:rPr lang="en-US" altLang="zh-CN" dirty="0"/>
                            <a:t>)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57.36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51.37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50.41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504791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4C fit(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altLang="zh-CN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zh-CN" alt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𝜒</m:t>
                                  </m:r>
                                </m:e>
                                <m: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zh-CN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60</m:t>
                              </m:r>
                            </m:oMath>
                          </a14:m>
                          <a:r>
                            <a:rPr lang="en-US" altLang="zh-CN" dirty="0"/>
                            <a:t>)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38.70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30.14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25.36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70367035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2" name="表格 21">
                <a:extLst>
                  <a:ext uri="{FF2B5EF4-FFF2-40B4-BE49-F238E27FC236}">
                    <a16:creationId xmlns:a16="http://schemas.microsoft.com/office/drawing/2014/main" id="{BC2BB2D4-C7DE-44B3-81C2-A8E89E37B17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40260229"/>
                  </p:ext>
                </p:extLst>
              </p:nvPr>
            </p:nvGraphicFramePr>
            <p:xfrm>
              <a:off x="1169946" y="2632288"/>
              <a:ext cx="8890492" cy="22250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434388">
                      <a:extLst>
                        <a:ext uri="{9D8B030D-6E8A-4147-A177-3AD203B41FA5}">
                          <a16:colId xmlns:a16="http://schemas.microsoft.com/office/drawing/2014/main" val="3486565564"/>
                        </a:ext>
                      </a:extLst>
                    </a:gridCol>
                    <a:gridCol w="2010858">
                      <a:extLst>
                        <a:ext uri="{9D8B030D-6E8A-4147-A177-3AD203B41FA5}">
                          <a16:colId xmlns:a16="http://schemas.microsoft.com/office/drawing/2014/main" val="90118317"/>
                        </a:ext>
                      </a:extLst>
                    </a:gridCol>
                    <a:gridCol w="2222623">
                      <a:extLst>
                        <a:ext uri="{9D8B030D-6E8A-4147-A177-3AD203B41FA5}">
                          <a16:colId xmlns:a16="http://schemas.microsoft.com/office/drawing/2014/main" val="430347679"/>
                        </a:ext>
                      </a:extLst>
                    </a:gridCol>
                    <a:gridCol w="2222623">
                      <a:extLst>
                        <a:ext uri="{9D8B030D-6E8A-4147-A177-3AD203B41FA5}">
                          <a16:colId xmlns:a16="http://schemas.microsoft.com/office/drawing/2014/main" val="87343261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Boss665p01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Hough V12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Hough V13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7643224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5"/>
                          <a:stretch>
                            <a:fillRect l="-250" t="-108197" r="-266000" b="-4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65.71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58.55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63.67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1154626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4 good tracks events </a:t>
                          </a:r>
                          <a:r>
                            <a:rPr lang="en-US" altLang="zh-CN" sz="1200" dirty="0"/>
                            <a:t>②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63.25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60.16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62.68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622919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4C fit events </a:t>
                          </a:r>
                          <a:r>
                            <a:rPr lang="en-US" altLang="zh-CN" sz="1100" dirty="0"/>
                            <a:t>③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57.84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52.68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54.20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4041643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5"/>
                          <a:stretch>
                            <a:fillRect l="-250" t="-408197" r="-266000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57.36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51.37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50.41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504791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>
                        <a:blipFill>
                          <a:blip r:embed="rId5"/>
                          <a:stretch>
                            <a:fillRect l="-250" t="-508197" r="-266000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38.70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30.14</a:t>
                          </a:r>
                          <a:endParaRPr lang="zh-CN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dirty="0"/>
                            <a:t>25.36</a:t>
                          </a:r>
                          <a:endParaRPr lang="zh-CN" alt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07036703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BCAC64EB-B853-4A1A-888D-C5C10EA1DEC2}"/>
                  </a:ext>
                </a:extLst>
              </p:cNvPr>
              <p:cNvSpPr txBox="1"/>
              <p:nvPr/>
            </p:nvSpPr>
            <p:spPr>
              <a:xfrm>
                <a:off x="838200" y="5055480"/>
                <a:ext cx="983645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US" altLang="zh-CN" b="1" dirty="0">
                    <a:latin typeface="Cambria Math" panose="02040503050406030204" pitchFamily="18" charset="0"/>
                  </a:rPr>
                  <a:t>Note:</a:t>
                </a:r>
              </a:p>
              <a:p>
                <a:pPr marL="342900" indent="-342900">
                  <a:buFont typeface="+mj-ea"/>
                  <a:buAutoNum type="circleNumDbPlain"/>
                </a:pPr>
                <a:r>
                  <a:rPr lang="zh-CN" alt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zh-CN" alt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zh-CN" altLang="en-US" i="0"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p>
                        <m:r>
                          <a:rPr lang="en-US" altLang="zh-CN" b="0" i="0" smtClean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zh-CN" altLang="en-US" i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zh-CN" alt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zh-CN" altLang="en-US" i="0">
                            <a:latin typeface="Cambria Math" panose="02040503050406030204" pitchFamily="18" charset="0"/>
                          </a:rPr>
                          <m:t>π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  <m:r>
                      <a:rPr lang="zh-CN" altLang="en-US" i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zh-CN" alt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zh-CN" altLang="en-US" i="0"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zh-CN" altLang="en-US" i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zh-CN" alt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zh-CN" altLang="en-US" i="0">
                            <a:latin typeface="Cambria Math" panose="02040503050406030204" pitchFamily="18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altLang="zh-CN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pid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by momentum, p&lt;0.8GeV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pion, p&gt;0.8GeV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  <a:sym typeface="Wingdings" panose="05000000000000000000" pitchFamily="2" charset="2"/>
                  </a:rPr>
                  <a:t>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electron</a:t>
                </a:r>
              </a:p>
              <a:p>
                <a:pPr marL="342900" indent="-342900">
                  <a:buFont typeface="+mj-ea"/>
                  <a:buAutoNum type="circleNumDbPlain"/>
                </a:pP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 good tracks: |</a:t>
                </a:r>
                <a:r>
                  <a:rPr lang="en-US" altLang="zh-CN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dr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|&lt;1.0cm,  |</a:t>
                </a:r>
                <a:r>
                  <a:rPr lang="en-US" altLang="zh-CN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dz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|&lt;10cm,  |cos</a:t>
                </a:r>
                <a14:m>
                  <m:oMath xmlns:m="http://schemas.openxmlformats.org/officeDocument/2006/math">
                    <m:r>
                      <a:rPr lang="zh-CN" altLang="en-US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𝜃</m:t>
                    </m:r>
                  </m:oMath>
                </a14:m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|&lt;0.93,  total charge =0</a:t>
                </a:r>
              </a:p>
              <a:p>
                <a:pPr marL="342900" indent="-342900">
                  <a:buFont typeface="+mj-ea"/>
                  <a:buAutoNum type="circleNumDbPlain"/>
                </a:pP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Some other mass cut before 4C fit</a:t>
                </a:r>
              </a:p>
            </p:txBody>
          </p:sp>
        </mc:Choice>
        <mc:Fallback>
          <p:sp>
            <p:nvSpPr>
              <p:cNvPr id="23" name="文本框 22">
                <a:extLst>
                  <a:ext uri="{FF2B5EF4-FFF2-40B4-BE49-F238E27FC236}">
                    <a16:creationId xmlns:a16="http://schemas.microsoft.com/office/drawing/2014/main" id="{BCAC64EB-B853-4A1A-888D-C5C10EA1DE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5055480"/>
                <a:ext cx="9836458" cy="1200329"/>
              </a:xfrm>
              <a:prstGeom prst="rect">
                <a:avLst/>
              </a:prstGeom>
              <a:blipFill>
                <a:blip r:embed="rId6"/>
                <a:stretch>
                  <a:fillRect l="-558" t="-3046" b="-710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5903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13300CC-24C7-4D8C-85F3-040289DD3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Current Problem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AFCC8C4-F591-4B95-A175-F6A8EAF0D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Kalman filter failure</a:t>
            </a:r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Memory leakage </a:t>
            </a:r>
          </a:p>
          <a:p>
            <a:pPr marL="0" indent="0">
              <a:buNone/>
            </a:pPr>
            <a:r>
              <a:rPr lang="en-US" altLang="zh-CN" sz="2400" dirty="0"/>
              <a:t>In Hough V13,  the global fitting is implemented 16 times more then in Hough V12 for each track, some dynamic data need to clear after each global fitting.</a:t>
            </a:r>
            <a:endParaRPr lang="zh-CN" altLang="en-US" sz="2400" dirty="0"/>
          </a:p>
          <a:p>
            <a:pPr marL="0" indent="0">
              <a:buNone/>
            </a:pPr>
            <a:r>
              <a:rPr lang="en-US" altLang="zh-CN" sz="2400" dirty="0"/>
              <a:t> </a:t>
            </a:r>
          </a:p>
          <a:p>
            <a:endParaRPr lang="zh-CN" altLang="en-US" dirty="0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F083B75B-47D4-4CB6-9933-1F35AEECAF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5289933"/>
              </p:ext>
            </p:extLst>
          </p:nvPr>
        </p:nvGraphicFramePr>
        <p:xfrm>
          <a:off x="1402177" y="2370914"/>
          <a:ext cx="9227848" cy="76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42695">
                  <a:extLst>
                    <a:ext uri="{9D8B030D-6E8A-4147-A177-3AD203B41FA5}">
                      <a16:colId xmlns:a16="http://schemas.microsoft.com/office/drawing/2014/main" val="1274021892"/>
                    </a:ext>
                  </a:extLst>
                </a:gridCol>
                <a:gridCol w="1997476">
                  <a:extLst>
                    <a:ext uri="{9D8B030D-6E8A-4147-A177-3AD203B41FA5}">
                      <a16:colId xmlns:a16="http://schemas.microsoft.com/office/drawing/2014/main" val="3381731776"/>
                    </a:ext>
                  </a:extLst>
                </a:gridCol>
                <a:gridCol w="2112885">
                  <a:extLst>
                    <a:ext uri="{9D8B030D-6E8A-4147-A177-3AD203B41FA5}">
                      <a16:colId xmlns:a16="http://schemas.microsoft.com/office/drawing/2014/main" val="2149001567"/>
                    </a:ext>
                  </a:extLst>
                </a:gridCol>
                <a:gridCol w="1974792">
                  <a:extLst>
                    <a:ext uri="{9D8B030D-6E8A-4147-A177-3AD203B41FA5}">
                      <a16:colId xmlns:a16="http://schemas.microsoft.com/office/drawing/2014/main" val="17617040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Boss665p01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Hough V12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Hough V13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893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2000" dirty="0"/>
                        <a:t>Kalman filter failure tracks</a:t>
                      </a:r>
                      <a:endParaRPr lang="zh-CN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2.4%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4.58%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18.48%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1968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6325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185</Words>
  <Application>Microsoft Office PowerPoint</Application>
  <PresentationFormat>宽屏</PresentationFormat>
  <Paragraphs>49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0" baseType="lpstr">
      <vt:lpstr>Liberation Sans</vt:lpstr>
      <vt:lpstr>等线</vt:lpstr>
      <vt:lpstr>等线 Light</vt:lpstr>
      <vt:lpstr>Arial</vt:lpstr>
      <vt:lpstr>Cambria Math</vt:lpstr>
      <vt:lpstr>Times New Roman</vt:lpstr>
      <vt:lpstr>Office 主题​​</vt:lpstr>
      <vt:lpstr>Global tracking of pipiJ/psi</vt:lpstr>
      <vt:lpstr>Compare Tracking Efficiency</vt:lpstr>
      <vt:lpstr>Current Problem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tracking of pipiJ/psi</dc:title>
  <dc:creator>震 黄</dc:creator>
  <cp:lastModifiedBy>震 黄</cp:lastModifiedBy>
  <cp:revision>8</cp:revision>
  <dcterms:created xsi:type="dcterms:W3CDTF">2019-08-29T06:11:06Z</dcterms:created>
  <dcterms:modified xsi:type="dcterms:W3CDTF">2019-08-29T07:17:10Z</dcterms:modified>
</cp:coreProperties>
</file>