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0" r:id="rId2"/>
    <p:sldId id="263" r:id="rId3"/>
    <p:sldId id="259" r:id="rId4"/>
    <p:sldId id="260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29D0-A7AB-49EE-AFB3-E5D658B3CD98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A8BB-CE67-4ED8-B97B-1C9739BFB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38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49B5-43BD-3346-B361-45A94CD790F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C536-09A8-7844-944A-928B54555987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0C94-3938-6F4D-86BA-96C34049007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82D4-2F2D-EF48-9AFE-0EEB68888F8C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CB68-FB36-BE47-B9EF-4863BA2D592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0384-2124-8C4D-AA79-1919CB6F27F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4AE0-9D60-9F43-BEBC-0AFC9C49F0F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9034-4C45-5C46-8460-994CE6A2CFB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4BED-8ADE-664E-8129-DFDFCB83BD4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2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A18C-B33A-114B-8FC6-0E19EF2740C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>
              <a:sym typeface="Calibri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B5A3-1713-A145-8592-6FE0392E59F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charset="0"/>
              </a:rPr>
              <a:t>单击此处编辑母版文本样式</a:t>
            </a:r>
            <a:endParaRPr lang="en-US" altLang="zh-CN">
              <a:sym typeface="Calibri" charset="0"/>
            </a:endParaRPr>
          </a:p>
          <a:p>
            <a:pPr lvl="1"/>
            <a:r>
              <a:rPr lang="zh-CN" altLang="en-US">
                <a:sym typeface="Calibri" charset="0"/>
              </a:rPr>
              <a:t>第二级</a:t>
            </a:r>
            <a:endParaRPr lang="en-US" altLang="zh-CN">
              <a:sym typeface="Calibri" charset="0"/>
            </a:endParaRPr>
          </a:p>
          <a:p>
            <a:pPr lvl="2"/>
            <a:r>
              <a:rPr lang="zh-CN" altLang="en-US">
                <a:sym typeface="Calibri" charset="0"/>
              </a:rPr>
              <a:t>第三级</a:t>
            </a:r>
            <a:endParaRPr lang="en-US" altLang="zh-CN">
              <a:sym typeface="Calibri" charset="0"/>
            </a:endParaRPr>
          </a:p>
          <a:p>
            <a:pPr lvl="3"/>
            <a:r>
              <a:rPr lang="zh-CN" altLang="en-US">
                <a:sym typeface="Calibri" charset="0"/>
              </a:rPr>
              <a:t>第四级</a:t>
            </a:r>
            <a:endParaRPr lang="en-US" altLang="zh-CN">
              <a:sym typeface="Calibri" charset="0"/>
            </a:endParaRPr>
          </a:p>
          <a:p>
            <a:pPr lvl="4"/>
            <a:r>
              <a:rPr lang="zh-CN" altLang="en-US">
                <a:sym typeface="Calibri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684610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2015/11/17</a:t>
            </a: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4610" eaLnBrk="1" hangingPunct="1">
              <a:defRPr/>
            </a:lvl1pPr>
          </a:lstStyle>
          <a:p>
            <a:pPr>
              <a:defRPr/>
            </a:pPr>
            <a:r>
              <a:rPr lang="en-US" altLang="zh-CN"/>
              <a:t>The 4th LNF workshop on Cylindrical GEM detectors</a:t>
            </a: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4610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4428C1-CDBE-8E4F-90CD-58B68531660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684610" indent="-684610"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halkboard SE"/>
          <a:ea typeface="华文行楷"/>
          <a:cs typeface="华文行楷" charset="0"/>
          <a:sym typeface="Calibri" charset="0"/>
        </a:defRPr>
      </a:lvl1pPr>
      <a:lvl2pPr marL="684610" indent="-684610"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halkboard SE" charset="0"/>
          <a:ea typeface="华文行楷" charset="0"/>
          <a:cs typeface="华文行楷" charset="0"/>
          <a:sym typeface="Calibri" charset="0"/>
        </a:defRPr>
      </a:lvl2pPr>
      <a:lvl3pPr marL="684610" indent="-684610"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halkboard SE" charset="0"/>
          <a:ea typeface="华文行楷" charset="0"/>
          <a:cs typeface="华文行楷" charset="0"/>
          <a:sym typeface="Calibri" charset="0"/>
        </a:defRPr>
      </a:lvl3pPr>
      <a:lvl4pPr marL="684610" indent="-684610"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halkboard SE" charset="0"/>
          <a:ea typeface="华文行楷" charset="0"/>
          <a:cs typeface="华文行楷" charset="0"/>
          <a:sym typeface="Calibri" charset="0"/>
        </a:defRPr>
      </a:lvl4pPr>
      <a:lvl5pPr marL="684610" indent="-684610"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halkboard SE" charset="0"/>
          <a:ea typeface="华文行楷" charset="0"/>
          <a:cs typeface="华文行楷" charset="0"/>
          <a:sym typeface="Calibri" charset="0"/>
        </a:defRPr>
      </a:lvl5pPr>
      <a:lvl6pPr marL="1027510" indent="-68461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6pPr>
      <a:lvl7pPr marL="1370410" indent="-68461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7pPr>
      <a:lvl8pPr marL="1713310" indent="-68461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8pPr>
      <a:lvl9pPr marL="2056210" indent="-68461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Times New Roman"/>
          <a:ea typeface="华文楷体"/>
          <a:cs typeface="华文楷体" charset="0"/>
          <a:sym typeface="Calibri" charset="0"/>
        </a:defRPr>
      </a:lvl1pPr>
      <a:lvl2pPr marL="556022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>
          <a:solidFill>
            <a:schemeClr val="tx1"/>
          </a:solidFill>
          <a:latin typeface="Times New Roman"/>
          <a:ea typeface="华文楷体"/>
          <a:cs typeface="华文楷体" charset="0"/>
          <a:sym typeface="Calibri" charset="0"/>
        </a:defRPr>
      </a:lvl2pPr>
      <a:lvl3pPr marL="8560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800">
          <a:solidFill>
            <a:schemeClr val="tx1"/>
          </a:solidFill>
          <a:latin typeface="Times New Roman"/>
          <a:ea typeface="华文楷体"/>
          <a:cs typeface="华文楷体" charset="0"/>
          <a:sym typeface="Calibri" charset="0"/>
        </a:defRPr>
      </a:lvl3pPr>
      <a:lvl4pPr marL="11989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>
          <a:solidFill>
            <a:schemeClr val="tx1"/>
          </a:solidFill>
          <a:latin typeface="Times New Roman"/>
          <a:ea typeface="华文楷体"/>
          <a:cs typeface="华文楷体" charset="0"/>
          <a:sym typeface="Calibri" charset="0"/>
        </a:defRPr>
      </a:lvl4pPr>
      <a:lvl5pPr marL="15418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>
          <a:solidFill>
            <a:schemeClr val="tx1"/>
          </a:solidFill>
          <a:latin typeface="Times New Roman"/>
          <a:ea typeface="华文楷体"/>
          <a:cs typeface="华文楷体" charset="0"/>
          <a:sym typeface="Calibri" charset="0"/>
        </a:defRPr>
      </a:lvl5pPr>
      <a:lvl6pPr marL="18847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sym typeface="Calibri" charset="0"/>
        </a:defRPr>
      </a:lvl6pPr>
      <a:lvl7pPr marL="22276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sym typeface="Calibri" charset="0"/>
        </a:defRPr>
      </a:lvl7pPr>
      <a:lvl8pPr marL="25705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sym typeface="Calibri" charset="0"/>
        </a:defRPr>
      </a:lvl8pPr>
      <a:lvl9pPr marL="291346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sym typeface="Calibri" charset="0"/>
        </a:defRPr>
      </a:lvl9pPr>
    </p:bodyStyle>
    <p:otherStyle>
      <a:defPPr>
        <a:defRPr lang="zh-CN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65" y="183933"/>
            <a:ext cx="1728120" cy="1012912"/>
          </a:xfrm>
          <a:prstGeom prst="rect">
            <a:avLst/>
          </a:prstGeom>
        </p:spPr>
      </p:pic>
      <p:sp>
        <p:nvSpPr>
          <p:cNvPr id="1536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24314" y="2299737"/>
            <a:ext cx="8162486" cy="1233487"/>
          </a:xfrm>
        </p:spPr>
        <p:txBody>
          <a:bodyPr anchor="b"/>
          <a:lstStyle/>
          <a:p>
            <a:pPr marL="0" indent="0" defTabSz="912813" eaLnBrk="1" hangingPunct="1"/>
            <a:r>
              <a:rPr kumimoji="0" lang="en-US" altLang="zh-CN" sz="4800" b="1" dirty="0">
                <a:solidFill>
                  <a:srgbClr val="0000FF"/>
                </a:solidFill>
                <a:latin typeface="Times New Roman" charset="0"/>
                <a:ea typeface="华文行楷" charset="0"/>
                <a:cs typeface="Times New Roman" charset="0"/>
              </a:rPr>
              <a:t>Progress of global tracking</a:t>
            </a:r>
            <a:endParaRPr kumimoji="0" lang="zh-CN" altLang="en-US" sz="4800" b="1" dirty="0">
              <a:solidFill>
                <a:srgbClr val="0000FF"/>
              </a:solidFill>
              <a:latin typeface="Times New Roman" charset="0"/>
              <a:ea typeface="华文行楷" charset="0"/>
              <a:cs typeface="Times New Roman" charset="0"/>
            </a:endParaRPr>
          </a:p>
        </p:txBody>
      </p:sp>
      <p:sp>
        <p:nvSpPr>
          <p:cNvPr id="15362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4221163"/>
            <a:ext cx="6858000" cy="1367987"/>
          </a:xfrm>
        </p:spPr>
        <p:txBody>
          <a:bodyPr/>
          <a:lstStyle/>
          <a:p>
            <a:pPr marL="0" indent="0" algn="ctr" defTabSz="912813" eaLnBrk="1" hangingPunct="1">
              <a:buFont typeface="Arial" charset="0"/>
              <a:buNone/>
            </a:pPr>
            <a:r>
              <a:rPr kumimoji="0" lang="en-US" altLang="zh-CN" sz="2400" b="1" dirty="0">
                <a:solidFill>
                  <a:srgbClr val="800000"/>
                </a:solidFill>
                <a:latin typeface="Kaiti SC Regular"/>
                <a:ea typeface="宋体" charset="0"/>
                <a:cs typeface="Kaiti SC Regular"/>
              </a:rPr>
              <a:t>Zhen Huang </a:t>
            </a:r>
            <a:r>
              <a:rPr kumimoji="0" lang="en-US" altLang="zh-CN" sz="2400" dirty="0">
                <a:solidFill>
                  <a:srgbClr val="8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(PKU)</a:t>
            </a:r>
            <a:r>
              <a:rPr kumimoji="0" lang="en-US" altLang="zh-CN" sz="2400" b="1" dirty="0">
                <a:solidFill>
                  <a:srgbClr val="800000"/>
                </a:solidFill>
                <a:latin typeface="Kaiti SC Regular"/>
                <a:ea typeface="宋体" charset="0"/>
                <a:cs typeface="Kaiti SC Regular"/>
              </a:rPr>
              <a:t>,  </a:t>
            </a:r>
            <a:r>
              <a:rPr kumimoji="0" lang="en-US" altLang="zh-CN" sz="2400" b="1" dirty="0" err="1">
                <a:solidFill>
                  <a:srgbClr val="800000"/>
                </a:solidFill>
                <a:latin typeface="Kaiti SC Regular"/>
                <a:ea typeface="宋体" charset="0"/>
                <a:cs typeface="Kaiti SC Regular"/>
              </a:rPr>
              <a:t>Liangliang</a:t>
            </a:r>
            <a:r>
              <a:rPr kumimoji="0" lang="en-US" altLang="zh-CN" sz="2400" b="1" dirty="0">
                <a:solidFill>
                  <a:srgbClr val="800000"/>
                </a:solidFill>
                <a:latin typeface="Kaiti SC Regular"/>
                <a:ea typeface="宋体" charset="0"/>
                <a:cs typeface="Kaiti SC Regular"/>
              </a:rPr>
              <a:t> WANG</a:t>
            </a:r>
            <a:r>
              <a:rPr kumimoji="0" lang="en-US" altLang="zh-CN" sz="2400" b="1" dirty="0">
                <a:solidFill>
                  <a:srgbClr val="800000"/>
                </a:solidFill>
                <a:latin typeface="Calibri" charset="0"/>
                <a:ea typeface="宋体" charset="0"/>
                <a:cs typeface="宋体" charset="0"/>
              </a:rPr>
              <a:t>  </a:t>
            </a:r>
            <a:r>
              <a:rPr kumimoji="0" lang="en-US" altLang="zh-CN" sz="2400" dirty="0">
                <a:solidFill>
                  <a:srgbClr val="800000"/>
                </a:solidFill>
                <a:ea typeface="宋体" charset="0"/>
                <a:cs typeface="Times New Roman"/>
              </a:rPr>
              <a:t>(IHEP)</a:t>
            </a:r>
          </a:p>
          <a:p>
            <a:pPr marL="0" indent="0" algn="ctr" defTabSz="912813" eaLnBrk="1" hangingPunct="1">
              <a:buFont typeface="Arial" charset="0"/>
              <a:buNone/>
            </a:pPr>
            <a:r>
              <a:rPr kumimoji="0" lang="en-US" altLang="zh-CN" sz="2400" dirty="0">
                <a:solidFill>
                  <a:srgbClr val="800000"/>
                </a:solidFill>
                <a:ea typeface="宋体" charset="0"/>
                <a:cs typeface="Times New Roman"/>
              </a:rPr>
              <a:t>2019.12.10</a:t>
            </a:r>
            <a:endParaRPr kumimoji="0" lang="zh-CN" altLang="en-US" sz="2400" dirty="0">
              <a:solidFill>
                <a:srgbClr val="800000"/>
              </a:solidFill>
              <a:ea typeface="宋体" charset="0"/>
              <a:cs typeface="Times New Roman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04" y="332785"/>
            <a:ext cx="1570051" cy="648045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C4BED-8ADE-664E-8129-DFDFCB83BD4D}" type="slidenum">
              <a:rPr lang="zh-CN" altLang="en-US" smtClean="0"/>
              <a:pPr>
                <a:defRPr/>
              </a:pPr>
              <a:t>1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43E58-0A62-4838-B213-5B4194F8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22" y="84194"/>
            <a:ext cx="7886700" cy="773495"/>
          </a:xfrm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Kalman filter efficiency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37E790-4480-4F03-A1F0-DC1630D3E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58" y="924132"/>
            <a:ext cx="3618086" cy="266019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1737C7-A5EC-4E66-B8EB-E070C1FC7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60" y="3735954"/>
            <a:ext cx="4196583" cy="29855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BC232F-D60B-4D9E-9CED-B22F2DC7B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0772"/>
            <a:ext cx="3895238" cy="2802822"/>
          </a:xfrm>
          <a:prstGeom prst="rect">
            <a:avLst/>
          </a:prstGeom>
          <a:ln w="19050">
            <a:solidFill>
              <a:srgbClr val="FF0000"/>
            </a:solidFill>
            <a:prstDash val="lgDash"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7C24FD8-F1C2-4BA2-A243-6F095CD2314B}"/>
              </a:ext>
            </a:extLst>
          </p:cNvPr>
          <p:cNvSpPr/>
          <p:nvPr/>
        </p:nvSpPr>
        <p:spPr>
          <a:xfrm>
            <a:off x="5278858" y="3650772"/>
            <a:ext cx="498581" cy="272148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9C8C15FC-289F-4400-8965-9E5322F26875}"/>
              </a:ext>
            </a:extLst>
          </p:cNvPr>
          <p:cNvSpPr/>
          <p:nvPr/>
        </p:nvSpPr>
        <p:spPr>
          <a:xfrm flipH="1">
            <a:off x="4439772" y="4414658"/>
            <a:ext cx="726455" cy="161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F472E4-5971-47C1-A245-CE55B04CC813}"/>
              </a:ext>
            </a:extLst>
          </p:cNvPr>
          <p:cNvSpPr txBox="1"/>
          <p:nvPr/>
        </p:nvSpPr>
        <p:spPr>
          <a:xfrm>
            <a:off x="173015" y="907072"/>
            <a:ext cx="48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Compare Kalman filter of good tracks 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F789A28B-35C9-4F41-B5DC-4187843A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2F47-6BE9-4842-B7D1-7F5BE22BDA7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424645-4439-42E5-8254-4E29B599A8D7}"/>
              </a:ext>
            </a:extLst>
          </p:cNvPr>
          <p:cNvSpPr txBox="1"/>
          <p:nvPr/>
        </p:nvSpPr>
        <p:spPr>
          <a:xfrm>
            <a:off x="6750311" y="1448500"/>
            <a:ext cx="1190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Hough V13</a:t>
            </a:r>
            <a:endParaRPr lang="zh-CN" alt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5E6482E-5FBC-469A-8388-2282CD4A562B}"/>
                  </a:ext>
                </a:extLst>
              </p:cNvPr>
              <p:cNvSpPr txBox="1"/>
              <p:nvPr/>
            </p:nvSpPr>
            <p:spPr>
              <a:xfrm>
                <a:off x="496422" y="1484789"/>
                <a:ext cx="4967235" cy="526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𝑒𝑓𝑓𝑖𝑐𝑖𝑒𝑛𝑐𝑦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𝑘𝑎𝑙𝑚𝑎𝑛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𝑓𝑖𝑙𝑡𝑒𝑟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𝑠𝑢𝑐𝑐𝑒𝑠𝑠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𝑡𝑟𝑎𝑐𝑘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track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5E6482E-5FBC-469A-8388-2282CD4A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2" y="1484789"/>
                <a:ext cx="4967235" cy="526876"/>
              </a:xfrm>
              <a:prstGeom prst="rect">
                <a:avLst/>
              </a:prstGeom>
              <a:blipFill>
                <a:blip r:embed="rId6"/>
                <a:stretch>
                  <a:fillRect l="-368" b="-5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517A386B-7E0B-460C-BFE3-A4B4E4EA4242}"/>
              </a:ext>
            </a:extLst>
          </p:cNvPr>
          <p:cNvSpPr txBox="1"/>
          <p:nvPr/>
        </p:nvSpPr>
        <p:spPr>
          <a:xfrm>
            <a:off x="173015" y="2160363"/>
            <a:ext cx="499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Kalman filter failure may be caused by the bad hits </a:t>
            </a:r>
            <a:r>
              <a:rPr lang="en-US" altLang="zh-CN" dirty="0"/>
              <a:t>instead of poor initial track parameters, </a:t>
            </a:r>
            <a:r>
              <a:rPr lang="en-US" altLang="zh-CN" b="1" dirty="0"/>
              <a:t>need further study</a:t>
            </a:r>
            <a:r>
              <a:rPr lang="en-US" altLang="zh-CN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64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156F14-D810-457B-B008-201C3DF227C8}"/>
                  </a:ext>
                </a:extLst>
              </p:cNvPr>
              <p:cNvSpPr txBox="1"/>
              <p:nvPr/>
            </p:nvSpPr>
            <p:spPr>
              <a:xfrm>
                <a:off x="349995" y="876576"/>
                <a:ext cx="7980006" cy="688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&lt;10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&lt;0.93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𝑡𝑟𝑢𝑡h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Hits is on the first half of the track circle in x-y plane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156F14-D810-457B-B008-201C3DF22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5" y="876576"/>
                <a:ext cx="7980006" cy="688009"/>
              </a:xfrm>
              <a:prstGeom prst="rect">
                <a:avLst/>
              </a:prstGeom>
              <a:blipFill>
                <a:blip r:embed="rId2"/>
                <a:stretch>
                  <a:fillRect l="-458" t="-5310" b="-14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9CFFF1-6824-4802-B62F-A691838B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2F47-6BE9-4842-B7D1-7F5BE22BDA7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229E030-A52D-42FB-A40B-E6A2B4FE82B4}"/>
              </a:ext>
            </a:extLst>
          </p:cNvPr>
          <p:cNvSpPr txBox="1">
            <a:spLocks/>
          </p:cNvSpPr>
          <p:nvPr/>
        </p:nvSpPr>
        <p:spPr>
          <a:xfrm>
            <a:off x="800100" y="269451"/>
            <a:ext cx="7886700" cy="5379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distribution of each layer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899B62-0E53-43B7-BD15-DF674ABF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7" y="1767585"/>
            <a:ext cx="3341060" cy="24015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5B8237-A441-4DEF-BEAD-9B9426BD4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61" y="1843408"/>
            <a:ext cx="3229947" cy="23362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D35E7D-826D-4003-836E-1CB96ED53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7" y="4288499"/>
            <a:ext cx="3341061" cy="24329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5F656D-5AE4-44A5-A4E5-5F5DCC61A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339076"/>
            <a:ext cx="3229947" cy="23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773304-72AA-4FC1-A78A-73966B0D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2F47-6BE9-4842-B7D1-7F5BE22BDA7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97E6164-87BE-46E6-8FEE-231EAD490544}"/>
              </a:ext>
            </a:extLst>
          </p:cNvPr>
          <p:cNvSpPr txBox="1">
            <a:spLocks/>
          </p:cNvSpPr>
          <p:nvPr/>
        </p:nvSpPr>
        <p:spPr>
          <a:xfrm>
            <a:off x="800100" y="269451"/>
            <a:ext cx="7886700" cy="5379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efficiency of each layer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768C176-6597-4043-B61E-BB689691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9" y="960451"/>
            <a:ext cx="3815318" cy="2765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17A818-0453-47AD-AABC-628F8B7F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52" y="979991"/>
            <a:ext cx="3756696" cy="27454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E60E52-CDAA-4288-AF22-028CC5153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8657"/>
            <a:ext cx="3815318" cy="27698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8F59128-2D3B-4780-9766-5B0D94918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783678"/>
            <a:ext cx="3800662" cy="27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0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|0.3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93</Words>
  <Application>Microsoft Office PowerPoint</Application>
  <PresentationFormat>全屏显示(4:3)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Chalkboard SE</vt:lpstr>
      <vt:lpstr>Kaiti SC Regular</vt:lpstr>
      <vt:lpstr>等线</vt:lpstr>
      <vt:lpstr>Arial</vt:lpstr>
      <vt:lpstr>Book Antiqua</vt:lpstr>
      <vt:lpstr>Calibri</vt:lpstr>
      <vt:lpstr>Cambria Math</vt:lpstr>
      <vt:lpstr>Times New Roman</vt:lpstr>
      <vt:lpstr>Wingdings</vt:lpstr>
      <vt:lpstr>Office 主题</vt:lpstr>
      <vt:lpstr>Progress of global tracking</vt:lpstr>
      <vt:lpstr>Kalman filter efficiency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Hough Tracking</dc:title>
  <dc:creator>震 黄</dc:creator>
  <cp:lastModifiedBy>震 黄</cp:lastModifiedBy>
  <cp:revision>187</cp:revision>
  <dcterms:created xsi:type="dcterms:W3CDTF">2019-06-24T06:05:52Z</dcterms:created>
  <dcterms:modified xsi:type="dcterms:W3CDTF">2019-12-10T13:42:55Z</dcterms:modified>
</cp:coreProperties>
</file>