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FDC"/>
    <a:srgbClr val="EE00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9"/>
    <p:restoredTop sz="93074"/>
  </p:normalViewPr>
  <p:slideViewPr>
    <p:cSldViewPr snapToGrid="0" snapToObjects="1" showGuides="1">
      <p:cViewPr varScale="1">
        <p:scale>
          <a:sx n="113" d="100"/>
          <a:sy n="113" d="100"/>
        </p:scale>
        <p:origin x="408" y="176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036E99-3D43-D642-9AB5-A90A4242D9B9}" type="datetimeFigureOut">
              <a:rPr lang="en-US" smtClean="0"/>
              <a:t>2/18/19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D5A336-F900-414A-8AFA-B5CCB7D99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189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80CB798-ED35-8A48-8042-43548996E3F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A47095-82F4-1E41-BA62-6B57D73787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9A9FA7-EC3E-C64A-8FC7-D6E5E9FE2D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6EDB1A-B1C1-9740-8BCF-EFF8ABD54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497754"/>
            <a:ext cx="5257800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14 Feb. 2019 | P. Weidenkaff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D857F2-D266-CE4A-B746-04AB29A11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81DC-2A49-0643-A55A-5F95CAE37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652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FD272-B278-7C40-9AF6-BF2CE53D9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9900920" cy="71909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89566-321A-864B-B9F7-B79208F59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8090"/>
            <a:ext cx="10515600" cy="52295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DDB375-C510-2542-8F45-247369CBC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488327"/>
            <a:ext cx="5257800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14 Feb. 2019 | P. Weidenkaff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94D5EE-D328-4A46-8077-85969E9BC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81DC-2A49-0643-A55A-5F95CAE37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485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E249F-635A-A14D-B539-01BB28D7A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AF1857-244A-C948-A463-84007F041E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FF2812-9B76-1D4D-976C-BFF502127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479065"/>
            <a:ext cx="5257800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14 Feb. 2019 | P. Weidenkaff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0A9602-D38F-CC4B-B552-5F72CB3E6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81DC-2A49-0643-A55A-5F95CAE37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940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D2E8A-0296-F348-9062-6499603CC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9860280" cy="71909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245A88-D444-1F47-8F6F-475BEDAEC9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175657"/>
            <a:ext cx="5181600" cy="500130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1C51E8-A04C-FC4F-8299-A7A97A54C2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175657"/>
            <a:ext cx="5181600" cy="500130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A84254-92F4-F849-A3C7-7F7067418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488327"/>
            <a:ext cx="5257800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14 Feb. 2019 | P. Weidenkaff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724FA3-35A8-F54C-A449-33F5776F0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81DC-2A49-0643-A55A-5F95CAE37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996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AE419-9EBD-E74C-8BA3-8F4B19E5E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9972040" cy="7125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45B443-C7D2-8548-932B-62E78D21F9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1168856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306D11-521B-E649-BE0D-321CFA44AD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59455"/>
            <a:ext cx="5157787" cy="4156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49E0B5-6E02-A942-A4DC-53E29F95CD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0612" y="1168856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3A5C1E-85F8-F543-AEBC-7F2F670E3F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159454"/>
            <a:ext cx="5183188" cy="415650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7EDDE5-97FE-6D46-9A8C-E3D4A39CA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6612" y="6488327"/>
            <a:ext cx="5259388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14 Feb. 2019 | P. Weidenkaff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D21113-FE4B-EB45-90E6-57BE0DCC9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81DC-2A49-0643-A55A-5F95CAE37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544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FB97C-0D4E-D644-9E6C-2FAA47CBE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EB4D29-6CBB-684B-A163-127A1F492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488327"/>
            <a:ext cx="5257800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14 Feb. 2019 | P. Weidenkaff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5F4427-003B-1941-BAE8-1898906CC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81DC-2A49-0643-A55A-5F95CAE37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990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38FE9C-1CFB-C648-BEDD-782AABC03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479065"/>
            <a:ext cx="5257800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14 Feb. 2019 | P. Weidenkaff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63FF07-7EF7-1142-8DBD-9A0C77283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81DC-2A49-0643-A55A-5F95CAE37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452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1F52E-14A8-3542-87A1-5211BA197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2FA64-A1E6-3C4A-B10C-7C6507E000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120DBB-DBB5-5844-8F71-4A773AB3C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F2A0E4-1513-1E49-B81A-E77EAF7FF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479065"/>
            <a:ext cx="5257800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14 Feb. 2019 | P. Weidenkaff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572F-E3C0-914D-82A6-67702523A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81DC-2A49-0643-A55A-5F95CAE37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616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4D4B0-2835-804A-8C29-B7B4588F8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800E65-7AB4-AD4B-BAE5-834B1724AD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E66B5C-8F41-CD4F-B1EC-1A59AE8F75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92EFAF-0E64-2746-85A7-62FEF8AF9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488327"/>
            <a:ext cx="5257800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14 Feb. 2019 | P. Weidenkaff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419483-E7F1-B349-A90F-0A18185DE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81DC-2A49-0643-A55A-5F95CAE37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118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B55257-DBAF-D149-8386-88C80D376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9890760" cy="7190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9BD74-617B-3F44-9357-31B21738E6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8832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dobe Hebrew" panose="02040503050201020203" pitchFamily="18" charset="-79"/>
                <a:cs typeface="Adobe Hebrew" panose="02040503050201020203" pitchFamily="18" charset="-79"/>
              </a:defRPr>
            </a:lvl1pPr>
          </a:lstStyle>
          <a:p>
            <a:fld id="{B19281DC-2A49-0643-A55A-5F95CAE375F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60A03429-9B3E-3E43-8B64-277973CC32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488327"/>
            <a:ext cx="525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dobe Hebrew" panose="02040503050201020203" pitchFamily="18" charset="-79"/>
                <a:cs typeface="Adobe Hebrew" panose="02040503050201020203" pitchFamily="18" charset="-79"/>
              </a:defRPr>
            </a:lvl1pPr>
          </a:lstStyle>
          <a:p>
            <a:r>
              <a:rPr lang="de-DE"/>
              <a:t>14 Feb. 2019 | P. Weidenkaff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7650177-FC74-F847-AD73-7CE67421C7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046375"/>
            <a:ext cx="10515600" cy="52507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4285830-A9C5-EF42-9BD5-C598166AEB08}"/>
              </a:ext>
            </a:extLst>
          </p:cNvPr>
          <p:cNvGrpSpPr/>
          <p:nvPr userDrawn="1"/>
        </p:nvGrpSpPr>
        <p:grpSpPr>
          <a:xfrm>
            <a:off x="11066207" y="1"/>
            <a:ext cx="776027" cy="1351722"/>
            <a:chOff x="11066207" y="1"/>
            <a:chExt cx="776027" cy="135172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E382497-C1DD-E243-859C-457C6C268C1D}"/>
                </a:ext>
              </a:extLst>
            </p:cNvPr>
            <p:cNvSpPr/>
            <p:nvPr userDrawn="1"/>
          </p:nvSpPr>
          <p:spPr>
            <a:xfrm>
              <a:off x="11066207" y="1"/>
              <a:ext cx="776027" cy="1351722"/>
            </a:xfrm>
            <a:prstGeom prst="rect">
              <a:avLst/>
            </a:prstGeom>
            <a:ln>
              <a:noFill/>
            </a:ln>
            <a:effectLst>
              <a:outerShdw blurRad="215900" algn="ctr" rotWithShape="0">
                <a:schemeClr val="tx1">
                  <a:alpha val="40000"/>
                </a:scheme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6F6CCE45-3841-F543-B2BA-2C8968A0777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1"/>
            <a:srcRect r="34166"/>
            <a:stretch/>
          </p:blipFill>
          <p:spPr>
            <a:xfrm>
              <a:off x="11152534" y="410116"/>
              <a:ext cx="603371" cy="364492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907C734F-BC63-384C-B1E5-FC8C0CEA7CB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1"/>
            <a:srcRect l="65833"/>
            <a:stretch/>
          </p:blipFill>
          <p:spPr>
            <a:xfrm>
              <a:off x="11311571" y="855617"/>
              <a:ext cx="313142" cy="36449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67836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0" i="0" kern="1200">
          <a:solidFill>
            <a:schemeClr val="tx1"/>
          </a:solidFill>
          <a:latin typeface="Adobe Hebrew" panose="02040503050201020203" pitchFamily="18" charset="-79"/>
          <a:ea typeface="+mj-ea"/>
          <a:cs typeface="Adobe Hebrew" panose="02040503050201020203" pitchFamily="18" charset="-79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dobe Hebrew" panose="02040503050201020203" pitchFamily="18" charset="-79"/>
          <a:ea typeface="+mn-ea"/>
          <a:cs typeface="Adobe Hebrew" panose="02040503050201020203" pitchFamily="18" charset="-79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Adobe Hebrew" panose="02040503050201020203" pitchFamily="18" charset="-79"/>
          <a:ea typeface="+mn-ea"/>
          <a:cs typeface="Adobe Hebrew" panose="02040503050201020203" pitchFamily="18" charset="-79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Adobe Hebrew" panose="02040503050201020203" pitchFamily="18" charset="-79"/>
          <a:ea typeface="+mn-ea"/>
          <a:cs typeface="Adobe Hebrew" panose="02040503050201020203" pitchFamily="18" charset="-79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Adobe Hebrew" panose="02040503050201020203" pitchFamily="18" charset="-79"/>
          <a:ea typeface="+mn-ea"/>
          <a:cs typeface="Adobe Hebrew" panose="02040503050201020203" pitchFamily="18" charset="-79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Adobe Hebrew" panose="02040503050201020203" pitchFamily="18" charset="-79"/>
          <a:ea typeface="+mn-ea"/>
          <a:cs typeface="Adobe Hebrew" panose="02040503050201020203" pitchFamily="18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D4AA7F47-E304-EE4B-BD6F-1DBBAF19773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BAD04DC-4709-C24D-B6BC-E5BB4AD375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Beam background simulation in </a:t>
            </a:r>
            <a:r>
              <a:rPr lang="en-US" dirty="0" err="1"/>
              <a:t>CgemBoss</a:t>
            </a:r>
            <a:endParaRPr lang="en-US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814B942-697C-4341-84A7-CE17EDA360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Influence of different levels of beam background on track reconstruction efficiencies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61EB2-BE42-7541-B5FA-232A00D39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14 Feb. 2019 | P. Weidenkaff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709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41AC38C-8876-5949-AFC3-910172A50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 background simulation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C0AE4747-0993-E54F-BE7D-44FBE95222B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058090"/>
                <a:ext cx="6547048" cy="5430237"/>
              </a:xfrm>
            </p:spPr>
            <p:txBody>
              <a:bodyPr/>
              <a:lstStyle/>
              <a:p>
                <a:r>
                  <a:rPr lang="en-US" dirty="0"/>
                  <a:t>Simulate additional (random) background clusters</a:t>
                </a:r>
              </a:p>
              <a:p>
                <a:r>
                  <a:rPr lang="en-US" dirty="0"/>
                  <a:t>Probability of background clusters per event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background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rate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∗(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time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window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endParaRPr lang="en-US" b="0" dirty="0"/>
              </a:p>
              <a:p>
                <a:r>
                  <a:rPr lang="en-US" dirty="0"/>
                  <a:t>Beam background rate per layer</a:t>
                </a:r>
              </a:p>
              <a:p>
                <a:pPr lvl="1"/>
                <a:r>
                  <a:rPr lang="en-US" dirty="0"/>
                  <a:t>Details: CGem CDR</a:t>
                </a:r>
              </a:p>
              <a:p>
                <a:pPr lvl="1"/>
                <a:r>
                  <a:rPr lang="en-US" dirty="0"/>
                  <a:t>Estimation based on beam background </a:t>
                </a:r>
                <a:br>
                  <a:rPr lang="en-US" dirty="0"/>
                </a:br>
                <a:r>
                  <a:rPr lang="en-US" dirty="0"/>
                  <a:t>measurement of current chamber</a:t>
                </a:r>
              </a:p>
              <a:p>
                <a:pPr lvl="1"/>
                <a:r>
                  <a:rPr lang="en-US" b="1" dirty="0"/>
                  <a:t>Nominal</a:t>
                </a:r>
                <a:r>
                  <a:rPr lang="en-US" dirty="0"/>
                  <a:t> estimate for 1</a:t>
                </a:r>
                <a:r>
                  <a:rPr lang="en-US" baseline="30000" dirty="0"/>
                  <a:t>th</a:t>
                </a:r>
                <a:r>
                  <a:rPr lang="en-US" dirty="0"/>
                  <a:t> layer: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9.5</m:t>
                    </m:r>
                  </m:oMath>
                </a14:m>
                <a:r>
                  <a:rPr lang="en-US" b="1" dirty="0"/>
                  <a:t>kHz/x-strip </a:t>
                </a:r>
                <a:endParaRPr lang="en-US" dirty="0"/>
              </a:p>
              <a:p>
                <a:pPr lvl="1"/>
                <a:r>
                  <a:rPr lang="en-US" b="1" dirty="0"/>
                  <a:t>Conservative</a:t>
                </a:r>
                <a:r>
                  <a:rPr lang="en-US" dirty="0"/>
                  <a:t> estimate for 1</a:t>
                </a:r>
                <a:r>
                  <a:rPr lang="en-US" baseline="30000" dirty="0"/>
                  <a:t>th</a:t>
                </a:r>
                <a:r>
                  <a:rPr lang="en-US" dirty="0"/>
                  <a:t> layer: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=60</m:t>
                    </m:r>
                  </m:oMath>
                </a14:m>
                <a:r>
                  <a:rPr lang="en-US" b="1" dirty="0"/>
                  <a:t>kHz/x-strip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Time window</a:t>
                </a:r>
              </a:p>
              <a:p>
                <a:pPr lvl="1"/>
                <a:r>
                  <a:rPr lang="en-US" dirty="0"/>
                  <a:t>Time resolution of CGEM</a:t>
                </a:r>
              </a:p>
              <a:p>
                <a:pPr lvl="1"/>
                <a:r>
                  <a:rPr lang="de-DE" dirty="0" err="1"/>
                  <a:t>Intrinsic</a:t>
                </a:r>
                <a:r>
                  <a:rPr lang="de-DE" dirty="0"/>
                  <a:t> time </a:t>
                </a:r>
                <a:r>
                  <a:rPr lang="de-DE" dirty="0" err="1"/>
                  <a:t>spread</a:t>
                </a:r>
                <a:r>
                  <a:rPr lang="de-DE" dirty="0"/>
                  <a:t> </a:t>
                </a:r>
                <a:r>
                  <a:rPr lang="de-DE" dirty="0" err="1"/>
                  <a:t>of</a:t>
                </a:r>
                <a:r>
                  <a:rPr lang="de-DE" dirty="0"/>
                  <a:t> </a:t>
                </a:r>
                <a:r>
                  <a:rPr lang="de-DE" dirty="0" err="1"/>
                  <a:t>primary</a:t>
                </a:r>
                <a:r>
                  <a:rPr lang="de-DE" dirty="0"/>
                  <a:t> </a:t>
                </a:r>
                <a:r>
                  <a:rPr lang="de-DE" dirty="0" err="1"/>
                  <a:t>ionisation</a:t>
                </a:r>
                <a:endParaRPr lang="en-US" dirty="0"/>
              </a:p>
              <a:p>
                <a:pPr lvl="1"/>
                <a:r>
                  <a:rPr lang="en-US" dirty="0"/>
                  <a:t>Nominal: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210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ns</m:t>
                    </m:r>
                  </m:oMath>
                </a14:m>
                <a:r>
                  <a:rPr lang="en-US" b="1" dirty="0"/>
                  <a:t> </a:t>
                </a:r>
                <a:endParaRPr lang="en-US" dirty="0"/>
              </a:p>
              <a:p>
                <a:pPr lvl="1"/>
                <a:r>
                  <a:rPr lang="en-US" dirty="0"/>
                  <a:t>Conservative: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00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ns</m:t>
                    </m:r>
                  </m:oMath>
                </a14:m>
                <a:r>
                  <a:rPr lang="en-US" b="1" dirty="0"/>
                  <a:t> </a:t>
                </a:r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C0AE4747-0993-E54F-BE7D-44FBE95222B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058090"/>
                <a:ext cx="6547048" cy="5430237"/>
              </a:xfrm>
              <a:blipFill>
                <a:blip r:embed="rId2"/>
                <a:stretch>
                  <a:fillRect l="-774" t="-6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824659-042A-9C4C-B906-5DDFBD0D8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14 Feb. 2019 | P. Weidenkaff</a:t>
            </a:r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82A5768-DC01-8E4C-99EF-6D353A55C795}"/>
              </a:ext>
            </a:extLst>
          </p:cNvPr>
          <p:cNvGrpSpPr/>
          <p:nvPr/>
        </p:nvGrpSpPr>
        <p:grpSpPr>
          <a:xfrm>
            <a:off x="6898228" y="2102567"/>
            <a:ext cx="3649477" cy="2204400"/>
            <a:chOff x="6226835" y="771276"/>
            <a:chExt cx="3649477" cy="2204400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3C42A1BB-F492-0F49-9DA2-B2B179810F0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226835" y="1058090"/>
              <a:ext cx="3649477" cy="1917586"/>
            </a:xfrm>
            <a:prstGeom prst="rect">
              <a:avLst/>
            </a:prstGeom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EF1B7D9B-02A7-AF44-97A7-79873A363534}"/>
                </a:ext>
              </a:extLst>
            </p:cNvPr>
            <p:cNvSpPr txBox="1"/>
            <p:nvPr/>
          </p:nvSpPr>
          <p:spPr>
            <a:xfrm rot="16200000">
              <a:off x="6428097" y="1832216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Layer 1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BF6F67F-B847-904A-AA90-E5B6CCDC6AAC}"/>
                </a:ext>
              </a:extLst>
            </p:cNvPr>
            <p:cNvSpPr txBox="1"/>
            <p:nvPr/>
          </p:nvSpPr>
          <p:spPr>
            <a:xfrm rot="16200000">
              <a:off x="7808430" y="1832216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Layer 2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DEA9334-086F-3B4C-B505-3D296C8E44BB}"/>
                </a:ext>
              </a:extLst>
            </p:cNvPr>
            <p:cNvSpPr txBox="1"/>
            <p:nvPr/>
          </p:nvSpPr>
          <p:spPr>
            <a:xfrm rot="16200000">
              <a:off x="9072337" y="1832216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Layer 3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3E04531-A3F1-FD48-A879-62339A4DC721}"/>
                </a:ext>
              </a:extLst>
            </p:cNvPr>
            <p:cNvSpPr/>
            <p:nvPr/>
          </p:nvSpPr>
          <p:spPr>
            <a:xfrm>
              <a:off x="6558536" y="771276"/>
              <a:ext cx="317484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Beam background rate estimate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D7F8F74-AE6C-DB40-8F77-7503C5AD4467}"/>
                </a:ext>
              </a:extLst>
            </p:cNvPr>
            <p:cNvSpPr txBox="1"/>
            <p:nvPr/>
          </p:nvSpPr>
          <p:spPr>
            <a:xfrm>
              <a:off x="8907517" y="1140608"/>
              <a:ext cx="9284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Courier" pitchFamily="2" charset="0"/>
                </a:rPr>
                <a:t>CGEM CDR</a:t>
              </a: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DA86943B-08D5-5C4F-B336-51F627CD25E6}"/>
              </a:ext>
            </a:extLst>
          </p:cNvPr>
          <p:cNvSpPr txBox="1"/>
          <p:nvPr/>
        </p:nvSpPr>
        <p:spPr>
          <a:xfrm>
            <a:off x="7388724" y="1192208"/>
            <a:ext cx="2938625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Adobe Hebrew" panose="02040503050201020203" pitchFamily="18" charset="-79"/>
                <a:cs typeface="Adobe Hebrew" panose="02040503050201020203" pitchFamily="18" charset="-79"/>
              </a:rPr>
              <a:t>Per event ~1-2 additional </a:t>
            </a:r>
          </a:p>
          <a:p>
            <a:pPr algn="ctr"/>
            <a:r>
              <a:rPr lang="en-US" sz="2000" dirty="0">
                <a:latin typeface="Adobe Hebrew" panose="02040503050201020203" pitchFamily="18" charset="-79"/>
                <a:cs typeface="Adobe Hebrew" panose="02040503050201020203" pitchFamily="18" charset="-79"/>
              </a:rPr>
              <a:t>clusters on the 1</a:t>
            </a:r>
            <a:r>
              <a:rPr lang="en-US" sz="2000" baseline="30000" dirty="0">
                <a:latin typeface="Adobe Hebrew" panose="02040503050201020203" pitchFamily="18" charset="-79"/>
                <a:cs typeface="Adobe Hebrew" panose="02040503050201020203" pitchFamily="18" charset="-79"/>
              </a:rPr>
              <a:t>th</a:t>
            </a:r>
            <a:r>
              <a:rPr lang="en-US" sz="2000" dirty="0">
                <a:latin typeface="Adobe Hebrew" panose="02040503050201020203" pitchFamily="18" charset="-79"/>
                <a:cs typeface="Adobe Hebrew" panose="02040503050201020203" pitchFamily="18" charset="-79"/>
              </a:rPr>
              <a:t> layer 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27157E7-BDC1-8C4A-B15D-AFF8C0C7FD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13720" y="4613718"/>
            <a:ext cx="4014692" cy="2221416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784C9F52-632A-4F44-882A-4A46912046BE}"/>
              </a:ext>
            </a:extLst>
          </p:cNvPr>
          <p:cNvSpPr txBox="1"/>
          <p:nvPr/>
        </p:nvSpPr>
        <p:spPr>
          <a:xfrm>
            <a:off x="9805194" y="4818014"/>
            <a:ext cx="7425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urier" pitchFamily="2" charset="0"/>
              </a:rPr>
              <a:t>Giulio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5569470-0900-7C4B-BC79-17F1FBFBC1CD}"/>
              </a:ext>
            </a:extLst>
          </p:cNvPr>
          <p:cNvSpPr txBox="1"/>
          <p:nvPr/>
        </p:nvSpPr>
        <p:spPr>
          <a:xfrm>
            <a:off x="8042307" y="5718852"/>
            <a:ext cx="21852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Courier" pitchFamily="2" charset="0"/>
              </a:rPr>
              <a:t>preliminary + uncalibrated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8050E7D-6AE5-8043-BBBB-1DBE6F7EBB15}"/>
              </a:ext>
            </a:extLst>
          </p:cNvPr>
          <p:cNvSpPr txBox="1"/>
          <p:nvPr/>
        </p:nvSpPr>
        <p:spPr>
          <a:xfrm>
            <a:off x="8714345" y="4254200"/>
            <a:ext cx="25450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Neglect beam background in layer2+3</a:t>
            </a:r>
          </a:p>
        </p:txBody>
      </p:sp>
      <p:sp>
        <p:nvSpPr>
          <p:cNvPr id="15" name="Right Brace 14">
            <a:extLst>
              <a:ext uri="{FF2B5EF4-FFF2-40B4-BE49-F238E27FC236}">
                <a16:creationId xmlns:a16="http://schemas.microsoft.com/office/drawing/2014/main" id="{B30237B5-A3A3-024F-9F91-6D48B3EE04AA}"/>
              </a:ext>
            </a:extLst>
          </p:cNvPr>
          <p:cNvSpPr/>
          <p:nvPr/>
        </p:nvSpPr>
        <p:spPr>
          <a:xfrm rot="5400000">
            <a:off x="9456829" y="3503480"/>
            <a:ext cx="171900" cy="1369483"/>
          </a:xfrm>
          <a:prstGeom prst="righ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950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68C69-FDE1-7B42-93BB-101D21BAD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 on reconstruction efficiency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8A18FC7-D3B4-0046-98CF-70632AC7FE6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18482" y="1058090"/>
                <a:ext cx="4711262" cy="5229587"/>
              </a:xfrm>
            </p:spPr>
            <p:txBody>
              <a:bodyPr>
                <a:normAutofit/>
              </a:bodyPr>
              <a:lstStyle/>
              <a:p>
                <a:r>
                  <a:rPr lang="de-DE" dirty="0"/>
                  <a:t>Sample reaction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i="1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i="1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±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sup>
                    </m:sSup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∈[1;6]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</m:sup>
                    </m:sSup>
                  </m:oMath>
                </a14:m>
                <a:r>
                  <a:rPr lang="en-US" dirty="0"/>
                  <a:t> tracks </a:t>
                </a:r>
              </a:p>
              <a:p>
                <a:pPr lvl="1"/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rad>
                    <m:r>
                      <a:rPr lang="en-US" i="1">
                        <a:latin typeface="Cambria Math" panose="02040503050406030204" pitchFamily="18" charset="0"/>
                      </a:rPr>
                      <m:t>=4.6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𝐺𝑒𝑉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Same momentum distribution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8A18FC7-D3B4-0046-98CF-70632AC7FE6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8482" y="1058090"/>
                <a:ext cx="4711262" cy="5229587"/>
              </a:xfrm>
              <a:blipFill>
                <a:blip r:embed="rId2"/>
                <a:stretch>
                  <a:fillRect l="-1075" t="-7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026889-BE06-5043-A3A6-A6430A62F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14 Feb. 2019 | P. Weidenkaff</a:t>
            </a:r>
            <a:endParaRPr lang="en-US"/>
          </a:p>
        </p:txBody>
      </p:sp>
      <p:pic>
        <p:nvPicPr>
          <p:cNvPr id="5" name="Picture 4" descr="A close up of a map&#13;&#10;&#13;&#10;Description automatically generated">
            <a:extLst>
              <a:ext uri="{FF2B5EF4-FFF2-40B4-BE49-F238E27FC236}">
                <a16:creationId xmlns:a16="http://schemas.microsoft.com/office/drawing/2014/main" id="{C14EC403-492E-B247-9A5B-B49B7D465CC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472" t="9931" r="50000" b="49467"/>
          <a:stretch/>
        </p:blipFill>
        <p:spPr>
          <a:xfrm>
            <a:off x="450453" y="2309248"/>
            <a:ext cx="2655694" cy="2477164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916667B-E74D-EA4B-B433-D323321907F4}"/>
              </a:ext>
            </a:extLst>
          </p:cNvPr>
          <p:cNvSpPr txBox="1">
            <a:spLocks/>
          </p:cNvSpPr>
          <p:nvPr/>
        </p:nvSpPr>
        <p:spPr>
          <a:xfrm>
            <a:off x="6317225" y="5501077"/>
            <a:ext cx="4711262" cy="1573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Adobe Hebrew" panose="02040503050201020203" pitchFamily="18" charset="-79"/>
                <a:ea typeface="+mn-ea"/>
                <a:cs typeface="Adobe Hebrew" panose="02040503050201020203" pitchFamily="18" charset="-79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Adobe Hebrew" panose="02040503050201020203" pitchFamily="18" charset="-79"/>
                <a:ea typeface="+mn-ea"/>
                <a:cs typeface="Adobe Hebrew" panose="02040503050201020203" pitchFamily="18" charset="-79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dobe Hebrew" panose="02040503050201020203" pitchFamily="18" charset="-79"/>
                <a:ea typeface="+mn-ea"/>
                <a:cs typeface="Adobe Hebrew" panose="02040503050201020203" pitchFamily="18" charset="-79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dobe Hebrew" panose="02040503050201020203" pitchFamily="18" charset="-79"/>
                <a:ea typeface="+mn-ea"/>
                <a:cs typeface="Adobe Hebrew" panose="02040503050201020203" pitchFamily="18" charset="-79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dobe Hebrew" panose="02040503050201020203" pitchFamily="18" charset="-79"/>
                <a:ea typeface="+mn-ea"/>
                <a:cs typeface="Adobe Hebrew" panose="02040503050201020203" pitchFamily="18" charset="-79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154E6FD-CB47-514D-ADE9-BBF706E02BD0}"/>
                  </a:ext>
                </a:extLst>
              </p:cNvPr>
              <p:cNvSpPr txBox="1"/>
              <p:nvPr/>
            </p:nvSpPr>
            <p:spPr>
              <a:xfrm>
                <a:off x="10515302" y="6509425"/>
                <a:ext cx="7911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~0.01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154E6FD-CB47-514D-ADE9-BBF706E02B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15302" y="6509425"/>
                <a:ext cx="791114" cy="276999"/>
              </a:xfrm>
              <a:prstGeom prst="rect">
                <a:avLst/>
              </a:prstGeom>
              <a:blipFill>
                <a:blip r:embed="rId4"/>
                <a:stretch>
                  <a:fillRect l="-3226" r="-6452"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F2D910D6-C680-7F4F-8757-FCCF06F40903}"/>
              </a:ext>
            </a:extLst>
          </p:cNvPr>
          <p:cNvSpPr txBox="1"/>
          <p:nvPr/>
        </p:nvSpPr>
        <p:spPr>
          <a:xfrm>
            <a:off x="5207673" y="5031079"/>
            <a:ext cx="613501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" sz="1200" dirty="0" err="1">
                <a:latin typeface="Courier" pitchFamily="2" charset="0"/>
              </a:rPr>
              <a:t>nTrk</a:t>
            </a:r>
            <a:r>
              <a:rPr lang="en" sz="1200" dirty="0">
                <a:latin typeface="Courier" pitchFamily="2" charset="0"/>
              </a:rPr>
              <a:t> | </a:t>
            </a:r>
            <a:r>
              <a:rPr lang="en" sz="1200" dirty="0" err="1">
                <a:solidFill>
                  <a:srgbClr val="0070C0"/>
                </a:solidFill>
                <a:latin typeface="Courier" pitchFamily="2" charset="0"/>
              </a:rPr>
              <a:t>noBkg</a:t>
            </a:r>
            <a:r>
              <a:rPr lang="en" sz="1200" dirty="0">
                <a:latin typeface="Courier" pitchFamily="2" charset="0"/>
              </a:rPr>
              <a:t> | </a:t>
            </a:r>
            <a:r>
              <a:rPr lang="en" sz="1200" dirty="0">
                <a:solidFill>
                  <a:srgbClr val="00B050"/>
                </a:solidFill>
                <a:latin typeface="Courier" pitchFamily="2" charset="0"/>
              </a:rPr>
              <a:t>Nominal</a:t>
            </a:r>
            <a:r>
              <a:rPr lang="en" sz="1200" dirty="0">
                <a:latin typeface="Courier" pitchFamily="2" charset="0"/>
              </a:rPr>
              <a:t> | </a:t>
            </a:r>
            <a:r>
              <a:rPr lang="en" sz="1200" dirty="0" err="1">
                <a:solidFill>
                  <a:srgbClr val="7030A0"/>
                </a:solidFill>
                <a:latin typeface="Courier" pitchFamily="2" charset="0"/>
              </a:rPr>
              <a:t>Consv</a:t>
            </a:r>
            <a:r>
              <a:rPr lang="en" sz="1200" dirty="0">
                <a:solidFill>
                  <a:srgbClr val="7030A0"/>
                </a:solidFill>
                <a:latin typeface="Courier" pitchFamily="2" charset="0"/>
              </a:rPr>
              <a:t>. </a:t>
            </a:r>
            <a:r>
              <a:rPr lang="en" sz="1200" dirty="0">
                <a:latin typeface="Courier" pitchFamily="2" charset="0"/>
              </a:rPr>
              <a:t>|  </a:t>
            </a:r>
            <a:r>
              <a:rPr lang="en" sz="1200" dirty="0">
                <a:solidFill>
                  <a:srgbClr val="EE00AA"/>
                </a:solidFill>
                <a:latin typeface="Courier" pitchFamily="2" charset="0"/>
              </a:rPr>
              <a:t>Consv2</a:t>
            </a:r>
            <a:r>
              <a:rPr lang="en" sz="1200" dirty="0">
                <a:latin typeface="Courier" pitchFamily="2" charset="0"/>
              </a:rPr>
              <a:t>. | </a:t>
            </a:r>
            <a:r>
              <a:rPr lang="en" sz="1200" dirty="0">
                <a:solidFill>
                  <a:srgbClr val="FFC000"/>
                </a:solidFill>
                <a:latin typeface="Courier" pitchFamily="2" charset="0"/>
              </a:rPr>
              <a:t>Huge</a:t>
            </a:r>
            <a:r>
              <a:rPr lang="en" sz="1200" dirty="0">
                <a:latin typeface="Courier" pitchFamily="2" charset="0"/>
              </a:rPr>
              <a:t> | </a:t>
            </a:r>
            <a:r>
              <a:rPr lang="en" sz="1200" dirty="0">
                <a:solidFill>
                  <a:srgbClr val="00EFDC"/>
                </a:solidFill>
                <a:latin typeface="Courier" pitchFamily="2" charset="0"/>
              </a:rPr>
              <a:t>w/o layer1</a:t>
            </a:r>
            <a:r>
              <a:rPr lang="en" sz="1200" dirty="0">
                <a:latin typeface="Courier" pitchFamily="2" charset="0"/>
              </a:rPr>
              <a:t> </a:t>
            </a:r>
          </a:p>
          <a:p>
            <a:r>
              <a:rPr lang="en" sz="1200" dirty="0">
                <a:latin typeface="Courier" pitchFamily="2" charset="0"/>
              </a:rPr>
              <a:t>--------------------------------------------------------------</a:t>
            </a:r>
          </a:p>
          <a:p>
            <a:r>
              <a:rPr lang="en" sz="1200" dirty="0">
                <a:solidFill>
                  <a:srgbClr val="000000"/>
                </a:solidFill>
                <a:latin typeface="Courier" pitchFamily="2" charset="0"/>
              </a:rPr>
              <a:t>  1    0.954    0.954    0.955     0.955     0.953   0.954</a:t>
            </a:r>
          </a:p>
          <a:p>
            <a:r>
              <a:rPr lang="en" sz="1200" dirty="0">
                <a:solidFill>
                  <a:srgbClr val="000000"/>
                </a:solidFill>
                <a:latin typeface="Courier" pitchFamily="2" charset="0"/>
              </a:rPr>
              <a:t>  2    0.969    0.969    0.969     0.969     0.959   0.964</a:t>
            </a:r>
          </a:p>
          <a:p>
            <a:r>
              <a:rPr lang="en" sz="1200" dirty="0">
                <a:solidFill>
                  <a:srgbClr val="000000"/>
                </a:solidFill>
                <a:latin typeface="Courier" pitchFamily="2" charset="0"/>
              </a:rPr>
              <a:t>  3    0.962    0.961    0.961     0.96      0.927   0.953</a:t>
            </a:r>
          </a:p>
          <a:p>
            <a:r>
              <a:rPr lang="en" sz="1200" dirty="0">
                <a:solidFill>
                  <a:srgbClr val="000000"/>
                </a:solidFill>
                <a:latin typeface="Courier" pitchFamily="2" charset="0"/>
              </a:rPr>
              <a:t>  4    0.953    0.953    0.951     0.95      0.784   0.939</a:t>
            </a:r>
          </a:p>
          <a:p>
            <a:r>
              <a:rPr lang="en" sz="1200" dirty="0">
                <a:solidFill>
                  <a:srgbClr val="000000"/>
                </a:solidFill>
                <a:latin typeface="Courier" pitchFamily="2" charset="0"/>
              </a:rPr>
              <a:t>  5    0.943    0.943    0.94      0.939     0.302   0.93</a:t>
            </a:r>
          </a:p>
          <a:p>
            <a:r>
              <a:rPr lang="en" sz="1200" dirty="0">
                <a:solidFill>
                  <a:srgbClr val="000000"/>
                </a:solidFill>
                <a:latin typeface="Courier" pitchFamily="2" charset="0"/>
              </a:rPr>
              <a:t>  6    0.926    0.925    0.92      0.915     0.017   0.917</a:t>
            </a:r>
          </a:p>
          <a:p>
            <a:endParaRPr lang="en-US" sz="1200" dirty="0">
              <a:latin typeface="Courier" pitchFamily="2" charset="0"/>
            </a:endParaRPr>
          </a:p>
        </p:txBody>
      </p:sp>
      <p:pic>
        <p:nvPicPr>
          <p:cNvPr id="7" name="Picture 6" descr="A screenshot of a cell phone&#13;&#10;&#13;&#10;Description automatically generated">
            <a:extLst>
              <a:ext uri="{FF2B5EF4-FFF2-40B4-BE49-F238E27FC236}">
                <a16:creationId xmlns:a16="http://schemas.microsoft.com/office/drawing/2014/main" id="{A8FA5048-5EB7-FD46-A0EE-3FE8BE718CD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495" t="6560" r="8201"/>
          <a:stretch/>
        </p:blipFill>
        <p:spPr>
          <a:xfrm>
            <a:off x="4024661" y="1453623"/>
            <a:ext cx="8167339" cy="3578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426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7214D-D1E3-EF4A-B6E4-67F30C657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details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A2983A4-9352-E54C-A98A-CD5FB059BC16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en-US" dirty="0"/>
                  <a:t>New algorithm </a:t>
                </a:r>
                <a:r>
                  <a:rPr lang="en-US" sz="1800" dirty="0" err="1">
                    <a:latin typeface="Courier" pitchFamily="2" charset="0"/>
                  </a:rPr>
                  <a:t>CgemBeamBkg</a:t>
                </a:r>
                <a:endParaRPr lang="en-US" sz="1800" dirty="0">
                  <a:latin typeface="Courier" pitchFamily="2" charset="0"/>
                </a:endParaRPr>
              </a:p>
              <a:p>
                <a:pPr lvl="1"/>
                <a:r>
                  <a:rPr lang="en-US" sz="1400" dirty="0"/>
                  <a:t>Available in CVS, part of the next </a:t>
                </a:r>
                <a:r>
                  <a:rPr lang="en-US" sz="1400" dirty="0" err="1"/>
                  <a:t>CgemBoss</a:t>
                </a:r>
                <a:r>
                  <a:rPr lang="en-US" sz="1400" dirty="0"/>
                  <a:t> release</a:t>
                </a:r>
              </a:p>
              <a:p>
                <a:r>
                  <a:rPr lang="en-US" dirty="0"/>
                  <a:t>Add clusters random in </a:t>
                </a:r>
                <a:r>
                  <a:rPr lang="en-US" sz="1800" dirty="0"/>
                  <a:t>(z,</a:t>
                </a:r>
                <a:r>
                  <a:rPr lang="el-GR" sz="1800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ϕ</a:t>
                </a:r>
                <a:r>
                  <a:rPr lang="en-US" sz="1800" dirty="0"/>
                  <a:t>) </a:t>
                </a:r>
                <a:r>
                  <a:rPr lang="en-US" dirty="0"/>
                  <a:t>to </a:t>
                </a:r>
                <a:r>
                  <a:rPr lang="en-US" sz="1800" dirty="0" err="1">
                    <a:latin typeface="Courier" pitchFamily="2" charset="0"/>
                  </a:rPr>
                  <a:t>RecCgemClusterCol</a:t>
                </a:r>
                <a:endParaRPr lang="en-US" sz="1800" dirty="0">
                  <a:latin typeface="Courier" pitchFamily="2" charset="0"/>
                </a:endParaRPr>
              </a:p>
              <a:p>
                <a:r>
                  <a:rPr lang="en-US" dirty="0"/>
                  <a:t>Run after </a:t>
                </a:r>
                <a:r>
                  <a:rPr lang="en-US" sz="1800" dirty="0" err="1">
                    <a:latin typeface="Courier" pitchFamily="2" charset="0"/>
                  </a:rPr>
                  <a:t>CgemClusterCreate</a:t>
                </a:r>
                <a:r>
                  <a:rPr lang="en-US" dirty="0"/>
                  <a:t>, before </a:t>
                </a:r>
                <a:r>
                  <a:rPr lang="en-US" sz="1800" dirty="0" err="1">
                    <a:latin typeface="Courier" pitchFamily="2" charset="0"/>
                  </a:rPr>
                  <a:t>MdcHoughFinder</a:t>
                </a:r>
                <a:endParaRPr lang="en-US" sz="1800" dirty="0">
                  <a:latin typeface="Courier" pitchFamily="2" charset="0"/>
                </a:endParaRPr>
              </a:p>
              <a:p>
                <a:endParaRPr lang="en-US" sz="1800" dirty="0">
                  <a:latin typeface="Courier" pitchFamily="2" charset="0"/>
                </a:endParaRPr>
              </a:p>
              <a:p>
                <a:endParaRPr lang="en-US" sz="1800" dirty="0">
                  <a:latin typeface="Courier" pitchFamily="2" charset="0"/>
                </a:endParaRPr>
              </a:p>
              <a:p>
                <a:r>
                  <a:rPr lang="en-US" dirty="0"/>
                  <a:t>Cross-check </a:t>
                </a:r>
              </a:p>
              <a:p>
                <a:pPr lvl="1"/>
                <a:r>
                  <a:rPr lang="en-US" dirty="0"/>
                  <a:t>Huge background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  <m:r>
                      <a:rPr lang="en-US" sz="1400" i="1">
                        <a:latin typeface="Cambria Math" panose="02040503050406030204" pitchFamily="18" charset="0"/>
                      </a:rPr>
                      <m:t>=(0.1, 0, 0)</m:t>
                    </m:r>
                  </m:oMath>
                </a14:m>
                <a:endParaRPr lang="en-US" sz="1400" dirty="0"/>
              </a:p>
              <a:p>
                <a:pPr lvl="1"/>
                <a:r>
                  <a:rPr lang="en-US" dirty="0"/>
                  <a:t>Homogeneously distributed in </a:t>
                </a:r>
                <a:r>
                  <a:rPr lang="en-US" sz="1400" dirty="0"/>
                  <a:t>(z,</a:t>
                </a:r>
                <a:r>
                  <a:rPr lang="el-GR" sz="1400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ϕ</a:t>
                </a:r>
                <a:r>
                  <a:rPr lang="en-US" sz="1400" dirty="0"/>
                  <a:t>)</a:t>
                </a:r>
              </a:p>
              <a:p>
                <a:endParaRPr lang="en-US" sz="1800" dirty="0">
                  <a:latin typeface="Courier" pitchFamily="2" charset="0"/>
                </a:endParaRPr>
              </a:p>
              <a:p>
                <a:endParaRPr lang="en-US" dirty="0"/>
              </a:p>
              <a:p>
                <a:endParaRPr lang="en-US" dirty="0"/>
              </a:p>
              <a:p>
                <a:pPr lvl="1"/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A2983A4-9352-E54C-A98A-CD5FB059BC1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978" t="-10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FD8F5C-58EF-0241-B0EA-B5B9A3AB0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14 Feb. 2019 | P. Weidenkaff</a:t>
            </a:r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2ABDF9D-DA84-204C-8EC1-24F1CC782723}"/>
              </a:ext>
            </a:extLst>
          </p:cNvPr>
          <p:cNvGrpSpPr/>
          <p:nvPr/>
        </p:nvGrpSpPr>
        <p:grpSpPr>
          <a:xfrm>
            <a:off x="6019800" y="3509155"/>
            <a:ext cx="5200261" cy="2216824"/>
            <a:chOff x="316620" y="2899086"/>
            <a:chExt cx="5200261" cy="2216824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9CE40519-B238-4F43-958C-C214141E8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C1B7AD"/>
                </a:clrFrom>
                <a:clrTo>
                  <a:srgbClr val="C1B7AD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400306" y="2899086"/>
              <a:ext cx="5116575" cy="2216824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303D2C5-1ADD-5944-A74C-946A2650E756}"/>
                </a:ext>
              </a:extLst>
            </p:cNvPr>
            <p:cNvSpPr txBox="1"/>
            <p:nvPr/>
          </p:nvSpPr>
          <p:spPr>
            <a:xfrm>
              <a:off x="316620" y="3493392"/>
              <a:ext cx="75212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400" dirty="0">
                  <a:latin typeface="Cambria Math" panose="02040503050406030204" pitchFamily="18" charset="0"/>
                  <a:ea typeface="Cambria Math" panose="02040503050406030204" pitchFamily="18" charset="0"/>
                  <a:cs typeface="Adobe Hebrew" panose="02040503050201020203" pitchFamily="18" charset="-79"/>
                </a:rPr>
                <a:t>π</a:t>
              </a:r>
              <a:r>
                <a:rPr lang="en-US" sz="1400" dirty="0">
                  <a:latin typeface="Adobe Hebrew" panose="02040503050201020203" pitchFamily="18" charset="-79"/>
                  <a:cs typeface="Adobe Hebrew" panose="02040503050201020203" pitchFamily="18" charset="-79"/>
                </a:rPr>
                <a:t> track 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081C8B6-4F2E-994B-879E-6350AB1B13AA}"/>
                </a:ext>
              </a:extLst>
            </p:cNvPr>
            <p:cNvSpPr txBox="1"/>
            <p:nvPr/>
          </p:nvSpPr>
          <p:spPr>
            <a:xfrm>
              <a:off x="2122821" y="4576760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6570EC1-28E3-6946-B922-30EB4078E3E4}"/>
                </a:ext>
              </a:extLst>
            </p:cNvPr>
            <p:cNvSpPr txBox="1"/>
            <p:nvPr/>
          </p:nvSpPr>
          <p:spPr>
            <a:xfrm>
              <a:off x="2016652" y="3125233"/>
              <a:ext cx="166584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" pitchFamily="2" charset="0"/>
                </a:rPr>
                <a:t>EventDisplay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79EA547A-5EE4-F44D-A778-DB7CD6CF3A71}"/>
              </a:ext>
            </a:extLst>
          </p:cNvPr>
          <p:cNvSpPr txBox="1"/>
          <p:nvPr/>
        </p:nvSpPr>
        <p:spPr>
          <a:xfrm>
            <a:off x="5925809" y="1450645"/>
            <a:ext cx="5826164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Courier" pitchFamily="2" charset="0"/>
              </a:rPr>
              <a:t>#include "$CGEMCLUSTERCREATEROOT/share/</a:t>
            </a:r>
            <a:r>
              <a:rPr lang="en-US" sz="1100" dirty="0" err="1">
                <a:latin typeface="Courier" pitchFamily="2" charset="0"/>
              </a:rPr>
              <a:t>CgemClusterCreateOption.txt</a:t>
            </a:r>
            <a:r>
              <a:rPr lang="en-US" sz="1100" dirty="0">
                <a:latin typeface="Courier" pitchFamily="2" charset="0"/>
              </a:rPr>
              <a:t>"</a:t>
            </a:r>
          </a:p>
          <a:p>
            <a:r>
              <a:rPr lang="en-US" sz="1100" dirty="0">
                <a:latin typeface="Courier" pitchFamily="2" charset="0"/>
              </a:rPr>
              <a:t>#include "$CGEMBEAMBKGROOT/share/</a:t>
            </a:r>
            <a:r>
              <a:rPr lang="en-US" sz="1100" dirty="0" err="1">
                <a:latin typeface="Courier" pitchFamily="2" charset="0"/>
              </a:rPr>
              <a:t>jobOptions_CgemBeamBkg.txt</a:t>
            </a:r>
            <a:r>
              <a:rPr lang="en-US" sz="1100" dirty="0">
                <a:latin typeface="Courier" pitchFamily="2" charset="0"/>
              </a:rPr>
              <a:t>" CgemBeamBkg.ProbLayer1=0.001995; //p1 default value</a:t>
            </a:r>
          </a:p>
          <a:p>
            <a:r>
              <a:rPr lang="en-US" sz="1100" dirty="0">
                <a:latin typeface="Courier" pitchFamily="2" charset="0"/>
              </a:rPr>
              <a:t>CgemBeamBkg.ProbLayer2=0.;      //p2 default value</a:t>
            </a:r>
          </a:p>
          <a:p>
            <a:r>
              <a:rPr lang="en-US" sz="1100" dirty="0">
                <a:latin typeface="Courier" pitchFamily="2" charset="0"/>
              </a:rPr>
              <a:t>CgemBeamBkg.ProbLayer3=0.;      //p3 default value</a:t>
            </a:r>
          </a:p>
          <a:p>
            <a:endParaRPr lang="en-US" sz="1100" dirty="0">
              <a:latin typeface="Courier" pitchFamily="2" charset="0"/>
            </a:endParaRPr>
          </a:p>
          <a:p>
            <a:r>
              <a:rPr lang="en-US" sz="1100" dirty="0">
                <a:latin typeface="Courier" pitchFamily="2" charset="0"/>
              </a:rPr>
              <a:t>#include "$MDCHOUGHFINDERROOT/share/</a:t>
            </a:r>
            <a:r>
              <a:rPr lang="en-US" sz="1100" dirty="0" err="1">
                <a:latin typeface="Courier" pitchFamily="2" charset="0"/>
              </a:rPr>
              <a:t>jobOptions_MdcHoughFinder.txt</a:t>
            </a:r>
            <a:r>
              <a:rPr lang="en-US" sz="1100" dirty="0">
                <a:latin typeface="Courier" pitchFamily="2" charset="0"/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1737965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83D6437-7E31-A84D-91AE-AFEA1EFFE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90D2393D-5F3E-5742-8B25-6FF867A8627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058090"/>
                <a:ext cx="6771968" cy="5229587"/>
              </a:xfrm>
            </p:spPr>
            <p:txBody>
              <a:bodyPr/>
              <a:lstStyle/>
              <a:p>
                <a:r>
                  <a:rPr lang="en-US" dirty="0"/>
                  <a:t>Nominal beam background expectation 1</a:t>
                </a:r>
                <a:r>
                  <a:rPr lang="en-US" baseline="30000" dirty="0"/>
                  <a:t>th</a:t>
                </a:r>
                <a:r>
                  <a:rPr lang="en-US" dirty="0"/>
                  <a:t> layer :</a:t>
                </a:r>
                <a:br>
                  <a:rPr lang="en-US" dirty="0"/>
                </a:br>
                <a:r>
                  <a:rPr lang="en-US" dirty="0"/>
                  <a:t>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=9.5</m:t>
                    </m:r>
                  </m:oMath>
                </a14:m>
                <a:r>
                  <a:rPr lang="en-US" b="1" dirty="0"/>
                  <a:t>kHz/x-strip,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21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0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ns</m:t>
                    </m:r>
                  </m:oMath>
                </a14:m>
                <a:r>
                  <a:rPr lang="en-US" b="1" dirty="0"/>
                  <a:t> </a:t>
                </a:r>
              </a:p>
              <a:p>
                <a:r>
                  <a:rPr lang="en-US" dirty="0"/>
                  <a:t>Neglect layer 2 and 3</a:t>
                </a:r>
              </a:p>
              <a:p>
                <a:r>
                  <a:rPr lang="en-US" dirty="0"/>
                  <a:t>New algorithm </a:t>
                </a:r>
                <a:r>
                  <a:rPr lang="en-US" sz="1800" dirty="0" err="1">
                    <a:latin typeface="Courier" pitchFamily="2" charset="0"/>
                  </a:rPr>
                  <a:t>CgemBeamBkg</a:t>
                </a:r>
                <a:endParaRPr lang="en-US" sz="1800" dirty="0">
                  <a:latin typeface="Courier" pitchFamily="2" charset="0"/>
                </a:endParaRPr>
              </a:p>
              <a:p>
                <a:r>
                  <a:rPr lang="en-US" dirty="0"/>
                  <a:t>Effect on reconstruction efficiency is </a:t>
                </a:r>
                <a:r>
                  <a:rPr lang="en-US" dirty="0">
                    <a:solidFill>
                      <a:srgbClr val="FF0000"/>
                    </a:solidFill>
                  </a:rPr>
                  <a:t>negligible</a:t>
                </a:r>
                <a:r>
                  <a:rPr lang="en-US" dirty="0"/>
                  <a:t> for </a:t>
                </a:r>
                <a:r>
                  <a:rPr lang="en-US" dirty="0">
                    <a:solidFill>
                      <a:srgbClr val="FF0000"/>
                    </a:solidFill>
                  </a:rPr>
                  <a:t>low</a:t>
                </a:r>
                <a:r>
                  <a:rPr lang="en-US" dirty="0"/>
                  <a:t> </a:t>
                </a:r>
                <a:r>
                  <a:rPr lang="en-US" dirty="0">
                    <a:solidFill>
                      <a:srgbClr val="FF0000"/>
                    </a:solidFill>
                  </a:rPr>
                  <a:t>multiplicity</a:t>
                </a:r>
                <a:r>
                  <a:rPr lang="en-US" dirty="0"/>
                  <a:t> events</a:t>
                </a:r>
              </a:p>
              <a:p>
                <a:r>
                  <a:rPr lang="en-US" dirty="0"/>
                  <a:t>and </a:t>
                </a:r>
                <a:r>
                  <a:rPr lang="en-US" dirty="0">
                    <a:solidFill>
                      <a:srgbClr val="FF0000"/>
                    </a:solidFill>
                  </a:rPr>
                  <a:t>small</a:t>
                </a:r>
                <a:r>
                  <a:rPr lang="en-US" dirty="0"/>
                  <a:t> for </a:t>
                </a:r>
                <a:r>
                  <a:rPr lang="en-US" dirty="0">
                    <a:solidFill>
                      <a:srgbClr val="FF0000"/>
                    </a:solidFill>
                  </a:rPr>
                  <a:t>high multiplicity events</a:t>
                </a:r>
              </a:p>
            </p:txBody>
          </p:sp>
        </mc:Choice>
        <mc:Fallback xmlns="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90D2393D-5F3E-5742-8B25-6FF867A8627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058090"/>
                <a:ext cx="6771968" cy="5229587"/>
              </a:xfrm>
              <a:blipFill>
                <a:blip r:embed="rId2"/>
                <a:stretch>
                  <a:fillRect l="-749" t="-7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C89E5-5682-1C41-977B-666AB53F9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14 Feb. 2019 | P. Weidenkaff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458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s3" id="{6FB5E40B-2EFB-4A41-A473-067055003B35}" vid="{D19DF13F-35FF-2140-9287-0A7DBC5327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3569</TotalTime>
  <Words>296</Words>
  <Application>Microsoft Macintosh PowerPoint</Application>
  <PresentationFormat>Widescreen</PresentationFormat>
  <Paragraphs>80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Adobe Hebrew</vt:lpstr>
      <vt:lpstr>Arial</vt:lpstr>
      <vt:lpstr>Calibri</vt:lpstr>
      <vt:lpstr>Cambria Math</vt:lpstr>
      <vt:lpstr>Courier</vt:lpstr>
      <vt:lpstr>Office Theme</vt:lpstr>
      <vt:lpstr>Beam background simulation in CgemBoss</vt:lpstr>
      <vt:lpstr>Beam background simulation</vt:lpstr>
      <vt:lpstr>Effect on reconstruction efficiency</vt:lpstr>
      <vt:lpstr>Implementation details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 of beam background effects on reconstruction efficiency</dc:title>
  <dc:creator>Peter Weidenkaff</dc:creator>
  <cp:lastModifiedBy>Peter Weidenkaff</cp:lastModifiedBy>
  <cp:revision>42</cp:revision>
  <cp:lastPrinted>2018-11-23T10:40:37Z</cp:lastPrinted>
  <dcterms:created xsi:type="dcterms:W3CDTF">2019-01-23T09:52:56Z</dcterms:created>
  <dcterms:modified xsi:type="dcterms:W3CDTF">2019-02-18T14:46:58Z</dcterms:modified>
</cp:coreProperties>
</file>