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0" r:id="rId1"/>
  </p:sldMasterIdLst>
  <p:notesMasterIdLst>
    <p:notesMasterId r:id="rId28"/>
  </p:notesMasterIdLst>
  <p:sldIdLst>
    <p:sldId id="1565" r:id="rId2"/>
    <p:sldId id="1656" r:id="rId3"/>
    <p:sldId id="1657" r:id="rId4"/>
    <p:sldId id="1580" r:id="rId5"/>
    <p:sldId id="1592" r:id="rId6"/>
    <p:sldId id="1678" r:id="rId7"/>
    <p:sldId id="1555" r:id="rId8"/>
    <p:sldId id="1554" r:id="rId9"/>
    <p:sldId id="1632" r:id="rId10"/>
    <p:sldId id="1637" r:id="rId11"/>
    <p:sldId id="1673" r:id="rId12"/>
    <p:sldId id="1686" r:id="rId13"/>
    <p:sldId id="1659" r:id="rId14"/>
    <p:sldId id="1684" r:id="rId15"/>
    <p:sldId id="1670" r:id="rId16"/>
    <p:sldId id="1664" r:id="rId17"/>
    <p:sldId id="1663" r:id="rId18"/>
    <p:sldId id="1685" r:id="rId19"/>
    <p:sldId id="1676" r:id="rId20"/>
    <p:sldId id="1681" r:id="rId21"/>
    <p:sldId id="1679" r:id="rId22"/>
    <p:sldId id="1650" r:id="rId23"/>
    <p:sldId id="1655" r:id="rId24"/>
    <p:sldId id="1668" r:id="rId25"/>
    <p:sldId id="1649" r:id="rId26"/>
    <p:sldId id="1523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y Lacey" initials="RL" lastIdx="1" clrIdx="0">
    <p:extLst>
      <p:ext uri="{19B8F6BF-5375-455C-9EA6-DF929625EA0E}">
        <p15:presenceInfo xmlns:p15="http://schemas.microsoft.com/office/powerpoint/2012/main" userId="46e60161405c099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525"/>
    <a:srgbClr val="2F5A9F"/>
    <a:srgbClr val="000099"/>
    <a:srgbClr val="FF3399"/>
    <a:srgbClr val="336600"/>
    <a:srgbClr val="B96E57"/>
    <a:srgbClr val="4B14E6"/>
    <a:srgbClr val="0033CC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8" autoAdjust="0"/>
    <p:restoredTop sz="94349" autoAdjust="0"/>
  </p:normalViewPr>
  <p:slideViewPr>
    <p:cSldViewPr>
      <p:cViewPr varScale="1">
        <p:scale>
          <a:sx n="95" d="100"/>
          <a:sy n="95" d="100"/>
        </p:scale>
        <p:origin x="1556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54.emf"/><Relationship Id="rId1" Type="http://schemas.openxmlformats.org/officeDocument/2006/relationships/image" Target="../media/image66.emf"/><Relationship Id="rId4" Type="http://schemas.openxmlformats.org/officeDocument/2006/relationships/image" Target="../media/image6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6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72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image" Target="../media/image73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4" Type="http://schemas.openxmlformats.org/officeDocument/2006/relationships/image" Target="../media/image8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emf"/><Relationship Id="rId4" Type="http://schemas.openxmlformats.org/officeDocument/2006/relationships/image" Target="../media/image5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0641482C-FFD9-42F4-8F48-70920491F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57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FB4F32-F637-4F96-8BED-3A06F51A33B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882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850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5DBC1-B5A6-41DF-8EB5-5D112DEEABB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96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872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183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417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5DBC1-B5A6-41DF-8EB5-5D112DEEABB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2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5DBC1-B5A6-41DF-8EB5-5D112DEEABB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9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5DBC1-B5A6-41DF-8EB5-5D112DEEABB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928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5DBC1-B5A6-41DF-8EB5-5D112DEEABB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09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5DBC1-B5A6-41DF-8EB5-5D112DEEABB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37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609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5DBC1-B5A6-41DF-8EB5-5D112DEEABB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885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5DBC1-B5A6-41DF-8EB5-5D112DEEABB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805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85BE47-9E08-471D-B09B-650CDB3DD29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73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FB4F32-F637-4F96-8BED-3A06F51A33B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64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5DBC1-B5A6-41DF-8EB5-5D112DEEABB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302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5DBC1-B5A6-41DF-8EB5-5D112DEEABB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8267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610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1A98CE-777C-40D1-B98D-C22C243103B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510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008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493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936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400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671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5DBC1-B5A6-41DF-8EB5-5D112DEEABB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26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C446720-4828-4C0F-8D16-F469293D8DE4}" type="datetime1">
              <a:rPr lang="en-US" smtClean="0"/>
              <a:t>7/12/2019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Roy A.  Lacey, QCD @ Weihai-Shandong University, China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A680365-458B-4FD0-8380-46D6C77C08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9DB9BF-F93D-4C8C-948F-23C49FDAD715}" type="datetime1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Roy A.  Lacey, QCD @ Weihai-Shandong University, China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252C2C-BB50-4755-BB89-BE16F80EC1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A28BF-6B38-492D-8E65-3D1AC2921176}" type="datetime1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Roy A.  Lacey, QCD @ Weihai-Shandong University, China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B1177-5D61-42A5-8A6A-72CCBCA6A8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2149B-68EC-4C18-BF65-BD8E56A4DCBA}" type="datetime1">
              <a:rPr lang="en-US" smtClean="0"/>
              <a:t>7/12/2019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Roy A.  Lacey, QCD @ Weihai-Shandong University, China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B9155-0FC5-4747-B146-6A0D49CA1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0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D401CF-C115-420D-BD6D-A182F3C89870}" type="datetime1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Roy A.  Lacey, QCD @ Weihai-Shandong University, China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B1D97-57A0-4161-A196-A33AA84FE83E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of 23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FC91D8-69EB-4FC5-AAD5-E6AE98D4251C}" type="datetime1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Roy A.  Lacey, QCD @ Weihai-Shandong University, China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92847-096F-4B79-AE67-0AC6ED9091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719EF2-4620-41AD-8FBF-4E69AD5A3906}" type="datetime1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Roy A.  Lacey, QCD @ Weihai-Shandong University, China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E489F-A000-455E-A13A-552F7A3473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9CEFCF-2BA2-4C74-B385-FEA9CFEE7292}" type="datetime1">
              <a:rPr lang="en-US" smtClean="0"/>
              <a:t>7/12/2019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Roy A.  Lacey, QCD @ Weihai-Shandong University, China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20533-9E70-4182-A58A-0E47FBE034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B11500-9C4A-425F-B03C-4A1C61AE2C1E}" type="datetime1">
              <a:rPr lang="en-US" smtClean="0"/>
              <a:t>7/12/2019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Roy A.  Lacey, QCD @ Weihai-Shandong University, China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96CDF1-E45D-4476-8495-D306F40257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502568" cy="365760"/>
          </a:xfrm>
        </p:spPr>
        <p:txBody>
          <a:bodyPr/>
          <a:lstStyle/>
          <a:p>
            <a:pPr>
              <a:defRPr/>
            </a:pPr>
            <a:fld id="{9F4D98A7-045B-48C9-AB70-33D97C68AB74}" type="datetime1">
              <a:rPr lang="en-US" smtClean="0"/>
              <a:t>7/12/2019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33800" y="6407945"/>
            <a:ext cx="2996955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QCD @ Weihai-Shandong University, China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of 23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fld id="{89AC337C-CF5E-4B67-AEA0-F35212646126}" type="datetime1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Roy A.  Lacey, QCD @ Weihai-Shandong University, China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5CD9F1-2EA4-46BE-91AA-56ACC19507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AD6C178-864A-469D-BD24-C5115E3CB059}" type="datetime1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Roy A.  Lacey, QCD @ Weihai-Shandong University, China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AC1ADB7-2207-43EA-BD12-9646E3F2BC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7" y="5001994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7" y="5001994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2631A6E-8FEA-4CC3-A708-FECB4DAB2C7A}" type="datetime1">
              <a:rPr lang="en-US" smtClean="0"/>
              <a:t>7/12/2019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81400" y="6407945"/>
            <a:ext cx="3149355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Roy A.  Lacey, QCD @ Weihai-Shandong University, China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305800" y="6407945"/>
            <a:ext cx="70723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FC95FFE-6246-48A3-A82F-C4DEEB52FF3F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of 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42.png"/><Relationship Id="rId3" Type="http://schemas.openxmlformats.org/officeDocument/2006/relationships/slideLayout" Target="../slideLayouts/slideLayout2.xml"/><Relationship Id="rId12" Type="http://schemas.openxmlformats.org/officeDocument/2006/relationships/image" Target="../media/image410.png"/><Relationship Id="rId2" Type="http://schemas.openxmlformats.org/officeDocument/2006/relationships/tags" Target="../tags/tag12.xml"/><Relationship Id="rId16" Type="http://schemas.openxmlformats.org/officeDocument/2006/relationships/image" Target="../media/image43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62.png"/><Relationship Id="rId11" Type="http://schemas.openxmlformats.org/officeDocument/2006/relationships/image" Target="../media/image390.png"/><Relationship Id="rId5" Type="http://schemas.openxmlformats.org/officeDocument/2006/relationships/image" Target="../media/image42.emf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381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370.png"/><Relationship Id="rId14" Type="http://schemas.openxmlformats.org/officeDocument/2006/relationships/image" Target="../media/image4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6.emf"/><Relationship Id="rId2" Type="http://schemas.openxmlformats.org/officeDocument/2006/relationships/tags" Target="../tags/tag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5.emf"/><Relationship Id="rId11" Type="http://schemas.openxmlformats.org/officeDocument/2006/relationships/image" Target="../media/image43.wmf"/><Relationship Id="rId5" Type="http://schemas.openxmlformats.org/officeDocument/2006/relationships/image" Target="../media/image42.emf"/><Relationship Id="rId10" Type="http://schemas.openxmlformats.org/officeDocument/2006/relationships/oleObject" Target="../embeddings/oleObject9.bin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44.wmf"/><Relationship Id="rId1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55.png"/><Relationship Id="rId5" Type="http://schemas.openxmlformats.org/officeDocument/2006/relationships/image" Target="../media/image47.emf"/><Relationship Id="rId10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4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51.emf"/><Relationship Id="rId18" Type="http://schemas.openxmlformats.org/officeDocument/2006/relationships/image" Target="../media/image35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0.e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87.png"/><Relationship Id="rId2" Type="http://schemas.openxmlformats.org/officeDocument/2006/relationships/tags" Target="../tags/tag15.xml"/><Relationship Id="rId16" Type="http://schemas.openxmlformats.org/officeDocument/2006/relationships/image" Target="../media/image86.png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85.png"/><Relationship Id="rId5" Type="http://schemas.openxmlformats.org/officeDocument/2006/relationships/image" Target="../media/image53.png"/><Relationship Id="rId15" Type="http://schemas.openxmlformats.org/officeDocument/2006/relationships/image" Target="../media/image51.emf"/><Relationship Id="rId10" Type="http://schemas.openxmlformats.org/officeDocument/2006/relationships/image" Target="../media/image84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50.emf"/><Relationship Id="rId1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14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4.emf"/><Relationship Id="rId12" Type="http://schemas.openxmlformats.org/officeDocument/2006/relationships/image" Target="../media/image56.wmf"/><Relationship Id="rId17" Type="http://schemas.openxmlformats.org/officeDocument/2006/relationships/image" Target="../media/image53.png"/><Relationship Id="rId2" Type="http://schemas.openxmlformats.org/officeDocument/2006/relationships/tags" Target="../tags/tag16.xml"/><Relationship Id="rId16" Type="http://schemas.openxmlformats.org/officeDocument/2006/relationships/image" Target="../media/image93.png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13.png"/><Relationship Id="rId15" Type="http://schemas.openxmlformats.org/officeDocument/2006/relationships/image" Target="../media/image57.wmf"/><Relationship Id="rId10" Type="http://schemas.openxmlformats.org/officeDocument/2006/relationships/image" Target="../media/image55.wmf"/><Relationship Id="rId4" Type="http://schemas.openxmlformats.org/officeDocument/2006/relationships/notesSlide" Target="../notesSlides/notesSlide15.xml"/><Relationship Id="rId9" Type="http://schemas.openxmlformats.org/officeDocument/2006/relationships/oleObject" Target="../embeddings/oleObject14.bin"/><Relationship Id="rId1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hyperlink" Target="http://arxiv.org/abs/arXiv:1410.2559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4.png"/><Relationship Id="rId12" Type="http://schemas.openxmlformats.org/officeDocument/2006/relationships/image" Target="../media/image100.png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1.emf"/><Relationship Id="rId11" Type="http://schemas.openxmlformats.org/officeDocument/2006/relationships/image" Target="../media/image99.png"/><Relationship Id="rId5" Type="http://schemas.openxmlformats.org/officeDocument/2006/relationships/image" Target="../media/image60.png"/><Relationship Id="rId15" Type="http://schemas.openxmlformats.org/officeDocument/2006/relationships/image" Target="../media/image88.png"/><Relationship Id="rId10" Type="http://schemas.openxmlformats.org/officeDocument/2006/relationships/image" Target="../media/image65.pn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58.wmf"/><Relationship Id="rId14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8" Type="http://schemas.openxmlformats.org/officeDocument/2006/relationships/image" Target="../media/image67.emf"/><Relationship Id="rId26" Type="http://schemas.openxmlformats.org/officeDocument/2006/relationships/image" Target="../media/image81.png"/><Relationship Id="rId3" Type="http://schemas.openxmlformats.org/officeDocument/2006/relationships/slideLayout" Target="../slideLayouts/slideLayout2.xml"/><Relationship Id="rId21" Type="http://schemas.openxmlformats.org/officeDocument/2006/relationships/oleObject" Target="../embeddings/oleObject21.bin"/><Relationship Id="rId7" Type="http://schemas.openxmlformats.org/officeDocument/2006/relationships/oleObject" Target="../embeddings/oleObject19.bin"/><Relationship Id="rId17" Type="http://schemas.openxmlformats.org/officeDocument/2006/relationships/oleObject" Target="../embeddings/oleObject20.bin"/><Relationship Id="rId25" Type="http://schemas.openxmlformats.org/officeDocument/2006/relationships/image" Target="../media/image80.png"/><Relationship Id="rId2" Type="http://schemas.openxmlformats.org/officeDocument/2006/relationships/tags" Target="../tags/tag18.xml"/><Relationship Id="rId16" Type="http://schemas.openxmlformats.org/officeDocument/2006/relationships/image" Target="../media/image67.emf"/><Relationship Id="rId20" Type="http://schemas.openxmlformats.org/officeDocument/2006/relationships/image" Target="../media/image68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6.emf"/><Relationship Id="rId11" Type="http://schemas.openxmlformats.org/officeDocument/2006/relationships/image" Target="../media/image69.png"/><Relationship Id="rId24" Type="http://schemas.openxmlformats.org/officeDocument/2006/relationships/image" Target="../media/image790.png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0.bin"/><Relationship Id="rId23" Type="http://schemas.openxmlformats.org/officeDocument/2006/relationships/image" Target="../media/image78.png"/><Relationship Id="rId10" Type="http://schemas.openxmlformats.org/officeDocument/2006/relationships/image" Target="../media/image79.png"/><Relationship Id="rId19" Type="http://schemas.openxmlformats.org/officeDocument/2006/relationships/oleObject" Target="../embeddings/oleObject21.bin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77.png"/><Relationship Id="rId14" Type="http://schemas.openxmlformats.org/officeDocument/2006/relationships/image" Target="../media/image108.png"/><Relationship Id="rId22" Type="http://schemas.openxmlformats.org/officeDocument/2006/relationships/image" Target="../media/image68.wmf"/><Relationship Id="rId27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97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9.emf"/><Relationship Id="rId11" Type="http://schemas.openxmlformats.org/officeDocument/2006/relationships/image" Target="../media/image116.png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115.png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1.emf"/><Relationship Id="rId12" Type="http://schemas.openxmlformats.org/officeDocument/2006/relationships/image" Target="../media/image124.png"/><Relationship Id="rId2" Type="http://schemas.openxmlformats.org/officeDocument/2006/relationships/tags" Target="../tags/tag20.xml"/><Relationship Id="rId16" Type="http://schemas.openxmlformats.org/officeDocument/2006/relationships/image" Target="../media/image103.png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0.emf"/><Relationship Id="rId11" Type="http://schemas.openxmlformats.org/officeDocument/2006/relationships/image" Target="../media/image101.png"/><Relationship Id="rId5" Type="http://schemas.openxmlformats.org/officeDocument/2006/relationships/oleObject" Target="../embeddings/oleObject24.bin"/><Relationship Id="rId15" Type="http://schemas.openxmlformats.org/officeDocument/2006/relationships/image" Target="../media/image102.png"/><Relationship Id="rId10" Type="http://schemas.openxmlformats.org/officeDocument/2006/relationships/image" Target="../media/image96.png"/><Relationship Id="rId4" Type="http://schemas.openxmlformats.org/officeDocument/2006/relationships/notesSlide" Target="../notesSlides/notesSlide19.xml"/><Relationship Id="rId9" Type="http://schemas.openxmlformats.org/officeDocument/2006/relationships/image" Target="../media/image121.png"/><Relationship Id="rId14" Type="http://schemas.openxmlformats.org/officeDocument/2006/relationships/image" Target="../media/image1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113.png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112.png"/><Relationship Id="rId2" Type="http://schemas.openxmlformats.org/officeDocument/2006/relationships/tags" Target="../tags/tag2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2.emf"/><Relationship Id="rId11" Type="http://schemas.openxmlformats.org/officeDocument/2006/relationships/image" Target="../media/image1160.png"/><Relationship Id="rId5" Type="http://schemas.openxmlformats.org/officeDocument/2006/relationships/oleObject" Target="../embeddings/oleObject25.bin"/><Relationship Id="rId4" Type="http://schemas.openxmlformats.org/officeDocument/2006/relationships/notesSlide" Target="../notesSlides/notesSlide20.xml"/><Relationship Id="rId14" Type="http://schemas.openxmlformats.org/officeDocument/2006/relationships/image" Target="../media/image1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75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7.png"/><Relationship Id="rId12" Type="http://schemas.openxmlformats.org/officeDocument/2006/relationships/image" Target="../media/image70.png"/><Relationship Id="rId2" Type="http://schemas.openxmlformats.org/officeDocument/2006/relationships/tags" Target="../tags/tag22.xml"/><Relationship Id="rId16" Type="http://schemas.openxmlformats.org/officeDocument/2006/relationships/image" Target="../media/image134.png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3.emf"/><Relationship Id="rId11" Type="http://schemas.openxmlformats.org/officeDocument/2006/relationships/image" Target="../media/image128.png"/><Relationship Id="rId5" Type="http://schemas.openxmlformats.org/officeDocument/2006/relationships/oleObject" Target="../embeddings/oleObject27.bin"/><Relationship Id="rId15" Type="http://schemas.openxmlformats.org/officeDocument/2006/relationships/image" Target="../media/image77.emf"/><Relationship Id="rId10" Type="http://schemas.openxmlformats.org/officeDocument/2006/relationships/image" Target="../media/image74.emf"/><Relationship Id="rId4" Type="http://schemas.openxmlformats.org/officeDocument/2006/relationships/notesSlide" Target="../notesSlides/notesSlide21.xml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76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1121.png"/><Relationship Id="rId18" Type="http://schemas.openxmlformats.org/officeDocument/2006/relationships/image" Target="../media/image15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8.wmf"/><Relationship Id="rId12" Type="http://schemas.openxmlformats.org/officeDocument/2006/relationships/image" Target="../media/image80.wmf"/><Relationship Id="rId17" Type="http://schemas.openxmlformats.org/officeDocument/2006/relationships/image" Target="../media/image81.wmf"/><Relationship Id="rId2" Type="http://schemas.openxmlformats.org/officeDocument/2006/relationships/tags" Target="../tags/tag23.xml"/><Relationship Id="rId16" Type="http://schemas.openxmlformats.org/officeDocument/2006/relationships/oleObject" Target="../embeddings/oleObject32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1.bin"/><Relationship Id="rId5" Type="http://schemas.openxmlformats.org/officeDocument/2006/relationships/image" Target="../media/image4.jpeg"/><Relationship Id="rId15" Type="http://schemas.openxmlformats.org/officeDocument/2006/relationships/image" Target="../media/image91.jpeg"/><Relationship Id="rId10" Type="http://schemas.openxmlformats.org/officeDocument/2006/relationships/image" Target="../media/image147.png"/><Relationship Id="rId4" Type="http://schemas.openxmlformats.org/officeDocument/2006/relationships/notesSlide" Target="../notesSlides/notesSlide22.xml"/><Relationship Id="rId9" Type="http://schemas.openxmlformats.org/officeDocument/2006/relationships/image" Target="../media/image79.wmf"/><Relationship Id="rId14" Type="http://schemas.openxmlformats.org/officeDocument/2006/relationships/image" Target="../media/image9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e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9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94.png"/><Relationship Id="rId5" Type="http://schemas.openxmlformats.org/officeDocument/2006/relationships/image" Target="../media/image71.emf"/><Relationship Id="rId4" Type="http://schemas.openxmlformats.org/officeDocument/2006/relationships/image" Target="../media/image92.emf"/><Relationship Id="rId9" Type="http://schemas.openxmlformats.org/officeDocument/2006/relationships/image" Target="../media/image9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1.png"/><Relationship Id="rId13" Type="http://schemas.openxmlformats.org/officeDocument/2006/relationships/oleObject" Target="../embeddings/oleObject35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42.png"/><Relationship Id="rId12" Type="http://schemas.openxmlformats.org/officeDocument/2006/relationships/image" Target="../media/image95.wmf"/><Relationship Id="rId2" Type="http://schemas.openxmlformats.org/officeDocument/2006/relationships/tags" Target="../tags/tag26.xml"/><Relationship Id="rId16" Type="http://schemas.openxmlformats.org/officeDocument/2006/relationships/image" Target="../media/image1070.png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031.png"/><Relationship Id="rId11" Type="http://schemas.openxmlformats.org/officeDocument/2006/relationships/oleObject" Target="../embeddings/oleObject34.bin"/><Relationship Id="rId24" Type="http://schemas.openxmlformats.org/officeDocument/2006/relationships/image" Target="../media/image142.png"/><Relationship Id="rId5" Type="http://schemas.openxmlformats.org/officeDocument/2006/relationships/image" Target="../media/image1211.png"/><Relationship Id="rId15" Type="http://schemas.openxmlformats.org/officeDocument/2006/relationships/image" Target="../media/image1062.png"/><Relationship Id="rId10" Type="http://schemas.openxmlformats.org/officeDocument/2006/relationships/image" Target="../media/image94.emf"/><Relationship Id="rId4" Type="http://schemas.openxmlformats.org/officeDocument/2006/relationships/notesSlide" Target="../notesSlides/notesSlide25.xml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96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12" Type="http://schemas.openxmlformats.org/officeDocument/2006/relationships/image" Target="../media/image100.emf"/><Relationship Id="rId2" Type="http://schemas.openxmlformats.org/officeDocument/2006/relationships/tags" Target="../tags/tag2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10.png"/><Relationship Id="rId11" Type="http://schemas.openxmlformats.org/officeDocument/2006/relationships/image" Target="../media/image98.wmf"/><Relationship Id="rId5" Type="http://schemas.openxmlformats.org/officeDocument/2006/relationships/image" Target="../media/image99.emf"/><Relationship Id="rId10" Type="http://schemas.openxmlformats.org/officeDocument/2006/relationships/oleObject" Target="../embeddings/oleObject37.bin"/><Relationship Id="rId4" Type="http://schemas.openxmlformats.org/officeDocument/2006/relationships/notesSlide" Target="../notesSlides/notesSlide26.xml"/><Relationship Id="rId9" Type="http://schemas.openxmlformats.org/officeDocument/2006/relationships/image" Target="../media/image97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1.png"/><Relationship Id="rId5" Type="http://schemas.openxmlformats.org/officeDocument/2006/relationships/image" Target="../media/image7.emf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30.png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emf"/><Relationship Id="rId12" Type="http://schemas.openxmlformats.org/officeDocument/2006/relationships/image" Target="../media/image20.png"/><Relationship Id="rId17" Type="http://schemas.openxmlformats.org/officeDocument/2006/relationships/image" Target="../media/image14.png"/><Relationship Id="rId2" Type="http://schemas.openxmlformats.org/officeDocument/2006/relationships/tags" Target="../tags/tag5.xml"/><Relationship Id="rId16" Type="http://schemas.openxmlformats.org/officeDocument/2006/relationships/image" Target="../media/image13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png"/><Relationship Id="rId11" Type="http://schemas.openxmlformats.org/officeDocument/2006/relationships/image" Target="../media/image10.wmf"/><Relationship Id="rId5" Type="http://schemas.openxmlformats.org/officeDocument/2006/relationships/image" Target="../media/image11.emf"/><Relationship Id="rId15" Type="http://schemas.openxmlformats.org/officeDocument/2006/relationships/image" Target="../media/image32.png"/><Relationship Id="rId10" Type="http://schemas.openxmlformats.org/officeDocument/2006/relationships/oleObject" Target="../embeddings/oleObject3.bin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9.wmf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37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40.png"/><Relationship Id="rId7" Type="http://schemas.openxmlformats.org/officeDocument/2006/relationships/image" Target="../media/image29.png"/><Relationship Id="rId12" Type="http://schemas.openxmlformats.org/officeDocument/2006/relationships/image" Target="../media/image20.emf"/><Relationship Id="rId17" Type="http://schemas.openxmlformats.org/officeDocument/2006/relationships/image" Target="../media/image16.wmf"/><Relationship Id="rId25" Type="http://schemas.openxmlformats.org/officeDocument/2006/relationships/image" Target="../media/image22.emf"/><Relationship Id="rId2" Type="http://schemas.openxmlformats.org/officeDocument/2006/relationships/tags" Target="../tags/tag6.xml"/><Relationship Id="rId16" Type="http://schemas.openxmlformats.org/officeDocument/2006/relationships/oleObject" Target="../embeddings/oleObject5.bin"/><Relationship Id="rId20" Type="http://schemas.openxmlformats.org/officeDocument/2006/relationships/image" Target="../media/image39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png"/><Relationship Id="rId11" Type="http://schemas.openxmlformats.org/officeDocument/2006/relationships/image" Target="../media/image19.emf"/><Relationship Id="rId24" Type="http://schemas.openxmlformats.org/officeDocument/2006/relationships/image" Target="../media/image43.png"/><Relationship Id="rId5" Type="http://schemas.openxmlformats.org/officeDocument/2006/relationships/image" Target="../media/image17.emf"/><Relationship Id="rId15" Type="http://schemas.openxmlformats.org/officeDocument/2006/relationships/image" Target="../media/image243.png"/><Relationship Id="rId23" Type="http://schemas.openxmlformats.org/officeDocument/2006/relationships/image" Target="../media/image21.emf"/><Relationship Id="rId10" Type="http://schemas.openxmlformats.org/officeDocument/2006/relationships/image" Target="../media/image18.emf"/><Relationship Id="rId19" Type="http://schemas.openxmlformats.org/officeDocument/2006/relationships/image" Target="../media/image38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33.png"/><Relationship Id="rId14" Type="http://schemas.openxmlformats.org/officeDocument/2006/relationships/image" Target="../media/image9.wmf"/><Relationship Id="rId22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2.emf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3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5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90"/>
          <p:cNvSpPr txBox="1">
            <a:spLocks noChangeArrowheads="1"/>
          </p:cNvSpPr>
          <p:nvPr/>
        </p:nvSpPr>
        <p:spPr bwMode="auto">
          <a:xfrm>
            <a:off x="4114800" y="1133476"/>
            <a:ext cx="4648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dirty="0">
                <a:latin typeface="Comic Sans MS" pitchFamily="66" charset="0"/>
              </a:rPr>
              <a:t> </a:t>
            </a:r>
          </a:p>
          <a:p>
            <a:pPr>
              <a:buFontTx/>
              <a:buChar char="•"/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en-US" sz="2400" i="0" dirty="0">
              <a:latin typeface="Comic Sans MS" pitchFamily="66" charset="0"/>
            </a:endParaRPr>
          </a:p>
          <a:p>
            <a:r>
              <a:rPr lang="en-US" sz="2400" b="1" i="0" dirty="0">
                <a:latin typeface="Comic Sans MS" panose="030F0702030302020204" pitchFamily="66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Search for the critical point in the phase diagram </a:t>
            </a:r>
          </a:p>
          <a:p>
            <a:r>
              <a:rPr lang="en-US" sz="2400" b="1" i="0" dirty="0">
                <a:latin typeface="Comic Sans MS" panose="030F0702030302020204" pitchFamily="66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for QCD matter</a:t>
            </a:r>
            <a:endParaRPr lang="en-US" sz="2400" i="0" dirty="0">
              <a:latin typeface="Comic Sans MS" panose="030F0702030302020204" pitchFamily="66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Roy A. Lacey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Stony Brook University</a:t>
            </a:r>
          </a:p>
          <a:p>
            <a:pPr>
              <a:defRPr/>
            </a:pP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17323" y="6385560"/>
            <a:ext cx="707232" cy="365125"/>
          </a:xfrm>
        </p:spPr>
        <p:txBody>
          <a:bodyPr/>
          <a:lstStyle/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1</a:t>
            </a:fld>
            <a:r>
              <a:rPr lang="en-US" dirty="0"/>
              <a:t>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17939" y="6412865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Roy A.  Lacey, QCD @ Weihai-Shandong University, China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18273" y="2114104"/>
            <a:ext cx="3107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Roy.Lacey@Stonybrook.edu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-76200" y="2548322"/>
                <a:ext cx="4905780" cy="3296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700" b="1" i="0" u="sng" dirty="0"/>
                  <a:t>Plan</a:t>
                </a:r>
              </a:p>
              <a:p>
                <a:pPr algn="l"/>
                <a:r>
                  <a:rPr lang="en-US" sz="1700" dirty="0">
                    <a:solidFill>
                      <a:schemeClr val="accent1">
                        <a:lumMod val="50000"/>
                      </a:schemeClr>
                    </a:solidFill>
                  </a:rPr>
                  <a:t>Introduction</a:t>
                </a:r>
              </a:p>
              <a:p>
                <a:pPr marL="742950" lvl="1" indent="-285750" algn="l">
                  <a:buFont typeface="Wingdings" panose="05000000000000000000" pitchFamily="2" charset="2"/>
                  <a:buChar char="ü"/>
                </a:pPr>
                <a:r>
                  <a:rPr lang="en-US" sz="1500" dirty="0"/>
                  <a:t>QCD phase diagram &amp; it’s ``landmarks”</a:t>
                </a:r>
              </a:p>
              <a:p>
                <a:pPr marL="285750" indent="-285750" algn="l">
                  <a:buFont typeface="Wingdings" panose="05000000000000000000" pitchFamily="2" charset="2"/>
                  <a:buChar char="Ø"/>
                </a:pPr>
                <a:r>
                  <a:rPr lang="en-US" sz="1700" b="1" i="0" dirty="0">
                    <a:solidFill>
                      <a:srgbClr val="FF3399"/>
                    </a:solidFill>
                  </a:rPr>
                  <a:t>Strategy for CEP search</a:t>
                </a:r>
              </a:p>
              <a:p>
                <a:pPr marL="742950" lvl="1" indent="-285750" algn="l">
                  <a:buFont typeface="Wingdings" panose="05000000000000000000" pitchFamily="2" charset="2"/>
                  <a:buChar char="ü"/>
                </a:pPr>
                <a:r>
                  <a:rPr lang="en-US" sz="1500" dirty="0"/>
                  <a:t>Anatomical &amp; operational</a:t>
                </a:r>
              </a:p>
              <a:p>
                <a:pPr marL="285750" indent="-285750" algn="l">
                  <a:buFont typeface="Wingdings" panose="05000000000000000000" pitchFamily="2" charset="2"/>
                  <a:buChar char="Ø"/>
                </a:pPr>
                <a:r>
                  <a:rPr lang="en-US" sz="1700" b="1" i="0" dirty="0">
                    <a:solidFill>
                      <a:srgbClr val="FF0000"/>
                    </a:solidFill>
                  </a:rPr>
                  <a:t>Finite-Size Scaling functions (FSS)</a:t>
                </a:r>
              </a:p>
              <a:p>
                <a:pPr marL="742950" lvl="1" indent="-285750" algn="l">
                  <a:buFont typeface="Wingdings" panose="05000000000000000000" pitchFamily="2" charset="2"/>
                  <a:buChar char="ü"/>
                </a:pPr>
                <a:r>
                  <a:rPr lang="en-US" sz="1500" dirty="0"/>
                  <a:t>Basics</a:t>
                </a:r>
              </a:p>
              <a:p>
                <a:pPr marL="742950" lvl="1" indent="-285750" algn="l">
                  <a:buFont typeface="Wingdings" panose="05000000000000000000" pitchFamily="2" charset="2"/>
                  <a:buChar char="ü"/>
                </a:pPr>
                <a:r>
                  <a:rPr lang="en-US" sz="1500" dirty="0"/>
                  <a:t>Proof of principle</a:t>
                </a:r>
              </a:p>
              <a:p>
                <a:pPr marL="285750" indent="-285750" algn="l">
                  <a:buFont typeface="Wingdings" panose="05000000000000000000" pitchFamily="2" charset="2"/>
                  <a:buChar char="Ø"/>
                </a:pPr>
                <a:r>
                  <a:rPr lang="en-US" sz="1700" b="1" i="0" dirty="0">
                    <a:solidFill>
                      <a:srgbClr val="FF0000"/>
                    </a:solidFill>
                  </a:rPr>
                  <a:t>Experimental Scaling Functions</a:t>
                </a:r>
              </a:p>
              <a:p>
                <a:pPr marL="742950" lvl="1" indent="-285750" algn="l">
                  <a:buFont typeface="Wingdings" panose="05000000000000000000" pitchFamily="2" charset="2"/>
                  <a:buChar char="ü"/>
                </a:pPr>
                <a:r>
                  <a:rPr lang="en-US" sz="1500" b="1" dirty="0">
                    <a:solidFill>
                      <a:srgbClr val="336600"/>
                    </a:solidFill>
                  </a:rPr>
                  <a:t>Demonstrate FSS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1" i="1" smtClean="0">
                            <a:solidFill>
                              <a:srgbClr val="3366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1" i="1" smtClean="0">
                            <a:solidFill>
                              <a:srgbClr val="33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𝜿</m:t>
                        </m:r>
                      </m:e>
                      <m:sub>
                        <m:r>
                          <a:rPr lang="en-US" sz="1500" b="1" i="1" smtClean="0">
                            <a:solidFill>
                              <a:srgbClr val="3366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en-US" sz="1500" b="1" dirty="0">
                    <a:solidFill>
                      <a:srgbClr val="336600"/>
                    </a:solidFill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500" b="1" i="1" smtClean="0">
                            <a:solidFill>
                              <a:srgbClr val="336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1500" b="1" i="1" smtClean="0">
                                <a:solidFill>
                                  <a:srgbClr val="33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500" b="1" i="1" smtClean="0">
                                <a:solidFill>
                                  <a:srgbClr val="33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𝝌</m:t>
                            </m:r>
                          </m:e>
                          <m:sub>
                            <m:r>
                              <a:rPr lang="en-US" sz="1500" b="1" i="1" smtClean="0">
                                <a:solidFill>
                                  <a:srgbClr val="3366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  <m:sup>
                            <m:r>
                              <a:rPr lang="en-US" sz="1500" b="1" i="1" smtClean="0">
                                <a:solidFill>
                                  <a:srgbClr val="3366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bSup>
                        <m:r>
                          <a:rPr lang="en-US" sz="1500" b="1">
                            <a:solidFill>
                              <a:srgbClr val="3366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500" b="1" i="1" smtClean="0">
                                <a:solidFill>
                                  <a:srgbClr val="33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1" i="1" smtClean="0">
                                <a:solidFill>
                                  <a:srgbClr val="33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US" sz="1500" b="1" i="1" smtClean="0">
                                <a:solidFill>
                                  <a:srgbClr val="33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sub>
                        </m:sSub>
                        <m:r>
                          <a:rPr lang="en-US" sz="1500" b="1">
                            <a:solidFill>
                              <a:srgbClr val="3366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b="1" i="1">
                            <a:solidFill>
                              <a:srgbClr val="33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𝐋</m:t>
                        </m:r>
                        <m:r>
                          <a:rPr lang="en-US" sz="1500" b="1">
                            <a:solidFill>
                              <a:srgbClr val="3366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Sup>
                          <m:sSubSupPr>
                            <m:ctrlPr>
                              <a:rPr lang="en-US" sz="1500" b="1" i="1" smtClean="0">
                                <a:solidFill>
                                  <a:srgbClr val="33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500" b="1" i="1" smtClean="0">
                                <a:solidFill>
                                  <a:srgbClr val="33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𝝌</m:t>
                            </m:r>
                          </m:e>
                          <m:sub>
                            <m:r>
                              <a:rPr lang="en-US" sz="1500" b="1" i="1" smtClean="0">
                                <a:solidFill>
                                  <a:srgbClr val="3366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  <m:sup>
                            <m:r>
                              <a:rPr lang="en-US" sz="1500" b="1" i="1" smtClean="0">
                                <a:solidFill>
                                  <a:srgbClr val="3366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p>
                        </m:sSubSup>
                        <m:r>
                          <a:rPr lang="en-US" sz="1500" b="1">
                            <a:solidFill>
                              <a:srgbClr val="3366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500" b="1" i="1">
                                <a:solidFill>
                                  <a:srgbClr val="33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1" i="1">
                                <a:solidFill>
                                  <a:srgbClr val="33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US" sz="1500" b="1" i="1">
                                <a:solidFill>
                                  <a:srgbClr val="33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sub>
                        </m:sSub>
                        <m:r>
                          <a:rPr lang="en-US" sz="1500" b="1">
                            <a:solidFill>
                              <a:srgbClr val="3366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b="1" i="1">
                            <a:solidFill>
                              <a:srgbClr val="33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𝐋</m:t>
                        </m:r>
                        <m:r>
                          <a:rPr lang="en-US" sz="1500" b="1">
                            <a:solidFill>
                              <a:srgbClr val="3366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1500" b="1" dirty="0"/>
              </a:p>
              <a:p>
                <a:pPr marL="742950" lvl="1" indent="-285750" algn="l">
                  <a:buFont typeface="Wingdings" panose="05000000000000000000" pitchFamily="2" charset="2"/>
                  <a:buChar char="ü"/>
                </a:pPr>
                <a:r>
                  <a:rPr lang="en-US" sz="1500" dirty="0">
                    <a:solidFill>
                      <a:srgbClr val="FF3399"/>
                    </a:solidFill>
                  </a:rPr>
                  <a:t>Dynamic FSS to estimate z?</a:t>
                </a:r>
              </a:p>
              <a:p>
                <a:pPr marL="285750" indent="-285750" algn="l">
                  <a:buFont typeface="Wingdings" panose="05000000000000000000" pitchFamily="2" charset="2"/>
                  <a:buChar char="Ø"/>
                </a:pPr>
                <a:r>
                  <a:rPr lang="en-US" sz="1700" dirty="0"/>
                  <a:t>Epilogue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2548322"/>
                <a:ext cx="4905780" cy="3296480"/>
              </a:xfrm>
              <a:prstGeom prst="rect">
                <a:avLst/>
              </a:prstGeom>
              <a:blipFill>
                <a:blip r:embed="rId4"/>
                <a:stretch>
                  <a:fillRect l="-745" t="-555" b="-1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D51D426-FCAD-4818-A828-C2382A8B3A18}"/>
                  </a:ext>
                </a:extLst>
              </p:cNvPr>
              <p:cNvSpPr txBox="1"/>
              <p:nvPr/>
            </p:nvSpPr>
            <p:spPr>
              <a:xfrm>
                <a:off x="3733800" y="2743200"/>
                <a:ext cx="5486400" cy="323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b="1" dirty="0">
                    <a:solidFill>
                      <a:srgbClr val="7030A0"/>
                    </a:solidFill>
                  </a:rPr>
                  <a:t>    Takeaway messages;</a:t>
                </a:r>
              </a:p>
              <a:p>
                <a:pPr marL="857250" lvl="1" indent="-400050" algn="l">
                  <a:buFont typeface="+mj-lt"/>
                  <a:buAutoNum type="romanUcPeriod"/>
                </a:pPr>
                <a:r>
                  <a:rPr lang="nn-NO" sz="1600" b="1" i="0" dirty="0">
                    <a:solidFill>
                      <a:srgbClr val="FB1525"/>
                    </a:solidFill>
                  </a:rPr>
                  <a:t>The critical end point (CEP) exists and is characterizable</a:t>
                </a:r>
              </a:p>
              <a:p>
                <a:pPr lvl="1" algn="l"/>
                <a:r>
                  <a:rPr lang="en-US" sz="1000" b="1" i="0" dirty="0">
                    <a:solidFill>
                      <a:srgbClr val="7030A0"/>
                    </a:solidFill>
                  </a:rPr>
                  <a:t> </a:t>
                </a:r>
                <a:r>
                  <a:rPr lang="en-US" sz="500" b="1" i="0" dirty="0">
                    <a:solidFill>
                      <a:srgbClr val="7030A0"/>
                    </a:solidFill>
                  </a:rPr>
                  <a:t> </a:t>
                </a:r>
              </a:p>
              <a:p>
                <a:pPr marL="857250" lvl="1" indent="-400050" algn="l">
                  <a:buFont typeface="+mj-lt"/>
                  <a:buAutoNum type="romanUcPeriod" startAt="2"/>
                </a:pPr>
                <a:r>
                  <a:rPr lang="en-US" sz="1600" b="1" i="0" dirty="0">
                    <a:solidFill>
                      <a:srgbClr val="FF0000"/>
                    </a:solidFill>
                  </a:rPr>
                  <a:t>Finite-Size</a:t>
                </a:r>
                <a:r>
                  <a:rPr lang="en-US" sz="1600" b="1" i="0" dirty="0">
                    <a:solidFill>
                      <a:srgbClr val="7030A0"/>
                    </a:solidFill>
                  </a:rPr>
                  <a:t>/Finite-time </a:t>
                </a:r>
                <a:r>
                  <a:rPr lang="en-US" sz="1600" b="1" i="0" dirty="0">
                    <a:solidFill>
                      <a:srgbClr val="FF0000"/>
                    </a:solidFill>
                  </a:rPr>
                  <a:t>Scaling</a:t>
                </a:r>
                <a:r>
                  <a:rPr lang="en-US" sz="1600" b="1" i="0" dirty="0">
                    <a:solidFill>
                      <a:srgbClr val="7030A0"/>
                    </a:solidFill>
                  </a:rPr>
                  <a:t> is essential to credible searches for the CEP</a:t>
                </a:r>
              </a:p>
              <a:p>
                <a:pPr marL="857250" lvl="1" indent="-400050" algn="l">
                  <a:buFont typeface="+mj-lt"/>
                  <a:buAutoNum type="romanUcPeriod" startAt="2"/>
                </a:pPr>
                <a:endParaRPr lang="en-US" sz="1600" b="1" i="0" dirty="0">
                  <a:solidFill>
                    <a:srgbClr val="7030A0"/>
                  </a:solidFill>
                </a:endParaRPr>
              </a:p>
              <a:p>
                <a:pPr marL="857250" lvl="1" indent="-400050" algn="l">
                  <a:buFont typeface="+mj-lt"/>
                  <a:buAutoNum type="romanUcPeriod" startAt="2"/>
                </a:pPr>
                <a:r>
                  <a:rPr lang="en-US" sz="1600" b="1" i="0" dirty="0">
                    <a:solidFill>
                      <a:srgbClr val="FB1525"/>
                    </a:solidFill>
                  </a:rPr>
                  <a:t>Finite-size susceptibility scaling functions </a:t>
                </a:r>
                <a:r>
                  <a:rPr lang="en-US" sz="1600" b="1" i="0" dirty="0">
                    <a:solidFill>
                      <a:srgbClr val="7030A0"/>
                    </a:solidFill>
                  </a:rPr>
                  <a:t>extracted from currently available data, give  estimates for;</a:t>
                </a:r>
              </a:p>
              <a:p>
                <a:pPr marL="1314450" lvl="2" indent="-400050" algn="l">
                  <a:buFont typeface="Wingdings" panose="05000000000000000000" pitchFamily="2" charset="2"/>
                  <a:buChar char="ü"/>
                </a:pPr>
                <a:r>
                  <a:rPr lang="en-US" sz="1600" b="1" i="0" dirty="0">
                    <a:solidFill>
                      <a:srgbClr val="7030A0"/>
                    </a:solidFill>
                  </a:rPr>
                  <a:t> </a:t>
                </a:r>
                <a:r>
                  <a:rPr lang="en-US" sz="1600" b="1" i="0" dirty="0">
                    <a:solidFill>
                      <a:srgbClr val="2F5A9F"/>
                    </a:solidFill>
                  </a:rPr>
                  <a:t>the location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>
                            <a:solidFill>
                              <a:srgbClr val="2F5A9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>
                            <a:solidFill>
                              <a:srgbClr val="2F5A9F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US" sz="1600" b="1">
                            <a:solidFill>
                              <a:srgbClr val="2F5A9F"/>
                            </a:solidFill>
                            <a:latin typeface="Cambria Math" panose="02040503050406030204" pitchFamily="18" charset="0"/>
                          </a:rPr>
                          <m:t>𝒄𝒆𝒑</m:t>
                        </m:r>
                      </m:sup>
                    </m:sSup>
                    <m:r>
                      <a:rPr lang="en-US" sz="1600" b="1">
                        <a:solidFill>
                          <a:srgbClr val="2F5A9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1600" b="1">
                            <a:solidFill>
                              <a:srgbClr val="2F5A9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1">
                            <a:solidFill>
                              <a:srgbClr val="2F5A9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1600" b="1">
                            <a:solidFill>
                              <a:srgbClr val="2F5A9F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  <m:sup>
                        <m:r>
                          <a:rPr lang="en-US" sz="1600" b="1">
                            <a:solidFill>
                              <a:srgbClr val="2F5A9F"/>
                            </a:solidFill>
                            <a:latin typeface="Cambria Math" panose="02040503050406030204" pitchFamily="18" charset="0"/>
                          </a:rPr>
                          <m:t>𝒄𝒆𝒑</m:t>
                        </m:r>
                      </m:sup>
                    </m:sSubSup>
                  </m:oMath>
                </a14:m>
                <a:r>
                  <a:rPr lang="en-US" sz="1600" b="1" i="0" dirty="0">
                    <a:solidFill>
                      <a:srgbClr val="2F5A9F"/>
                    </a:solidFill>
                  </a:rPr>
                  <a:t>) of the CEP</a:t>
                </a:r>
              </a:p>
              <a:p>
                <a:pPr marL="1314450" lvl="2" indent="-400050" algn="l">
                  <a:buFont typeface="Wingdings" panose="05000000000000000000" pitchFamily="2" charset="2"/>
                  <a:buChar char="ü"/>
                </a:pPr>
                <a:r>
                  <a:rPr lang="en-US" sz="1600" b="1" i="0" dirty="0">
                    <a:solidFill>
                      <a:srgbClr val="7030A0"/>
                    </a:solidFill>
                  </a:rPr>
                  <a:t> </a:t>
                </a:r>
                <a:r>
                  <a:rPr lang="en-US" sz="1600" b="1" i="0" dirty="0">
                    <a:solidFill>
                      <a:srgbClr val="2F5A9F"/>
                    </a:solidFill>
                  </a:rPr>
                  <a:t>the critical exponents -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2F5A9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𝝂</m:t>
                    </m:r>
                    <m:r>
                      <a:rPr lang="en-US" sz="1600" b="1" i="1" smtClean="0">
                        <a:solidFill>
                          <a:srgbClr val="2F5A9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600" b="1" i="1" smtClean="0">
                        <a:solidFill>
                          <a:srgbClr val="2F5A9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  <m:r>
                      <a:rPr lang="en-US" sz="1600" b="1" i="1" smtClean="0">
                        <a:solidFill>
                          <a:srgbClr val="2F5A9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600" b="1" i="1" smtClean="0">
                        <a:solidFill>
                          <a:srgbClr val="2F5A9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sz="1600" b="1" i="1" smtClean="0">
                        <a:solidFill>
                          <a:srgbClr val="2F5A9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600" b="1" i="1" smtClean="0">
                        <a:solidFill>
                          <a:srgbClr val="2F5A9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en-US" sz="1600" b="1" i="1" smtClean="0">
                        <a:solidFill>
                          <a:srgbClr val="2F5A9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 b="1" i="1" smtClean="0">
                        <a:solidFill>
                          <a:srgbClr val="2F5A9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𝒂𝒏𝒅</m:t>
                    </m:r>
                    <m:r>
                      <a:rPr lang="en-US" sz="1600" b="1" i="1" smtClean="0">
                        <a:solidFill>
                          <a:srgbClr val="2F5A9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 b="1" i="1" smtClean="0">
                        <a:solidFill>
                          <a:srgbClr val="2F5A9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</m:oMath>
                </a14:m>
                <a:endParaRPr lang="nn-NO" sz="1600" b="1" i="0" dirty="0">
                  <a:solidFill>
                    <a:srgbClr val="2F5A9F"/>
                  </a:solidFill>
                </a:endParaRPr>
              </a:p>
              <a:p>
                <a:pPr marL="1200150" lvl="2" indent="-285750" algn="l">
                  <a:buFont typeface="Wingdings" panose="05000000000000000000" pitchFamily="2" charset="2"/>
                  <a:buChar char="ü"/>
                </a:pPr>
                <a:endParaRPr lang="nn-NO" sz="1600" b="1" i="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D51D426-FCAD-4818-A828-C2382A8B3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743200"/>
                <a:ext cx="5486400" cy="3230564"/>
              </a:xfrm>
              <a:prstGeom prst="rect">
                <a:avLst/>
              </a:prstGeom>
              <a:blipFill>
                <a:blip r:embed="rId5"/>
                <a:stretch>
                  <a:fillRect t="-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511946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QCD @ Weihai-Shandong University, China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1910" y="4191000"/>
            <a:ext cx="9372600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100" b="1" i="0" u="sng" dirty="0">
                <a:solidFill>
                  <a:srgbClr val="00B0F0"/>
                </a:solidFill>
                <a:latin typeface="LiberationSans"/>
              </a:rPr>
              <a:t>Solution?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>
                <a:latin typeface="LiberationSans"/>
              </a:rPr>
              <a:t>Leverage susceptibility scaling functions </a:t>
            </a:r>
            <a:r>
              <a:rPr lang="en-US" sz="2000" dirty="0">
                <a:latin typeface="LiberationSans"/>
                <a:sym typeface="Wingdings" panose="05000000000000000000" pitchFamily="2" charset="2"/>
              </a:rPr>
              <a:t>to locate and characterize the CEP  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2000" b="1" i="0" dirty="0">
                <a:solidFill>
                  <a:srgbClr val="FB1525"/>
                </a:solidFill>
                <a:latin typeface="LiberationSans"/>
                <a:sym typeface="Wingdings" panose="05000000000000000000" pitchFamily="2" charset="2"/>
              </a:rPr>
              <a:t>To date</a:t>
            </a:r>
            <a:r>
              <a:rPr lang="en-US" sz="2000" dirty="0">
                <a:solidFill>
                  <a:srgbClr val="FB1525"/>
                </a:solidFill>
                <a:latin typeface="LiberationSans"/>
                <a:sym typeface="Wingdings" panose="05000000000000000000" pitchFamily="2" charset="2"/>
              </a:rPr>
              <a:t>, </a:t>
            </a:r>
            <a:r>
              <a:rPr lang="en-US" sz="2000" b="1" dirty="0">
                <a:solidFill>
                  <a:srgbClr val="FB1525"/>
                </a:solidFill>
                <a:latin typeface="LiberationSans"/>
                <a:sym typeface="Wingdings" panose="05000000000000000000" pitchFamily="2" charset="2"/>
              </a:rPr>
              <a:t>this constitutes the </a:t>
            </a:r>
            <a:r>
              <a:rPr lang="en-US" sz="2000" b="1" u="sng" dirty="0">
                <a:solidFill>
                  <a:srgbClr val="FB1525"/>
                </a:solidFill>
                <a:latin typeface="LiberationSans"/>
                <a:sym typeface="Wingdings" panose="05000000000000000000" pitchFamily="2" charset="2"/>
              </a:rPr>
              <a:t>only</a:t>
            </a:r>
            <a:r>
              <a:rPr lang="en-US" sz="2000" b="1" dirty="0">
                <a:solidFill>
                  <a:srgbClr val="FB1525"/>
                </a:solidFill>
                <a:latin typeface="LiberationSans"/>
                <a:sym typeface="Wingdings" panose="05000000000000000000" pitchFamily="2" charset="2"/>
              </a:rPr>
              <a:t> credible experimental approach </a:t>
            </a:r>
          </a:p>
          <a:p>
            <a:pPr lvl="1" algn="l"/>
            <a:r>
              <a:rPr lang="en-US" sz="2000" b="1" dirty="0">
                <a:solidFill>
                  <a:srgbClr val="FB1525"/>
                </a:solidFill>
                <a:latin typeface="LiberationSans"/>
                <a:sym typeface="Wingdings" panose="05000000000000000000" pitchFamily="2" charset="2"/>
              </a:rPr>
              <a:t>       to characterize the CEP!</a:t>
            </a:r>
            <a:endParaRPr lang="en-US" sz="2000" b="1" dirty="0">
              <a:solidFill>
                <a:srgbClr val="FB1525"/>
              </a:solidFill>
              <a:latin typeface="LiberationSans"/>
            </a:endParaRPr>
          </a:p>
          <a:p>
            <a:endParaRPr lang="en-US" sz="2100" b="1" i="0" dirty="0">
              <a:solidFill>
                <a:srgbClr val="FB1525"/>
              </a:solidFill>
              <a:latin typeface="Liberation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10" y="838200"/>
            <a:ext cx="9050655" cy="319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100" b="1" i="0" u="sng" dirty="0">
                <a:solidFill>
                  <a:srgbClr val="00B0F0"/>
                </a:solidFill>
              </a:rPr>
              <a:t>Inconvenient truths:</a:t>
            </a:r>
          </a:p>
          <a:p>
            <a:pPr lvl="1" algn="l"/>
            <a:r>
              <a:rPr lang="en-US" sz="1050" dirty="0"/>
              <a:t> 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sz="2000" dirty="0"/>
              <a:t>Finite-size and finite-time effects complicate the search for the CEP, as well as its characterization.</a:t>
            </a:r>
          </a:p>
          <a:p>
            <a:pPr lvl="1" algn="l"/>
            <a:r>
              <a:rPr lang="en-US" sz="600" dirty="0"/>
              <a:t> </a:t>
            </a: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They impose non-negligible constraints on the growth of  ξ</a:t>
            </a:r>
            <a:r>
              <a:rPr lang="en-US" b="1" dirty="0"/>
              <a:t>. 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endParaRPr lang="en-US" sz="2100" b="1" dirty="0"/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sz="2000" dirty="0"/>
              <a:t>The observation of a non-monotonic experimental signature, while instructive, would not be sufficient to identify and characterize the CEP.</a:t>
            </a:r>
          </a:p>
          <a:p>
            <a:pPr lvl="1" algn="l"/>
            <a:r>
              <a:rPr lang="en-US" sz="400" dirty="0"/>
              <a:t> </a:t>
            </a:r>
            <a:r>
              <a:rPr lang="en-US" sz="900" dirty="0"/>
              <a:t> </a:t>
            </a: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One should not associate the onset of non-monotonic CEP-driven signatures with the actual location of the CEP.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41910" y="58229"/>
            <a:ext cx="5520690" cy="551371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>
                <a:solidFill>
                  <a:srgbClr val="320CD6"/>
                </a:solidFill>
              </a:rPr>
              <a:t>Anatomy of search strategy  - Summary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61382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EAD6C21E-FC64-4237-AC7B-E82CF5C764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1616707"/>
            <a:ext cx="4315384" cy="1708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08738"/>
            <a:ext cx="4794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F9577CD-F713-43DD-B136-F1EBE1BE9F5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2801" y="6400800"/>
            <a:ext cx="5333999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QCD @ Weihai-Shandong University, China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81000" y="612235"/>
                <a:ext cx="63051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2">
                        <a:lumMod val="25000"/>
                      </a:schemeClr>
                    </a:solidFill>
                  </a:rPr>
                  <a:t>Generalized Finite-Size-Finite-Time Scaling form for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endParaRPr lang="en-US" sz="20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12235"/>
                <a:ext cx="6305188" cy="400110"/>
              </a:xfrm>
              <a:prstGeom prst="rect">
                <a:avLst/>
              </a:prstGeom>
              <a:blipFill>
                <a:blip r:embed="rId6"/>
                <a:stretch>
                  <a:fillRect l="-677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1160721" y="5199462"/>
            <a:ext cx="75260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i="0" dirty="0">
                <a:solidFill>
                  <a:srgbClr val="FB1525"/>
                </a:solidFill>
                <a:latin typeface="LiberationSans"/>
              </a:rPr>
              <a:t>An observation of Finite-Size Scaling of susceptibility measurements would </a:t>
            </a:r>
            <a:r>
              <a:rPr lang="en-US" sz="2000" b="1" i="0" dirty="0">
                <a:solidFill>
                  <a:srgbClr val="FF0000"/>
                </a:solidFill>
                <a:latin typeface="LiberationSans"/>
                <a:sym typeface="Wingdings" panose="05000000000000000000" pitchFamily="2" charset="2"/>
              </a:rPr>
              <a:t>give access to the CEP’s location and the critical exponents</a:t>
            </a:r>
            <a:endParaRPr lang="en-US" sz="2000" b="1" i="0" dirty="0">
              <a:solidFill>
                <a:srgbClr val="FB1525"/>
              </a:solidFill>
              <a:latin typeface="LiberationSan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12341" y="62756"/>
            <a:ext cx="4993060" cy="47488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>
                <a:solidFill>
                  <a:srgbClr val="0033CC"/>
                </a:solidFill>
              </a:rPr>
              <a:t>Finite-Size-Scaling (FSS) </a:t>
            </a:r>
            <a:r>
              <a:rPr lang="en-US" sz="2000" b="1" dirty="0">
                <a:solidFill>
                  <a:srgbClr val="320CD6"/>
                </a:solidFill>
              </a:rPr>
              <a:t>- </a:t>
            </a:r>
            <a:r>
              <a:rPr lang="en-US" sz="2000" b="1" dirty="0">
                <a:solidFill>
                  <a:srgbClr val="0033CC"/>
                </a:solidFill>
              </a:rPr>
              <a:t>Anatomical</a:t>
            </a:r>
            <a:r>
              <a:rPr lang="en-US" sz="2000" dirty="0"/>
              <a:t>(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38E623-15C4-407A-9A4B-F9F02582C4E7}"/>
                  </a:ext>
                </a:extLst>
              </p:cNvPr>
              <p:cNvSpPr txBox="1"/>
              <p:nvPr/>
            </p:nvSpPr>
            <p:spPr>
              <a:xfrm>
                <a:off x="544644" y="1001720"/>
                <a:ext cx="5714385" cy="419346"/>
              </a:xfrm>
              <a:prstGeom prst="rect">
                <a:avLst/>
              </a:prstGeom>
              <a:solidFill>
                <a:srgbClr val="FFFF00">
                  <a:alpha val="57000"/>
                </a:srgb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den>
                          </m:f>
                        </m:sup>
                      </m:sSup>
                      <m: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den>
                          </m:f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𝛽𝛿</m:t>
                              </m:r>
                            </m:num>
                            <m:den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den>
                          </m:f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38E623-15C4-407A-9A4B-F9F02582C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44" y="1001720"/>
                <a:ext cx="5714385" cy="419346"/>
              </a:xfrm>
              <a:prstGeom prst="rect">
                <a:avLst/>
              </a:prstGeom>
              <a:blipFill>
                <a:blip r:embed="rId8"/>
                <a:stretch>
                  <a:fillRect t="-78873" b="-98592"/>
                </a:stretch>
              </a:blipFill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705EF81F-4963-43E8-B03A-0A87A3378F7B}"/>
              </a:ext>
            </a:extLst>
          </p:cNvPr>
          <p:cNvSpPr/>
          <p:nvPr/>
        </p:nvSpPr>
        <p:spPr>
          <a:xfrm>
            <a:off x="5615757" y="4358698"/>
            <a:ext cx="31577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i="0" dirty="0">
                <a:solidFill>
                  <a:schemeClr val="bg2">
                    <a:lumMod val="25000"/>
                  </a:schemeClr>
                </a:solidFill>
                <a:latin typeface="URWPalladioL-Roma"/>
              </a:rPr>
              <a:t>dynamic finite-size scaling form for the correlation time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DD22F98-7A21-4C7C-8659-988CF7654955}"/>
                  </a:ext>
                </a:extLst>
              </p:cNvPr>
              <p:cNvSpPr txBox="1"/>
              <p:nvPr/>
            </p:nvSpPr>
            <p:spPr>
              <a:xfrm>
                <a:off x="198085" y="4017518"/>
                <a:ext cx="4388785" cy="443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den>
                          </m:f>
                        </m:sup>
                      </m:sSup>
                      <m:sSubSup>
                        <m:sSubSupPr>
                          <m:ctrlP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d>
                        <m:dPr>
                          <m:ctrlP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sz="200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𝛽𝛿</m:t>
                                  </m:r>
                                </m:num>
                                <m:den>
                                  <m:r>
                                    <a:rPr lang="en-US" sz="2000" b="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DD22F98-7A21-4C7C-8659-988CF7654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85" y="4017518"/>
                <a:ext cx="4388785" cy="443968"/>
              </a:xfrm>
              <a:prstGeom prst="rect">
                <a:avLst/>
              </a:prstGeom>
              <a:blipFill>
                <a:blip r:embed="rId9"/>
                <a:stretch>
                  <a:fillRect t="-78082" b="-91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2CA8EBF-9B32-4A9C-88AE-A9683EB3E0BD}"/>
                  </a:ext>
                </a:extLst>
              </p:cNvPr>
              <p:cNvSpPr txBox="1"/>
              <p:nvPr/>
            </p:nvSpPr>
            <p:spPr>
              <a:xfrm>
                <a:off x="174433" y="4534015"/>
                <a:ext cx="2994063" cy="419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den>
                          </m:f>
                        </m:sup>
                      </m:sSup>
                      <m:sSubSup>
                        <m:sSubSupPr>
                          <m:ctrlP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den>
                          </m:f>
                        </m:sup>
                      </m:sSup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2CA8EBF-9B32-4A9C-88AE-A9683EB3E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33" y="4534015"/>
                <a:ext cx="2994063" cy="419346"/>
              </a:xfrm>
              <a:prstGeom prst="rect">
                <a:avLst/>
              </a:prstGeom>
              <a:blipFill>
                <a:blip r:embed="rId10"/>
                <a:stretch>
                  <a:fillRect t="-82609" r="-3259" b="-10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C424966-81C7-4535-A7F9-4C798BCB978B}"/>
                  </a:ext>
                </a:extLst>
              </p:cNvPr>
              <p:cNvSpPr txBox="1"/>
              <p:nvPr/>
            </p:nvSpPr>
            <p:spPr>
              <a:xfrm>
                <a:off x="3529471" y="3962400"/>
                <a:ext cx="3380463" cy="419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den>
                          </m:f>
                        </m:sup>
                      </m:sSup>
                      <m:sSubSup>
                        <m:sSubSupPr>
                          <m:ctrlP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0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den>
                          </m:f>
                        </m:sup>
                      </m:sSup>
                      <m:r>
                        <a:rPr lang="en-US" sz="20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20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C424966-81C7-4535-A7F9-4C798BCB9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471" y="3962400"/>
                <a:ext cx="3380463" cy="419346"/>
              </a:xfrm>
              <a:prstGeom prst="rect">
                <a:avLst/>
              </a:prstGeom>
              <a:blipFill>
                <a:blip r:embed="rId11"/>
                <a:stretch>
                  <a:fillRect t="-82609" b="-10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D92ADB7-9BD7-433D-971E-7945B1B50F75}"/>
                  </a:ext>
                </a:extLst>
              </p:cNvPr>
              <p:cNvSpPr txBox="1"/>
              <p:nvPr/>
            </p:nvSpPr>
            <p:spPr>
              <a:xfrm>
                <a:off x="3529471" y="4511942"/>
                <a:ext cx="2086286" cy="42909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den>
                          </m:f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D92ADB7-9BD7-433D-971E-7945B1B50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471" y="4511942"/>
                <a:ext cx="2086286" cy="429092"/>
              </a:xfrm>
              <a:prstGeom prst="rect">
                <a:avLst/>
              </a:prstGeom>
              <a:blipFill>
                <a:blip r:embed="rId12"/>
                <a:stretch>
                  <a:fillRect t="-76712" r="-12791" b="-9315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1621786-F69C-45F2-A5D1-FE61102C9CEE}"/>
                  </a:ext>
                </a:extLst>
              </p:cNvPr>
              <p:cNvSpPr txBox="1"/>
              <p:nvPr/>
            </p:nvSpPr>
            <p:spPr>
              <a:xfrm>
                <a:off x="6934200" y="1245550"/>
                <a:ext cx="1957224" cy="1976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cor. length</a:t>
                </a:r>
              </a:p>
              <a:p>
                <a:pPr algn="l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acc>
                    <m:r>
                      <a:rPr lang="en-US" sz="16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1600" dirty="0"/>
                  <a:t>eff. cor. length </a:t>
                </a:r>
              </a:p>
              <a:p>
                <a:pPr algn="l"/>
                <a:r>
                  <a:rPr lang="en-US" sz="1600" dirty="0"/>
                  <a:t>        for FTE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sys. size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τ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𝑐𝑒𝑝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algn="l"/>
                <a:r>
                  <a:rPr lang="en-US" i="0" dirty="0">
                    <a:solidFill>
                      <a:srgbClr val="0000FF"/>
                    </a:solidFill>
                  </a:rPr>
                  <a:t>H</a:t>
                </a: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field</a:t>
                </a:r>
              </a:p>
              <a:p>
                <a:pPr algn="l"/>
                <a:r>
                  <a:rPr lang="en-US" dirty="0">
                    <a:solidFill>
                      <a:srgbClr val="0000FF"/>
                    </a:solidFill>
                  </a:rPr>
                  <a:t>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time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1621786-F69C-45F2-A5D1-FE61102C9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1245550"/>
                <a:ext cx="1957224" cy="1976695"/>
              </a:xfrm>
              <a:prstGeom prst="rect">
                <a:avLst/>
              </a:prstGeom>
              <a:blipFill>
                <a:blip r:embed="rId13"/>
                <a:stretch>
                  <a:fillRect l="-2804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bject 52">
                <a:extLst>
                  <a:ext uri="{FF2B5EF4-FFF2-40B4-BE49-F238E27FC236}">
                    <a16:creationId xmlns:a16="http://schemas.microsoft.com/office/drawing/2014/main" id="{F7D73324-60E0-47CC-850B-1894FFE11A83}"/>
                  </a:ext>
                </a:extLst>
              </p:cNvPr>
              <p:cNvSpPr txBox="1"/>
              <p:nvPr/>
            </p:nvSpPr>
            <p:spPr>
              <a:xfrm>
                <a:off x="762000" y="3544059"/>
                <a:ext cx="1905000" cy="422275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acc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3" name="Object 52">
                <a:extLst>
                  <a:ext uri="{FF2B5EF4-FFF2-40B4-BE49-F238E27FC236}">
                    <a16:creationId xmlns:a16="http://schemas.microsoft.com/office/drawing/2014/main" id="{F7D73324-60E0-47CC-850B-1894FFE11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544059"/>
                <a:ext cx="1905000" cy="422275"/>
              </a:xfrm>
              <a:prstGeom prst="rect">
                <a:avLst/>
              </a:prstGeom>
              <a:blipFill>
                <a:blip r:embed="rId14"/>
                <a:stretch>
                  <a:fillRect t="-5714" b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B19A60F8-4D71-4598-A4D6-52601FA424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150399"/>
              </p:ext>
            </p:extLst>
          </p:nvPr>
        </p:nvGraphicFramePr>
        <p:xfrm>
          <a:off x="3918068" y="2916984"/>
          <a:ext cx="174466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6135" name="Equation" r:id="rId15" imgW="1015920" imgH="279360" progId="Equation.DSMT4">
                  <p:embed/>
                </p:oleObj>
              </mc:Choice>
              <mc:Fallback>
                <p:oleObj name="Equation" r:id="rId15" imgW="1015920" imgH="27936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068" y="2916984"/>
                        <a:ext cx="1744663" cy="479425"/>
                      </a:xfrm>
                      <a:prstGeom prst="rect">
                        <a:avLst/>
                      </a:prstGeom>
                      <a:solidFill>
                        <a:srgbClr val="FFFF00">
                          <a:alpha val="65881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16BA563C-64F1-49B1-AFB1-5E1367CC0E02}"/>
              </a:ext>
            </a:extLst>
          </p:cNvPr>
          <p:cNvSpPr txBox="1"/>
          <p:nvPr/>
        </p:nvSpPr>
        <p:spPr>
          <a:xfrm>
            <a:off x="18335" y="1637303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2">
                    <a:lumMod val="25000"/>
                  </a:schemeClr>
                </a:solidFill>
              </a:rPr>
              <a:t>Finite-Size Scaling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69403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4" grpId="0"/>
      <p:bldP spid="32" grpId="0"/>
      <p:bldP spid="34" grpId="0"/>
      <p:bldP spid="35" grpId="0"/>
      <p:bldP spid="36" grpId="0" animBg="1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QCD @ Weihai-Shandong University, China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3589861"/>
            <a:ext cx="4620184" cy="18287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3352799" y="5509358"/>
            <a:ext cx="57912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FF0000"/>
                </a:solidFill>
                <a:latin typeface="LiberationSans"/>
                <a:sym typeface="Wingdings" panose="05000000000000000000" pitchFamily="2" charset="2"/>
              </a:rPr>
              <a:t>The scaling of these dependencies give access to the CEP’s location, critical exponents and a  non-singular scaling function.</a:t>
            </a:r>
            <a:endParaRPr lang="en-US" b="1" i="0" dirty="0">
              <a:solidFill>
                <a:srgbClr val="FF0000"/>
              </a:solidFill>
              <a:latin typeface="LiberationSan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550" y="-23157"/>
            <a:ext cx="4433799" cy="1284760"/>
          </a:xfrm>
          <a:prstGeom prst="rect">
            <a:avLst/>
          </a:prstGeom>
          <a:solidFill>
            <a:srgbClr val="99D25A"/>
          </a:solidFill>
        </p:spPr>
      </p:pic>
      <p:grpSp>
        <p:nvGrpSpPr>
          <p:cNvPr id="7" name="Group 6"/>
          <p:cNvGrpSpPr/>
          <p:nvPr/>
        </p:nvGrpSpPr>
        <p:grpSpPr>
          <a:xfrm>
            <a:off x="4675912" y="1762031"/>
            <a:ext cx="4468088" cy="3680057"/>
            <a:chOff x="4675912" y="1295400"/>
            <a:chExt cx="4468088" cy="36800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75912" y="1295400"/>
              <a:ext cx="4468088" cy="368005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6" name="Rectangle 5"/>
            <p:cNvSpPr/>
            <p:nvPr/>
          </p:nvSpPr>
          <p:spPr>
            <a:xfrm>
              <a:off x="5410200" y="2971800"/>
              <a:ext cx="45719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5047615" y="1506991"/>
          <a:ext cx="401161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954" name="Equation" r:id="rId8" imgW="2501640" imgH="253800" progId="Equation.DSMT4">
                  <p:embed/>
                </p:oleObj>
              </mc:Choice>
              <mc:Fallback>
                <p:oleObj name="Equation" r:id="rId8" imgW="2501640" imgH="253800" progId="Equation.DSMT4">
                  <p:embed/>
                  <p:pic>
                    <p:nvPicPr>
                      <p:cNvPr id="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7615" y="1506991"/>
                        <a:ext cx="4011613" cy="374650"/>
                      </a:xfrm>
                      <a:prstGeom prst="rect">
                        <a:avLst/>
                      </a:prstGeom>
                      <a:solidFill>
                        <a:srgbClr val="FFFF00">
                          <a:alpha val="36000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723900" y="5418660"/>
          <a:ext cx="174466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955" name="Equation" r:id="rId10" imgW="1015920" imgH="279360" progId="Equation.DSMT4">
                  <p:embed/>
                </p:oleObj>
              </mc:Choice>
              <mc:Fallback>
                <p:oleObj name="Equation" r:id="rId10" imgW="1015920" imgH="27936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5418660"/>
                        <a:ext cx="1744663" cy="479425"/>
                      </a:xfrm>
                      <a:prstGeom prst="rect">
                        <a:avLst/>
                      </a:prstGeom>
                      <a:solidFill>
                        <a:srgbClr val="FFFF00">
                          <a:alpha val="65881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276277" y="1823221"/>
            <a:ext cx="35821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M. Suzuki, </a:t>
            </a:r>
            <a:r>
              <a:rPr lang="en-US" sz="1400" b="1" i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Prog</a:t>
            </a:r>
            <a:r>
              <a:rPr lang="en-US" sz="1400" b="1" i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en-US" sz="1400" b="1" i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Theor</a:t>
            </a:r>
            <a:r>
              <a:rPr lang="en-US" sz="1400" b="1" i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 Phys. 58, 1142, 1977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9" y="2195341"/>
            <a:ext cx="44035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chemeClr val="accent5"/>
                </a:solidFill>
                <a:latin typeface="LiberationSans"/>
              </a:rPr>
              <a:t>Finite-size effects lead to characteristic dependencies of the </a:t>
            </a:r>
            <a:r>
              <a:rPr lang="en-US" sz="2000" b="1" i="0" dirty="0">
                <a:solidFill>
                  <a:schemeClr val="bg2">
                    <a:lumMod val="50000"/>
                  </a:schemeClr>
                </a:solidFill>
                <a:latin typeface="LiberationSans"/>
              </a:rPr>
              <a:t>peak heights</a:t>
            </a:r>
            <a:r>
              <a:rPr lang="en-US" sz="2000" b="1" i="0" dirty="0">
                <a:solidFill>
                  <a:srgbClr val="4B14E6"/>
                </a:solidFill>
                <a:latin typeface="LiberationSans"/>
              </a:rPr>
              <a:t>, </a:t>
            </a:r>
            <a:r>
              <a:rPr lang="en-US" sz="2000" b="1" i="0" dirty="0">
                <a:solidFill>
                  <a:srgbClr val="7030A0"/>
                </a:solidFill>
                <a:latin typeface="LiberationSans"/>
              </a:rPr>
              <a:t>widths</a:t>
            </a:r>
            <a:r>
              <a:rPr lang="en-US" sz="2000" b="1" i="0" dirty="0">
                <a:solidFill>
                  <a:srgbClr val="4B14E6"/>
                </a:solidFill>
                <a:latin typeface="LiberationSans"/>
              </a:rPr>
              <a:t> &amp; </a:t>
            </a:r>
            <a:r>
              <a:rPr lang="en-US" sz="2000" b="1" i="0" dirty="0">
                <a:solidFill>
                  <a:schemeClr val="accent2">
                    <a:lumMod val="60000"/>
                    <a:lumOff val="40000"/>
                  </a:schemeClr>
                </a:solidFill>
                <a:latin typeface="LiberationSans"/>
              </a:rPr>
              <a:t>positions </a:t>
            </a:r>
            <a:r>
              <a:rPr lang="en-US" sz="2000" b="1" i="0" dirty="0">
                <a:latin typeface="LiberationSans"/>
              </a:rPr>
              <a:t>on L, which</a:t>
            </a:r>
          </a:p>
          <a:p>
            <a:r>
              <a:rPr lang="en-US" sz="2000" b="1" i="0" dirty="0">
                <a:latin typeface="LiberationSans"/>
              </a:rPr>
              <a:t>scale with the critical exponents.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177858" y="3110436"/>
            <a:ext cx="698942" cy="13765"/>
          </a:xfrm>
          <a:prstGeom prst="straightConnector1">
            <a:avLst/>
          </a:prstGeom>
          <a:ln w="57150" cmpd="dbl"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629400" y="12700"/>
            <a:ext cx="1905000" cy="368300"/>
          </a:xfrm>
          <a:prstGeom prst="rect">
            <a:avLst/>
          </a:prstGeom>
          <a:solidFill>
            <a:schemeClr val="bg2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16200000">
            <a:off x="4089298" y="3522464"/>
            <a:ext cx="2308457" cy="368300"/>
          </a:xfrm>
          <a:prstGeom prst="rect">
            <a:avLst/>
          </a:prstGeom>
          <a:solidFill>
            <a:schemeClr val="bg2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629400" y="393700"/>
            <a:ext cx="1905000" cy="368300"/>
          </a:xfrm>
          <a:prstGeom prst="rect">
            <a:avLst/>
          </a:prstGeom>
          <a:solidFill>
            <a:srgbClr val="4B14E6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454140" y="3439478"/>
            <a:ext cx="990600" cy="368300"/>
          </a:xfrm>
          <a:prstGeom prst="rect">
            <a:avLst/>
          </a:prstGeom>
          <a:solidFill>
            <a:srgbClr val="4B14E6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724400" y="773430"/>
            <a:ext cx="3810000" cy="368300"/>
          </a:xfrm>
          <a:prstGeom prst="rect">
            <a:avLst/>
          </a:prstGeom>
          <a:solidFill>
            <a:srgbClr val="FB1525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911340" y="4860843"/>
            <a:ext cx="838200" cy="368300"/>
          </a:xfrm>
          <a:prstGeom prst="rect">
            <a:avLst/>
          </a:prstGeom>
          <a:solidFill>
            <a:srgbClr val="FB1525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83070" y="1050978"/>
                <a:ext cx="4136069" cy="1027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0" dirty="0"/>
                  <a:t>Consider measurements of the </a:t>
                </a:r>
              </a:p>
              <a:p>
                <a:r>
                  <a:rPr lang="en-US" sz="2000" b="1" i="0" dirty="0"/>
                  <a:t>susceptibility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b="1" i="1" smtClean="0">
                        <a:latin typeface="Cambria Math" panose="02040503050406030204" pitchFamily="18" charset="0"/>
                      </a:rPr>
                      <m:t>χ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i="0" dirty="0"/>
                  <a:t>) for different </a:t>
                </a:r>
              </a:p>
              <a:p>
                <a:r>
                  <a:rPr lang="en-US" sz="2000" b="1" i="0" dirty="0"/>
                  <a:t>lengths (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𝐋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p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000" b="1" i="0" dirty="0"/>
                  <a:t>)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70" y="1050978"/>
                <a:ext cx="4136069" cy="1027204"/>
              </a:xfrm>
              <a:prstGeom prst="rect">
                <a:avLst/>
              </a:prstGeom>
              <a:blipFill>
                <a:blip r:embed="rId14"/>
                <a:stretch>
                  <a:fillRect l="-1031" t="-2367" r="-1031" b="-9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3EB96C0-42F7-4CE1-B829-BC29D55999B8}"/>
              </a:ext>
            </a:extLst>
          </p:cNvPr>
          <p:cNvSpPr txBox="1"/>
          <p:nvPr/>
        </p:nvSpPr>
        <p:spPr>
          <a:xfrm>
            <a:off x="5927366" y="1245145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Scaling Function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15D9CB43-423D-4EAA-8880-1ED4635F2B59}"/>
              </a:ext>
            </a:extLst>
          </p:cNvPr>
          <p:cNvSpPr/>
          <p:nvPr/>
        </p:nvSpPr>
        <p:spPr>
          <a:xfrm>
            <a:off x="76200" y="62756"/>
            <a:ext cx="5105400" cy="47488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>
                <a:solidFill>
                  <a:srgbClr val="0033CC"/>
                </a:solidFill>
              </a:rPr>
              <a:t>Finite-Size-Scaling (FSS) </a:t>
            </a:r>
            <a:r>
              <a:rPr lang="en-US" sz="2000" b="1" dirty="0">
                <a:solidFill>
                  <a:srgbClr val="320CD6"/>
                </a:solidFill>
              </a:rPr>
              <a:t>- </a:t>
            </a:r>
            <a:r>
              <a:rPr lang="en-US" sz="2000" b="1" dirty="0">
                <a:solidFill>
                  <a:srgbClr val="0033CC"/>
                </a:solidFill>
              </a:rPr>
              <a:t>Operational</a:t>
            </a:r>
            <a:r>
              <a:rPr lang="en-US" sz="2000" dirty="0"/>
              <a:t>(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61158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  <p:bldP spid="5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QCD @ Weihai-Shandong University, China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97227" y="60383"/>
            <a:ext cx="3962400" cy="54864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320CD6"/>
                </a:solidFill>
              </a:rPr>
              <a:t>Finite-Size Scaling Functions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2064552" y="5159740"/>
            <a:ext cx="632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000" b="1" i="0" dirty="0">
                <a:solidFill>
                  <a:srgbClr val="FF0000"/>
                </a:solidFill>
                <a:latin typeface="LiberationSans"/>
                <a:sym typeface="Wingdings" panose="05000000000000000000" pitchFamily="2" charset="2"/>
              </a:rPr>
              <a:t>Finite-Size Scaling functions validate the CEP’s location and the associated critical exponents.</a:t>
            </a:r>
            <a:endParaRPr lang="en-US" sz="2000" b="1" i="0" dirty="0">
              <a:solidFill>
                <a:srgbClr val="FF0000"/>
              </a:solidFill>
              <a:latin typeface="Liberation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2"/>
              <p:cNvSpPr txBox="1"/>
              <p:nvPr/>
            </p:nvSpPr>
            <p:spPr bwMode="auto">
              <a:xfrm>
                <a:off x="2442376" y="777886"/>
                <a:ext cx="4259247" cy="434200"/>
              </a:xfrm>
              <a:prstGeom prst="rect">
                <a:avLst/>
              </a:prstGeom>
              <a:solidFill>
                <a:srgbClr val="FFFF00">
                  <a:alpha val="36000"/>
                </a:srgbClr>
              </a:solidFill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  <m:sSub>
                        <m:sSubPr>
                          <m:ctrlP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  <m:r>
                        <a:rPr lang="en-US" sz="2000" b="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0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l-GR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𝛽𝛿</m:t>
                          </m:r>
                          <m:r>
                            <a:rPr lang="en-US" sz="20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  <m:r>
                        <a:rPr lang="en-US" sz="2000" b="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2376" y="777886"/>
                <a:ext cx="4259247" cy="434200"/>
              </a:xfrm>
              <a:prstGeom prst="rect">
                <a:avLst/>
              </a:prstGeom>
              <a:blipFill>
                <a:blip r:embed="rId4"/>
                <a:stretch>
                  <a:fillRect b="-112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403F814B-7CA7-4DF2-87DE-FE9067F36655}"/>
              </a:ext>
            </a:extLst>
          </p:cNvPr>
          <p:cNvGrpSpPr/>
          <p:nvPr/>
        </p:nvGrpSpPr>
        <p:grpSpPr>
          <a:xfrm>
            <a:off x="4706981" y="1477927"/>
            <a:ext cx="4360819" cy="3428408"/>
            <a:chOff x="4706981" y="2011326"/>
            <a:chExt cx="4360819" cy="342840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8ECE7B5-F468-4E57-BE00-214CB84C7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06981" y="2011326"/>
              <a:ext cx="4360819" cy="331985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3FBFCF2-40C2-45D9-84D2-62A7A3EDED82}"/>
                    </a:ext>
                  </a:extLst>
                </p:cNvPr>
                <p:cNvSpPr txBox="1"/>
                <p:nvPr/>
              </p:nvSpPr>
              <p:spPr>
                <a:xfrm>
                  <a:off x="6669143" y="5121698"/>
                  <a:ext cx="769826" cy="31803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𝐻𝐿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l-GR" sz="1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βδ</m:t>
                            </m:r>
                            <m:r>
                              <a:rPr lang="en-US" sz="1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1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3FBFCF2-40C2-45D9-84D2-62A7A3EDED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9143" y="5121698"/>
                  <a:ext cx="769826" cy="31803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C5727264-1B23-4F5E-A3FA-D118F5E2AD8C}"/>
                    </a:ext>
                  </a:extLst>
                </p:cNvPr>
                <p:cNvSpPr txBox="1"/>
                <p:nvPr/>
              </p:nvSpPr>
              <p:spPr>
                <a:xfrm rot="16200000">
                  <a:off x="4520022" y="3345767"/>
                  <a:ext cx="758926" cy="31579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𝜒</m:t>
                            </m:r>
                            <m:r>
                              <a:rPr lang="en-US" sz="1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sz="1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sz="1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1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C5727264-1B23-4F5E-A3FA-D118F5E2AD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520022" y="3345767"/>
                  <a:ext cx="758926" cy="315792"/>
                </a:xfrm>
                <a:prstGeom prst="rect">
                  <a:avLst/>
                </a:prstGeom>
                <a:blipFill>
                  <a:blip r:embed="rId7"/>
                  <a:stretch>
                    <a:fillRect r="-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8056265-FEA3-4092-8736-9522D1352601}"/>
              </a:ext>
            </a:extLst>
          </p:cNvPr>
          <p:cNvGrpSpPr/>
          <p:nvPr/>
        </p:nvGrpSpPr>
        <p:grpSpPr>
          <a:xfrm>
            <a:off x="136213" y="1447800"/>
            <a:ext cx="4446420" cy="3349981"/>
            <a:chOff x="136213" y="1447800"/>
            <a:chExt cx="4446420" cy="334998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6F0AC35-C0CA-41FC-8E63-891740C898A7}"/>
                </a:ext>
              </a:extLst>
            </p:cNvPr>
            <p:cNvGrpSpPr/>
            <p:nvPr/>
          </p:nvGrpSpPr>
          <p:grpSpPr>
            <a:xfrm>
              <a:off x="213759" y="1447800"/>
              <a:ext cx="4368874" cy="3349981"/>
              <a:chOff x="213759" y="1981199"/>
              <a:chExt cx="4368874" cy="3349981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23BE4F05-285A-4F44-A985-4E87EEFBBC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3759" y="1981199"/>
                <a:ext cx="4368874" cy="3349981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BF063ACA-51FE-4C5D-A916-42179DA598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00400" y="2348474"/>
                <a:ext cx="967018" cy="777906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E5764F98-78EB-46A4-974D-98A9F39BC6E5}"/>
                    </a:ext>
                  </a:extLst>
                </p:cNvPr>
                <p:cNvSpPr txBox="1"/>
                <p:nvPr/>
              </p:nvSpPr>
              <p:spPr>
                <a:xfrm rot="16200000">
                  <a:off x="62475" y="2729197"/>
                  <a:ext cx="473656" cy="32618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p/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E5764F98-78EB-46A4-974D-98A9F39BC6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2475" y="2729197"/>
                  <a:ext cx="473656" cy="326180"/>
                </a:xfrm>
                <a:prstGeom prst="rect">
                  <a:avLst/>
                </a:prstGeom>
                <a:blipFill>
                  <a:blip r:embed="rId10"/>
                  <a:stretch>
                    <a:fillRect r="-18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id="{F3A5F162-F55E-482E-B062-B526CF5B2A29}"/>
              </a:ext>
            </a:extLst>
          </p:cNvPr>
          <p:cNvSpPr/>
          <p:nvPr/>
        </p:nvSpPr>
        <p:spPr>
          <a:xfrm>
            <a:off x="4342241" y="1364486"/>
            <a:ext cx="480784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2845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QCD @ Weihai-Shandong University, China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97226" y="60383"/>
            <a:ext cx="3179373" cy="44766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320CD6"/>
                </a:solidFill>
              </a:rPr>
              <a:t>FSS - Proof of Principle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175438" y="4949023"/>
            <a:ext cx="42397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000" b="1" i="0" dirty="0">
                <a:solidFill>
                  <a:srgbClr val="FF0000"/>
                </a:solidFill>
                <a:latin typeface="LiberationSans"/>
                <a:sym typeface="Wingdings" panose="05000000000000000000" pitchFamily="2" charset="2"/>
              </a:rPr>
              <a:t>Finite Size Scaling confirms the CEP’s infinite-volume location and it’s associated critical exponents.</a:t>
            </a:r>
            <a:endParaRPr lang="en-US" sz="2000" b="1" i="0" dirty="0">
              <a:solidFill>
                <a:srgbClr val="FF0000"/>
              </a:solidFill>
              <a:latin typeface="LiberationSan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49D449-DEA5-4350-9954-CB08950B93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087"/>
          <a:stretch/>
        </p:blipFill>
        <p:spPr>
          <a:xfrm>
            <a:off x="4883064" y="2488108"/>
            <a:ext cx="3465287" cy="244931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5EF93F9-EC34-4F7F-8D6F-84E18B1EE70B}"/>
              </a:ext>
            </a:extLst>
          </p:cNvPr>
          <p:cNvGrpSpPr/>
          <p:nvPr/>
        </p:nvGrpSpPr>
        <p:grpSpPr>
          <a:xfrm>
            <a:off x="-24810" y="617753"/>
            <a:ext cx="4491020" cy="4381126"/>
            <a:chOff x="-24810" y="617753"/>
            <a:chExt cx="4491020" cy="4381126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7" name="Object 6">
                  <a:extLst>
                    <a:ext uri="{FF2B5EF4-FFF2-40B4-BE49-F238E27FC236}">
                      <a16:creationId xmlns:a16="http://schemas.microsoft.com/office/drawing/2014/main" id="{3B1EE20C-ACE2-4A13-A5D3-590EB068E80A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-24810" y="617753"/>
                <a:ext cx="4491020" cy="438112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005932" name="SPW 14.0 Graph" r:id="rId6" imgW="4866026" imgH="4745834" progId="SigmaPlotGraphicObject.13">
                        <p:embed/>
                      </p:oleObj>
                    </mc:Choice>
                    <mc:Fallback>
                      <p:oleObj name="SPW 14.0 Graph" r:id="rId6" imgW="4866026" imgH="4745834" progId="SigmaPlotGraphicObject.13">
                        <p:embed/>
                        <p:pic>
                          <p:nvPicPr>
                            <p:cNvPr id="7" name="Object 6">
                              <a:extLst>
                                <a:ext uri="{FF2B5EF4-FFF2-40B4-BE49-F238E27FC236}">
                                  <a16:creationId xmlns:a16="http://schemas.microsoft.com/office/drawing/2014/main" id="{3B1EE20C-ACE2-4A13-A5D3-590EB068E80A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-24810" y="617753"/>
                              <a:ext cx="4491020" cy="4381126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7" name="Object 6">
                  <a:extLst>
                    <a:ext uri="{FF2B5EF4-FFF2-40B4-BE49-F238E27FC236}">
                      <a16:creationId xmlns:a16="http://schemas.microsoft.com/office/drawing/2014/main" id="{3B1EE20C-ACE2-4A13-A5D3-590EB068E80A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11522206"/>
                    </p:ext>
                  </p:extLst>
                </p:nvPr>
              </p:nvGraphicFramePr>
              <p:xfrm>
                <a:off x="-24810" y="617753"/>
                <a:ext cx="4491020" cy="438112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941529" name="SPW 14.0 Graph" r:id="rId8" imgW="4866026" imgH="4745834" progId="SigmaPlotGraphicObject.13">
                        <p:embed/>
                      </p:oleObj>
                    </mc:Choice>
                    <mc:Fallback>
                      <p:oleObj name="SPW 14.0 Graph" r:id="rId8" imgW="4866026" imgH="4745834" progId="SigmaPlotGraphicObject.1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-24810" y="617753"/>
                              <a:ext cx="4491020" cy="4381126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E374E48-8ED3-4AC7-97CB-78E062CB2BA6}"/>
                    </a:ext>
                  </a:extLst>
                </p:cNvPr>
                <p:cNvSpPr txBox="1"/>
                <p:nvPr/>
              </p:nvSpPr>
              <p:spPr>
                <a:xfrm>
                  <a:off x="565302" y="653630"/>
                  <a:ext cx="3460050" cy="379656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𝑐𝑒𝑝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𝑐𝑒𝑝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~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E374E48-8ED3-4AC7-97CB-78E062CB2B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302" y="653630"/>
                  <a:ext cx="3460050" cy="37965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rgbClr val="FFFF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44693ED-7972-48C6-BF26-B235CBCDDC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87773" y="1398496"/>
              <a:ext cx="67922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4DCE1D3-2F8B-49AF-9049-C2E628DF4A6D}"/>
                    </a:ext>
                  </a:extLst>
                </p:cNvPr>
                <p:cNvSpPr/>
                <p:nvPr/>
              </p:nvSpPr>
              <p:spPr>
                <a:xfrm>
                  <a:off x="2682241" y="1193049"/>
                  <a:ext cx="1079911" cy="369332"/>
                </a:xfrm>
                <a:prstGeom prst="rect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𝑐𝑒𝑝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4DCE1D3-2F8B-49AF-9049-C2E628DF4A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2241" y="1193049"/>
                  <a:ext cx="1079911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695CAB8-0B28-49D1-B9AE-704AE6BBB4DF}"/>
              </a:ext>
            </a:extLst>
          </p:cNvPr>
          <p:cNvGrpSpPr/>
          <p:nvPr/>
        </p:nvGrpSpPr>
        <p:grpSpPr>
          <a:xfrm>
            <a:off x="4680582" y="2314352"/>
            <a:ext cx="4330514" cy="4130870"/>
            <a:chOff x="4680582" y="2351686"/>
            <a:chExt cx="4330514" cy="4130870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" name="Object 3">
                  <a:extLst>
                    <a:ext uri="{FF2B5EF4-FFF2-40B4-BE49-F238E27FC236}">
                      <a16:creationId xmlns:a16="http://schemas.microsoft.com/office/drawing/2014/main" id="{F2C957CB-24C4-4C74-BC0A-07723686E7ED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4680582" y="2351686"/>
                <a:ext cx="4330514" cy="413087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005933" name="SPW 14.0 Graph" r:id="rId12" imgW="5130899" imgH="4895719" progId="SigmaPlotGraphicObject.13">
                        <p:embed/>
                      </p:oleObj>
                    </mc:Choice>
                    <mc:Fallback>
                      <p:oleObj name="SPW 14.0 Graph" r:id="rId12" imgW="5130899" imgH="4895719" progId="SigmaPlotGraphicObject.13">
                        <p:embed/>
                        <p:pic>
                          <p:nvPicPr>
                            <p:cNvPr id="4" name="Object 3">
                              <a:extLst>
                                <a:ext uri="{FF2B5EF4-FFF2-40B4-BE49-F238E27FC236}">
                                  <a16:creationId xmlns:a16="http://schemas.microsoft.com/office/drawing/2014/main" id="{F2C957CB-24C4-4C74-BC0A-07723686E7ED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680582" y="2351686"/>
                              <a:ext cx="4330514" cy="413087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" name="Object 3">
                  <a:extLst>
                    <a:ext uri="{FF2B5EF4-FFF2-40B4-BE49-F238E27FC236}">
                      <a16:creationId xmlns:a16="http://schemas.microsoft.com/office/drawing/2014/main" id="{F2C957CB-24C4-4C74-BC0A-07723686E7ED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57702923"/>
                    </p:ext>
                  </p:extLst>
                </p:nvPr>
              </p:nvGraphicFramePr>
              <p:xfrm>
                <a:off x="4680582" y="2351686"/>
                <a:ext cx="4330514" cy="413087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941530" name="SPW 14.0 Graph" r:id="rId14" imgW="5130899" imgH="4895719" progId="SigmaPlotGraphicObject.13">
                        <p:embed/>
                      </p:oleObj>
                    </mc:Choice>
                    <mc:Fallback>
                      <p:oleObj name="SPW 14.0 Graph" r:id="rId14" imgW="5130899" imgH="4895719" progId="SigmaPlotGraphicObject.1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680582" y="2351686"/>
                              <a:ext cx="4330514" cy="413087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620A2E6-F237-4030-83A1-F2182C633D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05600" y="5674941"/>
              <a:ext cx="6876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1F21C5CD-08E3-4C21-A93A-4D8620859DDC}"/>
                    </a:ext>
                  </a:extLst>
                </p:cNvPr>
                <p:cNvSpPr/>
                <p:nvPr/>
              </p:nvSpPr>
              <p:spPr>
                <a:xfrm>
                  <a:off x="7388155" y="5475854"/>
                  <a:ext cx="1056315" cy="369332"/>
                </a:xfrm>
                <a:prstGeom prst="rect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</a:rPr>
                              <m:t>μ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𝑐𝑒𝑝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1F21C5CD-08E3-4C21-A93A-4D8620859D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8155" y="5475854"/>
                  <a:ext cx="1056315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6349"/>
                  </a:stretch>
                </a:blip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68E46E03-E1AE-4D70-99D8-B827D0CD55BC}"/>
                    </a:ext>
                  </a:extLst>
                </p:cNvPr>
                <p:cNvSpPr txBox="1"/>
                <p:nvPr/>
              </p:nvSpPr>
              <p:spPr>
                <a:xfrm>
                  <a:off x="5328680" y="2452239"/>
                  <a:ext cx="3355918" cy="41280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</a:rPr>
                              <m:t>μ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</a:rPr>
                              <m:t>μ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𝑐𝑒𝑝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 panose="02040503050406030204" pitchFamily="18" charset="0"/>
                              </a:rPr>
                              <m:t>μ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𝑐𝑒𝑝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~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</a:rPr>
                              <m:t>βδ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68E46E03-E1AE-4D70-99D8-B827D0CD55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8680" y="2452239"/>
                  <a:ext cx="3355918" cy="412805"/>
                </a:xfrm>
                <a:prstGeom prst="rect">
                  <a:avLst/>
                </a:prstGeom>
                <a:blipFill>
                  <a:blip r:embed="rId17"/>
                  <a:stretch>
                    <a:fillRect b="-2857"/>
                  </a:stretch>
                </a:blipFill>
                <a:ln>
                  <a:solidFill>
                    <a:srgbClr val="FFFF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D71E6DB-1418-4234-99AC-2ABC408E79F8}"/>
              </a:ext>
            </a:extLst>
          </p:cNvPr>
          <p:cNvGrpSpPr/>
          <p:nvPr/>
        </p:nvGrpSpPr>
        <p:grpSpPr>
          <a:xfrm>
            <a:off x="4463782" y="-4842"/>
            <a:ext cx="4152349" cy="2403178"/>
            <a:chOff x="4153451" y="49475"/>
            <a:chExt cx="4557629" cy="265850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5A13852-B380-4DAE-B521-28561B667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153451" y="244382"/>
              <a:ext cx="4408438" cy="246359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079D746-14D6-4467-B298-D8BEB766DEB5}"/>
                </a:ext>
              </a:extLst>
            </p:cNvPr>
            <p:cNvSpPr txBox="1"/>
            <p:nvPr/>
          </p:nvSpPr>
          <p:spPr>
            <a:xfrm>
              <a:off x="4302642" y="49475"/>
              <a:ext cx="44084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E. </a:t>
              </a:r>
              <a:r>
                <a:rPr lang="en-US" sz="1600" dirty="0" err="1"/>
                <a:t>Fraga</a:t>
              </a:r>
              <a:r>
                <a:rPr lang="en-US" sz="1600" dirty="0"/>
                <a:t> et. al. </a:t>
              </a:r>
              <a:r>
                <a:rPr lang="en-US" sz="1400" b="1" i="0" dirty="0"/>
                <a:t>J. </a:t>
              </a:r>
              <a:r>
                <a:rPr lang="en-US" sz="1400" b="1" i="0" dirty="0" err="1"/>
                <a:t>Phys.G</a:t>
              </a:r>
              <a:r>
                <a:rPr lang="en-US" sz="1400" b="1" i="0" dirty="0"/>
                <a:t> 38:085101, 2011</a:t>
              </a:r>
              <a:endParaRPr lang="en-US" sz="1400" b="1" dirty="0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809D386C-E766-4419-B5AC-E71242AD7060}"/>
              </a:ext>
            </a:extLst>
          </p:cNvPr>
          <p:cNvSpPr/>
          <p:nvPr/>
        </p:nvSpPr>
        <p:spPr>
          <a:xfrm>
            <a:off x="7315200" y="6172200"/>
            <a:ext cx="308045" cy="235745"/>
          </a:xfrm>
          <a:prstGeom prst="ellipse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874578A-D97A-4041-941C-066A3F8E4AD7}"/>
              </a:ext>
            </a:extLst>
          </p:cNvPr>
          <p:cNvSpPr/>
          <p:nvPr/>
        </p:nvSpPr>
        <p:spPr>
          <a:xfrm>
            <a:off x="2743200" y="4725143"/>
            <a:ext cx="308045" cy="235745"/>
          </a:xfrm>
          <a:prstGeom prst="ellipse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492E2A-EAC3-4EEC-A717-5544B48BD8E5}"/>
              </a:ext>
            </a:extLst>
          </p:cNvPr>
          <p:cNvSpPr txBox="1"/>
          <p:nvPr/>
        </p:nvSpPr>
        <p:spPr>
          <a:xfrm>
            <a:off x="1987773" y="5880483"/>
            <a:ext cx="3121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rgbClr val="002060"/>
                </a:solidFill>
              </a:rPr>
              <a:t>Apply similar idea to data?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86BE1C3-4BEC-4715-B700-1FBBFD4D138C}"/>
              </a:ext>
            </a:extLst>
          </p:cNvPr>
          <p:cNvCxnSpPr>
            <a:cxnSpLocks/>
          </p:cNvCxnSpPr>
          <p:nvPr/>
        </p:nvCxnSpPr>
        <p:spPr>
          <a:xfrm flipH="1">
            <a:off x="5015601" y="450476"/>
            <a:ext cx="6792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495EE21-57C7-4CAB-BEFA-C8D80024563F}"/>
              </a:ext>
            </a:extLst>
          </p:cNvPr>
          <p:cNvCxnSpPr>
            <a:cxnSpLocks/>
          </p:cNvCxnSpPr>
          <p:nvPr/>
        </p:nvCxnSpPr>
        <p:spPr>
          <a:xfrm>
            <a:off x="5307103" y="1449682"/>
            <a:ext cx="1" cy="607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4040027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42" grpId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EF06B9CC-4900-4E84-BA25-45AC76F807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101653"/>
            <a:ext cx="2190750" cy="1428750"/>
          </a:xfrm>
          <a:prstGeom prst="rect">
            <a:avLst/>
          </a:prstGeom>
        </p:spPr>
      </p:pic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8DE911D1-FA85-45EC-B988-066E514541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885854"/>
              </p:ext>
            </p:extLst>
          </p:nvPr>
        </p:nvGraphicFramePr>
        <p:xfrm>
          <a:off x="47848" y="116960"/>
          <a:ext cx="3504252" cy="4710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5606" name="SPW 14.0 Graph" r:id="rId6" imgW="3640794" imgH="4892204" progId="SigmaPlotGraphicObject.13">
                  <p:embed/>
                </p:oleObj>
              </mc:Choice>
              <mc:Fallback>
                <p:oleObj name="SPW 14.0 Graph" r:id="rId6" imgW="3640794" imgH="4892204" progId="SigmaPlotGraphicObject.13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8DE911D1-FA85-45EC-B988-066E514541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848" y="116960"/>
                        <a:ext cx="3504252" cy="47100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08738"/>
            <a:ext cx="4794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F9577CD-F713-43DD-B136-F1EBE1BE9F5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2800" y="6400800"/>
            <a:ext cx="5334000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QCD @ Weihai-Shandong University, China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14995" y="4628890"/>
                <a:ext cx="5562600" cy="1110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I. Use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𝒐𝒖𝒕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𝒔𝒊𝒅𝒆</m:t>
                        </m:r>
                      </m:sub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) as a proxy for the susceptibility</a:t>
                </a:r>
              </a:p>
              <a:p>
                <a:pPr algn="l"/>
                <a:r>
                  <a:rPr lang="en-US" sz="800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 </a:t>
                </a:r>
              </a:p>
              <a:p>
                <a:pPr algn="l"/>
                <a:r>
                  <a:rPr lang="en-US" b="1" i="0" dirty="0">
                    <a:solidFill>
                      <a:srgbClr val="FF0000"/>
                    </a:solidFill>
                  </a:rPr>
                  <a:t>II. Parameterize distance to the CEP 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𝑵𝑵</m:t>
                            </m:r>
                          </m:sub>
                        </m:sSub>
                      </m:e>
                    </m:rad>
                  </m:oMath>
                </a14:m>
                <a:endParaRPr lang="en-US" b="1" dirty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pPr algn="l"/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𝝉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𝒔</m:t>
                            </m:r>
                          </m:e>
                        </m:rad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𝒔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𝑪𝑬𝑷</m:t>
                                </m:r>
                              </m:sub>
                            </m:sSub>
                          </m:e>
                        </m:rad>
                      </m:e>
                    </m:d>
                  </m:oMath>
                </a14:m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𝑪𝑬𝑷</m:t>
                            </m:r>
                          </m:sub>
                        </m:sSub>
                      </m:e>
                    </m:rad>
                  </m:oMath>
                </a14:m>
                <a:endParaRPr lang="en-US" b="1" dirty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995" y="4628890"/>
                <a:ext cx="5562600" cy="1110689"/>
              </a:xfrm>
              <a:prstGeom prst="rect">
                <a:avLst/>
              </a:prstGeom>
              <a:blipFill>
                <a:blip r:embed="rId8"/>
                <a:stretch>
                  <a:fillRect l="-876" t="-1093" r="-548" b="-5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-65067" y="5327530"/>
            <a:ext cx="3708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FB1525"/>
                </a:solidFill>
              </a:rPr>
              <a:t>characteristic patterns, signal the effects of finite-size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247118"/>
              </p:ext>
            </p:extLst>
          </p:nvPr>
        </p:nvGraphicFramePr>
        <p:xfrm>
          <a:off x="3469760" y="2545287"/>
          <a:ext cx="2254042" cy="1487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5607" name="Equation" r:id="rId9" imgW="1460160" imgH="965160" progId="Equation.DSMT4">
                  <p:embed/>
                </p:oleObj>
              </mc:Choice>
              <mc:Fallback>
                <p:oleObj name="Equation" r:id="rId9" imgW="1460160" imgH="96516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69760" y="2545287"/>
                        <a:ext cx="2254042" cy="14874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581400" y="5730944"/>
            <a:ext cx="4615367" cy="646331"/>
            <a:chOff x="3559716" y="5802911"/>
            <a:chExt cx="4615367" cy="646331"/>
          </a:xfrm>
        </p:grpSpPr>
        <p:sp>
          <p:nvSpPr>
            <p:cNvPr id="5" name="Rectangle 4"/>
            <p:cNvSpPr/>
            <p:nvPr/>
          </p:nvSpPr>
          <p:spPr>
            <a:xfrm>
              <a:off x="3559716" y="5802911"/>
              <a:ext cx="461536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00050" indent="-400050">
                <a:buFont typeface="+mj-lt"/>
                <a:buAutoNum type="romanUcPeriod" startAt="3"/>
              </a:pPr>
              <a:r>
                <a:rPr lang="en-US" b="1" i="0" dirty="0">
                  <a:solidFill>
                    <a:srgbClr val="FF0000"/>
                  </a:solidFill>
                  <a:sym typeface="Wingdings" panose="05000000000000000000" pitchFamily="2" charset="2"/>
                </a:rPr>
                <a:t>Perform Finite-Size Scaling analysis </a:t>
              </a:r>
            </a:p>
            <a:p>
              <a:r>
                <a:rPr lang="en-US" b="1" i="0" dirty="0">
                  <a:solidFill>
                    <a:srgbClr val="FF0000"/>
                  </a:solidFill>
                  <a:sym typeface="Wingdings" panose="05000000000000000000" pitchFamily="2" charset="2"/>
                </a:rPr>
                <a:t>with length scale </a:t>
              </a:r>
              <a:endParaRPr lang="en-US" i="0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6856993" y="6095387"/>
            <a:ext cx="738188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5608" name="Equation" r:id="rId11" imgW="393480" imgH="190440" progId="Equation.DSMT4">
                    <p:embed/>
                  </p:oleObj>
                </mc:Choice>
                <mc:Fallback>
                  <p:oleObj name="Equation" r:id="rId11" imgW="393480" imgH="190440" progId="Equation.DSMT4">
                    <p:embed/>
                    <p:pic>
                      <p:nvPicPr>
                        <p:cNvPr id="21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6993" y="6095387"/>
                          <a:ext cx="738188" cy="323850"/>
                        </a:xfrm>
                        <a:prstGeom prst="rect">
                          <a:avLst/>
                        </a:prstGeom>
                        <a:solidFill>
                          <a:srgbClr val="FFFF00">
                            <a:alpha val="49019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>
              <a:xfrm>
                <a:off x="76200" y="53280"/>
                <a:ext cx="5562600" cy="480120"/>
              </a:xfrm>
              <a:prstGeom prst="round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𝑺𝒊𝒛𝒆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𝒅𝒆𝒑𝒆𝒏𝒅𝒆𝒏𝒄𝒆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𝒐𝒇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𝑯𝑩𝑻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𝒆𝒙𝒄𝒊𝒕𝒂𝒕𝒊𝒐𝒏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𝒇𝒖𝒏𝒄𝒕𝒊𝒐𝒏𝒔</m:t>
                      </m:r>
                    </m:oMath>
                  </m:oMathPara>
                </a14:m>
                <a:endParaRPr lang="en-US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3280"/>
                <a:ext cx="5562600" cy="480120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31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5262674" y="2024457"/>
            <a:ext cx="194004" cy="155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98CC1E04-650C-4632-9178-E68C411467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81950" y="533400"/>
          <a:ext cx="930274" cy="669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5609" name="Equation" r:id="rId14" imgW="596880" imgH="431640" progId="Equation.DSMT4">
                  <p:embed/>
                </p:oleObj>
              </mc:Choice>
              <mc:Fallback>
                <p:oleObj name="Equation" r:id="rId14" imgW="596880" imgH="43164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98CC1E04-650C-4632-9178-E68C411467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981950" y="533400"/>
                        <a:ext cx="930274" cy="669610"/>
                      </a:xfrm>
                      <a:prstGeom prst="rect">
                        <a:avLst/>
                      </a:prstGeom>
                      <a:solidFill>
                        <a:srgbClr val="FFFF00">
                          <a:alpha val="36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B825963-62BD-4ADB-8267-FC53DB087422}"/>
                  </a:ext>
                </a:extLst>
              </p:cNvPr>
              <p:cNvSpPr/>
              <p:nvPr/>
            </p:nvSpPr>
            <p:spPr>
              <a:xfrm>
                <a:off x="4419600" y="1550384"/>
                <a:ext cx="4479047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 i="0" dirty="0">
                    <a:solidFill>
                      <a:srgbClr val="0033CC"/>
                    </a:solidFill>
                  </a:rPr>
                  <a:t>The divergence of the susceptibility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𝛋</m:t>
                        </m:r>
                      </m:e>
                      <m:sub/>
                    </m:sSub>
                  </m:oMath>
                </a14:m>
                <a:endParaRPr lang="en-US" i="0" dirty="0"/>
              </a:p>
              <a:p>
                <a:pPr marL="742950" lvl="1" indent="-285750" algn="l">
                  <a:buFont typeface="Wingdings" panose="05000000000000000000" pitchFamily="2" charset="2"/>
                  <a:buChar char="ü"/>
                </a:pPr>
                <a:r>
                  <a:rPr lang="en-US" i="0" dirty="0"/>
                  <a:t>“softens’’ the sound speed </a:t>
                </a:r>
                <a:r>
                  <a:rPr lang="en-US" i="0" dirty="0" err="1"/>
                  <a:t>c</a:t>
                </a:r>
                <a:r>
                  <a:rPr lang="en-US" i="0" baseline="-25000" dirty="0" err="1"/>
                  <a:t>s</a:t>
                </a:r>
                <a:endParaRPr lang="en-US" i="0" baseline="-25000" dirty="0"/>
              </a:p>
              <a:p>
                <a:pPr marL="742950" lvl="1" indent="-285750" algn="l">
                  <a:buFont typeface="Wingdings" panose="05000000000000000000" pitchFamily="2" charset="2"/>
                  <a:buChar char="ü"/>
                </a:pPr>
                <a:r>
                  <a:rPr lang="en-US" i="0" dirty="0"/>
                  <a:t>extends the emission duration</a:t>
                </a: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B825963-62BD-4ADB-8267-FC53DB0874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550384"/>
                <a:ext cx="4479047" cy="923330"/>
              </a:xfrm>
              <a:prstGeom prst="rect">
                <a:avLst/>
              </a:prstGeom>
              <a:blipFill>
                <a:blip r:embed="rId16"/>
                <a:stretch>
                  <a:fillRect l="-1088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BF47415F-43BE-4D48-85C4-A06513BC270D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49087"/>
          <a:stretch/>
        </p:blipFill>
        <p:spPr>
          <a:xfrm>
            <a:off x="6019800" y="2491631"/>
            <a:ext cx="3031485" cy="2142694"/>
          </a:xfrm>
          <a:prstGeom prst="rect">
            <a:avLst/>
          </a:prstGeom>
        </p:spPr>
      </p:pic>
      <p:sp>
        <p:nvSpPr>
          <p:cNvPr id="2" name="Star: 6 Points 1">
            <a:extLst>
              <a:ext uri="{FF2B5EF4-FFF2-40B4-BE49-F238E27FC236}">
                <a16:creationId xmlns:a16="http://schemas.microsoft.com/office/drawing/2014/main" id="{DF7E6345-8321-40F5-BA67-44FA8CF9850C}"/>
              </a:ext>
            </a:extLst>
          </p:cNvPr>
          <p:cNvSpPr/>
          <p:nvPr/>
        </p:nvSpPr>
        <p:spPr>
          <a:xfrm>
            <a:off x="4876800" y="2657173"/>
            <a:ext cx="1016690" cy="985878"/>
          </a:xfrm>
          <a:prstGeom prst="star6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C4908C-D4DE-4583-8533-AE00597F5E17}"/>
              </a:ext>
            </a:extLst>
          </p:cNvPr>
          <p:cNvSpPr txBox="1"/>
          <p:nvPr/>
        </p:nvSpPr>
        <p:spPr>
          <a:xfrm>
            <a:off x="-1768" y="4736673"/>
            <a:ext cx="3504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336600"/>
                </a:solidFill>
              </a:rPr>
              <a:t>The measurements indicate non-monotonic behavior!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374AE19-E872-4ADF-83E7-7C46E7494029}"/>
              </a:ext>
            </a:extLst>
          </p:cNvPr>
          <p:cNvGrpSpPr/>
          <p:nvPr/>
        </p:nvGrpSpPr>
        <p:grpSpPr>
          <a:xfrm rot="20634320">
            <a:off x="4694611" y="3116730"/>
            <a:ext cx="1473359" cy="1464033"/>
            <a:chOff x="5336851" y="1971042"/>
            <a:chExt cx="2070526" cy="228226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E9BA193-3BE0-481D-AC8F-FE88B9A69B53}"/>
                </a:ext>
              </a:extLst>
            </p:cNvPr>
            <p:cNvSpPr/>
            <p:nvPr/>
          </p:nvSpPr>
          <p:spPr>
            <a:xfrm>
              <a:off x="5844540" y="1971042"/>
              <a:ext cx="1109586" cy="522877"/>
            </a:xfrm>
            <a:prstGeom prst="ellipse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F92122FA-B4AC-41DC-B9DD-DA77ED48FC32}"/>
                </a:ext>
              </a:extLst>
            </p:cNvPr>
            <p:cNvSpPr/>
            <p:nvPr/>
          </p:nvSpPr>
          <p:spPr>
            <a:xfrm>
              <a:off x="5336851" y="2198871"/>
              <a:ext cx="2070526" cy="2054435"/>
            </a:xfrm>
            <a:custGeom>
              <a:avLst/>
              <a:gdLst>
                <a:gd name="connsiteX0" fmla="*/ 1508166 w 2070526"/>
                <a:gd name="connsiteY0" fmla="*/ 0 h 2054431"/>
                <a:gd name="connsiteX1" fmla="*/ 2066306 w 2070526"/>
                <a:gd name="connsiteY1" fmla="*/ 380010 h 2054431"/>
                <a:gd name="connsiteX2" fmla="*/ 1246909 w 2070526"/>
                <a:gd name="connsiteY2" fmla="*/ 1306285 h 2054431"/>
                <a:gd name="connsiteX3" fmla="*/ 0 w 2070526"/>
                <a:gd name="connsiteY3" fmla="*/ 2054431 h 2054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0526" h="2054431">
                  <a:moveTo>
                    <a:pt x="1508166" y="0"/>
                  </a:moveTo>
                  <a:cubicBezTo>
                    <a:pt x="1809007" y="81148"/>
                    <a:pt x="2109849" y="162296"/>
                    <a:pt x="2066306" y="380010"/>
                  </a:cubicBezTo>
                  <a:cubicBezTo>
                    <a:pt x="2022763" y="597724"/>
                    <a:pt x="1591293" y="1027215"/>
                    <a:pt x="1246909" y="1306285"/>
                  </a:cubicBezTo>
                  <a:cubicBezTo>
                    <a:pt x="902525" y="1585355"/>
                    <a:pt x="451262" y="1819893"/>
                    <a:pt x="0" y="2054431"/>
                  </a:cubicBezTo>
                </a:path>
              </a:pathLst>
            </a:custGeom>
            <a:noFill/>
            <a:ln w="12700">
              <a:headEnd type="oval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66425A3-81DD-47A6-820C-E961F1D11DB3}"/>
              </a:ext>
            </a:extLst>
          </p:cNvPr>
          <p:cNvGrpSpPr/>
          <p:nvPr/>
        </p:nvGrpSpPr>
        <p:grpSpPr>
          <a:xfrm>
            <a:off x="1524000" y="1330840"/>
            <a:ext cx="533400" cy="2233718"/>
            <a:chOff x="1714026" y="1500082"/>
            <a:chExt cx="533400" cy="2233718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9D3B34C-B91C-4051-852F-71DE04DEF751}"/>
                </a:ext>
              </a:extLst>
            </p:cNvPr>
            <p:cNvGrpSpPr/>
            <p:nvPr/>
          </p:nvGrpSpPr>
          <p:grpSpPr>
            <a:xfrm>
              <a:off x="1757920" y="1571848"/>
              <a:ext cx="299480" cy="2076896"/>
              <a:chOff x="1757920" y="1571848"/>
              <a:chExt cx="299480" cy="2076896"/>
            </a:xfrm>
          </p:grpSpPr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4D3285B4-CF34-46E4-8CE0-16FBD6091AF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57400" y="1571848"/>
                <a:ext cx="0" cy="25695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58CA08CC-4274-4692-B888-7158ECB194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16640" y="2222208"/>
                <a:ext cx="0" cy="25695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73F22E57-2767-47A7-8FB0-1B41DE2AEC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90824" y="2908008"/>
                <a:ext cx="0" cy="25695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F9AF1EE0-BC12-4B5E-B983-3681897A3C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57920" y="3391792"/>
                <a:ext cx="0" cy="25695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4CC70C0-A378-45E0-82FB-91E311C7DF56}"/>
                </a:ext>
              </a:extLst>
            </p:cNvPr>
            <p:cNvSpPr/>
            <p:nvPr/>
          </p:nvSpPr>
          <p:spPr>
            <a:xfrm>
              <a:off x="1714026" y="1500082"/>
              <a:ext cx="533400" cy="2233718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2917309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30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36720"/>
            <a:ext cx="1956628" cy="154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08738"/>
            <a:ext cx="4794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F9577CD-F713-43DD-B136-F1EBE1BE9F5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6200" y="53280"/>
            <a:ext cx="4191000" cy="4801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1" dirty="0">
                <a:solidFill>
                  <a:srgbClr val="0033CC"/>
                </a:solidFill>
              </a:rPr>
              <a:t>Length Scale for Finite Size Scaling</a:t>
            </a:r>
          </a:p>
        </p:txBody>
      </p:sp>
      <p:sp>
        <p:nvSpPr>
          <p:cNvPr id="2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00400" y="6421440"/>
            <a:ext cx="5452110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QCD @ Weihai-Shandong University, China</a:t>
            </a:r>
            <a:endParaRPr lang="en-US" dirty="0"/>
          </a:p>
        </p:txBody>
      </p:sp>
      <p:pic>
        <p:nvPicPr>
          <p:cNvPr id="16" name="Content Placeholder 6" descr="Rbar_scaling_phnx-b_logo.pdf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" b="-1620"/>
          <a:stretch/>
        </p:blipFill>
        <p:spPr>
          <a:xfrm>
            <a:off x="0" y="2205991"/>
            <a:ext cx="9144000" cy="3737609"/>
          </a:xfrm>
        </p:spPr>
      </p:pic>
      <p:sp>
        <p:nvSpPr>
          <p:cNvPr id="4" name="Rectangle 3"/>
          <p:cNvSpPr/>
          <p:nvPr/>
        </p:nvSpPr>
        <p:spPr>
          <a:xfrm>
            <a:off x="6629400" y="2251593"/>
            <a:ext cx="2514600" cy="3608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6025" y="755113"/>
            <a:ext cx="1552575" cy="692687"/>
          </a:xfrm>
          <a:prstGeom prst="rect">
            <a:avLst/>
          </a:prstGeom>
          <a:gradFill>
            <a:gsLst>
              <a:gs pos="24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FF3399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9" name="TextBox 18"/>
          <p:cNvSpPr txBox="1"/>
          <p:nvPr/>
        </p:nvSpPr>
        <p:spPr>
          <a:xfrm>
            <a:off x="1864746" y="1598771"/>
            <a:ext cx="4753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σ</a:t>
            </a:r>
            <a:r>
              <a:rPr lang="en-US" baseline="-25000" dirty="0"/>
              <a:t>x</a:t>
            </a:r>
            <a:r>
              <a:rPr lang="en-US" dirty="0"/>
              <a:t> &amp; </a:t>
            </a:r>
            <a:r>
              <a:rPr lang="el-GR" dirty="0"/>
              <a:t>σ</a:t>
            </a:r>
            <a:r>
              <a:rPr lang="en-US" baseline="-25000" dirty="0"/>
              <a:t>y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RMS widths of density distribution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9858" y="5737800"/>
            <a:ext cx="5820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         </a:t>
            </a:r>
            <a:r>
              <a:rPr lang="en-US" sz="2000" b="1" dirty="0">
                <a:solidFill>
                  <a:srgbClr val="FF0000"/>
                </a:solidFill>
              </a:rPr>
              <a:t>scales the full RHIC and LHC data sets 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799262" y="3381517"/>
          <a:ext cx="22145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6836" name="Equation" r:id="rId8" imgW="1180800" imgH="253800" progId="Equation.DSMT4">
                  <p:embed/>
                </p:oleObj>
              </mc:Choice>
              <mc:Fallback>
                <p:oleObj name="Equation" r:id="rId8" imgW="1180800" imgH="2538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9262" y="3381517"/>
                        <a:ext cx="2214563" cy="431800"/>
                      </a:xfrm>
                      <a:prstGeom prst="rect">
                        <a:avLst/>
                      </a:prstGeom>
                      <a:solidFill>
                        <a:srgbClr val="FFFF00">
                          <a:alpha val="4901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441825" y="9357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0" dirty="0">
                <a:latin typeface="CMR9"/>
              </a:rPr>
              <a:t>is a characteristic length scale of the </a:t>
            </a:r>
          </a:p>
          <a:p>
            <a:r>
              <a:rPr lang="en-US" i="0" dirty="0">
                <a:latin typeface="CMR9"/>
              </a:rPr>
              <a:t>initial-state transverse size,</a:t>
            </a:r>
            <a:endParaRPr lang="en-US" dirty="0"/>
          </a:p>
        </p:txBody>
      </p:sp>
      <p:pic>
        <p:nvPicPr>
          <p:cNvPr id="3701811" name="Picture 5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920123"/>
            <a:ext cx="1981200" cy="129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21"/>
              <p:cNvSpPr txBox="1"/>
              <p:nvPr/>
            </p:nvSpPr>
            <p:spPr bwMode="auto">
              <a:xfrm>
                <a:off x="4343400" y="949325"/>
                <a:ext cx="685800" cy="411558"/>
              </a:xfrm>
              <a:prstGeom prst="rect">
                <a:avLst/>
              </a:prstGeom>
              <a:solidFill>
                <a:srgbClr val="FFFF00">
                  <a:alpha val="49019"/>
                </a:srgbClr>
              </a:solidFill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Object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3400" y="949325"/>
                <a:ext cx="685800" cy="41155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149201" y="4168914"/>
                <a:ext cx="153760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i="0" dirty="0">
                    <a:solidFill>
                      <a:srgbClr val="4B14E6"/>
                    </a:solidFill>
                    <a:latin typeface="LiberationSans"/>
                    <a:sym typeface="Wingdings" panose="05000000000000000000" pitchFamily="2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4B14E6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sz="2000" b="1" i="0" dirty="0">
                    <a:solidFill>
                      <a:srgbClr val="4B14E6"/>
                    </a:solidFill>
                    <a:latin typeface="LiberationSans"/>
                    <a:sym typeface="Wingdings" panose="05000000000000000000" pitchFamily="2" charset="2"/>
                  </a:rPr>
                  <a:t> scales </a:t>
                </a:r>
              </a:p>
              <a:p>
                <a:r>
                  <a:rPr lang="en-US" sz="2000" b="1" i="0" dirty="0">
                    <a:solidFill>
                      <a:srgbClr val="4B14E6"/>
                    </a:solidFill>
                    <a:latin typeface="LiberationSans"/>
                    <a:sym typeface="Wingdings" panose="05000000000000000000" pitchFamily="2" charset="2"/>
                  </a:rPr>
                  <a:t>the volume</a:t>
                </a:r>
                <a:endParaRPr lang="en-US" sz="20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201" y="4168914"/>
                <a:ext cx="1537600" cy="707886"/>
              </a:xfrm>
              <a:prstGeom prst="rect">
                <a:avLst/>
              </a:prstGeom>
              <a:blipFill>
                <a:blip r:embed="rId12"/>
                <a:stretch>
                  <a:fillRect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048000" y="4533487"/>
            <a:ext cx="1219200" cy="582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140553" y="-29938"/>
            <a:ext cx="20377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dirty="0">
                <a:latin typeface="arial" panose="020B0604020202020204" pitchFamily="34" charset="0"/>
              </a:rPr>
              <a:t>Lacey QM2014</a:t>
            </a:r>
          </a:p>
          <a:p>
            <a:r>
              <a:rPr lang="en-US" sz="200" b="1" i="0" dirty="0">
                <a:solidFill>
                  <a:srgbClr val="FFFFFF"/>
                </a:solidFill>
                <a:latin typeface="arial" panose="020B0604020202020204" pitchFamily="34" charset="0"/>
              </a:rPr>
              <a:t> . </a:t>
            </a:r>
          </a:p>
          <a:p>
            <a:r>
              <a:rPr lang="en-US" sz="1400" b="1" i="0" dirty="0" err="1">
                <a:latin typeface="arial" panose="020B0604020202020204" pitchFamily="34" charset="0"/>
              </a:rPr>
              <a:t>Adare</a:t>
            </a:r>
            <a:r>
              <a:rPr lang="en-US" sz="1400" b="1" i="0" dirty="0">
                <a:latin typeface="arial" panose="020B0604020202020204" pitchFamily="34" charset="0"/>
              </a:rPr>
              <a:t> et. al. (PHENIX)</a:t>
            </a:r>
            <a:endParaRPr lang="en-US" sz="1400" b="1" i="0" dirty="0">
              <a:latin typeface="arial" panose="020B0604020202020204" pitchFamily="34" charset="0"/>
              <a:hlinkClick r:id="rId13"/>
            </a:endParaRPr>
          </a:p>
          <a:p>
            <a:r>
              <a:rPr lang="en-US" sz="1400" b="1" i="0" dirty="0">
                <a:solidFill>
                  <a:srgbClr val="FFFFFF"/>
                </a:solidFill>
                <a:latin typeface="arial" panose="020B0604020202020204" pitchFamily="34" charset="0"/>
                <a:hlinkClick r:id="rId13"/>
              </a:rPr>
              <a:t>arXiv:1410.2559</a:t>
            </a:r>
            <a:r>
              <a:rPr lang="en-US" sz="1400" b="1" i="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21">
                <a:extLst>
                  <a:ext uri="{FF2B5EF4-FFF2-40B4-BE49-F238E27FC236}">
                    <a16:creationId xmlns:a16="http://schemas.microsoft.com/office/drawing/2014/main" id="{454343E7-DB8A-4EFE-A591-45F4A65DE69D}"/>
                  </a:ext>
                </a:extLst>
              </p:cNvPr>
              <p:cNvSpPr txBox="1"/>
              <p:nvPr/>
            </p:nvSpPr>
            <p:spPr bwMode="auto">
              <a:xfrm>
                <a:off x="1586024" y="5796559"/>
                <a:ext cx="685800" cy="341351"/>
              </a:xfrm>
              <a:prstGeom prst="rect">
                <a:avLst/>
              </a:prstGeom>
              <a:solidFill>
                <a:srgbClr val="FFFF00">
                  <a:alpha val="49019"/>
                </a:srgbClr>
              </a:solidFill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Object 21">
                <a:extLst>
                  <a:ext uri="{FF2B5EF4-FFF2-40B4-BE49-F238E27FC236}">
                    <a16:creationId xmlns:a16="http://schemas.microsoft.com/office/drawing/2014/main" id="{454343E7-DB8A-4EFE-A591-45F4A65DE6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6024" y="5796559"/>
                <a:ext cx="685800" cy="34135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ject 21">
                <a:extLst>
                  <a:ext uri="{FF2B5EF4-FFF2-40B4-BE49-F238E27FC236}">
                    <a16:creationId xmlns:a16="http://schemas.microsoft.com/office/drawing/2014/main" id="{9B3E2427-4068-4931-9633-6F6C56079116}"/>
                  </a:ext>
                </a:extLst>
              </p:cNvPr>
              <p:cNvSpPr txBox="1"/>
              <p:nvPr/>
            </p:nvSpPr>
            <p:spPr bwMode="auto">
              <a:xfrm>
                <a:off x="6980280" y="4176625"/>
                <a:ext cx="685800" cy="356862"/>
              </a:xfrm>
              <a:prstGeom prst="rect">
                <a:avLst/>
              </a:prstGeom>
              <a:solidFill>
                <a:srgbClr val="FFFF00">
                  <a:alpha val="49019"/>
                </a:srgbClr>
              </a:solidFill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Object 21">
                <a:extLst>
                  <a:ext uri="{FF2B5EF4-FFF2-40B4-BE49-F238E27FC236}">
                    <a16:creationId xmlns:a16="http://schemas.microsoft.com/office/drawing/2014/main" id="{9B3E2427-4068-4931-9633-6F6C56079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80280" y="4176625"/>
                <a:ext cx="685800" cy="35686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2252322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0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5405145-954E-476E-8BB9-A45A7EE268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291731"/>
              </p:ext>
            </p:extLst>
          </p:nvPr>
        </p:nvGraphicFramePr>
        <p:xfrm>
          <a:off x="97643" y="609599"/>
          <a:ext cx="4644705" cy="4400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8430" name="SPW 14.0 Graph" r:id="rId5" imgW="4988010" imgH="4726006" progId="SigmaPlotGraphicObject.13">
                  <p:embed/>
                </p:oleObj>
              </mc:Choice>
              <mc:Fallback>
                <p:oleObj name="SPW 14.0 Graph" r:id="rId5" imgW="4988010" imgH="4726006" progId="SigmaPlotGraphicObject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643" y="609599"/>
                        <a:ext cx="4644705" cy="4400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01C3682A-833A-4E65-8C8F-4C2379D299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529795"/>
              </p:ext>
            </p:extLst>
          </p:nvPr>
        </p:nvGraphicFramePr>
        <p:xfrm>
          <a:off x="5757348" y="228600"/>
          <a:ext cx="3503612" cy="471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8431" name="SPW 14.0 Graph" r:id="rId7" imgW="3640794" imgH="4892204" progId="SigmaPlotGraphicObject.13">
                  <p:embed/>
                </p:oleObj>
              </mc:Choice>
              <mc:Fallback>
                <p:oleObj name="SPW 14.0 Graph" r:id="rId7" imgW="3640794" imgH="4892204" progId="SigmaPlotGraphicObject.13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8DE911D1-FA85-45EC-B988-066E514541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57348" y="228600"/>
                        <a:ext cx="3503612" cy="471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08738"/>
            <a:ext cx="4794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F9577CD-F713-43DD-B136-F1EBE1BE9F5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2800" y="6400800"/>
            <a:ext cx="5334000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QCD @ Weihai-Shandong University, China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262674" y="1771714"/>
            <a:ext cx="194004" cy="155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ject 32">
                <a:extLst>
                  <a:ext uri="{FF2B5EF4-FFF2-40B4-BE49-F238E27FC236}">
                    <a16:creationId xmlns:a16="http://schemas.microsoft.com/office/drawing/2014/main" id="{8784BB1A-A78E-4662-9059-21558EA9483E}"/>
                  </a:ext>
                </a:extLst>
              </p:cNvPr>
              <p:cNvSpPr txBox="1"/>
              <p:nvPr/>
            </p:nvSpPr>
            <p:spPr>
              <a:xfrm>
                <a:off x="839847" y="658281"/>
                <a:ext cx="3403600" cy="373062"/>
              </a:xfrm>
              <a:prstGeom prst="rect">
                <a:avLst/>
              </a:prstGeom>
              <a:solidFill>
                <a:srgbClr val="FFFF00">
                  <a:alpha val="75000"/>
                </a:srgbClr>
              </a:solidFill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𝑁𝑁</m:t>
                              </m:r>
                            </m:sub>
                          </m:sSub>
                        </m:e>
                      </m:rad>
                      <m:d>
                        <m:d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𝑁𝑁</m:t>
                              </m:r>
                            </m:sub>
                          </m:sSub>
                        </m:e>
                      </m:rad>
                      <m:d>
                        <m:d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3" name="Object 32">
                <a:extLst>
                  <a:ext uri="{FF2B5EF4-FFF2-40B4-BE49-F238E27FC236}">
                    <a16:creationId xmlns:a16="http://schemas.microsoft.com/office/drawing/2014/main" id="{8784BB1A-A78E-4662-9059-21558EA94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47" y="658281"/>
                <a:ext cx="3403600" cy="373062"/>
              </a:xfrm>
              <a:prstGeom prst="rect">
                <a:avLst/>
              </a:prstGeom>
              <a:blipFill>
                <a:blip r:embed="rId9"/>
                <a:stretch>
                  <a:fillRect t="-63934" r="-1254" b="-78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D43A419-314A-4AA2-A1E6-1F6B4FBEB961}"/>
                  </a:ext>
                </a:extLst>
              </p:cNvPr>
              <p:cNvSpPr txBox="1"/>
              <p:nvPr/>
            </p:nvSpPr>
            <p:spPr>
              <a:xfrm>
                <a:off x="2485203" y="5428792"/>
                <a:ext cx="6320961" cy="923330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 marL="285750" indent="-285750" algn="l">
                  <a:buFont typeface="Wingdings" panose="05000000000000000000" pitchFamily="2" charset="2"/>
                  <a:buChar char="Ø"/>
                </a:pPr>
                <a:r>
                  <a:rPr lang="en-US" b="1" dirty="0"/>
                  <a:t>The extracted critical exponents 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𝝂</m:t>
                    </m:r>
                  </m:oMath>
                </a14:m>
                <a:r>
                  <a:rPr lang="en-US" b="1" dirty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b="1" dirty="0"/>
                  <a:t>) validate </a:t>
                </a:r>
              </a:p>
              <a:p>
                <a:pPr marL="1200150" lvl="2" indent="-285750" algn="l">
                  <a:buFont typeface="Wingdings" panose="05000000000000000000" pitchFamily="2" charset="2"/>
                  <a:buChar char="ü"/>
                </a:pPr>
                <a:r>
                  <a:rPr lang="en-US" b="1" dirty="0"/>
                  <a:t>the 3D </a:t>
                </a:r>
                <a:r>
                  <a:rPr lang="en-US" b="1" dirty="0" err="1"/>
                  <a:t>Ising</a:t>
                </a:r>
                <a:r>
                  <a:rPr lang="en-US" b="1" dirty="0"/>
                  <a:t> model (static) universality class </a:t>
                </a:r>
              </a:p>
              <a:p>
                <a:pPr marL="1200150" lvl="2" indent="-285750" algn="l">
                  <a:buFont typeface="Wingdings" panose="05000000000000000000" pitchFamily="2" charset="2"/>
                  <a:buChar char="ü"/>
                </a:pPr>
                <a:r>
                  <a:rPr lang="en-US" b="1" dirty="0"/>
                  <a:t>2</a:t>
                </a:r>
                <a:r>
                  <a:rPr lang="en-US" b="1" baseline="30000" dirty="0"/>
                  <a:t>nd</a:t>
                </a:r>
                <a:r>
                  <a:rPr lang="en-US" b="1" dirty="0"/>
                  <a:t> order phase transition for the CEP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D43A419-314A-4AA2-A1E6-1F6B4FBEB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203" y="5428792"/>
                <a:ext cx="6320961" cy="923330"/>
              </a:xfrm>
              <a:prstGeom prst="rect">
                <a:avLst/>
              </a:prstGeom>
              <a:blipFill>
                <a:blip r:embed="rId10"/>
                <a:stretch>
                  <a:fillRect l="-675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5AB00FD-3140-4F40-8007-E7B7CF531092}"/>
              </a:ext>
            </a:extLst>
          </p:cNvPr>
          <p:cNvSpPr/>
          <p:nvPr/>
        </p:nvSpPr>
        <p:spPr>
          <a:xfrm>
            <a:off x="2548272" y="1011648"/>
            <a:ext cx="2174383" cy="3922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bject 35">
                <a:extLst>
                  <a:ext uri="{FF2B5EF4-FFF2-40B4-BE49-F238E27FC236}">
                    <a16:creationId xmlns:a16="http://schemas.microsoft.com/office/drawing/2014/main" id="{38BCDDC6-2DFA-4FDE-A1A3-5B611BD0D401}"/>
                  </a:ext>
                </a:extLst>
              </p:cNvPr>
              <p:cNvSpPr txBox="1"/>
              <p:nvPr/>
            </p:nvSpPr>
            <p:spPr>
              <a:xfrm>
                <a:off x="1552362" y="1523663"/>
                <a:ext cx="1905000" cy="34463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𝑁𝑁</m:t>
                              </m:r>
                            </m:sub>
                          </m:sSub>
                        </m:e>
                      </m:rad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8.0</m:t>
                          </m:r>
                        </m:e>
                      </m:func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Object 35">
                <a:extLst>
                  <a:ext uri="{FF2B5EF4-FFF2-40B4-BE49-F238E27FC236}">
                    <a16:creationId xmlns:a16="http://schemas.microsoft.com/office/drawing/2014/main" id="{38BCDDC6-2DFA-4FDE-A1A3-5B611BD0D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362" y="1523663"/>
                <a:ext cx="1905000" cy="34463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34">
                <a:extLst>
                  <a:ext uri="{FF2B5EF4-FFF2-40B4-BE49-F238E27FC236}">
                    <a16:creationId xmlns:a16="http://schemas.microsoft.com/office/drawing/2014/main" id="{09C558C3-F13B-47F1-99B6-A55F2E63517D}"/>
                  </a:ext>
                </a:extLst>
              </p:cNvPr>
              <p:cNvSpPr txBox="1"/>
              <p:nvPr/>
            </p:nvSpPr>
            <p:spPr>
              <a:xfrm>
                <a:off x="2855118" y="3581400"/>
                <a:ext cx="995363" cy="28575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func>
                        <m:func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</m:fName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.6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5" name="Object 34">
                <a:extLst>
                  <a:ext uri="{FF2B5EF4-FFF2-40B4-BE49-F238E27FC236}">
                    <a16:creationId xmlns:a16="http://schemas.microsoft.com/office/drawing/2014/main" id="{09C558C3-F13B-47F1-99B6-A55F2E635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118" y="3581400"/>
                <a:ext cx="995363" cy="285750"/>
              </a:xfrm>
              <a:prstGeom prst="rect">
                <a:avLst/>
              </a:prstGeom>
              <a:blipFill>
                <a:blip r:embed="rId14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2F5E987F-EFE7-4675-884E-C6966AC92D41}"/>
              </a:ext>
            </a:extLst>
          </p:cNvPr>
          <p:cNvGrpSpPr/>
          <p:nvPr/>
        </p:nvGrpSpPr>
        <p:grpSpPr>
          <a:xfrm>
            <a:off x="7242134" y="1433407"/>
            <a:ext cx="533400" cy="2233718"/>
            <a:chOff x="1714026" y="1500082"/>
            <a:chExt cx="533400" cy="2233718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2A9E5DA-9352-4471-A28A-7515D7BE0EDD}"/>
                </a:ext>
              </a:extLst>
            </p:cNvPr>
            <p:cNvGrpSpPr/>
            <p:nvPr/>
          </p:nvGrpSpPr>
          <p:grpSpPr>
            <a:xfrm>
              <a:off x="1757920" y="1571848"/>
              <a:ext cx="299480" cy="2076896"/>
              <a:chOff x="1757920" y="1571848"/>
              <a:chExt cx="299480" cy="2076896"/>
            </a:xfrm>
          </p:grpSpPr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B31E1476-A905-4F37-A2FB-FCF54CDD00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57400" y="1571848"/>
                <a:ext cx="0" cy="25695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9F09AE49-B7EF-4908-93B9-459CDCA845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16640" y="2222208"/>
                <a:ext cx="0" cy="25695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517CD11A-85E0-4A36-8644-C2BF37AD08F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90824" y="2908008"/>
                <a:ext cx="0" cy="25695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61A3CEE6-8AFB-4B01-8EAC-67A4EA509C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57920" y="3391792"/>
                <a:ext cx="0" cy="25695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D155145-98DE-46AE-B3E5-B414F5164367}"/>
                </a:ext>
              </a:extLst>
            </p:cNvPr>
            <p:cNvSpPr/>
            <p:nvPr/>
          </p:nvSpPr>
          <p:spPr>
            <a:xfrm>
              <a:off x="1714026" y="1500082"/>
              <a:ext cx="533400" cy="2233718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A1A987A-4D2A-4158-91AE-603DC8924A84}"/>
              </a:ext>
            </a:extLst>
          </p:cNvPr>
          <p:cNvGrpSpPr/>
          <p:nvPr/>
        </p:nvGrpSpPr>
        <p:grpSpPr>
          <a:xfrm>
            <a:off x="4800600" y="552726"/>
            <a:ext cx="4266791" cy="4710113"/>
            <a:chOff x="4402584" y="552726"/>
            <a:chExt cx="4729688" cy="4806965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6" name="Object 5">
                  <a:extLst>
                    <a:ext uri="{FF2B5EF4-FFF2-40B4-BE49-F238E27FC236}">
                      <a16:creationId xmlns:a16="http://schemas.microsoft.com/office/drawing/2014/main" id="{AF0DE177-5EF8-4B67-8FE4-D5E19626CA79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13984972"/>
                    </p:ext>
                  </p:extLst>
                </p:nvPr>
              </p:nvGraphicFramePr>
              <p:xfrm>
                <a:off x="4402584" y="552726"/>
                <a:ext cx="4729688" cy="480696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948432" name="SPW 14.0 Graph" r:id="rId15" imgW="4762640" imgH="4838963" progId="SigmaPlotGraphicObject.13">
                        <p:embed/>
                      </p:oleObj>
                    </mc:Choice>
                    <mc:Fallback>
                      <p:oleObj name="SPW 14.0 Graph" r:id="rId15" imgW="4762640" imgH="4838963" progId="SigmaPlotGraphicObject.1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402584" y="552726"/>
                              <a:ext cx="4729688" cy="480696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6" name="Object 5">
                  <a:extLst>
                    <a:ext uri="{FF2B5EF4-FFF2-40B4-BE49-F238E27FC236}">
                      <a16:creationId xmlns:a16="http://schemas.microsoft.com/office/drawing/2014/main" id="{AF0DE177-5EF8-4B67-8FE4-D5E19626CA79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13984972"/>
                    </p:ext>
                  </p:extLst>
                </p:nvPr>
              </p:nvGraphicFramePr>
              <p:xfrm>
                <a:off x="4402584" y="552726"/>
                <a:ext cx="4729688" cy="480696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948036" name="SPW 14.0 Graph" r:id="rId17" imgW="4762640" imgH="4838963" progId="SigmaPlotGraphicObject.13">
                        <p:embed/>
                      </p:oleObj>
                    </mc:Choice>
                    <mc:Fallback>
                      <p:oleObj name="SPW 14.0 Graph" r:id="rId17" imgW="4762640" imgH="4838963" progId="SigmaPlotGraphicObject.1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402584" y="552726"/>
                              <a:ext cx="4729688" cy="480696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1" name="Object 30">
                  <a:extLst>
                    <a:ext uri="{FF2B5EF4-FFF2-40B4-BE49-F238E27FC236}">
                      <a16:creationId xmlns:a16="http://schemas.microsoft.com/office/drawing/2014/main" id="{75E2DAEB-8E51-4FAD-BE98-461788602F6A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093090258"/>
                    </p:ext>
                  </p:extLst>
                </p:nvPr>
              </p:nvGraphicFramePr>
              <p:xfrm>
                <a:off x="7508834" y="3887410"/>
                <a:ext cx="685800" cy="3042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948433" name="Equation" r:id="rId19" imgW="457200" imgH="203040" progId="Equation.DSMT4">
                        <p:embed/>
                      </p:oleObj>
                    </mc:Choice>
                    <mc:Fallback>
                      <p:oleObj name="Equation" r:id="rId19" imgW="457200" imgH="203040" progId="Equation.DSMT4">
                        <p:embed/>
                        <p:pic>
                          <p:nvPicPr>
                            <p:cNvPr id="17" name="Object 16"/>
                            <p:cNvPicPr/>
                            <p:nvPr/>
                          </p:nvPicPr>
                          <p:blipFill>
                            <a:blip r:embed="rId2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508834" y="3887410"/>
                              <a:ext cx="685800" cy="304237"/>
                            </a:xfrm>
                            <a:prstGeom prst="rect">
                              <a:avLst/>
                            </a:prstGeom>
                            <a:solidFill>
                              <a:srgbClr val="92D050">
                                <a:alpha val="99000"/>
                              </a:srgbClr>
                            </a:solidFill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1" name="Object 30">
                  <a:extLst>
                    <a:ext uri="{FF2B5EF4-FFF2-40B4-BE49-F238E27FC236}">
                      <a16:creationId xmlns:a16="http://schemas.microsoft.com/office/drawing/2014/main" id="{75E2DAEB-8E51-4FAD-BE98-461788602F6A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093090258"/>
                    </p:ext>
                  </p:extLst>
                </p:nvPr>
              </p:nvGraphicFramePr>
              <p:xfrm>
                <a:off x="7508834" y="3887410"/>
                <a:ext cx="685800" cy="3042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948037" name="Equation" r:id="rId21" imgW="457200" imgH="203040" progId="Equation.DSMT4">
                        <p:embed/>
                      </p:oleObj>
                    </mc:Choice>
                    <mc:Fallback>
                      <p:oleObj name="Equation" r:id="rId21" imgW="457200" imgH="203040" progId="Equation.DSMT4">
                        <p:embed/>
                        <p:pic>
                          <p:nvPicPr>
                            <p:cNvPr id="17" name="Object 16"/>
                            <p:cNvPicPr/>
                            <p:nvPr/>
                          </p:nvPicPr>
                          <p:blipFill>
                            <a:blip r:embed="rId2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508834" y="3887410"/>
                              <a:ext cx="685800" cy="304237"/>
                            </a:xfrm>
                            <a:prstGeom prst="rect">
                              <a:avLst/>
                            </a:prstGeom>
                            <a:solidFill>
                              <a:srgbClr val="92D050">
                                <a:alpha val="99000"/>
                              </a:srgbClr>
                            </a:solidFill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2336922-6889-4795-BE37-26FE3EBE15E1}"/>
                    </a:ext>
                  </a:extLst>
                </p:cNvPr>
                <p:cNvSpPr txBox="1"/>
                <p:nvPr/>
              </p:nvSpPr>
              <p:spPr>
                <a:xfrm>
                  <a:off x="5020584" y="562948"/>
                  <a:ext cx="3743195" cy="462563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16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out</m:t>
                                    </m:r>
                                  </m:sub>
                                  <m:sup>
                                    <m:r>
                                      <a:rPr lang="en-US" sz="16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16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16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side</m:t>
                                    </m:r>
                                  </m:sub>
                                  <m:sup>
                                    <m:r>
                                      <a:rPr lang="en-US" sz="16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func>
                              <m:funcPr>
                                <m:ctrlP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6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/>
                            </m:func>
                          </m:sup>
                        </m:sSup>
                        <m:r>
                          <a:rPr lang="en-US" sz="1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∝</m:t>
                        </m:r>
                        <m:r>
                          <m:rPr>
                            <m:nor/>
                          </m:rPr>
                          <a:rPr lang="en-US" sz="1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num>
                              <m:den>
                                <m:r>
                                  <a:rPr lang="en-US" sz="16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2336922-6889-4795-BE37-26FE3EBE15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0584" y="562948"/>
                  <a:ext cx="3743195" cy="462563"/>
                </a:xfrm>
                <a:prstGeom prst="rect">
                  <a:avLst/>
                </a:prstGeom>
                <a:blipFill>
                  <a:blip r:embed="rId23"/>
                  <a:stretch>
                    <a:fillRect t="-37333" b="-6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C8D98BA6-B3EF-4310-9C03-834DDBD37A23}"/>
              </a:ext>
            </a:extLst>
          </p:cNvPr>
          <p:cNvSpPr/>
          <p:nvPr/>
        </p:nvSpPr>
        <p:spPr>
          <a:xfrm>
            <a:off x="5497036" y="269360"/>
            <a:ext cx="35197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1400" b="1" i="0" dirty="0">
                <a:solidFill>
                  <a:srgbClr val="000000"/>
                </a:solidFill>
                <a:latin typeface="arial" panose="020B0604020202020204" pitchFamily="34" charset="0"/>
              </a:rPr>
              <a:t>Phys.Rev.Lett. 114 (2015) no.14, 142301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>
              <a:xfrm>
                <a:off x="62202" y="71893"/>
                <a:ext cx="5271798" cy="423438"/>
              </a:xfrm>
              <a:prstGeom prst="round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𝑭𝒊𝒏𝒊𝒕𝒆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𝑺𝒊𝒛𝒆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𝑺𝒄𝒂𝒍𝒊𝒏𝒈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𝒐𝒇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𝒕𝒉𝒆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𝑺𝒖𝒄𝒄𝒆𝒑𝒕𝒊𝒃𝒍𝒊𝒕𝒚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𝒑𝒓𝒐𝒙𝒚</m:t>
                      </m:r>
                    </m:oMath>
                  </m:oMathPara>
                </a14:m>
                <a:endParaRPr lang="en-US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2" y="71893"/>
                <a:ext cx="5271798" cy="423438"/>
              </a:xfrm>
              <a:prstGeom prst="roundRect">
                <a:avLst/>
              </a:prstGeom>
              <a:blipFill>
                <a:blip r:embed="rId24"/>
                <a:stretch>
                  <a:fillRect r="-231" b="-2857"/>
                </a:stretch>
              </a:blipFill>
              <a:ln w="31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010E102-C774-419D-83CC-1BFD9E037BD1}"/>
                  </a:ext>
                </a:extLst>
              </p:cNvPr>
              <p:cNvSpPr/>
              <p:nvPr/>
            </p:nvSpPr>
            <p:spPr>
              <a:xfrm>
                <a:off x="2476409" y="5026553"/>
                <a:ext cx="2803065" cy="37657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marL="285750" indent="-285750" algn="l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𝐶𝐸𝑃</m:t>
                        </m:r>
                      </m:e>
                    </m:d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</m:fName>
                      <m:e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48.0</m:t>
                        </m:r>
                      </m:e>
                    </m:func>
                    <m:r>
                      <m:rPr>
                        <m:nor/>
                      </m:rPr>
                      <a:rPr 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010E102-C774-419D-83CC-1BFD9E037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409" y="5026553"/>
                <a:ext cx="2803065" cy="376578"/>
              </a:xfrm>
              <a:prstGeom prst="rect">
                <a:avLst/>
              </a:prstGeom>
              <a:blipFill>
                <a:blip r:embed="rId25"/>
                <a:stretch>
                  <a:fillRect l="-1304" t="-3279" b="-19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21">
                <a:extLst>
                  <a:ext uri="{FF2B5EF4-FFF2-40B4-BE49-F238E27FC236}">
                    <a16:creationId xmlns:a16="http://schemas.microsoft.com/office/drawing/2014/main" id="{FED4D3DF-DFAF-400E-9A1B-0B4B23718CB7}"/>
                  </a:ext>
                </a:extLst>
              </p:cNvPr>
              <p:cNvSpPr txBox="1"/>
              <p:nvPr/>
            </p:nvSpPr>
            <p:spPr bwMode="auto">
              <a:xfrm>
                <a:off x="4329395" y="1254976"/>
                <a:ext cx="685800" cy="356862"/>
              </a:xfrm>
              <a:prstGeom prst="rect">
                <a:avLst/>
              </a:prstGeom>
              <a:solidFill>
                <a:srgbClr val="FFFF00">
                  <a:alpha val="49019"/>
                </a:srgbClr>
              </a:solidFill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Object 21">
                <a:extLst>
                  <a:ext uri="{FF2B5EF4-FFF2-40B4-BE49-F238E27FC236}">
                    <a16:creationId xmlns:a16="http://schemas.microsoft.com/office/drawing/2014/main" id="{FED4D3DF-DFAF-400E-9A1B-0B4B23718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29395" y="1254976"/>
                <a:ext cx="685800" cy="35686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BF10731-B1DA-4D8F-BA98-0002BD91ACEE}"/>
              </a:ext>
            </a:extLst>
          </p:cNvPr>
          <p:cNvCxnSpPr/>
          <p:nvPr/>
        </p:nvCxnSpPr>
        <p:spPr>
          <a:xfrm flipH="1">
            <a:off x="2590800" y="2062286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AA8EF3A-578F-4D5C-A942-9B349225CEC2}"/>
                  </a:ext>
                </a:extLst>
              </p:cNvPr>
              <p:cNvSpPr/>
              <p:nvPr/>
            </p:nvSpPr>
            <p:spPr>
              <a:xfrm>
                <a:off x="2910841" y="1883735"/>
                <a:ext cx="1079911" cy="369332"/>
              </a:xfrm>
              <a:prstGeom prst="rect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𝑐𝑒𝑝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AA8EF3A-578F-4D5C-A942-9B349225CE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841" y="1883735"/>
                <a:ext cx="1079911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613997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" grpId="0" animBg="1"/>
      <p:bldP spid="36" grpId="0" animBg="1"/>
      <p:bldP spid="35" grpId="0" animBg="1"/>
      <p:bldP spid="45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549B8BE-A161-4D4A-881C-5C5F78DF81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15736" y="341389"/>
          <a:ext cx="3738078" cy="509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978" name="SPW 14.0 Graph" r:id="rId5" imgW="3594207" imgH="4965612" progId="SigmaPlotGraphicObject.13">
                  <p:embed/>
                </p:oleObj>
              </mc:Choice>
              <mc:Fallback>
                <p:oleObj name="SPW 14.0 Graph" r:id="rId5" imgW="3594207" imgH="4965612" progId="SigmaPlotGraphicObject.13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549B8BE-A161-4D4A-881C-5C5F78DF81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15736" y="341389"/>
                        <a:ext cx="3738078" cy="509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8DE911D1-FA85-45EC-B988-066E514541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053" y="228600"/>
          <a:ext cx="3738078" cy="5024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979" name="SPW 14.0 Graph" r:id="rId7" imgW="3640794" imgH="4892204" progId="SigmaPlotGraphicObject.13">
                  <p:embed/>
                </p:oleObj>
              </mc:Choice>
              <mc:Fallback>
                <p:oleObj name="SPW 14.0 Graph" r:id="rId7" imgW="3640794" imgH="4892204" progId="SigmaPlotGraphicObject.13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8DE911D1-FA85-45EC-B988-066E514541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053" y="228600"/>
                        <a:ext cx="3738078" cy="5024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07888"/>
            <a:ext cx="4794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F9577CD-F713-43DD-B136-F1EBE1BE9F5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2800" y="6400800"/>
            <a:ext cx="5334000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QCD @ Weihai-Shandong University, China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47800" y="5509246"/>
            <a:ext cx="708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i="0" dirty="0">
                <a:solidFill>
                  <a:srgbClr val="FB1525"/>
                </a:solidFill>
              </a:rPr>
              <a:t>Data collapse onto a single curve, confirms the expected </a:t>
            </a:r>
            <a:r>
              <a:rPr lang="en-US" sz="2000" b="1" i="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non-singular scaling function.</a:t>
            </a:r>
            <a:endParaRPr lang="en-US" sz="2000" b="1" i="0" dirty="0">
              <a:solidFill>
                <a:srgbClr val="FB1525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2E1784-B040-45E3-AFFC-3E117EFC88AF}"/>
                  </a:ext>
                </a:extLst>
              </p:cNvPr>
              <p:cNvSpPr txBox="1"/>
              <p:nvPr/>
            </p:nvSpPr>
            <p:spPr>
              <a:xfrm>
                <a:off x="4522768" y="342654"/>
                <a:ext cx="2994063" cy="41934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den>
                          </m:f>
                        </m:sup>
                      </m:sSup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den>
                          </m:f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2E1784-B040-45E3-AFFC-3E117EFC8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768" y="342654"/>
                <a:ext cx="2994063" cy="419346"/>
              </a:xfrm>
              <a:prstGeom prst="rect">
                <a:avLst/>
              </a:prstGeom>
              <a:blipFill>
                <a:blip r:embed="rId9"/>
                <a:stretch>
                  <a:fillRect t="-82609" r="-6721" b="-10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3258F8F-8650-48F3-9F68-7E21D9C11928}"/>
                  </a:ext>
                </a:extLst>
              </p:cNvPr>
              <p:cNvSpPr/>
              <p:nvPr/>
            </p:nvSpPr>
            <p:spPr>
              <a:xfrm>
                <a:off x="2209799" y="5182044"/>
                <a:ext cx="2542619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s=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b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𝒔</m:t>
                            </m:r>
                          </m:e>
                        </m:rad>
                        <m:r>
                          <a:rPr lang="en-US" b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𝒔</m:t>
                                </m:r>
                              </m:e>
                              <m:sub>
                                <m:r>
                                  <a:rPr lang="en-US" b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𝑪𝑬𝑷</m:t>
                                </m:r>
                              </m:sub>
                            </m:sSub>
                          </m:e>
                        </m:rad>
                      </m:e>
                    </m:d>
                  </m:oMath>
                </a14:m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1" i="1" dirty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1" dirty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dirty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𝑪𝑬𝑷</m:t>
                            </m:r>
                          </m:sub>
                        </m:sSub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3258F8F-8650-48F3-9F68-7E21D9C119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99" y="5182044"/>
                <a:ext cx="2542619" cy="404983"/>
              </a:xfrm>
              <a:prstGeom prst="rect">
                <a:avLst/>
              </a:prstGeom>
              <a:blipFill>
                <a:blip r:embed="rId10"/>
                <a:stretch>
                  <a:fillRect l="-1675" t="-2985" b="-1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21">
                <a:extLst>
                  <a:ext uri="{FF2B5EF4-FFF2-40B4-BE49-F238E27FC236}">
                    <a16:creationId xmlns:a16="http://schemas.microsoft.com/office/drawing/2014/main" id="{31439A65-BB4D-436F-96B1-6FBB82F50916}"/>
                  </a:ext>
                </a:extLst>
              </p:cNvPr>
              <p:cNvSpPr/>
              <p:nvPr/>
            </p:nvSpPr>
            <p:spPr>
              <a:xfrm>
                <a:off x="62202" y="71893"/>
                <a:ext cx="3671598" cy="480120"/>
              </a:xfrm>
              <a:prstGeom prst="round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𝑺𝒖𝒄𝒄𝒆𝒑𝒕𝒊𝒃𝒍𝒊𝒕𝒚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𝑺𝒄𝒂𝒍𝒊𝒏𝒈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𝑭𝒖𝒏𝒄𝒕𝒊𝒐𝒏</m:t>
                      </m:r>
                    </m:oMath>
                  </m:oMathPara>
                </a14:m>
                <a:endParaRPr lang="en-US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6" name="Rounded Rectangle 21">
                <a:extLst>
                  <a:ext uri="{FF2B5EF4-FFF2-40B4-BE49-F238E27FC236}">
                    <a16:creationId xmlns:a16="http://schemas.microsoft.com/office/drawing/2014/main" id="{31439A65-BB4D-436F-96B1-6FBB82F509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2" y="71893"/>
                <a:ext cx="3671598" cy="48012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31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21">
                <a:extLst>
                  <a:ext uri="{FF2B5EF4-FFF2-40B4-BE49-F238E27FC236}">
                    <a16:creationId xmlns:a16="http://schemas.microsoft.com/office/drawing/2014/main" id="{5642281E-5154-4DD6-9903-16B5AFA2F1AC}"/>
                  </a:ext>
                </a:extLst>
              </p:cNvPr>
              <p:cNvSpPr txBox="1"/>
              <p:nvPr/>
            </p:nvSpPr>
            <p:spPr bwMode="auto">
              <a:xfrm>
                <a:off x="7765275" y="762000"/>
                <a:ext cx="685800" cy="304800"/>
              </a:xfrm>
              <a:prstGeom prst="rect">
                <a:avLst/>
              </a:prstGeom>
              <a:solidFill>
                <a:srgbClr val="FFFF00">
                  <a:alpha val="49019"/>
                </a:srgbClr>
              </a:solidFill>
              <a:ln>
                <a:noFill/>
              </a:ln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Object 21">
                <a:extLst>
                  <a:ext uri="{FF2B5EF4-FFF2-40B4-BE49-F238E27FC236}">
                    <a16:creationId xmlns:a16="http://schemas.microsoft.com/office/drawing/2014/main" id="{5642281E-5154-4DD6-9903-16B5AFA2F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65275" y="762000"/>
                <a:ext cx="685800" cy="3048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4117431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  <p:bldP spid="3" grpId="0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08738"/>
            <a:ext cx="4794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F9577CD-F713-43DD-B136-F1EBE1BE9F5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2800" y="6400800"/>
            <a:ext cx="5334000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QCD @ Weihai-Shandong University, China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262674" y="2024457"/>
            <a:ext cx="194004" cy="155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85971BD-6ECF-4D4D-8050-A068C55158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74338" y="685800"/>
          <a:ext cx="4414157" cy="4317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4260" name="SPW 14.0 Graph" r:id="rId5" imgW="4859909" imgH="4753405" progId="SigmaPlotGraphicObject.13">
                  <p:embed/>
                </p:oleObj>
              </mc:Choice>
              <mc:Fallback>
                <p:oleObj name="SPW 14.0 Graph" r:id="rId5" imgW="4859909" imgH="4753405" progId="SigmaPlotGraphicObject.13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A85971BD-6ECF-4D4D-8050-A068C55158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4338" y="685800"/>
                        <a:ext cx="4414157" cy="43175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7766330-5E63-481F-A9C5-3FB24EC247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56" y="802205"/>
            <a:ext cx="4062984" cy="37337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1CCB2D-0584-41D8-BEA4-D13A25BED307}"/>
              </a:ext>
            </a:extLst>
          </p:cNvPr>
          <p:cNvSpPr txBox="1"/>
          <p:nvPr/>
        </p:nvSpPr>
        <p:spPr>
          <a:xfrm>
            <a:off x="0" y="533400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Karsch</a:t>
            </a:r>
            <a:r>
              <a:rPr lang="en-US" dirty="0"/>
              <a:t> et. 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16">
                <a:extLst>
                  <a:ext uri="{FF2B5EF4-FFF2-40B4-BE49-F238E27FC236}">
                    <a16:creationId xmlns:a16="http://schemas.microsoft.com/office/drawing/2014/main" id="{A6EFC4BA-506A-407D-B7B4-B34BA11013D5}"/>
                  </a:ext>
                </a:extLst>
              </p:cNvPr>
              <p:cNvSpPr txBox="1"/>
              <p:nvPr/>
            </p:nvSpPr>
            <p:spPr>
              <a:xfrm>
                <a:off x="15954" y="5321105"/>
                <a:ext cx="4421188" cy="419100"/>
              </a:xfrm>
              <a:prstGeom prst="rect">
                <a:avLst/>
              </a:prstGeom>
              <a:solidFill>
                <a:srgbClr val="4B14E6">
                  <a:alpha val="25000"/>
                </a:srgbClr>
              </a:solidFill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𝑐𝑒𝑝</m:t>
                          </m:r>
                        </m:sup>
                      </m:sSup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55</m:t>
                          </m:r>
                        </m:e>
                      </m:func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MeV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𝑐𝑒𝑝</m:t>
                          </m:r>
                        </m:sup>
                      </m:sSubSup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MeV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→∞)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7" name="Object 16">
                <a:extLst>
                  <a:ext uri="{FF2B5EF4-FFF2-40B4-BE49-F238E27FC236}">
                    <a16:creationId xmlns:a16="http://schemas.microsoft.com/office/drawing/2014/main" id="{A6EFC4BA-506A-407D-B7B4-B34BA1101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4" y="5321105"/>
                <a:ext cx="4421188" cy="419100"/>
              </a:xfrm>
              <a:prstGeom prst="rect">
                <a:avLst/>
              </a:prstGeom>
              <a:blipFill>
                <a:blip r:embed="rId8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1">
                <a:extLst>
                  <a:ext uri="{FF2B5EF4-FFF2-40B4-BE49-F238E27FC236}">
                    <a16:creationId xmlns:a16="http://schemas.microsoft.com/office/drawing/2014/main" id="{C31B8E51-9953-47E7-8A97-148D29C02AD7}"/>
                  </a:ext>
                </a:extLst>
              </p:cNvPr>
              <p:cNvSpPr/>
              <p:nvPr/>
            </p:nvSpPr>
            <p:spPr>
              <a:xfrm>
                <a:off x="62202" y="71893"/>
                <a:ext cx="5881398" cy="480120"/>
              </a:xfrm>
              <a:prstGeom prst="round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𝑭𝒊𝒏𝒊𝒕𝒆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𝑺𝒊𝒛𝒆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𝑺𝒄𝒂𝒍𝒊𝒏𝒈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𝒐𝒇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𝒕𝒉𝒆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𝑺𝒖𝒄𝒄𝒆𝒑𝒕𝒊𝒃𝒍𝒊𝒕𝒚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𝒑𝒓𝒐𝒙𝒚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(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b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1" name="Rounded Rectangle 21">
                <a:extLst>
                  <a:ext uri="{FF2B5EF4-FFF2-40B4-BE49-F238E27FC236}">
                    <a16:creationId xmlns:a16="http://schemas.microsoft.com/office/drawing/2014/main" id="{C31B8E51-9953-47E7-8A97-148D29C02A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2" y="71893"/>
                <a:ext cx="5881398" cy="48012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31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22">
                <a:extLst>
                  <a:ext uri="{FF2B5EF4-FFF2-40B4-BE49-F238E27FC236}">
                    <a16:creationId xmlns:a16="http://schemas.microsoft.com/office/drawing/2014/main" id="{6AA11C5C-0849-4B2A-B4D4-E53F62C68FFB}"/>
                  </a:ext>
                </a:extLst>
              </p:cNvPr>
              <p:cNvSpPr txBox="1"/>
              <p:nvPr/>
            </p:nvSpPr>
            <p:spPr>
              <a:xfrm>
                <a:off x="7168120" y="5527824"/>
                <a:ext cx="1447800" cy="27783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β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Object 22">
                <a:extLst>
                  <a:ext uri="{FF2B5EF4-FFF2-40B4-BE49-F238E27FC236}">
                    <a16:creationId xmlns:a16="http://schemas.microsoft.com/office/drawing/2014/main" id="{6AA11C5C-0849-4B2A-B4D4-E53F62C68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120" y="5527824"/>
                <a:ext cx="1447800" cy="277837"/>
              </a:xfrm>
              <a:prstGeom prst="rect">
                <a:avLst/>
              </a:prstGeom>
              <a:blipFill>
                <a:blip r:embed="rId10"/>
                <a:stretch>
                  <a:fillRect b="-5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22">
                <a:extLst>
                  <a:ext uri="{FF2B5EF4-FFF2-40B4-BE49-F238E27FC236}">
                    <a16:creationId xmlns:a16="http://schemas.microsoft.com/office/drawing/2014/main" id="{EB5013D0-C5E9-4C11-B713-C3331109B354}"/>
                  </a:ext>
                </a:extLst>
              </p:cNvPr>
              <p:cNvSpPr txBox="1"/>
              <p:nvPr/>
            </p:nvSpPr>
            <p:spPr>
              <a:xfrm>
                <a:off x="5599576" y="5537795"/>
                <a:ext cx="1447800" cy="27783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4.8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Object 22">
                <a:extLst>
                  <a:ext uri="{FF2B5EF4-FFF2-40B4-BE49-F238E27FC236}">
                    <a16:creationId xmlns:a16="http://schemas.microsoft.com/office/drawing/2014/main" id="{EB5013D0-C5E9-4C11-B713-C3331109B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576" y="5537795"/>
                <a:ext cx="1447800" cy="277837"/>
              </a:xfrm>
              <a:prstGeom prst="rect">
                <a:avLst/>
              </a:prstGeom>
              <a:blipFill>
                <a:blip r:embed="rId11"/>
                <a:stretch>
                  <a:fillRect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B336441A-3EB9-46EF-BA50-430A70F4E230}"/>
              </a:ext>
            </a:extLst>
          </p:cNvPr>
          <p:cNvSpPr txBox="1"/>
          <p:nvPr/>
        </p:nvSpPr>
        <p:spPr>
          <a:xfrm>
            <a:off x="6977278" y="1476651"/>
            <a:ext cx="1665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dirty="0">
                <a:solidFill>
                  <a:schemeClr val="bg2">
                    <a:lumMod val="25000"/>
                  </a:schemeClr>
                </a:solidFill>
              </a:rPr>
              <a:t>Strong Vol. dependence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0FF4E3E-366F-466A-B1E1-B67FED554367}"/>
              </a:ext>
            </a:extLst>
          </p:cNvPr>
          <p:cNvCxnSpPr>
            <a:cxnSpLocks/>
          </p:cNvCxnSpPr>
          <p:nvPr/>
        </p:nvCxnSpPr>
        <p:spPr>
          <a:xfrm>
            <a:off x="8352462" y="2789265"/>
            <a:ext cx="406994" cy="0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53BE6EA-6B39-4A71-BB6F-6C5B009CA29B}"/>
              </a:ext>
            </a:extLst>
          </p:cNvPr>
          <p:cNvCxnSpPr>
            <a:cxnSpLocks/>
          </p:cNvCxnSpPr>
          <p:nvPr/>
        </p:nvCxnSpPr>
        <p:spPr>
          <a:xfrm>
            <a:off x="7031656" y="3875135"/>
            <a:ext cx="1744361" cy="0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7F4DC84-9764-489F-AE13-57ECC8BF1E41}"/>
                  </a:ext>
                </a:extLst>
              </p:cNvPr>
              <p:cNvSpPr txBox="1"/>
              <p:nvPr/>
            </p:nvSpPr>
            <p:spPr>
              <a:xfrm>
                <a:off x="5215656" y="696345"/>
                <a:ext cx="3523016" cy="41280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</a:rPr>
                            <m:t>μ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μ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𝑐𝑒𝑝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μ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𝑐𝑒𝑝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βδ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7F4DC84-9764-489F-AE13-57ECC8BF1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656" y="696345"/>
                <a:ext cx="3523016" cy="412805"/>
              </a:xfrm>
              <a:prstGeom prst="rect">
                <a:avLst/>
              </a:prstGeom>
              <a:blipFill>
                <a:blip r:embed="rId12"/>
                <a:stretch>
                  <a:fillRect b="-2857"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ject 35">
                <a:extLst>
                  <a:ext uri="{FF2B5EF4-FFF2-40B4-BE49-F238E27FC236}">
                    <a16:creationId xmlns:a16="http://schemas.microsoft.com/office/drawing/2014/main" id="{2A8E2828-A1B5-4E9D-A480-EBD5408EB427}"/>
                  </a:ext>
                </a:extLst>
              </p:cNvPr>
              <p:cNvSpPr txBox="1"/>
              <p:nvPr/>
            </p:nvSpPr>
            <p:spPr>
              <a:xfrm>
                <a:off x="355951" y="4559010"/>
                <a:ext cx="3048000" cy="30886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>
                <a:no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Mapping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8" name="Object 35">
                <a:extLst>
                  <a:ext uri="{FF2B5EF4-FFF2-40B4-BE49-F238E27FC236}">
                    <a16:creationId xmlns:a16="http://schemas.microsoft.com/office/drawing/2014/main" id="{2A8E2828-A1B5-4E9D-A480-EBD5408EB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51" y="4559010"/>
                <a:ext cx="3048000" cy="308867"/>
              </a:xfrm>
              <a:prstGeom prst="rect">
                <a:avLst/>
              </a:prstGeom>
              <a:blipFill>
                <a:blip r:embed="rId13"/>
                <a:stretch>
                  <a:fillRect t="-11765" b="-49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875DFC5-BDFD-4BA0-A70F-DC339D0F6C5F}"/>
                  </a:ext>
                </a:extLst>
              </p:cNvPr>
              <p:cNvSpPr/>
              <p:nvPr/>
            </p:nvSpPr>
            <p:spPr>
              <a:xfrm>
                <a:off x="377215" y="4931010"/>
                <a:ext cx="2803065" cy="37657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marL="285750" indent="-285750" algn="l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𝐶𝐸𝑃</m:t>
                        </m:r>
                      </m:e>
                    </m:d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</m:fName>
                      <m:e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48.0</m:t>
                        </m:r>
                      </m:e>
                    </m:func>
                    <m:r>
                      <m:rPr>
                        <m:nor/>
                      </m:rPr>
                      <a:rPr 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875DFC5-BDFD-4BA0-A70F-DC339D0F6C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15" y="4931010"/>
                <a:ext cx="2803065" cy="376578"/>
              </a:xfrm>
              <a:prstGeom prst="rect">
                <a:avLst/>
              </a:prstGeom>
              <a:blipFill>
                <a:blip r:embed="rId14"/>
                <a:stretch>
                  <a:fillRect l="-1522" t="-3226" b="-1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9198DE9-A303-4DEC-96D0-055DDFA5B7A1}"/>
                  </a:ext>
                </a:extLst>
              </p:cNvPr>
              <p:cNvSpPr/>
              <p:nvPr/>
            </p:nvSpPr>
            <p:spPr>
              <a:xfrm>
                <a:off x="5791200" y="5063961"/>
                <a:ext cx="2603790" cy="39581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𝑐𝑒𝑝</m:t>
                          </m:r>
                        </m:sup>
                      </m:sSubSup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</m:fName>
                        <m:e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</m:func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MeV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→∞)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9198DE9-A303-4DEC-96D0-055DDFA5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5063961"/>
                <a:ext cx="2603790" cy="395814"/>
              </a:xfrm>
              <a:prstGeom prst="rect">
                <a:avLst/>
              </a:prstGeom>
              <a:blipFill>
                <a:blip r:embed="rId1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9232705-5DC4-4D77-9458-2084BFEE7A57}"/>
              </a:ext>
            </a:extLst>
          </p:cNvPr>
          <p:cNvSpPr/>
          <p:nvPr/>
        </p:nvSpPr>
        <p:spPr>
          <a:xfrm>
            <a:off x="3416595" y="3799367"/>
            <a:ext cx="1339703" cy="1014915"/>
          </a:xfrm>
          <a:custGeom>
            <a:avLst/>
            <a:gdLst>
              <a:gd name="connsiteX0" fmla="*/ 0 w 1339703"/>
              <a:gd name="connsiteY0" fmla="*/ 935666 h 1014915"/>
              <a:gd name="connsiteX1" fmla="*/ 900224 w 1339703"/>
              <a:gd name="connsiteY1" fmla="*/ 921489 h 1014915"/>
              <a:gd name="connsiteX2" fmla="*/ 1339703 w 1339703"/>
              <a:gd name="connsiteY2" fmla="*/ 0 h 1014915"/>
              <a:gd name="connsiteX3" fmla="*/ 1339703 w 1339703"/>
              <a:gd name="connsiteY3" fmla="*/ 0 h 101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9703" h="1014915">
                <a:moveTo>
                  <a:pt x="0" y="935666"/>
                </a:moveTo>
                <a:cubicBezTo>
                  <a:pt x="338470" y="1006549"/>
                  <a:pt x="676940" y="1077433"/>
                  <a:pt x="900224" y="921489"/>
                </a:cubicBezTo>
                <a:cubicBezTo>
                  <a:pt x="1123508" y="765545"/>
                  <a:pt x="1339703" y="0"/>
                  <a:pt x="1339703" y="0"/>
                </a:cubicBezTo>
                <a:lnTo>
                  <a:pt x="1339703" y="0"/>
                </a:lnTo>
              </a:path>
            </a:pathLst>
          </a:custGeom>
          <a:noFill/>
          <a:ln cmpd="dbl"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95BB67-5B5A-48D0-AEDA-016C4394479A}"/>
              </a:ext>
            </a:extLst>
          </p:cNvPr>
          <p:cNvSpPr txBox="1"/>
          <p:nvPr/>
        </p:nvSpPr>
        <p:spPr>
          <a:xfrm>
            <a:off x="2227084" y="5830192"/>
            <a:ext cx="6271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rgbClr val="FF0000"/>
                </a:solidFill>
              </a:rPr>
              <a:t>Further validation of the CEP and the critical exponents</a:t>
            </a:r>
          </a:p>
          <a:p>
            <a:r>
              <a:rPr lang="en-US" b="1" i="0" dirty="0">
                <a:solidFill>
                  <a:srgbClr val="FF0000"/>
                </a:solidFill>
                <a:sym typeface="Wingdings" panose="05000000000000000000" pitchFamily="2" charset="2"/>
              </a:rPr>
              <a:t> 3D </a:t>
            </a:r>
            <a:r>
              <a:rPr lang="en-US" b="1" i="0" dirty="0" err="1">
                <a:solidFill>
                  <a:srgbClr val="FF0000"/>
                </a:solidFill>
                <a:sym typeface="Wingdings" panose="05000000000000000000" pitchFamily="2" charset="2"/>
              </a:rPr>
              <a:t>Ising</a:t>
            </a:r>
            <a:r>
              <a:rPr lang="en-US" b="1" i="0" dirty="0">
                <a:solidFill>
                  <a:srgbClr val="FF0000"/>
                </a:solidFill>
                <a:sym typeface="Wingdings" panose="05000000000000000000" pitchFamily="2" charset="2"/>
              </a:rPr>
              <a:t> universality class</a:t>
            </a:r>
            <a:endParaRPr lang="en-US" b="1" i="0" dirty="0">
              <a:solidFill>
                <a:srgbClr val="FF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568313-9560-4E85-8EF9-93236E8AF097}"/>
              </a:ext>
            </a:extLst>
          </p:cNvPr>
          <p:cNvGrpSpPr/>
          <p:nvPr/>
        </p:nvGrpSpPr>
        <p:grpSpPr>
          <a:xfrm>
            <a:off x="7116110" y="3858164"/>
            <a:ext cx="1356006" cy="369332"/>
            <a:chOff x="7116110" y="3858164"/>
            <a:chExt cx="1356006" cy="369332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4FE0126-597E-4264-B2F2-275DCF56EE2D}"/>
                </a:ext>
              </a:extLst>
            </p:cNvPr>
            <p:cNvCxnSpPr/>
            <p:nvPr/>
          </p:nvCxnSpPr>
          <p:spPr>
            <a:xfrm flipH="1">
              <a:off x="7116110" y="4043803"/>
              <a:ext cx="304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767A41A7-1021-4672-A73F-572ED9CCB44B}"/>
                    </a:ext>
                  </a:extLst>
                </p:cNvPr>
                <p:cNvSpPr/>
                <p:nvPr/>
              </p:nvSpPr>
              <p:spPr>
                <a:xfrm>
                  <a:off x="7415801" y="3858164"/>
                  <a:ext cx="1056315" cy="369332"/>
                </a:xfrm>
                <a:prstGeom prst="rect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</a:rPr>
                              <m:t>μ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𝑐𝑒𝑝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767A41A7-1021-4672-A73F-572ED9CCB4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5801" y="3858164"/>
                  <a:ext cx="1056315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6452"/>
                  </a:stretch>
                </a:blip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2"/>
    </p:custDataLst>
    <p:extLst>
      <p:ext uri="{BB962C8B-B14F-4D97-AF65-F5344CB8AC3E}">
        <p14:creationId xmlns:p14="http://schemas.microsoft.com/office/powerpoint/2010/main" val="1297182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9" grpId="0"/>
      <p:bldP spid="33" grpId="0" animBg="1"/>
      <p:bldP spid="16" grpId="0" animBg="1"/>
      <p:bldP spid="18" grpId="0" animBg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QCD @ Weihai-Shandong University, China</a:t>
            </a:r>
            <a:endParaRPr lang="en-US" dirty="0"/>
          </a:p>
        </p:txBody>
      </p:sp>
      <p:pic>
        <p:nvPicPr>
          <p:cNvPr id="11" name="Picture 15" descr="fig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2425" y="26584"/>
            <a:ext cx="363121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22860" y="67909"/>
            <a:ext cx="3025140" cy="43134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100" b="1" dirty="0">
                <a:solidFill>
                  <a:srgbClr val="320CD6"/>
                </a:solidFill>
              </a:rPr>
              <a:t>QCD Phase Diagram</a:t>
            </a:r>
            <a:endParaRPr lang="en-US" sz="2100" dirty="0"/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23037" y="590927"/>
            <a:ext cx="471731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i="0" dirty="0">
                <a:solidFill>
                  <a:schemeClr val="tx2"/>
                </a:solidFill>
              </a:rPr>
              <a:t>Quantitative study of  the QCD phase diagram is a major focus of our field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EBE937-B6FC-4603-9C13-79F661ED77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240" y="1329445"/>
            <a:ext cx="3733800" cy="351191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7A41BC9-3326-49F0-8776-E66B93A9AD75}"/>
              </a:ext>
            </a:extLst>
          </p:cNvPr>
          <p:cNvSpPr/>
          <p:nvPr/>
        </p:nvSpPr>
        <p:spPr>
          <a:xfrm>
            <a:off x="228600" y="4673435"/>
            <a:ext cx="373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i="0" dirty="0">
                <a:solidFill>
                  <a:srgbClr val="555555"/>
                </a:solidFill>
                <a:latin typeface="Proxima Nova"/>
              </a:rPr>
              <a:t>M. A. </a:t>
            </a:r>
            <a:r>
              <a:rPr lang="en-US" sz="1600" i="0" dirty="0" err="1">
                <a:solidFill>
                  <a:srgbClr val="555555"/>
                </a:solidFill>
                <a:latin typeface="Proxima Nova"/>
              </a:rPr>
              <a:t>Halasz</a:t>
            </a:r>
            <a:r>
              <a:rPr lang="en-US" sz="1600" i="0" dirty="0">
                <a:solidFill>
                  <a:srgbClr val="555555"/>
                </a:solidFill>
                <a:latin typeface="Proxima Nova"/>
              </a:rPr>
              <a:t>, et. al.</a:t>
            </a:r>
          </a:p>
          <a:p>
            <a:pPr algn="l"/>
            <a:r>
              <a:rPr lang="en-US" sz="1600" i="0" dirty="0">
                <a:solidFill>
                  <a:srgbClr val="555555"/>
                </a:solidFill>
                <a:latin typeface="Proxima Nova"/>
              </a:rPr>
              <a:t>Phys. Rev. D </a:t>
            </a:r>
            <a:r>
              <a:rPr lang="en-US" sz="1600" b="1" i="0" dirty="0">
                <a:solidFill>
                  <a:srgbClr val="555555"/>
                </a:solidFill>
                <a:latin typeface="Proxima Nova"/>
              </a:rPr>
              <a:t>58</a:t>
            </a:r>
            <a:r>
              <a:rPr lang="en-US" sz="1600" i="0" dirty="0">
                <a:solidFill>
                  <a:srgbClr val="555555"/>
                </a:solidFill>
                <a:latin typeface="Proxima Nova"/>
              </a:rPr>
              <a:t>, 096007 (1998)</a:t>
            </a:r>
            <a:endParaRPr lang="en-US" sz="1600" b="0" i="0" dirty="0">
              <a:solidFill>
                <a:srgbClr val="555555"/>
              </a:solidFill>
              <a:effectLst/>
              <a:latin typeface="Proxima Nova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450542B-FB50-4583-93CE-B43B0F1F90A2}"/>
              </a:ext>
            </a:extLst>
          </p:cNvPr>
          <p:cNvGrpSpPr/>
          <p:nvPr/>
        </p:nvGrpSpPr>
        <p:grpSpPr>
          <a:xfrm rot="20491416">
            <a:off x="2271420" y="1540994"/>
            <a:ext cx="3807425" cy="1008750"/>
            <a:chOff x="2440975" y="2115449"/>
            <a:chExt cx="3502625" cy="100875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E18325F-63C3-4E3A-97B5-8EF8EBC3DE79}"/>
                </a:ext>
              </a:extLst>
            </p:cNvPr>
            <p:cNvSpPr/>
            <p:nvPr/>
          </p:nvSpPr>
          <p:spPr>
            <a:xfrm>
              <a:off x="2440975" y="2730043"/>
              <a:ext cx="173832" cy="1524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537206DD-1B36-47C5-B98B-B84072925B00}"/>
                </a:ext>
              </a:extLst>
            </p:cNvPr>
            <p:cNvSpPr/>
            <p:nvPr/>
          </p:nvSpPr>
          <p:spPr>
            <a:xfrm rot="10800000">
              <a:off x="2594867" y="2115449"/>
              <a:ext cx="3348733" cy="1008750"/>
            </a:xfrm>
            <a:custGeom>
              <a:avLst/>
              <a:gdLst>
                <a:gd name="connsiteX0" fmla="*/ 0 w 3234690"/>
                <a:gd name="connsiteY0" fmla="*/ 0 h 1584747"/>
                <a:gd name="connsiteX1" fmla="*/ 834390 w 3234690"/>
                <a:gd name="connsiteY1" fmla="*/ 1348740 h 1584747"/>
                <a:gd name="connsiteX2" fmla="*/ 1588770 w 3234690"/>
                <a:gd name="connsiteY2" fmla="*/ 1508760 h 1584747"/>
                <a:gd name="connsiteX3" fmla="*/ 3234690 w 3234690"/>
                <a:gd name="connsiteY3" fmla="*/ 525780 h 158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4690" h="1584747">
                  <a:moveTo>
                    <a:pt x="0" y="0"/>
                  </a:moveTo>
                  <a:cubicBezTo>
                    <a:pt x="284797" y="548640"/>
                    <a:pt x="569595" y="1097280"/>
                    <a:pt x="834390" y="1348740"/>
                  </a:cubicBezTo>
                  <a:cubicBezTo>
                    <a:pt x="1099185" y="1600200"/>
                    <a:pt x="1188720" y="1645920"/>
                    <a:pt x="1588770" y="1508760"/>
                  </a:cubicBezTo>
                  <a:cubicBezTo>
                    <a:pt x="1988820" y="1371600"/>
                    <a:pt x="2611755" y="948690"/>
                    <a:pt x="3234690" y="525780"/>
                  </a:cubicBezTo>
                </a:path>
              </a:pathLst>
            </a:custGeom>
            <a:noFill/>
            <a:ln w="19050">
              <a:solidFill>
                <a:srgbClr val="FB1525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E8B8696-9D69-466F-82D6-6FA2A4E0E7D6}"/>
                  </a:ext>
                </a:extLst>
              </p:cNvPr>
              <p:cNvSpPr txBox="1"/>
              <p:nvPr/>
            </p:nvSpPr>
            <p:spPr>
              <a:xfrm>
                <a:off x="643814" y="3614365"/>
                <a:ext cx="2170594" cy="394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Sup>
                        <m:sSubSup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𝒄𝒓𝒊𝒕</m:t>
                          </m:r>
                        </m:sup>
                      </m:sSubSup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E8B8696-9D69-466F-82D6-6FA2A4E0E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14" y="3614365"/>
                <a:ext cx="2170594" cy="3949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5052337-46A6-4C9E-8F4D-2CA4F9CF377E}"/>
                  </a:ext>
                </a:extLst>
              </p:cNvPr>
              <p:cNvSpPr/>
              <p:nvPr/>
            </p:nvSpPr>
            <p:spPr>
              <a:xfrm>
                <a:off x="3810000" y="4293386"/>
                <a:ext cx="5203033" cy="1888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 algn="l">
                  <a:buFont typeface="Wingdings" panose="05000000000000000000" pitchFamily="2" charset="2"/>
                  <a:buChar char="Ø"/>
                </a:pPr>
                <a:r>
                  <a:rPr lang="en-US" dirty="0"/>
                  <a:t>Its location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𝑐𝑒𝑝</m:t>
                        </m:r>
                      </m:sup>
                    </m:sSup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𝑐𝑒𝑝</m:t>
                        </m:r>
                      </m:sup>
                    </m:sSubSup>
                  </m:oMath>
                </a14:m>
                <a:r>
                  <a:rPr lang="en-US" dirty="0"/>
                  <a:t>)?</a:t>
                </a:r>
              </a:p>
              <a:p>
                <a:pPr marL="800100" lvl="1" indent="-342900" algn="l">
                  <a:buFont typeface="Wingdings" panose="05000000000000000000" pitchFamily="2" charset="2"/>
                  <a:buChar char="Ø"/>
                </a:pPr>
                <a:r>
                  <a:rPr lang="en-US" dirty="0"/>
                  <a:t>Its static critical exponents 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b="0" i="0" dirty="0">
                    <a:latin typeface="+mj-lt"/>
                    <a:ea typeface="Cambria Math" panose="020405030504060302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, etc.?</a:t>
                </a:r>
              </a:p>
              <a:p>
                <a:pPr marL="1257300" lvl="2" indent="-342900" algn="l">
                  <a:buFont typeface="Wingdings" panose="05000000000000000000" pitchFamily="2" charset="2"/>
                  <a:buChar char="ü"/>
                </a:pPr>
                <a:r>
                  <a:rPr lang="en-US" dirty="0"/>
                  <a:t>Static universality class?</a:t>
                </a:r>
              </a:p>
              <a:p>
                <a:pPr marL="1257300" lvl="2" indent="-342900" algn="l">
                  <a:buFont typeface="Wingdings" panose="05000000000000000000" pitchFamily="2" charset="2"/>
                  <a:buChar char="ü"/>
                </a:pPr>
                <a:r>
                  <a:rPr lang="en-US" dirty="0"/>
                  <a:t>Order of the transition</a:t>
                </a:r>
              </a:p>
              <a:p>
                <a:pPr marL="800100" lvl="1" indent="-342900" algn="l">
                  <a:buFont typeface="Wingdings" panose="05000000000000000000" pitchFamily="2" charset="2"/>
                  <a:buChar char="Ø"/>
                </a:pPr>
                <a:r>
                  <a:rPr lang="en-US" dirty="0"/>
                  <a:t>It’s dynamic critical exponent/s – z?</a:t>
                </a:r>
              </a:p>
              <a:p>
                <a:pPr marL="1257300" lvl="2" indent="-342900" algn="l">
                  <a:buFont typeface="Wingdings" panose="05000000000000000000" pitchFamily="2" charset="2"/>
                  <a:buChar char="ü"/>
                </a:pPr>
                <a:r>
                  <a:rPr lang="en-US" dirty="0"/>
                  <a:t>Dynamic universality class?</a:t>
                </a:r>
              </a:p>
              <a:p>
                <a:pPr algn="l"/>
                <a:r>
                  <a:rPr lang="en-US" sz="700" b="1" dirty="0"/>
                  <a:t> 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5052337-46A6-4C9E-8F4D-2CA4F9CF37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293386"/>
                <a:ext cx="5203033" cy="1888530"/>
              </a:xfrm>
              <a:prstGeom prst="rect">
                <a:avLst/>
              </a:prstGeom>
              <a:blipFill>
                <a:blip r:embed="rId7"/>
                <a:stretch>
                  <a:fillRect t="-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FC31C930-CC0A-4E21-AFF8-713C643ADCD7}"/>
              </a:ext>
            </a:extLst>
          </p:cNvPr>
          <p:cNvSpPr txBox="1"/>
          <p:nvPr/>
        </p:nvSpPr>
        <p:spPr>
          <a:xfrm>
            <a:off x="3886200" y="3962400"/>
            <a:ext cx="506138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i="0" u="sng" dirty="0">
                <a:solidFill>
                  <a:srgbClr val="000099"/>
                </a:solidFill>
              </a:rPr>
              <a:t>CEP validation requires knowledge about;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E6970C-7681-47B1-99F5-37A06D0E6036}"/>
              </a:ext>
            </a:extLst>
          </p:cNvPr>
          <p:cNvSpPr txBox="1"/>
          <p:nvPr/>
        </p:nvSpPr>
        <p:spPr>
          <a:xfrm>
            <a:off x="3733800" y="6027589"/>
            <a:ext cx="54102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i="0" u="sng" dirty="0">
                <a:solidFill>
                  <a:srgbClr val="FF0000"/>
                </a:solidFill>
              </a:rPr>
              <a:t>All</a:t>
            </a:r>
            <a:r>
              <a:rPr lang="en-US" sz="1900" b="1" i="0" dirty="0">
                <a:solidFill>
                  <a:srgbClr val="FF0000"/>
                </a:solidFill>
              </a:rPr>
              <a:t> are required to fully characterize the CEP!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1A1524-7ECC-4B08-AB87-E9EB3BEBF567}"/>
              </a:ext>
            </a:extLst>
          </p:cNvPr>
          <p:cNvSpPr txBox="1"/>
          <p:nvPr/>
        </p:nvSpPr>
        <p:spPr>
          <a:xfrm>
            <a:off x="7391400" y="1654585"/>
            <a:ext cx="551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C000"/>
                </a:solidFill>
              </a:rPr>
              <a:t>NICA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1217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BF325C3-8D38-4806-B605-2ACC0FB6B6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390685"/>
              </p:ext>
            </p:extLst>
          </p:nvPr>
        </p:nvGraphicFramePr>
        <p:xfrm>
          <a:off x="5240008" y="214312"/>
          <a:ext cx="3594100" cy="496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1652" name="SPW 14.0 Graph" r:id="rId5" imgW="3594207" imgH="4965612" progId="SigmaPlotGraphicObject.13">
                  <p:embed/>
                </p:oleObj>
              </mc:Choice>
              <mc:Fallback>
                <p:oleObj name="SPW 14.0 Graph" r:id="rId5" imgW="3594207" imgH="4965612" progId="SigmaPlotGraphicObject.13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0BF325C3-8D38-4806-B605-2ACC0FB6B6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40008" y="214312"/>
                        <a:ext cx="3594100" cy="4967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8DE911D1-FA85-45EC-B988-066E514541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053" y="228600"/>
          <a:ext cx="3738078" cy="5024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1653" name="SPW 14.0 Graph" r:id="rId7" imgW="3640794" imgH="4892204" progId="SigmaPlotGraphicObject.13">
                  <p:embed/>
                </p:oleObj>
              </mc:Choice>
              <mc:Fallback>
                <p:oleObj name="SPW 14.0 Graph" r:id="rId7" imgW="3640794" imgH="4892204" progId="SigmaPlotGraphicObject.13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8DE911D1-FA85-45EC-B988-066E514541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053" y="228600"/>
                        <a:ext cx="3738078" cy="5024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07888"/>
            <a:ext cx="4794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F9577CD-F713-43DD-B136-F1EBE1BE9F5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2800" y="6400800"/>
            <a:ext cx="5334000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QCD @ Weihai-Shandong University, China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28800" y="5603161"/>
            <a:ext cx="708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i="0" dirty="0">
                <a:solidFill>
                  <a:srgbClr val="FB1525"/>
                </a:solidFill>
              </a:rPr>
              <a:t>Data collapse onto a single curve, confirms the expected </a:t>
            </a:r>
            <a:r>
              <a:rPr lang="en-US" sz="2000" b="1" i="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non-singular scaling function.</a:t>
            </a:r>
            <a:endParaRPr lang="en-US" sz="2000" b="1" i="0" dirty="0">
              <a:solidFill>
                <a:srgbClr val="FB1525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21">
                <a:extLst>
                  <a:ext uri="{FF2B5EF4-FFF2-40B4-BE49-F238E27FC236}">
                    <a16:creationId xmlns:a16="http://schemas.microsoft.com/office/drawing/2014/main" id="{31439A65-BB4D-436F-96B1-6FBB82F50916}"/>
                  </a:ext>
                </a:extLst>
              </p:cNvPr>
              <p:cNvSpPr/>
              <p:nvPr/>
            </p:nvSpPr>
            <p:spPr>
              <a:xfrm>
                <a:off x="62202" y="71893"/>
                <a:ext cx="3671598" cy="480120"/>
              </a:xfrm>
              <a:prstGeom prst="round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𝑺𝒖𝒄𝒄𝒆𝒑𝒕𝒊𝒃𝒍𝒊𝒕𝒚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𝑺𝒄𝒂𝒍𝒊𝒏𝒈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𝑭𝒖𝒏𝒄𝒕𝒊𝒐𝒏</m:t>
                      </m:r>
                    </m:oMath>
                  </m:oMathPara>
                </a14:m>
                <a:endParaRPr lang="en-US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6" name="Rounded Rectangle 21">
                <a:extLst>
                  <a:ext uri="{FF2B5EF4-FFF2-40B4-BE49-F238E27FC236}">
                    <a16:creationId xmlns:a16="http://schemas.microsoft.com/office/drawing/2014/main" id="{31439A65-BB4D-436F-96B1-6FBB82F509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2" y="71893"/>
                <a:ext cx="3671598" cy="48012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31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21">
                <a:extLst>
                  <a:ext uri="{FF2B5EF4-FFF2-40B4-BE49-F238E27FC236}">
                    <a16:creationId xmlns:a16="http://schemas.microsoft.com/office/drawing/2014/main" id="{5642281E-5154-4DD6-9903-16B5AFA2F1AC}"/>
                  </a:ext>
                </a:extLst>
              </p:cNvPr>
              <p:cNvSpPr txBox="1"/>
              <p:nvPr/>
            </p:nvSpPr>
            <p:spPr bwMode="auto">
              <a:xfrm>
                <a:off x="8148308" y="4821032"/>
                <a:ext cx="685800" cy="304800"/>
              </a:xfrm>
              <a:prstGeom prst="rect">
                <a:avLst/>
              </a:prstGeom>
              <a:solidFill>
                <a:srgbClr val="FFFF00">
                  <a:alpha val="49019"/>
                </a:srgbClr>
              </a:solidFill>
              <a:ln>
                <a:noFill/>
              </a:ln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Object 21">
                <a:extLst>
                  <a:ext uri="{FF2B5EF4-FFF2-40B4-BE49-F238E27FC236}">
                    <a16:creationId xmlns:a16="http://schemas.microsoft.com/office/drawing/2014/main" id="{5642281E-5154-4DD6-9903-16B5AFA2F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48308" y="4821032"/>
                <a:ext cx="685800" cy="3048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E3F110-8AAA-473B-B0B1-16919AF8F7C5}"/>
                  </a:ext>
                </a:extLst>
              </p:cNvPr>
              <p:cNvSpPr txBox="1"/>
              <p:nvPr/>
            </p:nvSpPr>
            <p:spPr>
              <a:xfrm>
                <a:off x="2133600" y="5268754"/>
                <a:ext cx="4487382" cy="37670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Use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r>
                          <a:rPr lang="en-US" b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𝒔</m:t>
                        </m:r>
                      </m:e>
                    </m:rad>
                    <m:r>
                      <a:rPr lang="en-US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dirty="0"/>
                  <a:t>as a proxy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𝜇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𝐶𝐸𝑃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~ 90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𝑀𝑒𝑉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E3F110-8AAA-473B-B0B1-16919AF8F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5268754"/>
                <a:ext cx="4487382" cy="376706"/>
              </a:xfrm>
              <a:prstGeom prst="rect">
                <a:avLst/>
              </a:prstGeom>
              <a:blipFill>
                <a:blip r:embed="rId13"/>
                <a:stretch>
                  <a:fillRect l="-679"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6406A3A-CF47-465A-9732-FE8AE327A60C}"/>
                  </a:ext>
                </a:extLst>
              </p:cNvPr>
              <p:cNvSpPr txBox="1"/>
              <p:nvPr/>
            </p:nvSpPr>
            <p:spPr>
              <a:xfrm>
                <a:off x="5181600" y="172752"/>
                <a:ext cx="3611456" cy="44396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sz="2000" b="0" i="0" dirty="0">
                    <a:latin typeface="+mj-lt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b="0" i="0" dirty="0">
                    <a:latin typeface="+mj-lt"/>
                    <a:ea typeface="Cambria Math" panose="02040503050406030204" pitchFamily="18" charset="0"/>
                  </a:rPr>
                  <a:t>, L)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𝛽𝛿</m:t>
                            </m:r>
                          </m:num>
                          <m:den>
                            <m: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den>
                        </m:f>
                      </m:sup>
                    </m:sSup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𝛽𝛿</m:t>
                                </m:r>
                              </m:num>
                              <m:den>
                                <m:r>
                                  <a:rPr lang="en-US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6406A3A-CF47-465A-9732-FE8AE327A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172752"/>
                <a:ext cx="3611456" cy="443968"/>
              </a:xfrm>
              <a:prstGeom prst="rect">
                <a:avLst/>
              </a:prstGeom>
              <a:blipFill>
                <a:blip r:embed="rId14"/>
                <a:stretch>
                  <a:fillRect t="-79452" r="-3041" b="-90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3147600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AD39621-CAC9-4A3C-A1E7-418EAE8A06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422627"/>
              </p:ext>
            </p:extLst>
          </p:nvPr>
        </p:nvGraphicFramePr>
        <p:xfrm>
          <a:off x="5649233" y="1092958"/>
          <a:ext cx="3451225" cy="4152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4560" name="SPW 14.0 Graph" r:id="rId5" imgW="3816214" imgH="4203612" progId="SigmaPlotGraphicObject.13">
                  <p:embed/>
                </p:oleObj>
              </mc:Choice>
              <mc:Fallback>
                <p:oleObj name="SPW 14.0 Graph" r:id="rId5" imgW="3816214" imgH="4203612" progId="SigmaPlotGraphicObject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49233" y="1092958"/>
                        <a:ext cx="3451225" cy="4152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07888"/>
            <a:ext cx="4794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F9577CD-F713-43DD-B136-F1EBE1BE9F5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2800" y="6400800"/>
            <a:ext cx="5334000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QCD @ Weihai-Shandong University, China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31C0CDA-2C63-41BA-B5CB-6DF0AC079007}"/>
                  </a:ext>
                </a:extLst>
              </p:cNvPr>
              <p:cNvSpPr txBox="1"/>
              <p:nvPr/>
            </p:nvSpPr>
            <p:spPr>
              <a:xfrm>
                <a:off x="5456344" y="820175"/>
                <a:ext cx="3611456" cy="44396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sz="2000" b="0" i="0" dirty="0">
                    <a:latin typeface="+mj-lt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b="0" i="0" dirty="0">
                    <a:latin typeface="+mj-lt"/>
                    <a:ea typeface="Cambria Math" panose="02040503050406030204" pitchFamily="18" charset="0"/>
                  </a:rPr>
                  <a:t>, L)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𝛽𝛿</m:t>
                            </m:r>
                          </m:num>
                          <m:den>
                            <m: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den>
                        </m:f>
                      </m:sup>
                    </m:sSup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𝛽𝛿</m:t>
                                </m:r>
                              </m:num>
                              <m:den>
                                <m:r>
                                  <a:rPr lang="en-US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31C0CDA-2C63-41BA-B5CB-6DF0AC079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344" y="820175"/>
                <a:ext cx="3611456" cy="443968"/>
              </a:xfrm>
              <a:prstGeom prst="rect">
                <a:avLst/>
              </a:prstGeom>
              <a:blipFill>
                <a:blip r:embed="rId7"/>
                <a:stretch>
                  <a:fillRect t="-80556" r="-2867" b="-93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21">
                <a:extLst>
                  <a:ext uri="{FF2B5EF4-FFF2-40B4-BE49-F238E27FC236}">
                    <a16:creationId xmlns:a16="http://schemas.microsoft.com/office/drawing/2014/main" id="{3304F8ED-342E-444E-8DD3-C38C867E8D82}"/>
                  </a:ext>
                </a:extLst>
              </p:cNvPr>
              <p:cNvSpPr/>
              <p:nvPr/>
            </p:nvSpPr>
            <p:spPr>
              <a:xfrm>
                <a:off x="62201" y="71893"/>
                <a:ext cx="6262399" cy="480120"/>
              </a:xfrm>
              <a:prstGeom prst="round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𝑺𝒄𝒂𝒍𝒊𝒏𝒈</m:t>
                      </m:r>
                      <m:r>
                        <a:rPr lang="en-US" b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𝑭𝒖𝒏𝒄𝒕𝒊𝒐𝒏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𝒇𝒐𝒓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𝑵𝒆𝒕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𝒃𝒂𝒓𝒚𝒐𝒏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𝑺𝒖𝒄𝒄𝒆𝒑𝒕𝒊𝒃𝒍𝒊𝒕𝒚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𝒓𝒂𝒕𝒊𝒐</m:t>
                      </m:r>
                    </m:oMath>
                  </m:oMathPara>
                </a14:m>
                <a:endParaRPr lang="en-US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31" name="Rounded Rectangle 21">
                <a:extLst>
                  <a:ext uri="{FF2B5EF4-FFF2-40B4-BE49-F238E27FC236}">
                    <a16:creationId xmlns:a16="http://schemas.microsoft.com/office/drawing/2014/main" id="{3304F8ED-342E-444E-8DD3-C38C867E8D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1" y="71893"/>
                <a:ext cx="6262399" cy="48012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31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39A4AA67-70CC-4651-8FD7-4E209049D5D6}"/>
              </a:ext>
            </a:extLst>
          </p:cNvPr>
          <p:cNvSpPr/>
          <p:nvPr/>
        </p:nvSpPr>
        <p:spPr>
          <a:xfrm>
            <a:off x="1454888" y="5714571"/>
            <a:ext cx="708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FB1525"/>
                </a:solidFill>
              </a:rPr>
              <a:t>Data collapse onto a single curve, confirms the expected </a:t>
            </a:r>
            <a:r>
              <a:rPr lang="en-US" sz="2000" b="1" i="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non-singular scaling function.</a:t>
            </a:r>
            <a:endParaRPr lang="en-US" sz="2000" b="1" i="0" dirty="0">
              <a:solidFill>
                <a:srgbClr val="FB1525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B530ECD-4C6C-4FFC-8F96-1A84E46BAC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270972"/>
              </p:ext>
            </p:extLst>
          </p:nvPr>
        </p:nvGraphicFramePr>
        <p:xfrm>
          <a:off x="15875" y="985889"/>
          <a:ext cx="3717925" cy="420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4561" name="SPW 14.0 Graph" r:id="rId9" imgW="3720993" imgH="4209919" progId="SigmaPlotGraphicObject.13">
                  <p:embed/>
                </p:oleObj>
              </mc:Choice>
              <mc:Fallback>
                <p:oleObj name="SPW 14.0 Graph" r:id="rId9" imgW="3720993" imgH="4209919" progId="SigmaPlotGraphicObject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75" y="985889"/>
                        <a:ext cx="3717925" cy="4208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A486B6-A2A8-4AEE-B508-3C3163B442CE}"/>
                  </a:ext>
                </a:extLst>
              </p:cNvPr>
              <p:cNvSpPr txBox="1"/>
              <p:nvPr/>
            </p:nvSpPr>
            <p:spPr>
              <a:xfrm>
                <a:off x="69109" y="792048"/>
                <a:ext cx="3611456" cy="44396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sz="2000" b="0" i="0" dirty="0">
                    <a:latin typeface="+mj-lt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b="0" i="0" dirty="0">
                    <a:latin typeface="+mj-lt"/>
                    <a:ea typeface="Cambria Math" panose="02040503050406030204" pitchFamily="18" charset="0"/>
                  </a:rPr>
                  <a:t>, L)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𝛽𝛿</m:t>
                            </m:r>
                          </m:num>
                          <m:den>
                            <m: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den>
                        </m:f>
                      </m:sup>
                    </m:sSup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𝛽𝛿</m:t>
                                </m:r>
                              </m:num>
                              <m:den>
                                <m:r>
                                  <a:rPr lang="en-US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A486B6-A2A8-4AEE-B508-3C3163B44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9" y="792048"/>
                <a:ext cx="3611456" cy="443968"/>
              </a:xfrm>
              <a:prstGeom prst="rect">
                <a:avLst/>
              </a:prstGeom>
              <a:blipFill>
                <a:blip r:embed="rId11"/>
                <a:stretch>
                  <a:fillRect t="-79452" r="-4722" b="-90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28">
                <a:extLst>
                  <a:ext uri="{FF2B5EF4-FFF2-40B4-BE49-F238E27FC236}">
                    <a16:creationId xmlns:a16="http://schemas.microsoft.com/office/drawing/2014/main" id="{BA2EFD8B-0618-4DEC-9F95-1CF15E660039}"/>
                  </a:ext>
                </a:extLst>
              </p:cNvPr>
              <p:cNvSpPr txBox="1"/>
              <p:nvPr/>
            </p:nvSpPr>
            <p:spPr bwMode="auto">
              <a:xfrm>
                <a:off x="3452142" y="4795445"/>
                <a:ext cx="2434306" cy="919126"/>
              </a:xfrm>
              <a:prstGeom prst="rect">
                <a:avLst/>
              </a:prstGeom>
              <a:solidFill>
                <a:srgbClr val="FFFF00">
                  <a:alpha val="65881"/>
                </a:srgbClr>
              </a:solidFill>
              <a:ln>
                <a:solidFill>
                  <a:schemeClr val="tx1"/>
                </a:solidFill>
              </a:ln>
            </p:spPr>
            <p:txBody>
              <a:bodyPr>
                <a:normAutofit fontScale="70000" lnSpcReduction="20000"/>
              </a:bodyPr>
              <a:lstStyle/>
              <a:p>
                <a:pPr/>
                <a:br>
                  <a:rPr lang="en-US" sz="15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/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dirty="0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𝚫</m:t>
                                      </m:r>
                                      <m:r>
                                        <a:rPr lang="en-US" b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𝑵</m:t>
                                      </m:r>
                                    </m:e>
                                    <m:sub>
                                      <m:r>
                                        <a:rPr lang="en-US" b="1" dirty="0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1" dirty="0">
                                          <a:latin typeface="Cambria Math" panose="02040503050406030204" pitchFamily="18" charset="0"/>
                                        </a:rPr>
                                        <m:t>𝑪</m:t>
                                      </m:r>
                                    </m:e>
                                    <m:sub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𝚫</m:t>
                                          </m:r>
                                          <m:r>
                                            <a:rPr lang="en-US" b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𝑵</m:t>
                                          </m:r>
                                        </m:e>
                                        <m:sub>
                                          <m:r>
                                            <a:rPr lang="en-US" b="1" dirty="0">
                                              <a:latin typeface="Cambria Math" panose="02040503050406030204" pitchFamily="18" charset="0"/>
                                            </a:rPr>
                                            <m:t>𝒑</m:t>
                                          </m:r>
                                        </m:sub>
                                      </m:sSub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dirty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𝚫</m:t>
                                  </m:r>
                                  <m:r>
                                    <a:rPr lang="en-US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b="1" dirty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sub>
                              </m:sSub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dirty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𝚫</m:t>
                                  </m:r>
                                  <m:r>
                                    <a:rPr lang="en-US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b="1" dirty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sub>
                              </m:sSub>
                            </m:sup>
                          </m:sSubSup>
                        </m:den>
                      </m:f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18" name="Object 28">
                <a:extLst>
                  <a:ext uri="{FF2B5EF4-FFF2-40B4-BE49-F238E27FC236}">
                    <a16:creationId xmlns:a16="http://schemas.microsoft.com/office/drawing/2014/main" id="{BA2EFD8B-0618-4DEC-9F95-1CF15E660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52142" y="4795445"/>
                <a:ext cx="2434306" cy="91912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C817A785-00B5-4F1D-8120-10F3D9432AE4}"/>
              </a:ext>
            </a:extLst>
          </p:cNvPr>
          <p:cNvGrpSpPr/>
          <p:nvPr/>
        </p:nvGrpSpPr>
        <p:grpSpPr>
          <a:xfrm>
            <a:off x="3450370" y="1678168"/>
            <a:ext cx="2372852" cy="2971800"/>
            <a:chOff x="3450370" y="1617257"/>
            <a:chExt cx="2372852" cy="29718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0DEB04B-796D-4A0B-8DFB-D79FF3FE1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505200" y="1617257"/>
              <a:ext cx="2318022" cy="29718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876A777-E820-4211-A1FF-1E9C120C0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57600" y="2133600"/>
              <a:ext cx="521438" cy="32625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7DA0A9C-9676-4C9E-8FC3-D8802685E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450370" y="2554950"/>
              <a:ext cx="156431" cy="117885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4D035B1-4885-4FC6-87CD-C658D431447A}"/>
                  </a:ext>
                </a:extLst>
              </p:cNvPr>
              <p:cNvSpPr txBox="1"/>
              <p:nvPr/>
            </p:nvSpPr>
            <p:spPr>
              <a:xfrm>
                <a:off x="3577856" y="1066800"/>
                <a:ext cx="2060180" cy="6641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sSub>
                            <m:sSubPr>
                              <m:ctrlPr>
                                <a:rPr lang="en-US" sz="16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en-US" sz="16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1600" b="1" i="1" dirty="0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sup>
                      </m:sSubSup>
                      <m:r>
                        <a:rPr lang="en-US" sz="16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dirty="0" smtClean="0">
                          <a:latin typeface="Cambria Math" panose="02040503050406030204" pitchFamily="18" charset="0"/>
                        </a:rPr>
                        <m:t>𝒆𝒙𝒕𝒓𝒂𝒄𝒕𝒆𝒅</m:t>
                      </m:r>
                    </m:oMath>
                  </m:oMathPara>
                </a14:m>
                <a:endParaRPr lang="en-US" sz="1600" b="1" i="1" dirty="0">
                  <a:latin typeface="Cambria Math" panose="02040503050406030204" pitchFamily="18" charset="0"/>
                </a:endParaRPr>
              </a:p>
              <a:p>
                <a:r>
                  <a:rPr lang="en-US" sz="1600" b="1" dirty="0"/>
                  <a:t>from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𝒅𝒊𝒔𝒕𝒓𝒊𝒃𝒖𝒕𝒊𝒐𝒏𝒔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4D035B1-4885-4FC6-87CD-C658D4314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856" y="1066800"/>
                <a:ext cx="2060180" cy="664156"/>
              </a:xfrm>
              <a:prstGeom prst="rect">
                <a:avLst/>
              </a:prstGeom>
              <a:blipFill>
                <a:blip r:embed="rId16"/>
                <a:stretch>
                  <a:fillRect l="-1479" b="-1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884638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6" grpId="0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22</a:t>
            </a:fld>
            <a:r>
              <a:rPr lang="en-US" dirty="0"/>
              <a:t> </a:t>
            </a:r>
          </a:p>
        </p:txBody>
      </p:sp>
      <p:grpSp>
        <p:nvGrpSpPr>
          <p:cNvPr id="21" name="Group 17"/>
          <p:cNvGrpSpPr/>
          <p:nvPr/>
        </p:nvGrpSpPr>
        <p:grpSpPr>
          <a:xfrm>
            <a:off x="152399" y="76200"/>
            <a:ext cx="1676401" cy="533400"/>
            <a:chOff x="2976153" y="264225"/>
            <a:chExt cx="2419649" cy="990600"/>
          </a:xfrm>
        </p:grpSpPr>
        <p:sp>
          <p:nvSpPr>
            <p:cNvPr id="22" name="Text Box 28"/>
            <p:cNvSpPr txBox="1">
              <a:spLocks noChangeArrowheads="1"/>
            </p:cNvSpPr>
            <p:nvPr/>
          </p:nvSpPr>
          <p:spPr bwMode="auto">
            <a:xfrm>
              <a:off x="3045223" y="388050"/>
              <a:ext cx="2315512" cy="8002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sz="2200" b="1" dirty="0"/>
                <a:t>Epilogue</a:t>
              </a:r>
              <a:endParaRPr lang="en-US" sz="2200" dirty="0"/>
            </a:p>
          </p:txBody>
        </p:sp>
        <p:sp>
          <p:nvSpPr>
            <p:cNvPr id="23" name="AutoShape 34"/>
            <p:cNvSpPr>
              <a:spLocks noChangeArrowheads="1"/>
            </p:cNvSpPr>
            <p:nvPr/>
          </p:nvSpPr>
          <p:spPr bwMode="auto">
            <a:xfrm>
              <a:off x="2976153" y="264225"/>
              <a:ext cx="2419649" cy="9906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QCD @ Weihai-Shandong University, China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1395" y="609600"/>
            <a:ext cx="5400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B1525"/>
                </a:solidFill>
              </a:rPr>
              <a:t>Strong experimental indication for the CEP and its location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282243" y="635675"/>
            <a:ext cx="38617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/>
            <a:r>
              <a:rPr lang="en-US" b="1" dirty="0">
                <a:solidFill>
                  <a:srgbClr val="4B14E6"/>
                </a:solidFill>
              </a:rPr>
              <a:t>New Data from RHIC (BES-II) together with theoretical modeling, are essential for further validation tests for characterization of the CEP and the coexistence regions of the phase diagram</a:t>
            </a:r>
          </a:p>
        </p:txBody>
      </p:sp>
      <p:pic>
        <p:nvPicPr>
          <p:cNvPr id="28" name="Picture 15" descr="fig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2972185"/>
            <a:ext cx="3194075" cy="328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808249"/>
              </p:ext>
            </p:extLst>
          </p:nvPr>
        </p:nvGraphicFramePr>
        <p:xfrm>
          <a:off x="3799047" y="1465526"/>
          <a:ext cx="849154" cy="276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0056" name="Equation" r:id="rId6" imgW="545760" imgH="177480" progId="Equation.DSMT4">
                  <p:embed/>
                </p:oleObj>
              </mc:Choice>
              <mc:Fallback>
                <p:oleObj name="Equation" r:id="rId6" imgW="545760" imgH="17748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99047" y="1465526"/>
                        <a:ext cx="849154" cy="27646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479774"/>
              </p:ext>
            </p:extLst>
          </p:nvPr>
        </p:nvGraphicFramePr>
        <p:xfrm>
          <a:off x="3855720" y="1749081"/>
          <a:ext cx="688218" cy="305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0057" name="Equation" r:id="rId8" imgW="457200" imgH="203040" progId="Equation.DSMT4">
                  <p:embed/>
                </p:oleObj>
              </mc:Choice>
              <mc:Fallback>
                <p:oleObj name="Equation" r:id="rId8" imgW="457200" imgH="20304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55720" y="1749081"/>
                        <a:ext cx="688218" cy="30530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55880" y="1580851"/>
            <a:ext cx="3574104" cy="9233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b="1" dirty="0"/>
              <a:t>3D </a:t>
            </a:r>
            <a:r>
              <a:rPr lang="en-US" b="1" dirty="0" err="1"/>
              <a:t>Ising</a:t>
            </a:r>
            <a:r>
              <a:rPr lang="en-US" b="1" dirty="0"/>
              <a:t> Model (static) universality class for CEP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order phase transition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ject 31"/>
              <p:cNvSpPr txBox="1"/>
              <p:nvPr/>
            </p:nvSpPr>
            <p:spPr>
              <a:xfrm>
                <a:off x="206375" y="2530475"/>
                <a:ext cx="3489325" cy="42545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𝑐𝑒𝑝</m:t>
                          </m:r>
                        </m:sup>
                      </m:sSup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55</m:t>
                          </m:r>
                        </m:e>
                      </m:func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MeV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𝑐𝑒𝑝</m:t>
                          </m:r>
                        </m:sup>
                      </m:sSubSup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Object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75" y="2530475"/>
                <a:ext cx="3489325" cy="4254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-76200" y="1206500"/>
            <a:ext cx="3980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(Dynamic) Finite-Size </a:t>
            </a:r>
            <a:r>
              <a:rPr lang="en-US" u="sng" dirty="0" err="1"/>
              <a:t>Scalig</a:t>
            </a:r>
            <a:r>
              <a:rPr lang="en-US" u="sng" dirty="0"/>
              <a:t> analysis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221135"/>
              </p:ext>
            </p:extLst>
          </p:nvPr>
        </p:nvGraphicFramePr>
        <p:xfrm>
          <a:off x="4253024" y="1317486"/>
          <a:ext cx="805820" cy="1843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0058" name="Equation" r:id="rId11" imgW="177480" imgH="253800" progId="Equation.DSMT4">
                  <p:embed/>
                </p:oleObj>
              </mc:Choice>
              <mc:Fallback>
                <p:oleObj name="Equation" r:id="rId11" imgW="177480" imgH="2538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53024" y="1317486"/>
                        <a:ext cx="805820" cy="1843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eeform 6"/>
          <p:cNvSpPr/>
          <p:nvPr/>
        </p:nvSpPr>
        <p:spPr>
          <a:xfrm>
            <a:off x="3364763" y="2255366"/>
            <a:ext cx="1919414" cy="2322572"/>
          </a:xfrm>
          <a:custGeom>
            <a:avLst/>
            <a:gdLst>
              <a:gd name="connsiteX0" fmla="*/ 1611630 w 2026113"/>
              <a:gd name="connsiteY0" fmla="*/ 0 h 2297430"/>
              <a:gd name="connsiteX1" fmla="*/ 1908810 w 2026113"/>
              <a:gd name="connsiteY1" fmla="*/ 160020 h 2297430"/>
              <a:gd name="connsiteX2" fmla="*/ 1943100 w 2026113"/>
              <a:gd name="connsiteY2" fmla="*/ 445770 h 2297430"/>
              <a:gd name="connsiteX3" fmla="*/ 834390 w 2026113"/>
              <a:gd name="connsiteY3" fmla="*/ 1371600 h 2297430"/>
              <a:gd name="connsiteX4" fmla="*/ 0 w 2026113"/>
              <a:gd name="connsiteY4" fmla="*/ 2297430 h 2297430"/>
              <a:gd name="connsiteX5" fmla="*/ 0 w 2026113"/>
              <a:gd name="connsiteY5" fmla="*/ 2297430 h 229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6113" h="2297430">
                <a:moveTo>
                  <a:pt x="1611630" y="0"/>
                </a:moveTo>
                <a:cubicBezTo>
                  <a:pt x="1732597" y="42862"/>
                  <a:pt x="1853565" y="85725"/>
                  <a:pt x="1908810" y="160020"/>
                </a:cubicBezTo>
                <a:cubicBezTo>
                  <a:pt x="1964055" y="234315"/>
                  <a:pt x="2122170" y="243840"/>
                  <a:pt x="1943100" y="445770"/>
                </a:cubicBezTo>
                <a:cubicBezTo>
                  <a:pt x="1764030" y="647700"/>
                  <a:pt x="1158240" y="1062990"/>
                  <a:pt x="834390" y="1371600"/>
                </a:cubicBezTo>
                <a:cubicBezTo>
                  <a:pt x="510540" y="1680210"/>
                  <a:pt x="0" y="2297430"/>
                  <a:pt x="0" y="2297430"/>
                </a:cubicBezTo>
                <a:lnTo>
                  <a:pt x="0" y="2297430"/>
                </a:lnTo>
              </a:path>
            </a:pathLst>
          </a:custGeom>
          <a:noFill/>
          <a:ln w="28575">
            <a:solidFill>
              <a:srgbClr val="CAE8AA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76200" y="3063739"/>
            <a:ext cx="2512226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dirty="0"/>
              <a:t>Landmark validated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dirty="0"/>
              <a:t>Crossover validated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dirty="0"/>
              <a:t>Deconfinement </a:t>
            </a:r>
          </a:p>
          <a:p>
            <a:pPr algn="l"/>
            <a:r>
              <a:rPr lang="en-US" dirty="0"/>
              <a:t>    validated</a:t>
            </a:r>
            <a:endParaRPr lang="en-US" baseline="-25000" dirty="0"/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dirty="0"/>
              <a:t>(Static) Universality</a:t>
            </a:r>
          </a:p>
          <a:p>
            <a:pPr algn="l"/>
            <a:r>
              <a:rPr lang="en-US" dirty="0"/>
              <a:t>     class validated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33CC"/>
                </a:solidFill>
              </a:rPr>
              <a:t>Model H dynamic</a:t>
            </a:r>
          </a:p>
          <a:p>
            <a:pPr algn="l"/>
            <a:r>
              <a:rPr lang="en-US" sz="1600" dirty="0">
                <a:solidFill>
                  <a:srgbClr val="0033CC"/>
                </a:solidFill>
              </a:rPr>
              <a:t>Universality class?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dirty="0"/>
              <a:t>Other implications! </a:t>
            </a:r>
          </a:p>
        </p:txBody>
      </p:sp>
      <p:sp>
        <p:nvSpPr>
          <p:cNvPr id="33" name="Oval 18"/>
          <p:cNvSpPr>
            <a:spLocks noChangeArrowheads="1"/>
          </p:cNvSpPr>
          <p:nvPr/>
        </p:nvSpPr>
        <p:spPr bwMode="auto">
          <a:xfrm rot="165184">
            <a:off x="2902320" y="4557876"/>
            <a:ext cx="351121" cy="218580"/>
          </a:xfrm>
          <a:prstGeom prst="ellipse">
            <a:avLst/>
          </a:prstGeom>
          <a:solidFill>
            <a:srgbClr val="F5FC68">
              <a:alpha val="4784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518" descr="Image result for image of world recru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ject 33"/>
              <p:cNvSpPr txBox="1"/>
              <p:nvPr/>
            </p:nvSpPr>
            <p:spPr>
              <a:xfrm>
                <a:off x="3758754" y="2659466"/>
                <a:ext cx="912481" cy="30480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.87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Object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754" y="2659466"/>
                <a:ext cx="912481" cy="3048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6052074" y="5110586"/>
            <a:ext cx="28019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B1525"/>
                </a:solidFill>
              </a:rPr>
              <a:t>Excitation functions for more systems are especially important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62098" y="2971800"/>
            <a:ext cx="3381901" cy="1940435"/>
            <a:chOff x="5762098" y="2777808"/>
            <a:chExt cx="3381901" cy="1940435"/>
          </a:xfrm>
        </p:grpSpPr>
        <p:pic>
          <p:nvPicPr>
            <p:cNvPr id="3789192" name="Picture 1416" descr="Highlight of the day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2098" y="2777808"/>
              <a:ext cx="3381901" cy="1940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7110" y="3212148"/>
              <a:ext cx="423571" cy="423571"/>
            </a:xfrm>
            <a:prstGeom prst="rect">
              <a:avLst/>
            </a:prstGeom>
          </p:spPr>
        </p:pic>
      </p:grp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429255"/>
              </p:ext>
            </p:extLst>
          </p:nvPr>
        </p:nvGraphicFramePr>
        <p:xfrm>
          <a:off x="3863975" y="2383018"/>
          <a:ext cx="72707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0059" name="Equation" r:id="rId16" imgW="482400" imgH="177480" progId="Equation.DSMT4">
                  <p:embed/>
                </p:oleObj>
              </mc:Choice>
              <mc:Fallback>
                <p:oleObj name="Equation" r:id="rId16" imgW="482400" imgH="17748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863975" y="2383018"/>
                        <a:ext cx="727075" cy="266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ject 33">
                <a:extLst>
                  <a:ext uri="{FF2B5EF4-FFF2-40B4-BE49-F238E27FC236}">
                    <a16:creationId xmlns:a16="http://schemas.microsoft.com/office/drawing/2014/main" id="{5DFC0C2D-D04D-40E1-A29B-F1DAC21A53C0}"/>
                  </a:ext>
                </a:extLst>
              </p:cNvPr>
              <p:cNvSpPr txBox="1"/>
              <p:nvPr/>
            </p:nvSpPr>
            <p:spPr>
              <a:xfrm>
                <a:off x="3783569" y="2066256"/>
                <a:ext cx="831873" cy="30480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β</m:t>
                          </m:r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Object 33">
                <a:extLst>
                  <a:ext uri="{FF2B5EF4-FFF2-40B4-BE49-F238E27FC236}">
                    <a16:creationId xmlns:a16="http://schemas.microsoft.com/office/drawing/2014/main" id="{5DFC0C2D-D04D-40E1-A29B-F1DAC21A5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569" y="2066256"/>
                <a:ext cx="831873" cy="304800"/>
              </a:xfrm>
              <a:prstGeom prst="rect">
                <a:avLst/>
              </a:prstGeom>
              <a:blipFill>
                <a:blip r:embed="rId18"/>
                <a:stretch>
                  <a:fillRect l="-220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3779049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1" grpId="0" animBg="1"/>
      <p:bldP spid="32" grpId="0" animBg="1"/>
      <p:bldP spid="6" grpId="0"/>
      <p:bldP spid="7" grpId="0" animBg="1"/>
      <p:bldP spid="8" grpId="0"/>
      <p:bldP spid="33" grpId="0" animBg="1"/>
      <p:bldP spid="34" grpId="0" animBg="1"/>
      <p:bldP spid="35" grpId="0"/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17360" y="2743200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End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B9155-0FC5-4747-B146-6A0D49CA143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0200" y="6430805"/>
            <a:ext cx="7010400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QCD @ Weihai-Shandong University, China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122793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E8C3A516-1B1A-4EDB-BC2E-A2E1AB03F9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70"/>
          <a:stretch/>
        </p:blipFill>
        <p:spPr>
          <a:xfrm>
            <a:off x="5652776" y="381000"/>
            <a:ext cx="3365408" cy="2741575"/>
          </a:xfrm>
          <a:prstGeom prst="rect">
            <a:avLst/>
          </a:prstGeom>
        </p:spPr>
      </p:pic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08738"/>
            <a:ext cx="4794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F9577CD-F713-43DD-B136-F1EBE1BE9F5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2800" y="6400800"/>
            <a:ext cx="5334000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QCD @ Weihai-Shandong University, China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766330-5E63-481F-A9C5-3FB24EC24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6" y="802205"/>
            <a:ext cx="4062984" cy="37337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1CCB2D-0584-41D8-BEA4-D13A25BED307}"/>
              </a:ext>
            </a:extLst>
          </p:cNvPr>
          <p:cNvSpPr txBox="1"/>
          <p:nvPr/>
        </p:nvSpPr>
        <p:spPr>
          <a:xfrm>
            <a:off x="0" y="533400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Karsch</a:t>
            </a:r>
            <a:r>
              <a:rPr lang="en-US" dirty="0"/>
              <a:t> et. 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1">
                <a:extLst>
                  <a:ext uri="{FF2B5EF4-FFF2-40B4-BE49-F238E27FC236}">
                    <a16:creationId xmlns:a16="http://schemas.microsoft.com/office/drawing/2014/main" id="{C31B8E51-9953-47E7-8A97-148D29C02AD7}"/>
                  </a:ext>
                </a:extLst>
              </p:cNvPr>
              <p:cNvSpPr/>
              <p:nvPr/>
            </p:nvSpPr>
            <p:spPr>
              <a:xfrm>
                <a:off x="62202" y="71893"/>
                <a:ext cx="2909598" cy="480120"/>
              </a:xfrm>
              <a:prstGeom prst="round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𝑴𝒂𝒑𝒑𝒊𝒏𝒈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𝑵𝑵</m:t>
                              </m:r>
                            </m:sub>
                          </m:sSub>
                        </m:e>
                      </m:rad>
                      <m:r>
                        <a:rPr lang="en-US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US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lang="en-US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1" name="Rounded Rectangle 21">
                <a:extLst>
                  <a:ext uri="{FF2B5EF4-FFF2-40B4-BE49-F238E27FC236}">
                    <a16:creationId xmlns:a16="http://schemas.microsoft.com/office/drawing/2014/main" id="{C31B8E51-9953-47E7-8A97-148D29C02A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2" y="71893"/>
                <a:ext cx="2909598" cy="48012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31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ject 35">
                <a:extLst>
                  <a:ext uri="{FF2B5EF4-FFF2-40B4-BE49-F238E27FC236}">
                    <a16:creationId xmlns:a16="http://schemas.microsoft.com/office/drawing/2014/main" id="{2A8E2828-A1B5-4E9D-A480-EBD5408EB427}"/>
                  </a:ext>
                </a:extLst>
              </p:cNvPr>
              <p:cNvSpPr txBox="1"/>
              <p:nvPr/>
            </p:nvSpPr>
            <p:spPr>
              <a:xfrm>
                <a:off x="355951" y="4559010"/>
                <a:ext cx="3048000" cy="69879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>
                <a:no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Use Lattice EOS to map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→(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8" name="Object 35">
                <a:extLst>
                  <a:ext uri="{FF2B5EF4-FFF2-40B4-BE49-F238E27FC236}">
                    <a16:creationId xmlns:a16="http://schemas.microsoft.com/office/drawing/2014/main" id="{2A8E2828-A1B5-4E9D-A480-EBD5408EB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51" y="4559010"/>
                <a:ext cx="3048000" cy="698790"/>
              </a:xfrm>
              <a:prstGeom prst="rect">
                <a:avLst/>
              </a:prstGeom>
              <a:blipFill>
                <a:blip r:embed="rId7"/>
                <a:stretch>
                  <a:fillRect t="-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EA16CA40-5971-4984-9A28-54AD743886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3559" y="3147384"/>
            <a:ext cx="3491985" cy="2741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B95BB67-5B5A-48D0-AEDA-016C4394479A}"/>
                  </a:ext>
                </a:extLst>
              </p:cNvPr>
              <p:cNvSpPr txBox="1"/>
              <p:nvPr/>
            </p:nvSpPr>
            <p:spPr>
              <a:xfrm>
                <a:off x="1712554" y="5769641"/>
                <a:ext cx="5526065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Note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p>
                        </m:sSub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 i="0" dirty="0">
                    <a:solidFill>
                      <a:srgbClr val="FF0000"/>
                    </a:solidFill>
                  </a:rPr>
                  <a:t> is not strongly dependent on L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B95BB67-5B5A-48D0-AEDA-016C43944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554" y="5769641"/>
                <a:ext cx="5526065" cy="506870"/>
              </a:xfrm>
              <a:prstGeom prst="rect">
                <a:avLst/>
              </a:prstGeom>
              <a:blipFill>
                <a:blip r:embed="rId9"/>
                <a:stretch>
                  <a:fillRect l="-442" r="-442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94389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08738"/>
            <a:ext cx="4794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F9577CD-F713-43DD-B136-F1EBE1BE9F5C}" type="slidenum">
              <a:rPr lang="en-US" smtClean="0"/>
              <a:pPr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76200" y="53280"/>
                <a:ext cx="4114800" cy="480120"/>
              </a:xfrm>
              <a:prstGeom prst="round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𝑫𝒚𝒏𝒂𝒎𝒊𝒄</m:t>
                      </m:r>
                      <m:r>
                        <a:rPr lang="en-US" sz="2000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𝑭𝒊𝒏𝒊𝒕𝒆</m:t>
                      </m:r>
                      <m:r>
                        <a:rPr lang="en-US" sz="2000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sz="2000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𝑺𝒊𝒛𝒆</m:t>
                      </m:r>
                      <m:r>
                        <a:rPr lang="en-US" sz="2000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𝑺𝒄𝒂𝒍𝒊𝒏𝒈</m:t>
                      </m:r>
                      <m:r>
                        <a:rPr lang="en-US" sz="2000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0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3280"/>
                <a:ext cx="4114800" cy="480120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1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29917" y="6416675"/>
            <a:ext cx="5356883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QCD @ Weihai-Shandong University, China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-48531" y="2324358"/>
            <a:ext cx="192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0" dirty="0">
                <a:solidFill>
                  <a:srgbClr val="FB1525"/>
                </a:solidFill>
              </a:rPr>
              <a:t>DFSS ansatz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" y="753070"/>
            <a:ext cx="3574104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order phase transition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37101" y="2594863"/>
                <a:ext cx="3519441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/>
                  <a:t>at time t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when T is near </a:t>
                </a:r>
                <a:r>
                  <a:rPr lang="en-US" sz="2000" dirty="0" err="1"/>
                  <a:t>T</a:t>
                </a:r>
                <a:r>
                  <a:rPr lang="en-US" sz="2000" baseline="-25000" dirty="0" err="1"/>
                  <a:t>cep</a:t>
                </a:r>
                <a:endParaRPr lang="en-US" sz="2000" baseline="-25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101" y="2594863"/>
                <a:ext cx="3519441" cy="513282"/>
              </a:xfrm>
              <a:prstGeom prst="rect">
                <a:avLst/>
              </a:prstGeom>
              <a:blipFill>
                <a:blip r:embed="rId6"/>
                <a:stretch>
                  <a:fillRect l="-190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10"/>
              <p:cNvSpPr txBox="1"/>
              <p:nvPr/>
            </p:nvSpPr>
            <p:spPr>
              <a:xfrm>
                <a:off x="17463" y="3048000"/>
                <a:ext cx="3565525" cy="522288"/>
              </a:xfrm>
              <a:prstGeom prst="rect">
                <a:avLst/>
              </a:prstGeom>
              <a:solidFill>
                <a:srgbClr val="FFFF00">
                  <a:alpha val="18000"/>
                </a:srgbClr>
              </a:solidFill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1/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3" y="3048000"/>
                <a:ext cx="3565525" cy="5222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28"/>
              <p:cNvSpPr txBox="1"/>
              <p:nvPr/>
            </p:nvSpPr>
            <p:spPr>
              <a:xfrm>
                <a:off x="459040" y="4810125"/>
                <a:ext cx="2925763" cy="523875"/>
              </a:xfrm>
              <a:prstGeom prst="rect">
                <a:avLst/>
              </a:prstGeom>
              <a:solidFill>
                <a:srgbClr val="FFFF00">
                  <a:alpha val="18000"/>
                </a:srgbClr>
              </a:solidFill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Object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40" y="4810125"/>
                <a:ext cx="2925763" cy="5238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>
            <a:off x="1826115" y="3733800"/>
            <a:ext cx="0" cy="8662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52978" y="3930244"/>
            <a:ext cx="1181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</a:t>
            </a:r>
            <a:endParaRPr lang="en-US" sz="2800" dirty="0"/>
          </a:p>
          <a:p>
            <a:r>
              <a:rPr lang="en-US" sz="2000" dirty="0"/>
              <a:t>T = </a:t>
            </a:r>
            <a:r>
              <a:rPr lang="en-US" sz="2000" dirty="0" err="1"/>
              <a:t>T</a:t>
            </a:r>
            <a:r>
              <a:rPr lang="en-US" sz="2000" baseline="-25000" dirty="0" err="1"/>
              <a:t>c</a:t>
            </a:r>
            <a:endParaRPr lang="en-US" baseline="-25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3614089" y="998041"/>
          <a:ext cx="5474272" cy="42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022" name="SPW 13.0 Graph" r:id="rId9" imgW="6879421" imgH="5282060" progId="SigmaPlotGraphicObject.12">
                  <p:embed/>
                </p:oleObj>
              </mc:Choice>
              <mc:Fallback>
                <p:oleObj name="SPW 13.0 Graph" r:id="rId9" imgW="6879421" imgH="5282060" progId="SigmaPlotGraphicObjec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14089" y="998041"/>
                        <a:ext cx="5474272" cy="42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Freeform 24"/>
          <p:cNvSpPr/>
          <p:nvPr/>
        </p:nvSpPr>
        <p:spPr>
          <a:xfrm rot="20917783">
            <a:off x="2654682" y="4736273"/>
            <a:ext cx="3864756" cy="610526"/>
          </a:xfrm>
          <a:custGeom>
            <a:avLst/>
            <a:gdLst>
              <a:gd name="connsiteX0" fmla="*/ 0 w 3234690"/>
              <a:gd name="connsiteY0" fmla="*/ 0 h 1584747"/>
              <a:gd name="connsiteX1" fmla="*/ 834390 w 3234690"/>
              <a:gd name="connsiteY1" fmla="*/ 1348740 h 1584747"/>
              <a:gd name="connsiteX2" fmla="*/ 1588770 w 3234690"/>
              <a:gd name="connsiteY2" fmla="*/ 1508760 h 1584747"/>
              <a:gd name="connsiteX3" fmla="*/ 3234690 w 3234690"/>
              <a:gd name="connsiteY3" fmla="*/ 525780 h 158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4690" h="1584747">
                <a:moveTo>
                  <a:pt x="0" y="0"/>
                </a:moveTo>
                <a:cubicBezTo>
                  <a:pt x="284797" y="548640"/>
                  <a:pt x="569595" y="1097280"/>
                  <a:pt x="834390" y="1348740"/>
                </a:cubicBezTo>
                <a:cubicBezTo>
                  <a:pt x="1099185" y="1600200"/>
                  <a:pt x="1188720" y="1645920"/>
                  <a:pt x="1588770" y="1508760"/>
                </a:cubicBezTo>
                <a:cubicBezTo>
                  <a:pt x="1988820" y="1371600"/>
                  <a:pt x="2611755" y="948690"/>
                  <a:pt x="3234690" y="525780"/>
                </a:cubicBezTo>
              </a:path>
            </a:pathLst>
          </a:custGeom>
          <a:noFill/>
          <a:ln w="19050">
            <a:solidFill>
              <a:srgbClr val="FB1525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629401" y="1545838"/>
          <a:ext cx="914400" cy="297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023" name="Equation" r:id="rId11" imgW="545760" imgH="177480" progId="Equation.DSMT4">
                  <p:embed/>
                </p:oleObj>
              </mc:Choice>
              <mc:Fallback>
                <p:oleObj name="Equation" r:id="rId11" imgW="545760" imgH="17748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29401" y="1545838"/>
                        <a:ext cx="914400" cy="29725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95800" y="5309229"/>
            <a:ext cx="4820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B1525"/>
                </a:solidFill>
              </a:rPr>
              <a:t>Experimental estimate of one of the dynamic critical exponents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513730" y="5192713"/>
          <a:ext cx="1070609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024" name="Equation" r:id="rId13" imgW="609480" imgH="253800" progId="Equation.DSMT4">
                  <p:embed/>
                </p:oleObj>
              </mc:Choice>
              <mc:Fallback>
                <p:oleObj name="Equation" r:id="rId13" imgW="609480" imgH="2538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513730" y="5192713"/>
                        <a:ext cx="1070609" cy="4460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189223" y="5382280"/>
            <a:ext cx="30644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M. Suzuki, </a:t>
            </a:r>
          </a:p>
          <a:p>
            <a:r>
              <a:rPr lang="en-US" sz="1600" b="1" i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Prog</a:t>
            </a:r>
            <a:r>
              <a:rPr lang="en-US" sz="1600" b="1" i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en-US" sz="1600" b="1" i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Theor</a:t>
            </a:r>
            <a:r>
              <a:rPr lang="en-US" sz="1600" b="1" i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 Phys. 58, 1142, 1977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ject 32"/>
              <p:cNvSpPr txBox="1"/>
              <p:nvPr/>
            </p:nvSpPr>
            <p:spPr>
              <a:xfrm>
                <a:off x="459040" y="1155600"/>
                <a:ext cx="1141160" cy="37774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.6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Object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40" y="1155600"/>
                <a:ext cx="1141160" cy="37774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ject 33"/>
              <p:cNvSpPr txBox="1"/>
              <p:nvPr/>
            </p:nvSpPr>
            <p:spPr>
              <a:xfrm>
                <a:off x="1700559" y="1165789"/>
                <a:ext cx="881305" cy="33949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.2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4" name="Object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559" y="1165789"/>
                <a:ext cx="881305" cy="33949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16">
                <a:extLst>
                  <a:ext uri="{FF2B5EF4-FFF2-40B4-BE49-F238E27FC236}">
                    <a16:creationId xmlns:a16="http://schemas.microsoft.com/office/drawing/2014/main" id="{A322E7E4-5A6B-4817-B040-446919CE2464}"/>
                  </a:ext>
                </a:extLst>
              </p:cNvPr>
              <p:cNvSpPr txBox="1"/>
              <p:nvPr/>
            </p:nvSpPr>
            <p:spPr>
              <a:xfrm>
                <a:off x="25400" y="1553563"/>
                <a:ext cx="3860800" cy="419100"/>
              </a:xfrm>
              <a:prstGeom prst="rect">
                <a:avLst/>
              </a:prstGeom>
              <a:solidFill>
                <a:srgbClr val="4B14E6">
                  <a:alpha val="25000"/>
                </a:srgbClr>
              </a:solidFill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𝑐𝑒𝑝</m:t>
                          </m:r>
                        </m:sup>
                      </m:sSup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55</m:t>
                          </m:r>
                        </m:e>
                      </m:func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MeV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𝑐𝑒𝑝</m:t>
                          </m:r>
                        </m:sup>
                      </m:sSubSup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MeV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→∞)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5" name="Object 16">
                <a:extLst>
                  <a:ext uri="{FF2B5EF4-FFF2-40B4-BE49-F238E27FC236}">
                    <a16:creationId xmlns:a16="http://schemas.microsoft.com/office/drawing/2014/main" id="{A322E7E4-5A6B-4817-B040-446919CE2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" y="1553563"/>
                <a:ext cx="3860800" cy="41910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3966203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11" grpId="0" animBg="1"/>
      <p:bldP spid="29" grpId="0" animBg="1"/>
      <p:bldP spid="31" grpId="0"/>
      <p:bldP spid="25" grpId="0" animBg="1"/>
      <p:bldP spid="9" grpId="0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E8F9C0D-1C96-49E2-8B7A-1511F64B5BE3}"/>
              </a:ext>
            </a:extLst>
          </p:cNvPr>
          <p:cNvGrpSpPr/>
          <p:nvPr/>
        </p:nvGrpSpPr>
        <p:grpSpPr>
          <a:xfrm>
            <a:off x="5770965" y="9084"/>
            <a:ext cx="3450432" cy="2441179"/>
            <a:chOff x="5770965" y="257169"/>
            <a:chExt cx="3450432" cy="244117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98347A3-8EAC-40C9-8622-98FE4015A5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314"/>
            <a:stretch/>
          </p:blipFill>
          <p:spPr>
            <a:xfrm>
              <a:off x="5879866" y="400485"/>
              <a:ext cx="3133166" cy="2297863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8D9E2DC-991C-4728-A360-4EDECC9A5FFF}"/>
                </a:ext>
              </a:extLst>
            </p:cNvPr>
            <p:cNvSpPr/>
            <p:nvPr/>
          </p:nvSpPr>
          <p:spPr>
            <a:xfrm>
              <a:off x="5770965" y="257169"/>
              <a:ext cx="345043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i="0" dirty="0">
                  <a:cs typeface="Arial" panose="020B0604020202020204" pitchFamily="34" charset="0"/>
                </a:rPr>
                <a:t>S. Datta, R. V. </a:t>
              </a:r>
              <a:r>
                <a:rPr lang="en-US" sz="1200" i="0" dirty="0" err="1">
                  <a:cs typeface="Arial" panose="020B0604020202020204" pitchFamily="34" charset="0"/>
                </a:rPr>
                <a:t>Gavai</a:t>
              </a:r>
              <a:r>
                <a:rPr lang="en-US" sz="1200" i="0" dirty="0">
                  <a:cs typeface="Arial" panose="020B0604020202020204" pitchFamily="34" charset="0"/>
                </a:rPr>
                <a:t> and S. Gupta, QM 2012</a:t>
              </a:r>
            </a:p>
          </p:txBody>
        </p:sp>
      </p:grp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19690" y="6382767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QCD @ Weihai-Shandong University, China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9048" y="25289"/>
            <a:ext cx="3888659" cy="52467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200" b="1" dirty="0">
                <a:solidFill>
                  <a:srgbClr val="320CD6"/>
                </a:solidFill>
              </a:rPr>
              <a:t>CEP Knowns &amp; unknowns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049" y="671374"/>
                <a:ext cx="5683800" cy="1738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b="1" i="0" u="sng" dirty="0">
                    <a:solidFill>
                      <a:schemeClr val="accent4">
                        <a:lumMod val="75000"/>
                      </a:schemeClr>
                    </a:solidFill>
                  </a:rPr>
                  <a:t>Known knowns</a:t>
                </a:r>
              </a:p>
              <a:p>
                <a:pPr algn="l"/>
                <a:r>
                  <a:rPr lang="en-US" sz="1900" b="1" i="0" dirty="0">
                    <a:solidFill>
                      <a:srgbClr val="336600"/>
                    </a:solidFill>
                  </a:rPr>
                  <a:t>Theory consensus on the static </a:t>
                </a:r>
              </a:p>
              <a:p>
                <a:pPr algn="l"/>
                <a:r>
                  <a:rPr lang="en-US" sz="1900" b="1" i="0" dirty="0">
                    <a:solidFill>
                      <a:srgbClr val="336600"/>
                    </a:solidFill>
                  </a:rPr>
                  <a:t>universality class for the CEP</a:t>
                </a:r>
              </a:p>
              <a:p>
                <a:pPr algn="l"/>
                <a:r>
                  <a:rPr lang="en-US" dirty="0"/>
                  <a:t>           3D-Ising </a:t>
                </a:r>
                <a:r>
                  <a:rPr lang="en-US" i="0" dirty="0"/>
                  <a:t>Z(2),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~ 0.63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~ 1.2</m:t>
                    </m:r>
                  </m:oMath>
                </a14:m>
                <a:endParaRPr lang="en-US" b="0" i="0" dirty="0">
                  <a:ea typeface="Cambria Math" panose="02040503050406030204" pitchFamily="18" charset="0"/>
                </a:endParaRPr>
              </a:p>
              <a:p>
                <a:pPr algn="l"/>
                <a:r>
                  <a:rPr lang="en-US" sz="1400" b="1" i="0" dirty="0">
                    <a:solidFill>
                      <a:srgbClr val="6F6F6F"/>
                    </a:solidFill>
                  </a:rPr>
                  <a:t>   Summary</a:t>
                </a:r>
                <a:r>
                  <a:rPr lang="en-US" sz="1400" b="1" i="0" dirty="0">
                    <a:solidFill>
                      <a:schemeClr val="tx2">
                        <a:lumMod val="75000"/>
                      </a:schemeClr>
                    </a:solidFill>
                  </a:rPr>
                  <a:t> - M. A. </a:t>
                </a:r>
                <a:r>
                  <a:rPr lang="en-US" sz="1400" b="1" i="0" dirty="0" err="1">
                    <a:solidFill>
                      <a:schemeClr val="tx2">
                        <a:lumMod val="75000"/>
                      </a:schemeClr>
                    </a:solidFill>
                  </a:rPr>
                  <a:t>Stephanov</a:t>
                </a:r>
                <a:r>
                  <a:rPr lang="en-US" sz="1400" b="1" i="0" dirty="0">
                    <a:solidFill>
                      <a:schemeClr val="tx2">
                        <a:lumMod val="75000"/>
                      </a:schemeClr>
                    </a:solidFill>
                  </a:rPr>
                  <a:t> Int. J. Mod. Phys. A 20, 4387 (2005)</a:t>
                </a:r>
              </a:p>
              <a:p>
                <a:pPr algn="l"/>
                <a:r>
                  <a:rPr lang="en-US" sz="1400" b="1" i="0" dirty="0">
                    <a:solidFill>
                      <a:schemeClr val="tx2">
                        <a:lumMod val="75000"/>
                      </a:schemeClr>
                    </a:solidFill>
                  </a:rPr>
                  <a:t>   </a:t>
                </a:r>
                <a:r>
                  <a:rPr lang="en-US" sz="1500" b="1" i="0" u="sng" dirty="0">
                    <a:solidFill>
                      <a:srgbClr val="FF0000"/>
                    </a:solidFill>
                  </a:rPr>
                  <a:t>Experimental verification</a:t>
                </a:r>
                <a:r>
                  <a:rPr lang="en-US" sz="1500" b="1" i="0" dirty="0">
                    <a:solidFill>
                      <a:srgbClr val="FF0000"/>
                    </a:solidFill>
                  </a:rPr>
                  <a:t> - </a:t>
                </a:r>
                <a:r>
                  <a:rPr lang="en-US" sz="1500" b="1" dirty="0">
                    <a:solidFill>
                      <a:schemeClr val="bg1">
                        <a:lumMod val="50000"/>
                      </a:schemeClr>
                    </a:solidFill>
                  </a:rPr>
                  <a:t>RL, </a:t>
                </a:r>
                <a:r>
                  <a:rPr lang="nn-NO" sz="1500" b="1" i="0" dirty="0">
                    <a:solidFill>
                      <a:schemeClr val="bg1">
                        <a:lumMod val="50000"/>
                      </a:schemeClr>
                    </a:solidFill>
                  </a:rPr>
                  <a:t>PRL 114, 142301 (2015)</a:t>
                </a:r>
                <a:endParaRPr lang="en-US" sz="15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9" y="671374"/>
                <a:ext cx="5683800" cy="1738938"/>
              </a:xfrm>
              <a:prstGeom prst="rect">
                <a:avLst/>
              </a:prstGeom>
              <a:blipFill>
                <a:blip r:embed="rId6"/>
                <a:stretch>
                  <a:fillRect l="-1072" t="-1404" b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63767" y="4432301"/>
            <a:ext cx="4794364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00" dirty="0"/>
              <a:t> </a:t>
            </a:r>
            <a:endParaRPr lang="en-US" sz="500" dirty="0"/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b="1" i="0" dirty="0">
                <a:solidFill>
                  <a:srgbClr val="7030A0"/>
                </a:solidFill>
              </a:rPr>
              <a:t>Three slow modes (NL)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b="1" dirty="0" err="1">
                <a:solidFill>
                  <a:srgbClr val="214A1E"/>
                </a:solidFill>
              </a:rPr>
              <a:t>z</a:t>
            </a:r>
            <a:r>
              <a:rPr lang="en-US" b="1" baseline="-25000" dirty="0" err="1">
                <a:solidFill>
                  <a:srgbClr val="214A1E"/>
                </a:solidFill>
              </a:rPr>
              <a:t>T</a:t>
            </a:r>
            <a:r>
              <a:rPr lang="en-US" b="1" dirty="0">
                <a:solidFill>
                  <a:srgbClr val="214A1E"/>
                </a:solidFill>
              </a:rPr>
              <a:t> ~ 3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b="1" dirty="0" err="1">
                <a:solidFill>
                  <a:srgbClr val="214A1E"/>
                </a:solidFill>
              </a:rPr>
              <a:t>z</a:t>
            </a:r>
            <a:r>
              <a:rPr lang="en-US" b="1" baseline="-25000" dirty="0" err="1">
                <a:solidFill>
                  <a:srgbClr val="214A1E"/>
                </a:solidFill>
              </a:rPr>
              <a:t>v</a:t>
            </a:r>
            <a:r>
              <a:rPr lang="en-US" b="1" dirty="0">
                <a:solidFill>
                  <a:srgbClr val="214A1E"/>
                </a:solidFill>
              </a:rPr>
              <a:t> ~ 2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b="1" dirty="0" err="1">
                <a:solidFill>
                  <a:srgbClr val="FB1525"/>
                </a:solidFill>
              </a:rPr>
              <a:t>z</a:t>
            </a:r>
            <a:r>
              <a:rPr lang="en-US" b="1" baseline="-25000" dirty="0" err="1">
                <a:solidFill>
                  <a:srgbClr val="FB1525"/>
                </a:solidFill>
              </a:rPr>
              <a:t>s</a:t>
            </a:r>
            <a:r>
              <a:rPr lang="en-US" b="1" dirty="0">
                <a:solidFill>
                  <a:srgbClr val="FB1525"/>
                </a:solidFill>
              </a:rPr>
              <a:t> ~ -0.8   [critical speeding-up]</a:t>
            </a:r>
          </a:p>
          <a:p>
            <a:pPr algn="l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  Y. Minami - </a:t>
            </a:r>
            <a:r>
              <a:rPr lang="en-US" sz="1400" b="1" i="0" dirty="0" err="1"/>
              <a:t>Phys.Rev</a:t>
            </a:r>
            <a:r>
              <a:rPr lang="en-US" sz="1400" b="1" i="0" dirty="0"/>
              <a:t>. D83  (2011) 094019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-15240" y="2406815"/>
                <a:ext cx="7802880" cy="23761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000" b="1" i="0" u="sng" dirty="0">
                    <a:solidFill>
                      <a:schemeClr val="accent4">
                        <a:lumMod val="75000"/>
                      </a:schemeClr>
                    </a:solidFill>
                  </a:rPr>
                  <a:t>Known knowns/unknowns</a:t>
                </a: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en-US" sz="1900" b="1" i="0" dirty="0">
                    <a:solidFill>
                      <a:srgbClr val="4B14E6"/>
                    </a:solidFill>
                  </a:rPr>
                  <a:t>L</a:t>
                </a:r>
                <a:r>
                  <a:rPr lang="en-US" sz="1900" b="1" i="0" dirty="0">
                    <a:solidFill>
                      <a:srgbClr val="4B14E6"/>
                    </a:solidFill>
                    <a:effectLst/>
                  </a:rPr>
                  <a:t>ocation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b="1" i="1">
                            <a:solidFill>
                              <a:srgbClr val="4B14E6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b="1" i="0">
                            <a:solidFill>
                              <a:srgbClr val="4B14E6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p>
                        <m:r>
                          <a:rPr lang="en-US" sz="1900" b="1" i="0">
                            <a:solidFill>
                              <a:srgbClr val="4B14E6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𝐜𝐞𝐩</m:t>
                        </m:r>
                      </m:sup>
                    </m:sSup>
                    <m:sSubSup>
                      <m:sSubSupPr>
                        <m:ctrlPr>
                          <a:rPr lang="en-US" sz="1900" b="1" i="1">
                            <a:solidFill>
                              <a:srgbClr val="4B14E6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00" b="1" i="0">
                            <a:solidFill>
                              <a:srgbClr val="4B14E6"/>
                            </a:solidFill>
                            <a:effectLst/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900" b="1" i="0">
                            <a:solidFill>
                              <a:srgbClr val="4B14E6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𝛍</m:t>
                        </m:r>
                      </m:e>
                      <m:sub>
                        <m:r>
                          <a:rPr lang="en-US" sz="1900" b="1" i="0">
                            <a:solidFill>
                              <a:srgbClr val="4B14E6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𝐁</m:t>
                        </m:r>
                      </m:sub>
                      <m:sup>
                        <m:r>
                          <a:rPr lang="en-US" sz="1900" b="1" i="0">
                            <a:solidFill>
                              <a:srgbClr val="4B14E6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𝐜𝐞𝐩</m:t>
                        </m:r>
                      </m:sup>
                    </m:sSubSup>
                  </m:oMath>
                </a14:m>
                <a:r>
                  <a:rPr lang="en-US" sz="1900" b="1" i="0" dirty="0">
                    <a:solidFill>
                      <a:srgbClr val="4B14E6"/>
                    </a:solidFill>
                    <a:effectLst/>
                  </a:rPr>
                  <a:t>) of the CEP?</a:t>
                </a:r>
              </a:p>
              <a:p>
                <a:pPr lvl="1" algn="l"/>
                <a:r>
                  <a:rPr lang="en-US" sz="1600" b="1" i="0" u="sng" dirty="0">
                    <a:solidFill>
                      <a:srgbClr val="FF0000"/>
                    </a:solidFill>
                  </a:rPr>
                  <a:t>Experimental estimate</a:t>
                </a:r>
                <a:r>
                  <a:rPr lang="en-US" sz="1600" b="1" i="0" dirty="0">
                    <a:solidFill>
                      <a:srgbClr val="FF0000"/>
                    </a:solidFill>
                  </a:rPr>
                  <a:t> - </a:t>
                </a:r>
                <a:r>
                  <a:rPr lang="en-US" sz="1400" b="1" dirty="0">
                    <a:solidFill>
                      <a:schemeClr val="bg1">
                        <a:lumMod val="50000"/>
                      </a:schemeClr>
                    </a:solidFill>
                  </a:rPr>
                  <a:t>RL, </a:t>
                </a:r>
                <a:r>
                  <a:rPr lang="nn-NO" sz="1400" b="1" i="0" dirty="0">
                    <a:solidFill>
                      <a:schemeClr val="bg1">
                        <a:lumMod val="50000"/>
                      </a:schemeClr>
                    </a:solidFill>
                  </a:rPr>
                  <a:t>PRL 114, 142301 (2015)</a:t>
                </a:r>
              </a:p>
              <a:p>
                <a:pPr lvl="1" algn="l"/>
                <a:endParaRPr lang="en-US" sz="400" b="1" i="0" dirty="0">
                  <a:solidFill>
                    <a:srgbClr val="4B14E6"/>
                  </a:solidFill>
                  <a:effectLst/>
                </a:endParaRP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en-US" sz="1900" b="1" dirty="0">
                    <a:solidFill>
                      <a:srgbClr val="4B14E6"/>
                    </a:solidFill>
                  </a:rPr>
                  <a:t>Dynamic Universality class for the CEP?</a:t>
                </a:r>
              </a:p>
              <a:p>
                <a:pPr marL="742950" lvl="1" indent="-285750" algn="l">
                  <a:buFont typeface="Wingdings" panose="05000000000000000000" pitchFamily="2" charset="2"/>
                  <a:buChar char="ü"/>
                </a:pPr>
                <a:r>
                  <a:rPr lang="en-US" b="1" i="0" dirty="0">
                    <a:solidFill>
                      <a:srgbClr val="7030A0"/>
                    </a:solidFill>
                  </a:rPr>
                  <a:t>One slow mode (L),     </a:t>
                </a:r>
                <a:r>
                  <a:rPr lang="en-US" b="1" dirty="0">
                    <a:solidFill>
                      <a:srgbClr val="7030A0"/>
                    </a:solidFill>
                  </a:rPr>
                  <a:t>z ~ 3 - </a:t>
                </a:r>
                <a:r>
                  <a:rPr lang="en-US" sz="1600" b="1" dirty="0">
                    <a:solidFill>
                      <a:srgbClr val="7030A0"/>
                    </a:solidFill>
                  </a:rPr>
                  <a:t>Model H</a:t>
                </a:r>
              </a:p>
              <a:p>
                <a:pPr algn="l"/>
                <a:r>
                  <a:rPr lang="en-US" sz="1400" b="1" i="0" dirty="0">
                    <a:solidFill>
                      <a:schemeClr val="tx2">
                        <a:lumMod val="75000"/>
                      </a:schemeClr>
                    </a:solidFill>
                    <a:latin typeface="Lucida Grande"/>
                  </a:rPr>
                  <a:t>      Son &amp; </a:t>
                </a:r>
                <a:r>
                  <a:rPr lang="en-US" sz="1400" b="1" i="0" dirty="0" err="1">
                    <a:solidFill>
                      <a:schemeClr val="tx2">
                        <a:lumMod val="75000"/>
                      </a:schemeClr>
                    </a:solidFill>
                    <a:latin typeface="Lucida Grande"/>
                  </a:rPr>
                  <a:t>Stephanov</a:t>
                </a:r>
                <a:r>
                  <a:rPr lang="en-US" sz="1400" b="1" i="0" dirty="0">
                    <a:solidFill>
                      <a:schemeClr val="tx2">
                        <a:lumMod val="75000"/>
                      </a:schemeClr>
                    </a:solidFill>
                    <a:latin typeface="Lucida Grande"/>
                  </a:rPr>
                  <a:t>, </a:t>
                </a:r>
                <a:r>
                  <a:rPr lang="en-US" sz="1400" b="1" i="0" dirty="0" err="1">
                    <a:solidFill>
                      <a:schemeClr val="tx2">
                        <a:lumMod val="75000"/>
                      </a:schemeClr>
                    </a:solidFill>
                    <a:latin typeface="Lucida Grande"/>
                  </a:rPr>
                  <a:t>Phys.Rev</a:t>
                </a:r>
                <a:r>
                  <a:rPr lang="en-US" sz="1400" b="1" i="0" dirty="0">
                    <a:solidFill>
                      <a:schemeClr val="tx2">
                        <a:lumMod val="75000"/>
                      </a:schemeClr>
                    </a:solidFill>
                    <a:latin typeface="Lucida Grande"/>
                  </a:rPr>
                  <a:t>. D70 (2004) 056001</a:t>
                </a:r>
              </a:p>
              <a:p>
                <a:pPr algn="l"/>
                <a:r>
                  <a:rPr lang="en-US" sz="1400" b="1" i="0" dirty="0">
                    <a:solidFill>
                      <a:schemeClr val="tx2">
                        <a:lumMod val="75000"/>
                      </a:schemeClr>
                    </a:solidFill>
                    <a:latin typeface="Lucida Grande"/>
                  </a:rPr>
                  <a:t>      Moore &amp; </a:t>
                </a:r>
                <a:r>
                  <a:rPr lang="en-US" sz="1400" b="1" i="0" dirty="0" err="1">
                    <a:solidFill>
                      <a:schemeClr val="tx2">
                        <a:lumMod val="75000"/>
                      </a:schemeClr>
                    </a:solidFill>
                    <a:latin typeface="Lucida Grande"/>
                  </a:rPr>
                  <a:t>Saremi</a:t>
                </a:r>
                <a:r>
                  <a:rPr lang="en-US" sz="1400" b="1" i="0" dirty="0">
                    <a:solidFill>
                      <a:schemeClr val="tx2">
                        <a:lumMod val="75000"/>
                      </a:schemeClr>
                    </a:solidFill>
                    <a:latin typeface="Lucida Grande"/>
                  </a:rPr>
                  <a:t>, </a:t>
                </a:r>
                <a:r>
                  <a:rPr lang="en-US" sz="1400" b="1" i="0" dirty="0">
                    <a:solidFill>
                      <a:schemeClr val="tx2">
                        <a:lumMod val="75000"/>
                      </a:schemeClr>
                    </a:solidFill>
                  </a:rPr>
                  <a:t>JHEP 0809, 015 (2008)</a:t>
                </a:r>
                <a:r>
                  <a:rPr lang="en-US" sz="800" b="1" i="0" dirty="0">
                    <a:solidFill>
                      <a:schemeClr val="tx2">
                        <a:lumMod val="75000"/>
                      </a:schemeClr>
                    </a:solidFill>
                    <a:latin typeface="Lucida Grande"/>
                  </a:rPr>
                  <a:t> </a:t>
                </a:r>
                <a:endParaRPr lang="en-US" sz="8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marL="800100" lvl="1" indent="-342900" algn="l">
                  <a:buFont typeface="Wingdings" panose="05000000000000000000" pitchFamily="2" charset="2"/>
                  <a:buChar char="ü"/>
                </a:pPr>
                <a:endParaRPr lang="en-US" sz="2000" b="1" dirty="0">
                  <a:solidFill>
                    <a:srgbClr val="4B14E6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" y="2406815"/>
                <a:ext cx="7802880" cy="2376163"/>
              </a:xfrm>
              <a:prstGeom prst="rect">
                <a:avLst/>
              </a:prstGeom>
              <a:blipFill>
                <a:blip r:embed="rId7"/>
                <a:stretch>
                  <a:fillRect l="-781" t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1759148" y="4811623"/>
            <a:ext cx="3086553" cy="536553"/>
            <a:chOff x="1866448" y="4666818"/>
            <a:chExt cx="3086553" cy="536553"/>
          </a:xfrm>
        </p:grpSpPr>
        <p:graphicFrame>
          <p:nvGraphicFramePr>
            <p:cNvPr id="20" name="Object 19"/>
            <p:cNvGraphicFramePr>
              <a:graphicFrameLocks noChangeAspect="1"/>
            </p:cNvGraphicFramePr>
            <p:nvPr/>
          </p:nvGraphicFramePr>
          <p:xfrm>
            <a:off x="1866448" y="4666818"/>
            <a:ext cx="375587" cy="5365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11040" name="Equation" r:id="rId8" imgW="177480" imgH="253800" progId="Equation.DSMT4">
                    <p:embed/>
                  </p:oleObj>
                </mc:Choice>
                <mc:Fallback>
                  <p:oleObj name="Equation" r:id="rId8" imgW="177480" imgH="253800" progId="Equation.DSMT4">
                    <p:embed/>
                    <p:pic>
                      <p:nvPicPr>
                        <p:cNvPr id="20" name="Object 19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866448" y="4666818"/>
                          <a:ext cx="375587" cy="5365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Rectangle 20"/>
            <p:cNvSpPr/>
            <p:nvPr/>
          </p:nvSpPr>
          <p:spPr>
            <a:xfrm>
              <a:off x="2242035" y="4739708"/>
              <a:ext cx="27109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b="1" dirty="0">
                  <a:solidFill>
                    <a:srgbClr val="FB1525"/>
                  </a:solidFill>
                </a:rPr>
                <a:t>[critical slowing down]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22646" y="76438"/>
            <a:ext cx="2120954" cy="1553756"/>
            <a:chOff x="2951375" y="3392971"/>
            <a:chExt cx="2120954" cy="1553756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3351425" y="3773733"/>
            <a:ext cx="1323807" cy="11729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11041" name="Equation" r:id="rId10" imgW="1002960" imgH="888840" progId="Equation.DSMT4">
                    <p:embed/>
                  </p:oleObj>
                </mc:Choice>
                <mc:Fallback>
                  <p:oleObj name="Equation" r:id="rId10" imgW="1002960" imgH="888840" progId="Equation.DSMT4">
                    <p:embed/>
                    <p:pic>
                      <p:nvPicPr>
                        <p:cNvPr id="18" name="Object 17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351425" y="3773733"/>
                          <a:ext cx="1323807" cy="1172994"/>
                        </a:xfrm>
                        <a:prstGeom prst="rect">
                          <a:avLst/>
                        </a:prstGeom>
                        <a:solidFill>
                          <a:srgbClr val="FFFF00">
                            <a:alpha val="39000"/>
                          </a:srgb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2951375" y="3392971"/>
              <a:ext cx="21209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0" u="sng" dirty="0"/>
                <a:t>Scaling relations</a:t>
              </a:r>
            </a:p>
          </p:txBody>
        </p:sp>
      </p:grpSp>
      <p:sp>
        <p:nvSpPr>
          <p:cNvPr id="27" name="Star: 6 Points 26">
            <a:extLst>
              <a:ext uri="{FF2B5EF4-FFF2-40B4-BE49-F238E27FC236}">
                <a16:creationId xmlns:a16="http://schemas.microsoft.com/office/drawing/2014/main" id="{D44AB3AF-98DE-477D-9CFD-DC4A71A6F97B}"/>
              </a:ext>
            </a:extLst>
          </p:cNvPr>
          <p:cNvSpPr/>
          <p:nvPr/>
        </p:nvSpPr>
        <p:spPr>
          <a:xfrm>
            <a:off x="6554968" y="674394"/>
            <a:ext cx="45719" cy="64336"/>
          </a:xfrm>
          <a:prstGeom prst="star6">
            <a:avLst/>
          </a:prstGeom>
          <a:solidFill>
            <a:srgbClr val="FB1525"/>
          </a:solidFill>
          <a:ln>
            <a:solidFill>
              <a:srgbClr val="FB15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9">
            <a:extLst>
              <a:ext uri="{FF2B5EF4-FFF2-40B4-BE49-F238E27FC236}">
                <a16:creationId xmlns:a16="http://schemas.microsoft.com/office/drawing/2014/main" id="{7F28A251-A210-48F2-9553-BAF0656A91F2}"/>
              </a:ext>
            </a:extLst>
          </p:cNvPr>
          <p:cNvSpPr/>
          <p:nvPr/>
        </p:nvSpPr>
        <p:spPr>
          <a:xfrm rot="9459195">
            <a:off x="4230636" y="2341169"/>
            <a:ext cx="1897114" cy="356127"/>
          </a:xfrm>
          <a:custGeom>
            <a:avLst/>
            <a:gdLst>
              <a:gd name="connsiteX0" fmla="*/ 0 w 3234690"/>
              <a:gd name="connsiteY0" fmla="*/ 0 h 1584747"/>
              <a:gd name="connsiteX1" fmla="*/ 834390 w 3234690"/>
              <a:gd name="connsiteY1" fmla="*/ 1348740 h 1584747"/>
              <a:gd name="connsiteX2" fmla="*/ 1588770 w 3234690"/>
              <a:gd name="connsiteY2" fmla="*/ 1508760 h 1584747"/>
              <a:gd name="connsiteX3" fmla="*/ 3234690 w 3234690"/>
              <a:gd name="connsiteY3" fmla="*/ 525780 h 158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4690" h="1584747">
                <a:moveTo>
                  <a:pt x="0" y="0"/>
                </a:moveTo>
                <a:cubicBezTo>
                  <a:pt x="284797" y="548640"/>
                  <a:pt x="569595" y="1097280"/>
                  <a:pt x="834390" y="1348740"/>
                </a:cubicBezTo>
                <a:cubicBezTo>
                  <a:pt x="1099185" y="1600200"/>
                  <a:pt x="1188720" y="1645920"/>
                  <a:pt x="1588770" y="1508760"/>
                </a:cubicBezTo>
                <a:cubicBezTo>
                  <a:pt x="1988820" y="1371600"/>
                  <a:pt x="2611755" y="948690"/>
                  <a:pt x="3234690" y="525780"/>
                </a:cubicBezTo>
              </a:path>
            </a:pathLst>
          </a:custGeom>
          <a:noFill/>
          <a:ln w="19050">
            <a:solidFill>
              <a:srgbClr val="FB1525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63737" y="5209950"/>
            <a:ext cx="2864888" cy="1200329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  <a:sym typeface="Wingdings" panose="05000000000000000000" pitchFamily="2" charset="2"/>
              </a:rPr>
              <a:t>Additional experimental </a:t>
            </a:r>
          </a:p>
          <a:p>
            <a:r>
              <a:rPr lang="en-US" b="1" dirty="0">
                <a:solidFill>
                  <a:srgbClr val="000099"/>
                </a:solidFill>
                <a:sym typeface="Wingdings" panose="05000000000000000000" pitchFamily="2" charset="2"/>
              </a:rPr>
              <a:t>study to further </a:t>
            </a:r>
          </a:p>
          <a:p>
            <a:r>
              <a:rPr lang="en-US" b="1" dirty="0">
                <a:solidFill>
                  <a:srgbClr val="000099"/>
                </a:solidFill>
                <a:sym typeface="Wingdings" panose="05000000000000000000" pitchFamily="2" charset="2"/>
              </a:rPr>
              <a:t>characterize the </a:t>
            </a:r>
          </a:p>
          <a:p>
            <a:r>
              <a:rPr lang="en-US" b="1" dirty="0">
                <a:solidFill>
                  <a:srgbClr val="000099"/>
                </a:solidFill>
                <a:sym typeface="Wingdings" panose="05000000000000000000" pitchFamily="2" charset="2"/>
              </a:rPr>
              <a:t>CEP is an imperative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50EE36-8B14-4120-8566-CB6945EE766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72155" y="2514600"/>
            <a:ext cx="3486022" cy="209817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3FA942B-9B69-47CE-9B1F-0BF55D96E4BC}"/>
              </a:ext>
            </a:extLst>
          </p:cNvPr>
          <p:cNvSpPr txBox="1"/>
          <p:nvPr/>
        </p:nvSpPr>
        <p:spPr>
          <a:xfrm>
            <a:off x="5836993" y="4712844"/>
            <a:ext cx="3174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0" dirty="0">
                <a:solidFill>
                  <a:srgbClr val="FF0000"/>
                </a:solidFill>
              </a:rPr>
              <a:t>Large theoretical uncertainties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CE9253-A58F-4A43-99DC-D86738367379}"/>
              </a:ext>
            </a:extLst>
          </p:cNvPr>
          <p:cNvSpPr/>
          <p:nvPr/>
        </p:nvSpPr>
        <p:spPr>
          <a:xfrm>
            <a:off x="6649594" y="2329934"/>
            <a:ext cx="21342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dirty="0" err="1">
                <a:latin typeface="LiberationSans"/>
              </a:rPr>
              <a:t>Frithjof</a:t>
            </a:r>
            <a:r>
              <a:rPr lang="en-US" sz="1400" b="1" i="0" dirty="0">
                <a:latin typeface="LiberationSans"/>
              </a:rPr>
              <a:t> </a:t>
            </a:r>
            <a:r>
              <a:rPr lang="en-US" sz="1400" b="1" i="0" dirty="0" err="1">
                <a:latin typeface="LiberationSans"/>
              </a:rPr>
              <a:t>Karsch</a:t>
            </a:r>
            <a:r>
              <a:rPr lang="en-US" sz="1400" b="1" i="0" dirty="0">
                <a:latin typeface="LiberationSans"/>
              </a:rPr>
              <a:t> CPOD 2016</a:t>
            </a:r>
            <a:endParaRPr lang="en-US" sz="1400" b="1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933573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27" grpId="0" animBg="1"/>
      <p:bldP spid="34" grpId="0" animBg="1"/>
      <p:bldP spid="11" grpId="0" animBg="1"/>
      <p:bldP spid="25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64017"/>
            <a:ext cx="4554405" cy="3998389"/>
          </a:xfrm>
          <a:prstGeom prst="rect">
            <a:avLst/>
          </a:prstGeom>
        </p:spPr>
      </p:pic>
      <p:sp>
        <p:nvSpPr>
          <p:cNvPr id="26" name="Slide Number Placeholder 40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59AB1D97-57A0-4161-A196-A33AA84FE83E}" type="slidenum">
              <a:rPr lang="en-US" smtClean="0"/>
              <a:pPr>
                <a:defRPr/>
              </a:pPr>
              <a:t>3</a:t>
            </a:fld>
            <a:r>
              <a:rPr lang="en-US" dirty="0"/>
              <a:t> </a:t>
            </a:r>
          </a:p>
        </p:txBody>
      </p:sp>
      <p:sp>
        <p:nvSpPr>
          <p:cNvPr id="33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006090" y="6421280"/>
            <a:ext cx="5867400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QCD @ Weihai-Shandong University, China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0" y="51889"/>
            <a:ext cx="4554405" cy="38058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>
                <a:solidFill>
                  <a:srgbClr val="0033CC"/>
                </a:solidFill>
              </a:rPr>
              <a:t>Exploration strategy - Anatomical</a:t>
            </a:r>
            <a:r>
              <a:rPr lang="en-US" sz="2000" dirty="0"/>
              <a:t>(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9196" y="594820"/>
            <a:ext cx="426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dirty="0"/>
              <a:t>J. </a:t>
            </a:r>
            <a:r>
              <a:rPr lang="en-US" sz="1200" b="1" dirty="0" err="1"/>
              <a:t>Cleymans</a:t>
            </a:r>
            <a:r>
              <a:rPr lang="en-US" sz="1200" b="1" dirty="0"/>
              <a:t> et al., Phys. Rev. C73, 034905</a:t>
            </a:r>
          </a:p>
          <a:p>
            <a:pPr marL="228600" indent="-228600" algn="l">
              <a:buAutoNum type="alphaUcPeriod"/>
            </a:pPr>
            <a:r>
              <a:rPr lang="en-US" sz="1200" b="1" dirty="0" err="1"/>
              <a:t>Andronic</a:t>
            </a:r>
            <a:r>
              <a:rPr lang="en-US" sz="1200" b="1" dirty="0"/>
              <a:t> et al., </a:t>
            </a:r>
            <a:r>
              <a:rPr lang="fr-FR" sz="1200" b="1" dirty="0"/>
              <a:t>Acta. </a:t>
            </a:r>
            <a:r>
              <a:rPr lang="fr-FR" sz="1200" b="1" dirty="0" err="1"/>
              <a:t>Phys.Polon</a:t>
            </a:r>
            <a:r>
              <a:rPr lang="fr-FR" sz="1200" b="1" dirty="0"/>
              <a:t>. B40, 1005 (2009)</a:t>
            </a:r>
            <a:endParaRPr lang="en-US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32479" y="4941141"/>
                <a:ext cx="4453698" cy="9285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b="1" dirty="0">
                    <a:solidFill>
                      <a:srgbClr val="002060"/>
                    </a:solidFill>
                    <a:sym typeface="Wingdings" pitchFamily="2" charset="2"/>
                  </a:rPr>
                  <a:t>Vary the beam energy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b="1" i="0">
                                <a:solidFill>
                                  <a:srgbClr val="00206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𝐬</m:t>
                            </m:r>
                          </m:e>
                          <m:sub>
                            <m:r>
                              <a:rPr lang="en-US" b="1" i="0">
                                <a:solidFill>
                                  <a:srgbClr val="00206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𝐍𝐍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b="1" i="0" dirty="0">
                    <a:solidFill>
                      <a:srgbClr val="002060"/>
                    </a:solidFill>
                    <a:sym typeface="Wingdings" pitchFamily="2" charset="2"/>
                  </a:rPr>
                  <a:t> ) to explore the </a:t>
                </a:r>
                <a:r>
                  <a:rPr lang="en-US" b="1" i="0" dirty="0">
                    <a:solidFill>
                      <a:srgbClr val="00206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  <m:r>
                          <a:rPr lang="en-US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0">
                            <a:solidFill>
                              <a:srgbClr val="002060"/>
                            </a:solidFill>
                            <a:latin typeface="Cambria Math"/>
                          </a:rPr>
                          <m:t>𝛍</m:t>
                        </m:r>
                      </m:e>
                      <m:sub>
                        <m:r>
                          <a:rPr lang="en-US" b="1" i="0">
                            <a:solidFill>
                              <a:srgbClr val="002060"/>
                            </a:solidFill>
                            <a:latin typeface="Cambria Math"/>
                          </a:rPr>
                          <m:t>𝐁</m:t>
                        </m:r>
                      </m:sub>
                    </m:sSub>
                  </m:oMath>
                </a14:m>
                <a:r>
                  <a:rPr lang="en-US" b="1" i="0" dirty="0">
                    <a:solidFill>
                      <a:srgbClr val="002060"/>
                    </a:solidFill>
                  </a:rPr>
                  <a:t>)</a:t>
                </a:r>
                <a:r>
                  <a:rPr lang="en-US" b="1" i="0" dirty="0">
                    <a:solidFill>
                      <a:srgbClr val="002060"/>
                    </a:solidFill>
                    <a:sym typeface="Wingdings" pitchFamily="2" charset="2"/>
                  </a:rPr>
                  <a:t>-</a:t>
                </a:r>
                <a:r>
                  <a:rPr lang="en-US" b="1" i="0" dirty="0">
                    <a:solidFill>
                      <a:srgbClr val="002060"/>
                    </a:solidFill>
                  </a:rPr>
                  <a:t>plane for </a:t>
                </a:r>
                <a:r>
                  <a:rPr lang="en-US" b="1" i="0" u="sng" dirty="0">
                    <a:solidFill>
                      <a:srgbClr val="002060"/>
                    </a:solidFill>
                  </a:rPr>
                  <a:t>anomalous transitions</a:t>
                </a:r>
                <a:r>
                  <a:rPr lang="en-US" b="1" i="0" dirty="0">
                    <a:solidFill>
                      <a:srgbClr val="002060"/>
                    </a:solidFill>
                  </a:rPr>
                  <a:t> which signal the CEP</a:t>
                </a:r>
                <a:r>
                  <a:rPr lang="en-US" b="1" i="0" dirty="0">
                    <a:solidFill>
                      <a:srgbClr val="002060"/>
                    </a:solidFill>
                    <a:sym typeface="Wingdings" pitchFamily="2" charset="2"/>
                  </a:rPr>
                  <a:t> </a:t>
                </a:r>
                <a:endParaRPr lang="en-US" b="1" i="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79" y="4941141"/>
                <a:ext cx="4453698" cy="928524"/>
              </a:xfrm>
              <a:prstGeom prst="rect">
                <a:avLst/>
              </a:prstGeom>
              <a:blipFill>
                <a:blip r:embed="rId6"/>
                <a:stretch>
                  <a:fillRect l="-1233" t="-3947" r="-2055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A80B755E-F3E1-404F-85DB-6A8D406B2709}"/>
              </a:ext>
            </a:extLst>
          </p:cNvPr>
          <p:cNvSpPr/>
          <p:nvPr/>
        </p:nvSpPr>
        <p:spPr>
          <a:xfrm>
            <a:off x="4466397" y="2675960"/>
            <a:ext cx="475380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i="0" dirty="0">
                <a:solidFill>
                  <a:srgbClr val="0033CC"/>
                </a:solidFill>
                <a:latin typeface="CMR10"/>
              </a:rPr>
              <a:t>If reaction trajectories pass through the critical region, it can;</a:t>
            </a:r>
          </a:p>
          <a:p>
            <a:pPr algn="l"/>
            <a:r>
              <a:rPr lang="en-US" sz="400" i="0" dirty="0">
                <a:latin typeface="CMR10"/>
              </a:rPr>
              <a:t> </a:t>
            </a:r>
          </a:p>
          <a:p>
            <a:pPr marL="514350" indent="-514350" algn="l">
              <a:buFont typeface="+mj-lt"/>
              <a:buAutoNum type="romanUcPeriod"/>
            </a:pPr>
            <a:r>
              <a:rPr lang="en-US" sz="2000" b="1" i="0" dirty="0">
                <a:solidFill>
                  <a:schemeClr val="tx1">
                    <a:lumMod val="95000"/>
                    <a:lumOff val="5000"/>
                  </a:schemeClr>
                </a:solidFill>
                <a:latin typeface="CMR10"/>
              </a:rPr>
              <a:t>Influence baryon number susceptibility and the associated critical fluctuations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sz="2000" b="1" i="0" dirty="0">
                <a:solidFill>
                  <a:srgbClr val="FF0000"/>
                </a:solidFill>
                <a:latin typeface="CMR10"/>
              </a:rPr>
              <a:t>The freezeout and the critical region should not be too far apart</a:t>
            </a:r>
            <a:endParaRPr lang="en-US" sz="2000" b="1" dirty="0">
              <a:solidFill>
                <a:srgbClr val="FF0000"/>
              </a:solidFill>
            </a:endParaRPr>
          </a:p>
          <a:p>
            <a:pPr algn="l"/>
            <a:r>
              <a:rPr lang="en-US" sz="200" i="0" dirty="0">
                <a:latin typeface="CMR10"/>
              </a:rPr>
              <a:t>  </a:t>
            </a:r>
          </a:p>
          <a:p>
            <a:pPr marL="514350" indent="-514350" algn="l">
              <a:buFont typeface="+mj-lt"/>
              <a:buAutoNum type="romanUcPeriod" startAt="2"/>
            </a:pPr>
            <a:r>
              <a:rPr lang="en-US" sz="2000" b="1" i="0" dirty="0">
                <a:solidFill>
                  <a:schemeClr val="tx1">
                    <a:lumMod val="95000"/>
                    <a:lumOff val="5000"/>
                  </a:schemeClr>
                </a:solidFill>
                <a:latin typeface="CMR10"/>
              </a:rPr>
              <a:t>Influence baryon number susceptibility and the associated expansion dynamics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sz="2000" b="1" i="0" dirty="0">
                <a:solidFill>
                  <a:srgbClr val="FF0000"/>
                </a:solidFill>
                <a:latin typeface="CMR10"/>
              </a:rPr>
              <a:t>The freezeout and the critical region do not have to be similarly close</a:t>
            </a:r>
            <a:endParaRPr 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9AF8639-C849-47F1-8E7A-6ED6182E57BE}"/>
                  </a:ext>
                </a:extLst>
              </p:cNvPr>
              <p:cNvSpPr/>
              <p:nvPr/>
            </p:nvSpPr>
            <p:spPr>
              <a:xfrm>
                <a:off x="4513394" y="381000"/>
                <a:ext cx="4554406" cy="747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i="0" dirty="0">
                    <a:solidFill>
                      <a:srgbClr val="FF0000"/>
                    </a:solidFill>
                    <a:latin typeface="LiberationSans"/>
                  </a:rPr>
                  <a:t>The critical end point is characterized by singular behavior at/near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𝒄𝒆𝒑</m:t>
                            </m:r>
                          </m:sup>
                        </m:s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  <m:sup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𝒄𝒆𝒑</m:t>
                            </m:r>
                          </m:sup>
                        </m:sSubSup>
                      </m:e>
                    </m:d>
                  </m:oMath>
                </a14:m>
                <a:endParaRPr lang="en-US" sz="2000" b="1" baseline="-25000" dirty="0"/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9AF8639-C849-47F1-8E7A-6ED6182E5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394" y="381000"/>
                <a:ext cx="4554406" cy="747512"/>
              </a:xfrm>
              <a:prstGeom prst="rect">
                <a:avLst/>
              </a:prstGeom>
              <a:blipFill>
                <a:blip r:embed="rId7"/>
                <a:stretch>
                  <a:fillRect t="-4918" r="-802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ADB075D-ED29-43EC-894C-CC7B68D3D9C3}"/>
              </a:ext>
            </a:extLst>
          </p:cNvPr>
          <p:cNvGrpSpPr/>
          <p:nvPr/>
        </p:nvGrpSpPr>
        <p:grpSpPr>
          <a:xfrm>
            <a:off x="4883889" y="991220"/>
            <a:ext cx="3574311" cy="1751980"/>
            <a:chOff x="4631027" y="3040127"/>
            <a:chExt cx="4462429" cy="2300286"/>
          </a:xfrm>
        </p:grpSpPr>
        <p:graphicFrame>
          <p:nvGraphicFramePr>
            <p:cNvPr id="27" name="Object 26">
              <a:extLst>
                <a:ext uri="{FF2B5EF4-FFF2-40B4-BE49-F238E27FC236}">
                  <a16:creationId xmlns:a16="http://schemas.microsoft.com/office/drawing/2014/main" id="{5ADB61FB-5A74-4D88-9BF8-EA9A34C61EF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8189455"/>
                </p:ext>
              </p:extLst>
            </p:nvPr>
          </p:nvGraphicFramePr>
          <p:xfrm>
            <a:off x="4911512" y="3512210"/>
            <a:ext cx="4181944" cy="1828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32449" name="Equation" r:id="rId8" imgW="2565360" imgH="1002960" progId="Equation.DSMT4">
                    <p:embed/>
                  </p:oleObj>
                </mc:Choice>
                <mc:Fallback>
                  <p:oleObj name="Equation" r:id="rId8" imgW="2565360" imgH="1002960" progId="Equation.DSMT4">
                    <p:embed/>
                    <p:pic>
                      <p:nvPicPr>
                        <p:cNvPr id="8" name="Object 7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911512" y="3512210"/>
                          <a:ext cx="4181944" cy="1828203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5205C18-3389-4805-BE8E-572A375EF964}"/>
                </a:ext>
              </a:extLst>
            </p:cNvPr>
            <p:cNvSpPr txBox="1"/>
            <p:nvPr/>
          </p:nvSpPr>
          <p:spPr>
            <a:xfrm>
              <a:off x="4631027" y="3040127"/>
              <a:ext cx="4073699" cy="480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0" u="sng" dirty="0"/>
                <a:t>3D-Ising Universality Class</a:t>
              </a: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947747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35393" y="4090510"/>
            <a:ext cx="4671059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i="0" dirty="0">
                <a:solidFill>
                  <a:schemeClr val="bg2">
                    <a:lumMod val="25000"/>
                  </a:schemeClr>
                </a:solidFill>
                <a:latin typeface="LiberationSans"/>
              </a:rPr>
              <a:t>The compressibility, which influence the expansion dynamics, shows a (power law) divergence at/near the CEP </a:t>
            </a:r>
          </a:p>
          <a:p>
            <a:pPr marL="342900" indent="-342900" algn="l">
              <a:buFont typeface="Wingdings" panose="05000000000000000000" pitchFamily="2" charset="2"/>
              <a:buChar char="à"/>
            </a:pPr>
            <a:r>
              <a:rPr lang="en-US" sz="2000" b="1" i="0" dirty="0">
                <a:solidFill>
                  <a:schemeClr val="bg2">
                    <a:lumMod val="25000"/>
                  </a:schemeClr>
                </a:solidFill>
                <a:latin typeface="LiberationSans"/>
              </a:rPr>
              <a:t>Search for this influence with </a:t>
            </a:r>
            <a:r>
              <a:rPr lang="en-US" sz="2000" b="1" i="0" dirty="0" err="1">
                <a:solidFill>
                  <a:schemeClr val="bg2">
                    <a:lumMod val="25000"/>
                  </a:schemeClr>
                </a:solidFill>
                <a:latin typeface="LiberationSans"/>
              </a:rPr>
              <a:t>femtoscopy</a:t>
            </a:r>
            <a:r>
              <a:rPr lang="en-US" sz="2000" b="1" i="0" dirty="0">
                <a:solidFill>
                  <a:schemeClr val="bg2">
                    <a:lumMod val="25000"/>
                  </a:schemeClr>
                </a:solidFill>
                <a:latin typeface="LiberationSans"/>
              </a:rPr>
              <a:t>?</a:t>
            </a:r>
            <a:endParaRPr lang="en-US" sz="2000" i="0" dirty="0">
              <a:solidFill>
                <a:schemeClr val="bg2">
                  <a:lumMod val="25000"/>
                </a:schemeClr>
              </a:solidFill>
              <a:latin typeface="LiberationSans"/>
            </a:endParaRPr>
          </a:p>
          <a:p>
            <a:r>
              <a:rPr lang="en-US" sz="300" i="0" dirty="0">
                <a:solidFill>
                  <a:srgbClr val="FF0000"/>
                </a:solidFill>
                <a:latin typeface="LiberationSans"/>
              </a:rPr>
              <a:t> </a:t>
            </a:r>
          </a:p>
          <a:p>
            <a:endParaRPr lang="en-US" sz="400" b="1" dirty="0">
              <a:solidFill>
                <a:srgbClr val="008000"/>
              </a:solidFill>
            </a:endParaRP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QCD @ Weihai-Shandong University, China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7210"/>
            <a:ext cx="3986659" cy="365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71818" y="888366"/>
                <a:ext cx="655885" cy="36933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i="0" dirty="0"/>
                  <a:t>O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818" y="888366"/>
                <a:ext cx="655885" cy="369332"/>
              </a:xfrm>
              <a:prstGeom prst="rect">
                <a:avLst/>
              </a:prstGeom>
              <a:blipFill>
                <a:blip r:embed="rId6"/>
                <a:stretch>
                  <a:fillRect t="-10000" r="-648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2160" y="838200"/>
            <a:ext cx="1701900" cy="387600"/>
          </a:xfrm>
          <a:prstGeom prst="rect">
            <a:avLst/>
          </a:prstGeom>
          <a:effectLst>
            <a:glow rad="127000">
              <a:srgbClr val="00B050"/>
            </a:glow>
          </a:effectLst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672881"/>
              </p:ext>
            </p:extLst>
          </p:nvPr>
        </p:nvGraphicFramePr>
        <p:xfrm>
          <a:off x="3179017" y="2197322"/>
          <a:ext cx="1287627" cy="47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2092" name="Equation" r:id="rId8" imgW="749160" imgH="279360" progId="Equation.DSMT4">
                  <p:embed/>
                </p:oleObj>
              </mc:Choice>
              <mc:Fallback>
                <p:oleObj name="Equation" r:id="rId8" imgW="7491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017" y="2197322"/>
                        <a:ext cx="1287627" cy="478751"/>
                      </a:xfrm>
                      <a:prstGeom prst="rect">
                        <a:avLst/>
                      </a:prstGeom>
                      <a:solidFill>
                        <a:srgbClr val="FFFF00">
                          <a:alpha val="65881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391657"/>
              </p:ext>
            </p:extLst>
          </p:nvPr>
        </p:nvGraphicFramePr>
        <p:xfrm>
          <a:off x="2682875" y="1331913"/>
          <a:ext cx="91757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2093" name="Equation" r:id="rId10" imgW="533160" imgH="266400" progId="Equation.DSMT4">
                  <p:embed/>
                </p:oleObj>
              </mc:Choice>
              <mc:Fallback>
                <p:oleObj name="Equation" r:id="rId10" imgW="5331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1331913"/>
                        <a:ext cx="917575" cy="458787"/>
                      </a:xfrm>
                      <a:prstGeom prst="rect">
                        <a:avLst/>
                      </a:prstGeom>
                      <a:solidFill>
                        <a:srgbClr val="FFFF00">
                          <a:alpha val="65881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21E9566-15FC-4E6B-8B9F-A2EAD05ABF14}"/>
                  </a:ext>
                </a:extLst>
              </p:cNvPr>
              <p:cNvSpPr/>
              <p:nvPr/>
            </p:nvSpPr>
            <p:spPr>
              <a:xfrm>
                <a:off x="1582312" y="5677757"/>
                <a:ext cx="718423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i="0" dirty="0">
                    <a:solidFill>
                      <a:srgbClr val="008000"/>
                    </a:solidFill>
                    <a:cs typeface="Arial" panose="020B0604020202020204" pitchFamily="34" charset="0"/>
                  </a:rPr>
                  <a:t>Measure </a:t>
                </a:r>
                <a:r>
                  <a:rPr lang="en-US" b="1" dirty="0">
                    <a:solidFill>
                      <a:srgbClr val="008000"/>
                    </a:solidFill>
                  </a:rPr>
                  <a:t>(R</a:t>
                </a:r>
                <a:r>
                  <a:rPr lang="en-US" b="1" baseline="30000" dirty="0">
                    <a:solidFill>
                      <a:srgbClr val="008000"/>
                    </a:solidFill>
                  </a:rPr>
                  <a:t>2</a:t>
                </a:r>
                <a:r>
                  <a:rPr lang="en-US" b="1" baseline="-25000" dirty="0">
                    <a:solidFill>
                      <a:srgbClr val="008000"/>
                    </a:solidFill>
                  </a:rPr>
                  <a:t>out </a:t>
                </a:r>
                <a:r>
                  <a:rPr lang="en-US" b="1" dirty="0">
                    <a:solidFill>
                      <a:srgbClr val="008000"/>
                    </a:solidFill>
                  </a:rPr>
                  <a:t>- R</a:t>
                </a:r>
                <a:r>
                  <a:rPr lang="en-US" b="1" baseline="30000" dirty="0">
                    <a:solidFill>
                      <a:srgbClr val="008000"/>
                    </a:solidFill>
                  </a:rPr>
                  <a:t>2</a:t>
                </a:r>
                <a:r>
                  <a:rPr lang="en-US" b="1" baseline="-25000" dirty="0">
                    <a:solidFill>
                      <a:srgbClr val="008000"/>
                    </a:solidFill>
                  </a:rPr>
                  <a:t>side</a:t>
                </a:r>
                <a:r>
                  <a:rPr lang="en-US" b="1" dirty="0">
                    <a:solidFill>
                      <a:srgbClr val="008000"/>
                    </a:solidFill>
                  </a:rPr>
                  <a:t>) </a:t>
                </a:r>
                <a:r>
                  <a:rPr lang="en-US" b="1" i="0" dirty="0">
                    <a:solidFill>
                      <a:srgbClr val="008000"/>
                    </a:solidFill>
                    <a:cs typeface="Arial" panose="020B0604020202020204" pitchFamily="34" charset="0"/>
                  </a:rPr>
                  <a:t>as a function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b="1" i="0">
                                <a:solidFill>
                                  <a:srgbClr val="008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𝐬</m:t>
                            </m:r>
                          </m:e>
                          <m:sub>
                            <m:r>
                              <a:rPr lang="en-US" b="1" i="0">
                                <a:solidFill>
                                  <a:srgbClr val="008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𝐍𝐍</m:t>
                            </m:r>
                          </m:sub>
                        </m:sSub>
                      </m:e>
                    </m:rad>
                    <m:r>
                      <a:rPr lang="en-US" b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a:rPr lang="en-US" b="1" i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 [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8000"/>
                            </a:solidFill>
                            <a:latin typeface="Cambria Math"/>
                          </a:rPr>
                          <m:t>𝛍</m:t>
                        </m:r>
                      </m:e>
                      <m:sub>
                        <m:r>
                          <a:rPr lang="en-US" b="1">
                            <a:solidFill>
                              <a:srgbClr val="008000"/>
                            </a:solidFill>
                            <a:latin typeface="Cambria Math"/>
                          </a:rPr>
                          <m:t>𝐁</m:t>
                        </m:r>
                      </m:sub>
                    </m:sSub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1" dirty="0">
                    <a:solidFill>
                      <a:srgbClr val="008000"/>
                    </a:solidFill>
                    <a:cs typeface="Arial" panose="020B0604020202020204" pitchFamily="34" charset="0"/>
                  </a:rPr>
                  <a:t>, to search for non-monotonic signature signaling the CEP!</a:t>
                </a:r>
              </a:p>
              <a:p>
                <a:r>
                  <a:rPr lang="en-US" sz="1600" b="1" dirty="0">
                    <a:solidFill>
                      <a:srgbClr val="FB1525"/>
                    </a:solidFill>
                    <a:sym typeface="Wingdings" panose="05000000000000000000" pitchFamily="2" charset="2"/>
                  </a:rPr>
                  <a:t>Proviso  Finite size/time effects</a:t>
                </a:r>
                <a:endParaRPr lang="en-US" sz="1600" b="1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21E9566-15FC-4E6B-8B9F-A2EAD05ABF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312" y="5677757"/>
                <a:ext cx="7184232" cy="923330"/>
              </a:xfrm>
              <a:prstGeom prst="rect">
                <a:avLst/>
              </a:prstGeom>
              <a:blipFill>
                <a:blip r:embed="rId12"/>
                <a:stretch>
                  <a:fillRect l="-424" t="-3289" r="-1188" b="-4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6C75E1F9-09D6-45E4-AF71-862F12FCDD2B}"/>
              </a:ext>
            </a:extLst>
          </p:cNvPr>
          <p:cNvGrpSpPr/>
          <p:nvPr/>
        </p:nvGrpSpPr>
        <p:grpSpPr>
          <a:xfrm>
            <a:off x="4648200" y="3064743"/>
            <a:ext cx="4581639" cy="1271863"/>
            <a:chOff x="4702167" y="2614337"/>
            <a:chExt cx="4581639" cy="12718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D153F6F-7B26-498B-9F29-BF28EFAE7E37}"/>
                    </a:ext>
                  </a:extLst>
                </p:cNvPr>
                <p:cNvSpPr txBox="1"/>
                <p:nvPr/>
              </p:nvSpPr>
              <p:spPr>
                <a:xfrm>
                  <a:off x="4752339" y="3486090"/>
                  <a:ext cx="411861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FF0000"/>
                      </a:solidFill>
                    </a:rPr>
                    <a:t>(</a:t>
                  </a:r>
                  <a:r>
                    <a:rPr lang="en-US" sz="2000" b="1" i="1" dirty="0">
                      <a:solidFill>
                        <a:srgbClr val="FF0000"/>
                      </a:solidFill>
                    </a:rPr>
                    <a:t>R</a:t>
                  </a:r>
                  <a:r>
                    <a:rPr lang="en-US" sz="2000" b="1" i="1" baseline="30000" dirty="0">
                      <a:solidFill>
                        <a:srgbClr val="FF0000"/>
                      </a:solidFill>
                    </a:rPr>
                    <a:t>2</a:t>
                  </a:r>
                  <a:r>
                    <a:rPr lang="en-US" sz="2000" b="1" i="1" baseline="-25000" dirty="0">
                      <a:solidFill>
                        <a:srgbClr val="FF0000"/>
                      </a:solidFill>
                    </a:rPr>
                    <a:t>out </a:t>
                  </a:r>
                  <a:r>
                    <a:rPr lang="en-US" sz="2000" b="1" i="1" dirty="0">
                      <a:solidFill>
                        <a:srgbClr val="FF0000"/>
                      </a:solidFill>
                    </a:rPr>
                    <a:t>- R</a:t>
                  </a:r>
                  <a:r>
                    <a:rPr lang="en-US" sz="2000" b="1" i="1" baseline="30000" dirty="0">
                      <a:solidFill>
                        <a:srgbClr val="FF0000"/>
                      </a:solidFill>
                    </a:rPr>
                    <a:t>2</a:t>
                  </a:r>
                  <a:r>
                    <a:rPr lang="en-US" sz="2000" b="1" i="1" baseline="-25000" dirty="0">
                      <a:solidFill>
                        <a:srgbClr val="FF0000"/>
                      </a:solidFill>
                    </a:rPr>
                    <a:t>side</a:t>
                  </a:r>
                  <a:r>
                    <a:rPr lang="en-US" sz="2000" b="1" dirty="0">
                      <a:solidFill>
                        <a:srgbClr val="FF0000"/>
                      </a:solidFill>
                    </a:rPr>
                    <a:t>) sensitive to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𝜿</m:t>
                          </m:r>
                        </m:e>
                        <m:sub/>
                      </m:sSub>
                    </m:oMath>
                  </a14:m>
                  <a:endParaRPr lang="en-US" sz="2000" b="1" i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D153F6F-7B26-498B-9F29-BF28EFAE7E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2339" y="3486090"/>
                  <a:ext cx="4118611" cy="400110"/>
                </a:xfrm>
                <a:prstGeom prst="rect">
                  <a:avLst/>
                </a:prstGeom>
                <a:blipFill>
                  <a:blip r:embed="rId13"/>
                  <a:stretch>
                    <a:fillRect t="-7692" b="-2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D75F0B1B-F629-4F1D-8383-7DBC313CFC15}"/>
                    </a:ext>
                  </a:extLst>
                </p:cNvPr>
                <p:cNvSpPr/>
                <p:nvPr/>
              </p:nvSpPr>
              <p:spPr>
                <a:xfrm>
                  <a:off x="4702167" y="2614337"/>
                  <a:ext cx="4581639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b="1" dirty="0">
                      <a:solidFill>
                        <a:srgbClr val="0033CC"/>
                      </a:solidFill>
                    </a:rPr>
                    <a:t>The divergence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𝜿</m:t>
                          </m:r>
                        </m:e>
                        <m:sub/>
                      </m:sSub>
                      <m:r>
                        <a:rPr lang="en-US" b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b="1" i="0" dirty="0">
                      <a:solidFill>
                        <a:srgbClr val="0033CC"/>
                      </a:solidFill>
                    </a:rPr>
                    <a:t>at or near the CEP</a:t>
                  </a:r>
                </a:p>
                <a:p>
                  <a:pPr marL="742950" lvl="1" indent="-285750" algn="l">
                    <a:buFont typeface="Wingdings" panose="05000000000000000000" pitchFamily="2" charset="2"/>
                    <a:buChar char="ü"/>
                  </a:pPr>
                  <a:r>
                    <a:rPr lang="en-US" dirty="0"/>
                    <a:t>“softens’’ the sound speed </a:t>
                  </a:r>
                  <a:r>
                    <a:rPr lang="en-US" dirty="0" err="1"/>
                    <a:t>c</a:t>
                  </a:r>
                  <a:r>
                    <a:rPr lang="en-US" baseline="-25000" dirty="0" err="1"/>
                    <a:t>s</a:t>
                  </a:r>
                  <a:endParaRPr lang="en-US" baseline="-25000" dirty="0"/>
                </a:p>
                <a:p>
                  <a:pPr marL="742950" lvl="1" indent="-285750" algn="l">
                    <a:buFont typeface="Wingdings" panose="05000000000000000000" pitchFamily="2" charset="2"/>
                    <a:buChar char="ü"/>
                  </a:pPr>
                  <a:r>
                    <a:rPr lang="en-US" dirty="0"/>
                    <a:t>extends the emission duration</a:t>
                  </a: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D75F0B1B-F629-4F1D-8383-7DBC313CFC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2167" y="2614337"/>
                  <a:ext cx="4581639" cy="923330"/>
                </a:xfrm>
                <a:prstGeom prst="rect">
                  <a:avLst/>
                </a:prstGeom>
                <a:blipFill>
                  <a:blip r:embed="rId14"/>
                  <a:stretch>
                    <a:fillRect l="-1198" t="-3974" r="-133" b="-99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357BC7-66B0-4296-A62B-EBF96CC89A8E}"/>
              </a:ext>
            </a:extLst>
          </p:cNvPr>
          <p:cNvGrpSpPr/>
          <p:nvPr/>
        </p:nvGrpSpPr>
        <p:grpSpPr>
          <a:xfrm>
            <a:off x="4905715" y="497874"/>
            <a:ext cx="4225837" cy="2460490"/>
            <a:chOff x="4905715" y="47468"/>
            <a:chExt cx="4225837" cy="24604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bject 23">
                  <a:extLst>
                    <a:ext uri="{FF2B5EF4-FFF2-40B4-BE49-F238E27FC236}">
                      <a16:creationId xmlns:a16="http://schemas.microsoft.com/office/drawing/2014/main" id="{0564518D-3E86-494C-A77C-79EC49F087CD}"/>
                    </a:ext>
                  </a:extLst>
                </p:cNvPr>
                <p:cNvSpPr txBox="1"/>
                <p:nvPr/>
              </p:nvSpPr>
              <p:spPr>
                <a:xfrm>
                  <a:off x="7724552" y="1157696"/>
                  <a:ext cx="1371733" cy="1128304"/>
                </a:xfrm>
                <a:prstGeom prst="rect">
                  <a:avLst/>
                </a:prstGeom>
                <a:solidFill>
                  <a:srgbClr val="FFFF00">
                    <a:alpha val="36000"/>
                  </a:srgbClr>
                </a:solidFill>
              </p:spPr>
              <p:txBody>
                <a:bodyPr>
                  <a:normAutofit fontScale="62500" lnSpcReduction="20000"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5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sSub>
                            <m:sSubPr>
                              <m:ctrlPr>
                                <a:rPr lang="en-US" sz="2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sz="25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n-US" sz="2500" dirty="0"/>
                    <a:t> </a:t>
                  </a:r>
                </a:p>
                <a:p>
                  <a:endParaRPr lang="en-US" sz="25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5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5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𝜅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5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𝜅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den>
                        </m:f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Object 23">
                  <a:extLst>
                    <a:ext uri="{FF2B5EF4-FFF2-40B4-BE49-F238E27FC236}">
                      <a16:creationId xmlns:a16="http://schemas.microsoft.com/office/drawing/2014/main" id="{0564518D-3E86-494C-A77C-79EC49F087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4552" y="1157696"/>
                  <a:ext cx="1371733" cy="1128304"/>
                </a:xfrm>
                <a:prstGeom prst="rect">
                  <a:avLst/>
                </a:prstGeom>
                <a:blipFill>
                  <a:blip r:embed="rId15"/>
                  <a:stretch>
                    <a:fillRect t="-5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CC44DE2-979E-4677-9B72-BFE4E95A4218}"/>
                </a:ext>
              </a:extLst>
            </p:cNvPr>
            <p:cNvSpPr txBox="1"/>
            <p:nvPr/>
          </p:nvSpPr>
          <p:spPr>
            <a:xfrm>
              <a:off x="4905715" y="47468"/>
              <a:ext cx="422583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0" dirty="0">
                  <a:solidFill>
                    <a:srgbClr val="002060"/>
                  </a:solidFill>
                </a:rPr>
                <a:t>The radii of the “fireball” encode</a:t>
              </a:r>
            </a:p>
            <a:p>
              <a:r>
                <a:rPr lang="en-US" sz="2000" b="1" i="0" dirty="0">
                  <a:solidFill>
                    <a:srgbClr val="002060"/>
                  </a:solidFill>
                </a:rPr>
                <a:t>space-time information related to</a:t>
              </a:r>
            </a:p>
            <a:p>
              <a:r>
                <a:rPr lang="en-US" sz="2000" b="1" i="0" dirty="0">
                  <a:solidFill>
                    <a:srgbClr val="002060"/>
                  </a:solidFill>
                </a:rPr>
                <a:t>the expansion dynamics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9B00D3A-D4EB-4D65-A9C0-D8687F3D5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533802" y="1079208"/>
              <a:ext cx="2190750" cy="142875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C6BAB6E-B779-45F9-BA56-94B807D1107B}"/>
              </a:ext>
            </a:extLst>
          </p:cNvPr>
          <p:cNvGrpSpPr/>
          <p:nvPr/>
        </p:nvGrpSpPr>
        <p:grpSpPr>
          <a:xfrm>
            <a:off x="4541065" y="-14174"/>
            <a:ext cx="4549767" cy="5803777"/>
            <a:chOff x="4594233" y="-14174"/>
            <a:chExt cx="4549767" cy="580377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4A7B97D-1B45-4D0D-AF1C-A5E20C02B686}"/>
                </a:ext>
              </a:extLst>
            </p:cNvPr>
            <p:cNvGrpSpPr/>
            <p:nvPr/>
          </p:nvGrpSpPr>
          <p:grpSpPr>
            <a:xfrm>
              <a:off x="4594233" y="-14174"/>
              <a:ext cx="4549767" cy="3992520"/>
              <a:chOff x="4761614" y="2120658"/>
              <a:chExt cx="4419600" cy="3706065"/>
            </a:xfrm>
          </p:grpSpPr>
          <p:pic>
            <p:nvPicPr>
              <p:cNvPr id="28" name="Picture 2">
                <a:extLst>
                  <a:ext uri="{FF2B5EF4-FFF2-40B4-BE49-F238E27FC236}">
                    <a16:creationId xmlns:a16="http://schemas.microsoft.com/office/drawing/2014/main" id="{418F1D87-159F-484C-AA73-A86D90AA96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1614" y="2494106"/>
                <a:ext cx="4419600" cy="33326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1CCAEAD-4BC0-4BB4-8C07-74A5439A07D2}"/>
                  </a:ext>
                </a:extLst>
              </p:cNvPr>
              <p:cNvSpPr/>
              <p:nvPr/>
            </p:nvSpPr>
            <p:spPr>
              <a:xfrm>
                <a:off x="4936794" y="2120658"/>
                <a:ext cx="4138796" cy="4986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Dirk </a:t>
                </a:r>
                <a:r>
                  <a:rPr lang="en-US" sz="1400" dirty="0" err="1"/>
                  <a:t>Rischke</a:t>
                </a:r>
                <a:r>
                  <a:rPr lang="en-US" sz="1400" dirty="0"/>
                  <a:t> and </a:t>
                </a:r>
                <a:r>
                  <a:rPr lang="en-US" sz="1400" dirty="0" err="1"/>
                  <a:t>Miklos</a:t>
                </a:r>
                <a:r>
                  <a:rPr lang="en-US" sz="1400" dirty="0"/>
                  <a:t> </a:t>
                </a:r>
                <a:r>
                  <a:rPr lang="en-US" sz="1400" dirty="0" err="1"/>
                  <a:t>Gyulassy</a:t>
                </a:r>
                <a:endParaRPr lang="en-US" sz="1400" dirty="0"/>
              </a:p>
              <a:p>
                <a:r>
                  <a:rPr lang="en-US" sz="1400" i="0" dirty="0"/>
                  <a:t>Nucl.Phys.A608:479-512,1996</a:t>
                </a:r>
                <a:endParaRPr lang="en-US" sz="1400" dirty="0"/>
              </a:p>
            </p:txBody>
          </p:sp>
        </p:grpSp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B65F1EB9-427A-450C-A393-2CFF0BE689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5" t="46437" r="4143"/>
            <a:stretch/>
          </p:blipFill>
          <p:spPr bwMode="auto">
            <a:xfrm>
              <a:off x="4626128" y="3920014"/>
              <a:ext cx="4479047" cy="18695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1" name="Rounded Rectangle 34">
            <a:extLst>
              <a:ext uri="{FF2B5EF4-FFF2-40B4-BE49-F238E27FC236}">
                <a16:creationId xmlns:a16="http://schemas.microsoft.com/office/drawing/2014/main" id="{C512CEAF-42FE-408A-8875-596C62EA8D9D}"/>
              </a:ext>
            </a:extLst>
          </p:cNvPr>
          <p:cNvSpPr/>
          <p:nvPr/>
        </p:nvSpPr>
        <p:spPr>
          <a:xfrm>
            <a:off x="98924" y="78480"/>
            <a:ext cx="5082676" cy="38058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>
                <a:solidFill>
                  <a:srgbClr val="0033CC"/>
                </a:solidFill>
              </a:rPr>
              <a:t>Exploration strategy - Dynamics driven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831436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EC8E6BC-7707-4135-ABC4-3AFED513C0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3698" y="2593373"/>
            <a:ext cx="3698102" cy="3106833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28DD77D7-C242-40C9-AEDE-7ABE1807813C}"/>
              </a:ext>
            </a:extLst>
          </p:cNvPr>
          <p:cNvGrpSpPr/>
          <p:nvPr/>
        </p:nvGrpSpPr>
        <p:grpSpPr>
          <a:xfrm>
            <a:off x="5594927" y="2973873"/>
            <a:ext cx="1264897" cy="1634518"/>
            <a:chOff x="5594927" y="2973873"/>
            <a:chExt cx="1264897" cy="16345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42644630-ED16-4AFF-8496-31C7D7D934BE}"/>
                    </a:ext>
                  </a:extLst>
                </p:cNvPr>
                <p:cNvSpPr/>
                <p:nvPr/>
              </p:nvSpPr>
              <p:spPr>
                <a:xfrm>
                  <a:off x="5863933" y="2973873"/>
                  <a:ext cx="842475" cy="3103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1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42644630-ED16-4AFF-8496-31C7D7D934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3933" y="2973873"/>
                  <a:ext cx="842475" cy="3103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1440264D-A278-4EEE-B56D-3F7767B254FF}"/>
                    </a:ext>
                  </a:extLst>
                </p:cNvPr>
                <p:cNvSpPr/>
                <p:nvPr/>
              </p:nvSpPr>
              <p:spPr>
                <a:xfrm>
                  <a:off x="5821486" y="3224940"/>
                  <a:ext cx="884922" cy="3107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p>
                              <m:sSupPr>
                                <m:ctrlPr>
                                  <a:rPr lang="en-US" sz="140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1440264D-A278-4EEE-B56D-3F7767B254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1486" y="3224940"/>
                  <a:ext cx="884922" cy="31072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0BF798FA-C74A-4366-8DF6-70C6192C6D8D}"/>
                    </a:ext>
                  </a:extLst>
                </p:cNvPr>
                <p:cNvSpPr/>
                <p:nvPr/>
              </p:nvSpPr>
              <p:spPr>
                <a:xfrm>
                  <a:off x="5594927" y="3412285"/>
                  <a:ext cx="1264897" cy="6509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1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4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sz="14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sz="140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p>
                                </m:sSubSup>
                              </m:num>
                              <m:den>
                                <m:sSup>
                                  <m:sSupPr>
                                    <m:ctrlPr>
                                      <a:rPr lang="en-US" sz="14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1400" b="0" i="1" smtClean="0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400" b="0" i="1" smtClean="0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sz="1400" b="0" i="1" smtClean="0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3/2</m:t>
                                    </m:r>
                                  </m:sup>
                                </m:sSup>
                              </m:den>
                            </m:f>
                          </m:e>
                          <m:sub/>
                          <m:sup/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0BF798FA-C74A-4366-8DF6-70C6192C6D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4927" y="3412285"/>
                  <a:ext cx="1264897" cy="65094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E8433C4D-EC0C-4DA1-ADD1-B5598C66A5D2}"/>
                    </a:ext>
                  </a:extLst>
                </p:cNvPr>
                <p:cNvSpPr/>
                <p:nvPr/>
              </p:nvSpPr>
              <p:spPr>
                <a:xfrm>
                  <a:off x="5711138" y="3960585"/>
                  <a:ext cx="1129925" cy="64780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  <m:r>
                              <a:rPr lang="en-US" sz="1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4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sz="14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r>
                                      <a:rPr lang="en-US" sz="140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p>
                                </m:sSubSup>
                              </m:num>
                              <m:den>
                                <m:sSup>
                                  <m:sSupPr>
                                    <m:ctrlPr>
                                      <a:rPr lang="en-US" sz="14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1400" b="0" i="1" smtClean="0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400" b="0" i="1" smtClean="0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sz="1400" b="0" i="1" smtClean="0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  <m:sub/>
                          <m:sup/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E8433C4D-EC0C-4DA1-ADD1-B5598C66A5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1138" y="3960585"/>
                  <a:ext cx="1129925" cy="64780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QCD @ Weihai-Shandong University, China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9938" y="438150"/>
            <a:ext cx="8185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02060"/>
                </a:solidFill>
              </a:rPr>
              <a:t>Anomalous transitions near the CEP </a:t>
            </a:r>
            <a:r>
              <a:rPr lang="en-US" b="1" i="0" dirty="0">
                <a:solidFill>
                  <a:srgbClr val="002060"/>
                </a:solidFill>
                <a:sym typeface="Wingdings" panose="05000000000000000000" pitchFamily="2" charset="2"/>
              </a:rPr>
              <a:t>lead to critical fluctuations of the conserved charges (q = Q, B, S)</a:t>
            </a:r>
            <a:endParaRPr lang="en-US" b="1" i="0" dirty="0">
              <a:solidFill>
                <a:srgbClr val="00206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64440" y="1141023"/>
            <a:ext cx="5687180" cy="1525977"/>
            <a:chOff x="3378804" y="1190446"/>
            <a:chExt cx="5687180" cy="1525977"/>
          </a:xfrm>
        </p:grpSpPr>
        <p:grpSp>
          <p:nvGrpSpPr>
            <p:cNvPr id="6" name="Group 5"/>
            <p:cNvGrpSpPr/>
            <p:nvPr/>
          </p:nvGrpSpPr>
          <p:grpSpPr>
            <a:xfrm>
              <a:off x="3886200" y="1429393"/>
              <a:ext cx="5179784" cy="1287030"/>
              <a:chOff x="3964216" y="846570"/>
              <a:chExt cx="5179784" cy="128703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63579" y="846570"/>
                <a:ext cx="4296601" cy="843200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64216" y="1793708"/>
                <a:ext cx="5179784" cy="339892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3378804" y="1190446"/>
              <a:ext cx="55258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0" dirty="0">
                  <a:solidFill>
                    <a:srgbClr val="002060"/>
                  </a:solidFill>
                </a:rPr>
                <a:t>The moments of these distributions grow as powers of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/>
          <a:srcRect l="54861" t="39921" b="29866"/>
          <a:stretch/>
        </p:blipFill>
        <p:spPr>
          <a:xfrm>
            <a:off x="7086600" y="3108057"/>
            <a:ext cx="1880712" cy="260692"/>
          </a:xfrm>
          <a:prstGeom prst="rect">
            <a:avLst/>
          </a:prstGeom>
        </p:spPr>
      </p:pic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929680"/>
              </p:ext>
            </p:extLst>
          </p:nvPr>
        </p:nvGraphicFramePr>
        <p:xfrm>
          <a:off x="3812544" y="1477032"/>
          <a:ext cx="966792" cy="359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691" name="Equation" r:id="rId13" imgW="749160" imgH="279360" progId="Equation.DSMT4">
                  <p:embed/>
                </p:oleObj>
              </mc:Choice>
              <mc:Fallback>
                <p:oleObj name="Equation" r:id="rId13" imgW="7491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2544" y="1477032"/>
                        <a:ext cx="966792" cy="359461"/>
                      </a:xfrm>
                      <a:prstGeom prst="rect">
                        <a:avLst/>
                      </a:prstGeom>
                      <a:solidFill>
                        <a:srgbClr val="FFFF00">
                          <a:alpha val="65881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160184" y="5659795"/>
                <a:ext cx="6916497" cy="897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i="0" dirty="0">
                    <a:solidFill>
                      <a:srgbClr val="008000"/>
                    </a:solidFill>
                    <a:cs typeface="Arial" panose="020B0604020202020204" pitchFamily="34" charset="0"/>
                  </a:rPr>
                  <a:t>Measure cumulants of conserved charge distributions as a function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b="1" i="0">
                                <a:solidFill>
                                  <a:srgbClr val="008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𝐬</m:t>
                            </m:r>
                          </m:e>
                          <m:sub>
                            <m:r>
                              <a:rPr lang="en-US" b="1" i="0">
                                <a:solidFill>
                                  <a:srgbClr val="008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𝐍𝐍</m:t>
                            </m:r>
                          </m:sub>
                        </m:sSub>
                      </m:e>
                    </m:rad>
                    <m:r>
                      <a:rPr lang="en-US" b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a:rPr lang="en-US" b="1" i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 (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8000"/>
                            </a:solidFill>
                            <a:latin typeface="Cambria Math"/>
                          </a:rPr>
                          <m:t>𝛍</m:t>
                        </m:r>
                      </m:e>
                      <m:sub>
                        <m:r>
                          <a:rPr lang="en-US" b="1">
                            <a:solidFill>
                              <a:srgbClr val="008000"/>
                            </a:solidFill>
                            <a:latin typeface="Cambria Math"/>
                          </a:rPr>
                          <m:t>𝐁</m:t>
                        </m:r>
                      </m:sub>
                    </m:sSub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1" dirty="0">
                    <a:solidFill>
                      <a:srgbClr val="008000"/>
                    </a:solidFill>
                    <a:cs typeface="Arial" panose="020B0604020202020204" pitchFamily="34" charset="0"/>
                  </a:rPr>
                  <a:t>T), to search for critical fluctuations!</a:t>
                </a:r>
              </a:p>
              <a:p>
                <a:r>
                  <a:rPr lang="en-US" sz="1600" b="1" dirty="0">
                    <a:solidFill>
                      <a:srgbClr val="FB1525"/>
                    </a:solidFill>
                    <a:sym typeface="Wingdings" panose="05000000000000000000" pitchFamily="2" charset="2"/>
                  </a:rPr>
                  <a:t>Proviso  Finite size/time effects</a:t>
                </a:r>
                <a:endParaRPr lang="en-US" sz="1600" b="1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184" y="5659795"/>
                <a:ext cx="6916497" cy="897746"/>
              </a:xfrm>
              <a:prstGeom prst="rect">
                <a:avLst/>
              </a:prstGeom>
              <a:blipFill>
                <a:blip r:embed="rId15"/>
                <a:stretch>
                  <a:fillRect t="-3378" b="-7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6661097" y="4727735"/>
            <a:ext cx="25679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FF0000"/>
                </a:solidFill>
              </a:rPr>
              <a:t>**Fluctuations can be </a:t>
            </a:r>
          </a:p>
          <a:p>
            <a:r>
              <a:rPr lang="en-US" b="1" i="0" dirty="0">
                <a:solidFill>
                  <a:srgbClr val="FF0000"/>
                </a:solidFill>
              </a:rPr>
              <a:t>expressed as a ratio </a:t>
            </a:r>
          </a:p>
          <a:p>
            <a:r>
              <a:rPr lang="en-US" b="1" i="0" dirty="0">
                <a:solidFill>
                  <a:srgbClr val="FF0000"/>
                </a:solidFill>
              </a:rPr>
              <a:t>of susceptibilities**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494004"/>
              </p:ext>
            </p:extLst>
          </p:nvPr>
        </p:nvGraphicFramePr>
        <p:xfrm>
          <a:off x="8881232" y="1181190"/>
          <a:ext cx="187325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692" name="Equation" r:id="rId16" imgW="126720" imgH="203040" progId="Equation.DSMT4">
                  <p:embed/>
                </p:oleObj>
              </mc:Choice>
              <mc:Fallback>
                <p:oleObj name="Equation" r:id="rId16" imgW="126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1232" y="1181190"/>
                        <a:ext cx="187325" cy="296863"/>
                      </a:xfrm>
                      <a:prstGeom prst="rect">
                        <a:avLst/>
                      </a:prstGeom>
                      <a:solidFill>
                        <a:srgbClr val="FFFF00">
                          <a:alpha val="65881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A9A8D2E-AF91-4073-9CFA-92183796359A}"/>
                  </a:ext>
                </a:extLst>
              </p:cNvPr>
              <p:cNvSpPr/>
              <p:nvPr/>
            </p:nvSpPr>
            <p:spPr>
              <a:xfrm>
                <a:off x="-54917" y="2762185"/>
                <a:ext cx="3334986" cy="3031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l">
                  <a:buFont typeface="Wingdings" panose="05000000000000000000" pitchFamily="2" charset="2"/>
                  <a:buChar char="ü"/>
                </a:pPr>
                <a:r>
                  <a:rPr lang="en-US" sz="1700" dirty="0">
                    <a:solidFill>
                      <a:schemeClr val="accent5"/>
                    </a:solidFill>
                  </a:rPr>
                  <a:t>A flat distribution has only one non-zero cumulant C</a:t>
                </a:r>
                <a:r>
                  <a:rPr lang="en-US" sz="1700" baseline="-25000" dirty="0">
                    <a:solidFill>
                      <a:schemeClr val="accent5"/>
                    </a:solidFill>
                  </a:rPr>
                  <a:t>1</a:t>
                </a:r>
                <a:r>
                  <a:rPr lang="en-US" sz="1700" dirty="0">
                    <a:solidFill>
                      <a:schemeClr val="accent5"/>
                    </a:solidFill>
                  </a:rPr>
                  <a:t>.</a:t>
                </a:r>
              </a:p>
              <a:p>
                <a:pPr algn="l"/>
                <a:r>
                  <a:rPr lang="en-US" sz="600" dirty="0">
                    <a:solidFill>
                      <a:schemeClr val="accent5"/>
                    </a:solidFill>
                  </a:rPr>
                  <a:t> </a:t>
                </a:r>
              </a:p>
              <a:p>
                <a:pPr marL="285750" indent="-285750" algn="l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7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70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7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170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bSup>
                    <m:r>
                      <a:rPr lang="en-US" sz="170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700" dirty="0">
                    <a:solidFill>
                      <a:schemeClr val="accent5"/>
                    </a:solidFill>
                  </a:rPr>
                  <a:t>0, for n &gt; 2, for a Gaussian distribution</a:t>
                </a:r>
              </a:p>
              <a:p>
                <a:pPr algn="l"/>
                <a:r>
                  <a:rPr lang="en-US" sz="600" dirty="0">
                    <a:solidFill>
                      <a:schemeClr val="accent5"/>
                    </a:solidFill>
                  </a:rPr>
                  <a:t> </a:t>
                </a:r>
              </a:p>
              <a:p>
                <a:pPr marL="285750" indent="-285750" algn="l">
                  <a:buFont typeface="Wingdings" panose="05000000000000000000" pitchFamily="2" charset="2"/>
                  <a:buChar char="v"/>
                </a:pPr>
                <a:r>
                  <a:rPr lang="en-US" sz="1700" dirty="0">
                    <a:solidFill>
                      <a:schemeClr val="accent5"/>
                    </a:solidFill>
                  </a:rPr>
                  <a:t>Higher order cumulants characterizes the non-Gaussianity of a distribution</a:t>
                </a:r>
              </a:p>
              <a:p>
                <a:pPr algn="l"/>
                <a:r>
                  <a:rPr lang="en-US" sz="800" dirty="0">
                    <a:solidFill>
                      <a:schemeClr val="accent5"/>
                    </a:solidFill>
                  </a:rPr>
                  <a:t> </a:t>
                </a:r>
              </a:p>
              <a:p>
                <a:pPr marL="285750" indent="-285750" algn="l">
                  <a:buFont typeface="Wingdings" panose="05000000000000000000" pitchFamily="2" charset="2"/>
                  <a:buChar char="ü"/>
                </a:pPr>
                <a:r>
                  <a:rPr lang="en-US" sz="1700" dirty="0">
                    <a:solidFill>
                      <a:schemeClr val="accent5"/>
                    </a:solidFill>
                  </a:rPr>
                  <a:t>Higher order cumulants reach their maximum at/near the CEP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A9A8D2E-AF91-4073-9CFA-9218379635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4917" y="2762185"/>
                <a:ext cx="3334986" cy="3031984"/>
              </a:xfrm>
              <a:prstGeom prst="rect">
                <a:avLst/>
              </a:prstGeom>
              <a:blipFill>
                <a:blip r:embed="rId18"/>
                <a:stretch>
                  <a:fillRect l="-914" t="-604" r="-2377" b="-2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34">
            <a:extLst>
              <a:ext uri="{FF2B5EF4-FFF2-40B4-BE49-F238E27FC236}">
                <a16:creationId xmlns:a16="http://schemas.microsoft.com/office/drawing/2014/main" id="{BE9531EC-5652-458C-B02A-DDFE9C30133F}"/>
              </a:ext>
            </a:extLst>
          </p:cNvPr>
          <p:cNvSpPr/>
          <p:nvPr/>
        </p:nvSpPr>
        <p:spPr>
          <a:xfrm>
            <a:off x="98923" y="78480"/>
            <a:ext cx="5463677" cy="38058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>
                <a:solidFill>
                  <a:srgbClr val="0033CC"/>
                </a:solidFill>
              </a:rPr>
              <a:t>Exploration strategy – Fluctuations driven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CCA7507-C5D5-4110-BC01-A2286A637178}"/>
              </a:ext>
            </a:extLst>
          </p:cNvPr>
          <p:cNvGrpSpPr/>
          <p:nvPr/>
        </p:nvGrpSpPr>
        <p:grpSpPr>
          <a:xfrm>
            <a:off x="0" y="1024272"/>
            <a:ext cx="3036931" cy="1682888"/>
            <a:chOff x="0" y="1024272"/>
            <a:chExt cx="3036931" cy="1682888"/>
          </a:xfrm>
        </p:grpSpPr>
        <p:sp>
          <p:nvSpPr>
            <p:cNvPr id="16" name="Rectangle 15"/>
            <p:cNvSpPr/>
            <p:nvPr/>
          </p:nvSpPr>
          <p:spPr>
            <a:xfrm>
              <a:off x="81265" y="1024272"/>
              <a:ext cx="289053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0" u="sng" dirty="0">
                  <a:solidFill>
                    <a:srgbClr val="00B0F0"/>
                  </a:solidFill>
                </a:rPr>
                <a:t>Cumulants often used to</a:t>
              </a:r>
            </a:p>
            <a:p>
              <a:r>
                <a:rPr lang="en-US" b="1" i="0" u="sng" dirty="0">
                  <a:solidFill>
                    <a:srgbClr val="00B0F0"/>
                  </a:solidFill>
                </a:rPr>
                <a:t>Characterize distribution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390A141-DB99-4C44-93B7-C5C5645DB4C5}"/>
                </a:ext>
              </a:extLst>
            </p:cNvPr>
            <p:cNvGrpSpPr/>
            <p:nvPr/>
          </p:nvGrpSpPr>
          <p:grpSpPr>
            <a:xfrm>
              <a:off x="0" y="1618745"/>
              <a:ext cx="3036931" cy="1088415"/>
              <a:chOff x="-7088" y="1682537"/>
              <a:chExt cx="3036931" cy="108841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CEE847C3-666E-465C-B36D-14BCFCBEE4E8}"/>
                      </a:ext>
                    </a:extLst>
                  </p:cNvPr>
                  <p:cNvSpPr/>
                  <p:nvPr/>
                </p:nvSpPr>
                <p:spPr>
                  <a:xfrm>
                    <a:off x="0" y="1682537"/>
                    <a:ext cx="1157047" cy="39549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CEE847C3-666E-465C-B36D-14BCFCBEE4E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1682537"/>
                    <a:ext cx="1157047" cy="395493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31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508C5836-2C8D-4191-8EC6-A39ACBC20E85}"/>
                      </a:ext>
                    </a:extLst>
                  </p:cNvPr>
                  <p:cNvSpPr/>
                  <p:nvPr/>
                </p:nvSpPr>
                <p:spPr>
                  <a:xfrm>
                    <a:off x="1450436" y="1690003"/>
                    <a:ext cx="1579407" cy="39574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508C5836-2C8D-4191-8EC6-A39ACBC20E8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50436" y="1690003"/>
                    <a:ext cx="1579407" cy="395749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930EF17F-EC7F-4354-9193-F885B22700ED}"/>
                      </a:ext>
                    </a:extLst>
                  </p:cNvPr>
                  <p:cNvSpPr/>
                  <p:nvPr/>
                </p:nvSpPr>
                <p:spPr>
                  <a:xfrm>
                    <a:off x="-7088" y="2016565"/>
                    <a:ext cx="1579407" cy="39716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930EF17F-EC7F-4354-9193-F885B22700E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7088" y="2016565"/>
                    <a:ext cx="1579407" cy="397160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86E8C57E-04F7-4D6A-A345-BB2C2A8DFB80}"/>
                      </a:ext>
                    </a:extLst>
                  </p:cNvPr>
                  <p:cNvSpPr/>
                  <p:nvPr/>
                </p:nvSpPr>
                <p:spPr>
                  <a:xfrm>
                    <a:off x="-7088" y="2375779"/>
                    <a:ext cx="2703882" cy="39517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 smtClean="0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en-US" baseline="30000" dirty="0"/>
                  </a:p>
                </p:txBody>
              </p:sp>
            </mc:Choice>
            <mc:Fallback xmlns="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86E8C57E-04F7-4D6A-A345-BB2C2A8DFB8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7088" y="2375779"/>
                    <a:ext cx="2703882" cy="395173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0D155927-9DF3-4896-B1CE-A6A2D557EC4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344692" y="2810417"/>
            <a:ext cx="1050605" cy="3398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33F0AF1-A253-4346-B361-89DB25998305}"/>
                  </a:ext>
                </a:extLst>
              </p:cNvPr>
              <p:cNvSpPr/>
              <p:nvPr/>
            </p:nvSpPr>
            <p:spPr>
              <a:xfrm>
                <a:off x="3646287" y="1905760"/>
                <a:ext cx="1229952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1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1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120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12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33F0AF1-A253-4346-B361-89DB259983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287" y="1905760"/>
                <a:ext cx="1229952" cy="27699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>
            <a:extLst>
              <a:ext uri="{FF2B5EF4-FFF2-40B4-BE49-F238E27FC236}">
                <a16:creationId xmlns:a16="http://schemas.microsoft.com/office/drawing/2014/main" id="{C91F1ABA-0968-4758-B0A0-BDD7C9FF238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772417" y="3563013"/>
            <a:ext cx="2408423" cy="1136902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370153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QCD @ Weihai-Shandong University, China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5754E0-FBAF-4FFF-B293-2E36D24C9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64" y="386092"/>
            <a:ext cx="4288599" cy="2376607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363E50DB-729E-4FEA-94DB-32EF11F1BE23}"/>
              </a:ext>
            </a:extLst>
          </p:cNvPr>
          <p:cNvGrpSpPr/>
          <p:nvPr/>
        </p:nvGrpSpPr>
        <p:grpSpPr>
          <a:xfrm>
            <a:off x="5517679" y="439256"/>
            <a:ext cx="3626321" cy="5249484"/>
            <a:chOff x="5517679" y="439256"/>
            <a:chExt cx="3626321" cy="524948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6509E17-7CA9-4FF4-8053-47870C62885D}"/>
                </a:ext>
              </a:extLst>
            </p:cNvPr>
            <p:cNvGrpSpPr/>
            <p:nvPr/>
          </p:nvGrpSpPr>
          <p:grpSpPr>
            <a:xfrm>
              <a:off x="5517679" y="439256"/>
              <a:ext cx="3626321" cy="5249484"/>
              <a:chOff x="5517679" y="439256"/>
              <a:chExt cx="3626321" cy="5249484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94A0F89C-EDDE-4828-B507-94FE684FDE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1014" t="4001" r="2106" b="50000"/>
              <a:stretch/>
            </p:blipFill>
            <p:spPr>
              <a:xfrm>
                <a:off x="5629523" y="2783965"/>
                <a:ext cx="3447158" cy="290477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EB3C5D10-21F6-493C-BC96-B213EE3FA3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786" t="2908" r="49872" b="50000"/>
              <a:stretch/>
            </p:blipFill>
            <p:spPr>
              <a:xfrm>
                <a:off x="5517679" y="439256"/>
                <a:ext cx="3626321" cy="3033771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5E38255-9AC4-4C70-9037-0E7D3CA87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56478" y="614918"/>
              <a:ext cx="2993058" cy="145792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/>
          <a:srcRect r="45139"/>
          <a:stretch/>
        </p:blipFill>
        <p:spPr>
          <a:xfrm>
            <a:off x="3657600" y="717845"/>
            <a:ext cx="1904108" cy="718756"/>
          </a:xfrm>
          <a:prstGeom prst="rect">
            <a:avLst/>
          </a:prstGeom>
          <a:pattFill prst="pct60">
            <a:fgClr>
              <a:srgbClr val="FFFF00"/>
            </a:fgClr>
            <a:bgClr>
              <a:schemeClr val="bg1"/>
            </a:bgClr>
          </a:pattFill>
          <a:effectLst>
            <a:glow rad="127000">
              <a:srgbClr val="FFFF00"/>
            </a:glo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22FEE0-F438-41CB-91D3-548D77E969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5600" y="3675631"/>
            <a:ext cx="2715159" cy="17345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Object 28">
                <a:extLst>
                  <a:ext uri="{FF2B5EF4-FFF2-40B4-BE49-F238E27FC236}">
                    <a16:creationId xmlns:a16="http://schemas.microsoft.com/office/drawing/2014/main" id="{C3C9799C-005F-4DB1-8B61-4DC79E0ADEC6}"/>
                  </a:ext>
                </a:extLst>
              </p:cNvPr>
              <p:cNvSpPr txBox="1"/>
              <p:nvPr/>
            </p:nvSpPr>
            <p:spPr bwMode="auto">
              <a:xfrm>
                <a:off x="228600" y="4473392"/>
                <a:ext cx="2237995" cy="1093507"/>
              </a:xfrm>
              <a:prstGeom prst="rect">
                <a:avLst/>
              </a:prstGeom>
              <a:solidFill>
                <a:srgbClr val="FFFF00">
                  <a:alpha val="65881"/>
                </a:srgbClr>
              </a:solidFill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3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sz="1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den>
                      </m:f>
                      <m:d>
                        <m:dPr>
                          <m:ctrlPr>
                            <a:rPr lang="en-US" sz="1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13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3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𝜕𝛽𝜇</m:t>
                              </m:r>
                            </m:den>
                          </m:f>
                        </m:e>
                      </m:d>
                      <m:r>
                        <a:rPr lang="en-US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sz="1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3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3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sz="13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13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3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sz="1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den>
                      </m:f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sz="1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sz="1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/>
                      </m:sSubSup>
                      <m:r>
                        <a:rPr lang="en-US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1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sz="1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3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3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sz="13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3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13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3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3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sz="1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3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den>
                      </m:f>
                      <m:r>
                        <a:rPr lang="en-US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3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3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300" dirty="0"/>
              </a:p>
            </p:txBody>
          </p:sp>
        </mc:Choice>
        <mc:Fallback>
          <p:sp>
            <p:nvSpPr>
              <p:cNvPr id="29" name="Object 28">
                <a:extLst>
                  <a:ext uri="{FF2B5EF4-FFF2-40B4-BE49-F238E27FC236}">
                    <a16:creationId xmlns:a16="http://schemas.microsoft.com/office/drawing/2014/main" id="{C3C9799C-005F-4DB1-8B61-4DC79E0AD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4473392"/>
                <a:ext cx="2237995" cy="10935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676401" y="5566899"/>
            <a:ext cx="729233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336600"/>
                </a:solidFill>
              </a:rPr>
              <a:t>The singular contributions to baryon number susceptibility ratios are universal features for phase transitions and the existence of the CEP</a:t>
            </a:r>
            <a:r>
              <a:rPr lang="en-US" b="1" dirty="0">
                <a:solidFill>
                  <a:srgbClr val="336600"/>
                </a:solidFill>
                <a:cs typeface="Arial" panose="020B0604020202020204" pitchFamily="34" charset="0"/>
              </a:rPr>
              <a:t>!</a:t>
            </a:r>
          </a:p>
          <a:p>
            <a:r>
              <a:rPr lang="en-US" sz="1600" b="1" dirty="0">
                <a:solidFill>
                  <a:srgbClr val="FB1525"/>
                </a:solidFill>
                <a:sym typeface="Wingdings" panose="05000000000000000000" pitchFamily="2" charset="2"/>
              </a:rPr>
              <a:t>Proviso  Finite size/time effects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72627"/>
            <a:ext cx="34511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="1" i="0" dirty="0">
                <a:solidFill>
                  <a:srgbClr val="4B14E6"/>
                </a:solidFill>
              </a:rPr>
              <a:t>Non-monotonic patterns for cumulants or susceptibility ratios could signal  the CEP </a:t>
            </a:r>
          </a:p>
          <a:p>
            <a:pPr algn="l"/>
            <a:r>
              <a:rPr lang="en-US" sz="1600" b="1" i="0" dirty="0">
                <a:solidFill>
                  <a:srgbClr val="4B14E6"/>
                </a:solidFill>
              </a:rPr>
              <a:t> </a:t>
            </a:r>
            <a:r>
              <a:rPr lang="en-US" sz="1600" b="1" i="0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sz="1600" b="1" i="0" dirty="0">
                <a:solidFill>
                  <a:srgbClr val="0070C0"/>
                </a:solidFill>
              </a:rPr>
              <a:t>strong dependence on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sz="1600" b="1" i="0" dirty="0">
                <a:solidFill>
                  <a:srgbClr val="0070C0"/>
                </a:solidFill>
              </a:rPr>
              <a:t>model specifics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sz="1600" b="1" i="0" dirty="0">
                <a:solidFill>
                  <a:srgbClr val="0070C0"/>
                </a:solidFill>
              </a:rPr>
              <a:t>reaction trajectory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6F6DE87-8BD7-4CC0-9FBC-2BB99CCDAC35}"/>
              </a:ext>
            </a:extLst>
          </p:cNvPr>
          <p:cNvSpPr/>
          <p:nvPr/>
        </p:nvSpPr>
        <p:spPr>
          <a:xfrm>
            <a:off x="2966498" y="3208318"/>
            <a:ext cx="2715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0" dirty="0">
                <a:solidFill>
                  <a:srgbClr val="B96E57"/>
                </a:solidFill>
              </a:rPr>
              <a:t>Holographic QCD phase diagram with critical point</a:t>
            </a:r>
          </a:p>
        </p:txBody>
      </p:sp>
      <p:cxnSp>
        <p:nvCxnSpPr>
          <p:cNvPr id="13313" name="Straight Arrow Connector 13312">
            <a:extLst>
              <a:ext uri="{FF2B5EF4-FFF2-40B4-BE49-F238E27FC236}">
                <a16:creationId xmlns:a16="http://schemas.microsoft.com/office/drawing/2014/main" id="{41B3DD83-F5CD-4893-B35C-38CDA4EDAC30}"/>
              </a:ext>
            </a:extLst>
          </p:cNvPr>
          <p:cNvCxnSpPr/>
          <p:nvPr/>
        </p:nvCxnSpPr>
        <p:spPr>
          <a:xfrm flipV="1">
            <a:off x="4572000" y="4114800"/>
            <a:ext cx="2667000" cy="533400"/>
          </a:xfrm>
          <a:prstGeom prst="straightConnector1">
            <a:avLst/>
          </a:prstGeom>
          <a:ln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16" name="Straight Arrow Connector 13315">
            <a:extLst>
              <a:ext uri="{FF2B5EF4-FFF2-40B4-BE49-F238E27FC236}">
                <a16:creationId xmlns:a16="http://schemas.microsoft.com/office/drawing/2014/main" id="{F987530A-398D-4D62-932B-1291841C9D3B}"/>
              </a:ext>
            </a:extLst>
          </p:cNvPr>
          <p:cNvCxnSpPr/>
          <p:nvPr/>
        </p:nvCxnSpPr>
        <p:spPr>
          <a:xfrm flipV="1">
            <a:off x="4191000" y="4542915"/>
            <a:ext cx="3161276" cy="254724"/>
          </a:xfrm>
          <a:prstGeom prst="straightConnector1">
            <a:avLst/>
          </a:prstGeom>
          <a:ln>
            <a:solidFill>
              <a:srgbClr val="FB15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6D59995-ED2E-4583-B092-56A164842AD0}"/>
              </a:ext>
            </a:extLst>
          </p:cNvPr>
          <p:cNvCxnSpPr>
            <a:cxnSpLocks/>
          </p:cNvCxnSpPr>
          <p:nvPr/>
        </p:nvCxnSpPr>
        <p:spPr>
          <a:xfrm flipV="1">
            <a:off x="4572000" y="1823584"/>
            <a:ext cx="2590800" cy="2812450"/>
          </a:xfrm>
          <a:prstGeom prst="straightConnector1">
            <a:avLst/>
          </a:prstGeom>
          <a:ln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3DDFE31-D210-4C77-A498-A8C3528222AB}"/>
              </a:ext>
            </a:extLst>
          </p:cNvPr>
          <p:cNvCxnSpPr>
            <a:cxnSpLocks/>
          </p:cNvCxnSpPr>
          <p:nvPr/>
        </p:nvCxnSpPr>
        <p:spPr>
          <a:xfrm flipV="1">
            <a:off x="4191000" y="2269203"/>
            <a:ext cx="3139839" cy="2516751"/>
          </a:xfrm>
          <a:prstGeom prst="straightConnector1">
            <a:avLst/>
          </a:prstGeom>
          <a:ln>
            <a:solidFill>
              <a:srgbClr val="FB15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34">
            <a:extLst>
              <a:ext uri="{FF2B5EF4-FFF2-40B4-BE49-F238E27FC236}">
                <a16:creationId xmlns:a16="http://schemas.microsoft.com/office/drawing/2014/main" id="{BE9531EC-5652-458C-B02A-DDFE9C30133F}"/>
              </a:ext>
            </a:extLst>
          </p:cNvPr>
          <p:cNvSpPr/>
          <p:nvPr/>
        </p:nvSpPr>
        <p:spPr>
          <a:xfrm>
            <a:off x="98923" y="78480"/>
            <a:ext cx="5692277" cy="38058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>
                <a:solidFill>
                  <a:srgbClr val="0033CC"/>
                </a:solidFill>
              </a:rPr>
              <a:t>Exploration strategy – </a:t>
            </a:r>
            <a:r>
              <a:rPr lang="en-US" sz="2000" b="1" dirty="0" err="1">
                <a:solidFill>
                  <a:srgbClr val="0033CC"/>
                </a:solidFill>
              </a:rPr>
              <a:t>Fluctations</a:t>
            </a:r>
            <a:r>
              <a:rPr lang="en-US" sz="2000" b="1" dirty="0">
                <a:solidFill>
                  <a:srgbClr val="0033CC"/>
                </a:solidFill>
              </a:rPr>
              <a:t>/Dynamics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84C1FD-9C12-457A-9F99-99968E70A34A}"/>
              </a:ext>
            </a:extLst>
          </p:cNvPr>
          <p:cNvSpPr txBox="1"/>
          <p:nvPr/>
        </p:nvSpPr>
        <p:spPr>
          <a:xfrm>
            <a:off x="327048" y="4191000"/>
            <a:ext cx="20746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0" dirty="0">
                <a:solidFill>
                  <a:srgbClr val="FF0000"/>
                </a:solidFill>
              </a:rPr>
              <a:t>Consistency Check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77402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8" grpId="0"/>
      <p:bldP spid="3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QCD @ Weihai-Shandong University, China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466900"/>
            <a:ext cx="4408438" cy="246359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76200" y="66192"/>
            <a:ext cx="8229600" cy="54864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>
                <a:solidFill>
                  <a:srgbClr val="320CD6"/>
                </a:solidFill>
              </a:rPr>
              <a:t>Finite-Size effects strongly influence characterization of the CEP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840895" y="3621901"/>
            <a:ext cx="29103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E. </a:t>
            </a:r>
            <a:r>
              <a:rPr lang="en-US" sz="1400" dirty="0" err="1"/>
              <a:t>Fraga</a:t>
            </a:r>
            <a:r>
              <a:rPr lang="en-US" sz="1400" dirty="0"/>
              <a:t> et. al.</a:t>
            </a:r>
          </a:p>
          <a:p>
            <a:r>
              <a:rPr lang="en-US" sz="1200" b="1" i="0" dirty="0"/>
              <a:t>J. </a:t>
            </a:r>
            <a:r>
              <a:rPr lang="en-US" sz="1200" b="1" i="0" dirty="0" err="1"/>
              <a:t>Phys.G</a:t>
            </a:r>
            <a:r>
              <a:rPr lang="en-US" sz="1200" b="1" i="0" dirty="0"/>
              <a:t> 38:085101, 2011</a:t>
            </a:r>
            <a:endParaRPr lang="en-US" sz="12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829339" y="2202712"/>
            <a:ext cx="2644221" cy="2033446"/>
            <a:chOff x="1219200" y="2362200"/>
            <a:chExt cx="2901919" cy="198120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1219200" y="2362200"/>
              <a:ext cx="685800" cy="19812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1219200" y="2667000"/>
              <a:ext cx="1371600" cy="1676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cxnSpLocks/>
            </p:cNvCxnSpPr>
            <p:nvPr/>
          </p:nvCxnSpPr>
          <p:spPr>
            <a:xfrm flipV="1">
              <a:off x="1219200" y="3030380"/>
              <a:ext cx="2901919" cy="13130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28370" y="4241100"/>
            <a:ext cx="462283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i="0" dirty="0"/>
              <a:t>Displacement of pseudo-CEP &amp; pseudo-first-order transition lines due to finite-size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8629" y="1759024"/>
            <a:ext cx="2549689" cy="21995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3073" y="1727766"/>
            <a:ext cx="2330927" cy="19285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6427" y="4090522"/>
            <a:ext cx="2549689" cy="23750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12323" y="4694100"/>
            <a:ext cx="159530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FSE on temp </a:t>
            </a:r>
          </a:p>
          <a:p>
            <a:r>
              <a:rPr lang="en-US" dirty="0"/>
              <a:t>dependence</a:t>
            </a:r>
          </a:p>
          <a:p>
            <a:r>
              <a:rPr lang="en-US" dirty="0"/>
              <a:t>of minimum</a:t>
            </a:r>
          </a:p>
          <a:p>
            <a:r>
              <a:rPr lang="en-US" dirty="0"/>
              <a:t>~ </a:t>
            </a:r>
            <a:r>
              <a:rPr lang="en-US" sz="2000" dirty="0"/>
              <a:t>L</a:t>
            </a:r>
            <a:r>
              <a:rPr lang="en-US" sz="2000" baseline="30000" dirty="0"/>
              <a:t>2.5n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58057" y="1209724"/>
            <a:ext cx="5024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0" dirty="0">
                <a:latin typeface="CMBX12"/>
              </a:rPr>
              <a:t>Finite-size effects on the sixth order cumulant</a:t>
            </a:r>
          </a:p>
          <a:p>
            <a:r>
              <a:rPr lang="en-US" i="0" dirty="0">
                <a:latin typeface="CMBX12"/>
              </a:rPr>
              <a:t>-- 3D </a:t>
            </a:r>
            <a:r>
              <a:rPr lang="en-US" i="0" dirty="0" err="1">
                <a:latin typeface="CMBX12"/>
              </a:rPr>
              <a:t>Ising</a:t>
            </a:r>
            <a:r>
              <a:rPr lang="en-US" i="0" dirty="0">
                <a:latin typeface="CMBX12"/>
              </a:rPr>
              <a:t> model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400631" y="3861202"/>
            <a:ext cx="32955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0" dirty="0">
                <a:solidFill>
                  <a:srgbClr val="808080"/>
                </a:solidFill>
                <a:latin typeface="Times New Roman" panose="02020603050405020304" pitchFamily="18" charset="0"/>
              </a:rPr>
              <a:t>Pan </a:t>
            </a:r>
            <a:r>
              <a:rPr lang="en-US" sz="1600" i="0" dirty="0" err="1">
                <a:solidFill>
                  <a:srgbClr val="808080"/>
                </a:solidFill>
                <a:latin typeface="Times New Roman" panose="02020603050405020304" pitchFamily="18" charset="0"/>
              </a:rPr>
              <a:t>Xue</a:t>
            </a:r>
            <a:r>
              <a:rPr lang="en-US" sz="1600" i="0" dirty="0">
                <a:solidFill>
                  <a:srgbClr val="808080"/>
                </a:solidFill>
                <a:latin typeface="Times New Roman" panose="02020603050405020304" pitchFamily="18" charset="0"/>
              </a:rPr>
              <a:t> et al arXiv:1604.06858</a:t>
            </a:r>
            <a:endParaRPr lang="en-US" sz="1600" dirty="0"/>
          </a:p>
        </p:txBody>
      </p:sp>
      <p:sp>
        <p:nvSpPr>
          <p:cNvPr id="23" name="Freeform 22"/>
          <p:cNvSpPr/>
          <p:nvPr/>
        </p:nvSpPr>
        <p:spPr>
          <a:xfrm>
            <a:off x="7338060" y="3478944"/>
            <a:ext cx="1200150" cy="1258626"/>
          </a:xfrm>
          <a:custGeom>
            <a:avLst/>
            <a:gdLst>
              <a:gd name="connsiteX0" fmla="*/ 982980 w 1200150"/>
              <a:gd name="connsiteY0" fmla="*/ 0 h 1258626"/>
              <a:gd name="connsiteX1" fmla="*/ 1200150 w 1200150"/>
              <a:gd name="connsiteY1" fmla="*/ 525780 h 1258626"/>
              <a:gd name="connsiteX2" fmla="*/ 982980 w 1200150"/>
              <a:gd name="connsiteY2" fmla="*/ 1143000 h 1258626"/>
              <a:gd name="connsiteX3" fmla="*/ 0 w 1200150"/>
              <a:gd name="connsiteY3" fmla="*/ 1257300 h 125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0150" h="1258626">
                <a:moveTo>
                  <a:pt x="982980" y="0"/>
                </a:moveTo>
                <a:cubicBezTo>
                  <a:pt x="1091565" y="167640"/>
                  <a:pt x="1200150" y="335280"/>
                  <a:pt x="1200150" y="525780"/>
                </a:cubicBezTo>
                <a:cubicBezTo>
                  <a:pt x="1200150" y="716280"/>
                  <a:pt x="1183005" y="1021080"/>
                  <a:pt x="982980" y="1143000"/>
                </a:cubicBezTo>
                <a:cubicBezTo>
                  <a:pt x="782955" y="1264920"/>
                  <a:pt x="391477" y="1261110"/>
                  <a:pt x="0" y="1257300"/>
                </a:cubicBezTo>
              </a:path>
            </a:pathLst>
          </a:custGeom>
          <a:noFill/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5855970" y="1811672"/>
            <a:ext cx="0" cy="1897873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 rot="13372926">
            <a:off x="5960574" y="2020227"/>
            <a:ext cx="1200150" cy="1258626"/>
          </a:xfrm>
          <a:custGeom>
            <a:avLst/>
            <a:gdLst>
              <a:gd name="connsiteX0" fmla="*/ 982980 w 1200150"/>
              <a:gd name="connsiteY0" fmla="*/ 0 h 1258626"/>
              <a:gd name="connsiteX1" fmla="*/ 1200150 w 1200150"/>
              <a:gd name="connsiteY1" fmla="*/ 525780 h 1258626"/>
              <a:gd name="connsiteX2" fmla="*/ 982980 w 1200150"/>
              <a:gd name="connsiteY2" fmla="*/ 1143000 h 1258626"/>
              <a:gd name="connsiteX3" fmla="*/ 0 w 1200150"/>
              <a:gd name="connsiteY3" fmla="*/ 1257300 h 125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0150" h="1258626">
                <a:moveTo>
                  <a:pt x="982980" y="0"/>
                </a:moveTo>
                <a:cubicBezTo>
                  <a:pt x="1091565" y="167640"/>
                  <a:pt x="1200150" y="335280"/>
                  <a:pt x="1200150" y="525780"/>
                </a:cubicBezTo>
                <a:cubicBezTo>
                  <a:pt x="1200150" y="716280"/>
                  <a:pt x="1183005" y="1021080"/>
                  <a:pt x="982980" y="1143000"/>
                </a:cubicBezTo>
                <a:cubicBezTo>
                  <a:pt x="782955" y="1264920"/>
                  <a:pt x="391477" y="1261110"/>
                  <a:pt x="0" y="1257300"/>
                </a:cubicBezTo>
              </a:path>
            </a:pathLst>
          </a:custGeom>
          <a:noFill/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-73852" y="4934700"/>
            <a:ext cx="4857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B1525"/>
                </a:solidFill>
                <a:sym typeface="Wingdings" panose="05000000000000000000" pitchFamily="2" charset="2"/>
              </a:rPr>
              <a:t>A flawless measurement, sensitive to FSE, </a:t>
            </a:r>
            <a:r>
              <a:rPr lang="en-US" b="1" u="sng" dirty="0">
                <a:solidFill>
                  <a:srgbClr val="FB1525"/>
                </a:solidFill>
                <a:sym typeface="Wingdings" panose="05000000000000000000" pitchFamily="2" charset="2"/>
              </a:rPr>
              <a:t>cann</a:t>
            </a:r>
            <a:r>
              <a:rPr lang="en-US" b="1" i="0" u="sng" dirty="0">
                <a:solidFill>
                  <a:srgbClr val="FB1525"/>
                </a:solidFill>
                <a:sym typeface="Wingdings" panose="05000000000000000000" pitchFamily="2" charset="2"/>
              </a:rPr>
              <a:t>ot</a:t>
            </a:r>
            <a:r>
              <a:rPr lang="en-US" b="1" dirty="0">
                <a:solidFill>
                  <a:srgbClr val="FB1525"/>
                </a:solidFill>
                <a:sym typeface="Wingdings" panose="05000000000000000000" pitchFamily="2" charset="2"/>
              </a:rPr>
              <a:t>  locate and characterize the CEP directl</a:t>
            </a:r>
            <a:r>
              <a:rPr lang="en-US" sz="2000" b="1" dirty="0">
                <a:solidFill>
                  <a:srgbClr val="FB1525"/>
                </a:solidFill>
                <a:sym typeface="Wingdings" panose="05000000000000000000" pitchFamily="2" charset="2"/>
              </a:rPr>
              <a:t>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EF944A-192C-4815-A575-27D20145ED9E}"/>
              </a:ext>
            </a:extLst>
          </p:cNvPr>
          <p:cNvSpPr txBox="1"/>
          <p:nvPr/>
        </p:nvSpPr>
        <p:spPr>
          <a:xfrm>
            <a:off x="-20037" y="582769"/>
            <a:ext cx="557556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>
                <a:solidFill>
                  <a:srgbClr val="FF0000"/>
                </a:solidFill>
              </a:rPr>
              <a:t>Collision systems are small and short-lived!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1600" b="1" i="0" dirty="0">
                <a:solidFill>
                  <a:schemeClr val="accent5">
                    <a:lumMod val="75000"/>
                  </a:schemeClr>
                </a:solidFill>
              </a:rPr>
              <a:t>Significant signal attenuation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1600" b="1" i="0" dirty="0">
                <a:solidFill>
                  <a:schemeClr val="accent5">
                    <a:lumMod val="75000"/>
                  </a:schemeClr>
                </a:solidFill>
              </a:rPr>
              <a:t>Shifts the CEP to a new pseudocritical point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7CC8C05-CBA4-4121-940F-47FE9C2489A6}"/>
              </a:ext>
            </a:extLst>
          </p:cNvPr>
          <p:cNvSpPr/>
          <p:nvPr/>
        </p:nvSpPr>
        <p:spPr>
          <a:xfrm>
            <a:off x="7301024" y="4655784"/>
            <a:ext cx="1834083" cy="1182049"/>
          </a:xfrm>
          <a:prstGeom prst="ellipse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3011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15" grpId="0"/>
      <p:bldP spid="16" grpId="0"/>
      <p:bldP spid="21" grpId="0"/>
      <p:bldP spid="23" grpId="0" animBg="1"/>
      <p:bldP spid="24" grpId="0" animBg="1"/>
      <p:bldP spid="18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QCD @ Weihai-Shandong University, China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-11431" y="48609"/>
            <a:ext cx="4202431" cy="553675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320CD6"/>
                </a:solidFill>
              </a:rPr>
              <a:t>Basics of the Finite-Size Effect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22324"/>
          <a:stretch/>
        </p:blipFill>
        <p:spPr>
          <a:xfrm>
            <a:off x="1" y="870690"/>
            <a:ext cx="3429000" cy="20090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6109" y="0"/>
            <a:ext cx="4536394" cy="465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r="34523"/>
          <a:stretch/>
        </p:blipFill>
        <p:spPr>
          <a:xfrm>
            <a:off x="99060" y="3505200"/>
            <a:ext cx="3025140" cy="18287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62200" y="5353048"/>
            <a:ext cx="6650832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0" dirty="0">
                <a:solidFill>
                  <a:srgbClr val="FF0000"/>
                </a:solidFill>
                <a:latin typeface="LiberationSans"/>
              </a:rPr>
              <a:t>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i="0" dirty="0">
                <a:solidFill>
                  <a:srgbClr val="FF0000"/>
                </a:solidFill>
                <a:latin typeface="LiberationSans"/>
                <a:sym typeface="Wingdings" panose="05000000000000000000" pitchFamily="2" charset="2"/>
              </a:rPr>
              <a:t> </a:t>
            </a:r>
            <a:r>
              <a:rPr lang="en-US" sz="2000" b="1" i="0" dirty="0">
                <a:solidFill>
                  <a:srgbClr val="FF0000"/>
                </a:solidFill>
                <a:latin typeface="LiberationSans"/>
                <a:sym typeface="Wingdings" panose="05000000000000000000" pitchFamily="2" charset="2"/>
              </a:rPr>
              <a:t>In addition to signal attenuation, </a:t>
            </a:r>
            <a:r>
              <a:rPr lang="en-US" sz="2000" b="1" i="0" dirty="0">
                <a:solidFill>
                  <a:srgbClr val="FB1525"/>
                </a:solidFill>
                <a:latin typeface="LiberationSans"/>
                <a:sym typeface="Wingdings" panose="05000000000000000000" pitchFamily="2" charset="2"/>
              </a:rPr>
              <a:t>only a pseudo-critical point (shifted from the genuine CEP) can be observed!</a:t>
            </a:r>
            <a:endParaRPr lang="en-US" sz="2000" b="1" i="0" dirty="0">
              <a:solidFill>
                <a:srgbClr val="FB1525"/>
              </a:solidFill>
              <a:latin typeface="LiberationSans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57200" y="5395913"/>
          <a:ext cx="174466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778" name="Equation" r:id="rId8" imgW="1015920" imgH="279360" progId="Equation.DSMT4">
                  <p:embed/>
                </p:oleObj>
              </mc:Choice>
              <mc:Fallback>
                <p:oleObj name="Equation" r:id="rId8" imgW="10159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395913"/>
                        <a:ext cx="1744663" cy="479425"/>
                      </a:xfrm>
                      <a:prstGeom prst="rect">
                        <a:avLst/>
                      </a:prstGeom>
                      <a:solidFill>
                        <a:srgbClr val="FFFF00">
                          <a:alpha val="65881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7208520" y="1234718"/>
            <a:ext cx="643890" cy="2281911"/>
            <a:chOff x="2655570" y="1581150"/>
            <a:chExt cx="643890" cy="1954530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3299460" y="1581150"/>
              <a:ext cx="0" cy="304800"/>
            </a:xfrm>
            <a:prstGeom prst="straightConnector1">
              <a:avLst/>
            </a:prstGeom>
            <a:ln>
              <a:solidFill>
                <a:srgbClr val="FB152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3253740" y="1981200"/>
              <a:ext cx="0" cy="304800"/>
            </a:xfrm>
            <a:prstGeom prst="straightConnector1">
              <a:avLst/>
            </a:prstGeom>
            <a:ln>
              <a:solidFill>
                <a:srgbClr val="FB152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3177540" y="2428947"/>
              <a:ext cx="0" cy="304800"/>
            </a:xfrm>
            <a:prstGeom prst="straightConnector1">
              <a:avLst/>
            </a:prstGeom>
            <a:ln>
              <a:solidFill>
                <a:srgbClr val="FB152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3017520" y="2849880"/>
              <a:ext cx="0" cy="304800"/>
            </a:xfrm>
            <a:prstGeom prst="straightConnector1">
              <a:avLst/>
            </a:prstGeom>
            <a:ln>
              <a:solidFill>
                <a:srgbClr val="FB152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2655570" y="3230880"/>
              <a:ext cx="0" cy="304800"/>
            </a:xfrm>
            <a:prstGeom prst="straightConnector1">
              <a:avLst/>
            </a:prstGeom>
            <a:ln>
              <a:solidFill>
                <a:srgbClr val="FB152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4584601" y="4526280"/>
            <a:ext cx="43315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0" dirty="0">
                <a:solidFill>
                  <a:srgbClr val="4B14E6"/>
                </a:solidFill>
                <a:latin typeface="LiberationSans"/>
              </a:rPr>
              <a:t>note change in peak heights, </a:t>
            </a:r>
          </a:p>
          <a:p>
            <a:r>
              <a:rPr lang="en-US" sz="2000" b="1" i="0" dirty="0">
                <a:solidFill>
                  <a:srgbClr val="4B14E6"/>
                </a:solidFill>
                <a:latin typeface="LiberationSans"/>
              </a:rPr>
              <a:t>positions &amp; widths </a:t>
            </a:r>
          </a:p>
          <a:p>
            <a:r>
              <a:rPr lang="en-US" sz="2000" b="1" i="0" dirty="0">
                <a:solidFill>
                  <a:srgbClr val="002060"/>
                </a:solidFill>
                <a:latin typeface="LiberationSans"/>
                <a:sym typeface="Wingdings" panose="05000000000000000000" pitchFamily="2" charset="2"/>
              </a:rPr>
              <a:t> The curse of Finite-Size Effects (FSE)</a:t>
            </a:r>
            <a:r>
              <a:rPr lang="en-US" sz="2000" b="1" i="0" dirty="0">
                <a:solidFill>
                  <a:srgbClr val="002060"/>
                </a:solidFill>
                <a:latin typeface="LiberationSans"/>
              </a:rPr>
              <a:t>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154430"/>
            <a:ext cx="797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/>
              <a:t>T &gt; </a:t>
            </a:r>
            <a:r>
              <a:rPr lang="en-US" b="1" i="0" dirty="0" err="1"/>
              <a:t>T</a:t>
            </a:r>
            <a:r>
              <a:rPr lang="en-US" b="1" i="0" baseline="-25000" dirty="0" err="1"/>
              <a:t>c</a:t>
            </a:r>
            <a:endParaRPr lang="en-US" b="1" i="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-76200" y="3779520"/>
            <a:ext cx="153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/>
              <a:t>T close to </a:t>
            </a:r>
            <a:r>
              <a:rPr lang="en-US" b="1" i="0" dirty="0" err="1"/>
              <a:t>T</a:t>
            </a:r>
            <a:r>
              <a:rPr lang="en-US" b="1" i="0" baseline="-25000" dirty="0" err="1"/>
              <a:t>c</a:t>
            </a:r>
            <a:endParaRPr lang="en-US" b="1" i="0" baseline="-25000" dirty="0"/>
          </a:p>
        </p:txBody>
      </p:sp>
      <p:sp>
        <p:nvSpPr>
          <p:cNvPr id="21" name="Rectangle 20"/>
          <p:cNvSpPr/>
          <p:nvPr/>
        </p:nvSpPr>
        <p:spPr>
          <a:xfrm>
            <a:off x="1" y="3008011"/>
            <a:ext cx="40096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0" dirty="0">
                <a:solidFill>
                  <a:srgbClr val="002060"/>
                </a:solidFill>
                <a:latin typeface="LiberationSans"/>
                <a:sym typeface="Wingdings" panose="05000000000000000000" pitchFamily="2" charset="2"/>
              </a:rPr>
              <a:t>L</a:t>
            </a:r>
            <a:r>
              <a:rPr lang="en-US" sz="2000" b="1" i="0" dirty="0">
                <a:solidFill>
                  <a:srgbClr val="4B14E6"/>
                </a:solidFill>
                <a:latin typeface="LiberationSans"/>
                <a:sym typeface="Wingdings" panose="05000000000000000000" pitchFamily="2" charset="2"/>
              </a:rPr>
              <a:t> characterizes the system size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27369" y="768059"/>
            <a:ext cx="1492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/>
              <a:t>Illustration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188921" y="845537"/>
            <a:ext cx="2416634" cy="2189179"/>
            <a:chOff x="5188921" y="845537"/>
            <a:chExt cx="2416634" cy="2189179"/>
          </a:xfrm>
        </p:grpSpPr>
        <p:sp>
          <p:nvSpPr>
            <p:cNvPr id="8" name="TextBox 7"/>
            <p:cNvSpPr txBox="1"/>
            <p:nvPr/>
          </p:nvSpPr>
          <p:spPr>
            <a:xfrm>
              <a:off x="6637020" y="845537"/>
              <a:ext cx="968535" cy="400110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large L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88921" y="2634606"/>
              <a:ext cx="997389" cy="400110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small L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6178458" y="1245870"/>
              <a:ext cx="1097804" cy="1633856"/>
            </a:xfrm>
            <a:custGeom>
              <a:avLst/>
              <a:gdLst>
                <a:gd name="connsiteX0" fmla="*/ 1072410 w 1079192"/>
                <a:gd name="connsiteY0" fmla="*/ 0 h 1594162"/>
                <a:gd name="connsiteX1" fmla="*/ 1003830 w 1079192"/>
                <a:gd name="connsiteY1" fmla="*/ 720090 h 1594162"/>
                <a:gd name="connsiteX2" fmla="*/ 535200 w 1079192"/>
                <a:gd name="connsiteY2" fmla="*/ 1314450 h 1594162"/>
                <a:gd name="connsiteX3" fmla="*/ 43710 w 1079192"/>
                <a:gd name="connsiteY3" fmla="*/ 1565910 h 1594162"/>
                <a:gd name="connsiteX4" fmla="*/ 55140 w 1079192"/>
                <a:gd name="connsiteY4" fmla="*/ 1577340 h 1594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192" h="1594162">
                  <a:moveTo>
                    <a:pt x="1072410" y="0"/>
                  </a:moveTo>
                  <a:cubicBezTo>
                    <a:pt x="1082887" y="250507"/>
                    <a:pt x="1093365" y="501015"/>
                    <a:pt x="1003830" y="720090"/>
                  </a:cubicBezTo>
                  <a:cubicBezTo>
                    <a:pt x="914295" y="939165"/>
                    <a:pt x="695220" y="1173480"/>
                    <a:pt x="535200" y="1314450"/>
                  </a:cubicBezTo>
                  <a:cubicBezTo>
                    <a:pt x="375180" y="1455420"/>
                    <a:pt x="123720" y="1522095"/>
                    <a:pt x="43710" y="1565910"/>
                  </a:cubicBezTo>
                  <a:cubicBezTo>
                    <a:pt x="-36300" y="1609725"/>
                    <a:pt x="9420" y="1593532"/>
                    <a:pt x="55140" y="1577340"/>
                  </a:cubicBezTo>
                </a:path>
              </a:pathLst>
            </a:custGeom>
            <a:noFill/>
            <a:ln w="12700">
              <a:headEnd type="diamond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629321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0BEBDB-E11F-4A8A-B5E6-771EA65F12DD}"/>
                  </a:ext>
                </a:extLst>
              </p:cNvPr>
              <p:cNvSpPr txBox="1"/>
              <p:nvPr/>
            </p:nvSpPr>
            <p:spPr>
              <a:xfrm>
                <a:off x="554666" y="2015994"/>
                <a:ext cx="1771033" cy="39074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0BEBDB-E11F-4A8A-B5E6-771EA65F1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66" y="2015994"/>
                <a:ext cx="1771033" cy="390748"/>
              </a:xfrm>
              <a:prstGeom prst="rect">
                <a:avLst/>
              </a:prstGeom>
              <a:blipFill>
                <a:blip r:embed="rId4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08738"/>
            <a:ext cx="4794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F9577CD-F713-43DD-B136-F1EBE1BE9F5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2801" y="6400800"/>
            <a:ext cx="5333999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QCD @ Weihai-Shandong University, China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57200" y="881058"/>
                <a:ext cx="7808462" cy="731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𝑜𝑝</m:t>
                        </m:r>
                      </m:sub>
                    </m:sSub>
                  </m:oMath>
                </a14:m>
                <a:r>
                  <a:rPr lang="en-US" sz="2000" i="0" dirty="0">
                    <a:latin typeface="CMR10"/>
                  </a:rPr>
                  <a:t> diverges at the CEP</a:t>
                </a:r>
              </a:p>
              <a:p>
                <a:r>
                  <a:rPr lang="en-US" sz="2000" i="0" dirty="0">
                    <a:latin typeface="CMR10"/>
                  </a:rPr>
                  <a:t>so relaxation of the order parameter could be anomalously slow</a:t>
                </a:r>
                <a:endParaRPr lang="en-US" sz="20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881058"/>
                <a:ext cx="7808462" cy="731547"/>
              </a:xfrm>
              <a:prstGeom prst="rect">
                <a:avLst/>
              </a:prstGeom>
              <a:blipFill>
                <a:blip r:embed="rId5"/>
                <a:stretch>
                  <a:fillRect t="-4167" b="-1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67872" y="2542163"/>
            <a:ext cx="358662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i="0" dirty="0">
                <a:solidFill>
                  <a:schemeClr val="bg2">
                    <a:lumMod val="25000"/>
                  </a:schemeClr>
                </a:solidFill>
              </a:rPr>
              <a:t>Non-linear dynamics </a:t>
            </a:r>
            <a:r>
              <a:rPr lang="en-US" sz="2000" b="1" i="0" dirty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</a:t>
            </a:r>
          </a:p>
          <a:p>
            <a:pPr algn="l"/>
            <a:r>
              <a:rPr lang="en-US" sz="2000" b="1" i="0" dirty="0">
                <a:solidFill>
                  <a:schemeClr val="bg2">
                    <a:lumMod val="25000"/>
                  </a:schemeClr>
                </a:solidFill>
              </a:rPr>
              <a:t>   Multiple slow modes </a:t>
            </a:r>
          </a:p>
          <a:p>
            <a:r>
              <a:rPr lang="en-US" b="1" dirty="0" err="1">
                <a:solidFill>
                  <a:srgbClr val="0033CC"/>
                </a:solidFill>
              </a:rPr>
              <a:t>z</a:t>
            </a:r>
            <a:r>
              <a:rPr lang="en-US" b="1" baseline="-25000" dirty="0" err="1">
                <a:solidFill>
                  <a:srgbClr val="0033CC"/>
                </a:solidFill>
              </a:rPr>
              <a:t>T</a:t>
            </a:r>
            <a:r>
              <a:rPr lang="en-US" b="1" dirty="0">
                <a:solidFill>
                  <a:srgbClr val="0033CC"/>
                </a:solidFill>
              </a:rPr>
              <a:t> ~ 3, </a:t>
            </a:r>
            <a:r>
              <a:rPr lang="en-US" b="1" dirty="0" err="1">
                <a:solidFill>
                  <a:srgbClr val="0033CC"/>
                </a:solidFill>
              </a:rPr>
              <a:t>z</a:t>
            </a:r>
            <a:r>
              <a:rPr lang="en-US" b="1" baseline="-25000" dirty="0" err="1">
                <a:solidFill>
                  <a:srgbClr val="0033CC"/>
                </a:solidFill>
              </a:rPr>
              <a:t>v</a:t>
            </a:r>
            <a:r>
              <a:rPr lang="en-US" b="1" dirty="0">
                <a:solidFill>
                  <a:srgbClr val="0033CC"/>
                </a:solidFill>
              </a:rPr>
              <a:t> ~ 2,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FF3399"/>
                </a:solidFill>
              </a:rPr>
              <a:t>z</a:t>
            </a:r>
            <a:r>
              <a:rPr lang="en-US" b="1" baseline="-25000" dirty="0" err="1">
                <a:solidFill>
                  <a:srgbClr val="FF3399"/>
                </a:solidFill>
              </a:rPr>
              <a:t>s</a:t>
            </a:r>
            <a:r>
              <a:rPr lang="en-US" b="1" dirty="0">
                <a:solidFill>
                  <a:srgbClr val="FF3399"/>
                </a:solidFill>
              </a:rPr>
              <a:t> ~ -0.8</a:t>
            </a:r>
          </a:p>
          <a:p>
            <a:r>
              <a:rPr lang="en-US" sz="500" dirty="0"/>
              <a:t> </a:t>
            </a:r>
          </a:p>
          <a:p>
            <a:r>
              <a:rPr lang="en-US" b="1" i="0" dirty="0" err="1">
                <a:solidFill>
                  <a:srgbClr val="FF3399"/>
                </a:solidFill>
              </a:rPr>
              <a:t>z</a:t>
            </a:r>
            <a:r>
              <a:rPr lang="en-US" b="1" i="0" baseline="-25000" dirty="0" err="1">
                <a:solidFill>
                  <a:srgbClr val="FF3399"/>
                </a:solidFill>
              </a:rPr>
              <a:t>s</a:t>
            </a:r>
            <a:r>
              <a:rPr lang="en-US" b="1" i="0" dirty="0">
                <a:solidFill>
                  <a:srgbClr val="FF3399"/>
                </a:solidFill>
              </a:rPr>
              <a:t> &lt; 0 - Critical speeding up</a:t>
            </a:r>
          </a:p>
          <a:p>
            <a:r>
              <a:rPr lang="en-US" b="1" dirty="0">
                <a:solidFill>
                  <a:srgbClr val="0033CC"/>
                </a:solidFill>
              </a:rPr>
              <a:t>    z &gt; 0  - Critical slowing down</a:t>
            </a:r>
            <a:endParaRPr lang="en-US" b="1" i="0" dirty="0">
              <a:solidFill>
                <a:srgbClr val="FF3399"/>
              </a:solidFill>
            </a:endParaRPr>
          </a:p>
          <a:p>
            <a:r>
              <a:rPr lang="en-US" sz="100" b="1" dirty="0"/>
              <a:t> </a:t>
            </a:r>
          </a:p>
          <a:p>
            <a:r>
              <a:rPr lang="en-US" sz="200" dirty="0"/>
              <a:t> </a:t>
            </a:r>
          </a:p>
          <a:p>
            <a:pPr algn="l"/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Y. Minami - </a:t>
            </a:r>
            <a:r>
              <a:rPr lang="en-US" sz="1400" b="1" i="0" dirty="0" err="1"/>
              <a:t>Phys.Rev</a:t>
            </a:r>
            <a:r>
              <a:rPr lang="en-US" sz="1400" b="1" i="0" dirty="0"/>
              <a:t>. D83 (2011) 094019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541540" y="3403527"/>
                <a:ext cx="3218958" cy="939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 u="sng" dirty="0">
                    <a:solidFill>
                      <a:srgbClr val="0070C0"/>
                    </a:solidFill>
                  </a:rPr>
                  <a:t>eg.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</a:p>
              <a:p>
                <a:pPr lvl="1" algn="l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𝝃</m:t>
                        </m:r>
                      </m:e>
                      <m:sup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dirty="0"/>
                  <a:t> (</a:t>
                </a:r>
                <a:r>
                  <a:rPr lang="en-US" b="1" i="0" dirty="0"/>
                  <a:t>without FTE</a:t>
                </a:r>
                <a:r>
                  <a:rPr lang="en-US" dirty="0"/>
                  <a:t>)</a:t>
                </a:r>
              </a:p>
              <a:p>
                <a:pPr lvl="1" algn="l"/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𝝃</m:t>
                        </m:r>
                      </m:e>
                      <m:sup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i="0" dirty="0">
                    <a:solidFill>
                      <a:srgbClr val="FB1525"/>
                    </a:solidFill>
                  </a:rPr>
                  <a:t> (with FTE)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540" y="3403527"/>
                <a:ext cx="3218958" cy="939873"/>
              </a:xfrm>
              <a:prstGeom prst="rect">
                <a:avLst/>
              </a:prstGeom>
              <a:blipFill>
                <a:blip r:embed="rId6"/>
                <a:stretch>
                  <a:fillRect l="-1515" t="-3226" r="-568" b="-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5269287" y="2623305"/>
            <a:ext cx="3518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Significant signal attenuation for </a:t>
            </a:r>
          </a:p>
          <a:p>
            <a:r>
              <a:rPr lang="en-US" dirty="0">
                <a:solidFill>
                  <a:srgbClr val="002060"/>
                </a:solidFill>
              </a:rPr>
              <a:t>short-lived processes</a:t>
            </a:r>
          </a:p>
          <a:p>
            <a:r>
              <a:rPr lang="en-US" dirty="0">
                <a:solidFill>
                  <a:srgbClr val="002060"/>
                </a:solidFill>
              </a:rPr>
              <a:t>with </a:t>
            </a:r>
            <a:r>
              <a:rPr lang="en-US" dirty="0" err="1">
                <a:solidFill>
                  <a:srgbClr val="002060"/>
                </a:solidFill>
              </a:rPr>
              <a:t>z</a:t>
            </a:r>
            <a:r>
              <a:rPr lang="en-US" baseline="-25000" dirty="0" err="1">
                <a:solidFill>
                  <a:srgbClr val="002060"/>
                </a:solidFill>
              </a:rPr>
              <a:t>T</a:t>
            </a:r>
            <a:r>
              <a:rPr lang="en-US" dirty="0">
                <a:solidFill>
                  <a:srgbClr val="002060"/>
                </a:solidFill>
              </a:rPr>
              <a:t> ~ 3 or </a:t>
            </a:r>
            <a:r>
              <a:rPr lang="en-US" dirty="0" err="1">
                <a:solidFill>
                  <a:srgbClr val="002060"/>
                </a:solidFill>
              </a:rPr>
              <a:t>z</a:t>
            </a:r>
            <a:r>
              <a:rPr lang="en-US" baseline="-25000" dirty="0" err="1">
                <a:solidFill>
                  <a:srgbClr val="002060"/>
                </a:solidFill>
              </a:rPr>
              <a:t>v</a:t>
            </a:r>
            <a:r>
              <a:rPr lang="en-US" dirty="0">
                <a:solidFill>
                  <a:srgbClr val="002060"/>
                </a:solidFill>
              </a:rPr>
              <a:t> ~ 2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21292" y="1822880"/>
            <a:ext cx="2650795" cy="646331"/>
            <a:chOff x="2426092" y="2579628"/>
            <a:chExt cx="2650795" cy="646331"/>
          </a:xfrm>
        </p:grpSpPr>
        <p:sp>
          <p:nvSpPr>
            <p:cNvPr id="35" name="TextBox 34"/>
            <p:cNvSpPr txBox="1"/>
            <p:nvPr/>
          </p:nvSpPr>
          <p:spPr>
            <a:xfrm>
              <a:off x="3173802" y="2579628"/>
              <a:ext cx="1903085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z is the dynamic </a:t>
              </a:r>
            </a:p>
            <a:p>
              <a:r>
                <a:rPr lang="en-US" dirty="0"/>
                <a:t>critical exponent</a:t>
              </a:r>
            </a:p>
          </p:txBody>
        </p:sp>
        <p:cxnSp>
          <p:nvCxnSpPr>
            <p:cNvPr id="36" name="Straight Arrow Connector 35"/>
            <p:cNvCxnSpPr>
              <a:stCxn id="35" idx="1"/>
            </p:cNvCxnSpPr>
            <p:nvPr/>
          </p:nvCxnSpPr>
          <p:spPr>
            <a:xfrm flipH="1">
              <a:off x="2426092" y="2902794"/>
              <a:ext cx="747710" cy="0"/>
            </a:xfrm>
            <a:prstGeom prst="straightConnector1">
              <a:avLst/>
            </a:prstGeom>
            <a:ln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5638800" y="1842665"/>
            <a:ext cx="1697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rgbClr val="0070C0"/>
                </a:solidFill>
              </a:rPr>
              <a:t>Consequence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94649" y="4351013"/>
            <a:ext cx="5711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rgbClr val="FF3399"/>
                </a:solidFill>
              </a:rPr>
              <a:t> **Note that observables driven by thermoacoustic</a:t>
            </a:r>
          </a:p>
          <a:p>
            <a:r>
              <a:rPr lang="en-US" b="1" i="0" dirty="0">
                <a:solidFill>
                  <a:srgbClr val="FF3399"/>
                </a:solidFill>
              </a:rPr>
              <a:t>coupling would not be similarly affected**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77CF9CD-3D75-4FA3-82EE-F79FEBDC8433}"/>
              </a:ext>
            </a:extLst>
          </p:cNvPr>
          <p:cNvSpPr txBox="1"/>
          <p:nvPr/>
        </p:nvSpPr>
        <p:spPr>
          <a:xfrm>
            <a:off x="2658711" y="5223978"/>
            <a:ext cx="42267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B1525"/>
                </a:solidFill>
                <a:sym typeface="Wingdings" panose="05000000000000000000" pitchFamily="2" charset="2"/>
              </a:rPr>
              <a:t>FTE complicate the search for the CEP in short-lived systems.</a:t>
            </a:r>
            <a:endParaRPr lang="en-US" sz="2000" b="1" dirty="0">
              <a:solidFill>
                <a:srgbClr val="FB1525"/>
              </a:solidFill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0B873EC-4C92-482C-9FA2-F887159B6543}"/>
                  </a:ext>
                </a:extLst>
              </p:cNvPr>
              <p:cNvSpPr txBox="1"/>
              <p:nvPr/>
            </p:nvSpPr>
            <p:spPr>
              <a:xfrm>
                <a:off x="6172200" y="2178049"/>
                <a:ext cx="1073114" cy="37965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/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0B873EC-4C92-482C-9FA2-F887159B6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178049"/>
                <a:ext cx="1073114" cy="379656"/>
              </a:xfrm>
              <a:prstGeom prst="rect">
                <a:avLst/>
              </a:prstGeom>
              <a:blipFill>
                <a:blip r:embed="rId7"/>
                <a:stretch>
                  <a:fillRect l="-1705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ounded Rectangle 13">
            <a:extLst>
              <a:ext uri="{FF2B5EF4-FFF2-40B4-BE49-F238E27FC236}">
                <a16:creationId xmlns:a16="http://schemas.microsoft.com/office/drawing/2014/main" id="{36007B6F-503B-4207-9944-251ADE50B58B}"/>
              </a:ext>
            </a:extLst>
          </p:cNvPr>
          <p:cNvSpPr/>
          <p:nvPr/>
        </p:nvSpPr>
        <p:spPr>
          <a:xfrm>
            <a:off x="52361" y="48609"/>
            <a:ext cx="4202431" cy="553675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320CD6"/>
                </a:solidFill>
              </a:rPr>
              <a:t>Basics of the Finite-Time Effect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9705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/>
      <p:bldP spid="30" grpId="0"/>
      <p:bldP spid="31" grpId="0"/>
      <p:bldP spid="32" grpId="0"/>
      <p:bldP spid="37" grpId="0"/>
      <p:bldP spid="39" grpId="0"/>
      <p:bldP spid="38" grpId="0"/>
      <p:bldP spid="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IMATION_STYLE" val="Flying Arrow"/>
  <p:tag name="TEMP_ANIMATION_STYLE" val="Flying Arrow"/>
  <p:tag name="TEMP_EFFECTS_PREVIEW" val="1"/>
  <p:tag name="TEMP_SHOW_WITH_SHAPES" val="1"/>
  <p:tag name="TEMP_RECT_COLOR" val="55295"/>
  <p:tag name="TEMP_SHADOW" val="0"/>
  <p:tag name="TEMP_ENABLE_SOUND" val="1"/>
  <p:tag name="TEMP_SOUND" val="C:\Program Files\PowerPlugs\Animator\Sounds\Swish.wav"/>
  <p:tag name="TEMP_TITLEFADE" val="0"/>
  <p:tag name="TEMP_FADE_TO_GREY" val="1"/>
  <p:tag name="ISDEFTEXTURE" val="False"/>
  <p:tag name="TEXTURE" val="No"/>
  <p:tag name="PREVIEW_CLICKED" val="0"/>
  <p:tag name="FADE_TITLE" val="0"/>
  <p:tag name="SHOW_RECTANGLES" val="1"/>
  <p:tag name="FADE_AFTER_EFFECT" val="1"/>
  <p:tag name="ENABLE_SOUND" val="1"/>
  <p:tag name="PACKED_FLAG" val="0"/>
  <p:tag name="SHOW_PREVIEW" val="1"/>
  <p:tag name="SHADOW_SET" val="0"/>
  <p:tag name="SOUND_SET" val="C:\Program Files\PowerPlugs\Animator\Sounds\Swish.wav"/>
  <p:tag name="FIRST_SELECTED_SLID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PACKED_FLAG" val="0"/>
  <p:tag name="ANIMATION_STYLE" val="Flying Arrow"/>
  <p:tag name="FADE_AFTER_EFFECT" val="1"/>
  <p:tag name="ENABLE_SOUND" val="1"/>
  <p:tag name="FADE_TITLE" val="0"/>
  <p:tag name="RECTANGLECOLOR" val="55295"/>
  <p:tag name="SHOW_RECTANGLES" val="1"/>
  <p:tag name="SHADOW_SET" val="0"/>
  <p:tag name="SOUNDBACK" val="Swish"/>
  <p:tag name="ISDEFTEXTURE" val="False"/>
  <p:tag name="TEXTURE" val="No"/>
  <p:tag name="ANIMATE_DONE" val="1"/>
  <p:tag name="SOUND_SET" val="C:\Program Files\PowerPlugs\Animator\Sounds\Swish.wav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PACKED_FLAG" val="0"/>
  <p:tag name="ANIMATION_STYLE" val="Flying Arrow"/>
  <p:tag name="FADE_AFTER_EFFECT" val="1"/>
  <p:tag name="ENABLE_SOUND" val="1"/>
  <p:tag name="FADE_TITLE" val="0"/>
  <p:tag name="RECTANGLECOLOR" val="55295"/>
  <p:tag name="SHOW_RECTANGLES" val="1"/>
  <p:tag name="SHADOW_SET" val="0"/>
  <p:tag name="SOUNDBACK" val="Swish"/>
  <p:tag name="ISDEFTEXTURE" val="False"/>
  <p:tag name="TEXTURE" val="No"/>
  <p:tag name="ANIMATE_DONE" val="1"/>
  <p:tag name="SOUND_SET" val="C:\Program Files\PowerPlugs\Animator\Sounds\Swish.wav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200559</TotalTime>
  <Words>2590</Words>
  <Application>Microsoft Office PowerPoint</Application>
  <PresentationFormat>On-screen Show (4:3)</PresentationFormat>
  <Paragraphs>433</Paragraphs>
  <Slides>26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47" baseType="lpstr">
      <vt:lpstr>Arial</vt:lpstr>
      <vt:lpstr>Arial</vt:lpstr>
      <vt:lpstr>Cambria Math</vt:lpstr>
      <vt:lpstr>CMBX12</vt:lpstr>
      <vt:lpstr>CMR10</vt:lpstr>
      <vt:lpstr>CMR9</vt:lpstr>
      <vt:lpstr>Comic Sans MS</vt:lpstr>
      <vt:lpstr>LiberationSans</vt:lpstr>
      <vt:lpstr>Lucida Grande</vt:lpstr>
      <vt:lpstr>Lucida Sans Unicode</vt:lpstr>
      <vt:lpstr>Proxima Nova</vt:lpstr>
      <vt:lpstr>Times New Roman</vt:lpstr>
      <vt:lpstr>URWPalladioL-Roma</vt:lpstr>
      <vt:lpstr>Verdana</vt:lpstr>
      <vt:lpstr>Wingdings</vt:lpstr>
      <vt:lpstr>Wingdings 2</vt:lpstr>
      <vt:lpstr>Wingdings 3</vt:lpstr>
      <vt:lpstr>Concourse</vt:lpstr>
      <vt:lpstr>Equation</vt:lpstr>
      <vt:lpstr>SPW 14.0 Graph</vt:lpstr>
      <vt:lpstr>SPW 13.0 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SUNYSB Nuclear Chemistry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Wolf Gerrit Holzmann</dc:creator>
  <cp:lastModifiedBy>Roy Lacey</cp:lastModifiedBy>
  <cp:revision>4096</cp:revision>
  <dcterms:created xsi:type="dcterms:W3CDTF">2005-01-31T05:41:58Z</dcterms:created>
  <dcterms:modified xsi:type="dcterms:W3CDTF">2019-07-17T23:01:00Z</dcterms:modified>
</cp:coreProperties>
</file>