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866" r:id="rId3"/>
    <p:sldId id="725" r:id="rId4"/>
    <p:sldId id="894" r:id="rId5"/>
    <p:sldId id="967" r:id="rId6"/>
    <p:sldId id="968" r:id="rId7"/>
    <p:sldId id="764" r:id="rId8"/>
    <p:sldId id="974" r:id="rId9"/>
    <p:sldId id="973" r:id="rId10"/>
    <p:sldId id="876" r:id="rId11"/>
    <p:sldId id="877" r:id="rId12"/>
    <p:sldId id="878" r:id="rId13"/>
    <p:sldId id="897" r:id="rId14"/>
    <p:sldId id="313" r:id="rId15"/>
    <p:sldId id="317" r:id="rId16"/>
    <p:sldId id="296" r:id="rId17"/>
    <p:sldId id="319" r:id="rId18"/>
    <p:sldId id="899" r:id="rId19"/>
    <p:sldId id="321" r:id="rId20"/>
    <p:sldId id="889" r:id="rId21"/>
    <p:sldId id="972" r:id="rId22"/>
    <p:sldId id="890" r:id="rId23"/>
    <p:sldId id="291" r:id="rId24"/>
    <p:sldId id="287" r:id="rId25"/>
    <p:sldId id="892" r:id="rId26"/>
    <p:sldId id="864" r:id="rId27"/>
    <p:sldId id="976" r:id="rId28"/>
    <p:sldId id="975" r:id="rId29"/>
  </p:sldIdLst>
  <p:sldSz cx="10077450" cy="7562850"/>
  <p:notesSz cx="7556500" cy="10691813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b="1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b="1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b="1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b="1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0099"/>
    <a:srgbClr val="006600"/>
    <a:srgbClr val="660066"/>
    <a:srgbClr val="A6A6A6"/>
    <a:srgbClr val="00FFFF"/>
    <a:srgbClr val="FF00FF"/>
    <a:srgbClr val="FF0000"/>
    <a:srgbClr val="FF0066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53" autoAdjust="0"/>
    <p:restoredTop sz="92767" autoAdjust="0"/>
  </p:normalViewPr>
  <p:slideViewPr>
    <p:cSldViewPr>
      <p:cViewPr varScale="1">
        <p:scale>
          <a:sx n="72" d="100"/>
          <a:sy n="72" d="100"/>
        </p:scale>
        <p:origin x="208" y="95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-83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2768" y="1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27990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EC84F-974B-CF4A-8884-C4B110258A7C}" type="datetimeFigureOut">
              <a:rPr lang="en-US" smtClean="0"/>
              <a:t>7/22/19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279900" y="10155238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12BBD7-E5ED-1A4A-B07B-4447BC6EE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34350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598613" y="1004888"/>
            <a:ext cx="4575175" cy="34337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05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72025"/>
            <a:ext cx="5407025" cy="381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357372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98613" y="1004888"/>
            <a:ext cx="4575175" cy="3433762"/>
          </a:xfrm>
          <a:ln/>
        </p:spPr>
      </p:sp>
      <p:sp>
        <p:nvSpPr>
          <p:cNvPr id="4099" name="Text Box 2"/>
          <p:cNvSpPr txBox="1"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8627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68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zh-CN"/>
              <a:t>2017/11/30</a:t>
            </a:r>
            <a:endParaRPr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0AE5FF-0C43-467D-B66D-52D84854773A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2372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27225" y="1579563"/>
            <a:ext cx="3916363" cy="294005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1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1685925" y="4805363"/>
            <a:ext cx="4403725" cy="3262312"/>
          </a:xfrm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31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b="0" dirty="0">
                <a:solidFill>
                  <a:srgbClr val="008000"/>
                </a:solidFill>
              </a:rPr>
              <a:t>maybe” refers to the possibility that the coupling between v2(1: pure anisotropic</a:t>
            </a:r>
            <a:r>
              <a:rPr lang="en-US" b="0" baseline="0" dirty="0">
                <a:solidFill>
                  <a:srgbClr val="008000"/>
                </a:solidFill>
              </a:rPr>
              <a:t> escape</a:t>
            </a:r>
            <a:r>
              <a:rPr lang="en-US" b="0" dirty="0">
                <a:solidFill>
                  <a:srgbClr val="008000"/>
                </a:solidFill>
              </a:rPr>
              <a:t>) and v2(2:pure anisotropic</a:t>
            </a:r>
            <a:r>
              <a:rPr lang="en-US" b="0" baseline="0" dirty="0">
                <a:solidFill>
                  <a:srgbClr val="008000"/>
                </a:solidFill>
              </a:rPr>
              <a:t> </a:t>
            </a:r>
            <a:r>
              <a:rPr lang="en-US" b="0" dirty="0">
                <a:solidFill>
                  <a:srgbClr val="008000"/>
                </a:solidFill>
              </a:rPr>
              <a:t>collective flow) may not be linear.</a:t>
            </a:r>
          </a:p>
          <a:p>
            <a:r>
              <a:rPr lang="en-US" b="0" dirty="0">
                <a:solidFill>
                  <a:srgbClr val="008000"/>
                </a:solidFill>
              </a:rPr>
              <a:t>If quadratic,</a:t>
            </a:r>
            <a:r>
              <a:rPr lang="en-US" b="0" baseline="0" dirty="0">
                <a:solidFill>
                  <a:srgbClr val="008000"/>
                </a:solidFill>
              </a:rPr>
              <a:t> then each may contribute to 71% of final v2 separately.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096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b="0" dirty="0">
                <a:solidFill>
                  <a:srgbClr val="008000"/>
                </a:solidFill>
              </a:rPr>
              <a:t>maybe” refers to the possibility that the coupling between v2(1: pure anisotropic</a:t>
            </a:r>
            <a:r>
              <a:rPr lang="en-US" b="0" baseline="0" dirty="0">
                <a:solidFill>
                  <a:srgbClr val="008000"/>
                </a:solidFill>
              </a:rPr>
              <a:t> escape</a:t>
            </a:r>
            <a:r>
              <a:rPr lang="en-US" b="0" dirty="0">
                <a:solidFill>
                  <a:srgbClr val="008000"/>
                </a:solidFill>
              </a:rPr>
              <a:t>) and v2(2:pure anisotropic</a:t>
            </a:r>
            <a:r>
              <a:rPr lang="en-US" b="0" baseline="0" dirty="0">
                <a:solidFill>
                  <a:srgbClr val="008000"/>
                </a:solidFill>
              </a:rPr>
              <a:t> </a:t>
            </a:r>
            <a:r>
              <a:rPr lang="en-US" b="0" dirty="0">
                <a:solidFill>
                  <a:srgbClr val="008000"/>
                </a:solidFill>
              </a:rPr>
              <a:t>collective flow) may not be linear.</a:t>
            </a:r>
          </a:p>
          <a:p>
            <a:r>
              <a:rPr lang="en-US" b="0" dirty="0">
                <a:solidFill>
                  <a:srgbClr val="008000"/>
                </a:solidFill>
              </a:rPr>
              <a:t>If quadratic,</a:t>
            </a:r>
            <a:r>
              <a:rPr lang="en-US" b="0" baseline="0" dirty="0">
                <a:solidFill>
                  <a:srgbClr val="008000"/>
                </a:solidFill>
              </a:rPr>
              <a:t> then each may contribute to 71% of final v2 separately.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540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98613" y="1004888"/>
            <a:ext cx="4575175" cy="3433762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3731" name="Text Box 3"/>
          <p:cNvSpPr txBox="1"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021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27225" y="1581150"/>
            <a:ext cx="3916363" cy="2938463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765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685925" y="4805363"/>
            <a:ext cx="4405313" cy="3262312"/>
          </a:xfrm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292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27225" y="1581150"/>
            <a:ext cx="3916363" cy="2938463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765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685925" y="4805363"/>
            <a:ext cx="4405313" cy="3262312"/>
          </a:xfrm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22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68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AE5FF-0C43-467D-B66D-52D84854773A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zh-CN"/>
              <a:t>2017/11/30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68795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b="0" dirty="0">
                    <a:solidFill>
                      <a:srgbClr val="0000FF"/>
                    </a:solidFill>
                  </a:rPr>
                  <a:t>since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1200" b="0" i="1">
                            <a:latin typeface="Cambria Math" panose="02040503050406030204" pitchFamily="18" charset="0"/>
                            <a:ea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1200" b="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𝜎</m:t>
                        </m:r>
                      </m:e>
                      <m:sup>
                        <m:r>
                          <a:rPr kumimoji="1" lang="en-US" altLang="zh-CN" sz="1200" b="0" i="1">
                            <a:latin typeface="Cambria Math" panose="02040503050406030204" pitchFamily="18" charset="0"/>
                            <a:ea typeface="Cambria Math" charset="0"/>
                          </a:rPr>
                          <m:t>𝐻𝐹</m:t>
                        </m:r>
                      </m:sup>
                    </m:sSup>
                  </m:oMath>
                </a14:m>
                <a:r>
                  <a:rPr lang="en-US" sz="1200" b="0" dirty="0">
                    <a:solidFill>
                      <a:srgbClr val="0000FF"/>
                    </a:solidFill>
                  </a:rPr>
                  <a:t> can be a sizable fraction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2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200" b="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𝜎</m:t>
                        </m:r>
                      </m:e>
                      <m:sub>
                        <m:r>
                          <a:rPr kumimoji="1" lang="en-US" altLang="zh-CN" sz="1200" b="0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𝑗𝑒𝑡</m:t>
                        </m:r>
                      </m:sub>
                    </m:sSub>
                  </m:oMath>
                </a14:m>
                <a:r>
                  <a:rPr lang="en-US" sz="1200" b="0" dirty="0">
                    <a:solidFill>
                      <a:srgbClr val="0000FF"/>
                    </a:solidFill>
                  </a:rPr>
                  <a:t> at high energies (</a:t>
                </a:r>
                <a:r>
                  <a:rPr lang="en-US" sz="1200" b="0" i="1" dirty="0">
                    <a:solidFill>
                      <a:srgbClr val="0000FF"/>
                    </a:solidFill>
                  </a:rPr>
                  <a:t>given the high p</a:t>
                </a:r>
                <a:r>
                  <a:rPr lang="en-US" sz="1200" b="0" i="1" baseline="-25000" dirty="0">
                    <a:solidFill>
                      <a:srgbClr val="0000FF"/>
                    </a:solidFill>
                  </a:rPr>
                  <a:t>0</a:t>
                </a:r>
                <a:r>
                  <a:rPr lang="en-US" sz="1200" b="0" i="1" dirty="0">
                    <a:solidFill>
                      <a:srgbClr val="0000FF"/>
                    </a:solidFill>
                  </a:rPr>
                  <a:t> cut for LF minijets</a:t>
                </a:r>
                <a:r>
                  <a:rPr lang="en-US" sz="1200" b="0" dirty="0">
                    <a:solidFill>
                      <a:srgbClr val="0000FF"/>
                    </a:solidFill>
                  </a:rPr>
                  <a:t>).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b="0" dirty="0">
                    <a:solidFill>
                      <a:srgbClr val="0000FF"/>
                    </a:solidFill>
                  </a:rPr>
                  <a:t>since  </a:t>
                </a:r>
                <a:r>
                  <a:rPr kumimoji="1" lang="en-US" altLang="zh-CN" sz="1200" b="0" i="0">
                    <a:latin typeface="Cambria Math" charset="0"/>
                    <a:ea typeface="Cambria Math" charset="0"/>
                    <a:cs typeface="Cambria Math" charset="0"/>
                  </a:rPr>
                  <a:t>𝜎</a:t>
                </a:r>
                <a:r>
                  <a:rPr kumimoji="1" lang="en-US" altLang="zh-CN" sz="1200" b="0" i="0">
                    <a:latin typeface="Cambria Math" panose="02040503050406030204" pitchFamily="18" charset="0"/>
                    <a:ea typeface="Cambria Math" charset="0"/>
                    <a:cs typeface="Cambria Math" charset="0"/>
                  </a:rPr>
                  <a:t>^</a:t>
                </a:r>
                <a:r>
                  <a:rPr kumimoji="1" lang="en-US" altLang="zh-CN" sz="1200" b="0" i="0">
                    <a:latin typeface="Cambria Math" panose="02040503050406030204" pitchFamily="18" charset="0"/>
                    <a:ea typeface="Cambria Math" charset="0"/>
                  </a:rPr>
                  <a:t>𝐻𝐹</a:t>
                </a:r>
                <a:r>
                  <a:rPr lang="en-US" sz="1200" b="0" dirty="0">
                    <a:solidFill>
                      <a:srgbClr val="0000FF"/>
                    </a:solidFill>
                  </a:rPr>
                  <a:t> can be a sizable fraction of </a:t>
                </a:r>
                <a:r>
                  <a:rPr kumimoji="1" lang="en-US" altLang="zh-CN" sz="1200" b="0" i="0">
                    <a:latin typeface="Cambria Math" charset="0"/>
                    <a:ea typeface="Cambria Math" charset="0"/>
                    <a:cs typeface="Cambria Math" charset="0"/>
                  </a:rPr>
                  <a:t>𝜎</a:t>
                </a:r>
                <a:r>
                  <a:rPr kumimoji="1" lang="en-US" altLang="zh-CN" sz="1200" b="0" i="0">
                    <a:latin typeface="Cambria Math" panose="02040503050406030204" pitchFamily="18" charset="0"/>
                    <a:ea typeface="Cambria Math" charset="0"/>
                    <a:cs typeface="Cambria Math" charset="0"/>
                  </a:rPr>
                  <a:t>_𝑗𝑒𝑡</a:t>
                </a:r>
                <a:r>
                  <a:rPr lang="en-US" sz="1200" b="0" dirty="0">
                    <a:solidFill>
                      <a:srgbClr val="0000FF"/>
                    </a:solidFill>
                  </a:rPr>
                  <a:t> at high energies (</a:t>
                </a:r>
                <a:r>
                  <a:rPr lang="en-US" sz="1200" b="0" i="1" dirty="0">
                    <a:solidFill>
                      <a:srgbClr val="0000FF"/>
                    </a:solidFill>
                  </a:rPr>
                  <a:t>given the high p</a:t>
                </a:r>
                <a:r>
                  <a:rPr lang="en-US" sz="1200" b="0" i="1" baseline="-25000" dirty="0">
                    <a:solidFill>
                      <a:srgbClr val="0000FF"/>
                    </a:solidFill>
                  </a:rPr>
                  <a:t>0</a:t>
                </a:r>
                <a:r>
                  <a:rPr lang="en-US" sz="1200" b="0" i="1" dirty="0">
                    <a:solidFill>
                      <a:srgbClr val="0000FF"/>
                    </a:solidFill>
                  </a:rPr>
                  <a:t> cut for LF minijets</a:t>
                </a:r>
                <a:r>
                  <a:rPr lang="en-US" sz="1200" b="0" dirty="0">
                    <a:solidFill>
                      <a:srgbClr val="0000FF"/>
                    </a:solidFill>
                  </a:rPr>
                  <a:t>).</a:t>
                </a:r>
              </a:p>
              <a:p>
                <a:endParaRPr lang="en-US" dirty="0"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8401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9500"/>
            <a:ext cx="8566150" cy="16208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1300" y="4286253"/>
            <a:ext cx="7054850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70730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9024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2963" y="627063"/>
            <a:ext cx="2151062" cy="62372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9775" y="627063"/>
            <a:ext cx="6300788" cy="62372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1233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775" y="627063"/>
            <a:ext cx="8604250" cy="12620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059065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39775" y="627063"/>
            <a:ext cx="8604250" cy="6237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4534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7567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41" y="4859341"/>
            <a:ext cx="8566150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41" y="3205166"/>
            <a:ext cx="8566150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2292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9778" y="2101850"/>
            <a:ext cx="4225925" cy="476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100" y="2101850"/>
            <a:ext cx="4225925" cy="476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7987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41" y="303213"/>
            <a:ext cx="907097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692278"/>
            <a:ext cx="4452937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398713"/>
            <a:ext cx="4452937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9691" y="1692278"/>
            <a:ext cx="4454525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9691" y="2398713"/>
            <a:ext cx="4454525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9629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29083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1814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41" y="301628"/>
            <a:ext cx="3316287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0175" y="301628"/>
            <a:ext cx="5634038" cy="6454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41" y="1582738"/>
            <a:ext cx="3316287" cy="5173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3942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4850" y="5294316"/>
            <a:ext cx="6046788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4850" y="676278"/>
            <a:ext cx="6046788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4850" y="5918200"/>
            <a:ext cx="6046788" cy="88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8039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39775" y="627063"/>
            <a:ext cx="8604250" cy="12620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8725" y="2181225"/>
            <a:ext cx="8604250" cy="47625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E625F9-3634-CA41-9F63-2D9F4E8A720F}"/>
              </a:ext>
            </a:extLst>
          </p:cNvPr>
          <p:cNvSpPr txBox="1"/>
          <p:nvPr userDrawn="1"/>
        </p:nvSpPr>
        <p:spPr>
          <a:xfrm>
            <a:off x="9356372" y="7129760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E0D783C-521B-8849-8E84-C16D75D4C04E}" type="slidenum">
              <a:rPr lang="en-US" b="0" smtClean="0"/>
              <a:t>‹#›</a:t>
            </a:fld>
            <a:endParaRPr lang="en-US" b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0" fontAlgn="base" hangingPunct="0">
        <a:lnSpc>
          <a:spcPts val="2475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+mj-lt"/>
          <a:ea typeface="+mj-ea"/>
          <a:cs typeface="ＭＳ Ｐゴシック" charset="0"/>
        </a:defRPr>
      </a:lvl1pPr>
      <a:lvl2pPr algn="ctr" defTabSz="457200" rtl="0" eaLnBrk="0" fontAlgn="base" hangingPunct="0">
        <a:lnSpc>
          <a:spcPts val="2475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lnSpc>
          <a:spcPts val="2475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lnSpc>
          <a:spcPts val="2475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lnSpc>
          <a:spcPts val="2475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" charset="0"/>
          <a:ea typeface="ＭＳ Ｐゴシック" charset="0"/>
          <a:cs typeface="ＭＳ Ｐゴシック" charset="0"/>
        </a:defRPr>
      </a:lvl5pPr>
      <a:lvl6pPr marL="1897063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  <a:ea typeface="ＭＳ Ｐゴシック" charset="0"/>
        </a:defRPr>
      </a:lvl6pPr>
      <a:lvl7pPr marL="2354263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  <a:ea typeface="ＭＳ Ｐゴシック" charset="0"/>
        </a:defRPr>
      </a:lvl7pPr>
      <a:lvl8pPr marL="2811463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  <a:ea typeface="ＭＳ Ｐゴシック" charset="0"/>
        </a:defRPr>
      </a:lvl8pPr>
      <a:lvl9pPr marL="3268663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  <a:ea typeface="ＭＳ Ｐゴシック" charset="0"/>
        </a:defRPr>
      </a:lvl9pPr>
    </p:titleStyle>
    <p:bodyStyle>
      <a:lvl1pPr marL="431800" indent="-323850" algn="l" defTabSz="457200" rtl="0" eaLnBrk="0" fontAlgn="base" hangingPunct="0">
        <a:lnSpc>
          <a:spcPts val="2475"/>
        </a:lnSpc>
        <a:spcBef>
          <a:spcPct val="0"/>
        </a:spcBef>
        <a:spcAft>
          <a:spcPts val="1413"/>
        </a:spcAft>
        <a:buClr>
          <a:srgbClr val="000000"/>
        </a:buClr>
        <a:buSzPct val="45000"/>
        <a:buFont typeface="StarSymbol" charset="0"/>
        <a:buChar char="●"/>
        <a:defRPr sz="3200">
          <a:solidFill>
            <a:srgbClr val="000000"/>
          </a:solidFill>
          <a:latin typeface="+mn-lt"/>
          <a:ea typeface="+mn-ea"/>
          <a:cs typeface="ＭＳ Ｐゴシック" charset="0"/>
        </a:defRPr>
      </a:lvl1pPr>
      <a:lvl2pPr marL="863600" indent="-287338" algn="l" defTabSz="457200" rtl="0" eaLnBrk="0" fontAlgn="base" hangingPunct="0">
        <a:lnSpc>
          <a:spcPts val="2475"/>
        </a:lnSpc>
        <a:spcBef>
          <a:spcPct val="0"/>
        </a:spcBef>
        <a:spcAft>
          <a:spcPts val="1125"/>
        </a:spcAft>
        <a:buClr>
          <a:srgbClr val="000000"/>
        </a:buClr>
        <a:buSzPct val="75000"/>
        <a:buFont typeface="StarSymbol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295400" indent="-215900" algn="l" defTabSz="457200" rtl="0" eaLnBrk="0" fontAlgn="base" hangingPunct="0">
        <a:lnSpc>
          <a:spcPts val="2475"/>
        </a:lnSpc>
        <a:spcBef>
          <a:spcPct val="0"/>
        </a:spcBef>
        <a:spcAft>
          <a:spcPts val="850"/>
        </a:spcAft>
        <a:buClr>
          <a:srgbClr val="000000"/>
        </a:buClr>
        <a:buSzPct val="45000"/>
        <a:buFont typeface="StarSymbol" charset="0"/>
        <a:buChar char="●"/>
        <a:defRPr sz="2400">
          <a:solidFill>
            <a:srgbClr val="000000"/>
          </a:solidFill>
          <a:latin typeface="+mn-lt"/>
          <a:ea typeface="+mn-ea"/>
        </a:defRPr>
      </a:lvl3pPr>
      <a:lvl4pPr marL="1727200" indent="-215900" algn="l" defTabSz="457200" rtl="0" eaLnBrk="0" fontAlgn="base" hangingPunct="0">
        <a:lnSpc>
          <a:spcPts val="2475"/>
        </a:lnSpc>
        <a:spcBef>
          <a:spcPct val="0"/>
        </a:spcBef>
        <a:spcAft>
          <a:spcPts val="563"/>
        </a:spcAft>
        <a:buClr>
          <a:srgbClr val="000000"/>
        </a:buClr>
        <a:buSzPct val="75000"/>
        <a:buFont typeface="StarSymbol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159000" indent="-215900" algn="l" defTabSz="457200" rtl="0" eaLnBrk="0" fontAlgn="base" hangingPunct="0">
        <a:lnSpc>
          <a:spcPts val="2475"/>
        </a:lnSpc>
        <a:spcBef>
          <a:spcPct val="0"/>
        </a:spcBef>
        <a:spcAft>
          <a:spcPts val="275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5pPr>
      <a:lvl6pPr marL="2616200" indent="-215900" algn="l" defTabSz="457200" rtl="0" fontAlgn="base" hangingPunct="0">
        <a:lnSpc>
          <a:spcPts val="2475"/>
        </a:lnSpc>
        <a:spcBef>
          <a:spcPct val="0"/>
        </a:spcBef>
        <a:spcAft>
          <a:spcPts val="275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6pPr>
      <a:lvl7pPr marL="3073400" indent="-215900" algn="l" defTabSz="457200" rtl="0" fontAlgn="base" hangingPunct="0">
        <a:lnSpc>
          <a:spcPts val="2475"/>
        </a:lnSpc>
        <a:spcBef>
          <a:spcPct val="0"/>
        </a:spcBef>
        <a:spcAft>
          <a:spcPts val="275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7pPr>
      <a:lvl8pPr marL="3530600" indent="-215900" algn="l" defTabSz="457200" rtl="0" fontAlgn="base" hangingPunct="0">
        <a:lnSpc>
          <a:spcPts val="2475"/>
        </a:lnSpc>
        <a:spcBef>
          <a:spcPct val="0"/>
        </a:spcBef>
        <a:spcAft>
          <a:spcPts val="275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8pPr>
      <a:lvl9pPr marL="3987800" indent="-215900" algn="l" defTabSz="457200" rtl="0" fontAlgn="base" hangingPunct="0">
        <a:lnSpc>
          <a:spcPts val="2475"/>
        </a:lnSpc>
        <a:spcBef>
          <a:spcPct val="0"/>
        </a:spcBef>
        <a:spcAft>
          <a:spcPts val="275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0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png"/><Relationship Id="rId3" Type="http://schemas.openxmlformats.org/officeDocument/2006/relationships/image" Target="../media/image7.emf"/><Relationship Id="rId7" Type="http://schemas.openxmlformats.org/officeDocument/2006/relationships/image" Target="../media/image3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8.emf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6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0.png"/><Relationship Id="rId4" Type="http://schemas.openxmlformats.org/officeDocument/2006/relationships/image" Target="../media/image2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4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43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95525" y="2355334"/>
            <a:ext cx="497604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0" dirty="0" err="1"/>
              <a:t>Zi</a:t>
            </a:r>
            <a:r>
              <a:rPr lang="en-US" sz="2800" b="0" dirty="0"/>
              <a:t>-Wei Lin (</a:t>
            </a:r>
            <a:r>
              <a:rPr lang="zh-CN" altLang="en-US" sz="2800" b="0" dirty="0"/>
              <a:t>林子威</a:t>
            </a:r>
            <a:r>
              <a:rPr lang="en-US" sz="2800" b="0" dirty="0"/>
              <a:t>)</a:t>
            </a:r>
          </a:p>
          <a:p>
            <a:pPr algn="ctr"/>
            <a:r>
              <a:rPr lang="en-US" sz="2800" b="0" dirty="0"/>
              <a:t>East Carolina University</a:t>
            </a:r>
          </a:p>
          <a:p>
            <a:pPr algn="ctr"/>
            <a:r>
              <a:rPr lang="en-US" sz="2800" b="0" dirty="0"/>
              <a:t>Central China Normal University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925" y="4285451"/>
            <a:ext cx="1752600" cy="1752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925" y="4363571"/>
            <a:ext cx="3505200" cy="1650008"/>
          </a:xfrm>
          <a:prstGeom prst="rect">
            <a:avLst/>
          </a:prstGeom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66725" y="657225"/>
            <a:ext cx="89154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altLang="zh-CN" sz="3600" b="0" dirty="0">
                <a:solidFill>
                  <a:srgbClr val="C00000"/>
                </a:solidFill>
              </a:rPr>
              <a:t>Recent AMPT Developments Relevant for </a:t>
            </a:r>
          </a:p>
          <a:p>
            <a:pPr algn="ctr"/>
            <a:r>
              <a:rPr lang="en-US" altLang="zh-CN" sz="3600" b="0" dirty="0">
                <a:solidFill>
                  <a:srgbClr val="C00000"/>
                </a:solidFill>
              </a:rPr>
              <a:t>the Study of Chiral Magnetic Effects</a:t>
            </a:r>
            <a:endParaRPr lang="en-US" sz="3600" b="0" dirty="0">
              <a:solidFill>
                <a:srgbClr val="C00000"/>
              </a:solidFill>
            </a:endParaRPr>
          </a:p>
        </p:txBody>
      </p:sp>
      <p:sp>
        <p:nvSpPr>
          <p:cNvPr id="8" name="副标题 2">
            <a:extLst>
              <a:ext uri="{FF2B5EF4-FFF2-40B4-BE49-F238E27FC236}">
                <a16:creationId xmlns:a16="http://schemas.microsoft.com/office/drawing/2014/main" id="{160954D3-83A3-4F6E-A851-608DE001FA0E}"/>
              </a:ext>
            </a:extLst>
          </p:cNvPr>
          <p:cNvSpPr txBox="1">
            <a:spLocks/>
          </p:cNvSpPr>
          <p:nvPr/>
        </p:nvSpPr>
        <p:spPr>
          <a:xfrm>
            <a:off x="704850" y="6600825"/>
            <a:ext cx="9001125" cy="9144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0" i="1" dirty="0">
                <a:solidFill>
                  <a:schemeClr val="accent2"/>
                </a:solidFill>
              </a:rPr>
              <a:t>QCD</a:t>
            </a:r>
            <a:r>
              <a:rPr lang="zh-CN" altLang="en-US" sz="2400" b="0" i="1" dirty="0">
                <a:solidFill>
                  <a:schemeClr val="accent2"/>
                </a:solidFill>
              </a:rPr>
              <a:t>物理研讨暨基金委重大项目学术交流会</a:t>
            </a:r>
            <a:endParaRPr lang="en-US" sz="2400" b="0" i="1" dirty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en-US" altLang="zh-CN" sz="2400" b="0" i="1" dirty="0">
                <a:solidFill>
                  <a:schemeClr val="accent2"/>
                </a:solidFill>
              </a:rPr>
              <a:t>July 17-25, 2019, Shandong University Weihai Campus</a:t>
            </a:r>
            <a:endParaRPr lang="zh-CN" altLang="en-US" sz="2400" b="0" i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 bwMode="auto">
          <a:xfrm>
            <a:off x="7901379" y="1905423"/>
            <a:ext cx="685800" cy="1600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8587179" y="1895898"/>
            <a:ext cx="685800" cy="1600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8275320" y="3860198"/>
            <a:ext cx="685800" cy="1600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8272071" y="3857625"/>
            <a:ext cx="685800" cy="1600200"/>
          </a:xfrm>
          <a:prstGeom prst="ellipse">
            <a:avLst/>
          </a:prstGeom>
          <a:solidFill>
            <a:srgbClr val="FEBA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8620125" y="5782437"/>
            <a:ext cx="685800" cy="1600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7934325" y="5791962"/>
            <a:ext cx="685800" cy="1600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38950" y="2535883"/>
            <a:ext cx="845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/>
              <a:t>t = 0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 flipV="1">
            <a:off x="7684053" y="1573858"/>
            <a:ext cx="1774272" cy="9526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9486900" y="1343025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</a:rPr>
              <a:t>z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433971" y="80962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52231" y="4471424"/>
            <a:ext cx="1249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/>
              <a:t>t = </a:t>
            </a:r>
            <a:r>
              <a:rPr lang="en-US" sz="2800" b="0" i="1" dirty="0" err="1"/>
              <a:t>d</a:t>
            </a:r>
            <a:r>
              <a:rPr lang="en-US" sz="2800" b="0" i="1" baseline="-25000" dirty="0" err="1"/>
              <a:t>t</a:t>
            </a:r>
            <a:r>
              <a:rPr lang="en-US" sz="2800" b="0" i="1" baseline="-25000" dirty="0"/>
              <a:t> </a:t>
            </a:r>
            <a:r>
              <a:rPr lang="en-US" sz="2800" b="0" dirty="0"/>
              <a:t>/2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67525" y="6397097"/>
            <a:ext cx="9108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/>
              <a:t>t = </a:t>
            </a:r>
            <a:r>
              <a:rPr lang="en-US" sz="2800" b="0" i="1" dirty="0" err="1"/>
              <a:t>d</a:t>
            </a:r>
            <a:r>
              <a:rPr lang="en-US" sz="2800" b="0" i="1" baseline="-25000" dirty="0" err="1"/>
              <a:t>t</a:t>
            </a:r>
            <a:endParaRPr lang="en-US" sz="2800" b="0" dirty="0"/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8599282" y="573226"/>
            <a:ext cx="23420" cy="6989624"/>
          </a:xfrm>
          <a:prstGeom prst="line">
            <a:avLst/>
          </a:prstGeom>
          <a:solidFill>
            <a:srgbClr val="00B8FF"/>
          </a:solidFill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297471"/>
              </p:ext>
            </p:extLst>
          </p:nvPr>
        </p:nvGraphicFramePr>
        <p:xfrm>
          <a:off x="235350" y="5423712"/>
          <a:ext cx="6083257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1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14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65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08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70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0339"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00FF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00FF"/>
                          </a:solidFill>
                        </a:rPr>
                        <a:t>11.5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00FF"/>
                          </a:solidFill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00FF"/>
                          </a:solidFill>
                        </a:rPr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00FF"/>
                          </a:solidFill>
                        </a:rPr>
                        <a:t>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339"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5.3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2.2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0.91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0.49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0.12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38125" y="5482390"/>
                <a:ext cx="1152992" cy="3707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𝑁𝑁</m:t>
                              </m:r>
                            </m:sub>
                          </m:sSub>
                        </m:e>
                      </m:rad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(</m:t>
                      </m:r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𝐺𝑒𝑉</m:t>
                      </m:r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)</m:t>
                      </m:r>
                    </m:oMath>
                  </m:oMathPara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125" y="5482390"/>
                <a:ext cx="1152992" cy="370743"/>
              </a:xfrm>
              <a:prstGeom prst="rect">
                <a:avLst/>
              </a:prstGeom>
              <a:blipFill rotWithShape="0">
                <a:blip r:embed="rId2"/>
                <a:stretch>
                  <a:fillRect l="-6349" t="-139344" r="-47619" b="-1770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60605" y="5923960"/>
                <a:ext cx="165392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(</m:t>
                      </m:r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𝑓𝑚</m:t>
                      </m:r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/</m:t>
                      </m:r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𝑐</m:t>
                      </m:r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)</m:t>
                      </m:r>
                    </m:oMath>
                  </m:oMathPara>
                </a14:m>
                <a:endParaRPr lang="en-US" sz="3600" b="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605" y="5923960"/>
                <a:ext cx="1653920" cy="369332"/>
              </a:xfrm>
              <a:prstGeom prst="rect">
                <a:avLst/>
              </a:prstGeom>
              <a:blipFill rotWithShape="0">
                <a:blip r:embed="rId3"/>
                <a:stretch>
                  <a:fillRect t="-141667" b="-18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161925" y="4942047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For example, for central </a:t>
            </a:r>
            <a:r>
              <a:rPr lang="en-US" b="0" dirty="0" err="1"/>
              <a:t>Au+Au</a:t>
            </a:r>
            <a:r>
              <a:rPr lang="en-US" b="0" dirty="0"/>
              <a:t> collisions: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80544" y="6561118"/>
            <a:ext cx="58913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0" dirty="0">
                <a:solidFill>
                  <a:srgbClr val="FF0000"/>
                </a:solidFill>
                <a:latin typeface="Times" charset="0"/>
              </a:rPr>
              <a:t>→ the </a:t>
            </a:r>
            <a:r>
              <a:rPr lang="en-GB" b="0" dirty="0" err="1">
                <a:solidFill>
                  <a:srgbClr val="FF0000"/>
                </a:solidFill>
                <a:latin typeface="Times" charset="0"/>
              </a:rPr>
              <a:t>Bjorken</a:t>
            </a:r>
            <a:r>
              <a:rPr lang="en-GB" b="0" dirty="0">
                <a:solidFill>
                  <a:srgbClr val="FF0000"/>
                </a:solidFill>
                <a:latin typeface="Times" charset="0"/>
              </a:rPr>
              <a:t> formula is only valid for</a:t>
            </a:r>
          </a:p>
          <a:p>
            <a:r>
              <a:rPr lang="en-GB" b="0" i="1" dirty="0">
                <a:solidFill>
                  <a:schemeClr val="tx1"/>
                </a:solidFill>
                <a:latin typeface="Times" charset="0"/>
              </a:rPr>
              <a:t>				for</a:t>
            </a:r>
            <a:r>
              <a:rPr lang="en-US" b="0" i="1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  <a:latin typeface="Times" charset="0"/>
              </a:rPr>
              <a:t>τ</a:t>
            </a:r>
            <a:r>
              <a:rPr lang="en-GB" b="0" baseline="-25000" dirty="0" err="1">
                <a:solidFill>
                  <a:schemeClr val="tx1"/>
                </a:solidFill>
                <a:latin typeface="Times" charset="0"/>
              </a:rPr>
              <a:t>F</a:t>
            </a:r>
            <a:r>
              <a:rPr lang="en-GB" b="0" i="1" baseline="-25000" dirty="0">
                <a:solidFill>
                  <a:schemeClr val="tx1"/>
                </a:solidFill>
                <a:latin typeface="Times" charset="0"/>
              </a:rPr>
              <a:t> </a:t>
            </a:r>
            <a:r>
              <a:rPr lang="en-GB" b="0" i="1" dirty="0">
                <a:solidFill>
                  <a:schemeClr val="tx1"/>
                </a:solidFill>
                <a:latin typeface="Times" charset="0"/>
              </a:rPr>
              <a:t>= </a:t>
            </a:r>
            <a:r>
              <a:rPr lang="en-GB" b="0" dirty="0">
                <a:solidFill>
                  <a:schemeClr val="tx1"/>
                </a:solidFill>
                <a:latin typeface="Times" charset="0"/>
              </a:rPr>
              <a:t>0.5</a:t>
            </a:r>
            <a:r>
              <a:rPr lang="en-GB" b="0" i="1" dirty="0">
                <a:solidFill>
                  <a:schemeClr val="tx1"/>
                </a:solidFill>
                <a:latin typeface="Times" charset="0"/>
              </a:rPr>
              <a:t> </a:t>
            </a:r>
            <a:r>
              <a:rPr lang="en-GB" b="0" i="1" dirty="0" err="1">
                <a:solidFill>
                  <a:schemeClr val="tx1"/>
                </a:solidFill>
                <a:latin typeface="Times" charset="0"/>
              </a:rPr>
              <a:t>fm</a:t>
            </a:r>
            <a:r>
              <a:rPr lang="en-GB" b="0" i="1" dirty="0">
                <a:solidFill>
                  <a:schemeClr val="tx1"/>
                </a:solidFill>
                <a:latin typeface="Times" charset="0"/>
              </a:rPr>
              <a:t>/c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062253" y="7037546"/>
                <a:ext cx="3055603" cy="3707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𝑁𝑁</m:t>
                              </m:r>
                            </m:sub>
                          </m:sSub>
                        </m:e>
                      </m:ra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&gt;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50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𝐺𝑒𝑉</m:t>
                      </m:r>
                    </m:oMath>
                  </m:oMathPara>
                </a14:m>
                <a:endParaRPr lang="en-US" sz="2000" b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253" y="7037546"/>
                <a:ext cx="3055603" cy="370743"/>
              </a:xfrm>
              <a:prstGeom prst="rect">
                <a:avLst/>
              </a:prstGeom>
              <a:blipFill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/>
          <p:cNvSpPr/>
          <p:nvPr/>
        </p:nvSpPr>
        <p:spPr>
          <a:xfrm>
            <a:off x="397533" y="3705225"/>
            <a:ext cx="32541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</a:rPr>
              <a:t>Crossing time from </a:t>
            </a:r>
          </a:p>
          <a:p>
            <a:r>
              <a:rPr lang="en-US" b="0" dirty="0">
                <a:solidFill>
                  <a:srgbClr val="0000FF"/>
                </a:solidFill>
              </a:rPr>
              <a:t>hard-sphere model:</a:t>
            </a:r>
            <a:endParaRPr lang="en-US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614276" y="3705225"/>
                <a:ext cx="3761632" cy="75700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f>
                        <m:fPr>
                          <m:ctrlPr>
                            <a:rPr lang="mr-IN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sinh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𝐶𝑀</m:t>
                                  </m:r>
                                </m:sub>
                              </m:sSub>
                            </m:e>
                          </m:func>
                        </m:den>
                      </m:f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f>
                        <m:fPr>
                          <m:ctrlPr>
                            <a:rPr lang="mr-IN" b="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b="0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γ</m:t>
                          </m:r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 </m:t>
                          </m:r>
                          <m:r>
                            <a:rPr lang="el-GR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𝛽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4276" y="3705225"/>
                <a:ext cx="3761632" cy="757002"/>
              </a:xfrm>
              <a:prstGeom prst="rect">
                <a:avLst/>
              </a:prstGeom>
              <a:blipFill>
                <a:blip r:embed="rId5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/>
          <p:cNvCxnSpPr>
            <a:endCxn id="8" idx="6"/>
          </p:cNvCxnSpPr>
          <p:nvPr/>
        </p:nvCxnSpPr>
        <p:spPr bwMode="auto">
          <a:xfrm>
            <a:off x="8256852" y="2705523"/>
            <a:ext cx="330327" cy="0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/>
          <p:nvPr/>
        </p:nvCxnSpPr>
        <p:spPr bwMode="auto">
          <a:xfrm>
            <a:off x="8975598" y="6592062"/>
            <a:ext cx="330327" cy="0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/>
          <p:nvPr/>
        </p:nvCxnSpPr>
        <p:spPr bwMode="auto">
          <a:xfrm flipH="1">
            <a:off x="8620125" y="2699855"/>
            <a:ext cx="307961" cy="11335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/>
          <p:nvPr/>
        </p:nvCxnSpPr>
        <p:spPr bwMode="auto">
          <a:xfrm flipH="1">
            <a:off x="7934325" y="6586394"/>
            <a:ext cx="307961" cy="11335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>
                <a:spLocks noChangeAspect="1"/>
              </p:cNvSpPr>
              <p:nvPr/>
            </p:nvSpPr>
            <p:spPr>
              <a:xfrm>
                <a:off x="3098314" y="885825"/>
                <a:ext cx="3139277" cy="76662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𝜖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𝜏</m:t>
                          </m:r>
                        </m:e>
                      </m:d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f>
                        <m:fPr>
                          <m:ctrlPr>
                            <a:rPr lang="mr-IN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𝐹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mr-IN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(</m:t>
                          </m:r>
                          <m:r>
                            <a:rPr lang="en-US" b="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𝜏</m:t>
                          </m:r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𝑑𝑦</m:t>
                          </m:r>
                        </m:den>
                      </m:f>
                    </m:oMath>
                  </m:oMathPara>
                </a14:m>
                <a:endParaRPr lang="en-US" sz="3200" b="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8314" y="885825"/>
                <a:ext cx="3139277" cy="766620"/>
              </a:xfrm>
              <a:prstGeom prst="rect">
                <a:avLst/>
              </a:prstGeom>
              <a:blipFill>
                <a:blip r:embed="rId6"/>
                <a:stretch>
                  <a:fillRect t="-3279" b="-19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238125" y="1058110"/>
            <a:ext cx="6494863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0" dirty="0">
                <a:solidFill>
                  <a:srgbClr val="0000FF"/>
                </a:solidFill>
              </a:rPr>
              <a:t>The </a:t>
            </a:r>
            <a:r>
              <a:rPr lang="en-GB" sz="2600" b="0" dirty="0" err="1">
                <a:solidFill>
                  <a:srgbClr val="0000FF"/>
                </a:solidFill>
                <a:latin typeface="Times" charset="0"/>
              </a:rPr>
              <a:t>Bjorken</a:t>
            </a:r>
            <a:r>
              <a:rPr lang="en-GB" sz="2600" b="0" dirty="0">
                <a:solidFill>
                  <a:srgbClr val="0000FF"/>
                </a:solidFill>
                <a:latin typeface="Times" charset="0"/>
              </a:rPr>
              <a:t> formula </a:t>
            </a:r>
          </a:p>
          <a:p>
            <a:endParaRPr lang="en-GB" sz="2600" b="0" dirty="0">
              <a:solidFill>
                <a:srgbClr val="0000FF"/>
              </a:solidFill>
              <a:latin typeface="Times" charset="0"/>
            </a:endParaRPr>
          </a:p>
          <a:p>
            <a:r>
              <a:rPr lang="en-GB" sz="2600" b="0" dirty="0">
                <a:solidFill>
                  <a:srgbClr val="0000FF"/>
                </a:solidFill>
                <a:latin typeface="Times" charset="0"/>
              </a:rPr>
              <a:t>neglects the finite thickness of (boosted) nuclei</a:t>
            </a:r>
          </a:p>
          <a:p>
            <a:r>
              <a:rPr lang="en-GB" sz="2600" b="0" dirty="0">
                <a:solidFill>
                  <a:srgbClr val="FF0000"/>
                </a:solidFill>
                <a:latin typeface="Times" charset="0"/>
              </a:rPr>
              <a:t>→ it is only valid at high energies </a:t>
            </a:r>
          </a:p>
          <a:p>
            <a:r>
              <a:rPr lang="en-GB" sz="2600" b="0" dirty="0">
                <a:solidFill>
                  <a:srgbClr val="FF0000"/>
                </a:solidFill>
                <a:latin typeface="Times" charset="0"/>
              </a:rPr>
              <a:t>where       </a:t>
            </a:r>
            <a:r>
              <a:rPr lang="en-GB" sz="2600" b="0" dirty="0">
                <a:solidFill>
                  <a:srgbClr val="0000FF"/>
                </a:solidFill>
                <a:latin typeface="Times" charset="0"/>
              </a:rPr>
              <a:t>crossing time </a:t>
            </a:r>
            <a:r>
              <a:rPr lang="en-GB" sz="2600" b="0" i="1" dirty="0">
                <a:solidFill>
                  <a:srgbClr val="0000FF"/>
                </a:solidFill>
                <a:latin typeface="Times" charset="0"/>
              </a:rPr>
              <a:t>d</a:t>
            </a:r>
            <a:r>
              <a:rPr lang="en-GB" sz="2600" b="0" i="1" baseline="-25000" dirty="0">
                <a:solidFill>
                  <a:srgbClr val="0000FF"/>
                </a:solidFill>
                <a:latin typeface="Times" charset="0"/>
              </a:rPr>
              <a:t>t</a:t>
            </a:r>
            <a:r>
              <a:rPr lang="en-GB" sz="2600" b="0" dirty="0">
                <a:solidFill>
                  <a:srgbClr val="0000FF"/>
                </a:solidFill>
                <a:latin typeface="Times" charset="0"/>
              </a:rPr>
              <a:t> &lt;  </a:t>
            </a:r>
            <a:r>
              <a:rPr lang="en-GB" sz="2600" b="0" dirty="0" err="1">
                <a:solidFill>
                  <a:srgbClr val="0000FF"/>
                </a:solidFill>
                <a:latin typeface="Times" charset="0"/>
              </a:rPr>
              <a:t>τ</a:t>
            </a:r>
            <a:r>
              <a:rPr lang="en-GB" sz="2600" b="0" baseline="-25000" dirty="0" err="1">
                <a:solidFill>
                  <a:srgbClr val="0000FF"/>
                </a:solidFill>
                <a:latin typeface="Times" charset="0"/>
              </a:rPr>
              <a:t>F</a:t>
            </a:r>
            <a:r>
              <a:rPr lang="en-GB" sz="2600" b="0" dirty="0">
                <a:solidFill>
                  <a:srgbClr val="0000FF"/>
                </a:solidFill>
                <a:latin typeface="Times" charset="0"/>
              </a:rPr>
              <a:t> </a:t>
            </a:r>
          </a:p>
        </p:txBody>
      </p:sp>
      <p:sp>
        <p:nvSpPr>
          <p:cNvPr id="37" name="Rectangle 36"/>
          <p:cNvSpPr/>
          <p:nvPr/>
        </p:nvSpPr>
        <p:spPr>
          <a:xfrm>
            <a:off x="-295275" y="14593"/>
            <a:ext cx="103727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-US" altLang="zh-CN" sz="3200" b="0" dirty="0">
                <a:solidFill>
                  <a:srgbClr val="000099"/>
                </a:solidFill>
                <a:latin typeface="Times" charset="0"/>
              </a:rPr>
              <a:t>In</a:t>
            </a:r>
            <a:r>
              <a:rPr lang="en-US" sz="3200" b="0" dirty="0">
                <a:solidFill>
                  <a:srgbClr val="000099"/>
                </a:solidFill>
                <a:latin typeface="Times" charset="0"/>
              </a:rPr>
              <a:t>clude Nuclear Thickness in </a:t>
            </a:r>
            <a:r>
              <a:rPr lang="en-US" altLang="zh-CN" sz="3200" b="0" dirty="0">
                <a:solidFill>
                  <a:srgbClr val="000099"/>
                </a:solidFill>
                <a:latin typeface="Times" charset="0"/>
              </a:rPr>
              <a:t>String Melting AMPT </a:t>
            </a:r>
            <a:endParaRPr lang="en-US" sz="3200" b="0" dirty="0">
              <a:solidFill>
                <a:srgbClr val="000099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86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17" grpId="0"/>
      <p:bldP spid="28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25" y="3242208"/>
            <a:ext cx="6223000" cy="3937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41891" y="118891"/>
                <a:ext cx="9467898" cy="1292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</a:pPr>
                <a:r>
                  <a:rPr lang="en-GB" sz="2600" b="0" dirty="0">
                    <a:solidFill>
                      <a:srgbClr val="000099"/>
                    </a:solidFill>
                    <a:latin typeface="Times" charset="0"/>
                  </a:rPr>
                  <a:t>We have extended the </a:t>
                </a:r>
                <a:r>
                  <a:rPr lang="en-GB" sz="2600" b="0" dirty="0" err="1">
                    <a:solidFill>
                      <a:srgbClr val="000099"/>
                    </a:solidFill>
                    <a:latin typeface="Times" charset="0"/>
                  </a:rPr>
                  <a:t>Bjorken</a:t>
                </a:r>
                <a:r>
                  <a:rPr lang="en-GB" sz="2600" b="0" dirty="0">
                    <a:solidFill>
                      <a:srgbClr val="000099"/>
                    </a:solidFill>
                    <a:latin typeface="Times" charset="0"/>
                  </a:rPr>
                  <a:t> </a:t>
                </a:r>
                <a14:m>
                  <m:oMath xmlns:m="http://schemas.openxmlformats.org/officeDocument/2006/math">
                    <m:r>
                      <a:rPr lang="mr-IN" sz="2600" b="0" i="1">
                        <a:solidFill>
                          <a:srgbClr val="000099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𝜀</m:t>
                    </m:r>
                    <m:r>
                      <a:rPr lang="mr-IN" sz="2600" b="0" i="1">
                        <a:solidFill>
                          <a:srgbClr val="000099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GB" sz="2600" b="0" dirty="0">
                    <a:solidFill>
                      <a:srgbClr val="000099"/>
                    </a:solidFill>
                    <a:latin typeface="Times" charset="0"/>
                  </a:rPr>
                  <a:t>formula by considering 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</a:pPr>
                <a:r>
                  <a:rPr lang="en-GB" sz="2600" b="0" dirty="0">
                    <a:solidFill>
                      <a:srgbClr val="000099"/>
                    </a:solidFill>
                    <a:latin typeface="Times" charset="0"/>
                  </a:rPr>
                  <a:t>the finite time for the initial energy production. 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</a:pPr>
                <a:r>
                  <a:rPr lang="en-GB" sz="2600" b="0" dirty="0">
                    <a:solidFill>
                      <a:srgbClr val="FF0000"/>
                    </a:solidFill>
                    <a:latin typeface="Times" charset="0"/>
                  </a:rPr>
                  <a:t>     For a uniform profile (</a:t>
                </a:r>
                <a:r>
                  <a:rPr lang="en-US" sz="2600" b="0" dirty="0">
                    <a:solidFill>
                      <a:srgbClr val="FF0000"/>
                    </a:solidFill>
                  </a:rPr>
                  <a:t>uniform </a:t>
                </a:r>
                <a:r>
                  <a:rPr lang="en-GB" sz="2600" b="0" dirty="0">
                    <a:solidFill>
                      <a:srgbClr val="FF0000"/>
                    </a:solidFill>
                    <a:latin typeface="Times" charset="0"/>
                  </a:rPr>
                  <a:t>production </a:t>
                </a:r>
                <a:r>
                  <a:rPr lang="en-US" sz="2600" b="0" dirty="0">
                    <a:solidFill>
                      <a:srgbClr val="FF0000"/>
                    </a:solidFill>
                  </a:rPr>
                  <a:t>from time </a:t>
                </a:r>
                <a:r>
                  <a:rPr lang="en-US" sz="2600" i="1" dirty="0">
                    <a:solidFill>
                      <a:srgbClr val="FF0000"/>
                    </a:solidFill>
                  </a:rPr>
                  <a:t>t</a:t>
                </a:r>
                <a:r>
                  <a:rPr lang="en-US" sz="2600" i="1" baseline="-25000" dirty="0">
                    <a:solidFill>
                      <a:srgbClr val="FF0000"/>
                    </a:solidFill>
                  </a:rPr>
                  <a:t>1</a:t>
                </a:r>
                <a:r>
                  <a:rPr lang="en-US" sz="2600" b="0" dirty="0">
                    <a:solidFill>
                      <a:srgbClr val="FF0000"/>
                    </a:solidFill>
                  </a:rPr>
                  <a:t> to </a:t>
                </a:r>
                <a:r>
                  <a:rPr lang="en-US" sz="2600" i="1" dirty="0">
                    <a:solidFill>
                      <a:srgbClr val="FF0000"/>
                    </a:solidFill>
                  </a:rPr>
                  <a:t>t</a:t>
                </a:r>
                <a:r>
                  <a:rPr lang="en-US" sz="2600" i="1" baseline="-25000" dirty="0">
                    <a:solidFill>
                      <a:srgbClr val="FF0000"/>
                    </a:solidFill>
                  </a:rPr>
                  <a:t>2</a:t>
                </a:r>
                <a:r>
                  <a:rPr lang="en-US" sz="2600" b="0" dirty="0">
                    <a:solidFill>
                      <a:srgbClr val="FF0000"/>
                    </a:solidFill>
                  </a:rPr>
                  <a:t>):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891" y="118891"/>
                <a:ext cx="9467898" cy="1292662"/>
              </a:xfrm>
              <a:prstGeom prst="rect">
                <a:avLst/>
              </a:prstGeom>
              <a:blipFill>
                <a:blip r:embed="rId4"/>
                <a:stretch>
                  <a:fillRect l="-1072" t="-2913" b="-10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63" y="1434432"/>
            <a:ext cx="6934200" cy="174068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70086" y="7011670"/>
            <a:ext cx="7954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0" dirty="0">
                <a:solidFill>
                  <a:schemeClr val="tx1"/>
                </a:solidFill>
              </a:rPr>
              <a:t>t</a:t>
            </a:r>
            <a:r>
              <a:rPr lang="en-GB" b="0" baseline="-25000" dirty="0">
                <a:solidFill>
                  <a:schemeClr val="tx1"/>
                </a:solidFill>
              </a:rPr>
              <a:t>1</a:t>
            </a:r>
            <a:r>
              <a:rPr lang="en-GB" b="0" dirty="0">
                <a:solidFill>
                  <a:schemeClr val="tx1"/>
                </a:solidFill>
              </a:rPr>
              <a:t>+</a:t>
            </a:r>
            <a:r>
              <a:rPr lang="en-GB" b="0" dirty="0">
                <a:solidFill>
                  <a:schemeClr val="tx1"/>
                </a:solidFill>
                <a:latin typeface="Times" charset="0"/>
              </a:rPr>
              <a:t>τ</a:t>
            </a:r>
            <a:r>
              <a:rPr lang="en-GB" b="0" baseline="-25000" dirty="0">
                <a:solidFill>
                  <a:schemeClr val="tx1"/>
                </a:solidFill>
                <a:latin typeface="Times" charset="0"/>
              </a:rPr>
              <a:t>F</a:t>
            </a:r>
            <a:endParaRPr lang="en-GB" b="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76314" y="7007205"/>
            <a:ext cx="7954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0" dirty="0">
                <a:solidFill>
                  <a:schemeClr val="tx1"/>
                </a:solidFill>
              </a:rPr>
              <a:t>t</a:t>
            </a:r>
            <a:r>
              <a:rPr lang="en-GB" b="0" baseline="-25000" dirty="0">
                <a:solidFill>
                  <a:schemeClr val="tx1"/>
                </a:solidFill>
              </a:rPr>
              <a:t>2</a:t>
            </a:r>
            <a:r>
              <a:rPr lang="en-GB" b="0" dirty="0">
                <a:solidFill>
                  <a:schemeClr val="tx1"/>
                </a:solidFill>
              </a:rPr>
              <a:t>+</a:t>
            </a:r>
            <a:r>
              <a:rPr lang="en-GB" b="0" dirty="0">
                <a:solidFill>
                  <a:schemeClr val="tx1"/>
                </a:solidFill>
                <a:latin typeface="Times" charset="0"/>
              </a:rPr>
              <a:t>τ</a:t>
            </a:r>
            <a:r>
              <a:rPr lang="en-GB" b="0" baseline="-25000" dirty="0">
                <a:solidFill>
                  <a:schemeClr val="tx1"/>
                </a:solidFill>
                <a:latin typeface="Times" charset="0"/>
              </a:rPr>
              <a:t>F</a:t>
            </a:r>
            <a:endParaRPr lang="en-GB" b="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1236" y="3524874"/>
            <a:ext cx="22252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0" dirty="0" err="1">
                <a:solidFill>
                  <a:srgbClr val="0000FF"/>
                </a:solidFill>
                <a:latin typeface="Times" charset="0"/>
              </a:rPr>
              <a:t>Bjorken</a:t>
            </a:r>
            <a:r>
              <a:rPr lang="en-GB" b="0" dirty="0">
                <a:solidFill>
                  <a:srgbClr val="0000FF"/>
                </a:solidFill>
                <a:latin typeface="Times" charset="0"/>
              </a:rPr>
              <a:t> formula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99538" y="5907337"/>
            <a:ext cx="2294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0" dirty="0">
                <a:solidFill>
                  <a:srgbClr val="FF0000"/>
                </a:solidFill>
                <a:latin typeface="Times" charset="0"/>
              </a:rPr>
              <a:t>Uniform formula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048032" y="5389866"/>
                <a:ext cx="2215030" cy="3990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mr-IN" b="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𝜀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𝑢𝑛𝑖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𝑡</m:t>
                      </m:r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)→</m:t>
                      </m:r>
                      <m:sSub>
                        <m:sSubPr>
                          <m:ctrlPr>
                            <a:rPr lang="en-US" b="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mr-IN" b="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𝜀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𝐵𝑗</m:t>
                          </m:r>
                        </m:sub>
                      </m:sSub>
                      <m:r>
                        <a:rPr lang="en-US" b="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r>
                        <a:rPr lang="en-US" b="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𝑡</m:t>
                      </m:r>
                      <m:r>
                        <a:rPr lang="en-US" b="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)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8032" y="5389866"/>
                <a:ext cx="2215030" cy="399084"/>
              </a:xfrm>
              <a:prstGeom prst="rect">
                <a:avLst/>
              </a:prstGeom>
              <a:blipFill>
                <a:blip r:embed="rId6"/>
                <a:stretch>
                  <a:fillRect l="-1143" r="-4000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/>
          <p:cNvCxnSpPr/>
          <p:nvPr/>
        </p:nvCxnSpPr>
        <p:spPr bwMode="auto">
          <a:xfrm>
            <a:off x="1887779" y="5143364"/>
            <a:ext cx="2577" cy="1913958"/>
          </a:xfrm>
          <a:prstGeom prst="line">
            <a:avLst/>
          </a:prstGeom>
          <a:solidFill>
            <a:srgbClr val="00B8FF"/>
          </a:solidFill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6" name="TextBox 35"/>
          <p:cNvSpPr txBox="1"/>
          <p:nvPr/>
        </p:nvSpPr>
        <p:spPr>
          <a:xfrm>
            <a:off x="2955484" y="4229155"/>
            <a:ext cx="2921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>
                <a:solidFill>
                  <a:schemeClr val="accent3">
                    <a:lumMod val="65000"/>
                  </a:schemeClr>
                </a:solidFill>
              </a:rPr>
              <a:t>Central Au+Au@11.5GeV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-59731" y="3171825"/>
                <a:ext cx="89736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mr-IN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𝜀</m:t>
                      </m:r>
                      <m:r>
                        <a:rPr lang="en-US" sz="2800" b="0" i="1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r>
                        <a:rPr lang="en-US" sz="2800" b="0" i="1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𝑡</m:t>
                      </m:r>
                      <m:r>
                        <a:rPr lang="en-US" sz="2800" b="0" i="1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9731" y="3171825"/>
                <a:ext cx="897362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6062662" y="3161585"/>
            <a:ext cx="40915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dirty="0"/>
              <a:t>1) At low energy: </a:t>
            </a:r>
            <a:r>
              <a:rPr lang="en-US" b="0" i="1" dirty="0"/>
              <a:t>t</a:t>
            </a:r>
            <a:r>
              <a:rPr lang="en-US" b="0" i="1" baseline="-25000" dirty="0"/>
              <a:t>21 </a:t>
            </a:r>
            <a:r>
              <a:rPr lang="en-US" b="0" i="1" dirty="0"/>
              <a:t>/</a:t>
            </a:r>
            <a:r>
              <a:rPr lang="en-US" b="0" i="1" dirty="0" err="1"/>
              <a:t>τ</a:t>
            </a:r>
            <a:r>
              <a:rPr lang="en-US" b="0" i="1" baseline="-25000" dirty="0" err="1"/>
              <a:t>F</a:t>
            </a:r>
            <a:r>
              <a:rPr lang="en-US" b="0" i="1" dirty="0"/>
              <a:t> </a:t>
            </a:r>
            <a:r>
              <a:rPr lang="en-US" b="0" dirty="0"/>
              <a:t>&gt;&gt;1:</a:t>
            </a:r>
          </a:p>
          <a:p>
            <a:r>
              <a:rPr lang="en-US" b="0" dirty="0">
                <a:solidFill>
                  <a:srgbClr val="FF0000"/>
                </a:solidFill>
              </a:rPr>
              <a:t>Peak energy density: 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>
                <a:solidFill>
                  <a:srgbClr val="FF0000"/>
                </a:solidFill>
              </a:rPr>
              <a:t>&lt;&lt; </a:t>
            </a:r>
            <a:r>
              <a:rPr lang="en-US" b="0" dirty="0" err="1">
                <a:solidFill>
                  <a:srgbClr val="FF0000"/>
                </a:solidFill>
              </a:rPr>
              <a:t>Bjorken</a:t>
            </a:r>
            <a:r>
              <a:rPr lang="en-US" b="0" dirty="0">
                <a:solidFill>
                  <a:srgbClr val="FF0000"/>
                </a:solidFill>
              </a:rPr>
              <a:t> value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>
                <a:solidFill>
                  <a:srgbClr val="FF0000"/>
                </a:solidFill>
              </a:rPr>
              <a:t>much less sensitive to </a:t>
            </a:r>
            <a:r>
              <a:rPr lang="en-US" b="0" dirty="0" err="1">
                <a:solidFill>
                  <a:srgbClr val="FF0000"/>
                </a:solidFill>
              </a:rPr>
              <a:t>τ</a:t>
            </a:r>
            <a:r>
              <a:rPr lang="en-US" b="0" baseline="-25000" dirty="0" err="1">
                <a:solidFill>
                  <a:srgbClr val="FF0000"/>
                </a:solidFill>
              </a:rPr>
              <a:t>F</a:t>
            </a:r>
            <a:endParaRPr lang="en-US" b="0" baseline="-250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rgbClr val="006600"/>
                </a:solidFill>
              </a:rPr>
              <a:t>FWHM </a:t>
            </a:r>
            <a:r>
              <a:rPr lang="en-US" b="0" dirty="0">
                <a:solidFill>
                  <a:srgbClr val="006600"/>
                </a:solidFill>
              </a:rPr>
              <a:t>width in t &gt;&gt; </a:t>
            </a:r>
            <a:r>
              <a:rPr lang="en-US" b="0" dirty="0" err="1">
                <a:solidFill>
                  <a:srgbClr val="006600"/>
                </a:solidFill>
              </a:rPr>
              <a:t>Bjorken</a:t>
            </a:r>
            <a:endParaRPr lang="en-US" b="0" dirty="0">
              <a:solidFill>
                <a:srgbClr val="0066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006600"/>
                </a:solidFill>
              </a:rPr>
              <a:t>At t &gt;&gt; (t</a:t>
            </a:r>
            <a:r>
              <a:rPr lang="en-US" b="0" baseline="-25000" dirty="0">
                <a:solidFill>
                  <a:srgbClr val="006600"/>
                </a:solidFill>
              </a:rPr>
              <a:t>2</a:t>
            </a:r>
            <a:r>
              <a:rPr lang="en-US" b="0" dirty="0">
                <a:solidFill>
                  <a:srgbClr val="006600"/>
                </a:solidFill>
              </a:rPr>
              <a:t>+τ</a:t>
            </a:r>
            <a:r>
              <a:rPr lang="en-US" b="0" baseline="-25000" dirty="0">
                <a:solidFill>
                  <a:srgbClr val="006600"/>
                </a:solidFill>
              </a:rPr>
              <a:t>F</a:t>
            </a:r>
            <a:r>
              <a:rPr lang="en-US" b="0" dirty="0">
                <a:solidFill>
                  <a:srgbClr val="006600"/>
                </a:solidFill>
              </a:rPr>
              <a:t>)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01705" y="6246376"/>
            <a:ext cx="4152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</a:rPr>
              <a:t>2) For </a:t>
            </a:r>
            <a:r>
              <a:rPr lang="en-US" b="0" i="1" dirty="0">
                <a:solidFill>
                  <a:srgbClr val="0000FF"/>
                </a:solidFill>
              </a:rPr>
              <a:t>t</a:t>
            </a:r>
            <a:r>
              <a:rPr lang="en-US" b="0" i="1" baseline="-25000" dirty="0">
                <a:solidFill>
                  <a:srgbClr val="0000FF"/>
                </a:solidFill>
              </a:rPr>
              <a:t>21 </a:t>
            </a:r>
            <a:r>
              <a:rPr lang="en-US" b="0" i="1" dirty="0">
                <a:solidFill>
                  <a:srgbClr val="0000FF"/>
                </a:solidFill>
              </a:rPr>
              <a:t>/</a:t>
            </a:r>
            <a:r>
              <a:rPr lang="en-US" b="0" i="1" dirty="0" err="1">
                <a:solidFill>
                  <a:srgbClr val="0000FF"/>
                </a:solidFill>
              </a:rPr>
              <a:t>τ</a:t>
            </a:r>
            <a:r>
              <a:rPr lang="en-US" b="0" i="1" baseline="-25000" dirty="0" err="1">
                <a:solidFill>
                  <a:srgbClr val="0000FF"/>
                </a:solidFill>
              </a:rPr>
              <a:t>F</a:t>
            </a:r>
            <a:r>
              <a:rPr lang="en-US" b="0" i="1" dirty="0">
                <a:solidFill>
                  <a:srgbClr val="0000FF"/>
                </a:solidFill>
              </a:rPr>
              <a:t> </a:t>
            </a:r>
            <a:r>
              <a:rPr lang="en-US" b="0" dirty="0">
                <a:solidFill>
                  <a:srgbClr val="0000FF"/>
                </a:solidFill>
              </a:rPr>
              <a:t>→ 0 (high energy):</a:t>
            </a:r>
          </a:p>
          <a:p>
            <a:r>
              <a:rPr lang="en-US" b="0" dirty="0">
                <a:solidFill>
                  <a:srgbClr val="0000FF"/>
                </a:solidFill>
              </a:rPr>
              <a:t>	our result → </a:t>
            </a:r>
            <a:r>
              <a:rPr lang="en-US" b="0" i="1" dirty="0" err="1">
                <a:solidFill>
                  <a:srgbClr val="0000FF"/>
                </a:solidFill>
              </a:rPr>
              <a:t>Bjorken</a:t>
            </a:r>
            <a:endParaRPr lang="en-US" b="0" i="1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82207" y="2028825"/>
            <a:ext cx="1806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1" dirty="0"/>
              <a:t>t</a:t>
            </a:r>
            <a:r>
              <a:rPr lang="en-US" b="0" i="1" baseline="-25000" dirty="0"/>
              <a:t>21</a:t>
            </a:r>
            <a:r>
              <a:rPr lang="en-US" b="0" i="1" dirty="0"/>
              <a:t> ≡ t</a:t>
            </a:r>
            <a:r>
              <a:rPr lang="en-US" b="0" i="1" baseline="-25000" dirty="0"/>
              <a:t>2</a:t>
            </a:r>
            <a:r>
              <a:rPr lang="en-US" b="0" i="1" dirty="0"/>
              <a:t> − t</a:t>
            </a:r>
            <a:r>
              <a:rPr lang="en-US" b="0" i="1" baseline="-25000" dirty="0"/>
              <a:t>1</a:t>
            </a:r>
            <a:endParaRPr lang="en-US" b="0" dirty="0"/>
          </a:p>
        </p:txBody>
      </p:sp>
      <p:cxnSp>
        <p:nvCxnSpPr>
          <p:cNvPr id="26" name="Straight Connector 25"/>
          <p:cNvCxnSpPr/>
          <p:nvPr/>
        </p:nvCxnSpPr>
        <p:spPr bwMode="auto">
          <a:xfrm flipH="1" flipV="1">
            <a:off x="695325" y="6600825"/>
            <a:ext cx="1828800" cy="0"/>
          </a:xfrm>
          <a:prstGeom prst="line">
            <a:avLst/>
          </a:prstGeom>
          <a:solidFill>
            <a:srgbClr val="00B8FF"/>
          </a:solidFill>
          <a:ln w="63500" cap="flat" cmpd="sng" algn="ctr">
            <a:solidFill>
              <a:srgbClr val="006600"/>
            </a:solidFill>
            <a:prstDash val="sysDot"/>
            <a:round/>
            <a:headEnd type="none" w="med" len="med"/>
            <a:tailEnd type="none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 flipH="1" flipV="1">
            <a:off x="318494" y="5527834"/>
            <a:ext cx="274320" cy="0"/>
          </a:xfrm>
          <a:prstGeom prst="line">
            <a:avLst/>
          </a:prstGeom>
          <a:solidFill>
            <a:srgbClr val="00B8FF"/>
          </a:solidFill>
          <a:ln w="63500" cap="flat" cmpd="sng" algn="ctr">
            <a:solidFill>
              <a:srgbClr val="006600"/>
            </a:solidFill>
            <a:prstDash val="sysDot"/>
            <a:round/>
            <a:headEnd type="none" w="med" len="med"/>
            <a:tailEnd type="none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473981" y="5475039"/>
                <a:ext cx="859658" cy="4322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SupPr>
                        <m:e>
                          <m:r>
                            <a:rPr lang="mr-IN" sz="2800" b="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𝜀</m:t>
                          </m:r>
                        </m:e>
                        <m:sub>
                          <m:r>
                            <a:rPr lang="en-US" sz="2800" b="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𝑢𝑛𝑖</m:t>
                          </m:r>
                        </m:sub>
                        <m:sup>
                          <m:r>
                            <a:rPr lang="en-US" sz="2800" b="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𝑚𝑎𝑥</m:t>
                          </m:r>
                        </m:sup>
                      </m:sSubSup>
                    </m:oMath>
                  </m:oMathPara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3981" y="5475039"/>
                <a:ext cx="859658" cy="43229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7263996" y="507561"/>
            <a:ext cx="264687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200" b="0" dirty="0">
                <a:solidFill>
                  <a:srgbClr val="006600"/>
                </a:solidFill>
              </a:rPr>
              <a:t>ZWL, PRC 98 (2018)</a:t>
            </a:r>
            <a:endParaRPr lang="en-US" sz="2200" b="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1989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0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197" y="1142039"/>
            <a:ext cx="7330941" cy="49776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680" y="1532567"/>
            <a:ext cx="31224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b="0" dirty="0">
                <a:solidFill>
                  <a:srgbClr val="006600"/>
                </a:solidFill>
              </a:rPr>
              <a:t>AMPT extended with FT effect</a:t>
            </a:r>
            <a:endParaRPr lang="en-US" b="0" baseline="-25000" dirty="0">
              <a:solidFill>
                <a:srgbClr val="006600"/>
              </a:solidFill>
            </a:endParaRPr>
          </a:p>
          <a:p>
            <a:r>
              <a:rPr lang="en-US" b="0" dirty="0">
                <a:solidFill>
                  <a:srgbClr val="0000FF"/>
                </a:solidFill>
              </a:rPr>
              <a:t>~analytical extension </a:t>
            </a:r>
          </a:p>
          <a:p>
            <a:r>
              <a:rPr lang="en-US" b="0" dirty="0">
                <a:solidFill>
                  <a:srgbClr val="0000FF"/>
                </a:solidFill>
              </a:rPr>
              <a:t>of </a:t>
            </a:r>
            <a:r>
              <a:rPr lang="en-US" b="0" dirty="0" err="1">
                <a:solidFill>
                  <a:srgbClr val="0000FF"/>
                </a:solidFill>
              </a:rPr>
              <a:t>Bjorken</a:t>
            </a:r>
            <a:r>
              <a:rPr lang="en-US" b="0" dirty="0">
                <a:solidFill>
                  <a:srgbClr val="0000FF"/>
                </a:solidFill>
              </a:rPr>
              <a:t> formula</a:t>
            </a:r>
          </a:p>
          <a:p>
            <a:endParaRPr lang="en-US" b="0" dirty="0">
              <a:solidFill>
                <a:srgbClr val="0000FF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b="0" dirty="0">
                <a:solidFill>
                  <a:srgbClr val="006600"/>
                </a:solidFill>
              </a:rPr>
              <a:t>AMPT w/o FT</a:t>
            </a:r>
            <a:endParaRPr lang="en-US" b="0" baseline="-25000" dirty="0">
              <a:solidFill>
                <a:srgbClr val="006600"/>
              </a:solidFill>
            </a:endParaRPr>
          </a:p>
          <a:p>
            <a:r>
              <a:rPr lang="en-US" b="0" dirty="0">
                <a:solidFill>
                  <a:schemeClr val="tx1"/>
                </a:solidFill>
              </a:rPr>
              <a:t>~ </a:t>
            </a:r>
            <a:r>
              <a:rPr lang="en-US" b="0" dirty="0" err="1">
                <a:solidFill>
                  <a:schemeClr val="tx1"/>
                </a:solidFill>
              </a:rPr>
              <a:t>Bjorken</a:t>
            </a:r>
            <a:r>
              <a:rPr lang="en-US" b="0" dirty="0">
                <a:solidFill>
                  <a:schemeClr val="tx1"/>
                </a:solidFill>
              </a:rPr>
              <a:t> formula.</a:t>
            </a:r>
          </a:p>
          <a:p>
            <a:endParaRPr lang="en-US" b="0" dirty="0">
              <a:solidFill>
                <a:schemeClr val="tx1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b="0" i="1" dirty="0">
                <a:solidFill>
                  <a:schemeClr val="tx1"/>
                </a:solidFill>
              </a:rPr>
              <a:t>Small FT effect </a:t>
            </a:r>
          </a:p>
          <a:p>
            <a:r>
              <a:rPr lang="en-US" b="0" i="1" dirty="0">
                <a:solidFill>
                  <a:schemeClr val="tx1"/>
                </a:solidFill>
              </a:rPr>
              <a:t>at high energy.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4843" y="6068675"/>
            <a:ext cx="46396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</a:rPr>
              <a:t>		&lt;&lt; </a:t>
            </a:r>
            <a:r>
              <a:rPr lang="en-US" b="0" dirty="0" err="1">
                <a:solidFill>
                  <a:srgbClr val="FF0000"/>
                </a:solidFill>
              </a:rPr>
              <a:t>Bjorken</a:t>
            </a:r>
            <a:r>
              <a:rPr lang="en-US" b="0" dirty="0">
                <a:solidFill>
                  <a:srgbClr val="FF0000"/>
                </a:solidFill>
              </a:rPr>
              <a:t> value,</a:t>
            </a:r>
          </a:p>
          <a:p>
            <a:r>
              <a:rPr lang="en-US" b="0" dirty="0">
                <a:solidFill>
                  <a:srgbClr val="006600"/>
                </a:solidFill>
              </a:rPr>
              <a:t>is much less sensitive to </a:t>
            </a:r>
            <a:r>
              <a:rPr lang="en-US" b="0" dirty="0" err="1">
                <a:solidFill>
                  <a:srgbClr val="006600"/>
                </a:solidFill>
              </a:rPr>
              <a:t>τ</a:t>
            </a:r>
            <a:r>
              <a:rPr lang="en-US" b="0" baseline="-25000" dirty="0" err="1">
                <a:solidFill>
                  <a:srgbClr val="006600"/>
                </a:solidFill>
              </a:rPr>
              <a:t>F</a:t>
            </a:r>
            <a:r>
              <a:rPr lang="en-US" b="0" baseline="-25000" dirty="0">
                <a:solidFill>
                  <a:srgbClr val="006600"/>
                </a:solidFill>
              </a:rPr>
              <a:t> </a:t>
            </a:r>
            <a:r>
              <a:rPr lang="en-US" b="0" dirty="0">
                <a:solidFill>
                  <a:srgbClr val="006600"/>
                </a:solidFill>
              </a:rPr>
              <a:t>:</a:t>
            </a:r>
          </a:p>
          <a:p>
            <a:r>
              <a:rPr lang="en-US" sz="2000" b="0" i="1" dirty="0">
                <a:solidFill>
                  <a:srgbClr val="006600"/>
                </a:solidFill>
              </a:rPr>
              <a:t>factor of 2.1 or 2.5 change (not factor of 9) </a:t>
            </a:r>
          </a:p>
          <a:p>
            <a:r>
              <a:rPr lang="en-US" sz="2000" b="0" i="1" dirty="0">
                <a:solidFill>
                  <a:srgbClr val="006600"/>
                </a:solidFill>
              </a:rPr>
              <a:t>when </a:t>
            </a:r>
            <a:r>
              <a:rPr lang="en-US" sz="2000" b="0" i="1" dirty="0" err="1">
                <a:solidFill>
                  <a:srgbClr val="006600"/>
                </a:solidFill>
              </a:rPr>
              <a:t>τ</a:t>
            </a:r>
            <a:r>
              <a:rPr lang="en-US" sz="2000" b="0" i="1" baseline="-25000" dirty="0" err="1">
                <a:solidFill>
                  <a:srgbClr val="006600"/>
                </a:solidFill>
              </a:rPr>
              <a:t>F</a:t>
            </a:r>
            <a:r>
              <a:rPr lang="en-US" sz="2000" b="0" i="1" dirty="0">
                <a:solidFill>
                  <a:srgbClr val="006600"/>
                </a:solidFill>
              </a:rPr>
              <a:t> changes from 0.1 to 0.9 </a:t>
            </a:r>
            <a:r>
              <a:rPr lang="en-US" sz="2000" b="0" i="1" dirty="0" err="1">
                <a:solidFill>
                  <a:srgbClr val="006600"/>
                </a:solidFill>
              </a:rPr>
              <a:t>fm</a:t>
            </a:r>
            <a:r>
              <a:rPr lang="en-US" sz="2000" b="0" i="1" dirty="0">
                <a:solidFill>
                  <a:srgbClr val="006600"/>
                </a:solidFill>
              </a:rPr>
              <a:t>/c.</a:t>
            </a:r>
            <a:endParaRPr lang="en-US" sz="2000" b="0" i="1" baseline="-25000" dirty="0">
              <a:solidFill>
                <a:srgbClr val="0066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181664" y="6103398"/>
                <a:ext cx="76200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mr-IN" sz="2800" b="0" i="1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𝜀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𝑚𝑎𝑥</m:t>
                          </m:r>
                        </m:sup>
                      </m:sSup>
                    </m:oMath>
                  </m:oMathPara>
                </a14:m>
                <a:endParaRPr lang="en-US" sz="2800" b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1664" y="6103398"/>
                <a:ext cx="762000" cy="430887"/>
              </a:xfrm>
              <a:prstGeom prst="rect">
                <a:avLst/>
              </a:prstGeom>
              <a:blipFill>
                <a:blip r:embed="rId4"/>
                <a:stretch>
                  <a:fillRect l="-9836" r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3286125" y="5663279"/>
            <a:ext cx="2024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</a:rPr>
              <a:t>At low energy: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56060" y="5707240"/>
            <a:ext cx="25635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</a:rPr>
              <a:t>At high energy,</a:t>
            </a:r>
          </a:p>
          <a:p>
            <a:r>
              <a:rPr lang="en-US" b="0" dirty="0">
                <a:solidFill>
                  <a:srgbClr val="0000FF"/>
                </a:solidFill>
              </a:rPr>
              <a:t>solution ~ Bjorken.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38125" y="187932"/>
            <a:ext cx="98393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0" dirty="0">
                <a:solidFill>
                  <a:srgbClr val="0000FF"/>
                </a:solidFill>
              </a:rPr>
              <a:t>FT effects are included in an extended string melting AMPT model</a:t>
            </a:r>
          </a:p>
          <a:p>
            <a:r>
              <a:rPr lang="en-US" sz="2800" b="0" i="1" dirty="0">
                <a:solidFill>
                  <a:schemeClr val="tx1"/>
                </a:solidFill>
              </a:rPr>
              <a:t>FT=finite thickness</a:t>
            </a:r>
          </a:p>
        </p:txBody>
      </p:sp>
      <p:sp>
        <p:nvSpPr>
          <p:cNvPr id="11" name="Rectangle 5"/>
          <p:cNvSpPr/>
          <p:nvPr/>
        </p:nvSpPr>
        <p:spPr>
          <a:xfrm>
            <a:off x="6859369" y="6644787"/>
            <a:ext cx="264687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200" b="0" dirty="0">
                <a:solidFill>
                  <a:srgbClr val="006600"/>
                </a:solidFill>
              </a:rPr>
              <a:t>ZWL, PRC 98 (2018)</a:t>
            </a:r>
            <a:endParaRPr lang="en-US" sz="2200" b="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89945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381125" y="-28575"/>
            <a:ext cx="77198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sz="3200" b="0" dirty="0">
                <a:solidFill>
                  <a:srgbClr val="000099"/>
                </a:solidFill>
                <a:latin typeface="Times" charset="0"/>
              </a:rPr>
              <a:t>Improve AMPT with Modern PDFs of Nuclei</a:t>
            </a:r>
            <a:endParaRPr lang="zh-CN" altLang="en-US" sz="3200" dirty="0">
              <a:solidFill>
                <a:srgbClr val="000099"/>
              </a:solidFill>
              <a:ea typeface="Times New Roman" charset="0"/>
              <a:cs typeface="Times New Roman" charset="0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4064117"/>
            <a:ext cx="4048125" cy="36035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>
                <a:off x="98640" y="1125645"/>
                <a:ext cx="4406685" cy="1200329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CN" b="0" dirty="0">
                    <a:ea typeface="Times New Roman" charset="0"/>
                    <a:cs typeface="Times New Roman" charset="0"/>
                  </a:rPr>
                  <a:t>Modern </a:t>
                </a:r>
                <a:r>
                  <a:rPr lang="en-US" altLang="zh-CN" b="0" dirty="0" err="1">
                    <a:ea typeface="Times New Roman" charset="0"/>
                    <a:cs typeface="Times New Roman" charset="0"/>
                  </a:rPr>
                  <a:t>nPDFs</a:t>
                </a:r>
                <a:r>
                  <a:rPr lang="en-US" altLang="zh-CN" b="0" dirty="0">
                    <a:ea typeface="Times New Roman" charset="0"/>
                    <a:cs typeface="Times New Roman" charset="0"/>
                  </a:rPr>
                  <a:t> should improve AMPT, especially on </a:t>
                </a:r>
                <a:r>
                  <a:rPr lang="en-US" altLang="zh-CN" b="0" dirty="0">
                    <a:solidFill>
                      <a:srgbClr val="FF0000"/>
                    </a:solidFill>
                    <a:ea typeface="Times New Roman" charset="0"/>
                    <a:cs typeface="Times New Roman" charset="0"/>
                  </a:rPr>
                  <a:t>heavy flavor </a:t>
                </a:r>
                <a:r>
                  <a:rPr lang="en-US" altLang="zh-CN" b="0" dirty="0">
                    <a:ea typeface="Times New Roman" charset="0"/>
                    <a:cs typeface="Times New Roman" charset="0"/>
                  </a:rPr>
                  <a:t>&amp; </a:t>
                </a:r>
                <a:r>
                  <a:rPr lang="en-US" altLang="zh-CN" b="0" dirty="0">
                    <a:solidFill>
                      <a:srgbClr val="FF0000"/>
                    </a:solidFill>
                    <a:ea typeface="Times New Roman" charset="0"/>
                    <a:cs typeface="Times New Roman" charset="0"/>
                  </a:rPr>
                  <a:t>high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𝑇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 </m:t>
                    </m:r>
                  </m:oMath>
                </a14:m>
                <a:r>
                  <a:rPr lang="en-US" altLang="zh-CN" b="0" dirty="0">
                    <a:solidFill>
                      <a:schemeClr val="tx1"/>
                    </a:solidFill>
                    <a:ea typeface="Times New Roman" charset="0"/>
                    <a:cs typeface="Times New Roman" charset="0"/>
                  </a:rPr>
                  <a:t>observables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:</m:t>
                    </m:r>
                  </m:oMath>
                </a14:m>
                <a:endParaRPr lang="en-US" altLang="zh-CN" b="0" dirty="0"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40" y="1125645"/>
                <a:ext cx="4406685" cy="1200329"/>
              </a:xfrm>
              <a:prstGeom prst="rect">
                <a:avLst/>
              </a:prstGeom>
              <a:blipFill>
                <a:blip r:embed="rId3"/>
                <a:stretch>
                  <a:fillRect l="-2011" t="-4211" r="-2586" b="-105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132" y="3749040"/>
            <a:ext cx="5028183" cy="348813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95490" y="2584339"/>
            <a:ext cx="46936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0000FF"/>
                </a:solidFill>
              </a:rPr>
              <a:t>We now use </a:t>
            </a:r>
            <a:r>
              <a:rPr kumimoji="1" lang="en-US" altLang="zh-CN" b="0" dirty="0">
                <a:solidFill>
                  <a:srgbClr val="0000FF"/>
                </a:solidFill>
              </a:rPr>
              <a:t>(</a:t>
            </a:r>
            <a:r>
              <a:rPr lang="nb-NO" altLang="zh-CN" b="0" dirty="0">
                <a:solidFill>
                  <a:srgbClr val="0000FF"/>
                </a:solidFill>
              </a:rPr>
              <a:t>arXiv:1903.03292)</a:t>
            </a:r>
            <a:r>
              <a:rPr kumimoji="1" lang="en-US" altLang="zh-CN" b="0" dirty="0">
                <a:solidFill>
                  <a:srgbClr val="0000FF"/>
                </a:solidFill>
              </a:rPr>
              <a:t> </a:t>
            </a:r>
          </a:p>
          <a:p>
            <a:r>
              <a:rPr kumimoji="1" lang="en-US" altLang="zh-CN" dirty="0">
                <a:solidFill>
                  <a:srgbClr val="0000FF"/>
                </a:solidFill>
              </a:rPr>
              <a:t>CTEQ6.1M </a:t>
            </a:r>
            <a:r>
              <a:rPr kumimoji="1" lang="en-US" altLang="zh-CN" b="0" dirty="0">
                <a:solidFill>
                  <a:srgbClr val="0000FF"/>
                </a:solidFill>
              </a:rPr>
              <a:t>PDFs for free nucleon;</a:t>
            </a:r>
            <a:endParaRPr kumimoji="1" lang="en-US" altLang="zh-CN" dirty="0">
              <a:solidFill>
                <a:srgbClr val="0000FF"/>
              </a:solidFill>
            </a:endParaRPr>
          </a:p>
          <a:p>
            <a:r>
              <a:rPr kumimoji="1" lang="en-US" altLang="zh-CN" dirty="0">
                <a:solidFill>
                  <a:srgbClr val="0000FF"/>
                </a:solidFill>
              </a:rPr>
              <a:t>EPS09s: </a:t>
            </a:r>
            <a:r>
              <a:rPr kumimoji="1" lang="en-US" altLang="zh-CN" b="0" dirty="0">
                <a:solidFill>
                  <a:srgbClr val="0000FF"/>
                </a:solidFill>
              </a:rPr>
              <a:t>spatial-dependent nuclear shadowing, has Q</a:t>
            </a:r>
            <a:r>
              <a:rPr kumimoji="1" lang="en-US" altLang="zh-CN" b="0" baseline="30000" dirty="0">
                <a:solidFill>
                  <a:srgbClr val="0000FF"/>
                </a:solidFill>
              </a:rPr>
              <a:t>2</a:t>
            </a:r>
            <a:r>
              <a:rPr kumimoji="1" lang="en-US" altLang="zh-CN" b="0" dirty="0">
                <a:solidFill>
                  <a:srgbClr val="0000FF"/>
                </a:solidFill>
              </a:rPr>
              <a:t> evolution.</a:t>
            </a:r>
          </a:p>
        </p:txBody>
      </p:sp>
      <p:sp>
        <p:nvSpPr>
          <p:cNvPr id="8" name="矩形 7"/>
          <p:cNvSpPr/>
          <p:nvPr/>
        </p:nvSpPr>
        <p:spPr>
          <a:xfrm>
            <a:off x="478787" y="7080470"/>
            <a:ext cx="26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altLang="zh-CN" dirty="0">
                <a:solidFill>
                  <a:srgbClr val="0000FF"/>
                </a:solidFill>
                <a:latin typeface="arial" charset="0"/>
              </a:rPr>
              <a:t> </a:t>
            </a:r>
            <a:endParaRPr lang="zh-CN" altLang="en-US" dirty="0">
              <a:solidFill>
                <a:srgbClr val="0000FF"/>
              </a:solidFill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3C4F8127-698F-4122-8CAA-B439AEB253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5325" y="1249748"/>
            <a:ext cx="5483278" cy="8552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5BDAB0-0E3D-B540-8D5F-FAEB079BA7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8535" y="2708840"/>
            <a:ext cx="4572000" cy="48156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587A24D-8B66-7348-A52E-2F5B4C1256DD}"/>
              </a:ext>
            </a:extLst>
          </p:cNvPr>
          <p:cNvSpPr/>
          <p:nvPr/>
        </p:nvSpPr>
        <p:spPr>
          <a:xfrm>
            <a:off x="2897240" y="517152"/>
            <a:ext cx="709136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0" dirty="0">
                <a:solidFill>
                  <a:srgbClr val="006600"/>
                </a:solidFill>
              </a:rPr>
              <a:t>C. Zhang, L. Zheng, F. Liu, S.S. Shi &amp; ZWL, PRC 99 (2019)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7C2A84-EF58-BD44-8BE6-7DD87DA6E8CA}"/>
              </a:ext>
            </a:extLst>
          </p:cNvPr>
          <p:cNvSpPr txBox="1"/>
          <p:nvPr/>
        </p:nvSpPr>
        <p:spPr>
          <a:xfrm>
            <a:off x="5876925" y="3238892"/>
            <a:ext cx="35429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Nuclear Shadowing for Pb:</a:t>
            </a:r>
          </a:p>
        </p:txBody>
      </p:sp>
    </p:spTree>
    <p:extLst>
      <p:ext uri="{BB962C8B-B14F-4D97-AF65-F5344CB8AC3E}">
        <p14:creationId xmlns:p14="http://schemas.microsoft.com/office/powerpoint/2010/main" val="2231077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457325" y="25683"/>
            <a:ext cx="76883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0" dirty="0">
                <a:solidFill>
                  <a:srgbClr val="0000FF"/>
                </a:solidFill>
                <a:ea typeface="Times New Roman" charset="0"/>
                <a:cs typeface="Times New Roman" charset="0"/>
              </a:rPr>
              <a:t>Initial condition: the HIJING two-component model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962025"/>
            <a:ext cx="10504332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92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" name="矩形 8"/>
              <p:cNvSpPr/>
              <p:nvPr/>
            </p:nvSpPr>
            <p:spPr>
              <a:xfrm>
                <a:off x="1762125" y="150911"/>
                <a:ext cx="8477984" cy="5577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800" b="0" dirty="0">
                    <a:solidFill>
                      <a:srgbClr val="0000FF"/>
                    </a:solidFill>
                    <a:ea typeface="Times New Roman" charset="0"/>
                    <a:cs typeface="Times New Roman" charset="0"/>
                  </a:rPr>
                  <a:t>Fitting</a:t>
                </a:r>
                <a:r>
                  <a:rPr lang="zh-CN" altLang="en-US" sz="2800" b="0" dirty="0">
                    <a:solidFill>
                      <a:srgbClr val="0000FF"/>
                    </a:solidFill>
                    <a:ea typeface="Times New Roman" charset="0"/>
                    <a:cs typeface="Times New Roman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𝑝</m:t>
                    </m:r>
                    <m:r>
                      <a:rPr kumimoji="1" lang="en-US" altLang="zh-CN" sz="2800" b="0" i="1" baseline="-2500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0</m:t>
                    </m:r>
                  </m:oMath>
                </a14:m>
                <a:r>
                  <a:rPr lang="en-US" altLang="zh-CN" sz="2800" b="0" dirty="0">
                    <a:solidFill>
                      <a:srgbClr val="0000FF"/>
                    </a:solidFill>
                    <a:ea typeface="Times New Roman" charset="0"/>
                    <a:cs typeface="Times New Roman" charset="0"/>
                  </a:rPr>
                  <a:t> &amp;</a:t>
                </a:r>
                <a:r>
                  <a:rPr lang="zh-CN" altLang="en-US" sz="2800" b="0" dirty="0">
                    <a:solidFill>
                      <a:srgbClr val="0000FF"/>
                    </a:solidFill>
                    <a:ea typeface="Times New Roman" charset="0"/>
                    <a:cs typeface="Times New Roman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ker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l-GR" altLang="zh-CN" sz="2800" b="0" i="1" kern="0">
                            <a:solidFill>
                              <a:srgbClr val="0000FF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800" b="0" i="1" kern="0">
                            <a:solidFill>
                              <a:srgbClr val="0000FF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𝑠𝑜𝑓𝑡</m:t>
                        </m:r>
                      </m:sub>
                    </m:sSub>
                  </m:oMath>
                </a14:m>
                <a:r>
                  <a:rPr lang="en-US" altLang="zh-CN" sz="2800" b="0" dirty="0">
                    <a:solidFill>
                      <a:srgbClr val="0000FF"/>
                    </a:solidFill>
                    <a:ea typeface="Times New Roman" charset="0"/>
                    <a:cs typeface="Times New Roman" charset="0"/>
                  </a:rPr>
                  <a:t> in the two-component model</a:t>
                </a:r>
              </a:p>
            </p:txBody>
          </p:sp>
        </mc:Choice>
        <mc:Fallback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2125" y="150911"/>
                <a:ext cx="8477984" cy="557717"/>
              </a:xfrm>
              <a:prstGeom prst="rect">
                <a:avLst/>
              </a:prstGeom>
              <a:blipFill>
                <a:blip r:embed="rId3"/>
                <a:stretch>
                  <a:fillRect l="-1497" t="-13636" b="-2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2"/>
              <p:cNvSpPr txBox="1"/>
              <p:nvPr/>
            </p:nvSpPr>
            <p:spPr>
              <a:xfrm>
                <a:off x="4505324" y="962025"/>
                <a:ext cx="5257801" cy="13247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600" b="0" dirty="0">
                    <a:ea typeface="Times New Roman" charset="0"/>
                    <a:cs typeface="Times New Roman" charset="0"/>
                  </a:rPr>
                  <a:t>We determine </a:t>
                </a:r>
                <a14:m>
                  <m:oMath xmlns:m="http://schemas.openxmlformats.org/officeDocument/2006/math">
                    <m:r>
                      <a:rPr kumimoji="1" lang="en-US" altLang="zh-CN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𝑝</m:t>
                    </m:r>
                    <m:r>
                      <a:rPr kumimoji="1" lang="en-US" altLang="zh-CN" sz="2600" b="0" i="1" baseline="-2500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0</m:t>
                    </m:r>
                  </m:oMath>
                </a14:m>
                <a:r>
                  <a:rPr lang="en-US" altLang="zh-CN" sz="2600" b="0" dirty="0">
                    <a:solidFill>
                      <a:srgbClr val="0000FF"/>
                    </a:solidFill>
                  </a:rPr>
                  <a:t> &amp;</a:t>
                </a:r>
                <a:r>
                  <a:rPr lang="zh-CN" altLang="en-US" sz="2600" b="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600" b="0" i="1" ker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altLang="zh-CN" sz="2600" b="0" i="1" kern="0">
                            <a:solidFill>
                              <a:srgbClr val="0000FF"/>
                            </a:solidFill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altLang="zh-CN" sz="2600" b="0" i="1" ker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𝑠𝑜𝑓𝑡</m:t>
                        </m:r>
                      </m:sub>
                    </m:sSub>
                  </m:oMath>
                </a14:m>
                <a:r>
                  <a:rPr lang="en-US" altLang="zh-CN" sz="2600" b="0" dirty="0">
                    <a:solidFill>
                      <a:srgbClr val="0000FF"/>
                    </a:solidFill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sz="2600" b="0" dirty="0">
                    <a:ea typeface="Times New Roman" charset="0"/>
                    <a:cs typeface="Times New Roman" charset="0"/>
                  </a:rPr>
                  <a:t>at different energies (4, ~10</a:t>
                </a:r>
                <a:r>
                  <a:rPr lang="en-US" altLang="zh-CN" sz="2600" b="0" baseline="30000" dirty="0">
                    <a:ea typeface="Times New Roman" charset="0"/>
                    <a:cs typeface="Times New Roman" charset="0"/>
                  </a:rPr>
                  <a:t>5</a:t>
                </a:r>
                <a:r>
                  <a:rPr lang="en-US" altLang="zh-CN" sz="2600" b="0" dirty="0">
                    <a:ea typeface="Times New Roman" charset="0"/>
                    <a:cs typeface="Times New Roman" charset="0"/>
                  </a:rPr>
                  <a:t>) GeV by fitting</a:t>
                </a:r>
                <a:r>
                  <a:rPr lang="zh-CN" altLang="en-US" sz="2600" b="0" dirty="0"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zh-CN" sz="2600" b="0" dirty="0">
                    <a:ea typeface="Times New Roman" charset="0"/>
                    <a:cs typeface="Times New Roman" charset="0"/>
                  </a:rPr>
                  <a:t>data on </a:t>
                </a:r>
                <a:r>
                  <a:rPr kumimoji="1" lang="en-US" altLang="zh-CN" sz="2600" b="0" dirty="0"/>
                  <a:t>total</a:t>
                </a:r>
                <a:r>
                  <a:rPr kumimoji="1" lang="zh-CN" altLang="en-US" sz="2600" b="0" dirty="0"/>
                  <a:t> </a:t>
                </a:r>
                <a:r>
                  <a:rPr kumimoji="1" lang="en-US" altLang="zh-CN" sz="2600" b="0" dirty="0"/>
                  <a:t>and</a:t>
                </a:r>
                <a:r>
                  <a:rPr kumimoji="1" lang="zh-CN" altLang="en-US" sz="2600" b="0" dirty="0"/>
                  <a:t> </a:t>
                </a:r>
                <a:r>
                  <a:rPr kumimoji="1" lang="en-US" altLang="zh-CN" sz="2600" b="0" dirty="0"/>
                  <a:t>elastic</a:t>
                </a:r>
                <a:r>
                  <a:rPr kumimoji="1" lang="zh-CN" altLang="en-US" sz="2600" b="0" dirty="0"/>
                  <a:t> </a:t>
                </a:r>
                <a:r>
                  <a:rPr kumimoji="1" lang="en-US" altLang="zh-CN" sz="2600" b="0" i="1" dirty="0"/>
                  <a:t>pp</a:t>
                </a:r>
                <a:r>
                  <a:rPr kumimoji="1" lang="en-US" altLang="zh-CN" sz="2600" b="0" dirty="0"/>
                  <a:t> cross</a:t>
                </a:r>
                <a:r>
                  <a:rPr kumimoji="1" lang="zh-CN" altLang="en-US" sz="2600" b="0" dirty="0"/>
                  <a:t> </a:t>
                </a:r>
                <a:r>
                  <a:rPr kumimoji="1" lang="en-US" altLang="zh-CN" sz="2600" b="0" dirty="0"/>
                  <a:t>sections.</a:t>
                </a:r>
                <a:endParaRPr lang="en-US" altLang="zh-CN" sz="2600" b="0" dirty="0"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2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5324" y="962025"/>
                <a:ext cx="5257801" cy="1324722"/>
              </a:xfrm>
              <a:prstGeom prst="rect">
                <a:avLst/>
              </a:prstGeom>
              <a:blipFill>
                <a:blip r:embed="rId4"/>
                <a:stretch>
                  <a:fillRect l="-1928" t="-3810" r="-1687" b="-1047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F34C13E2-F612-FE4A-A39A-109553E3B2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5267" y="3095625"/>
            <a:ext cx="5135177" cy="41254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78AB1B-9B55-C244-96DD-89E46AB76B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25" y="918071"/>
            <a:ext cx="4299566" cy="40825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F6BFA9B-A52F-4548-9011-691DD7FF2EC5}"/>
                  </a:ext>
                </a:extLst>
              </p:cNvPr>
              <p:cNvSpPr/>
              <p:nvPr/>
            </p:nvSpPr>
            <p:spPr>
              <a:xfrm>
                <a:off x="621263" y="5381625"/>
                <a:ext cx="4324004" cy="16203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kumimoji="1" lang="en-US" altLang="zh-CN" sz="2600" b="0" dirty="0">
                    <a:solidFill>
                      <a:schemeClr val="tx1"/>
                    </a:solidFill>
                    <a:ea typeface="Times New Roman" charset="0"/>
                    <a:cs typeface="Times New Roman" charset="0"/>
                  </a:rPr>
                  <a:t>→ </a:t>
                </a:r>
                <a14:m>
                  <m:oMath xmlns:m="http://schemas.openxmlformats.org/officeDocument/2006/math">
                    <m:r>
                      <a:rPr kumimoji="1" lang="en-US" altLang="zh-CN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𝑝</m:t>
                    </m:r>
                    <m:r>
                      <a:rPr kumimoji="1" lang="en-US" altLang="zh-CN" sz="2600" b="0" i="1" baseline="-25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0</m:t>
                    </m:r>
                    <m:r>
                      <a:rPr kumimoji="1" lang="en-US" altLang="zh-CN" sz="2600" b="0" i="0" baseline="-25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    </m:t>
                    </m:r>
                    <m:r>
                      <m:rPr>
                        <m:sty m:val="p"/>
                      </m:rPr>
                      <a:rPr kumimoji="1" lang="en-US" altLang="zh-CN" sz="2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for</m:t>
                    </m:r>
                    <m:r>
                      <a:rPr kumimoji="1" lang="en-US" altLang="zh-CN" sz="2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 </m:t>
                    </m:r>
                    <m:r>
                      <a:rPr kumimoji="1" lang="en-US" altLang="zh-CN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𝑝𝑝</m:t>
                    </m:r>
                    <m:r>
                      <a:rPr kumimoji="1" lang="en-US" altLang="zh-CN" sz="2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zh-CN" sz="2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collisions</m:t>
                    </m:r>
                    <m:r>
                      <a:rPr kumimoji="1" lang="en-US" altLang="zh-CN" sz="2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 (</m:t>
                    </m:r>
                    <m:sSubSup>
                      <m:sSubSupPr>
                        <m:ctrlPr>
                          <a:rPr kumimoji="1" lang="en-US" altLang="zh-CN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i="1">
                            <a:solidFill>
                              <a:srgbClr val="0000FF"/>
                            </a:solidFill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kumimoji="1" lang="en-US" altLang="zh-CN" i="1">
                            <a:solidFill>
                              <a:srgbClr val="0000FF"/>
                            </a:solidFill>
                            <a:latin typeface="Cambria Math" charset="0"/>
                          </a:rPr>
                          <m:t>0</m:t>
                        </m:r>
                      </m:sub>
                      <m:sup>
                        <m:r>
                          <a:rPr kumimoji="1" lang="en-US" altLang="zh-CN" i="1">
                            <a:solidFill>
                              <a:srgbClr val="0000FF"/>
                            </a:solidFill>
                            <a:latin typeface="Cambria Math" charset="0"/>
                          </a:rPr>
                          <m:t>𝑝𝑝</m:t>
                        </m:r>
                      </m:sup>
                    </m:sSubSup>
                    <m:r>
                      <a:rPr kumimoji="1"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sz="26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increases strongly with energy </a:t>
                </a:r>
              </a:p>
              <a:p>
                <a:r>
                  <a:rPr lang="en-US" sz="26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600" b="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like in HIJING 2.0</a:t>
                </a:r>
                <a:r>
                  <a:rPr lang="en-US" sz="26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  <a:p>
                <a:r>
                  <a:rPr lang="en-US" sz="2000" b="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Note: </a:t>
                </a:r>
                <a14:m>
                  <m:oMath xmlns:m="http://schemas.openxmlformats.org/officeDocument/2006/math">
                    <m:r>
                      <a:rPr kumimoji="1" lang="en-US" altLang="zh-CN" sz="20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𝑝</m:t>
                    </m:r>
                    <m:r>
                      <a:rPr kumimoji="1" lang="en-US" altLang="zh-CN" sz="2000" b="0" i="1" baseline="-25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0</m:t>
                    </m:r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=2</m:t>
                    </m:r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𝐺𝑒𝑉</m:t>
                    </m:r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/</m:t>
                    </m:r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𝑐</m:t>
                    </m:r>
                  </m:oMath>
                </a14:m>
                <a:r>
                  <a:rPr lang="en-US" sz="2000" b="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HIJING 1.0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F6BFA9B-A52F-4548-9011-691DD7FF2E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263" y="5381625"/>
                <a:ext cx="4324004" cy="1620380"/>
              </a:xfrm>
              <a:prstGeom prst="rect">
                <a:avLst/>
              </a:prstGeom>
              <a:blipFill>
                <a:blip r:embed="rId7"/>
                <a:stretch>
                  <a:fillRect l="-2346" t="-2344" r="-1466" b="-5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9921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542925" y="5534025"/>
            <a:ext cx="9296400" cy="90640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2645" b="0" dirty="0">
                <a:solidFill>
                  <a:srgbClr val="000099"/>
                </a:solidFill>
                <a:ea typeface="Times New Roman" charset="0"/>
                <a:cs typeface="Times New Roman" charset="0"/>
              </a:rPr>
              <a:t>With constant Lund parameters    </a:t>
            </a:r>
            <a:r>
              <a:rPr lang="en-US" altLang="zh-CN" sz="2645" b="0" i="1" dirty="0">
                <a:solidFill>
                  <a:srgbClr val="000099"/>
                </a:solidFill>
                <a:ea typeface="Times New Roman" charset="0"/>
                <a:cs typeface="Times New Roman" charset="0"/>
              </a:rPr>
              <a:t>a</a:t>
            </a:r>
            <a:r>
              <a:rPr lang="en-US" altLang="zh-CN" sz="2645" b="0" dirty="0">
                <a:solidFill>
                  <a:srgbClr val="000099"/>
                </a:solidFill>
                <a:ea typeface="Times New Roman" charset="0"/>
                <a:cs typeface="Times New Roman" charset="0"/>
              </a:rPr>
              <a:t>=0.8 &amp; </a:t>
            </a:r>
            <a:r>
              <a:rPr lang="en-US" altLang="zh-CN" sz="2645" b="0" i="1" dirty="0">
                <a:solidFill>
                  <a:srgbClr val="000099"/>
                </a:solidFill>
                <a:ea typeface="Times New Roman" charset="0"/>
                <a:cs typeface="Times New Roman" charset="0"/>
              </a:rPr>
              <a:t>b</a:t>
            </a:r>
            <a:r>
              <a:rPr lang="en-US" altLang="zh-CN" sz="2645" b="0" dirty="0">
                <a:solidFill>
                  <a:srgbClr val="000099"/>
                </a:solidFill>
                <a:ea typeface="Times New Roman" charset="0"/>
                <a:cs typeface="Times New Roman" charset="0"/>
              </a:rPr>
              <a:t>=0.4/GeV</a:t>
            </a:r>
            <a:r>
              <a:rPr lang="en-US" altLang="zh-CN" sz="2645" b="0" baseline="30000" dirty="0">
                <a:solidFill>
                  <a:srgbClr val="000099"/>
                </a:solidFill>
                <a:ea typeface="Times New Roman" charset="0"/>
                <a:cs typeface="Times New Roman" charset="0"/>
              </a:rPr>
              <a:t>2</a:t>
            </a:r>
            <a:r>
              <a:rPr lang="en-US" altLang="zh-CN" sz="2645" b="0" dirty="0">
                <a:solidFill>
                  <a:srgbClr val="000099"/>
                </a:solidFill>
                <a:ea typeface="Times New Roman" charset="0"/>
                <a:cs typeface="Times New Roman" charset="0"/>
              </a:rPr>
              <a:t>,</a:t>
            </a:r>
          </a:p>
          <a:p>
            <a:r>
              <a:rPr lang="en-US" altLang="zh-CN" sz="2645" b="0" dirty="0">
                <a:solidFill>
                  <a:srgbClr val="000099"/>
                </a:solidFill>
                <a:ea typeface="Times New Roman" charset="0"/>
                <a:cs typeface="Times New Roman" charset="0"/>
              </a:rPr>
              <a:t>string melting version of AMPT can well describe </a:t>
            </a:r>
            <a:r>
              <a:rPr lang="en-US" altLang="zh-CN" sz="2645" b="0" i="1" dirty="0">
                <a:solidFill>
                  <a:srgbClr val="000099"/>
                </a:solidFill>
                <a:ea typeface="Times New Roman" charset="0"/>
                <a:cs typeface="Times New Roman" charset="0"/>
              </a:rPr>
              <a:t>pp</a:t>
            </a:r>
            <a:r>
              <a:rPr lang="en-US" altLang="zh-CN" sz="2645" b="0" dirty="0">
                <a:solidFill>
                  <a:srgbClr val="000099"/>
                </a:solidFill>
                <a:ea typeface="Times New Roman" charset="0"/>
                <a:cs typeface="Times New Roman" charset="0"/>
              </a:rPr>
              <a:t> data.</a:t>
            </a:r>
            <a:endParaRPr lang="zh-CN" altLang="en-US" sz="2645" b="0" dirty="0">
              <a:solidFill>
                <a:srgbClr val="000099"/>
              </a:solidFill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363267" y="82140"/>
                <a:ext cx="634500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Particle</m:t>
                    </m:r>
                    <m:r>
                      <a:rPr lang="en-US" altLang="zh-CN" sz="3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3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productions</m:t>
                    </m:r>
                    <m:r>
                      <a:rPr lang="en-US" altLang="zh-CN" sz="3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3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in</m:t>
                    </m:r>
                    <m:r>
                      <a:rPr lang="en-US" altLang="zh-CN" sz="3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 </m:t>
                    </m:r>
                  </m:oMath>
                </a14:m>
                <a:r>
                  <a:rPr lang="en-US" altLang="zh-CN" sz="3200" b="0" i="1" dirty="0">
                    <a:solidFill>
                      <a:srgbClr val="0000FF"/>
                    </a:solidFill>
                    <a:ea typeface="Times New Roman" charset="0"/>
                    <a:cs typeface="Times New Roman" charset="0"/>
                  </a:rPr>
                  <a:t>pp</a:t>
                </a:r>
                <a:r>
                  <a:rPr lang="en-US" altLang="zh-CN" sz="3200" b="0" dirty="0">
                    <a:solidFill>
                      <a:srgbClr val="0000FF"/>
                    </a:solidFill>
                    <a:ea typeface="Times New Roman" charset="0"/>
                    <a:cs typeface="Times New Roman" charset="0"/>
                  </a:rPr>
                  <a:t> collisions</a:t>
                </a: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3267" y="82140"/>
                <a:ext cx="6345007" cy="584775"/>
              </a:xfrm>
              <a:prstGeom prst="rect">
                <a:avLst/>
              </a:prstGeom>
              <a:blipFill>
                <a:blip r:embed="rId2"/>
                <a:stretch>
                  <a:fillRect l="-798" t="-10417" r="-1397" b="-2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" y="926214"/>
            <a:ext cx="4953000" cy="357279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042" y="1798935"/>
            <a:ext cx="5003357" cy="36091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664444A-CEC3-4F48-AA5B-056E00ED4E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8215" y="6600825"/>
            <a:ext cx="5179514" cy="63763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74E0447-9601-784F-BE0C-28B65887C75F}"/>
              </a:ext>
            </a:extLst>
          </p:cNvPr>
          <p:cNvSpPr/>
          <p:nvPr/>
        </p:nvSpPr>
        <p:spPr>
          <a:xfrm>
            <a:off x="771525" y="6540867"/>
            <a:ext cx="30941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0" i="1" dirty="0">
                <a:ea typeface="Times New Roman" charset="0"/>
                <a:cs typeface="Times New Roman" charset="0"/>
              </a:rPr>
              <a:t>The Lund symmetric </a:t>
            </a:r>
          </a:p>
          <a:p>
            <a:r>
              <a:rPr lang="en-US" b="0" i="1" dirty="0">
                <a:cs typeface="Times New Roman" charset="0"/>
              </a:rPr>
              <a:t>fragmentation function: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788376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747" y="608612"/>
            <a:ext cx="8419979" cy="5390569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20436" y="5999181"/>
            <a:ext cx="9372600" cy="12926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14925" indent="-314925">
              <a:buFont typeface="Wingdings" charset="2"/>
              <a:buChar char="Ø"/>
            </a:pPr>
            <a:r>
              <a:rPr kumimoji="1" lang="en-US" altLang="zh-CN" sz="2600" b="0" dirty="0">
                <a:solidFill>
                  <a:srgbClr val="C00000"/>
                </a:solidFill>
              </a:rPr>
              <a:t>Using same parameters as </a:t>
            </a:r>
            <a:r>
              <a:rPr kumimoji="1" lang="en-US" altLang="zh-CN" sz="2600" b="0" i="1" dirty="0">
                <a:solidFill>
                  <a:srgbClr val="C00000"/>
                </a:solidFill>
              </a:rPr>
              <a:t>pp</a:t>
            </a:r>
            <a:r>
              <a:rPr kumimoji="1" lang="en-US" altLang="zh-CN" sz="2600" b="0" dirty="0">
                <a:solidFill>
                  <a:srgbClr val="C00000"/>
                </a:solidFill>
              </a:rPr>
              <a:t>, </a:t>
            </a:r>
          </a:p>
          <a:p>
            <a:r>
              <a:rPr kumimoji="1" lang="en-US" altLang="zh-CN" sz="2600" b="0" dirty="0">
                <a:solidFill>
                  <a:srgbClr val="C00000"/>
                </a:solidFill>
              </a:rPr>
              <a:t>	string melting AMPT</a:t>
            </a:r>
            <a:r>
              <a:rPr kumimoji="1" lang="zh-CN" altLang="en-US" sz="2600" b="0" dirty="0">
                <a:solidFill>
                  <a:srgbClr val="C00000"/>
                </a:solidFill>
              </a:rPr>
              <a:t> </a:t>
            </a:r>
            <a:r>
              <a:rPr kumimoji="1" lang="en-US" altLang="zh-CN" sz="2600" dirty="0">
                <a:solidFill>
                  <a:srgbClr val="C00000"/>
                </a:solidFill>
              </a:rPr>
              <a:t>fails</a:t>
            </a:r>
            <a:r>
              <a:rPr kumimoji="1" lang="en-US" altLang="zh-CN" sz="2600" b="0" dirty="0">
                <a:solidFill>
                  <a:srgbClr val="C00000"/>
                </a:solidFill>
              </a:rPr>
              <a:t> to describe </a:t>
            </a:r>
            <a:r>
              <a:rPr kumimoji="1" lang="en-US" altLang="zh-CN" sz="2600" b="0" i="1" dirty="0">
                <a:solidFill>
                  <a:srgbClr val="C00000"/>
                </a:solidFill>
              </a:rPr>
              <a:t>AA</a:t>
            </a:r>
            <a:r>
              <a:rPr kumimoji="1" lang="en-US" altLang="zh-CN" sz="2600" b="0" dirty="0">
                <a:solidFill>
                  <a:srgbClr val="C00000"/>
                </a:solidFill>
              </a:rPr>
              <a:t>.</a:t>
            </a:r>
          </a:p>
          <a:p>
            <a:pPr marL="314925" indent="-314925">
              <a:buFont typeface="Wingdings" charset="2"/>
              <a:buChar char="Ø"/>
            </a:pPr>
            <a:r>
              <a:rPr lang="en-US" altLang="zh-CN" sz="2600" b="0" dirty="0">
                <a:solidFill>
                  <a:srgbClr val="C00000"/>
                </a:solidFill>
              </a:rPr>
              <a:t>It overestimates most particle yields and gives too-soft </a:t>
            </a:r>
            <a:r>
              <a:rPr lang="en-US" altLang="zh-CN" sz="2600" b="0" dirty="0" err="1">
                <a:solidFill>
                  <a:srgbClr val="C00000"/>
                </a:solidFill>
                <a:ea typeface="Times New Roman" charset="0"/>
                <a:cs typeface="Times New Roman" charset="0"/>
              </a:rPr>
              <a:t>p</a:t>
            </a:r>
            <a:r>
              <a:rPr lang="en-US" altLang="zh-CN" sz="2600" b="0" baseline="-25000" dirty="0" err="1">
                <a:solidFill>
                  <a:srgbClr val="C00000"/>
                </a:solidFill>
                <a:ea typeface="Times New Roman" charset="0"/>
                <a:cs typeface="Times New Roman" charset="0"/>
              </a:rPr>
              <a:t>T</a:t>
            </a:r>
            <a:r>
              <a:rPr lang="en-US" altLang="zh-CN" sz="2600" b="0" dirty="0">
                <a:solidFill>
                  <a:srgbClr val="C00000"/>
                </a:solidFill>
                <a:ea typeface="Times New Roman" charset="0"/>
                <a:cs typeface="Times New Roman" charset="0"/>
              </a:rPr>
              <a:t> </a:t>
            </a:r>
            <a:r>
              <a:rPr lang="en-US" altLang="zh-CN" sz="2600" b="0" dirty="0">
                <a:solidFill>
                  <a:srgbClr val="C00000"/>
                </a:solidFill>
              </a:rPr>
              <a:t>spectra.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9">
                <a:extLst>
                  <a:ext uri="{FF2B5EF4-FFF2-40B4-BE49-F238E27FC236}">
                    <a16:creationId xmlns:a16="http://schemas.microsoft.com/office/drawing/2014/main" id="{37C74E41-6C6F-1C4A-9F3C-46A286577D77}"/>
                  </a:ext>
                </a:extLst>
              </p:cNvPr>
              <p:cNvSpPr/>
              <p:nvPr/>
            </p:nvSpPr>
            <p:spPr>
              <a:xfrm>
                <a:off x="1685925" y="47625"/>
                <a:ext cx="653095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Particle</m:t>
                    </m:r>
                    <m:r>
                      <a:rPr lang="en-US" altLang="zh-CN" sz="3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3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productions</m:t>
                    </m:r>
                    <m:r>
                      <a:rPr lang="en-US" altLang="zh-CN" sz="3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3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in</m:t>
                    </m:r>
                    <m:r>
                      <a:rPr lang="en-US" altLang="zh-CN" sz="3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 </m:t>
                    </m:r>
                  </m:oMath>
                </a14:m>
                <a:r>
                  <a:rPr lang="en-US" altLang="zh-CN" sz="3200" b="0" i="1" dirty="0">
                    <a:solidFill>
                      <a:srgbClr val="0000FF"/>
                    </a:solidFill>
                    <a:ea typeface="Times New Roman" charset="0"/>
                    <a:cs typeface="Times New Roman" charset="0"/>
                  </a:rPr>
                  <a:t>AA</a:t>
                </a:r>
                <a:r>
                  <a:rPr lang="en-US" altLang="zh-CN" sz="3200" b="0" dirty="0">
                    <a:solidFill>
                      <a:srgbClr val="0000FF"/>
                    </a:solidFill>
                    <a:ea typeface="Times New Roman" charset="0"/>
                    <a:cs typeface="Times New Roman" charset="0"/>
                  </a:rPr>
                  <a:t> collisions</a:t>
                </a:r>
              </a:p>
            </p:txBody>
          </p:sp>
        </mc:Choice>
        <mc:Fallback xmlns="">
          <p:sp>
            <p:nvSpPr>
              <p:cNvPr id="11" name="矩形 9">
                <a:extLst>
                  <a:ext uri="{FF2B5EF4-FFF2-40B4-BE49-F238E27FC236}">
                    <a16:creationId xmlns:a16="http://schemas.microsoft.com/office/drawing/2014/main" id="{37C74E41-6C6F-1C4A-9F3C-46A286577D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925" y="47625"/>
                <a:ext cx="6530955" cy="584775"/>
              </a:xfrm>
              <a:prstGeom prst="rect">
                <a:avLst/>
              </a:prstGeom>
              <a:blipFill>
                <a:blip r:embed="rId3"/>
                <a:stretch>
                  <a:fillRect l="-777" t="-10638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94731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F4690B5C-078B-0D49-BBF1-EE619B976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5267" y="3095625"/>
            <a:ext cx="5135177" cy="4125487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5726" y="6101655"/>
            <a:ext cx="5257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600" b="0" dirty="0">
                <a:solidFill>
                  <a:srgbClr val="000099"/>
                </a:solidFill>
              </a:rPr>
              <a:t>motivated by Q</a:t>
            </a:r>
            <a:r>
              <a:rPr kumimoji="1" lang="en-US" altLang="zh-CN" sz="2600" b="0" baseline="-25000" dirty="0">
                <a:solidFill>
                  <a:srgbClr val="000099"/>
                </a:solidFill>
              </a:rPr>
              <a:t>s</a:t>
            </a:r>
            <a:r>
              <a:rPr kumimoji="1" lang="en-US" altLang="zh-CN" sz="2600" b="0" dirty="0">
                <a:solidFill>
                  <a:srgbClr val="000099"/>
                </a:solidFill>
              </a:rPr>
              <a:t> in saturation physics.</a:t>
            </a:r>
            <a:endParaRPr kumimoji="1" lang="zh-CN" altLang="en-US" sz="2600" b="0" dirty="0">
              <a:solidFill>
                <a:srgbClr val="000099"/>
              </a:solidFill>
            </a:endParaRPr>
          </a:p>
          <a:p>
            <a:r>
              <a:rPr kumimoji="1" lang="en-US" altLang="zh-CN" sz="2600" b="0" i="1" dirty="0">
                <a:solidFill>
                  <a:schemeClr val="tx1"/>
                </a:solidFill>
              </a:rPr>
              <a:t>    q(s): </a:t>
            </a:r>
            <a:r>
              <a:rPr kumimoji="1" lang="en-US" altLang="zh-CN" sz="2600" b="0" dirty="0">
                <a:solidFill>
                  <a:schemeClr val="tx1"/>
                </a:solidFill>
              </a:rPr>
              <a:t>starts from 0 at 200A GeV,</a:t>
            </a:r>
          </a:p>
          <a:p>
            <a:r>
              <a:rPr kumimoji="1" lang="en-US" altLang="zh-CN" sz="2600" b="0" dirty="0">
                <a:solidFill>
                  <a:schemeClr val="tx1"/>
                </a:solidFill>
              </a:rPr>
              <a:t>      ~0.16 at ~10</a:t>
            </a:r>
            <a:r>
              <a:rPr kumimoji="1" lang="en-US" altLang="zh-CN" sz="2600" b="0" baseline="30000" dirty="0">
                <a:solidFill>
                  <a:schemeClr val="tx1"/>
                </a:solidFill>
              </a:rPr>
              <a:t>8</a:t>
            </a:r>
            <a:r>
              <a:rPr kumimoji="1" lang="en-US" altLang="zh-CN" sz="2600" b="0" dirty="0">
                <a:solidFill>
                  <a:schemeClr val="tx1"/>
                </a:solidFill>
              </a:rPr>
              <a:t>A GeV.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771525" y="49350"/>
                <a:ext cx="891064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3200" b="0" dirty="0">
                    <a:solidFill>
                      <a:srgbClr val="0000FF"/>
                    </a:solidFill>
                    <a:ea typeface="Times New Roman" charset="0"/>
                    <a:cs typeface="Times New Roman" charset="0"/>
                  </a:rPr>
                  <a:t>Introduction of nuclear scaling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m</m:t>
                    </m:r>
                    <m:r>
                      <m:rPr>
                        <m:sty m:val="p"/>
                      </m:rPr>
                      <a:rPr lang="en-US" altLang="zh-CN" sz="3200" b="0" i="0" smtClean="0">
                        <a:solidFill>
                          <a:srgbClr val="0000FF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inijet</m:t>
                    </m:r>
                    <m:r>
                      <a:rPr lang="en-US" altLang="zh-CN" sz="3200" b="0" i="0" smtClean="0">
                        <a:solidFill>
                          <a:srgbClr val="0000FF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3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c</m:t>
                    </m:r>
                    <m:r>
                      <m:rPr>
                        <m:sty m:val="p"/>
                      </m:rPr>
                      <a:rPr lang="en-US" altLang="zh-CN" sz="3200" b="0" i="0" smtClean="0">
                        <a:solidFill>
                          <a:srgbClr val="0000FF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utoff</m:t>
                    </m:r>
                    <m:r>
                      <a:rPr lang="en-US" altLang="zh-CN" sz="3200" b="0" i="0" smtClean="0">
                        <a:solidFill>
                          <a:srgbClr val="0000FF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 </m:t>
                    </m:r>
                    <m:sSub>
                      <m:sSubPr>
                        <m:ctrlPr>
                          <a:rPr lang="en-US" altLang="zh-CN" sz="32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altLang="zh-CN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 </m:t>
                        </m:r>
                        <m:r>
                          <a:rPr lang="en-US" altLang="zh-CN" sz="3200" b="0" i="1">
                            <a:solidFill>
                              <a:srgbClr val="0000FF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𝑝</m:t>
                        </m:r>
                      </m:e>
                      <m:sub>
                        <m:r>
                          <a:rPr lang="en-US" altLang="zh-CN" sz="3200" b="0" i="1">
                            <a:solidFill>
                              <a:srgbClr val="0000FF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0</m:t>
                        </m:r>
                      </m:sub>
                    </m:sSub>
                  </m:oMath>
                </a14:m>
                <a:endParaRPr lang="en-US" altLang="zh-CN" sz="3200" b="0" dirty="0">
                  <a:solidFill>
                    <a:srgbClr val="0000FF"/>
                  </a:solidFill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525" y="49350"/>
                <a:ext cx="8910644" cy="584775"/>
              </a:xfrm>
              <a:prstGeom prst="rect">
                <a:avLst/>
              </a:prstGeom>
              <a:blipFill>
                <a:blip r:embed="rId3"/>
                <a:stretch>
                  <a:fillRect l="-1709" t="-10638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/>
              <p:cNvSpPr txBox="1"/>
              <p:nvPr/>
            </p:nvSpPr>
            <p:spPr>
              <a:xfrm>
                <a:off x="4547216" y="824908"/>
                <a:ext cx="5530234" cy="13601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600" b="0" dirty="0"/>
                  <a:t>For AA, we use a higher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6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altLang="zh-CN" sz="26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 </m:t>
                        </m:r>
                        <m:r>
                          <a:rPr lang="en-US" altLang="zh-CN" sz="2600" b="0" i="1">
                            <a:solidFill>
                              <a:srgbClr val="0000FF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600" b="0" i="1">
                            <a:solidFill>
                              <a:srgbClr val="0000FF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en-US" altLang="zh-CN" sz="2600" b="0" dirty="0"/>
                  <a:t> to decrease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6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600" b="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𝜎</m:t>
                        </m:r>
                      </m:e>
                      <m:sub>
                        <m:r>
                          <a:rPr kumimoji="1" lang="en-US" altLang="zh-CN" sz="2600" b="0" i="1">
                            <a:latin typeface="Cambria Math" charset="0"/>
                          </a:rPr>
                          <m:t>𝑗𝑒𝑡</m:t>
                        </m:r>
                      </m:sub>
                    </m:sSub>
                  </m:oMath>
                </a14:m>
                <a:r>
                  <a:rPr kumimoji="1" lang="en-US" altLang="zh-CN" sz="2600" b="0" dirty="0"/>
                  <a:t> and suppress hard component’s contribution to particle productions.</a:t>
                </a:r>
              </a:p>
            </p:txBody>
          </p:sp>
        </mc:Choice>
        <mc:Fallback xmlns=""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7216" y="824908"/>
                <a:ext cx="5530234" cy="1360181"/>
              </a:xfrm>
              <a:prstGeom prst="rect">
                <a:avLst/>
              </a:prstGeom>
              <a:blipFill>
                <a:blip r:embed="rId4"/>
                <a:stretch>
                  <a:fillRect l="-1831" t="-3704" r="-229" b="-740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78C16CBB-5EED-7243-AB2B-E5D185BA66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5" y="918071"/>
            <a:ext cx="4299566" cy="408255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6CD1D2B-D9CF-134D-9D75-1D139323E066}"/>
              </a:ext>
            </a:extLst>
          </p:cNvPr>
          <p:cNvSpPr/>
          <p:nvPr/>
        </p:nvSpPr>
        <p:spPr>
          <a:xfrm>
            <a:off x="80411" y="5153025"/>
            <a:ext cx="438930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2600" b="0" dirty="0">
                <a:solidFill>
                  <a:srgbClr val="000099"/>
                </a:solidFill>
              </a:rPr>
              <a:t>For central AA, we introduce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D6F08F-ADB4-BD40-B2C8-B4E8EFCCDB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8725" y="5585770"/>
            <a:ext cx="2463492" cy="55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75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63" y="680621"/>
            <a:ext cx="8671367" cy="55515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9">
                <a:extLst>
                  <a:ext uri="{FF2B5EF4-FFF2-40B4-BE49-F238E27FC236}">
                    <a16:creationId xmlns:a16="http://schemas.microsoft.com/office/drawing/2014/main" id="{A5748131-9411-0249-ABA7-7CE074EAD3FF}"/>
                  </a:ext>
                </a:extLst>
              </p:cNvPr>
              <p:cNvSpPr/>
              <p:nvPr/>
            </p:nvSpPr>
            <p:spPr>
              <a:xfrm>
                <a:off x="1685925" y="47625"/>
                <a:ext cx="643477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Particle</m:t>
                    </m:r>
                    <m:r>
                      <a:rPr lang="en-US" altLang="zh-CN" sz="3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3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productions</m:t>
                    </m:r>
                    <m:r>
                      <a:rPr lang="en-US" altLang="zh-CN" sz="3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3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in</m:t>
                    </m:r>
                    <m:r>
                      <a:rPr lang="en-US" altLang="zh-CN" sz="3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 </m:t>
                    </m:r>
                  </m:oMath>
                </a14:m>
                <a:r>
                  <a:rPr lang="en-US" altLang="zh-CN" sz="3200" b="0" i="1" dirty="0">
                    <a:solidFill>
                      <a:srgbClr val="0000FF"/>
                    </a:solidFill>
                    <a:ea typeface="Times New Roman" charset="0"/>
                    <a:cs typeface="Times New Roman" charset="0"/>
                  </a:rPr>
                  <a:t>AA</a:t>
                </a:r>
                <a:r>
                  <a:rPr lang="en-US" altLang="zh-CN" sz="3200" b="0" dirty="0">
                    <a:solidFill>
                      <a:srgbClr val="0000FF"/>
                    </a:solidFill>
                    <a:ea typeface="Times New Roman" charset="0"/>
                    <a:cs typeface="Times New Roman" charset="0"/>
                  </a:rPr>
                  <a:t> collisions</a:t>
                </a:r>
              </a:p>
            </p:txBody>
          </p:sp>
        </mc:Choice>
        <mc:Fallback xmlns="">
          <p:sp>
            <p:nvSpPr>
              <p:cNvPr id="9" name="矩形 9">
                <a:extLst>
                  <a:ext uri="{FF2B5EF4-FFF2-40B4-BE49-F238E27FC236}">
                    <a16:creationId xmlns:a16="http://schemas.microsoft.com/office/drawing/2014/main" id="{A5748131-9411-0249-ABA7-7CE074EAD3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925" y="47625"/>
                <a:ext cx="6434775" cy="584775"/>
              </a:xfrm>
              <a:prstGeom prst="rect">
                <a:avLst/>
              </a:prstGeom>
              <a:blipFill>
                <a:blip r:embed="rId3"/>
                <a:stretch>
                  <a:fillRect l="-789" t="-10638" r="-1381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8">
            <a:extLst>
              <a:ext uri="{FF2B5EF4-FFF2-40B4-BE49-F238E27FC236}">
                <a16:creationId xmlns:a16="http://schemas.microsoft.com/office/drawing/2014/main" id="{473563B3-C241-2B48-9C23-4B254227D7C2}"/>
              </a:ext>
            </a:extLst>
          </p:cNvPr>
          <p:cNvSpPr/>
          <p:nvPr/>
        </p:nvSpPr>
        <p:spPr>
          <a:xfrm>
            <a:off x="466725" y="6115586"/>
            <a:ext cx="9144000" cy="126188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2600" b="0" dirty="0">
                <a:solidFill>
                  <a:srgbClr val="000099"/>
                </a:solidFill>
                <a:ea typeface="Times New Roman" charset="0"/>
                <a:cs typeface="Times New Roman" charset="0"/>
              </a:rPr>
              <a:t>After A-scaling of p</a:t>
            </a:r>
            <a:r>
              <a:rPr lang="en-US" altLang="zh-CN" sz="2600" b="0" baseline="-25000" dirty="0">
                <a:solidFill>
                  <a:srgbClr val="000099"/>
                </a:solidFill>
                <a:ea typeface="Times New Roman" charset="0"/>
                <a:cs typeface="Times New Roman" charset="0"/>
              </a:rPr>
              <a:t>0 </a:t>
            </a:r>
            <a:r>
              <a:rPr lang="en-US" altLang="zh-CN" sz="2600" b="0" dirty="0">
                <a:solidFill>
                  <a:srgbClr val="000099"/>
                </a:solidFill>
                <a:ea typeface="Times New Roman" charset="0"/>
                <a:cs typeface="Times New Roman" charset="0"/>
              </a:rPr>
              <a:t>, string melting version of AMPT </a:t>
            </a:r>
          </a:p>
          <a:p>
            <a:r>
              <a:rPr lang="en-US" altLang="zh-CN" sz="2600" b="0" dirty="0">
                <a:solidFill>
                  <a:srgbClr val="000099"/>
                </a:solidFill>
                <a:ea typeface="Times New Roman" charset="0"/>
                <a:cs typeface="Times New Roman" charset="0"/>
              </a:rPr>
              <a:t>can reasonably describe central</a:t>
            </a:r>
            <a:r>
              <a:rPr lang="en-US" altLang="zh-CN" sz="2600" b="0" i="1" dirty="0">
                <a:solidFill>
                  <a:srgbClr val="000099"/>
                </a:solidFill>
                <a:ea typeface="Times New Roman" charset="0"/>
                <a:cs typeface="Times New Roman" charset="0"/>
              </a:rPr>
              <a:t> AA</a:t>
            </a:r>
            <a:r>
              <a:rPr lang="en-US" altLang="zh-CN" sz="2600" b="0" dirty="0">
                <a:solidFill>
                  <a:srgbClr val="000099"/>
                </a:solidFill>
                <a:ea typeface="Times New Roman" charset="0"/>
                <a:cs typeface="Times New Roman" charset="0"/>
              </a:rPr>
              <a:t> data at RHIC and LHC energies  </a:t>
            </a:r>
          </a:p>
          <a:p>
            <a:r>
              <a:rPr lang="en-US" altLang="zh-CN" b="0" i="1" dirty="0">
                <a:solidFill>
                  <a:srgbClr val="000099"/>
                </a:solidFill>
                <a:ea typeface="Times New Roman" charset="0"/>
                <a:cs typeface="Times New Roman" charset="0"/>
              </a:rPr>
              <a:t>(with constant Lund parameters  a=0.8 &amp; b=0.15/GeV</a:t>
            </a:r>
            <a:r>
              <a:rPr lang="en-US" altLang="zh-CN" b="0" i="1" baseline="30000" dirty="0">
                <a:solidFill>
                  <a:srgbClr val="000099"/>
                </a:solidFill>
                <a:ea typeface="Times New Roman" charset="0"/>
                <a:cs typeface="Times New Roman" charset="0"/>
              </a:rPr>
              <a:t>2</a:t>
            </a:r>
            <a:r>
              <a:rPr lang="en-US" altLang="zh-CN" b="0" i="1" dirty="0">
                <a:solidFill>
                  <a:srgbClr val="000099"/>
                </a:solidFill>
                <a:ea typeface="Times New Roman" charset="0"/>
                <a:cs typeface="Times New Roman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58317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4276725" y="657225"/>
            <a:ext cx="1905000" cy="32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ts val="2475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3600" dirty="0">
                <a:solidFill>
                  <a:srgbClr val="000090"/>
                </a:solidFill>
                <a:latin typeface="Times" charset="0"/>
              </a:rPr>
              <a:t>Outline</a:t>
            </a:r>
            <a:endParaRPr lang="en-GB" sz="4000" dirty="0">
              <a:solidFill>
                <a:srgbClr val="000090"/>
              </a:solidFill>
              <a:latin typeface="Times" charset="0"/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695324" y="2638425"/>
            <a:ext cx="8686802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0" algn="l"/>
                <a:tab pos="722313" algn="l"/>
                <a:tab pos="1446213" algn="l"/>
                <a:tab pos="2170113" algn="l"/>
                <a:tab pos="2894013" algn="l"/>
                <a:tab pos="3617913" algn="l"/>
                <a:tab pos="4343400" algn="l"/>
                <a:tab pos="5065713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0" algn="l"/>
                <a:tab pos="722313" algn="l"/>
                <a:tab pos="1446213" algn="l"/>
                <a:tab pos="2170113" algn="l"/>
                <a:tab pos="2894013" algn="l"/>
                <a:tab pos="3617913" algn="l"/>
                <a:tab pos="4343400" algn="l"/>
                <a:tab pos="5065713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tabLst>
                <a:tab pos="0" algn="l"/>
                <a:tab pos="722313" algn="l"/>
                <a:tab pos="1446213" algn="l"/>
                <a:tab pos="2170113" algn="l"/>
                <a:tab pos="2894013" algn="l"/>
                <a:tab pos="3617913" algn="l"/>
                <a:tab pos="4343400" algn="l"/>
                <a:tab pos="5065713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tabLst>
                <a:tab pos="0" algn="l"/>
                <a:tab pos="722313" algn="l"/>
                <a:tab pos="1446213" algn="l"/>
                <a:tab pos="2170113" algn="l"/>
                <a:tab pos="2894013" algn="l"/>
                <a:tab pos="3617913" algn="l"/>
                <a:tab pos="4343400" algn="l"/>
                <a:tab pos="5065713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tabLst>
                <a:tab pos="0" algn="l"/>
                <a:tab pos="722313" algn="l"/>
                <a:tab pos="1446213" algn="l"/>
                <a:tab pos="2170113" algn="l"/>
                <a:tab pos="2894013" algn="l"/>
                <a:tab pos="3617913" algn="l"/>
                <a:tab pos="4343400" algn="l"/>
                <a:tab pos="5065713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722313" algn="l"/>
                <a:tab pos="1446213" algn="l"/>
                <a:tab pos="2170113" algn="l"/>
                <a:tab pos="2894013" algn="l"/>
                <a:tab pos="3617913" algn="l"/>
                <a:tab pos="4343400" algn="l"/>
                <a:tab pos="5065713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722313" algn="l"/>
                <a:tab pos="1446213" algn="l"/>
                <a:tab pos="2170113" algn="l"/>
                <a:tab pos="2894013" algn="l"/>
                <a:tab pos="3617913" algn="l"/>
                <a:tab pos="4343400" algn="l"/>
                <a:tab pos="5065713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722313" algn="l"/>
                <a:tab pos="1446213" algn="l"/>
                <a:tab pos="2170113" algn="l"/>
                <a:tab pos="2894013" algn="l"/>
                <a:tab pos="3617913" algn="l"/>
                <a:tab pos="4343400" algn="l"/>
                <a:tab pos="5065713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722313" algn="l"/>
                <a:tab pos="1446213" algn="l"/>
                <a:tab pos="2170113" algn="l"/>
                <a:tab pos="2894013" algn="l"/>
                <a:tab pos="3617913" algn="l"/>
                <a:tab pos="4343400" algn="l"/>
                <a:tab pos="5065713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GB" sz="3200" b="0" dirty="0">
                <a:solidFill>
                  <a:schemeClr val="accent2"/>
                </a:solidFill>
                <a:latin typeface="Times" charset="0"/>
              </a:rPr>
              <a:t>Introduction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3200" b="0" dirty="0">
                <a:solidFill>
                  <a:schemeClr val="accent2"/>
                </a:solidFill>
                <a:latin typeface="Times" charset="0"/>
              </a:rPr>
              <a:t>Recent </a:t>
            </a:r>
            <a:r>
              <a:rPr lang="en-US" altLang="zh-CN" sz="3200" b="0" dirty="0">
                <a:solidFill>
                  <a:schemeClr val="accent2"/>
                </a:solidFill>
              </a:rPr>
              <a:t>developments </a:t>
            </a:r>
            <a:r>
              <a:rPr lang="en-US" altLang="zh-CN" sz="3200" b="0" dirty="0">
                <a:solidFill>
                  <a:schemeClr val="accent2"/>
                </a:solidFill>
                <a:latin typeface="Times" charset="0"/>
              </a:rPr>
              <a:t>of </a:t>
            </a:r>
            <a:r>
              <a:rPr lang="en-GB" sz="3200" b="0" dirty="0">
                <a:solidFill>
                  <a:schemeClr val="accent2"/>
                </a:solidFill>
                <a:latin typeface="Times" charset="0"/>
              </a:rPr>
              <a:t>AMPT relevant for CME</a:t>
            </a:r>
            <a:endParaRPr lang="en-US" sz="3200" b="0" dirty="0">
              <a:solidFill>
                <a:schemeClr val="accent2"/>
              </a:solidFill>
              <a:latin typeface="Times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3200" b="0" dirty="0">
                <a:solidFill>
                  <a:schemeClr val="accent2"/>
                </a:solidFill>
                <a:latin typeface="Times" charset="0"/>
              </a:rPr>
              <a:t>Ongoing works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3200" b="0" dirty="0">
                <a:solidFill>
                  <a:schemeClr val="accent2"/>
                </a:solidFill>
                <a:latin typeface="Times" charset="0"/>
              </a:rPr>
              <a:t>Summary</a:t>
            </a:r>
            <a:endParaRPr lang="en-GB" sz="3200" b="0" dirty="0">
              <a:solidFill>
                <a:schemeClr val="accent2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7808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29494B-C63A-4D69-83C4-4D667CBE2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758" y="52401"/>
            <a:ext cx="9753600" cy="747224"/>
          </a:xfrm>
        </p:spPr>
        <p:txBody>
          <a:bodyPr/>
          <a:lstStyle/>
          <a:p>
            <a:r>
              <a:rPr lang="en-US" altLang="zh-CN" sz="3600" dirty="0">
                <a:solidFill>
                  <a:srgbClr val="000099"/>
                </a:solidFill>
              </a:rPr>
              <a:t>Improve Heavy Flavor Productions in AMPT</a:t>
            </a:r>
            <a:endParaRPr lang="zh-CN" altLang="en-US" sz="3600" dirty="0">
              <a:solidFill>
                <a:srgbClr val="00009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2"/>
              <p:cNvSpPr txBox="1">
                <a:spLocks noChangeArrowheads="1"/>
              </p:cNvSpPr>
              <p:nvPr/>
            </p:nvSpPr>
            <p:spPr bwMode="auto">
              <a:xfrm>
                <a:off x="564293" y="1038225"/>
                <a:ext cx="4916246" cy="3016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 b="1">
                    <a:solidFill>
                      <a:srgbClr val="000000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 b="1">
                    <a:solidFill>
                      <a:srgbClr val="000000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 b="1">
                    <a:solidFill>
                      <a:srgbClr val="000000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 b="1">
                    <a:solidFill>
                      <a:srgbClr val="000000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 b="1">
                    <a:solidFill>
                      <a:srgbClr val="000000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 b="1">
                    <a:solidFill>
                      <a:srgbClr val="000000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 b="1">
                    <a:solidFill>
                      <a:srgbClr val="000000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 b="1">
                    <a:solidFill>
                      <a:srgbClr val="000000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 b="1">
                    <a:solidFill>
                      <a:srgbClr val="000000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r>
                  <a:rPr lang="en-GB" sz="2800" b="0" dirty="0">
                    <a:solidFill>
                      <a:srgbClr val="0000FF"/>
                    </a:solidFill>
                    <a:latin typeface="Times" charset="0"/>
                  </a:rPr>
                  <a:t>			      </a:t>
                </a:r>
                <a:r>
                  <a:rPr lang="en-GB" altLang="zh-CN" sz="2800" b="0" dirty="0">
                    <a:solidFill>
                      <a:srgbClr val="0000FF"/>
                    </a:solidFill>
                    <a:latin typeface="Times" charset="0"/>
                  </a:rPr>
                  <a:t>cross section </a:t>
                </a:r>
                <a:endParaRPr lang="en-GB" sz="2800" b="0" dirty="0">
                  <a:solidFill>
                    <a:srgbClr val="0000FF"/>
                  </a:solidFill>
                  <a:latin typeface="Times" charset="0"/>
                </a:endParaRPr>
              </a:p>
              <a:p>
                <a:pPr>
                  <a:buClr>
                    <a:srgbClr val="000000"/>
                  </a:buClr>
                  <a:buSzPct val="100000"/>
                </a:pPr>
                <a:r>
                  <a:rPr lang="en-GB" sz="2800" b="0" dirty="0">
                    <a:solidFill>
                      <a:srgbClr val="0000FF"/>
                    </a:solidFill>
                    <a:latin typeface="Times" charset="0"/>
                  </a:rPr>
                  <a:t>in leading-order </a:t>
                </a:r>
                <a:r>
                  <a:rPr lang="en-GB" sz="2800" b="0" dirty="0" err="1">
                    <a:solidFill>
                      <a:srgbClr val="0000FF"/>
                    </a:solidFill>
                    <a:latin typeface="Times" charset="0"/>
                  </a:rPr>
                  <a:t>pQCD</a:t>
                </a:r>
                <a:r>
                  <a:rPr lang="en-GB" sz="2800" b="0" dirty="0">
                    <a:solidFill>
                      <a:srgbClr val="0000FF"/>
                    </a:solidFill>
                    <a:latin typeface="Times" charset="0"/>
                  </a:rPr>
                  <a:t>:</a:t>
                </a:r>
              </a:p>
              <a:p>
                <a:pPr>
                  <a:buClr>
                    <a:srgbClr val="000000"/>
                  </a:buClr>
                  <a:buSzPct val="100000"/>
                </a:pPr>
                <a:endParaRPr lang="en-GB" sz="2800" b="0" dirty="0">
                  <a:solidFill>
                    <a:srgbClr val="0000FF"/>
                  </a:solidFill>
                  <a:latin typeface="Times" charset="0"/>
                </a:endParaRPr>
              </a:p>
              <a:p>
                <a:pPr>
                  <a:buClr>
                    <a:srgbClr val="000000"/>
                  </a:buClr>
                  <a:buSzPct val="100000"/>
                </a:pPr>
                <a:r>
                  <a:rPr lang="en-GB" sz="2800" b="0" dirty="0">
                    <a:solidFill>
                      <a:srgbClr val="0000FF"/>
                    </a:solidFill>
                    <a:latin typeface="Times" charset="0"/>
                  </a:rPr>
                  <a:t>is divergent for massless g,</a:t>
                </a:r>
              </a:p>
              <a:p>
                <a:pPr>
                  <a:buClr>
                    <a:srgbClr val="000000"/>
                  </a:buClr>
                  <a:buSzPct val="100000"/>
                </a:pPr>
                <a:r>
                  <a:rPr lang="en-GB" sz="2800" b="0" dirty="0">
                    <a:solidFill>
                      <a:srgbClr val="0000FF"/>
                    </a:solidFill>
                    <a:latin typeface="Times" charset="0"/>
                  </a:rPr>
                  <a:t>so HIJING uses a </a:t>
                </a:r>
                <a14:m>
                  <m:oMath xmlns:m="http://schemas.openxmlformats.org/officeDocument/2006/math">
                    <m:r>
                      <a:rPr lang="en-US" altLang="zh-CN" sz="2800" smtClean="0">
                        <a:solidFill>
                          <a:srgbClr val="0000FF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𝐦𝐢𝐧𝐢𝐣𝐞𝐭</m:t>
                    </m:r>
                    <m:r>
                      <a:rPr lang="en-US" altLang="zh-CN" sz="2800" smtClean="0">
                        <a:solidFill>
                          <a:srgbClr val="0000FF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 </m:t>
                    </m:r>
                    <m:r>
                      <a:rPr lang="en-US" altLang="zh-CN" sz="2800" smtClean="0">
                        <a:solidFill>
                          <a:srgbClr val="0000FF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𝐜𝐮𝐭𝐨𝐟𝐟</m:t>
                    </m:r>
                    <m:r>
                      <a:rPr lang="en-US" altLang="zh-CN" sz="2800" smtClean="0">
                        <a:solidFill>
                          <a:srgbClr val="0000FF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 </m:t>
                    </m:r>
                    <m:sSub>
                      <m:sSubPr>
                        <m:ctrlPr>
                          <a:rPr lang="en-US" altLang="zh-CN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800" i="1">
                            <a:solidFill>
                              <a:srgbClr val="0000FF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p</m:t>
                        </m:r>
                      </m:e>
                      <m:sub>
                        <m:r>
                          <a:rPr lang="en-US" altLang="zh-CN" sz="2800" i="1">
                            <a:solidFill>
                              <a:srgbClr val="0000FF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2800" b="0" dirty="0">
                    <a:solidFill>
                      <a:srgbClr val="0000FF"/>
                    </a:solidFill>
                    <a:latin typeface="Times" charset="0"/>
                  </a:rPr>
                  <a:t>,</a:t>
                </a:r>
              </a:p>
              <a:p>
                <a:pPr>
                  <a:buClr>
                    <a:srgbClr val="000000"/>
                  </a:buClr>
                  <a:buSzPct val="100000"/>
                </a:pPr>
                <a:r>
                  <a:rPr lang="en-GB" sz="2800" b="0" dirty="0">
                    <a:solidFill>
                      <a:srgbClr val="0000FF"/>
                    </a:solidFill>
                    <a:latin typeface="Times" charset="0"/>
                  </a:rPr>
                  <a:t>but for minijets of ALL </a:t>
                </a:r>
                <a:r>
                  <a:rPr lang="en-GB" sz="2800" b="0" dirty="0" err="1">
                    <a:solidFill>
                      <a:srgbClr val="0000FF"/>
                    </a:solidFill>
                    <a:latin typeface="Times" charset="0"/>
                  </a:rPr>
                  <a:t>flavors</a:t>
                </a:r>
                <a:r>
                  <a:rPr lang="en-GB" sz="2800" b="0" dirty="0">
                    <a:solidFill>
                      <a:srgbClr val="0000FF"/>
                    </a:solidFill>
                    <a:latin typeface="Times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6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4293" y="1038225"/>
                <a:ext cx="4916246" cy="3016210"/>
              </a:xfrm>
              <a:prstGeom prst="rect">
                <a:avLst/>
              </a:prstGeom>
              <a:blipFill>
                <a:blip r:embed="rId3"/>
                <a:stretch>
                  <a:fillRect l="-4113" t="-3782" b="-6303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062" y="1244863"/>
            <a:ext cx="4916246" cy="1776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" name="Object 11"/>
          <p:cNvGraphicFramePr>
            <a:graphicFrameLocks noChangeAspect="1"/>
          </p:cNvGraphicFramePr>
          <p:nvPr/>
        </p:nvGraphicFramePr>
        <p:xfrm>
          <a:off x="564293" y="1069212"/>
          <a:ext cx="1333500" cy="430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24" name="Equation" r:id="rId5" imgW="393700" imgH="127000" progId="Equation.3">
                  <p:embed/>
                </p:oleObj>
              </mc:Choice>
              <mc:Fallback>
                <p:oleObj name="Equation" r:id="rId5" imgW="393700" imgH="127000" progId="Equation.3">
                  <p:embed/>
                  <p:pic>
                    <p:nvPicPr>
                      <p:cNvPr id="18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293" y="1069212"/>
                        <a:ext cx="1333500" cy="4301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390524" y="4497714"/>
            <a:ext cx="95798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0" dirty="0">
                <a:solidFill>
                  <a:srgbClr val="660066"/>
                </a:solidFill>
              </a:rPr>
              <a:t>But heavy flavor production may NOT be subject to this cutoff</a:t>
            </a:r>
          </a:p>
          <a:p>
            <a:r>
              <a:rPr kumimoji="1" lang="en-US" altLang="zh-CN" sz="2800" b="0" dirty="0">
                <a:solidFill>
                  <a:srgbClr val="660066"/>
                </a:solidFill>
              </a:rPr>
              <a:t>due to heavy quark mass &gt;&gt; Λ</a:t>
            </a:r>
            <a:r>
              <a:rPr kumimoji="1" lang="en-US" altLang="zh-CN" sz="2800" b="0" baseline="-25000" dirty="0">
                <a:solidFill>
                  <a:srgbClr val="660066"/>
                </a:solidFill>
              </a:rPr>
              <a:t>QCD</a:t>
            </a:r>
            <a:r>
              <a:rPr kumimoji="1" lang="en-US" altLang="zh-CN" sz="2800" b="0" dirty="0">
                <a:solidFill>
                  <a:srgbClr val="660066"/>
                </a:solidFill>
              </a:rPr>
              <a:t>  	(e.g. in FONLL)</a:t>
            </a:r>
            <a:endParaRPr kumimoji="1" lang="zh-CN" altLang="en-US" sz="2800" b="0" baseline="-25000" dirty="0">
              <a:solidFill>
                <a:srgbClr val="660066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54444" y="6211668"/>
            <a:ext cx="87222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200" b="0" dirty="0">
                <a:solidFill>
                  <a:srgbClr val="0000FF"/>
                </a:solidFill>
              </a:rPr>
              <a:t>1) So we now remove the p</a:t>
            </a:r>
            <a:r>
              <a:rPr kumimoji="1" lang="en-US" altLang="zh-CN" sz="3200" b="0" baseline="-25000" dirty="0">
                <a:solidFill>
                  <a:srgbClr val="0000FF"/>
                </a:solidFill>
              </a:rPr>
              <a:t>0</a:t>
            </a:r>
            <a:r>
              <a:rPr kumimoji="1" lang="en-US" altLang="zh-CN" sz="3200" b="0" dirty="0">
                <a:solidFill>
                  <a:srgbClr val="0000FF"/>
                </a:solidFill>
              </a:rPr>
              <a:t> cut on HF productions </a:t>
            </a:r>
          </a:p>
          <a:p>
            <a:r>
              <a:rPr kumimoji="1" lang="en-US" altLang="zh-CN" sz="2800" b="0" dirty="0">
                <a:solidFill>
                  <a:srgbClr val="0000FF"/>
                </a:solidFill>
              </a:rPr>
              <a:t>in the two-component model HIJING &amp; AMPT.</a:t>
            </a:r>
            <a:endParaRPr kumimoji="1" lang="zh-CN" altLang="en-US" sz="2800" b="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D00815F-3209-2D4D-BC80-EF8676B881F6}"/>
                  </a:ext>
                </a:extLst>
              </p:cNvPr>
              <p:cNvSpPr txBox="1"/>
              <p:nvPr/>
            </p:nvSpPr>
            <p:spPr>
              <a:xfrm>
                <a:off x="1990725" y="5547488"/>
                <a:ext cx="5800819" cy="5859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zh-CN" sz="3200" b="0" i="1" smtClean="0">
                        <a:latin typeface="Cambria Math" panose="02040503050406030204" pitchFamily="18" charset="0"/>
                        <a:ea typeface="Cambria Math" charset="0"/>
                      </a:rPr>
                      <m:t>𝑔</m:t>
                    </m:r>
                    <m:r>
                      <a:rPr kumimoji="1" lang="en-US" altLang="zh-CN" sz="3200" b="0" i="1" smtClean="0">
                        <a:latin typeface="Cambria Math" panose="02040503050406030204" pitchFamily="18" charset="0"/>
                        <a:ea typeface="Cambria Math" charset="0"/>
                      </a:rPr>
                      <m:t>+</m:t>
                    </m:r>
                    <m:r>
                      <a:rPr kumimoji="1" lang="en-US" altLang="zh-CN" sz="3200" b="0" i="1" smtClean="0">
                        <a:latin typeface="Cambria Math" panose="02040503050406030204" pitchFamily="18" charset="0"/>
                        <a:ea typeface="Cambria Math" charset="0"/>
                      </a:rPr>
                      <m:t>𝑔</m:t>
                    </m:r>
                    <m:r>
                      <a:rPr kumimoji="1" lang="en-US" altLang="zh-C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kumimoji="1" lang="en-US" altLang="zh-C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kumimoji="1" lang="en-US" altLang="zh-C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kumimoji="1" lang="en-US" altLang="zh-CN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CN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</m:acc>
                    <m:r>
                      <a:rPr kumimoji="1" lang="en-US" altLang="zh-CN" sz="3200" b="0" i="1" smtClean="0">
                        <a:latin typeface="Cambria Math" panose="02040503050406030204" pitchFamily="18" charset="0"/>
                        <a:ea typeface="Cambria Math" charset="0"/>
                      </a:rPr>
                      <m:t>,</m:t>
                    </m:r>
                  </m:oMath>
                </a14:m>
                <a:r>
                  <a:rPr lang="en-US" sz="3200" b="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3200" b="0" i="1" smtClean="0">
                        <a:latin typeface="Cambria Math" panose="02040503050406030204" pitchFamily="18" charset="0"/>
                        <a:ea typeface="Cambria Math" charset="0"/>
                      </a:rPr>
                      <m:t>𝑞</m:t>
                    </m:r>
                    <m:r>
                      <a:rPr kumimoji="1" lang="en-US" altLang="zh-CN" sz="3200" b="0" i="1">
                        <a:latin typeface="Cambria Math" panose="02040503050406030204" pitchFamily="18" charset="0"/>
                        <a:ea typeface="Cambria Math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kumimoji="1" lang="en-US" altLang="zh-CN" sz="32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CN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kumimoji="1" lang="en-US" altLang="zh-CN" sz="32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kumimoji="1" lang="en-US" altLang="zh-CN" sz="32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kumimoji="1" lang="en-US" altLang="zh-CN" sz="32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kumimoji="1" lang="en-US" altLang="zh-CN" sz="32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CN" sz="32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</m:acc>
                    <m:r>
                      <a:rPr kumimoji="1" lang="en-US" altLang="zh-CN" sz="3200" b="0" i="1">
                        <a:latin typeface="Cambria Math" panose="02040503050406030204" pitchFamily="18" charset="0"/>
                        <a:ea typeface="Cambria Math" charset="0"/>
                      </a:rPr>
                      <m:t>,</m:t>
                    </m:r>
                  </m:oMath>
                </a14:m>
                <a:endParaRPr lang="en-US" sz="3200" b="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D00815F-3209-2D4D-BC80-EF8676B881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0725" y="5547488"/>
                <a:ext cx="5800819" cy="585930"/>
              </a:xfrm>
              <a:prstGeom prst="rect">
                <a:avLst/>
              </a:prstGeom>
              <a:blipFill>
                <a:blip r:embed="rId7"/>
                <a:stretch>
                  <a:fillRect l="-873" b="-17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35184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C4AC3B8-9538-924E-AA45-1D8F6B6704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1181" y="2704213"/>
            <a:ext cx="5120503" cy="380787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FF74AC0-C23A-4645-B74B-0A7D9CC6C1E2}"/>
              </a:ext>
            </a:extLst>
          </p:cNvPr>
          <p:cNvSpPr txBox="1"/>
          <p:nvPr/>
        </p:nvSpPr>
        <p:spPr>
          <a:xfrm>
            <a:off x="104314" y="3978771"/>
            <a:ext cx="503830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0" dirty="0">
                <a:solidFill>
                  <a:srgbClr val="0000FF"/>
                </a:solidFill>
              </a:rPr>
              <a:t>2) We now include HF in </a:t>
            </a:r>
            <a:r>
              <a:rPr lang="el-GR" altLang="zh-CN" sz="3200" b="0" dirty="0">
                <a:solidFill>
                  <a:srgbClr val="0000FF"/>
                </a:solidFill>
              </a:rPr>
              <a:t>σ</a:t>
            </a:r>
            <a:r>
              <a:rPr lang="en-US" altLang="zh-CN" sz="3200" b="0" baseline="-25000" dirty="0">
                <a:solidFill>
                  <a:srgbClr val="0000FF"/>
                </a:solidFill>
              </a:rPr>
              <a:t>jet</a:t>
            </a:r>
            <a:r>
              <a:rPr lang="en-US" altLang="zh-CN" sz="3200" b="0" dirty="0">
                <a:solidFill>
                  <a:srgbClr val="0000FF"/>
                </a:solidFill>
              </a:rPr>
              <a:t>:</a:t>
            </a:r>
          </a:p>
          <a:p>
            <a:endParaRPr lang="en-US" sz="3200" b="0" dirty="0">
              <a:solidFill>
                <a:srgbClr val="0000FF"/>
              </a:solidFill>
            </a:endParaRPr>
          </a:p>
          <a:p>
            <a:endParaRPr lang="en-US" sz="3200" b="0" dirty="0">
              <a:solidFill>
                <a:srgbClr val="0000FF"/>
              </a:solidFill>
            </a:endParaRPr>
          </a:p>
          <a:p>
            <a:r>
              <a:rPr lang="en-US" altLang="zh-CN" sz="3200" b="0" dirty="0">
                <a:solidFill>
                  <a:srgbClr val="0000FF"/>
                </a:solidFill>
              </a:rPr>
              <a:t>3) We also make corrections </a:t>
            </a:r>
          </a:p>
          <a:p>
            <a:r>
              <a:rPr lang="en-US" altLang="zh-CN" sz="3200" b="0" dirty="0">
                <a:solidFill>
                  <a:srgbClr val="0000FF"/>
                </a:solidFill>
              </a:rPr>
              <a:t>     on factor of ½ </a:t>
            </a:r>
          </a:p>
          <a:p>
            <a:r>
              <a:rPr lang="en-US" altLang="zh-CN" sz="3200" b="0" dirty="0">
                <a:solidFill>
                  <a:srgbClr val="0000FF"/>
                </a:solidFill>
              </a:rPr>
              <a:t>     for certain </a:t>
            </a:r>
            <a:r>
              <a:rPr lang="el-GR" altLang="zh-CN" sz="3200" b="0" dirty="0">
                <a:solidFill>
                  <a:srgbClr val="0000FF"/>
                </a:solidFill>
              </a:rPr>
              <a:t>σ</a:t>
            </a:r>
            <a:r>
              <a:rPr lang="en-US" altLang="zh-CN" sz="3200" b="0" baseline="-25000" dirty="0">
                <a:solidFill>
                  <a:srgbClr val="0000FF"/>
                </a:solidFill>
              </a:rPr>
              <a:t>jet </a:t>
            </a:r>
            <a:r>
              <a:rPr lang="en-US" altLang="zh-CN" sz="3200" b="0" dirty="0">
                <a:solidFill>
                  <a:srgbClr val="0000FF"/>
                </a:solidFill>
              </a:rPr>
              <a:t>channels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D2195B-C00F-BC43-8ED3-07A2DAE413E7}"/>
              </a:ext>
            </a:extLst>
          </p:cNvPr>
          <p:cNvSpPr txBox="1"/>
          <p:nvPr/>
        </p:nvSpPr>
        <p:spPr>
          <a:xfrm>
            <a:off x="399805" y="866128"/>
            <a:ext cx="837271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CN" sz="2800" b="0" dirty="0"/>
              <a:t>σ</a:t>
            </a:r>
            <a:r>
              <a:rPr lang="en-US" altLang="zh-CN" sz="2800" b="0" baseline="-25000" dirty="0"/>
              <a:t>jet</a:t>
            </a:r>
            <a:r>
              <a:rPr lang="en-US" altLang="zh-CN" sz="2800" b="0" dirty="0"/>
              <a:t> in the HIJING two component model</a:t>
            </a:r>
          </a:p>
          <a:p>
            <a:r>
              <a:rPr lang="en-US" altLang="zh-CN" sz="2800" b="0" dirty="0"/>
              <a:t>currently only includes light flavor (LF: u/d/s) minijets.</a:t>
            </a:r>
          </a:p>
          <a:p>
            <a:endParaRPr lang="en-US" altLang="zh-CN" sz="2800" b="0" dirty="0"/>
          </a:p>
          <a:p>
            <a:r>
              <a:rPr lang="en-US" altLang="zh-CN" sz="2800" b="0" dirty="0"/>
              <a:t>Then HF &amp; LF minijets </a:t>
            </a:r>
          </a:p>
          <a:p>
            <a:r>
              <a:rPr lang="en-US" altLang="zh-CN" sz="2800" b="0" dirty="0"/>
              <a:t>are generated according to </a:t>
            </a:r>
          </a:p>
          <a:p>
            <a:r>
              <a:rPr lang="en-US" altLang="zh-CN" sz="2800" b="0" dirty="0"/>
              <a:t>their relative cross sections.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8453844-B3A0-A049-86ED-C828E394B617}"/>
                  </a:ext>
                </a:extLst>
              </p:cNvPr>
              <p:cNvSpPr txBox="1"/>
              <p:nvPr/>
            </p:nvSpPr>
            <p:spPr>
              <a:xfrm>
                <a:off x="1255970" y="4608149"/>
                <a:ext cx="2563555" cy="595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800" b="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𝜎</m:t>
                        </m:r>
                      </m:e>
                      <m:sub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𝑗𝑒𝑡</m:t>
                        </m:r>
                      </m:sub>
                    </m:sSub>
                  </m:oMath>
                </a14:m>
                <a:r>
                  <a:rPr lang="en-US" sz="2800" dirty="0"/>
                  <a:t>=</a:t>
                </a:r>
                <a:r>
                  <a:rPr kumimoji="1" lang="en-US" altLang="zh-CN" sz="2800" b="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800" b="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800" b="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𝜎</m:t>
                        </m:r>
                      </m:e>
                      <m:sub>
                        <m:r>
                          <a:rPr kumimoji="1" lang="en-US" altLang="zh-CN" sz="2800" b="0" i="1">
                            <a:latin typeface="Cambria Math" panose="02040503050406030204" pitchFamily="18" charset="0"/>
                          </a:rPr>
                          <m:t>𝑗𝑒𝑡</m:t>
                        </m:r>
                      </m:sub>
                      <m:sup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𝐿𝐹</m:t>
                        </m:r>
                      </m:sup>
                    </m:sSubSup>
                  </m:oMath>
                </a14:m>
                <a:r>
                  <a:rPr lang="en-US" sz="2800" dirty="0"/>
                  <a:t>+</a:t>
                </a:r>
                <a:r>
                  <a:rPr kumimoji="1" lang="en-US" altLang="zh-CN" sz="2800" b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800" b="0" i="1" smtClean="0">
                            <a:latin typeface="Cambria Math" panose="02040503050406030204" pitchFamily="18" charset="0"/>
                            <a:ea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2800" b="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𝜎</m:t>
                        </m:r>
                      </m:e>
                      <m:sup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  <a:ea typeface="Cambria Math" charset="0"/>
                          </a:rPr>
                          <m:t>𝐻𝐹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8453844-B3A0-A049-86ED-C828E394B6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970" y="4608149"/>
                <a:ext cx="2563555" cy="595548"/>
              </a:xfrm>
              <a:prstGeom prst="rect">
                <a:avLst/>
              </a:prstGeom>
              <a:blipFill>
                <a:blip r:embed="rId4"/>
                <a:stretch>
                  <a:fillRect t="-8333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04566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EF562F5-E32F-4866-9287-3F434DDBD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232" y="903921"/>
            <a:ext cx="6824893" cy="4940053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9C01283D-2774-432F-B637-DCA878318D0B}"/>
              </a:ext>
            </a:extLst>
          </p:cNvPr>
          <p:cNvSpPr txBox="1"/>
          <p:nvPr/>
        </p:nvSpPr>
        <p:spPr>
          <a:xfrm>
            <a:off x="1375194" y="5826285"/>
            <a:ext cx="76649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4925" indent="-314925">
              <a:buFont typeface="Arial" panose="020B0604020202020204" pitchFamily="34" charset="0"/>
              <a:buChar char="•"/>
            </a:pPr>
            <a:r>
              <a:rPr lang="en-US" altLang="zh-CN" sz="2800" b="0" dirty="0">
                <a:solidFill>
                  <a:srgbClr val="006600"/>
                </a:solidFill>
              </a:rPr>
              <a:t>Old/public AMPT charm yield </a:t>
            </a:r>
            <a:r>
              <a:rPr lang="en-US" altLang="zh-CN" sz="2800" dirty="0">
                <a:solidFill>
                  <a:srgbClr val="006600"/>
                </a:solidFill>
              </a:rPr>
              <a:t>&lt;&lt;</a:t>
            </a:r>
            <a:r>
              <a:rPr lang="en-US" altLang="zh-CN" sz="2800" b="0" dirty="0">
                <a:solidFill>
                  <a:srgbClr val="006600"/>
                </a:solidFill>
              </a:rPr>
              <a:t> data</a:t>
            </a:r>
          </a:p>
          <a:p>
            <a:pPr marL="314925" indent="-314925">
              <a:buFont typeface="Arial" panose="020B0604020202020204" pitchFamily="34" charset="0"/>
              <a:buChar char="•"/>
            </a:pPr>
            <a:r>
              <a:rPr lang="en-US" altLang="zh-CN" sz="2800" b="0" dirty="0">
                <a:solidFill>
                  <a:srgbClr val="006600"/>
                </a:solidFill>
              </a:rPr>
              <a:t>Removing p</a:t>
            </a:r>
            <a:r>
              <a:rPr lang="en-US" altLang="zh-CN" sz="2800" b="0" baseline="-25000" dirty="0">
                <a:solidFill>
                  <a:srgbClr val="006600"/>
                </a:solidFill>
              </a:rPr>
              <a:t>0</a:t>
            </a:r>
            <a:r>
              <a:rPr lang="en-US" altLang="zh-CN" sz="2800" b="0" dirty="0">
                <a:solidFill>
                  <a:srgbClr val="006600"/>
                </a:solidFill>
              </a:rPr>
              <a:t> greatly enhances charm yield</a:t>
            </a:r>
          </a:p>
          <a:p>
            <a:pPr marL="314925" indent="-314925">
              <a:buFont typeface="Arial" panose="020B0604020202020204" pitchFamily="34" charset="0"/>
              <a:buChar char="•"/>
            </a:pPr>
            <a:r>
              <a:rPr lang="en-US" altLang="zh-CN" sz="2800" b="0" dirty="0">
                <a:solidFill>
                  <a:srgbClr val="006600"/>
                </a:solidFill>
              </a:rPr>
              <a:t>Updated AMPT model well describes world data</a:t>
            </a:r>
            <a:endParaRPr lang="zh-CN" altLang="en-US" sz="2800" b="0" dirty="0">
              <a:solidFill>
                <a:srgbClr val="006600"/>
              </a:solidFill>
            </a:endParaRPr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id="{4C462C77-FCC8-433D-A3A8-F59765255CBE}"/>
              </a:ext>
            </a:extLst>
          </p:cNvPr>
          <p:cNvSpPr txBox="1">
            <a:spLocks/>
          </p:cNvSpPr>
          <p:nvPr/>
        </p:nvSpPr>
        <p:spPr>
          <a:xfrm>
            <a:off x="1914526" y="155710"/>
            <a:ext cx="7125634" cy="7258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0" dirty="0">
                <a:solidFill>
                  <a:srgbClr val="0000FF"/>
                </a:solidFill>
              </a:rPr>
              <a:t>Charm quark productions in </a:t>
            </a:r>
            <a:r>
              <a:rPr lang="en-US" altLang="zh-CN" sz="3200" b="0" i="1" dirty="0">
                <a:solidFill>
                  <a:srgbClr val="0000FF"/>
                </a:solidFill>
              </a:rPr>
              <a:t>pp</a:t>
            </a:r>
            <a:r>
              <a:rPr lang="en-US" altLang="zh-CN" sz="3200" b="0" dirty="0">
                <a:solidFill>
                  <a:srgbClr val="0000FF"/>
                </a:solidFill>
              </a:rPr>
              <a:t> collisions</a:t>
            </a:r>
            <a:endParaRPr lang="zh-CN" altLang="en-US" sz="3200" b="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6941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E3D07FDF-F28F-4F79-BA7F-2BEB9126CE26}"/>
                  </a:ext>
                </a:extLst>
              </p:cNvPr>
              <p:cNvSpPr txBox="1"/>
              <p:nvPr/>
            </p:nvSpPr>
            <p:spPr>
              <a:xfrm>
                <a:off x="85725" y="5305425"/>
                <a:ext cx="9991725" cy="21031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14925" indent="-314925">
                  <a:buFont typeface="Arial" panose="020B0604020202020204" pitchFamily="34" charset="0"/>
                  <a:buChar char="•"/>
                </a:pPr>
                <a:r>
                  <a:rPr lang="en-US" altLang="zh-CN" sz="2800" b="0" dirty="0"/>
                  <a:t>D</a:t>
                </a:r>
                <a:r>
                  <a:rPr lang="en-US" altLang="zh-CN" sz="2800" b="0" baseline="30000" dirty="0"/>
                  <a:t>0</a:t>
                </a:r>
                <a:r>
                  <a:rPr lang="en-US" altLang="zh-CN" sz="2800" b="0" dirty="0"/>
                  <a:t> yield &amp; </a:t>
                </a:r>
                <a:r>
                  <a:rPr lang="en-US" altLang="zh-CN" sz="2800" b="0" dirty="0" err="1"/>
                  <a:t>p</a:t>
                </a:r>
                <a:r>
                  <a:rPr lang="en-US" altLang="zh-CN" sz="2800" b="0" baseline="-25000" dirty="0" err="1"/>
                  <a:t>T</a:t>
                </a:r>
                <a:r>
                  <a:rPr lang="en-US" altLang="zh-CN" sz="2800" b="0" dirty="0"/>
                  <a:t> spectrum in updated AMPT </a:t>
                </a:r>
              </a:p>
              <a:p>
                <a:r>
                  <a:rPr lang="en-US" altLang="zh-CN" sz="2800" b="0" dirty="0"/>
                  <a:t>    are roughly consistent with STAR data</a:t>
                </a:r>
              </a:p>
              <a:p>
                <a:endParaRPr lang="en-US" altLang="zh-CN" sz="2800" b="0" baseline="-25000" dirty="0"/>
              </a:p>
              <a:p>
                <a:pPr marL="314925" indent="-314925">
                  <a:buFont typeface="Arial" panose="020B0604020202020204" pitchFamily="34" charset="0"/>
                  <a:buChar char="•"/>
                </a:pPr>
                <a:r>
                  <a:rPr lang="en-US" altLang="zh-CN" sz="2800" b="0" dirty="0"/>
                  <a:t>Ratios of certain charm hadrons are very different from old AMPT</a:t>
                </a:r>
              </a:p>
              <a:p>
                <a:r>
                  <a:rPr lang="en-US" altLang="zh-CN" sz="2800" b="0" dirty="0"/>
                  <a:t>	(e.g. larger increase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l-GR" altLang="zh-C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l-GR" altLang="zh-CN" sz="28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kumimoji="1" lang="en-US" altLang="zh-C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sz="2800" b="0" dirty="0"/>
                  <a:t>)</a:t>
                </a: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E3D07FDF-F28F-4F79-BA7F-2BEB9126C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25" y="5305425"/>
                <a:ext cx="9991725" cy="2103140"/>
              </a:xfrm>
              <a:prstGeom prst="rect">
                <a:avLst/>
              </a:prstGeom>
              <a:blipFill>
                <a:blip r:embed="rId4"/>
                <a:stretch>
                  <a:fillRect l="-888" t="-3012" r="-888" b="-72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4B5313FE-0948-4ADE-9D55-6923237DCDF3}"/>
              </a:ext>
            </a:extLst>
          </p:cNvPr>
          <p:cNvSpPr txBox="1"/>
          <p:nvPr/>
        </p:nvSpPr>
        <p:spPr>
          <a:xfrm>
            <a:off x="3991199" y="592102"/>
            <a:ext cx="2628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0" i="1" dirty="0"/>
              <a:t>pp</a:t>
            </a:r>
            <a:r>
              <a:rPr lang="en-US" altLang="zh-CN" sz="2800" b="0" dirty="0"/>
              <a:t> at 200 GeV</a:t>
            </a:r>
          </a:p>
        </p:txBody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id="{B1B956FC-FF9E-C541-9CB9-1D2B56A34CC4}"/>
              </a:ext>
            </a:extLst>
          </p:cNvPr>
          <p:cNvSpPr txBox="1">
            <a:spLocks/>
          </p:cNvSpPr>
          <p:nvPr/>
        </p:nvSpPr>
        <p:spPr>
          <a:xfrm>
            <a:off x="2295525" y="51150"/>
            <a:ext cx="7391399" cy="7258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0" dirty="0">
                <a:solidFill>
                  <a:srgbClr val="0000FF"/>
                </a:solidFill>
              </a:rPr>
              <a:t>Open charm hadrons in </a:t>
            </a:r>
            <a:r>
              <a:rPr lang="en-US" altLang="zh-CN" sz="3200" b="0" i="1" dirty="0">
                <a:solidFill>
                  <a:srgbClr val="0000FF"/>
                </a:solidFill>
              </a:rPr>
              <a:t>pp</a:t>
            </a:r>
            <a:r>
              <a:rPr lang="en-US" altLang="zh-CN" sz="3200" b="0" dirty="0">
                <a:solidFill>
                  <a:srgbClr val="0000FF"/>
                </a:solidFill>
              </a:rPr>
              <a:t> collisions</a:t>
            </a:r>
            <a:endParaRPr lang="zh-CN" altLang="en-US" sz="3200" b="0" dirty="0">
              <a:solidFill>
                <a:srgbClr val="0000FF"/>
              </a:solidFill>
            </a:endParaRPr>
          </a:p>
        </p:txBody>
      </p:sp>
      <p:pic>
        <p:nvPicPr>
          <p:cNvPr id="7" name="图片 4">
            <a:extLst>
              <a:ext uri="{FF2B5EF4-FFF2-40B4-BE49-F238E27FC236}">
                <a16:creationId xmlns:a16="http://schemas.microsoft.com/office/drawing/2014/main" id="{60EDE9EF-11D7-E44A-AAE9-5A6FA83A18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1419225"/>
            <a:ext cx="4958530" cy="3656363"/>
          </a:xfrm>
          <a:prstGeom prst="rect">
            <a:avLst/>
          </a:prstGeom>
        </p:spPr>
      </p:pic>
      <p:pic>
        <p:nvPicPr>
          <p:cNvPr id="11" name="图片 3">
            <a:extLst>
              <a:ext uri="{FF2B5EF4-FFF2-40B4-BE49-F238E27FC236}">
                <a16:creationId xmlns:a16="http://schemas.microsoft.com/office/drawing/2014/main" id="{D4E72B33-E017-2544-9FAE-6950A93CE2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2690" y="1571625"/>
            <a:ext cx="4955235" cy="365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7349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2837B5B-14EA-2649-9F7E-532071C70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616" y="756022"/>
            <a:ext cx="7425283" cy="5415566"/>
          </a:xfrm>
          <a:prstGeom prst="rect">
            <a:avLst/>
          </a:prstGeom>
        </p:spPr>
      </p:pic>
      <p:sp>
        <p:nvSpPr>
          <p:cNvPr id="6" name="标题 1">
            <a:extLst>
              <a:ext uri="{FF2B5EF4-FFF2-40B4-BE49-F238E27FC236}">
                <a16:creationId xmlns:a16="http://schemas.microsoft.com/office/drawing/2014/main" id="{202D6A1D-D143-BF41-BA12-5E6AF0C7F122}"/>
              </a:ext>
            </a:extLst>
          </p:cNvPr>
          <p:cNvSpPr txBox="1">
            <a:spLocks/>
          </p:cNvSpPr>
          <p:nvPr/>
        </p:nvSpPr>
        <p:spPr>
          <a:xfrm>
            <a:off x="2014616" y="123825"/>
            <a:ext cx="8464443" cy="7258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0" dirty="0">
                <a:solidFill>
                  <a:srgbClr val="0000FF"/>
                </a:solidFill>
              </a:rPr>
              <a:t>Charm quark productions in </a:t>
            </a:r>
            <a:r>
              <a:rPr lang="en-US" altLang="zh-CN" sz="3200" b="0" i="1" dirty="0">
                <a:solidFill>
                  <a:srgbClr val="0000FF"/>
                </a:solidFill>
              </a:rPr>
              <a:t>AA</a:t>
            </a:r>
            <a:r>
              <a:rPr lang="en-US" altLang="zh-CN" sz="3200" b="0" dirty="0">
                <a:solidFill>
                  <a:srgbClr val="0000FF"/>
                </a:solidFill>
              </a:rPr>
              <a:t> collisions</a:t>
            </a:r>
            <a:endParaRPr lang="zh-CN" altLang="en-US" sz="3200" b="0" dirty="0">
              <a:solidFill>
                <a:srgbClr val="0000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B7E3FC-157B-4E4C-8DAE-4C4022A982E6}"/>
              </a:ext>
            </a:extLst>
          </p:cNvPr>
          <p:cNvSpPr txBox="1"/>
          <p:nvPr/>
        </p:nvSpPr>
        <p:spPr>
          <a:xfrm>
            <a:off x="238125" y="5825430"/>
            <a:ext cx="937359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14925" indent="-314925">
              <a:buFont typeface="Arial" panose="020B0604020202020204" pitchFamily="34" charset="0"/>
              <a:buChar char="•"/>
            </a:pPr>
            <a:r>
              <a:rPr lang="en-US" altLang="zh-CN" sz="2800" b="0" dirty="0">
                <a:solidFill>
                  <a:schemeClr val="accent1">
                    <a:lumMod val="50000"/>
                  </a:schemeClr>
                </a:solidFill>
              </a:rPr>
              <a:t>Removing p</a:t>
            </a:r>
            <a:r>
              <a:rPr lang="en-US" altLang="zh-CN" sz="2800" b="0" baseline="-25000" dirty="0">
                <a:solidFill>
                  <a:schemeClr val="accent1">
                    <a:lumMod val="50000"/>
                  </a:schemeClr>
                </a:solidFill>
              </a:rPr>
              <a:t>0</a:t>
            </a:r>
            <a:r>
              <a:rPr lang="en-US" altLang="zh-CN" sz="2800" b="0" dirty="0">
                <a:solidFill>
                  <a:schemeClr val="accent1">
                    <a:lumMod val="50000"/>
                  </a:schemeClr>
                </a:solidFill>
              </a:rPr>
              <a:t> greatly enhances charm yield</a:t>
            </a:r>
          </a:p>
          <a:p>
            <a:pPr marL="314925" indent="-314925">
              <a:buFont typeface="Arial" panose="020B0604020202020204" pitchFamily="34" charset="0"/>
              <a:buChar char="•"/>
            </a:pPr>
            <a:r>
              <a:rPr lang="en-US" altLang="zh-CN" sz="2800" b="0" dirty="0">
                <a:solidFill>
                  <a:schemeClr val="accent1">
                    <a:lumMod val="50000"/>
                  </a:schemeClr>
                </a:solidFill>
              </a:rPr>
              <a:t>Updated AMPT yield  &gt;&gt; Old/public AMPT</a:t>
            </a:r>
          </a:p>
          <a:p>
            <a:pPr marL="314925" indent="-314925">
              <a:buFont typeface="Arial" panose="020B0604020202020204" pitchFamily="34" charset="0"/>
              <a:buChar char="•"/>
            </a:pPr>
            <a:r>
              <a:rPr lang="en-US" altLang="zh-CN" sz="2800" b="0" dirty="0">
                <a:solidFill>
                  <a:schemeClr val="accent1">
                    <a:lumMod val="50000"/>
                  </a:schemeClr>
                </a:solidFill>
              </a:rPr>
              <a:t>Shadowing effect becomes sizable for charm at LHC energies</a:t>
            </a:r>
          </a:p>
        </p:txBody>
      </p:sp>
    </p:spTree>
    <p:extLst>
      <p:ext uri="{BB962C8B-B14F-4D97-AF65-F5344CB8AC3E}">
        <p14:creationId xmlns:p14="http://schemas.microsoft.com/office/powerpoint/2010/main" val="19038569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6EBBBE40-FC41-4527-B0E1-B9C0921ECD50}"/>
              </a:ext>
            </a:extLst>
          </p:cNvPr>
          <p:cNvSpPr txBox="1"/>
          <p:nvPr/>
        </p:nvSpPr>
        <p:spPr>
          <a:xfrm>
            <a:off x="390525" y="5564456"/>
            <a:ext cx="94583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4925" indent="-314925">
              <a:buFont typeface="Arial" panose="020B0604020202020204" pitchFamily="34" charset="0"/>
              <a:buChar char="•"/>
            </a:pPr>
            <a:r>
              <a:rPr lang="en-US" altLang="zh-CN" sz="2800" b="0" dirty="0">
                <a:solidFill>
                  <a:schemeClr val="accent1">
                    <a:lumMod val="50000"/>
                  </a:schemeClr>
                </a:solidFill>
              </a:rPr>
              <a:t>D</a:t>
            </a:r>
            <a:r>
              <a:rPr lang="en-US" altLang="zh-CN" sz="2800" b="0" baseline="30000" dirty="0">
                <a:solidFill>
                  <a:schemeClr val="accent1">
                    <a:lumMod val="50000"/>
                  </a:schemeClr>
                </a:solidFill>
              </a:rPr>
              <a:t>0</a:t>
            </a:r>
            <a:r>
              <a:rPr lang="en-US" altLang="zh-CN" sz="2800" b="0" dirty="0">
                <a:solidFill>
                  <a:schemeClr val="accent1">
                    <a:lumMod val="50000"/>
                  </a:schemeClr>
                </a:solidFill>
              </a:rPr>
              <a:t> yield higher than STAR data</a:t>
            </a:r>
          </a:p>
          <a:p>
            <a:pPr marL="314925" indent="-314925">
              <a:buFont typeface="Arial" panose="020B0604020202020204" pitchFamily="34" charset="0"/>
              <a:buChar char="•"/>
            </a:pPr>
            <a:r>
              <a:rPr lang="en-US" altLang="zh-CN" sz="2800" b="0" dirty="0">
                <a:solidFill>
                  <a:schemeClr val="accent1">
                    <a:lumMod val="50000"/>
                  </a:schemeClr>
                </a:solidFill>
              </a:rPr>
              <a:t>D* yield is much higher than old AMPT</a:t>
            </a:r>
          </a:p>
          <a:p>
            <a:pPr marL="314925" indent="-314925">
              <a:buFont typeface="Arial" panose="020B0604020202020204" pitchFamily="34" charset="0"/>
              <a:buChar char="•"/>
            </a:pPr>
            <a:r>
              <a:rPr lang="en-US" altLang="zh-CN" sz="2800" b="0" dirty="0">
                <a:solidFill>
                  <a:schemeClr val="accent1">
                    <a:lumMod val="50000"/>
                  </a:schemeClr>
                </a:solidFill>
              </a:rPr>
              <a:t>D</a:t>
            </a:r>
            <a:r>
              <a:rPr lang="en-US" altLang="zh-CN" sz="2800" b="0" baseline="30000" dirty="0">
                <a:solidFill>
                  <a:schemeClr val="accent1">
                    <a:lumMod val="50000"/>
                  </a:schemeClr>
                </a:solidFill>
              </a:rPr>
              <a:t>0</a:t>
            </a:r>
            <a:r>
              <a:rPr lang="en-US" altLang="zh-CN" sz="2800" b="0" dirty="0">
                <a:solidFill>
                  <a:schemeClr val="accent1">
                    <a:lumMod val="50000"/>
                  </a:schemeClr>
                </a:solidFill>
              </a:rPr>
              <a:t> spectrum is softer than data,     	but depends on </a:t>
            </a:r>
            <a:r>
              <a:rPr lang="en-US" altLang="zh-CN" sz="2800" b="0" dirty="0" err="1">
                <a:solidFill>
                  <a:schemeClr val="accent1">
                    <a:lumMod val="50000"/>
                  </a:schemeClr>
                </a:solidFill>
              </a:rPr>
              <a:t>parton</a:t>
            </a:r>
            <a:r>
              <a:rPr lang="en-US" altLang="zh-CN" sz="2800" b="0" dirty="0">
                <a:solidFill>
                  <a:schemeClr val="accent1">
                    <a:lumMod val="50000"/>
                  </a:schemeClr>
                </a:solidFill>
              </a:rPr>
              <a:t> cross section and flavor excitation process (</a:t>
            </a:r>
            <a:r>
              <a:rPr lang="en-US" altLang="zh-CN" sz="2800" b="0" i="1" dirty="0">
                <a:solidFill>
                  <a:schemeClr val="accent1">
                    <a:lumMod val="50000"/>
                  </a:schemeClr>
                </a:solidFill>
              </a:rPr>
              <a:t>not yet explored</a:t>
            </a:r>
            <a:r>
              <a:rPr lang="en-US" altLang="zh-CN" sz="2800" b="0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3FDA932-EF1B-4134-9A20-2AB2D5B31EBA}"/>
              </a:ext>
            </a:extLst>
          </p:cNvPr>
          <p:cNvSpPr txBox="1"/>
          <p:nvPr/>
        </p:nvSpPr>
        <p:spPr>
          <a:xfrm>
            <a:off x="3898269" y="700535"/>
            <a:ext cx="3197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0" dirty="0" err="1"/>
              <a:t>AuAu</a:t>
            </a:r>
            <a:r>
              <a:rPr lang="en-US" altLang="zh-CN" sz="2800" b="0" dirty="0"/>
              <a:t> at 200A GeV</a:t>
            </a:r>
          </a:p>
        </p:txBody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id="{A92373E8-7573-1A46-8FF8-A044A755E8A6}"/>
              </a:ext>
            </a:extLst>
          </p:cNvPr>
          <p:cNvSpPr txBox="1">
            <a:spLocks/>
          </p:cNvSpPr>
          <p:nvPr/>
        </p:nvSpPr>
        <p:spPr>
          <a:xfrm>
            <a:off x="1609725" y="24783"/>
            <a:ext cx="7391399" cy="7258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0" dirty="0">
                <a:solidFill>
                  <a:srgbClr val="0000FF"/>
                </a:solidFill>
              </a:rPr>
              <a:t>Open charm hadrons in </a:t>
            </a:r>
            <a:r>
              <a:rPr lang="en-US" altLang="zh-CN" sz="3200" b="0" i="1" dirty="0">
                <a:solidFill>
                  <a:srgbClr val="0000FF"/>
                </a:solidFill>
              </a:rPr>
              <a:t>AA</a:t>
            </a:r>
            <a:r>
              <a:rPr lang="en-US" altLang="zh-CN" sz="3200" b="0" dirty="0">
                <a:solidFill>
                  <a:srgbClr val="0000FF"/>
                </a:solidFill>
              </a:rPr>
              <a:t> collisions</a:t>
            </a:r>
            <a:endParaRPr lang="zh-CN" altLang="en-US" sz="3200" b="0" dirty="0">
              <a:solidFill>
                <a:srgbClr val="0000FF"/>
              </a:solidFill>
            </a:endParaRPr>
          </a:p>
        </p:txBody>
      </p:sp>
      <p:pic>
        <p:nvPicPr>
          <p:cNvPr id="7" name="图片 1">
            <a:extLst>
              <a:ext uri="{FF2B5EF4-FFF2-40B4-BE49-F238E27FC236}">
                <a16:creationId xmlns:a16="http://schemas.microsoft.com/office/drawing/2014/main" id="{7CB69BE2-0FB6-BA4F-8B9D-E6BF021714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45" y="1721024"/>
            <a:ext cx="4651863" cy="3341577"/>
          </a:xfrm>
          <a:prstGeom prst="rect">
            <a:avLst/>
          </a:prstGeom>
        </p:spPr>
      </p:pic>
      <p:pic>
        <p:nvPicPr>
          <p:cNvPr id="11" name="图片 2">
            <a:extLst>
              <a:ext uri="{FF2B5EF4-FFF2-40B4-BE49-F238E27FC236}">
                <a16:creationId xmlns:a16="http://schemas.microsoft.com/office/drawing/2014/main" id="{399D8C51-3816-2343-958A-A08F453346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7721" y="1726162"/>
            <a:ext cx="4637999" cy="339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6876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BB104F2-B7BB-DE4B-8324-08028CAA6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047" y="2943225"/>
            <a:ext cx="5445403" cy="417055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F987482-A729-E14A-A3B5-837EA30C0875}"/>
              </a:ext>
            </a:extLst>
          </p:cNvPr>
          <p:cNvSpPr/>
          <p:nvPr/>
        </p:nvSpPr>
        <p:spPr>
          <a:xfrm>
            <a:off x="-142875" y="-37250"/>
            <a:ext cx="10363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en-US" sz="3200" b="0" dirty="0">
                <a:solidFill>
                  <a:srgbClr val="000099"/>
                </a:solidFill>
                <a:latin typeface="Times" charset="0"/>
              </a:rPr>
              <a:t>Ongoing: Validation and Improvement of Parton Cascade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26472D-C8C7-614C-9DE3-75826D9CD8A7}"/>
              </a:ext>
            </a:extLst>
          </p:cNvPr>
          <p:cNvSpPr txBox="1"/>
          <p:nvPr/>
        </p:nvSpPr>
        <p:spPr>
          <a:xfrm>
            <a:off x="77595" y="714922"/>
            <a:ext cx="48532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</a:rPr>
              <a:t>ZPC/MPC cascade solution </a:t>
            </a:r>
          </a:p>
          <a:p>
            <a:r>
              <a:rPr lang="en-US" b="0" dirty="0">
                <a:solidFill>
                  <a:srgbClr val="0000FF"/>
                </a:solidFill>
              </a:rPr>
              <a:t>of the Boltzmann equation </a:t>
            </a:r>
          </a:p>
          <a:p>
            <a:r>
              <a:rPr lang="en-US" b="0" dirty="0">
                <a:solidFill>
                  <a:srgbClr val="0000FF"/>
                </a:solidFill>
              </a:rPr>
              <a:t>has </a:t>
            </a:r>
            <a:r>
              <a:rPr lang="en-US" b="0" dirty="0">
                <a:solidFill>
                  <a:srgbClr val="FF0000"/>
                </a:solidFill>
              </a:rPr>
              <a:t>causality violation</a:t>
            </a:r>
            <a:r>
              <a:rPr lang="en-US" b="0" dirty="0">
                <a:solidFill>
                  <a:srgbClr val="0000FF"/>
                </a:solidFill>
              </a:rPr>
              <a:t>.</a:t>
            </a:r>
          </a:p>
          <a:p>
            <a:endParaRPr lang="en-US" b="0" dirty="0">
              <a:solidFill>
                <a:srgbClr val="0000FF"/>
              </a:solidFill>
            </a:endParaRPr>
          </a:p>
          <a:p>
            <a:r>
              <a:rPr lang="en-US" b="0" dirty="0">
                <a:solidFill>
                  <a:srgbClr val="006600"/>
                </a:solidFill>
              </a:rPr>
              <a:t>Parton subdivision solves this problem:</a:t>
            </a:r>
          </a:p>
          <a:p>
            <a:r>
              <a:rPr lang="en-US" b="0" dirty="0">
                <a:solidFill>
                  <a:srgbClr val="FF0000"/>
                </a:solidFill>
              </a:rPr>
              <a:t>but is very CPU-consuming &amp;</a:t>
            </a:r>
          </a:p>
          <a:p>
            <a:r>
              <a:rPr lang="en-US" b="0" dirty="0">
                <a:solidFill>
                  <a:srgbClr val="FF0000"/>
                </a:solidFill>
              </a:rPr>
              <a:t>reduces e-by-e fluctuation/correlation.</a:t>
            </a:r>
          </a:p>
          <a:p>
            <a:endParaRPr lang="en-US" b="0" dirty="0">
              <a:solidFill>
                <a:srgbClr val="0000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E9EB48-D560-6F4D-960B-CA68649440DD}"/>
              </a:ext>
            </a:extLst>
          </p:cNvPr>
          <p:cNvSpPr txBox="1"/>
          <p:nvPr/>
        </p:nvSpPr>
        <p:spPr>
          <a:xfrm>
            <a:off x="7201131" y="563840"/>
            <a:ext cx="2582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006600"/>
                </a:solidFill>
              </a:rPr>
              <a:t>Zhao </a:t>
            </a:r>
            <a:r>
              <a:rPr lang="en-US" b="0" dirty="0" err="1">
                <a:solidFill>
                  <a:srgbClr val="006600"/>
                </a:solidFill>
              </a:rPr>
              <a:t>Xinli</a:t>
            </a:r>
            <a:r>
              <a:rPr lang="en-US" b="0" dirty="0">
                <a:solidFill>
                  <a:srgbClr val="006600"/>
                </a:solidFill>
              </a:rPr>
              <a:t> &amp; ZWL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6D4635-3600-A240-A1C0-6669C21316D1}"/>
              </a:ext>
            </a:extLst>
          </p:cNvPr>
          <p:cNvSpPr txBox="1"/>
          <p:nvPr/>
        </p:nvSpPr>
        <p:spPr>
          <a:xfrm>
            <a:off x="77595" y="4348053"/>
            <a:ext cx="470192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</a:rPr>
              <a:t>→ Study accuracy of ZPC </a:t>
            </a:r>
          </a:p>
          <a:p>
            <a:r>
              <a:rPr lang="en-US" b="0" dirty="0">
                <a:solidFill>
                  <a:srgbClr val="0000FF"/>
                </a:solidFill>
              </a:rPr>
              <a:t>→ find better way to solve </a:t>
            </a:r>
          </a:p>
          <a:p>
            <a:r>
              <a:rPr lang="en-US" b="0" dirty="0">
                <a:solidFill>
                  <a:srgbClr val="0000FF"/>
                </a:solidFill>
              </a:rPr>
              <a:t>Boltzmann equation w/o subdivision</a:t>
            </a:r>
          </a:p>
          <a:p>
            <a:endParaRPr lang="en-US" b="0" dirty="0">
              <a:solidFill>
                <a:srgbClr val="0000FF"/>
              </a:solidFill>
            </a:endParaRPr>
          </a:p>
          <a:p>
            <a:r>
              <a:rPr lang="en-US" b="0" dirty="0">
                <a:solidFill>
                  <a:srgbClr val="0000FF"/>
                </a:solidFill>
              </a:rPr>
              <a:t>→ plan to incorporate into AMPT</a:t>
            </a:r>
          </a:p>
          <a:p>
            <a:r>
              <a:rPr lang="en-US" b="0" dirty="0">
                <a:solidFill>
                  <a:srgbClr val="0000FF"/>
                </a:solidFill>
              </a:rPr>
              <a:t>→ plan to calculate dynamical </a:t>
            </a:r>
          </a:p>
          <a:p>
            <a:r>
              <a:rPr lang="en-US" b="0" dirty="0">
                <a:solidFill>
                  <a:srgbClr val="0000FF"/>
                </a:solidFill>
              </a:rPr>
              <a:t>     E&amp;M fields of </a:t>
            </a:r>
            <a:r>
              <a:rPr lang="en-US" b="0" dirty="0" err="1">
                <a:solidFill>
                  <a:srgbClr val="0000FF"/>
                </a:solidFill>
              </a:rPr>
              <a:t>parton</a:t>
            </a:r>
            <a:r>
              <a:rPr lang="en-US" b="0" dirty="0">
                <a:solidFill>
                  <a:srgbClr val="0000FF"/>
                </a:solidFill>
              </a:rPr>
              <a:t> matter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72DF7F-65A1-3B48-9DED-578BFA84001B}"/>
              </a:ext>
            </a:extLst>
          </p:cNvPr>
          <p:cNvSpPr txBox="1"/>
          <p:nvPr/>
        </p:nvSpPr>
        <p:spPr>
          <a:xfrm>
            <a:off x="6029325" y="2421885"/>
            <a:ext cx="3635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1" dirty="0">
                <a:solidFill>
                  <a:srgbClr val="006600"/>
                </a:solidFill>
              </a:rPr>
              <a:t>default ZPC (green) </a:t>
            </a:r>
            <a:r>
              <a:rPr lang="en-US" sz="2000" b="0" i="1" dirty="0">
                <a:solidFill>
                  <a:srgbClr val="FF0000"/>
                </a:solidFill>
              </a:rPr>
              <a:t>does not keep thermal equilibrium</a:t>
            </a:r>
          </a:p>
        </p:txBody>
      </p:sp>
    </p:spTree>
    <p:extLst>
      <p:ext uri="{BB962C8B-B14F-4D97-AF65-F5344CB8AC3E}">
        <p14:creationId xmlns:p14="http://schemas.microsoft.com/office/powerpoint/2010/main" val="74425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987482-A729-E14A-A3B5-837EA30C0875}"/>
              </a:ext>
            </a:extLst>
          </p:cNvPr>
          <p:cNvSpPr/>
          <p:nvPr/>
        </p:nvSpPr>
        <p:spPr>
          <a:xfrm>
            <a:off x="-371475" y="-3750"/>
            <a:ext cx="10439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en-US" sz="3200" b="0" dirty="0">
                <a:solidFill>
                  <a:srgbClr val="000099"/>
                </a:solidFill>
                <a:latin typeface="Times" charset="0"/>
              </a:rPr>
              <a:t>Ongoing: </a:t>
            </a:r>
            <a:r>
              <a:rPr lang="en-US" sz="2800" b="0" dirty="0">
                <a:solidFill>
                  <a:srgbClr val="000099"/>
                </a:solidFill>
                <a:latin typeface="Times" charset="0"/>
              </a:rPr>
              <a:t>Connect</a:t>
            </a:r>
            <a:r>
              <a:rPr lang="en-US" altLang="zh-CN" sz="2800" b="0" dirty="0">
                <a:solidFill>
                  <a:srgbClr val="000099"/>
                </a:solidFill>
                <a:latin typeface="Times" charset="0"/>
              </a:rPr>
              <a:t> AMPT with FRG to Study QCD Critical Effects</a:t>
            </a:r>
            <a:endParaRPr lang="en-US" altLang="zh-CN" sz="3200" b="0" i="1" kern="0" dirty="0">
              <a:solidFill>
                <a:srgbClr val="000099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E9EB48-D560-6F4D-960B-CA68649440DD}"/>
              </a:ext>
            </a:extLst>
          </p:cNvPr>
          <p:cNvSpPr txBox="1"/>
          <p:nvPr/>
        </p:nvSpPr>
        <p:spPr>
          <a:xfrm>
            <a:off x="5648609" y="547525"/>
            <a:ext cx="4428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>
                <a:solidFill>
                  <a:srgbClr val="006600"/>
                </a:solidFill>
              </a:rPr>
              <a:t>Weijie</a:t>
            </a:r>
            <a:r>
              <a:rPr lang="en-US" b="0" dirty="0">
                <a:solidFill>
                  <a:srgbClr val="006600"/>
                </a:solidFill>
              </a:rPr>
              <a:t> Fu, Guo-Liang Ma &amp; ZWL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E14094-3524-3D46-B70D-1E1164704D6A}"/>
              </a:ext>
            </a:extLst>
          </p:cNvPr>
          <p:cNvSpPr txBox="1"/>
          <p:nvPr/>
        </p:nvSpPr>
        <p:spPr>
          <a:xfrm>
            <a:off x="88045" y="1009190"/>
            <a:ext cx="9597499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solidFill>
                  <a:srgbClr val="0000FF"/>
                </a:solidFill>
              </a:rPr>
              <a:t>AMPT &amp; FRG/NJL theories complement each other: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0" dirty="0"/>
              <a:t>AMPT</a:t>
            </a:r>
            <a:r>
              <a:rPr lang="en-US" b="0" dirty="0"/>
              <a:t> </a:t>
            </a:r>
          </a:p>
          <a:p>
            <a:r>
              <a:rPr lang="en-US" b="0" dirty="0"/>
              <a:t>	is dynamical model including </a:t>
            </a:r>
            <a:r>
              <a:rPr lang="en-US" b="0" dirty="0" err="1"/>
              <a:t>parton</a:t>
            </a:r>
            <a:r>
              <a:rPr lang="en-US" b="0" dirty="0"/>
              <a:t> and hadron evolution </a:t>
            </a:r>
          </a:p>
          <a:p>
            <a:r>
              <a:rPr lang="en-US" b="0" dirty="0"/>
              <a:t>	&amp; can directly compare with experimental observables;</a:t>
            </a:r>
          </a:p>
          <a:p>
            <a:r>
              <a:rPr lang="en-US" b="0" dirty="0">
                <a:solidFill>
                  <a:srgbClr val="FF0000"/>
                </a:solidFill>
              </a:rPr>
              <a:t>	but 	connection to fundamental theory is often weak</a:t>
            </a:r>
          </a:p>
          <a:p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0" dirty="0"/>
              <a:t>FRG (Functional Renormalization Group)</a:t>
            </a:r>
          </a:p>
          <a:p>
            <a:r>
              <a:rPr lang="en-US" b="0" dirty="0"/>
              <a:t>	is a non-perturbative static QCD approach, </a:t>
            </a:r>
          </a:p>
          <a:p>
            <a:r>
              <a:rPr lang="en-US" b="0" dirty="0"/>
              <a:t>	well describes QCD phase transitions &amp; consistent with lattice QCD,</a:t>
            </a:r>
          </a:p>
          <a:p>
            <a:r>
              <a:rPr lang="en-US" b="0" dirty="0">
                <a:solidFill>
                  <a:srgbClr val="FF0000"/>
                </a:solidFill>
              </a:rPr>
              <a:t>	but 	has no dynamical evolution and very hard to compare to data</a:t>
            </a:r>
          </a:p>
          <a:p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rgbClr val="0000FF"/>
                </a:solidFill>
              </a:rPr>
              <a:t>Connecting the two should lead to significant improvements:</a:t>
            </a:r>
          </a:p>
          <a:p>
            <a:r>
              <a:rPr lang="en-US" b="0" dirty="0">
                <a:solidFill>
                  <a:srgbClr val="0000FF"/>
                </a:solidFill>
              </a:rPr>
              <a:t>	model </a:t>
            </a:r>
            <a:r>
              <a:rPr lang="en-US" b="0" dirty="0" err="1">
                <a:solidFill>
                  <a:srgbClr val="0000FF"/>
                </a:solidFill>
              </a:rPr>
              <a:t>parton</a:t>
            </a:r>
            <a:r>
              <a:rPr lang="en-US" b="0" dirty="0">
                <a:solidFill>
                  <a:srgbClr val="0000FF"/>
                </a:solidFill>
              </a:rPr>
              <a:t> collisions with FRG at finite T and </a:t>
            </a:r>
            <a:r>
              <a:rPr lang="en-US" b="0" dirty="0" err="1">
                <a:solidFill>
                  <a:srgbClr val="0000FF"/>
                </a:solidFill>
              </a:rPr>
              <a:t>muB</a:t>
            </a:r>
            <a:r>
              <a:rPr lang="en-US" b="0" dirty="0">
                <a:solidFill>
                  <a:srgbClr val="0000FF"/>
                </a:solidFill>
              </a:rPr>
              <a:t>,</a:t>
            </a:r>
          </a:p>
          <a:p>
            <a:r>
              <a:rPr lang="en-US" b="0" dirty="0">
                <a:solidFill>
                  <a:srgbClr val="0000FF"/>
                </a:solidFill>
              </a:rPr>
              <a:t>	study hadronic modification of CEP signals,</a:t>
            </a:r>
          </a:p>
          <a:p>
            <a:r>
              <a:rPr lang="en-US" b="0" dirty="0">
                <a:solidFill>
                  <a:srgbClr val="0000FF"/>
                </a:solidFill>
              </a:rPr>
              <a:t>	…</a:t>
            </a:r>
          </a:p>
        </p:txBody>
      </p:sp>
    </p:spTree>
    <p:extLst>
      <p:ext uri="{BB962C8B-B14F-4D97-AF65-F5344CB8AC3E}">
        <p14:creationId xmlns:p14="http://schemas.microsoft.com/office/powerpoint/2010/main" val="30386472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 txBox="1">
            <a:spLocks/>
          </p:cNvSpPr>
          <p:nvPr/>
        </p:nvSpPr>
        <p:spPr>
          <a:xfrm>
            <a:off x="601937" y="72297"/>
            <a:ext cx="9069705" cy="51603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en-US" sz="3600" b="0" dirty="0">
                <a:solidFill>
                  <a:srgbClr val="000099"/>
                </a:solidFill>
                <a:latin typeface="Times" charset="0"/>
              </a:rPr>
              <a:t>Summary</a:t>
            </a:r>
          </a:p>
        </p:txBody>
      </p:sp>
      <p:sp>
        <p:nvSpPr>
          <p:cNvPr id="8" name="内容占位符 3">
            <a:extLst>
              <a:ext uri="{FF2B5EF4-FFF2-40B4-BE49-F238E27FC236}">
                <a16:creationId xmlns:a16="http://schemas.microsoft.com/office/drawing/2014/main" id="{3487D5E1-9BA4-B54C-B16A-8A56DD6DFFA2}"/>
              </a:ext>
            </a:extLst>
          </p:cNvPr>
          <p:cNvSpPr txBox="1">
            <a:spLocks/>
          </p:cNvSpPr>
          <p:nvPr/>
        </p:nvSpPr>
        <p:spPr bwMode="auto">
          <a:xfrm>
            <a:off x="421914" y="934807"/>
            <a:ext cx="9655536" cy="525389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ctr" defTabSz="457200" rtl="0" eaLnBrk="0" fontAlgn="base" hangingPunct="0">
              <a:lnSpc>
                <a:spcPts val="2475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45000"/>
              <a:buFont typeface="StarSymbol" charset="0"/>
              <a:buNone/>
              <a:defRPr sz="3200">
                <a:solidFill>
                  <a:srgbClr val="000000"/>
                </a:solidFill>
                <a:latin typeface="+mn-lt"/>
                <a:ea typeface="+mn-ea"/>
                <a:cs typeface="ＭＳ Ｐゴシック" charset="0"/>
              </a:defRPr>
            </a:lvl1pPr>
            <a:lvl2pPr marL="457200" indent="0" algn="ctr" defTabSz="457200" rtl="0" eaLnBrk="0" fontAlgn="base" hangingPunct="0">
              <a:lnSpc>
                <a:spcPts val="2475"/>
              </a:lnSpc>
              <a:spcBef>
                <a:spcPct val="0"/>
              </a:spcBef>
              <a:spcAft>
                <a:spcPts val="1125"/>
              </a:spcAft>
              <a:buClr>
                <a:srgbClr val="000000"/>
              </a:buClr>
              <a:buSzPct val="75000"/>
              <a:buFont typeface="StarSymbol" charset="0"/>
              <a:buNone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914400" indent="0" algn="ctr" defTabSz="457200" rtl="0" eaLnBrk="0" fontAlgn="base" hangingPunct="0">
              <a:lnSpc>
                <a:spcPts val="2475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StarSymbol" charset="0"/>
              <a:buNone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371600" indent="0" algn="ctr" defTabSz="457200" rtl="0" eaLnBrk="0" fontAlgn="base" hangingPunct="0">
              <a:lnSpc>
                <a:spcPts val="2475"/>
              </a:lnSpc>
              <a:spcBef>
                <a:spcPct val="0"/>
              </a:spcBef>
              <a:spcAft>
                <a:spcPts val="563"/>
              </a:spcAft>
              <a:buClr>
                <a:srgbClr val="000000"/>
              </a:buClr>
              <a:buSzPct val="75000"/>
              <a:buFont typeface="StarSymbol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1828800" indent="0" algn="ctr" defTabSz="457200" rtl="0" eaLnBrk="0" fontAlgn="base" hangingPunct="0">
              <a:lnSpc>
                <a:spcPts val="2475"/>
              </a:lnSpc>
              <a:spcBef>
                <a:spcPct val="0"/>
              </a:spcBef>
              <a:spcAft>
                <a:spcPts val="275"/>
              </a:spcAft>
              <a:buClr>
                <a:srgbClr val="000000"/>
              </a:buClr>
              <a:buSzPct val="45000"/>
              <a:buFont typeface="StarSymbol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286000" indent="0" algn="ctr" defTabSz="457200" rtl="0" fontAlgn="base" hangingPunct="0">
              <a:lnSpc>
                <a:spcPts val="2475"/>
              </a:lnSpc>
              <a:spcBef>
                <a:spcPct val="0"/>
              </a:spcBef>
              <a:spcAft>
                <a:spcPts val="275"/>
              </a:spcAft>
              <a:buClr>
                <a:srgbClr val="000000"/>
              </a:buClr>
              <a:buSzPct val="45000"/>
              <a:buFont typeface="StarSymbol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743200" indent="0" algn="ctr" defTabSz="457200" rtl="0" fontAlgn="base" hangingPunct="0">
              <a:lnSpc>
                <a:spcPts val="2475"/>
              </a:lnSpc>
              <a:spcBef>
                <a:spcPct val="0"/>
              </a:spcBef>
              <a:spcAft>
                <a:spcPts val="275"/>
              </a:spcAft>
              <a:buClr>
                <a:srgbClr val="000000"/>
              </a:buClr>
              <a:buSzPct val="45000"/>
              <a:buFont typeface="StarSymbol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200400" indent="0" algn="ctr" defTabSz="457200" rtl="0" fontAlgn="base" hangingPunct="0">
              <a:lnSpc>
                <a:spcPts val="2475"/>
              </a:lnSpc>
              <a:spcBef>
                <a:spcPct val="0"/>
              </a:spcBef>
              <a:spcAft>
                <a:spcPts val="275"/>
              </a:spcAft>
              <a:buClr>
                <a:srgbClr val="000000"/>
              </a:buClr>
              <a:buSzPct val="45000"/>
              <a:buFont typeface="StarSymbol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657600" indent="0" algn="ctr" defTabSz="457200" rtl="0" fontAlgn="base" hangingPunct="0">
              <a:lnSpc>
                <a:spcPts val="2475"/>
              </a:lnSpc>
              <a:spcBef>
                <a:spcPct val="0"/>
              </a:spcBef>
              <a:spcAft>
                <a:spcPts val="275"/>
              </a:spcAft>
              <a:buClr>
                <a:srgbClr val="000000"/>
              </a:buClr>
              <a:buSzPct val="45000"/>
              <a:buFont typeface="StarSymbol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800" b="0" dirty="0">
                <a:solidFill>
                  <a:srgbClr val="006600"/>
                </a:solidFill>
              </a:rPr>
              <a:t>AMPT serves as a comprehensive event generator 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800" b="0" dirty="0">
                <a:solidFill>
                  <a:srgbClr val="006600"/>
                </a:solidFill>
              </a:rPr>
              <a:t>for heavy ion collisions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2800" b="0" kern="0" dirty="0">
              <a:solidFill>
                <a:srgbClr val="000099"/>
              </a:solidFill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0" kern="0" dirty="0">
                <a:solidFill>
                  <a:srgbClr val="000099"/>
                </a:solidFill>
              </a:rPr>
              <a:t>Recent improvements will make AMPT more reliable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2800" b="0" kern="0" dirty="0">
                <a:solidFill>
                  <a:srgbClr val="0000FF"/>
                </a:solidFill>
              </a:rPr>
              <a:t>Inclusion of finite nuclear thickness to string melting AMPT: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0" i="1" kern="0" dirty="0">
                <a:solidFill>
                  <a:srgbClr val="0000FF"/>
                </a:solidFill>
              </a:rPr>
              <a:t>		changes </a:t>
            </a:r>
            <a:r>
              <a:rPr lang="en-US" altLang="zh-CN" sz="2800" b="0" i="1" kern="0" dirty="0" err="1">
                <a:solidFill>
                  <a:srgbClr val="0000FF"/>
                </a:solidFill>
              </a:rPr>
              <a:t>parton</a:t>
            </a:r>
            <a:r>
              <a:rPr lang="en-US" altLang="zh-CN" sz="2800" b="0" i="1" kern="0" dirty="0">
                <a:solidFill>
                  <a:srgbClr val="0000FF"/>
                </a:solidFill>
              </a:rPr>
              <a:t> matter evolution at lower energies like BES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2800" b="0" kern="0" dirty="0">
                <a:solidFill>
                  <a:srgbClr val="0000FF"/>
                </a:solidFill>
              </a:rPr>
              <a:t>Update with new PDFs in nuclei: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0" i="1" kern="0" dirty="0">
                <a:solidFill>
                  <a:srgbClr val="0000FF"/>
                </a:solidFill>
              </a:rPr>
              <a:t>		lays the foundation for extension to heavy flavor &amp; high </a:t>
            </a:r>
            <a:r>
              <a:rPr lang="en-US" altLang="zh-CN" sz="2800" b="0" i="1" kern="0" dirty="0" err="1">
                <a:solidFill>
                  <a:srgbClr val="0000FF"/>
                </a:solidFill>
              </a:rPr>
              <a:t>pT</a:t>
            </a:r>
            <a:endParaRPr lang="en-US" altLang="zh-CN" sz="2800" b="0" kern="0" dirty="0">
              <a:solidFill>
                <a:srgbClr val="0000FF"/>
              </a:solidFill>
            </a:endParaRP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2800" b="0" kern="0" dirty="0">
                <a:solidFill>
                  <a:srgbClr val="0000FF"/>
                </a:solidFill>
              </a:rPr>
              <a:t>Improved heavy flavor productions: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0" i="1" kern="0" dirty="0">
                <a:solidFill>
                  <a:srgbClr val="0000FF"/>
                </a:solidFill>
              </a:rPr>
              <a:t>		enables simultaneous study of light and heavy flavors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2800" b="0" i="1" kern="0" dirty="0">
              <a:solidFill>
                <a:srgbClr val="000099"/>
              </a:solidFill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0" i="1" kern="0" dirty="0">
                <a:solidFill>
                  <a:srgbClr val="000099"/>
                </a:solidFill>
              </a:rPr>
              <a:t>Work is ongoing to include new physics into AMPT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685C7C-8111-434C-A3C2-31F99DA2D903}"/>
              </a:ext>
            </a:extLst>
          </p:cNvPr>
          <p:cNvSpPr/>
          <p:nvPr/>
        </p:nvSpPr>
        <p:spPr>
          <a:xfrm>
            <a:off x="1152525" y="6535180"/>
            <a:ext cx="609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>
              <a:buClr>
                <a:srgbClr val="000000"/>
              </a:buClr>
              <a:buFont typeface="Wingdings" charset="0"/>
              <a:buNone/>
              <a:defRPr/>
            </a:pPr>
            <a:r>
              <a:rPr lang="en-US" sz="3600" i="1" dirty="0">
                <a:solidFill>
                  <a:srgbClr val="006600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833929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2"/>
          <p:cNvSpPr txBox="1">
            <a:spLocks noChangeArrowheads="1"/>
          </p:cNvSpPr>
          <p:nvPr/>
        </p:nvSpPr>
        <p:spPr bwMode="auto">
          <a:xfrm>
            <a:off x="5867400" y="3171825"/>
            <a:ext cx="20701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b="0">
                <a:solidFill>
                  <a:srgbClr val="006600"/>
                </a:solidFill>
                <a:latin typeface="Times" charset="0"/>
              </a:rPr>
              <a:t>Initial conditions</a:t>
            </a:r>
            <a:endParaRPr lang="en-GB" b="0" i="1">
              <a:solidFill>
                <a:srgbClr val="006600"/>
              </a:solidFill>
              <a:latin typeface="Times" charset="0"/>
            </a:endParaRPr>
          </a:p>
        </p:txBody>
      </p:sp>
      <p:sp>
        <p:nvSpPr>
          <p:cNvPr id="16386" name="Line 3"/>
          <p:cNvSpPr>
            <a:spLocks noChangeShapeType="1"/>
          </p:cNvSpPr>
          <p:nvPr/>
        </p:nvSpPr>
        <p:spPr bwMode="auto">
          <a:xfrm>
            <a:off x="4013200" y="3436938"/>
            <a:ext cx="952500" cy="1587"/>
          </a:xfrm>
          <a:prstGeom prst="line">
            <a:avLst/>
          </a:prstGeom>
          <a:noFill/>
          <a:ln w="91440">
            <a:solidFill>
              <a:srgbClr val="8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5630863" y="4206875"/>
            <a:ext cx="283686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>
              <a:lnSpc>
                <a:spcPts val="2475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b="0">
                <a:solidFill>
                  <a:schemeClr val="accent2"/>
                </a:solidFill>
                <a:latin typeface="Times" charset="0"/>
              </a:rPr>
              <a:t>Parton Interactions</a:t>
            </a: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5953125" y="5980048"/>
            <a:ext cx="208756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ts val="2475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b="0" dirty="0">
                <a:solidFill>
                  <a:srgbClr val="0000FF"/>
                </a:solidFill>
                <a:latin typeface="Times" charset="0"/>
              </a:rPr>
              <a:t>Hadron Cascade</a:t>
            </a:r>
            <a:endParaRPr lang="en-GB" b="0" dirty="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3124200" y="3308350"/>
            <a:ext cx="7937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7239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7239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tabLst>
                <a:tab pos="7239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tabLst>
                <a:tab pos="7239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tabLst>
                <a:tab pos="7239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ts val="2475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3200" b="0">
                <a:latin typeface="Times" charset="0"/>
              </a:rPr>
              <a:t>A+B</a:t>
            </a:r>
            <a:endParaRPr lang="en-GB" sz="2800" b="0" i="1">
              <a:solidFill>
                <a:schemeClr val="bg2"/>
              </a:solidFill>
              <a:latin typeface="Times" charset="0"/>
            </a:endParaRPr>
          </a:p>
        </p:txBody>
      </p:sp>
      <p:sp>
        <p:nvSpPr>
          <p:cNvPr id="16390" name="Text Box 7"/>
          <p:cNvSpPr txBox="1">
            <a:spLocks noChangeArrowheads="1"/>
          </p:cNvSpPr>
          <p:nvPr/>
        </p:nvSpPr>
        <p:spPr bwMode="auto">
          <a:xfrm>
            <a:off x="5724525" y="6759575"/>
            <a:ext cx="3124200" cy="32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ts val="2475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b="0" dirty="0">
                <a:solidFill>
                  <a:schemeClr val="tx1"/>
                </a:solidFill>
                <a:latin typeface="Times" charset="0"/>
              </a:rPr>
              <a:t>Final particle spectra</a:t>
            </a:r>
          </a:p>
        </p:txBody>
      </p:sp>
      <p:sp>
        <p:nvSpPr>
          <p:cNvPr id="16391" name="AutoShape 8"/>
          <p:cNvSpPr>
            <a:spLocks noChangeArrowheads="1"/>
          </p:cNvSpPr>
          <p:nvPr/>
        </p:nvSpPr>
        <p:spPr bwMode="auto">
          <a:xfrm>
            <a:off x="5121275" y="3095625"/>
            <a:ext cx="3422650" cy="533400"/>
          </a:xfrm>
          <a:prstGeom prst="roundRect">
            <a:avLst>
              <a:gd name="adj" fmla="val 162"/>
            </a:avLst>
          </a:prstGeom>
          <a:noFill/>
          <a:ln w="9144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AutoShape 9"/>
          <p:cNvSpPr>
            <a:spLocks noChangeArrowheads="1"/>
          </p:cNvSpPr>
          <p:nvPr/>
        </p:nvSpPr>
        <p:spPr bwMode="auto">
          <a:xfrm>
            <a:off x="5114925" y="5884798"/>
            <a:ext cx="3429000" cy="457200"/>
          </a:xfrm>
          <a:prstGeom prst="roundRect">
            <a:avLst>
              <a:gd name="adj" fmla="val 236"/>
            </a:avLst>
          </a:prstGeom>
          <a:noFill/>
          <a:ln w="9144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Line 11"/>
          <p:cNvSpPr>
            <a:spLocks noChangeShapeType="1"/>
          </p:cNvSpPr>
          <p:nvPr/>
        </p:nvSpPr>
        <p:spPr bwMode="auto">
          <a:xfrm flipH="1">
            <a:off x="6621463" y="3629025"/>
            <a:ext cx="7937" cy="473075"/>
          </a:xfrm>
          <a:prstGeom prst="line">
            <a:avLst/>
          </a:prstGeom>
          <a:noFill/>
          <a:ln w="91440">
            <a:solidFill>
              <a:schemeClr val="bg2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5" name="Line 12"/>
          <p:cNvSpPr>
            <a:spLocks noChangeShapeType="1"/>
          </p:cNvSpPr>
          <p:nvPr/>
        </p:nvSpPr>
        <p:spPr bwMode="auto">
          <a:xfrm flipH="1">
            <a:off x="6621463" y="5430774"/>
            <a:ext cx="7937" cy="423926"/>
          </a:xfrm>
          <a:prstGeom prst="line">
            <a:avLst/>
          </a:prstGeom>
          <a:noFill/>
          <a:ln w="91440">
            <a:solidFill>
              <a:schemeClr val="bg2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6" name="AutoShape 13"/>
          <p:cNvSpPr>
            <a:spLocks noChangeArrowheads="1"/>
          </p:cNvSpPr>
          <p:nvPr/>
        </p:nvSpPr>
        <p:spPr bwMode="auto">
          <a:xfrm>
            <a:off x="5137150" y="4114800"/>
            <a:ext cx="3406775" cy="473075"/>
          </a:xfrm>
          <a:prstGeom prst="roundRect">
            <a:avLst>
              <a:gd name="adj" fmla="val 162"/>
            </a:avLst>
          </a:prstGeom>
          <a:noFill/>
          <a:ln w="9144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7" name="Line 14"/>
          <p:cNvSpPr>
            <a:spLocks noChangeShapeType="1"/>
          </p:cNvSpPr>
          <p:nvPr/>
        </p:nvSpPr>
        <p:spPr bwMode="auto">
          <a:xfrm>
            <a:off x="6621464" y="6376924"/>
            <a:ext cx="0" cy="392176"/>
          </a:xfrm>
          <a:prstGeom prst="line">
            <a:avLst/>
          </a:prstGeom>
          <a:noFill/>
          <a:ln w="91440">
            <a:solidFill>
              <a:schemeClr val="bg2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311" name="Rectangle 15"/>
          <p:cNvSpPr>
            <a:spLocks noChangeArrowheads="1"/>
          </p:cNvSpPr>
          <p:nvPr/>
        </p:nvSpPr>
        <p:spPr bwMode="auto">
          <a:xfrm>
            <a:off x="5724525" y="4973574"/>
            <a:ext cx="1925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0" dirty="0" err="1">
                <a:solidFill>
                  <a:schemeClr val="tx1"/>
                </a:solidFill>
                <a:cs typeface="+mn-cs"/>
              </a:rPr>
              <a:t>Hadronization</a:t>
            </a:r>
            <a:endParaRPr lang="en-US" b="0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16399" name="AutoShape 20"/>
          <p:cNvSpPr>
            <a:spLocks noChangeArrowheads="1"/>
          </p:cNvSpPr>
          <p:nvPr/>
        </p:nvSpPr>
        <p:spPr bwMode="auto">
          <a:xfrm>
            <a:off x="5114925" y="4973574"/>
            <a:ext cx="3406775" cy="473075"/>
          </a:xfrm>
          <a:prstGeom prst="roundRect">
            <a:avLst>
              <a:gd name="adj" fmla="val 162"/>
            </a:avLst>
          </a:prstGeom>
          <a:noFill/>
          <a:ln w="9144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0" name="Line 21"/>
          <p:cNvSpPr>
            <a:spLocks noChangeShapeType="1"/>
          </p:cNvSpPr>
          <p:nvPr/>
        </p:nvSpPr>
        <p:spPr bwMode="auto">
          <a:xfrm flipH="1">
            <a:off x="6621463" y="4572000"/>
            <a:ext cx="17462" cy="444500"/>
          </a:xfrm>
          <a:prstGeom prst="line">
            <a:avLst/>
          </a:prstGeom>
          <a:noFill/>
          <a:ln w="91440">
            <a:solidFill>
              <a:schemeClr val="bg2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238124" y="234791"/>
            <a:ext cx="9839325" cy="196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defRPr/>
            </a:pPr>
            <a:r>
              <a:rPr lang="en-GB" sz="2800" b="0" dirty="0">
                <a:solidFill>
                  <a:srgbClr val="000099"/>
                </a:solidFill>
              </a:rPr>
              <a:t>A Multi-Phase Transport (AMPT) </a:t>
            </a:r>
            <a:endParaRPr lang="en-GB" sz="2800" dirty="0">
              <a:solidFill>
                <a:srgbClr val="000099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defRPr/>
            </a:pPr>
            <a:r>
              <a:rPr lang="en-GB" sz="2800" b="0" dirty="0">
                <a:solidFill>
                  <a:srgbClr val="000099"/>
                </a:solidFill>
              </a:rPr>
              <a:t>  serves as a comprehensive event generator for heavy ion collisions.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defRPr/>
            </a:pPr>
            <a:r>
              <a:rPr lang="en-GB" b="0" dirty="0">
                <a:solidFill>
                  <a:schemeClr val="tx1"/>
                </a:solidFill>
              </a:rPr>
              <a:t>So it aims to    evolve the system from initial condition to final observables;</a:t>
            </a:r>
          </a:p>
          <a:p>
            <a:pPr lvl="1" indent="0">
              <a:buClr>
                <a:srgbClr val="000000"/>
              </a:buClr>
              <a:buSzPct val="100000"/>
              <a:defRPr/>
            </a:pPr>
            <a:r>
              <a:rPr lang="en-GB" b="0" dirty="0">
                <a:solidFill>
                  <a:schemeClr val="tx1"/>
                </a:solidFill>
              </a:rPr>
              <a:t>include particle productions of different flavours at different P</a:t>
            </a:r>
            <a:r>
              <a:rPr lang="en-GB" b="0" baseline="-25000" dirty="0">
                <a:solidFill>
                  <a:schemeClr val="tx1"/>
                </a:solidFill>
              </a:rPr>
              <a:t>T </a:t>
            </a:r>
            <a:r>
              <a:rPr lang="en-GB" b="0" dirty="0">
                <a:solidFill>
                  <a:schemeClr val="tx1"/>
                </a:solidFill>
              </a:rPr>
              <a:t>&amp; y;</a:t>
            </a:r>
          </a:p>
          <a:p>
            <a:pPr lvl="1" indent="0">
              <a:buClr>
                <a:srgbClr val="000000"/>
              </a:buClr>
              <a:buSzPct val="100000"/>
              <a:defRPr/>
            </a:pPr>
            <a:r>
              <a:rPr lang="en-GB" b="0" dirty="0">
                <a:solidFill>
                  <a:schemeClr val="tx1"/>
                </a:solidFill>
              </a:rPr>
              <a:t>study non-equilibrium features and dynamics (e.g. fluctuations).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76430F4-8724-5044-94C8-1C3A7D8E1CF6}"/>
              </a:ext>
            </a:extLst>
          </p:cNvPr>
          <p:cNvSpPr/>
          <p:nvPr/>
        </p:nvSpPr>
        <p:spPr>
          <a:xfrm>
            <a:off x="150493" y="5451678"/>
            <a:ext cx="45259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8000"/>
                </a:solidFill>
              </a:rPr>
              <a:t>Long paper: ZWL, </a:t>
            </a:r>
            <a:r>
              <a:rPr lang="en-US" b="0" dirty="0" err="1">
                <a:solidFill>
                  <a:srgbClr val="008000"/>
                </a:solidFill>
              </a:rPr>
              <a:t>Ko</a:t>
            </a:r>
            <a:r>
              <a:rPr lang="en-US" b="0" dirty="0">
                <a:solidFill>
                  <a:srgbClr val="008000"/>
                </a:solidFill>
              </a:rPr>
              <a:t>, Li, Zhang &amp; Pal, PRC 72 (2005);</a:t>
            </a:r>
          </a:p>
          <a:p>
            <a:r>
              <a:rPr lang="en-US" b="0" dirty="0">
                <a:solidFill>
                  <a:srgbClr val="008000"/>
                </a:solidFill>
              </a:rPr>
              <a:t>source codes at the ECU website </a:t>
            </a:r>
          </a:p>
          <a:p>
            <a:r>
              <a:rPr lang="de-DE" b="0" i="1" dirty="0">
                <a:solidFill>
                  <a:srgbClr val="0000FF"/>
                </a:solidFill>
              </a:rPr>
              <a:t>http://</a:t>
            </a:r>
            <a:r>
              <a:rPr lang="de-DE" b="0" i="1" dirty="0" err="1">
                <a:solidFill>
                  <a:srgbClr val="0000FF"/>
                </a:solidFill>
              </a:rPr>
              <a:t>myweb.ecu.edu</a:t>
            </a:r>
            <a:r>
              <a:rPr lang="de-DE" b="0" i="1" dirty="0">
                <a:solidFill>
                  <a:srgbClr val="0000FF"/>
                </a:solidFill>
              </a:rPr>
              <a:t>/</a:t>
            </a:r>
            <a:r>
              <a:rPr lang="de-DE" b="0" i="1" dirty="0" err="1">
                <a:solidFill>
                  <a:srgbClr val="0000FF"/>
                </a:solidFill>
              </a:rPr>
              <a:t>linz</a:t>
            </a:r>
            <a:r>
              <a:rPr lang="de-DE" b="0" i="1" dirty="0">
                <a:solidFill>
                  <a:srgbClr val="0000FF"/>
                </a:solidFill>
              </a:rPr>
              <a:t>/</a:t>
            </a:r>
            <a:r>
              <a:rPr lang="de-DE" b="0" i="1" dirty="0" err="1">
                <a:solidFill>
                  <a:srgbClr val="0000FF"/>
                </a:solidFill>
              </a:rPr>
              <a:t>ampt</a:t>
            </a:r>
            <a:r>
              <a:rPr lang="de-DE" b="0" i="1" dirty="0">
                <a:solidFill>
                  <a:srgbClr val="0000FF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15783936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ndy-pip-kp-vs-Data-ab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" y="581025"/>
            <a:ext cx="5180466" cy="29971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53125" y="6448425"/>
            <a:ext cx="34018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>
                <a:solidFill>
                  <a:srgbClr val="008000"/>
                </a:solidFill>
              </a:rPr>
              <a:t>Predictions for 5TeV </a:t>
            </a:r>
            <a:r>
              <a:rPr lang="en-US" sz="2000" b="0" dirty="0" err="1">
                <a:solidFill>
                  <a:srgbClr val="008000"/>
                </a:solidFill>
              </a:rPr>
              <a:t>Pb+Pb</a:t>
            </a:r>
            <a:r>
              <a:rPr lang="en-US" sz="2000" b="0" dirty="0">
                <a:solidFill>
                  <a:srgbClr val="008000"/>
                </a:solidFill>
              </a:rPr>
              <a:t> in </a:t>
            </a:r>
          </a:p>
          <a:p>
            <a:r>
              <a:rPr lang="en-US" sz="2000" b="0" dirty="0">
                <a:solidFill>
                  <a:srgbClr val="008000"/>
                </a:solidFill>
              </a:rPr>
              <a:t>Ma &amp; ZWL, PRC 93 (2016).</a:t>
            </a:r>
          </a:p>
        </p:txBody>
      </p:sp>
      <p:pic>
        <p:nvPicPr>
          <p:cNvPr id="7" name="Picture 6" descr="pt-pip-kp-vs-Data-ab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4522740"/>
            <a:ext cx="5194752" cy="3040110"/>
          </a:xfrm>
          <a:prstGeom prst="rect">
            <a:avLst/>
          </a:prstGeom>
        </p:spPr>
      </p:pic>
      <p:pic>
        <p:nvPicPr>
          <p:cNvPr id="8" name="Picture 7" descr="v2ep-pipm-kpm-vs-Data-ab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974" y="3230611"/>
            <a:ext cx="4908216" cy="29892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5B90F25-247B-FE4C-B6DA-2137A11E59BD}"/>
              </a:ext>
            </a:extLst>
          </p:cNvPr>
          <p:cNvSpPr txBox="1"/>
          <p:nvPr/>
        </p:nvSpPr>
        <p:spPr>
          <a:xfrm>
            <a:off x="5230625" y="592455"/>
            <a:ext cx="433644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0" dirty="0">
                <a:solidFill>
                  <a:srgbClr val="0000FF"/>
                </a:solidFill>
              </a:rPr>
              <a:t>String melting AMPT</a:t>
            </a:r>
          </a:p>
          <a:p>
            <a:r>
              <a:rPr lang="en-US" b="0" i="1" dirty="0">
                <a:solidFill>
                  <a:srgbClr val="0000FF"/>
                </a:solidFill>
              </a:rPr>
              <a:t>can now simultaneously describe </a:t>
            </a:r>
          </a:p>
          <a:p>
            <a:r>
              <a:rPr lang="en-US" b="0" i="1" dirty="0" err="1">
                <a:solidFill>
                  <a:srgbClr val="0000FF"/>
                </a:solidFill>
              </a:rPr>
              <a:t>dN</a:t>
            </a:r>
            <a:r>
              <a:rPr lang="en-US" b="0" i="1" dirty="0">
                <a:solidFill>
                  <a:srgbClr val="0000FF"/>
                </a:solidFill>
              </a:rPr>
              <a:t>/</a:t>
            </a:r>
            <a:r>
              <a:rPr lang="en-US" b="0" i="1" dirty="0" err="1">
                <a:solidFill>
                  <a:srgbClr val="0000FF"/>
                </a:solidFill>
              </a:rPr>
              <a:t>dy</a:t>
            </a:r>
            <a:r>
              <a:rPr lang="en-US" b="0" i="1" dirty="0">
                <a:solidFill>
                  <a:srgbClr val="0000FF"/>
                </a:solidFill>
              </a:rPr>
              <a:t>, </a:t>
            </a:r>
            <a:r>
              <a:rPr lang="en-US" b="0" i="1" dirty="0" err="1">
                <a:solidFill>
                  <a:srgbClr val="0000FF"/>
                </a:solidFill>
              </a:rPr>
              <a:t>p</a:t>
            </a:r>
            <a:r>
              <a:rPr lang="en-US" b="0" i="1" baseline="-25000" dirty="0" err="1">
                <a:solidFill>
                  <a:srgbClr val="0000FF"/>
                </a:solidFill>
              </a:rPr>
              <a:t>T</a:t>
            </a:r>
            <a:r>
              <a:rPr lang="en-US" b="0" i="1" baseline="-25000" dirty="0">
                <a:solidFill>
                  <a:srgbClr val="0000FF"/>
                </a:solidFill>
              </a:rPr>
              <a:t> </a:t>
            </a:r>
            <a:r>
              <a:rPr lang="en-US" b="0" dirty="0">
                <a:solidFill>
                  <a:srgbClr val="0000FF"/>
                </a:solidFill>
              </a:rPr>
              <a:t>–spectra &amp; </a:t>
            </a:r>
            <a:r>
              <a:rPr lang="en-US" b="0" i="1" dirty="0">
                <a:solidFill>
                  <a:srgbClr val="0000FF"/>
                </a:solidFill>
              </a:rPr>
              <a:t>v</a:t>
            </a:r>
            <a:r>
              <a:rPr lang="en-US" b="0" i="1" baseline="-25000" dirty="0">
                <a:solidFill>
                  <a:srgbClr val="0000FF"/>
                </a:solidFill>
              </a:rPr>
              <a:t>2</a:t>
            </a:r>
            <a:r>
              <a:rPr lang="en-US" b="0" i="1" dirty="0">
                <a:solidFill>
                  <a:srgbClr val="0000FF"/>
                </a:solidFill>
              </a:rPr>
              <a:t> </a:t>
            </a:r>
          </a:p>
          <a:p>
            <a:r>
              <a:rPr lang="en-US" b="0" dirty="0"/>
              <a:t>of low-</a:t>
            </a:r>
            <a:r>
              <a:rPr lang="en-US" b="0" dirty="0" err="1"/>
              <a:t>p</a:t>
            </a:r>
            <a:r>
              <a:rPr lang="en-US" b="0" baseline="-25000" dirty="0" err="1"/>
              <a:t>T</a:t>
            </a:r>
            <a:r>
              <a:rPr lang="en-US" b="0" dirty="0"/>
              <a:t> </a:t>
            </a:r>
            <a:r>
              <a:rPr lang="en-US" b="0" dirty="0">
                <a:solidFill>
                  <a:schemeClr val="tx1"/>
                </a:solidFill>
              </a:rPr>
              <a:t>bulk data </a:t>
            </a:r>
            <a:r>
              <a:rPr lang="en-US" b="0" dirty="0"/>
              <a:t>in </a:t>
            </a:r>
          </a:p>
          <a:p>
            <a:r>
              <a:rPr lang="en-US" b="0" dirty="0"/>
              <a:t>high energy AA collisions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1C3A10-6890-F64B-A166-58FC1F9FBC50}"/>
              </a:ext>
            </a:extLst>
          </p:cNvPr>
          <p:cNvSpPr txBox="1"/>
          <p:nvPr/>
        </p:nvSpPr>
        <p:spPr>
          <a:xfrm>
            <a:off x="7639751" y="2507248"/>
            <a:ext cx="24224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008000"/>
                </a:solidFill>
              </a:rPr>
              <a:t>ZWL, PRC 90 (2014)</a:t>
            </a:r>
          </a:p>
        </p:txBody>
      </p:sp>
    </p:spTree>
    <p:extLst>
      <p:ext uri="{BB962C8B-B14F-4D97-AF65-F5344CB8AC3E}">
        <p14:creationId xmlns:p14="http://schemas.microsoft.com/office/powerpoint/2010/main" val="258623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90804" y="4966633"/>
            <a:ext cx="5700921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800000"/>
                </a:solidFill>
              </a:rPr>
              <a:t>Anisotropic particle escape </a:t>
            </a:r>
          </a:p>
          <a:p>
            <a:r>
              <a:rPr lang="en-US" b="0" dirty="0">
                <a:solidFill>
                  <a:srgbClr val="008000"/>
                </a:solidFill>
              </a:rPr>
              <a:t>is dominant for v</a:t>
            </a:r>
            <a:r>
              <a:rPr lang="en-US" b="0" baseline="-25000" dirty="0">
                <a:solidFill>
                  <a:srgbClr val="008000"/>
                </a:solidFill>
              </a:rPr>
              <a:t>2</a:t>
            </a:r>
            <a:r>
              <a:rPr lang="en-US" b="0" dirty="0">
                <a:solidFill>
                  <a:srgbClr val="008000"/>
                </a:solidFill>
              </a:rPr>
              <a:t> in small systems </a:t>
            </a:r>
          </a:p>
          <a:p>
            <a:r>
              <a:rPr lang="en-US" b="0" dirty="0">
                <a:solidFill>
                  <a:srgbClr val="008000"/>
                </a:solidFill>
              </a:rPr>
              <a:t>&amp; even semi-central </a:t>
            </a:r>
            <a:r>
              <a:rPr lang="en-US" b="0" dirty="0" err="1">
                <a:solidFill>
                  <a:srgbClr val="008000"/>
                </a:solidFill>
              </a:rPr>
              <a:t>AuAu</a:t>
            </a:r>
            <a:r>
              <a:rPr lang="en-US" b="0" dirty="0">
                <a:solidFill>
                  <a:srgbClr val="008000"/>
                </a:solidFill>
              </a:rPr>
              <a:t> at 200GeV</a:t>
            </a:r>
          </a:p>
          <a:p>
            <a:endParaRPr lang="en-US" b="0" dirty="0">
              <a:solidFill>
                <a:srgbClr val="FF0000"/>
              </a:solidFill>
            </a:endParaRPr>
          </a:p>
          <a:p>
            <a:r>
              <a:rPr lang="en-US" b="0" dirty="0">
                <a:solidFill>
                  <a:schemeClr val="tx1"/>
                </a:solidFill>
              </a:rPr>
              <a:t>At very large </a:t>
            </a:r>
            <a:r>
              <a:rPr lang="en-US" b="0" dirty="0" err="1">
                <a:solidFill>
                  <a:schemeClr val="tx1"/>
                </a:solidFill>
              </a:rPr>
              <a:t>σ</a:t>
            </a:r>
            <a:r>
              <a:rPr lang="en-US" b="0" dirty="0">
                <a:solidFill>
                  <a:schemeClr val="tx1"/>
                </a:solidFill>
              </a:rPr>
              <a:t> or opacity,</a:t>
            </a:r>
          </a:p>
          <a:p>
            <a:r>
              <a:rPr lang="en-US" b="0" dirty="0">
                <a:solidFill>
                  <a:srgbClr val="FF0000"/>
                </a:solidFill>
              </a:rPr>
              <a:t>hydrodynamic collective flow </a:t>
            </a:r>
            <a:r>
              <a:rPr lang="en-US" b="0" dirty="0">
                <a:solidFill>
                  <a:schemeClr val="tx1"/>
                </a:solidFill>
              </a:rPr>
              <a:t>will dominate</a:t>
            </a:r>
          </a:p>
        </p:txBody>
      </p:sp>
      <p:pic>
        <p:nvPicPr>
          <p:cNvPr id="3" name="Picture 2" descr="v2ratio-sigma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925" y="1265378"/>
            <a:ext cx="5239654" cy="372739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352925" y="877035"/>
            <a:ext cx="57839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rgbClr val="800000"/>
                </a:solidFill>
              </a:rPr>
              <a:t>v</a:t>
            </a:r>
            <a:r>
              <a:rPr lang="en-US" b="0" baseline="-25000" dirty="0">
                <a:solidFill>
                  <a:srgbClr val="800000"/>
                </a:solidFill>
              </a:rPr>
              <a:t>2</a:t>
            </a:r>
            <a:r>
              <a:rPr lang="en-US" b="0" dirty="0">
                <a:solidFill>
                  <a:srgbClr val="800000"/>
                </a:solidFill>
              </a:rPr>
              <a:t> from escape (w/o collective flow) / total v</a:t>
            </a:r>
            <a:r>
              <a:rPr lang="en-US" b="0" baseline="-25000" dirty="0">
                <a:solidFill>
                  <a:srgbClr val="800000"/>
                </a:solidFill>
              </a:rPr>
              <a:t>2</a:t>
            </a:r>
            <a:endParaRPr lang="en-US" b="0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410325" y="2474357"/>
            <a:ext cx="0" cy="2514600"/>
          </a:xfrm>
          <a:prstGeom prst="straightConnector1">
            <a:avLst/>
          </a:prstGeom>
          <a:ln w="38100">
            <a:solidFill>
              <a:srgbClr val="8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/>
          </p:cNvCxnSpPr>
          <p:nvPr/>
        </p:nvCxnSpPr>
        <p:spPr>
          <a:xfrm flipV="1">
            <a:off x="9001125" y="3731659"/>
            <a:ext cx="638719" cy="3097766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14325" y="5936129"/>
            <a:ext cx="30589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0" dirty="0">
                <a:solidFill>
                  <a:srgbClr val="006600"/>
                </a:solidFill>
              </a:rPr>
              <a:t>L He et al. PLB 753 (2016);</a:t>
            </a:r>
          </a:p>
          <a:p>
            <a:r>
              <a:rPr lang="en-US" altLang="zh-CN" sz="2000" b="0" dirty="0">
                <a:solidFill>
                  <a:srgbClr val="006600"/>
                </a:solidFill>
              </a:rPr>
              <a:t>ZWL et al. NPA 956 (2016)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3800" y="4121646"/>
            <a:ext cx="4333204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600" b="0" dirty="0">
                <a:solidFill>
                  <a:srgbClr val="000099"/>
                </a:solidFill>
                <a:latin typeface="Times" charset="0"/>
              </a:rPr>
              <a:t>The escape mechanism:</a:t>
            </a:r>
          </a:p>
          <a:p>
            <a:r>
              <a:rPr lang="en-GB" altLang="zh-CN" sz="2600" b="0" dirty="0">
                <a:solidFill>
                  <a:srgbClr val="0000FF"/>
                </a:solidFill>
              </a:rPr>
              <a:t>      anisotropic </a:t>
            </a:r>
            <a:r>
              <a:rPr lang="en-GB" altLang="zh-CN" sz="2600" b="0" dirty="0" err="1">
                <a:solidFill>
                  <a:srgbClr val="0000FF"/>
                </a:solidFill>
              </a:rPr>
              <a:t>parton</a:t>
            </a:r>
            <a:r>
              <a:rPr lang="en-GB" altLang="zh-CN" sz="2600" b="0" dirty="0">
                <a:solidFill>
                  <a:srgbClr val="0000FF"/>
                </a:solidFill>
              </a:rPr>
              <a:t> escape </a:t>
            </a:r>
          </a:p>
          <a:p>
            <a:r>
              <a:rPr lang="en-GB" altLang="zh-CN" sz="2600" b="0" dirty="0">
                <a:solidFill>
                  <a:srgbClr val="0000FF"/>
                </a:solidFill>
              </a:rPr>
              <a:t>is an interaction-induced </a:t>
            </a:r>
          </a:p>
          <a:p>
            <a:r>
              <a:rPr lang="en-GB" sz="2600" b="0" dirty="0">
                <a:solidFill>
                  <a:srgbClr val="0000FF"/>
                </a:solidFill>
              </a:rPr>
              <a:t>response to spatial </a:t>
            </a:r>
            <a:r>
              <a:rPr lang="en-GB" altLang="zh-CN" sz="2600" b="0" dirty="0">
                <a:solidFill>
                  <a:srgbClr val="0000FF"/>
                </a:solidFill>
              </a:rPr>
              <a:t>anisotropy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00125" y="100510"/>
            <a:ext cx="84785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0" dirty="0">
                <a:solidFill>
                  <a:srgbClr val="000099"/>
                </a:solidFill>
              </a:rPr>
              <a:t>Difference between transport and hydro for finite systems</a:t>
            </a:r>
            <a:endParaRPr kumimoji="1" lang="zh-CN" altLang="en-US" sz="2800" b="0" dirty="0">
              <a:solidFill>
                <a:srgbClr val="000099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95390D-6E45-364B-B52C-35D2E4EAE4FC}"/>
              </a:ext>
            </a:extLst>
          </p:cNvPr>
          <p:cNvSpPr txBox="1"/>
          <p:nvPr/>
        </p:nvSpPr>
        <p:spPr>
          <a:xfrm>
            <a:off x="-66675" y="1300026"/>
            <a:ext cx="46881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b="0" dirty="0">
                <a:solidFill>
                  <a:schemeClr val="tx1"/>
                </a:solidFill>
              </a:rPr>
              <a:t>Hydro assumes local equilibrium;</a:t>
            </a:r>
            <a:r>
              <a:rPr lang="en-US" altLang="zh-CN" b="0" dirty="0">
                <a:solidFill>
                  <a:schemeClr val="tx1"/>
                </a:solidFill>
              </a:rPr>
              <a:t> </a:t>
            </a:r>
          </a:p>
          <a:p>
            <a:r>
              <a:rPr kumimoji="1" lang="en-US" altLang="zh-CN" b="0" dirty="0">
                <a:solidFill>
                  <a:schemeClr val="tx1"/>
                </a:solidFill>
              </a:rPr>
              <a:t>     transport model does not.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b="0" dirty="0">
                <a:solidFill>
                  <a:schemeClr val="tx1"/>
                </a:solidFill>
              </a:rPr>
              <a:t>Transport model for a </a:t>
            </a:r>
            <a:r>
              <a:rPr kumimoji="1" lang="en-US" altLang="zh-CN" dirty="0">
                <a:solidFill>
                  <a:schemeClr val="tx1"/>
                </a:solidFill>
              </a:rPr>
              <a:t>large</a:t>
            </a:r>
            <a:r>
              <a:rPr kumimoji="1" lang="en-US" altLang="zh-CN" b="0" dirty="0">
                <a:solidFill>
                  <a:schemeClr val="tx1"/>
                </a:solidFill>
              </a:rPr>
              <a:t> system with </a:t>
            </a:r>
            <a:r>
              <a:rPr kumimoji="1" lang="en-US" altLang="zh-CN" dirty="0">
                <a:solidFill>
                  <a:schemeClr val="tx1"/>
                </a:solidFill>
              </a:rPr>
              <a:t>many</a:t>
            </a:r>
            <a:r>
              <a:rPr kumimoji="1" lang="en-US" altLang="zh-CN" b="0" dirty="0">
                <a:solidFill>
                  <a:schemeClr val="tx1"/>
                </a:solidFill>
              </a:rPr>
              <a:t> scatterings approaches hydro.</a:t>
            </a:r>
          </a:p>
        </p:txBody>
      </p:sp>
    </p:spTree>
    <p:extLst>
      <p:ext uri="{BB962C8B-B14F-4D97-AF65-F5344CB8AC3E}">
        <p14:creationId xmlns:p14="http://schemas.microsoft.com/office/powerpoint/2010/main" val="131891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5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570371" y="47503"/>
            <a:ext cx="69367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0" dirty="0">
                <a:solidFill>
                  <a:srgbClr val="000099"/>
                </a:solidFill>
              </a:rPr>
              <a:t>Transport model and hydro are complementary</a:t>
            </a:r>
            <a:endParaRPr kumimoji="1" lang="zh-CN" altLang="en-US" sz="2800" b="0" dirty="0">
              <a:solidFill>
                <a:srgbClr val="000099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E018A0-A327-9B48-90D5-728F132279C2}"/>
              </a:ext>
            </a:extLst>
          </p:cNvPr>
          <p:cNvSpPr txBox="1"/>
          <p:nvPr/>
        </p:nvSpPr>
        <p:spPr>
          <a:xfrm>
            <a:off x="13335" y="657058"/>
            <a:ext cx="100975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b="0" dirty="0">
                <a:solidFill>
                  <a:schemeClr val="tx1"/>
                </a:solidFill>
              </a:rPr>
              <a:t>Escape mechanism reflects difference between transport model </a:t>
            </a:r>
          </a:p>
          <a:p>
            <a:r>
              <a:rPr lang="en-US" sz="2800" b="0" dirty="0">
                <a:solidFill>
                  <a:schemeClr val="tx1"/>
                </a:solidFill>
              </a:rPr>
              <a:t>	&amp; hydrodynamics at finite opacity/size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b="0" dirty="0">
                <a:solidFill>
                  <a:schemeClr val="tx1"/>
                </a:solidFill>
              </a:rPr>
              <a:t>It is important to develop </a:t>
            </a:r>
            <a:r>
              <a:rPr lang="en-US" altLang="zh-CN" sz="2800" b="0" dirty="0">
                <a:solidFill>
                  <a:schemeClr val="tx1"/>
                </a:solidFill>
              </a:rPr>
              <a:t>transport model/</a:t>
            </a:r>
            <a:r>
              <a:rPr lang="en-US" sz="2800" b="0" dirty="0">
                <a:solidFill>
                  <a:schemeClr val="tx1"/>
                </a:solidFill>
              </a:rPr>
              <a:t>kinetic theory &amp;</a:t>
            </a:r>
          </a:p>
          <a:p>
            <a:r>
              <a:rPr lang="en-US" sz="2800" b="0" dirty="0">
                <a:solidFill>
                  <a:schemeClr val="tx1"/>
                </a:solidFill>
              </a:rPr>
              <a:t>compare with hydro to understand the physics of different systems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C7F39C-DA0A-5944-858E-C3CFB8DD5217}"/>
              </a:ext>
            </a:extLst>
          </p:cNvPr>
          <p:cNvSpPr txBox="1"/>
          <p:nvPr/>
        </p:nvSpPr>
        <p:spPr>
          <a:xfrm>
            <a:off x="3133725" y="2472940"/>
            <a:ext cx="6753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" sz="2200" b="0" dirty="0">
                <a:solidFill>
                  <a:srgbClr val="006600"/>
                </a:solidFill>
              </a:rPr>
              <a:t>Heiselberg and Levy 1999; Borghini and Gombeaud 2011; Borghini et al. 2018; Kurkela et al. 2018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255849-3815-A54F-B4D3-9CE0A8A125B0}"/>
              </a:ext>
            </a:extLst>
          </p:cNvPr>
          <p:cNvSpPr txBox="1"/>
          <p:nvPr/>
        </p:nvSpPr>
        <p:spPr>
          <a:xfrm>
            <a:off x="13335" y="3781425"/>
            <a:ext cx="1009753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kumimoji="1" lang="en-US" altLang="zh-CN" sz="2800" b="0" dirty="0">
                <a:solidFill>
                  <a:srgbClr val="0000FF"/>
                </a:solidFill>
              </a:rPr>
              <a:t>Transport model and hydro </a:t>
            </a:r>
            <a:r>
              <a:rPr lang="en-US" sz="2800" b="0" dirty="0">
                <a:solidFill>
                  <a:srgbClr val="0000FF"/>
                </a:solidFill>
              </a:rPr>
              <a:t>are complementary, e.g.</a:t>
            </a:r>
          </a:p>
          <a:p>
            <a:r>
              <a:rPr lang="en-US" altLang="zh-CN" sz="2800" b="0" dirty="0">
                <a:solidFill>
                  <a:srgbClr val="660066"/>
                </a:solidFill>
              </a:rPr>
              <a:t>				</a:t>
            </a:r>
            <a:r>
              <a:rPr lang="en-US" altLang="zh-CN" sz="2800" b="0" dirty="0">
                <a:solidFill>
                  <a:srgbClr val="006600"/>
                </a:solidFill>
              </a:rPr>
              <a:t>Easy:</a:t>
            </a:r>
            <a:r>
              <a:rPr lang="en-US" altLang="zh-CN" sz="2800" b="0" dirty="0">
                <a:solidFill>
                  <a:srgbClr val="660066"/>
                </a:solidFill>
              </a:rPr>
              <a:t>				</a:t>
            </a:r>
            <a:r>
              <a:rPr lang="en-US" altLang="zh-CN" sz="2800" b="0" dirty="0">
                <a:solidFill>
                  <a:srgbClr val="FF0000"/>
                </a:solidFill>
              </a:rPr>
              <a:t>Difficult:</a:t>
            </a:r>
          </a:p>
          <a:p>
            <a:r>
              <a:rPr lang="en-US" altLang="zh-CN" sz="2800" b="0" dirty="0">
                <a:solidFill>
                  <a:srgbClr val="660066"/>
                </a:solidFill>
              </a:rPr>
              <a:t>Transport model:   	</a:t>
            </a:r>
            <a:r>
              <a:rPr lang="en-US" altLang="zh-CN" b="0" dirty="0">
                <a:solidFill>
                  <a:srgbClr val="006600"/>
                </a:solidFill>
              </a:rPr>
              <a:t>built-in initial condition	</a:t>
            </a:r>
            <a:r>
              <a:rPr lang="en-US" altLang="zh-CN" b="0" dirty="0">
                <a:solidFill>
                  <a:srgbClr val="FF0000"/>
                </a:solidFill>
              </a:rPr>
              <a:t>QGP EOS</a:t>
            </a:r>
            <a:endParaRPr lang="en-US" altLang="zh-CN" b="0" dirty="0">
              <a:solidFill>
                <a:srgbClr val="006600"/>
              </a:solidFill>
            </a:endParaRPr>
          </a:p>
          <a:p>
            <a:r>
              <a:rPr lang="en-US" altLang="zh-CN" b="0" dirty="0">
                <a:solidFill>
                  <a:srgbClr val="006600"/>
                </a:solidFill>
              </a:rPr>
              <a:t>			</a:t>
            </a:r>
            <a:r>
              <a:rPr lang="en-US" b="0" dirty="0">
                <a:solidFill>
                  <a:srgbClr val="006600"/>
                </a:solidFill>
              </a:rPr>
              <a:t>finite </a:t>
            </a:r>
            <a:r>
              <a:rPr lang="en-US" b="0" dirty="0" err="1">
                <a:solidFill>
                  <a:srgbClr val="006600"/>
                </a:solidFill>
              </a:rPr>
              <a:t>muB</a:t>
            </a:r>
            <a:r>
              <a:rPr lang="en-US" b="0" dirty="0">
                <a:solidFill>
                  <a:srgbClr val="006600"/>
                </a:solidFill>
              </a:rPr>
              <a:t>		         </a:t>
            </a:r>
            <a:r>
              <a:rPr lang="en-US" b="0" dirty="0">
                <a:solidFill>
                  <a:srgbClr val="FF0000"/>
                </a:solidFill>
              </a:rPr>
              <a:t>hadronization of </a:t>
            </a:r>
            <a:r>
              <a:rPr lang="en-US" b="0" dirty="0" err="1">
                <a:solidFill>
                  <a:srgbClr val="FF0000"/>
                </a:solidFill>
              </a:rPr>
              <a:t>parton</a:t>
            </a:r>
            <a:r>
              <a:rPr lang="en-US" b="0" dirty="0">
                <a:solidFill>
                  <a:srgbClr val="FF0000"/>
                </a:solidFill>
              </a:rPr>
              <a:t> matter</a:t>
            </a:r>
            <a:endParaRPr lang="en-US" altLang="zh-CN" b="0" dirty="0">
              <a:solidFill>
                <a:srgbClr val="FF0000"/>
              </a:solidFill>
            </a:endParaRPr>
          </a:p>
          <a:p>
            <a:r>
              <a:rPr lang="en-US" altLang="zh-CN" b="0" dirty="0">
                <a:solidFill>
                  <a:srgbClr val="006600"/>
                </a:solidFill>
              </a:rPr>
              <a:t>			follow conserved charges	</a:t>
            </a:r>
            <a:r>
              <a:rPr lang="en-US" altLang="zh-CN" b="0" dirty="0">
                <a:solidFill>
                  <a:srgbClr val="FF0000"/>
                </a:solidFill>
              </a:rPr>
              <a:t>extract e.g. eta/s</a:t>
            </a:r>
          </a:p>
          <a:p>
            <a:r>
              <a:rPr lang="en-US" altLang="zh-CN" b="0" dirty="0">
                <a:solidFill>
                  <a:srgbClr val="006600"/>
                </a:solidFill>
              </a:rPr>
              <a:t>			non-equilibrium evolution</a:t>
            </a:r>
            <a:endParaRPr lang="en-US" altLang="zh-CN" sz="2000" b="0" dirty="0">
              <a:solidFill>
                <a:srgbClr val="006600"/>
              </a:solidFill>
            </a:endParaRPr>
          </a:p>
          <a:p>
            <a:endParaRPr lang="en-US" b="0" dirty="0">
              <a:solidFill>
                <a:srgbClr val="006600"/>
              </a:solidFill>
            </a:endParaRPr>
          </a:p>
          <a:p>
            <a:r>
              <a:rPr lang="en-US" sz="2800" b="0" dirty="0">
                <a:solidFill>
                  <a:srgbClr val="660066"/>
                </a:solidFill>
              </a:rPr>
              <a:t>Hydro:		</a:t>
            </a:r>
            <a:r>
              <a:rPr lang="en-US" b="0" dirty="0">
                <a:solidFill>
                  <a:srgbClr val="006600"/>
                </a:solidFill>
              </a:rPr>
              <a:t>EOS (at muB~0)</a:t>
            </a:r>
            <a:r>
              <a:rPr lang="en-US" b="0" dirty="0">
                <a:solidFill>
                  <a:srgbClr val="660066"/>
                </a:solidFill>
              </a:rPr>
              <a:t>		</a:t>
            </a:r>
            <a:r>
              <a:rPr lang="en-US" b="0" dirty="0">
                <a:solidFill>
                  <a:srgbClr val="FF0000"/>
                </a:solidFill>
              </a:rPr>
              <a:t>external initial condition</a:t>
            </a:r>
          </a:p>
          <a:p>
            <a:r>
              <a:rPr lang="en-US" b="0" dirty="0">
                <a:solidFill>
                  <a:srgbClr val="FF0000"/>
                </a:solidFill>
              </a:rPr>
              <a:t>			</a:t>
            </a:r>
            <a:r>
              <a:rPr lang="en-US" b="0" dirty="0">
                <a:solidFill>
                  <a:srgbClr val="006600"/>
                </a:solidFill>
              </a:rPr>
              <a:t>eta/s as input </a:t>
            </a:r>
            <a:r>
              <a:rPr lang="en-US" b="0" dirty="0">
                <a:solidFill>
                  <a:srgbClr val="FF0000"/>
                </a:solidFill>
              </a:rPr>
              <a:t>			finite </a:t>
            </a:r>
            <a:r>
              <a:rPr lang="en-US" b="0" dirty="0" err="1">
                <a:solidFill>
                  <a:srgbClr val="FF0000"/>
                </a:solidFill>
              </a:rPr>
              <a:t>muB</a:t>
            </a:r>
            <a:endParaRPr lang="en-US" sz="28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946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6048" y="23562"/>
            <a:ext cx="9650026" cy="601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>
              <a:spcAft>
                <a:spcPts val="600"/>
              </a:spcAft>
              <a:buClr>
                <a:srgbClr val="000000"/>
              </a:buClr>
              <a:buSzPct val="100000"/>
              <a:defRPr/>
            </a:pPr>
            <a:r>
              <a:rPr lang="en-GB" sz="2800" b="0" dirty="0">
                <a:solidFill>
                  <a:srgbClr val="000099"/>
                </a:solidFill>
              </a:rPr>
              <a:t>AMPT is also a test-bed of different ideas for the community</a:t>
            </a:r>
            <a:endParaRPr lang="en-GB" b="0" dirty="0">
              <a:solidFill>
                <a:srgbClr val="006600"/>
              </a:solidFill>
            </a:endParaRPr>
          </a:p>
          <a:p>
            <a:pPr marL="342900" indent="-342900" eaLnBrk="1"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GB" b="0" dirty="0">
                <a:solidFill>
                  <a:srgbClr val="0000FF"/>
                </a:solidFill>
              </a:rPr>
              <a:t>     </a:t>
            </a:r>
            <a:r>
              <a:rPr lang="en-US" b="0" dirty="0">
                <a:solidFill>
                  <a:srgbClr val="0000FF"/>
                </a:solidFill>
              </a:rPr>
              <a:t>Discovery of the triangular flow </a:t>
            </a:r>
            <a:r>
              <a:rPr lang="en-GB" b="0" dirty="0">
                <a:solidFill>
                  <a:srgbClr val="0000FF"/>
                </a:solidFill>
              </a:rPr>
              <a:t>v</a:t>
            </a:r>
            <a:r>
              <a:rPr lang="en-GB" b="0" baseline="-25000" dirty="0">
                <a:solidFill>
                  <a:srgbClr val="0000FF"/>
                </a:solidFill>
              </a:rPr>
              <a:t>3</a:t>
            </a:r>
          </a:p>
          <a:p>
            <a:pPr marL="342900" indent="-342900" eaLnBrk="1"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endParaRPr lang="en-GB" b="0" baseline="-25000" dirty="0">
              <a:solidFill>
                <a:srgbClr val="0000FF"/>
              </a:solidFill>
            </a:endParaRPr>
          </a:p>
          <a:p>
            <a:pPr marL="342900" indent="-342900" eaLnBrk="1"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b="0" dirty="0">
                <a:solidFill>
                  <a:srgbClr val="0000FF"/>
                </a:solidFill>
              </a:rPr>
              <a:t>     Longitudinal (de)correlations of flows</a:t>
            </a:r>
          </a:p>
          <a:p>
            <a:pPr marL="342900" indent="-342900" eaLnBrk="1"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endParaRPr lang="en-GB" b="0" dirty="0">
              <a:solidFill>
                <a:srgbClr val="0000FF"/>
              </a:solidFill>
            </a:endParaRPr>
          </a:p>
          <a:p>
            <a:pPr eaLnBrk="1">
              <a:buClr>
                <a:srgbClr val="000000"/>
              </a:buClr>
              <a:buSzPct val="100000"/>
              <a:defRPr/>
            </a:pPr>
            <a:endParaRPr lang="en-GB" b="0" dirty="0">
              <a:solidFill>
                <a:srgbClr val="0000FF"/>
              </a:solidFill>
            </a:endParaRPr>
          </a:p>
          <a:p>
            <a:pPr marL="342900" indent="-342900" eaLnBrk="1"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GB" b="0" dirty="0">
                <a:solidFill>
                  <a:srgbClr val="0000FF"/>
                </a:solidFill>
              </a:rPr>
              <a:t>     CME signal and background</a:t>
            </a:r>
          </a:p>
          <a:p>
            <a:pPr eaLnBrk="1">
              <a:buClr>
                <a:srgbClr val="000000"/>
              </a:buClr>
              <a:buSzPct val="100000"/>
              <a:defRPr/>
            </a:pPr>
            <a:endParaRPr lang="en-GB" b="0" dirty="0">
              <a:solidFill>
                <a:srgbClr val="0000FF"/>
              </a:solidFill>
            </a:endParaRPr>
          </a:p>
          <a:p>
            <a:pPr eaLnBrk="1">
              <a:buClr>
                <a:srgbClr val="000000"/>
              </a:buClr>
              <a:buSzPct val="100000"/>
              <a:defRPr/>
            </a:pPr>
            <a:endParaRPr lang="en-GB" b="0" dirty="0">
              <a:solidFill>
                <a:srgbClr val="0000FF"/>
              </a:solidFill>
            </a:endParaRPr>
          </a:p>
          <a:p>
            <a:pPr eaLnBrk="1">
              <a:buClr>
                <a:srgbClr val="000000"/>
              </a:buClr>
              <a:buSzPct val="100000"/>
              <a:defRPr/>
            </a:pPr>
            <a:endParaRPr lang="en-GB" b="0" dirty="0">
              <a:solidFill>
                <a:srgbClr val="0000FF"/>
              </a:solidFill>
            </a:endParaRPr>
          </a:p>
          <a:p>
            <a:pPr eaLnBrk="1">
              <a:buClr>
                <a:srgbClr val="000000"/>
              </a:buClr>
              <a:buSzPct val="100000"/>
              <a:defRPr/>
            </a:pPr>
            <a:endParaRPr lang="en-GB" b="0" dirty="0">
              <a:solidFill>
                <a:srgbClr val="0000FF"/>
              </a:solidFill>
            </a:endParaRPr>
          </a:p>
          <a:p>
            <a:pPr eaLnBrk="1">
              <a:buClr>
                <a:srgbClr val="000000"/>
              </a:buClr>
              <a:buSzPct val="100000"/>
              <a:defRPr/>
            </a:pPr>
            <a:endParaRPr lang="en-GB" b="0" dirty="0">
              <a:solidFill>
                <a:srgbClr val="0000FF"/>
              </a:solidFill>
            </a:endParaRPr>
          </a:p>
          <a:p>
            <a:pPr marL="342900" indent="-342900" eaLnBrk="1"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GB" b="0" dirty="0">
                <a:solidFill>
                  <a:srgbClr val="0000FF"/>
                </a:solidFill>
              </a:rPr>
              <a:t>     Vorticity &amp; polarization observables</a:t>
            </a:r>
          </a:p>
          <a:p>
            <a:pPr marL="342900" indent="-342900" eaLnBrk="1"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endParaRPr lang="en-GB" b="0" dirty="0">
              <a:solidFill>
                <a:srgbClr val="0000FF"/>
              </a:solidFill>
            </a:endParaRPr>
          </a:p>
          <a:p>
            <a:pPr eaLnBrk="1">
              <a:buClr>
                <a:srgbClr val="000000"/>
              </a:buClr>
              <a:buSzPct val="100000"/>
              <a:defRPr/>
            </a:pPr>
            <a:endParaRPr lang="en-GB" b="0" dirty="0">
              <a:solidFill>
                <a:srgbClr val="0000FF"/>
              </a:solidFill>
            </a:endParaRPr>
          </a:p>
          <a:p>
            <a:pPr marL="342900" indent="-342900" eaLnBrk="1"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GB" b="0" dirty="0">
                <a:solidFill>
                  <a:srgbClr val="0000FF"/>
                </a:solidFill>
              </a:rPr>
              <a:t>     Charm v</a:t>
            </a:r>
            <a:r>
              <a:rPr lang="en-GB" b="0" baseline="-25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29202" y="581025"/>
            <a:ext cx="35173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0" dirty="0">
                <a:solidFill>
                  <a:srgbClr val="006600"/>
                </a:solidFill>
              </a:rPr>
              <a:t>Alver &amp; Roland, PRC 81 (2010)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46870" y="1242682"/>
            <a:ext cx="29402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b="0" dirty="0">
                <a:solidFill>
                  <a:srgbClr val="006600"/>
                </a:solidFill>
              </a:rPr>
              <a:t>Pang et al. </a:t>
            </a:r>
            <a:r>
              <a:rPr lang="is-IS" sz="2000" b="0" dirty="0">
                <a:solidFill>
                  <a:srgbClr val="006600"/>
                </a:solidFill>
              </a:rPr>
              <a:t>PRC 91 (2015) </a:t>
            </a:r>
          </a:p>
          <a:p>
            <a:r>
              <a:rPr lang="is-IS" sz="2000" b="0" dirty="0">
                <a:solidFill>
                  <a:srgbClr val="006600"/>
                </a:solidFill>
              </a:rPr>
              <a:t>&amp; </a:t>
            </a:r>
            <a:r>
              <a:rPr lang="nb-NO" sz="2000" b="0" dirty="0">
                <a:solidFill>
                  <a:srgbClr val="006600"/>
                </a:solidFill>
              </a:rPr>
              <a:t>EPJA52 (2016)</a:t>
            </a:r>
            <a:endParaRPr lang="en-US" sz="2000" b="0" dirty="0">
              <a:solidFill>
                <a:srgbClr val="0066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00725" y="2310481"/>
            <a:ext cx="43252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0" dirty="0" err="1">
                <a:solidFill>
                  <a:srgbClr val="006600"/>
                </a:solidFill>
              </a:rPr>
              <a:t>Shou</a:t>
            </a:r>
            <a:r>
              <a:rPr lang="it-IT" sz="2000" b="0" dirty="0">
                <a:solidFill>
                  <a:srgbClr val="006600"/>
                </a:solidFill>
              </a:rPr>
              <a:t>, Ma &amp; Ma, PRC 90 (2014)</a:t>
            </a:r>
            <a:endParaRPr lang="en-US" sz="2000" b="0" dirty="0">
              <a:solidFill>
                <a:srgbClr val="006600"/>
              </a:solidFill>
            </a:endParaRPr>
          </a:p>
          <a:p>
            <a:r>
              <a:rPr lang="is-IS" sz="2000" b="0" dirty="0">
                <a:solidFill>
                  <a:srgbClr val="006600"/>
                </a:solidFill>
              </a:rPr>
              <a:t>Huang, Ma &amp; Ma, PRC 97 (2018)</a:t>
            </a:r>
          </a:p>
          <a:p>
            <a:r>
              <a:rPr lang="is-IS" sz="2000" b="0" dirty="0">
                <a:solidFill>
                  <a:srgbClr val="006600"/>
                </a:solidFill>
              </a:rPr>
              <a:t>Zhao, Ma &amp; Ma, PRC 97 (2018),</a:t>
            </a:r>
          </a:p>
          <a:p>
            <a:r>
              <a:rPr lang="is-IS" sz="2000" b="0" dirty="0">
                <a:solidFill>
                  <a:srgbClr val="006600"/>
                </a:solidFill>
              </a:rPr>
              <a:t>       PRC 99 (2019) &amp; PLB 792 (2019)</a:t>
            </a:r>
          </a:p>
          <a:p>
            <a:r>
              <a:rPr lang="is-IS" sz="2000" b="0" dirty="0">
                <a:solidFill>
                  <a:srgbClr val="006600"/>
                </a:solidFill>
              </a:rPr>
              <a:t>Tang, arXiv:1903.04622</a:t>
            </a:r>
          </a:p>
          <a:p>
            <a:r>
              <a:rPr lang="is-IS" sz="2000" b="0" dirty="0">
                <a:solidFill>
                  <a:srgbClr val="006600"/>
                </a:solidFill>
              </a:rPr>
              <a:t>Huang, Nie &amp; Ma, arXiv:1906.11631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46869" y="4456981"/>
            <a:ext cx="4030581" cy="1117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006600"/>
                </a:solidFill>
              </a:rPr>
              <a:t>Li et al. </a:t>
            </a:r>
            <a:r>
              <a:rPr lang="is-IS" sz="2000" b="0" dirty="0">
                <a:solidFill>
                  <a:srgbClr val="006600"/>
                </a:solidFill>
              </a:rPr>
              <a:t>PRC 96 (2017)</a:t>
            </a:r>
          </a:p>
          <a:p>
            <a:r>
              <a:rPr lang="is-IS" sz="2000" b="0" dirty="0">
                <a:solidFill>
                  <a:srgbClr val="006600"/>
                </a:solidFill>
              </a:rPr>
              <a:t>Xia et al. PRC 98 (2018)</a:t>
            </a:r>
          </a:p>
          <a:p>
            <a:r>
              <a:rPr lang="is-IS" sz="2000" b="0" dirty="0">
                <a:solidFill>
                  <a:srgbClr val="006600"/>
                </a:solidFill>
              </a:rPr>
              <a:t>Wei, Deng &amp; Huang, PRC 99 (2019)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B85780E0-240C-4A4D-8209-EAB1317614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8161" y="6458609"/>
            <a:ext cx="830580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2600" b="0" dirty="0">
                <a:solidFill>
                  <a:srgbClr val="660066"/>
                </a:solidFill>
                <a:latin typeface="Times" charset="0"/>
              </a:rPr>
              <a:t>We are further developing AMPT to more accurately </a:t>
            </a:r>
          </a:p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2600" b="0" dirty="0">
                <a:solidFill>
                  <a:srgbClr val="660066"/>
                </a:solidFill>
                <a:latin typeface="Times" charset="0"/>
              </a:rPr>
              <a:t>describe the dense matter evolution and extract its properties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85F8ED-5C00-5546-8C28-95048DAE4389}"/>
              </a:ext>
            </a:extLst>
          </p:cNvPr>
          <p:cNvSpPr txBox="1"/>
          <p:nvPr/>
        </p:nvSpPr>
        <p:spPr>
          <a:xfrm>
            <a:off x="5038725" y="5627304"/>
            <a:ext cx="3573414" cy="4401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006600"/>
                </a:solidFill>
              </a:rPr>
              <a:t>Nasim &amp; Singha, PRC 97 (2018)</a:t>
            </a:r>
          </a:p>
        </p:txBody>
      </p:sp>
    </p:spTree>
    <p:extLst>
      <p:ext uri="{BB962C8B-B14F-4D97-AF65-F5344CB8AC3E}">
        <p14:creationId xmlns:p14="http://schemas.microsoft.com/office/powerpoint/2010/main" val="203834237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76323" y="210741"/>
            <a:ext cx="7400802" cy="630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0" algn="l"/>
                <a:tab pos="722313" algn="l"/>
                <a:tab pos="1446213" algn="l"/>
                <a:tab pos="2170113" algn="l"/>
                <a:tab pos="2894013" algn="l"/>
                <a:tab pos="3617913" algn="l"/>
                <a:tab pos="4343400" algn="l"/>
                <a:tab pos="5065713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0" algn="l"/>
                <a:tab pos="722313" algn="l"/>
                <a:tab pos="1446213" algn="l"/>
                <a:tab pos="2170113" algn="l"/>
                <a:tab pos="2894013" algn="l"/>
                <a:tab pos="3617913" algn="l"/>
                <a:tab pos="4343400" algn="l"/>
                <a:tab pos="5065713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tabLst>
                <a:tab pos="0" algn="l"/>
                <a:tab pos="722313" algn="l"/>
                <a:tab pos="1446213" algn="l"/>
                <a:tab pos="2170113" algn="l"/>
                <a:tab pos="2894013" algn="l"/>
                <a:tab pos="3617913" algn="l"/>
                <a:tab pos="4343400" algn="l"/>
                <a:tab pos="5065713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tabLst>
                <a:tab pos="0" algn="l"/>
                <a:tab pos="722313" algn="l"/>
                <a:tab pos="1446213" algn="l"/>
                <a:tab pos="2170113" algn="l"/>
                <a:tab pos="2894013" algn="l"/>
                <a:tab pos="3617913" algn="l"/>
                <a:tab pos="4343400" algn="l"/>
                <a:tab pos="5065713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tabLst>
                <a:tab pos="0" algn="l"/>
                <a:tab pos="722313" algn="l"/>
                <a:tab pos="1446213" algn="l"/>
                <a:tab pos="2170113" algn="l"/>
                <a:tab pos="2894013" algn="l"/>
                <a:tab pos="3617913" algn="l"/>
                <a:tab pos="4343400" algn="l"/>
                <a:tab pos="5065713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722313" algn="l"/>
                <a:tab pos="1446213" algn="l"/>
                <a:tab pos="2170113" algn="l"/>
                <a:tab pos="2894013" algn="l"/>
                <a:tab pos="3617913" algn="l"/>
                <a:tab pos="4343400" algn="l"/>
                <a:tab pos="5065713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722313" algn="l"/>
                <a:tab pos="1446213" algn="l"/>
                <a:tab pos="2170113" algn="l"/>
                <a:tab pos="2894013" algn="l"/>
                <a:tab pos="3617913" algn="l"/>
                <a:tab pos="4343400" algn="l"/>
                <a:tab pos="5065713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722313" algn="l"/>
                <a:tab pos="1446213" algn="l"/>
                <a:tab pos="2170113" algn="l"/>
                <a:tab pos="2894013" algn="l"/>
                <a:tab pos="3617913" algn="l"/>
                <a:tab pos="4343400" algn="l"/>
                <a:tab pos="5065713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722313" algn="l"/>
                <a:tab pos="1446213" algn="l"/>
                <a:tab pos="2170113" algn="l"/>
                <a:tab pos="2894013" algn="l"/>
                <a:tab pos="3617913" algn="l"/>
                <a:tab pos="4343400" algn="l"/>
                <a:tab pos="5065713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en-US" sz="3200" b="0" dirty="0">
                <a:solidFill>
                  <a:schemeClr val="accent2"/>
                </a:solidFill>
                <a:latin typeface="Times" charset="0"/>
              </a:rPr>
              <a:t>Recent </a:t>
            </a:r>
            <a:r>
              <a:rPr lang="en-US" altLang="zh-CN" sz="3200" b="0" dirty="0">
                <a:solidFill>
                  <a:schemeClr val="accent2"/>
                </a:solidFill>
              </a:rPr>
              <a:t>developments </a:t>
            </a:r>
            <a:r>
              <a:rPr lang="en-US" altLang="zh-CN" sz="3200" b="0" dirty="0">
                <a:solidFill>
                  <a:schemeClr val="accent2"/>
                </a:solidFill>
                <a:latin typeface="Times" charset="0"/>
              </a:rPr>
              <a:t>of </a:t>
            </a:r>
            <a:r>
              <a:rPr lang="en-GB" sz="3200" b="0" dirty="0">
                <a:solidFill>
                  <a:schemeClr val="accent2"/>
                </a:solidFill>
                <a:latin typeface="Times" charset="0"/>
              </a:rPr>
              <a:t>AMPT include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endParaRPr lang="en-GB" sz="2800" b="0" dirty="0">
              <a:solidFill>
                <a:srgbClr val="000099"/>
              </a:solidFill>
              <a:latin typeface="Times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rgbClr val="0000FF"/>
                </a:solidFill>
                <a:latin typeface="Times" charset="0"/>
              </a:rPr>
              <a:t>Improvement of quark coalescence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zh-CN" b="0" dirty="0">
                <a:solidFill>
                  <a:srgbClr val="0000FF"/>
                </a:solidFill>
              </a:rPr>
              <a:t>Take general p &amp; n density profiles in nucleus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n-GB" b="0" dirty="0">
              <a:solidFill>
                <a:srgbClr val="0000FF"/>
              </a:solidFill>
              <a:latin typeface="Times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zh-CN" b="0" dirty="0">
                <a:solidFill>
                  <a:srgbClr val="0000FF"/>
                </a:solidFill>
                <a:latin typeface="Times" charset="0"/>
              </a:rPr>
              <a:t>Correction of hadron cascade for charge conservation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0000FF"/>
                </a:solidFill>
                <a:latin typeface="Times" charset="0"/>
              </a:rPr>
              <a:t>Include finite nuclear thickness in string-melting AMPT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endParaRPr lang="en-GB" b="0" dirty="0">
              <a:solidFill>
                <a:srgbClr val="0000FF"/>
              </a:solidFill>
              <a:latin typeface="Times" charset="0"/>
            </a:endParaRPr>
          </a:p>
          <a:p>
            <a:pPr indent="-34290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rgbClr val="0000FF"/>
                </a:solidFill>
                <a:latin typeface="Times" charset="0"/>
              </a:rPr>
              <a:t>Implement modern PDF and nuclear shadowing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en-GB" b="0" dirty="0">
                <a:solidFill>
                  <a:srgbClr val="0000FF"/>
                </a:solidFill>
                <a:latin typeface="Times" charset="0"/>
              </a:rPr>
              <a:t>		&amp; improvements of heavy </a:t>
            </a:r>
            <a:r>
              <a:rPr lang="en-GB" b="0" dirty="0" err="1">
                <a:solidFill>
                  <a:srgbClr val="0000FF"/>
                </a:solidFill>
                <a:latin typeface="Times" charset="0"/>
              </a:rPr>
              <a:t>flavor</a:t>
            </a:r>
            <a:r>
              <a:rPr lang="en-GB" b="0" dirty="0">
                <a:solidFill>
                  <a:srgbClr val="0000FF"/>
                </a:solidFill>
                <a:latin typeface="Times" charset="0"/>
              </a:rPr>
              <a:t> productions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endParaRPr lang="en-GB" b="0" dirty="0">
              <a:solidFill>
                <a:srgbClr val="0000FF"/>
              </a:solidFill>
              <a:latin typeface="Times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rgbClr val="0000FF"/>
                </a:solidFill>
                <a:latin typeface="Times" charset="0"/>
              </a:rPr>
              <a:t>Extension with potentials, NJL &amp; chiral dynamics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702F4C8-7032-2A42-AE3B-2E6E7E649048}"/>
              </a:ext>
            </a:extLst>
          </p:cNvPr>
          <p:cNvSpPr/>
          <p:nvPr/>
        </p:nvSpPr>
        <p:spPr>
          <a:xfrm>
            <a:off x="6638925" y="1411788"/>
            <a:ext cx="3733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en-GB" sz="2200" b="0" dirty="0">
                <a:solidFill>
                  <a:srgbClr val="006600"/>
                </a:solidFill>
                <a:latin typeface="Times" charset="0"/>
              </a:rPr>
              <a:t>He &amp; ZWL, PRC 96 (2017)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2C82EB-895D-A04B-AA45-3C04AF2A3CE8}"/>
              </a:ext>
            </a:extLst>
          </p:cNvPr>
          <p:cNvSpPr/>
          <p:nvPr/>
        </p:nvSpPr>
        <p:spPr>
          <a:xfrm>
            <a:off x="7092430" y="3580298"/>
            <a:ext cx="2975495" cy="689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en-GB" sz="2200" b="0" dirty="0">
                <a:solidFill>
                  <a:srgbClr val="006600"/>
                </a:solidFill>
                <a:latin typeface="Times" charset="0"/>
              </a:rPr>
              <a:t>     ZWL, PRC 98 (2018)</a:t>
            </a:r>
          </a:p>
          <a:p>
            <a:pPr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en-GB" sz="2200" b="0" dirty="0">
                <a:solidFill>
                  <a:srgbClr val="006600"/>
                </a:solidFill>
                <a:latin typeface="Times" charset="0"/>
              </a:rPr>
              <a:t>He &amp; ZWL (in progress)</a:t>
            </a:r>
            <a:endParaRPr lang="en-US" sz="2200" b="0" dirty="0">
              <a:solidFill>
                <a:srgbClr val="0000FF"/>
              </a:solidFill>
              <a:latin typeface="Times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1EB68D-80ED-104C-8A44-57C032D6C887}"/>
              </a:ext>
            </a:extLst>
          </p:cNvPr>
          <p:cNvSpPr/>
          <p:nvPr/>
        </p:nvSpPr>
        <p:spPr>
          <a:xfrm>
            <a:off x="7178217" y="6072711"/>
            <a:ext cx="132760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en-GB" sz="2200" b="0" dirty="0">
                <a:solidFill>
                  <a:srgbClr val="006600"/>
                </a:solidFill>
                <a:latin typeface="Times" charset="0"/>
              </a:rPr>
              <a:t>J Xu et al.</a:t>
            </a:r>
            <a:endParaRPr lang="en-US" sz="2200" b="0" dirty="0">
              <a:solidFill>
                <a:srgbClr val="0000FF"/>
              </a:solidFill>
              <a:latin typeface="Times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B21ACF-987B-104B-BF30-541C58A3C926}"/>
              </a:ext>
            </a:extLst>
          </p:cNvPr>
          <p:cNvSpPr/>
          <p:nvPr/>
        </p:nvSpPr>
        <p:spPr>
          <a:xfrm>
            <a:off x="7363210" y="2982453"/>
            <a:ext cx="195976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en-GB" sz="2200" b="0" dirty="0">
                <a:solidFill>
                  <a:srgbClr val="006600"/>
                </a:solidFill>
                <a:latin typeface="Times" charset="0"/>
              </a:rPr>
              <a:t>ZWL &amp; GL Ma</a:t>
            </a:r>
            <a:endParaRPr lang="en-US" sz="2200" b="0" dirty="0">
              <a:solidFill>
                <a:srgbClr val="0000FF"/>
              </a:solidFill>
              <a:latin typeface="Times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D7B8C0-F279-F746-8C2C-5CCA0FCFDD79}"/>
              </a:ext>
            </a:extLst>
          </p:cNvPr>
          <p:cNvSpPr/>
          <p:nvPr/>
        </p:nvSpPr>
        <p:spPr>
          <a:xfrm>
            <a:off x="6629400" y="1912303"/>
            <a:ext cx="34480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0" dirty="0">
                <a:solidFill>
                  <a:srgbClr val="006600"/>
                </a:solidFill>
              </a:rPr>
              <a:t>HJ Xu et al.</a:t>
            </a:r>
            <a:r>
              <a:rPr lang="is-IS" sz="2200" b="0" dirty="0">
                <a:solidFill>
                  <a:srgbClr val="006600"/>
                </a:solidFill>
              </a:rPr>
              <a:t> PRL 121 (2018)</a:t>
            </a:r>
          </a:p>
          <a:p>
            <a:r>
              <a:rPr lang="is-IS" sz="2200" b="0" dirty="0">
                <a:solidFill>
                  <a:srgbClr val="006600"/>
                </a:solidFill>
              </a:rPr>
              <a:t>	&amp; CPC 42 (2018)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A50E458-ABD6-3042-BC26-BC523E12B20B}"/>
              </a:ext>
            </a:extLst>
          </p:cNvPr>
          <p:cNvSpPr/>
          <p:nvPr/>
        </p:nvSpPr>
        <p:spPr>
          <a:xfrm>
            <a:off x="6707710" y="4784171"/>
            <a:ext cx="3360215" cy="612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6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-GB" sz="2200" b="0" dirty="0">
                <a:solidFill>
                  <a:srgbClr val="006600"/>
                </a:solidFill>
                <a:latin typeface="Times" charset="0"/>
              </a:rPr>
              <a:t>Zhang et al. PRC 99 (2019)</a:t>
            </a:r>
          </a:p>
          <a:p>
            <a:pPr>
              <a:lnSpc>
                <a:spcPts val="16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-GB" sz="2200" b="0" dirty="0">
                <a:solidFill>
                  <a:srgbClr val="006600"/>
                </a:solidFill>
                <a:latin typeface="Times" charset="0"/>
              </a:rPr>
              <a:t>Zheng et al. (in progress)</a:t>
            </a:r>
          </a:p>
        </p:txBody>
      </p:sp>
    </p:spTree>
    <p:extLst>
      <p:ext uri="{BB962C8B-B14F-4D97-AF65-F5344CB8AC3E}">
        <p14:creationId xmlns:p14="http://schemas.microsoft.com/office/powerpoint/2010/main" val="2134607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76323" y="210741"/>
            <a:ext cx="7400802" cy="630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0" algn="l"/>
                <a:tab pos="722313" algn="l"/>
                <a:tab pos="1446213" algn="l"/>
                <a:tab pos="2170113" algn="l"/>
                <a:tab pos="2894013" algn="l"/>
                <a:tab pos="3617913" algn="l"/>
                <a:tab pos="4343400" algn="l"/>
                <a:tab pos="5065713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0" algn="l"/>
                <a:tab pos="722313" algn="l"/>
                <a:tab pos="1446213" algn="l"/>
                <a:tab pos="2170113" algn="l"/>
                <a:tab pos="2894013" algn="l"/>
                <a:tab pos="3617913" algn="l"/>
                <a:tab pos="4343400" algn="l"/>
                <a:tab pos="5065713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tabLst>
                <a:tab pos="0" algn="l"/>
                <a:tab pos="722313" algn="l"/>
                <a:tab pos="1446213" algn="l"/>
                <a:tab pos="2170113" algn="l"/>
                <a:tab pos="2894013" algn="l"/>
                <a:tab pos="3617913" algn="l"/>
                <a:tab pos="4343400" algn="l"/>
                <a:tab pos="5065713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tabLst>
                <a:tab pos="0" algn="l"/>
                <a:tab pos="722313" algn="l"/>
                <a:tab pos="1446213" algn="l"/>
                <a:tab pos="2170113" algn="l"/>
                <a:tab pos="2894013" algn="l"/>
                <a:tab pos="3617913" algn="l"/>
                <a:tab pos="4343400" algn="l"/>
                <a:tab pos="5065713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tabLst>
                <a:tab pos="0" algn="l"/>
                <a:tab pos="722313" algn="l"/>
                <a:tab pos="1446213" algn="l"/>
                <a:tab pos="2170113" algn="l"/>
                <a:tab pos="2894013" algn="l"/>
                <a:tab pos="3617913" algn="l"/>
                <a:tab pos="4343400" algn="l"/>
                <a:tab pos="5065713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722313" algn="l"/>
                <a:tab pos="1446213" algn="l"/>
                <a:tab pos="2170113" algn="l"/>
                <a:tab pos="2894013" algn="l"/>
                <a:tab pos="3617913" algn="l"/>
                <a:tab pos="4343400" algn="l"/>
                <a:tab pos="5065713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722313" algn="l"/>
                <a:tab pos="1446213" algn="l"/>
                <a:tab pos="2170113" algn="l"/>
                <a:tab pos="2894013" algn="l"/>
                <a:tab pos="3617913" algn="l"/>
                <a:tab pos="4343400" algn="l"/>
                <a:tab pos="5065713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722313" algn="l"/>
                <a:tab pos="1446213" algn="l"/>
                <a:tab pos="2170113" algn="l"/>
                <a:tab pos="2894013" algn="l"/>
                <a:tab pos="3617913" algn="l"/>
                <a:tab pos="4343400" algn="l"/>
                <a:tab pos="5065713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722313" algn="l"/>
                <a:tab pos="1446213" algn="l"/>
                <a:tab pos="2170113" algn="l"/>
                <a:tab pos="2894013" algn="l"/>
                <a:tab pos="3617913" algn="l"/>
                <a:tab pos="4343400" algn="l"/>
                <a:tab pos="5065713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en-US" sz="3200" b="0" dirty="0">
                <a:solidFill>
                  <a:schemeClr val="accent2"/>
                </a:solidFill>
                <a:latin typeface="Times" charset="0"/>
              </a:rPr>
              <a:t>Recent </a:t>
            </a:r>
            <a:r>
              <a:rPr lang="en-US" altLang="zh-CN" sz="3200" b="0" dirty="0">
                <a:solidFill>
                  <a:schemeClr val="accent2"/>
                </a:solidFill>
              </a:rPr>
              <a:t>developments </a:t>
            </a:r>
            <a:r>
              <a:rPr lang="en-US" altLang="zh-CN" sz="3200" b="0" dirty="0">
                <a:solidFill>
                  <a:schemeClr val="accent2"/>
                </a:solidFill>
                <a:latin typeface="Times" charset="0"/>
              </a:rPr>
              <a:t>of </a:t>
            </a:r>
            <a:r>
              <a:rPr lang="en-GB" sz="3200" b="0" dirty="0">
                <a:solidFill>
                  <a:schemeClr val="accent2"/>
                </a:solidFill>
                <a:latin typeface="Times" charset="0"/>
              </a:rPr>
              <a:t>AMPT include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endParaRPr lang="en-GB" sz="2800" b="0" dirty="0">
              <a:solidFill>
                <a:srgbClr val="000099"/>
              </a:solidFill>
              <a:latin typeface="Times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rgbClr val="0000FF"/>
                </a:solidFill>
                <a:latin typeface="Times" charset="0"/>
              </a:rPr>
              <a:t>Improvement of quark coalescence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zh-CN" b="0" dirty="0">
                <a:solidFill>
                  <a:srgbClr val="0000FF"/>
                </a:solidFill>
              </a:rPr>
              <a:t>Use general p &amp; n density profiles in nucleus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n-GB" b="0" dirty="0">
              <a:solidFill>
                <a:srgbClr val="0000FF"/>
              </a:solidFill>
              <a:latin typeface="Times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zh-CN" b="0" dirty="0">
                <a:solidFill>
                  <a:srgbClr val="0000FF"/>
                </a:solidFill>
                <a:latin typeface="Times" charset="0"/>
              </a:rPr>
              <a:t>Correction of hadron cascade for charge conservation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0" u="sng" dirty="0">
                <a:solidFill>
                  <a:srgbClr val="0000FF"/>
                </a:solidFill>
                <a:latin typeface="Times" charset="0"/>
              </a:rPr>
              <a:t>Include finite nuclear thickness in string-melting AMPT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endParaRPr lang="en-GB" b="0" dirty="0">
              <a:solidFill>
                <a:srgbClr val="0000FF"/>
              </a:solidFill>
              <a:latin typeface="Times" charset="0"/>
            </a:endParaRPr>
          </a:p>
          <a:p>
            <a:pPr indent="-34290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b="0" u="sng" dirty="0">
                <a:solidFill>
                  <a:srgbClr val="0000FF"/>
                </a:solidFill>
                <a:latin typeface="Times" charset="0"/>
              </a:rPr>
              <a:t>Implement modern PDF and nuclear shadowing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en-GB" b="0" dirty="0">
                <a:solidFill>
                  <a:srgbClr val="0000FF"/>
                </a:solidFill>
                <a:latin typeface="Times" charset="0"/>
              </a:rPr>
              <a:t>		</a:t>
            </a:r>
            <a:r>
              <a:rPr lang="en-GB" b="0" u="sng" dirty="0">
                <a:solidFill>
                  <a:srgbClr val="0000FF"/>
                </a:solidFill>
                <a:latin typeface="Times" charset="0"/>
              </a:rPr>
              <a:t>&amp; improvements of heavy </a:t>
            </a:r>
            <a:r>
              <a:rPr lang="en-GB" b="0" u="sng" dirty="0" err="1">
                <a:solidFill>
                  <a:srgbClr val="0000FF"/>
                </a:solidFill>
                <a:latin typeface="Times" charset="0"/>
              </a:rPr>
              <a:t>flavor</a:t>
            </a:r>
            <a:r>
              <a:rPr lang="en-GB" b="0" u="sng" dirty="0">
                <a:solidFill>
                  <a:srgbClr val="0000FF"/>
                </a:solidFill>
                <a:latin typeface="Times" charset="0"/>
              </a:rPr>
              <a:t> productions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endParaRPr lang="en-GB" b="0" dirty="0">
              <a:solidFill>
                <a:srgbClr val="0000FF"/>
              </a:solidFill>
              <a:latin typeface="Times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rgbClr val="0000FF"/>
                </a:solidFill>
                <a:latin typeface="Times" charset="0"/>
              </a:rPr>
              <a:t>Extension with potentials, NJL &amp; chiral dynamics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702F4C8-7032-2A42-AE3B-2E6E7E649048}"/>
              </a:ext>
            </a:extLst>
          </p:cNvPr>
          <p:cNvSpPr/>
          <p:nvPr/>
        </p:nvSpPr>
        <p:spPr>
          <a:xfrm>
            <a:off x="6638925" y="1411788"/>
            <a:ext cx="3733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en-GB" sz="2200" b="0" dirty="0">
                <a:solidFill>
                  <a:srgbClr val="006600"/>
                </a:solidFill>
                <a:latin typeface="Times" charset="0"/>
              </a:rPr>
              <a:t>He &amp; ZWL, PRC 96 (2017)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2C82EB-895D-A04B-AA45-3C04AF2A3CE8}"/>
              </a:ext>
            </a:extLst>
          </p:cNvPr>
          <p:cNvSpPr/>
          <p:nvPr/>
        </p:nvSpPr>
        <p:spPr>
          <a:xfrm>
            <a:off x="7092430" y="3580298"/>
            <a:ext cx="2975495" cy="689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en-GB" sz="2200" b="0" dirty="0">
                <a:solidFill>
                  <a:srgbClr val="006600"/>
                </a:solidFill>
                <a:latin typeface="Times" charset="0"/>
              </a:rPr>
              <a:t>     ZWL, PRC 98 (2018)</a:t>
            </a:r>
          </a:p>
          <a:p>
            <a:pPr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en-GB" sz="2200" b="0" dirty="0">
                <a:solidFill>
                  <a:srgbClr val="006600"/>
                </a:solidFill>
                <a:latin typeface="Times" charset="0"/>
              </a:rPr>
              <a:t>He &amp; ZWL (in progress)</a:t>
            </a:r>
            <a:endParaRPr lang="en-US" sz="2200" b="0" dirty="0">
              <a:solidFill>
                <a:srgbClr val="0000FF"/>
              </a:solidFill>
              <a:latin typeface="Times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B21ACF-987B-104B-BF30-541C58A3C926}"/>
              </a:ext>
            </a:extLst>
          </p:cNvPr>
          <p:cNvSpPr/>
          <p:nvPr/>
        </p:nvSpPr>
        <p:spPr>
          <a:xfrm>
            <a:off x="7363210" y="2982453"/>
            <a:ext cx="195976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en-GB" sz="2200" b="0" dirty="0">
                <a:solidFill>
                  <a:srgbClr val="006600"/>
                </a:solidFill>
                <a:latin typeface="Times" charset="0"/>
              </a:rPr>
              <a:t>ZWL &amp; GL Ma</a:t>
            </a:r>
            <a:endParaRPr lang="en-US" sz="2200" b="0" dirty="0">
              <a:solidFill>
                <a:srgbClr val="0000FF"/>
              </a:solidFill>
              <a:latin typeface="Times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D7B8C0-F279-F746-8C2C-5CCA0FCFDD79}"/>
              </a:ext>
            </a:extLst>
          </p:cNvPr>
          <p:cNvSpPr/>
          <p:nvPr/>
        </p:nvSpPr>
        <p:spPr>
          <a:xfrm>
            <a:off x="6629400" y="1912303"/>
            <a:ext cx="34480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0" dirty="0">
                <a:solidFill>
                  <a:srgbClr val="006600"/>
                </a:solidFill>
              </a:rPr>
              <a:t>HJ Xu et al.</a:t>
            </a:r>
            <a:r>
              <a:rPr lang="is-IS" sz="2200" b="0" dirty="0">
                <a:solidFill>
                  <a:srgbClr val="006600"/>
                </a:solidFill>
              </a:rPr>
              <a:t> PRL 121 (2018)</a:t>
            </a:r>
          </a:p>
          <a:p>
            <a:r>
              <a:rPr lang="is-IS" sz="2200" b="0" dirty="0">
                <a:solidFill>
                  <a:srgbClr val="006600"/>
                </a:solidFill>
              </a:rPr>
              <a:t>	&amp; CPC 42 (2018)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A50E458-ABD6-3042-BC26-BC523E12B20B}"/>
              </a:ext>
            </a:extLst>
          </p:cNvPr>
          <p:cNvSpPr/>
          <p:nvPr/>
        </p:nvSpPr>
        <p:spPr>
          <a:xfrm>
            <a:off x="6707710" y="4784171"/>
            <a:ext cx="3360215" cy="612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6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-GB" sz="2200" b="0" dirty="0">
                <a:solidFill>
                  <a:srgbClr val="006600"/>
                </a:solidFill>
                <a:latin typeface="Times" charset="0"/>
              </a:rPr>
              <a:t>Zhang et al. PRC 99 (2019)</a:t>
            </a:r>
          </a:p>
          <a:p>
            <a:pPr>
              <a:lnSpc>
                <a:spcPts val="16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-GB" sz="2200" b="0" dirty="0">
                <a:solidFill>
                  <a:srgbClr val="006600"/>
                </a:solidFill>
                <a:latin typeface="Times" charset="0"/>
              </a:rPr>
              <a:t>Zheng et al. (in progress)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F78FA5-4A84-1043-9E1A-AB57CE938050}"/>
              </a:ext>
            </a:extLst>
          </p:cNvPr>
          <p:cNvSpPr/>
          <p:nvPr/>
        </p:nvSpPr>
        <p:spPr>
          <a:xfrm>
            <a:off x="7178217" y="6072711"/>
            <a:ext cx="132760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en-GB" sz="2200" b="0" dirty="0">
                <a:solidFill>
                  <a:srgbClr val="006600"/>
                </a:solidFill>
                <a:latin typeface="Times" charset="0"/>
              </a:rPr>
              <a:t>J Xu et al.</a:t>
            </a:r>
            <a:endParaRPr lang="en-US" sz="2200" b="0" dirty="0">
              <a:solidFill>
                <a:srgbClr val="0000FF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64731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48441</TotalTime>
  <Words>1838</Words>
  <Application>Microsoft Macintosh PowerPoint</Application>
  <PresentationFormat>Custom</PresentationFormat>
  <Paragraphs>348</Paragraphs>
  <Slides>28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StarSymbol</vt:lpstr>
      <vt:lpstr>Arial</vt:lpstr>
      <vt:lpstr>Arial</vt:lpstr>
      <vt:lpstr>Cambria Math</vt:lpstr>
      <vt:lpstr>Times</vt:lpstr>
      <vt:lpstr>Times New Roman</vt:lpstr>
      <vt:lpstr>Wingdings</vt:lpstr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Improve Heavy Flavor Productions in AMPT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Lin, Ziwei</cp:lastModifiedBy>
  <cp:revision>4111</cp:revision>
  <cp:lastPrinted>2019-07-22T17:51:51Z</cp:lastPrinted>
  <dcterms:modified xsi:type="dcterms:W3CDTF">2019-07-22T17:52:04Z</dcterms:modified>
</cp:coreProperties>
</file>