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42"/>
  </p:notesMasterIdLst>
  <p:handoutMasterIdLst>
    <p:handoutMasterId r:id="rId43"/>
  </p:handoutMasterIdLst>
  <p:sldIdLst>
    <p:sldId id="886" r:id="rId3"/>
    <p:sldId id="997" r:id="rId4"/>
    <p:sldId id="999" r:id="rId5"/>
    <p:sldId id="1096" r:id="rId6"/>
    <p:sldId id="1090" r:id="rId7"/>
    <p:sldId id="1093" r:id="rId8"/>
    <p:sldId id="1092" r:id="rId9"/>
    <p:sldId id="998" r:id="rId10"/>
    <p:sldId id="1082" r:id="rId11"/>
    <p:sldId id="1083" r:id="rId12"/>
    <p:sldId id="1081" r:id="rId13"/>
    <p:sldId id="989" r:id="rId14"/>
    <p:sldId id="977" r:id="rId15"/>
    <p:sldId id="935" r:id="rId16"/>
    <p:sldId id="778" r:id="rId17"/>
    <p:sldId id="914" r:id="rId18"/>
    <p:sldId id="913" r:id="rId19"/>
    <p:sldId id="983" r:id="rId20"/>
    <p:sldId id="1094" r:id="rId21"/>
    <p:sldId id="993" r:id="rId22"/>
    <p:sldId id="992" r:id="rId23"/>
    <p:sldId id="994" r:id="rId24"/>
    <p:sldId id="1089" r:id="rId25"/>
    <p:sldId id="936" r:id="rId26"/>
    <p:sldId id="943" r:id="rId27"/>
    <p:sldId id="996" r:id="rId28"/>
    <p:sldId id="958" r:id="rId29"/>
    <p:sldId id="946" r:id="rId30"/>
    <p:sldId id="988" r:id="rId31"/>
    <p:sldId id="987" r:id="rId32"/>
    <p:sldId id="1087" r:id="rId33"/>
    <p:sldId id="1095" r:id="rId34"/>
    <p:sldId id="891" r:id="rId35"/>
    <p:sldId id="1004" r:id="rId36"/>
    <p:sldId id="1015" r:id="rId37"/>
    <p:sldId id="1066" r:id="rId38"/>
    <p:sldId id="1074" r:id="rId39"/>
    <p:sldId id="1079" r:id="rId40"/>
    <p:sldId id="991" r:id="rId41"/>
  </p:sldIdLst>
  <p:sldSz cx="9144000" cy="6858000" type="screen4x3"/>
  <p:notesSz cx="9928225" cy="6797675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FFCC"/>
    <a:srgbClr val="FFFF66"/>
    <a:srgbClr val="CC00CC"/>
    <a:srgbClr val="FFCC99"/>
    <a:srgbClr val="008000"/>
    <a:srgbClr val="FFFF99"/>
    <a:srgbClr val="CC3399"/>
    <a:srgbClr val="006600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2" autoAdjust="0"/>
    <p:restoredTop sz="99612" autoAdjust="0"/>
  </p:normalViewPr>
  <p:slideViewPr>
    <p:cSldViewPr>
      <p:cViewPr varScale="1">
        <p:scale>
          <a:sx n="57" d="100"/>
          <a:sy n="57" d="100"/>
        </p:scale>
        <p:origin x="1605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301702" cy="33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0" tIns="46645" rIns="93290" bIns="46645" numCol="1" anchor="t" anchorCtr="0" compatLnSpc="1">
            <a:prstTxWarp prst="textNoShape">
              <a:avLst/>
            </a:prstTxWarp>
          </a:bodyPr>
          <a:lstStyle>
            <a:lvl1pPr algn="l" defTabSz="933652">
              <a:defRPr sz="1200"/>
            </a:lvl1pPr>
          </a:lstStyle>
          <a:p>
            <a:endParaRPr lang="en-US" altLang="zh-CN"/>
          </a:p>
        </p:txBody>
      </p:sp>
      <p:sp>
        <p:nvSpPr>
          <p:cNvPr id="19353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6524" y="1"/>
            <a:ext cx="4301702" cy="33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0" tIns="46645" rIns="93290" bIns="46645" numCol="1" anchor="t" anchorCtr="0" compatLnSpc="1">
            <a:prstTxWarp prst="textNoShape">
              <a:avLst/>
            </a:prstTxWarp>
          </a:bodyPr>
          <a:lstStyle>
            <a:lvl1pPr defTabSz="933652">
              <a:defRPr sz="1200"/>
            </a:lvl1pPr>
          </a:lstStyle>
          <a:p>
            <a:endParaRPr lang="en-US" altLang="zh-CN"/>
          </a:p>
        </p:txBody>
      </p:sp>
      <p:sp>
        <p:nvSpPr>
          <p:cNvPr id="19354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58260"/>
            <a:ext cx="4301702" cy="33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0" tIns="46645" rIns="93290" bIns="46645" numCol="1" anchor="b" anchorCtr="0" compatLnSpc="1">
            <a:prstTxWarp prst="textNoShape">
              <a:avLst/>
            </a:prstTxWarp>
          </a:bodyPr>
          <a:lstStyle>
            <a:lvl1pPr algn="l" defTabSz="933652">
              <a:defRPr sz="1200"/>
            </a:lvl1pPr>
          </a:lstStyle>
          <a:p>
            <a:endParaRPr lang="en-US" altLang="zh-CN"/>
          </a:p>
        </p:txBody>
      </p:sp>
      <p:sp>
        <p:nvSpPr>
          <p:cNvPr id="19354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6524" y="6458260"/>
            <a:ext cx="4301702" cy="33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0" tIns="46645" rIns="93290" bIns="46645" numCol="1" anchor="b" anchorCtr="0" compatLnSpc="1">
            <a:prstTxWarp prst="textNoShape">
              <a:avLst/>
            </a:prstTxWarp>
          </a:bodyPr>
          <a:lstStyle>
            <a:lvl1pPr defTabSz="933652">
              <a:defRPr sz="1200"/>
            </a:lvl1pPr>
          </a:lstStyle>
          <a:p>
            <a:fld id="{68C6E874-DFB3-4A49-BCFE-8F9A8CA5831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01847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301702" cy="33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0" tIns="46645" rIns="93290" bIns="46645" numCol="1" anchor="t" anchorCtr="0" compatLnSpc="1">
            <a:prstTxWarp prst="textNoShape">
              <a:avLst/>
            </a:prstTxWarp>
          </a:bodyPr>
          <a:lstStyle>
            <a:lvl1pPr algn="l" defTabSz="933652">
              <a:defRPr sz="1200"/>
            </a:lvl1pPr>
          </a:lstStyle>
          <a:p>
            <a:endParaRPr lang="en-US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6524" y="1"/>
            <a:ext cx="4301702" cy="33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0" tIns="46645" rIns="93290" bIns="46645" numCol="1" anchor="t" anchorCtr="0" compatLnSpc="1">
            <a:prstTxWarp prst="textNoShape">
              <a:avLst/>
            </a:prstTxWarp>
          </a:bodyPr>
          <a:lstStyle>
            <a:lvl1pPr defTabSz="933652">
              <a:defRPr sz="1200"/>
            </a:lvl1pPr>
          </a:lstStyle>
          <a:p>
            <a:endParaRPr lang="en-US" altLang="zh-CN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2313" y="509588"/>
            <a:ext cx="3398837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4834" y="3229135"/>
            <a:ext cx="7278574" cy="305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0" tIns="46645" rIns="93290" bIns="46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58260"/>
            <a:ext cx="4301702" cy="33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0" tIns="46645" rIns="93290" bIns="46645" numCol="1" anchor="b" anchorCtr="0" compatLnSpc="1">
            <a:prstTxWarp prst="textNoShape">
              <a:avLst/>
            </a:prstTxWarp>
          </a:bodyPr>
          <a:lstStyle>
            <a:lvl1pPr algn="l" defTabSz="933652">
              <a:defRPr sz="1200"/>
            </a:lvl1pPr>
          </a:lstStyle>
          <a:p>
            <a:endParaRPr lang="en-US" altLang="zh-CN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6524" y="6458260"/>
            <a:ext cx="4301702" cy="33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0" tIns="46645" rIns="93290" bIns="46645" numCol="1" anchor="b" anchorCtr="0" compatLnSpc="1">
            <a:prstTxWarp prst="textNoShape">
              <a:avLst/>
            </a:prstTxWarp>
          </a:bodyPr>
          <a:lstStyle>
            <a:lvl1pPr defTabSz="933652">
              <a:defRPr sz="1200"/>
            </a:lvl1pPr>
          </a:lstStyle>
          <a:p>
            <a:fld id="{D0B4387F-57BD-4908-A6D3-257DBB6E436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01627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9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</a:ln>
        </p:spPr>
        <p:txBody>
          <a:bodyPr/>
          <a:lstStyle/>
          <a:p>
            <a:fld id="{2335B631-6A86-4E2B-9478-CEFA14274551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15938"/>
            <a:ext cx="3395663" cy="2546350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3722" y="3229361"/>
            <a:ext cx="7931788" cy="30540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6860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</a:ln>
        </p:spPr>
        <p:txBody>
          <a:bodyPr/>
          <a:lstStyle/>
          <a:p>
            <a:fld id="{2335B631-6A86-4E2B-9478-CEFA14274551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15938"/>
            <a:ext cx="3395663" cy="2546350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3722" y="3229361"/>
            <a:ext cx="7931788" cy="30540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798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</a:ln>
        </p:spPr>
        <p:txBody>
          <a:bodyPr/>
          <a:lstStyle/>
          <a:p>
            <a:fld id="{2335B631-6A86-4E2B-9478-CEFA14274551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15938"/>
            <a:ext cx="3395663" cy="2546350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3722" y="3229361"/>
            <a:ext cx="7931788" cy="30540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243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08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</a:ln>
        </p:spPr>
        <p:txBody>
          <a:bodyPr/>
          <a:lstStyle/>
          <a:p>
            <a:fld id="{2335B631-6A86-4E2B-9478-CEFA14274551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15938"/>
            <a:ext cx="3395663" cy="2546350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3722" y="3229361"/>
            <a:ext cx="7931788" cy="30540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394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83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71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95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48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</a:ln>
        </p:spPr>
        <p:txBody>
          <a:bodyPr/>
          <a:lstStyle/>
          <a:p>
            <a:fld id="{2335B631-6A86-4E2B-9478-CEFA14274551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15938"/>
            <a:ext cx="3395663" cy="2546350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3722" y="3229361"/>
            <a:ext cx="7931788" cy="30540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157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012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641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028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</a:ln>
        </p:spPr>
        <p:txBody>
          <a:bodyPr/>
          <a:lstStyle/>
          <a:p>
            <a:fld id="{2335B631-6A86-4E2B-9478-CEFA14274551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15938"/>
            <a:ext cx="3395663" cy="2546350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3722" y="3229361"/>
            <a:ext cx="7931788" cy="30540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90322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259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432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241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160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463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33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</a:ln>
        </p:spPr>
        <p:txBody>
          <a:bodyPr/>
          <a:lstStyle/>
          <a:p>
            <a:fld id="{2335B631-6A86-4E2B-9478-CEFA14274551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15938"/>
            <a:ext cx="3395663" cy="2546350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3722" y="3229361"/>
            <a:ext cx="7931788" cy="30540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43099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816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386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</a:ln>
        </p:spPr>
        <p:txBody>
          <a:bodyPr/>
          <a:lstStyle/>
          <a:p>
            <a:fld id="{2335B631-6A86-4E2B-9478-CEFA14274551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15938"/>
            <a:ext cx="3395663" cy="2546350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3722" y="3229361"/>
            <a:ext cx="7931788" cy="30540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987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925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1838" y="509588"/>
            <a:ext cx="3398837" cy="2549525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22" y="3229360"/>
            <a:ext cx="7940782" cy="305872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4" tIns="46197" rIns="92394" bIns="4619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2882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1838" y="509588"/>
            <a:ext cx="3398837" cy="2549525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22" y="3229360"/>
            <a:ext cx="7940782" cy="305872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4" tIns="46197" rIns="92394" bIns="4619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8278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1838" y="509588"/>
            <a:ext cx="3398837" cy="2549525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22" y="3229360"/>
            <a:ext cx="7940782" cy="305872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4" tIns="46197" rIns="92394" bIns="4619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1582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149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925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85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</a:ln>
        </p:spPr>
        <p:txBody>
          <a:bodyPr/>
          <a:lstStyle/>
          <a:p>
            <a:fld id="{2335B631-6A86-4E2B-9478-CEFA14274551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15938"/>
            <a:ext cx="3395663" cy="2546350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3722" y="3229361"/>
            <a:ext cx="7931788" cy="30540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3105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</a:ln>
        </p:spPr>
        <p:txBody>
          <a:bodyPr/>
          <a:lstStyle/>
          <a:p>
            <a:fld id="{2335B631-6A86-4E2B-9478-CEFA14274551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15938"/>
            <a:ext cx="3395663" cy="2546350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3722" y="3229361"/>
            <a:ext cx="7931788" cy="30540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1401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</a:ln>
        </p:spPr>
        <p:txBody>
          <a:bodyPr/>
          <a:lstStyle/>
          <a:p>
            <a:fld id="{2335B631-6A86-4E2B-9478-CEFA14274551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15938"/>
            <a:ext cx="3395663" cy="2546350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3722" y="3229361"/>
            <a:ext cx="7931788" cy="30540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490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</a:ln>
        </p:spPr>
        <p:txBody>
          <a:bodyPr/>
          <a:lstStyle/>
          <a:p>
            <a:fld id="{2335B631-6A86-4E2B-9478-CEFA14274551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15938"/>
            <a:ext cx="3395663" cy="2546350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3722" y="3229361"/>
            <a:ext cx="7931788" cy="30540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540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</a:ln>
        </p:spPr>
        <p:txBody>
          <a:bodyPr/>
          <a:lstStyle/>
          <a:p>
            <a:fld id="{2335B631-6A86-4E2B-9478-CEFA14274551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15938"/>
            <a:ext cx="3395663" cy="2546350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3722" y="3229361"/>
            <a:ext cx="7931788" cy="30540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3529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</a:ln>
        </p:spPr>
        <p:txBody>
          <a:bodyPr/>
          <a:lstStyle/>
          <a:p>
            <a:fld id="{2335B631-6A86-4E2B-9478-CEFA14274551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15938"/>
            <a:ext cx="3395663" cy="2546350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3722" y="3229361"/>
            <a:ext cx="7931788" cy="30540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2915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B0841-21C4-42A5-8FFD-1A1ED8796B5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2201E-31C4-42F0-A915-EC5CA84CD4A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F1242-8E94-4BC3-9D27-44D4CF671F5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A9AB-A3B6-4FC6-91B8-05319890BC9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C17F7C-7AA8-4A1E-BF90-8F895A0EAF7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0841-21C4-42A5-8FFD-1A1ED8796B5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1784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319C-099A-452C-A4AA-53F1985A434B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6533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98B3-D3ED-4FC1-8E28-FF13DE39F81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1743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2636-4187-4483-843D-2C2EAC4C3B24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3367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D4D7-D0E4-41FC-8A30-5F3640A6C4EA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7841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2C59-69F4-41F1-B1F2-90FE5B28546D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4228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83319C-099A-452C-A4AA-53F1985A434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49A7-93C0-4342-A9C9-23BF5F52A7C7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59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A928-FE76-4324-8755-5199E137174F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8807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491D-C976-4ED7-B0C3-CBC4056761E5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2681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201E-31C4-42F0-A915-EC5CA84CD4A5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7984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1242-8E94-4BC3-9D27-44D4CF671F5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3209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A9AB-A3B6-4FC6-91B8-05319890BC9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774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E998B3-D3ED-4FC1-8E28-FF13DE39F81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BE2636-4187-4483-843D-2C2EAC4C3B2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AD4D7-D0E4-41FC-8A30-5F3640A6C4E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252C59-69F4-41F1-B1F2-90FE5B28546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7F49A7-93C0-4342-A9C9-23BF5F52A7C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FA928-FE76-4324-8755-5199E137174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D491D-C976-4ED7-B0C3-CBC4056761E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4934A07-89AB-4B91-AC42-1553F027E20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34A07-89AB-4B91-AC42-1553F027E20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510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35.wmf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41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8.png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wmf"/><Relationship Id="rId20" Type="http://schemas.openxmlformats.org/officeDocument/2006/relationships/image" Target="../media/image40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wmf"/><Relationship Id="rId11" Type="http://schemas.openxmlformats.org/officeDocument/2006/relationships/image" Target="../media/image37.png"/><Relationship Id="rId24" Type="http://schemas.openxmlformats.org/officeDocument/2006/relationships/image" Target="../media/image44.png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5.bin"/><Relationship Id="rId23" Type="http://schemas.openxmlformats.org/officeDocument/2006/relationships/image" Target="../media/image43.png"/><Relationship Id="rId10" Type="http://schemas.openxmlformats.org/officeDocument/2006/relationships/image" Target="../media/image32.wmf"/><Relationship Id="rId19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33.wmf"/><Relationship Id="rId22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image" Target="../media/image59.emf"/><Relationship Id="rId7" Type="http://schemas.openxmlformats.org/officeDocument/2006/relationships/image" Target="../media/image6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Relationship Id="rId9" Type="http://schemas.openxmlformats.org/officeDocument/2006/relationships/image" Target="../media/image6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69.emf"/><Relationship Id="rId7" Type="http://schemas.openxmlformats.org/officeDocument/2006/relationships/image" Target="../media/image7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emf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emf"/><Relationship Id="rId3" Type="http://schemas.openxmlformats.org/officeDocument/2006/relationships/image" Target="../media/image88.emf"/><Relationship Id="rId7" Type="http://schemas.openxmlformats.org/officeDocument/2006/relationships/image" Target="../media/image9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1.emf"/><Relationship Id="rId5" Type="http://schemas.openxmlformats.org/officeDocument/2006/relationships/image" Target="../media/image90.emf"/><Relationship Id="rId4" Type="http://schemas.openxmlformats.org/officeDocument/2006/relationships/image" Target="../media/image89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7.emf"/><Relationship Id="rId5" Type="http://schemas.openxmlformats.org/officeDocument/2006/relationships/image" Target="../media/image96.emf"/><Relationship Id="rId4" Type="http://schemas.openxmlformats.org/officeDocument/2006/relationships/image" Target="../media/image95.emf"/><Relationship Id="rId9" Type="http://schemas.openxmlformats.org/officeDocument/2006/relationships/oleObject" Target="../embeddings/oleObject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0.emf"/><Relationship Id="rId4" Type="http://schemas.openxmlformats.org/officeDocument/2006/relationships/image" Target="../media/image9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7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emf"/><Relationship Id="rId5" Type="http://schemas.openxmlformats.org/officeDocument/2006/relationships/image" Target="../media/image104.emf"/><Relationship Id="rId4" Type="http://schemas.openxmlformats.org/officeDocument/2006/relationships/image" Target="../media/image103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0.png"/><Relationship Id="rId3" Type="http://schemas.openxmlformats.org/officeDocument/2006/relationships/image" Target="../media/image106.emf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emf"/><Relationship Id="rId5" Type="http://schemas.openxmlformats.org/officeDocument/2006/relationships/image" Target="../media/image107.emf"/><Relationship Id="rId4" Type="http://schemas.openxmlformats.org/officeDocument/2006/relationships/image" Target="../media/image8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7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0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20140630093504128010.jpg"/>
          <p:cNvPicPr>
            <a:picLocks noChangeAspect="1"/>
          </p:cNvPicPr>
          <p:nvPr/>
        </p:nvPicPr>
        <p:blipFill>
          <a:blip r:embed="rId3" cstate="print"/>
          <a:srcRect l="15833" t="2222" b="1129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653" name="Text Box 13"/>
          <p:cNvSpPr txBox="1">
            <a:spLocks noChangeArrowheads="1"/>
          </p:cNvSpPr>
          <p:nvPr/>
        </p:nvSpPr>
        <p:spPr bwMode="auto">
          <a:xfrm>
            <a:off x="1828800" y="3733800"/>
            <a:ext cx="533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b="1" dirty="0">
                <a:solidFill>
                  <a:srgbClr val="FA3899"/>
                </a:solidFill>
                <a:latin typeface="Arial" pitchFamily="34" charset="0"/>
              </a:rPr>
              <a:t>Peking University  </a:t>
            </a:r>
          </a:p>
        </p:txBody>
      </p:sp>
      <p:sp>
        <p:nvSpPr>
          <p:cNvPr id="27655" name="Text Box 13"/>
          <p:cNvSpPr txBox="1">
            <a:spLocks noChangeArrowheads="1"/>
          </p:cNvSpPr>
          <p:nvPr/>
        </p:nvSpPr>
        <p:spPr bwMode="auto">
          <a:xfrm>
            <a:off x="838200" y="1077724"/>
            <a:ext cx="7696200" cy="646331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600" b="1" dirty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Dynamical </a:t>
            </a:r>
            <a:r>
              <a:rPr lang="en-US" sz="3600" b="1" dirty="0" err="1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modelings</a:t>
            </a:r>
            <a:r>
              <a:rPr lang="en-US" sz="3600" b="1" dirty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 for</a:t>
            </a:r>
            <a:r>
              <a:rPr lang="zh-CN" altLang="en-US" sz="3600" b="1" dirty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RHIC</a:t>
            </a:r>
            <a:r>
              <a:rPr lang="zh-CN" altLang="en-US" sz="3600" b="1" dirty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BES</a:t>
            </a:r>
            <a:endParaRPr lang="en-US" sz="3600" b="1" dirty="0">
              <a:solidFill>
                <a:srgbClr val="FF0000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7663" name="Text Box 8"/>
          <p:cNvSpPr txBox="1">
            <a:spLocks noChangeArrowheads="1"/>
          </p:cNvSpPr>
          <p:nvPr/>
        </p:nvSpPr>
        <p:spPr bwMode="auto">
          <a:xfrm>
            <a:off x="2667000" y="2743200"/>
            <a:ext cx="35052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0" lang="en-US" altLang="zh-CN" sz="2400" b="1" dirty="0" err="1">
                <a:solidFill>
                  <a:srgbClr val="FA3899"/>
                </a:solidFill>
                <a:latin typeface="Arial Black" pitchFamily="34" charset="0"/>
              </a:rPr>
              <a:t>Huichao</a:t>
            </a:r>
            <a:r>
              <a:rPr kumimoji="0" lang="en-US" altLang="zh-CN" sz="2400" b="1" dirty="0">
                <a:solidFill>
                  <a:srgbClr val="FA3899"/>
                </a:solidFill>
                <a:latin typeface="Arial Black" pitchFamily="34" charset="0"/>
              </a:rPr>
              <a:t> Song </a:t>
            </a:r>
          </a:p>
          <a:p>
            <a:pPr algn="ctr">
              <a:spcBef>
                <a:spcPts val="600"/>
              </a:spcBef>
            </a:pPr>
            <a:r>
              <a:rPr kumimoji="0" lang="zh-CN" altLang="en-US" sz="2400" b="1" dirty="0">
                <a:solidFill>
                  <a:srgbClr val="FA3899"/>
                </a:solidFill>
                <a:latin typeface="Arial Black" pitchFamily="34" charset="0"/>
              </a:rPr>
              <a:t>宋慧超</a:t>
            </a:r>
            <a:endParaRPr kumimoji="0" lang="en-US" altLang="zh-CN" sz="2400" b="1" dirty="0">
              <a:solidFill>
                <a:srgbClr val="FA3899"/>
              </a:solidFill>
              <a:latin typeface="Arial Black" pitchFamily="34" charset="0"/>
              <a:ea typeface="华文行楷"/>
              <a:cs typeface="华文行楷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914400" y="4953000"/>
            <a:ext cx="7086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zh-CN" sz="24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Workshop on QCD Physics &amp; Study of the Phase </a:t>
            </a:r>
            <a:r>
              <a:rPr kumimoji="0" lang="en-US" altLang="zh-CN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digram</a:t>
            </a:r>
            <a:r>
              <a:rPr kumimoji="0" lang="en-US" altLang="zh-CN" sz="24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 and New Type of Topological Effects</a:t>
            </a:r>
          </a:p>
          <a:p>
            <a:pPr algn="ctr"/>
            <a:r>
              <a:rPr kumimoji="0" lang="en-US" altLang="zh-CN" sz="24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  </a:t>
            </a:r>
            <a:r>
              <a:rPr kumimoji="0" lang="en-US" altLang="zh-CN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Shangdong</a:t>
            </a:r>
            <a:r>
              <a:rPr kumimoji="0" lang="en-US" altLang="zh-CN" sz="24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 </a:t>
            </a:r>
            <a:r>
              <a:rPr kumimoji="0" lang="en-US" altLang="zh-CN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Wehai</a:t>
            </a:r>
            <a:r>
              <a:rPr kumimoji="0" lang="en-US" altLang="zh-CN" sz="24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, July 17-25</a:t>
            </a:r>
            <a:r>
              <a:rPr kumimoji="0"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 </a:t>
            </a:r>
            <a:r>
              <a:rPr kumimoji="0" lang="en-US" altLang="zh-CN" sz="24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.</a:t>
            </a:r>
            <a:r>
              <a:rPr kumimoji="0"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 </a:t>
            </a:r>
            <a:r>
              <a:rPr kumimoji="0" lang="en-US" altLang="zh-CN" sz="24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2019.</a:t>
            </a:r>
            <a:endParaRPr kumimoji="0" lang="en-US" altLang="zh-CN" sz="2400" b="1" dirty="0"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20809" y="6457890"/>
            <a:ext cx="1823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CN" b="1" dirty="0">
                <a:solidFill>
                  <a:schemeClr val="accent2">
                    <a:lumMod val="20000"/>
                    <a:lumOff val="80000"/>
                  </a:schemeClr>
                </a:solidFill>
                <a:cs typeface="Arial" pitchFamily="34" charset="0"/>
              </a:rPr>
              <a:t>May.  18,  2019</a:t>
            </a:r>
            <a:endParaRPr lang="zh-CN" altLang="en-US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87938" name="AutoShape 2" descr="http://img2.imgtn.bdimg.com/it/u=1614547912,2843897828&amp;fm=21&amp;gp=0.jpg"/>
          <p:cNvSpPr>
            <a:spLocks noChangeAspect="1" noChangeArrowheads="1"/>
          </p:cNvSpPr>
          <p:nvPr/>
        </p:nvSpPr>
        <p:spPr bwMode="auto">
          <a:xfrm>
            <a:off x="155575" y="-2019300"/>
            <a:ext cx="6124575" cy="4219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1D2A9B4-25C8-4E81-B77C-731D15A19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03" y="1295400"/>
            <a:ext cx="5305997" cy="1541398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4664A816-9F38-4CAE-80F1-07DC5DEAA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19138"/>
          </a:xfrm>
          <a:prstGeom prst="rect">
            <a:avLst/>
          </a:prstGeom>
          <a:solidFill>
            <a:srgbClr val="A4BBF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3200" b="1" dirty="0">
                <a:solidFill>
                  <a:schemeClr val="tx2"/>
                </a:solidFill>
              </a:rPr>
              <a:t>Effects of heat conductivity</a:t>
            </a:r>
            <a:endParaRPr lang="zh-CN" altLang="en-US" sz="3200" b="1" dirty="0">
              <a:solidFill>
                <a:schemeClr val="tx2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94C7ACC-175D-4698-B379-06C7241CCF9E}"/>
              </a:ext>
            </a:extLst>
          </p:cNvPr>
          <p:cNvSpPr/>
          <p:nvPr/>
        </p:nvSpPr>
        <p:spPr>
          <a:xfrm>
            <a:off x="80434" y="843495"/>
            <a:ext cx="2448107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tx2"/>
                </a:solidFill>
              </a:rPr>
              <a:t>Net baryon diffusion</a:t>
            </a:r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9F4E0A2-FF84-4272-AA61-CB4127BF53F3}"/>
              </a:ext>
            </a:extLst>
          </p:cNvPr>
          <p:cNvSpPr/>
          <p:nvPr/>
        </p:nvSpPr>
        <p:spPr>
          <a:xfrm>
            <a:off x="242541" y="5083061"/>
            <a:ext cx="3362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6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G. </a:t>
            </a:r>
            <a:r>
              <a:rPr lang="en-US" altLang="zh-CN" sz="1600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Denicol</a:t>
            </a:r>
            <a:r>
              <a:rPr lang="en-US" altLang="zh-CN" sz="16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, C. Gale, S. Jeon, A. </a:t>
            </a:r>
            <a:r>
              <a:rPr lang="en-US" altLang="zh-CN" sz="1600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Monnai</a:t>
            </a:r>
            <a:r>
              <a:rPr lang="en-US" altLang="zh-CN" sz="16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, B. </a:t>
            </a:r>
            <a:r>
              <a:rPr lang="en-US" altLang="zh-CN" sz="1600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Schenke</a:t>
            </a:r>
            <a:r>
              <a:rPr lang="en-US" altLang="zh-CN" sz="16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and C. Shen, Phys. Rev. C98, 034916 (2018) ;  M. Li and C. Shen, Phys. Rev. C98, 064908 (2018)</a:t>
            </a:r>
            <a:endParaRPr lang="zh-CN" altLang="en-US" sz="16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F869893-9D53-4EC4-B78C-F1A5C5CB0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41" y="2965401"/>
            <a:ext cx="6177657" cy="1914193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D50A4719-1B49-41F7-924D-BCF422B83FA7}"/>
              </a:ext>
            </a:extLst>
          </p:cNvPr>
          <p:cNvSpPr/>
          <p:nvPr/>
        </p:nvSpPr>
        <p:spPr>
          <a:xfrm>
            <a:off x="4026982" y="5083061"/>
            <a:ext cx="4890311" cy="17851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altLang="zh-CN" dirty="0">
                <a:solidFill>
                  <a:schemeClr val="accent6"/>
                </a:solidFill>
                <a:latin typeface="Helvetica-Light"/>
              </a:rPr>
              <a:t>-Net baryon diffusion transports more baryon numbers to the mid-rapidity region</a:t>
            </a:r>
          </a:p>
          <a:p>
            <a:pPr algn="l">
              <a:spcAft>
                <a:spcPts val="600"/>
              </a:spcAft>
            </a:pPr>
            <a:r>
              <a:rPr lang="en-US" altLang="zh-CN" dirty="0">
                <a:solidFill>
                  <a:srgbClr val="C00000"/>
                </a:solidFill>
                <a:latin typeface="Helvetica-Light"/>
              </a:rPr>
              <a:t>-Need a systematical study of various flow data in the near future</a:t>
            </a:r>
          </a:p>
          <a:p>
            <a:pPr algn="l">
              <a:spcAft>
                <a:spcPts val="600"/>
              </a:spcAft>
            </a:pPr>
            <a:r>
              <a:rPr lang="en-US" altLang="zh-CN" dirty="0">
                <a:solidFill>
                  <a:srgbClr val="C00000"/>
                </a:solidFill>
                <a:latin typeface="Helvetica-Light"/>
              </a:rPr>
              <a:t>-Extracting heat conductivity in the future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DE080A5-5859-462B-8BBE-9C596DCA4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6906" y="739209"/>
            <a:ext cx="5180387" cy="4061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02570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8532161-B42F-4407-AC46-C325AC8B9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19138"/>
          </a:xfrm>
          <a:prstGeom prst="rect">
            <a:avLst/>
          </a:prstGeom>
          <a:solidFill>
            <a:srgbClr val="A4BBF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3200" b="1" dirty="0">
                <a:solidFill>
                  <a:schemeClr val="tx2"/>
                </a:solidFill>
              </a:rPr>
              <a:t>Global  Λ polarization </a:t>
            </a:r>
            <a:endParaRPr lang="zh-CN" altLang="en-US" sz="3200" b="1" dirty="0">
              <a:solidFill>
                <a:schemeClr val="tx2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75D569D-E829-4D5F-B46C-2C4FF8A6B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9" y="716604"/>
            <a:ext cx="3117656" cy="244309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4C4BCE7-C320-4647-82E1-FAC67BB7BD84}"/>
              </a:ext>
            </a:extLst>
          </p:cNvPr>
          <p:cNvSpPr/>
          <p:nvPr/>
        </p:nvSpPr>
        <p:spPr>
          <a:xfrm>
            <a:off x="228600" y="3157161"/>
            <a:ext cx="31849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Liang &amp; Wang, PRL 94 (05) 102301</a:t>
            </a: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Liang &amp; Wang, PLB 629(05)20</a:t>
            </a:r>
          </a:p>
          <a:p>
            <a:pPr algn="l"/>
            <a:r>
              <a:rPr lang="da-DK" altLang="zh-CN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Gao et al, PRC 77 (08) 044902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14AA236-A712-4D0F-BDA2-16180DEF0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1" y="4234379"/>
            <a:ext cx="3362683" cy="256629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C67239C-8A63-43CB-BDCB-B64DF9648E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838200"/>
            <a:ext cx="4225894" cy="3629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3CA9F6C-4913-4791-B82B-E45143D4C4ED}"/>
              </a:ext>
            </a:extLst>
          </p:cNvPr>
          <p:cNvSpPr/>
          <p:nvPr/>
        </p:nvSpPr>
        <p:spPr>
          <a:xfrm>
            <a:off x="4149138" y="6099776"/>
            <a:ext cx="53593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altLang="zh-CN" dirty="0">
                <a:solidFill>
                  <a:schemeClr val="bg1">
                    <a:lumMod val="50000"/>
                  </a:schemeClr>
                </a:solidFill>
                <a:latin typeface="Times-Roman"/>
              </a:rPr>
              <a:t>Li,Pang,Wang&amp;Xia, PRC 96 (2017) 054908; F. Beccattini et al. EPJC 75(2015)406 ... ...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72F346E-07FA-48CD-B725-BC8EB0F06608}"/>
              </a:ext>
            </a:extLst>
          </p:cNvPr>
          <p:cNvSpPr/>
          <p:nvPr/>
        </p:nvSpPr>
        <p:spPr>
          <a:xfrm>
            <a:off x="5699149" y="4633061"/>
            <a:ext cx="28701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STAR, </a:t>
            </a:r>
            <a:r>
              <a:rPr lang="en-US" altLang="zh-CN" i="1" dirty="0">
                <a:solidFill>
                  <a:schemeClr val="bg1">
                    <a:lumMod val="50000"/>
                  </a:schemeClr>
                </a:solidFill>
              </a:rPr>
              <a:t>Nature 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</a:rPr>
              <a:t>548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, 62–65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195D85A-A09F-4383-9F3E-C4C9E64BDA43}"/>
              </a:ext>
            </a:extLst>
          </p:cNvPr>
          <p:cNvSpPr/>
          <p:nvPr/>
        </p:nvSpPr>
        <p:spPr>
          <a:xfrm>
            <a:off x="4115582" y="5198089"/>
            <a:ext cx="38172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HelveticaNeue-Light"/>
              </a:rPr>
              <a:t>Most vorticial fluid (ω/T ~ 0.001)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5CCE36C-671E-4600-9171-723A59FB2FBF}"/>
              </a:ext>
            </a:extLst>
          </p:cNvPr>
          <p:cNvSpPr/>
          <p:nvPr/>
        </p:nvSpPr>
        <p:spPr>
          <a:xfrm>
            <a:off x="4115582" y="5587419"/>
            <a:ext cx="3869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HelveticaNeue-Light"/>
              </a:rPr>
              <a:t>Measured through </a:t>
            </a:r>
            <a:r>
              <a:rPr lang="zh-CN" altLang="en-US" dirty="0">
                <a:latin typeface="STIXGeneral-Regular"/>
              </a:rPr>
              <a:t>𝝠 </a:t>
            </a:r>
            <a:r>
              <a:rPr lang="en-US" altLang="zh-CN" dirty="0">
                <a:latin typeface="HelveticaNeue-Light"/>
              </a:rPr>
              <a:t>polarization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4929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2" name="Picture 14" descr="Phasendiagra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04800"/>
            <a:ext cx="632974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2A93F8CA-5B24-4058-B8C3-AF37951EF4B4}"/>
              </a:ext>
            </a:extLst>
          </p:cNvPr>
          <p:cNvSpPr/>
          <p:nvPr/>
        </p:nvSpPr>
        <p:spPr>
          <a:xfrm>
            <a:off x="3048000" y="1219200"/>
            <a:ext cx="838200" cy="1066800"/>
          </a:xfrm>
          <a:prstGeom prst="ellipse">
            <a:avLst/>
          </a:prstGeom>
          <a:ln w="3810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AFBAC57-25B2-4F92-8F39-5108887AE678}"/>
              </a:ext>
            </a:extLst>
          </p:cNvPr>
          <p:cNvSpPr/>
          <p:nvPr/>
        </p:nvSpPr>
        <p:spPr>
          <a:xfrm>
            <a:off x="1776147" y="5247793"/>
            <a:ext cx="52158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zh-CN" sz="2400" b="1" u="sng" dirty="0">
                <a:ea typeface="Arial Unicode MS" pitchFamily="34" charset="-122"/>
                <a:cs typeface="Arial Unicode MS" pitchFamily="34" charset="-122"/>
              </a:rPr>
              <a:t>Dynamical modeling at RHIC BES</a:t>
            </a:r>
          </a:p>
          <a:p>
            <a:pPr algn="l">
              <a:spcBef>
                <a:spcPts val="0"/>
              </a:spcBef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2"/>
                <a:cs typeface="Arial Unicode MS" pitchFamily="34" charset="-122"/>
              </a:rPr>
              <a:t>-Collective flow / Collective expansion </a:t>
            </a:r>
          </a:p>
          <a:p>
            <a:pPr algn="l">
              <a:spcBef>
                <a:spcPts val="0"/>
              </a:spcBef>
            </a:pPr>
            <a:r>
              <a:rPr lang="en-US" altLang="zh-CN" sz="2400" b="1" dirty="0">
                <a:ea typeface="Arial Unicode MS" pitchFamily="34" charset="-122"/>
                <a:cs typeface="Arial Unicode MS" pitchFamily="34" charset="-122"/>
              </a:rPr>
              <a:t>-Critical fluctuations </a:t>
            </a:r>
          </a:p>
          <a:p>
            <a:pPr algn="l">
              <a:spcBef>
                <a:spcPts val="0"/>
              </a:spcBef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2"/>
                <a:cs typeface="Arial Unicode MS" pitchFamily="34" charset="-122"/>
              </a:rPr>
              <a:t>-Non-critical fluctuations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7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0"/>
            <a:ext cx="3581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-33338" y="0"/>
            <a:ext cx="9177338" cy="719138"/>
          </a:xfrm>
          <a:prstGeom prst="rect">
            <a:avLst/>
          </a:prstGeom>
          <a:solidFill>
            <a:srgbClr val="A4BBF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en-US" altLang="zh-CN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STAR BES: multiplicity fluctuations of net protons</a:t>
            </a:r>
            <a:endParaRPr kumimoji="1" lang="en-US" altLang="zh-CN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776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352801"/>
            <a:ext cx="3657600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914400"/>
            <a:ext cx="4419600" cy="457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590800" y="5105400"/>
            <a:ext cx="1626856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P</a:t>
            </a:r>
            <a:r>
              <a:rPr lang="en-US" altLang="zh-CN" sz="1050" b="1" dirty="0">
                <a:solidFill>
                  <a:srgbClr val="FF0000"/>
                </a:solidFill>
              </a:rPr>
              <a:t>T</a:t>
            </a:r>
            <a:r>
              <a:rPr lang="en-US" altLang="zh-CN" sz="1600" b="1" dirty="0">
                <a:solidFill>
                  <a:srgbClr val="FF0000"/>
                </a:solidFill>
              </a:rPr>
              <a:t>=(0.4-2) </a:t>
            </a:r>
            <a:r>
              <a:rPr lang="en-US" altLang="zh-CN" sz="1600" b="1" dirty="0" err="1">
                <a:solidFill>
                  <a:srgbClr val="FF0000"/>
                </a:solidFill>
              </a:rPr>
              <a:t>GeV</a:t>
            </a:r>
            <a:r>
              <a:rPr lang="en-US" altLang="zh-CN" sz="1600" b="1" dirty="0">
                <a:solidFill>
                  <a:srgbClr val="FF0000"/>
                </a:solidFill>
              </a:rPr>
              <a:t> </a:t>
            </a:r>
            <a:endParaRPr lang="zh-CN" alt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7409743" y="5257800"/>
            <a:ext cx="1734257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chemeClr val="accent1"/>
                </a:solidFill>
              </a:rPr>
              <a:t>P</a:t>
            </a:r>
            <a:r>
              <a:rPr lang="en-US" altLang="zh-CN" sz="1050" b="1" dirty="0">
                <a:solidFill>
                  <a:schemeClr val="accent1"/>
                </a:solidFill>
              </a:rPr>
              <a:t>T</a:t>
            </a:r>
            <a:r>
              <a:rPr lang="en-US" altLang="zh-CN" sz="1600" b="1" dirty="0">
                <a:solidFill>
                  <a:schemeClr val="accent1"/>
                </a:solidFill>
              </a:rPr>
              <a:t>=(0.4-0.8) </a:t>
            </a:r>
            <a:r>
              <a:rPr lang="en-US" altLang="zh-CN" sz="1600" b="1" dirty="0" err="1">
                <a:solidFill>
                  <a:schemeClr val="accent1"/>
                </a:solidFill>
              </a:rPr>
              <a:t>GeV</a:t>
            </a:r>
            <a:r>
              <a:rPr lang="en-US" altLang="zh-CN" sz="1600" b="1" dirty="0">
                <a:solidFill>
                  <a:schemeClr val="accent1"/>
                </a:solidFill>
              </a:rPr>
              <a:t> 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00" y="838200"/>
            <a:ext cx="175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err="1">
                <a:solidFill>
                  <a:srgbClr val="CC00CC"/>
                </a:solidFill>
              </a:rPr>
              <a:t>Xiaofeng</a:t>
            </a:r>
            <a:r>
              <a:rPr lang="en-US" altLang="zh-CN" b="1" dirty="0">
                <a:solidFill>
                  <a:srgbClr val="CC00CC"/>
                </a:solidFill>
              </a:rPr>
              <a:t> </a:t>
            </a:r>
            <a:r>
              <a:rPr lang="en-US" altLang="zh-CN" b="1" dirty="0" err="1">
                <a:solidFill>
                  <a:srgbClr val="CC00CC"/>
                </a:solidFill>
              </a:rPr>
              <a:t>Luo</a:t>
            </a:r>
            <a:r>
              <a:rPr lang="en-US" altLang="zh-CN" b="1" dirty="0">
                <a:solidFill>
                  <a:srgbClr val="CC00CC"/>
                </a:solidFill>
              </a:rPr>
              <a:t> CPOD 2014</a:t>
            </a:r>
            <a:endParaRPr lang="zh-CN" altLang="en-US" b="1" dirty="0">
              <a:solidFill>
                <a:srgbClr val="CC00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0401" y="685800"/>
            <a:ext cx="2133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CC00CC"/>
                </a:solidFill>
              </a:rPr>
              <a:t>STAR PRL 2014</a:t>
            </a:r>
            <a:endParaRPr lang="zh-CN" altLang="en-US" b="1" dirty="0">
              <a:solidFill>
                <a:srgbClr val="CC00CC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fld id="{195B0841-21C4-42A5-8FFD-1A1ED8796B51}" type="slidenum">
              <a:rPr lang="en-US" altLang="zh-CN" sz="2000" b="1" smtClean="0">
                <a:solidFill>
                  <a:srgbClr val="FF0000"/>
                </a:solidFill>
              </a:rPr>
              <a:pPr/>
              <a:t>13</a:t>
            </a:fld>
            <a:endParaRPr lang="en-US" altLang="zh-CN" sz="20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6096000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-Non-monotonic behavior, large deviation from the Poisson baseline  </a:t>
            </a:r>
            <a:endParaRPr lang="zh-CN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45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4038600"/>
            <a:ext cx="3403982" cy="1516992"/>
          </a:xfrm>
          <a:prstGeom prst="rect">
            <a:avLst/>
          </a:prstGeom>
        </p:spPr>
      </p:pic>
      <p:sp>
        <p:nvSpPr>
          <p:cNvPr id="8205" name="Rectangle 11"/>
          <p:cNvSpPr>
            <a:spLocks noChangeArrowheads="1"/>
          </p:cNvSpPr>
          <p:nvPr/>
        </p:nvSpPr>
        <p:spPr bwMode="auto">
          <a:xfrm>
            <a:off x="533400" y="2819400"/>
            <a:ext cx="243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u="sng" dirty="0">
                <a:latin typeface="Arial" pitchFamily="34" charset="0"/>
                <a:cs typeface="Arial" pitchFamily="34" charset="0"/>
              </a:rPr>
              <a:t>Critical Fluctuations of  particles  </a:t>
            </a:r>
            <a:r>
              <a:rPr lang="en-US" sz="20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:  </a:t>
            </a:r>
            <a:endParaRPr lang="en-US" dirty="0"/>
          </a:p>
        </p:txBody>
      </p:sp>
      <p:graphicFrame>
        <p:nvGraphicFramePr>
          <p:cNvPr id="8194" name="Object 11"/>
          <p:cNvGraphicFramePr>
            <a:graphicFrameLocks noChangeAspect="1"/>
          </p:cNvGraphicFramePr>
          <p:nvPr/>
        </p:nvGraphicFramePr>
        <p:xfrm>
          <a:off x="1077912" y="3733800"/>
          <a:ext cx="13255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6450" name="Equation" r:id="rId5" imgW="825480" imgH="279360" progId="Equation.3">
                  <p:embed/>
                </p:oleObj>
              </mc:Choice>
              <mc:Fallback>
                <p:oleObj name="Equation" r:id="rId5" imgW="825480" imgH="279360" progId="Equation.3">
                  <p:embed/>
                  <p:pic>
                    <p:nvPicPr>
                      <p:cNvPr id="819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2" y="3733800"/>
                        <a:ext cx="13255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09861" name="Object 11"/>
          <p:cNvGraphicFramePr>
            <a:graphicFrameLocks noChangeAspect="1"/>
          </p:cNvGraphicFramePr>
          <p:nvPr/>
        </p:nvGraphicFramePr>
        <p:xfrm>
          <a:off x="1066800" y="4267200"/>
          <a:ext cx="14303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6451" name="Equation" r:id="rId7" imgW="888840" imgH="279360" progId="Equation.3">
                  <p:embed/>
                </p:oleObj>
              </mc:Choice>
              <mc:Fallback>
                <p:oleObj name="Equation" r:id="rId7" imgW="888840" imgH="279360" progId="Equation.3">
                  <p:embed/>
                  <p:pic>
                    <p:nvPicPr>
                      <p:cNvPr id="280986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267200"/>
                        <a:ext cx="14303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09862" name="Object 11"/>
          <p:cNvGraphicFramePr>
            <a:graphicFrameLocks noChangeAspect="1"/>
          </p:cNvGraphicFramePr>
          <p:nvPr/>
        </p:nvGraphicFramePr>
        <p:xfrm>
          <a:off x="1143000" y="4768850"/>
          <a:ext cx="13271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6452" name="Equation" r:id="rId9" imgW="825480" imgH="279360" progId="Equation.3">
                  <p:embed/>
                </p:oleObj>
              </mc:Choice>
              <mc:Fallback>
                <p:oleObj name="Equation" r:id="rId9" imgW="825480" imgH="279360" progId="Equation.3">
                  <p:embed/>
                  <p:pic>
                    <p:nvPicPr>
                      <p:cNvPr id="280986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768850"/>
                        <a:ext cx="13271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2743200" y="2590800"/>
            <a:ext cx="533400" cy="914400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/>
          </a:p>
        </p:txBody>
      </p:sp>
      <p:sp>
        <p:nvSpPr>
          <p:cNvPr id="19" name="Rounded Rectangle 18"/>
          <p:cNvSpPr/>
          <p:nvPr/>
        </p:nvSpPr>
        <p:spPr>
          <a:xfrm>
            <a:off x="1828800" y="2057400"/>
            <a:ext cx="1295400" cy="457200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/>
          </a:p>
        </p:txBody>
      </p:sp>
      <p:sp>
        <p:nvSpPr>
          <p:cNvPr id="20" name="Rounded Rectangle 19"/>
          <p:cNvSpPr/>
          <p:nvPr/>
        </p:nvSpPr>
        <p:spPr>
          <a:xfrm>
            <a:off x="3124200" y="2286000"/>
            <a:ext cx="914400" cy="914400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/>
          </a:p>
        </p:txBody>
      </p:sp>
      <p:sp>
        <p:nvSpPr>
          <p:cNvPr id="21" name="Rounded Rectangle 20"/>
          <p:cNvSpPr/>
          <p:nvPr/>
        </p:nvSpPr>
        <p:spPr>
          <a:xfrm>
            <a:off x="1752600" y="1905000"/>
            <a:ext cx="914400" cy="457200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/>
          </a:p>
        </p:txBody>
      </p:sp>
      <p:sp>
        <p:nvSpPr>
          <p:cNvPr id="22" name="Rectangle 21"/>
          <p:cNvSpPr/>
          <p:nvPr/>
        </p:nvSpPr>
        <p:spPr>
          <a:xfrm>
            <a:off x="2590800" y="2209800"/>
            <a:ext cx="914400" cy="9144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/>
          </a:p>
        </p:txBody>
      </p:sp>
      <p:pic>
        <p:nvPicPr>
          <p:cNvPr id="24" name="图片 1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57600" y="2743200"/>
            <a:ext cx="1815489" cy="982822"/>
          </a:xfrm>
          <a:prstGeom prst="rect">
            <a:avLst/>
          </a:prstGeom>
        </p:spPr>
      </p:pic>
      <p:pic>
        <p:nvPicPr>
          <p:cNvPr id="25" name="图片 1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00800" y="2590800"/>
            <a:ext cx="2161396" cy="1515285"/>
          </a:xfrm>
          <a:prstGeom prst="rect">
            <a:avLst/>
          </a:prstGeom>
        </p:spPr>
      </p:pic>
      <p:graphicFrame>
        <p:nvGraphicFramePr>
          <p:cNvPr id="2075655" name="Object 11"/>
          <p:cNvGraphicFramePr>
            <a:graphicFrameLocks noChangeAspect="1"/>
          </p:cNvGraphicFramePr>
          <p:nvPr/>
        </p:nvGraphicFramePr>
        <p:xfrm>
          <a:off x="5715000" y="3048000"/>
          <a:ext cx="50958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6453" name="Equation" r:id="rId13" imgW="317160" imgH="228600" progId="Equation.3">
                  <p:embed/>
                </p:oleObj>
              </mc:Choice>
              <mc:Fallback>
                <p:oleObj name="Equation" r:id="rId13" imgW="317160" imgH="228600" progId="Equation.3">
                  <p:embed/>
                  <p:pic>
                    <p:nvPicPr>
                      <p:cNvPr id="20756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048000"/>
                        <a:ext cx="509587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5656" name="Object 11"/>
          <p:cNvGraphicFramePr>
            <a:graphicFrameLocks noChangeAspect="1"/>
          </p:cNvGraphicFramePr>
          <p:nvPr/>
        </p:nvGraphicFramePr>
        <p:xfrm>
          <a:off x="8153400" y="3048000"/>
          <a:ext cx="6127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6454" name="Equation" r:id="rId15" imgW="380880" imgH="228600" progId="Equation.3">
                  <p:embed/>
                </p:oleObj>
              </mc:Choice>
              <mc:Fallback>
                <p:oleObj name="Equation" r:id="rId15" imgW="380880" imgH="228600" progId="Equation.3">
                  <p:embed/>
                  <p:pic>
                    <p:nvPicPr>
                      <p:cNvPr id="207565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3048000"/>
                        <a:ext cx="61277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5657" name="Object 11"/>
          <p:cNvGraphicFramePr>
            <a:graphicFrameLocks noChangeAspect="1"/>
          </p:cNvGraphicFramePr>
          <p:nvPr/>
        </p:nvGraphicFramePr>
        <p:xfrm>
          <a:off x="7620000" y="4648200"/>
          <a:ext cx="5111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6455" name="Equation" r:id="rId17" imgW="317160" imgH="228600" progId="Equation.3">
                  <p:embed/>
                </p:oleObj>
              </mc:Choice>
              <mc:Fallback>
                <p:oleObj name="Equation" r:id="rId17" imgW="317160" imgH="228600" progId="Equation.3">
                  <p:embed/>
                  <p:pic>
                    <p:nvPicPr>
                      <p:cNvPr id="207565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648200"/>
                        <a:ext cx="51117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ounded Rectangle 34"/>
          <p:cNvSpPr/>
          <p:nvPr/>
        </p:nvSpPr>
        <p:spPr>
          <a:xfrm>
            <a:off x="1219200" y="6019800"/>
            <a:ext cx="914400" cy="914400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/>
          </a:p>
        </p:txBody>
      </p:sp>
      <p:sp>
        <p:nvSpPr>
          <p:cNvPr id="42" name="TextBox 41"/>
          <p:cNvSpPr txBox="1"/>
          <p:nvPr/>
        </p:nvSpPr>
        <p:spPr>
          <a:xfrm>
            <a:off x="6400800" y="23622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 err="1">
                <a:solidFill>
                  <a:srgbClr val="CC00CC"/>
                </a:solidFill>
              </a:rPr>
              <a:t>Stephanov</a:t>
            </a:r>
            <a:r>
              <a:rPr lang="en-US" altLang="zh-CN" b="1" dirty="0">
                <a:solidFill>
                  <a:srgbClr val="CC00CC"/>
                </a:solidFill>
              </a:rPr>
              <a:t> PRL 2009</a:t>
            </a:r>
            <a:endParaRPr lang="zh-CN" altLang="en-US" b="1" dirty="0">
              <a:solidFill>
                <a:srgbClr val="CC00CC"/>
              </a:solidFill>
            </a:endParaRPr>
          </a:p>
        </p:txBody>
      </p:sp>
      <p:pic>
        <p:nvPicPr>
          <p:cNvPr id="2075658" name="Picture 1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8600" y="990600"/>
            <a:ext cx="288036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659" name="Picture 1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429000" y="914400"/>
            <a:ext cx="571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660" name="Picture 1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81000" y="1676400"/>
            <a:ext cx="1371600" cy="65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661" name="Picture 1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438400" y="1752600"/>
            <a:ext cx="16764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662" name="Picture 14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019800" y="1752600"/>
            <a:ext cx="232818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663" name="Picture 15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181600" y="1676400"/>
            <a:ext cx="766475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ounded Rectangle 37"/>
          <p:cNvSpPr/>
          <p:nvPr/>
        </p:nvSpPr>
        <p:spPr>
          <a:xfrm>
            <a:off x="108000" y="900000"/>
            <a:ext cx="8915400" cy="1447800"/>
          </a:xfrm>
          <a:prstGeom prst="roundRect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/>
          </a:p>
        </p:txBody>
      </p:sp>
      <p:sp>
        <p:nvSpPr>
          <p:cNvPr id="27" name="Rectangle 26"/>
          <p:cNvSpPr/>
          <p:nvPr/>
        </p:nvSpPr>
        <p:spPr>
          <a:xfrm>
            <a:off x="609600" y="5867400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Higher </a:t>
            </a:r>
            <a:r>
              <a:rPr lang="en-US" altLang="zh-CN" b="1" dirty="0" err="1">
                <a:solidFill>
                  <a:schemeClr val="accent2">
                    <a:lumMod val="75000"/>
                  </a:schemeClr>
                </a:solidFill>
              </a:rPr>
              <a:t>cummulants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 (ratios) of net protons are sensitive observables to probe the QCD critical point  </a:t>
            </a:r>
            <a:endParaRPr lang="zh-CN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83B087EF-6504-4851-AA73-2A60CA443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338" y="0"/>
            <a:ext cx="9177338" cy="719138"/>
          </a:xfrm>
          <a:prstGeom prst="rect">
            <a:avLst/>
          </a:prstGeom>
          <a:solidFill>
            <a:srgbClr val="A4BBF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kumimoji="1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Equilibrium critical fluctuations  (I) </a:t>
            </a:r>
          </a:p>
        </p:txBody>
      </p:sp>
    </p:spTree>
    <p:extLst>
      <p:ext uri="{BB962C8B-B14F-4D97-AF65-F5344CB8AC3E}">
        <p14:creationId xmlns:p14="http://schemas.microsoft.com/office/powerpoint/2010/main" val="9503583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9794" name="Picture 2"/>
          <p:cNvPicPr>
            <a:picLocks noChangeAspect="1" noChangeArrowheads="1"/>
          </p:cNvPicPr>
          <p:nvPr/>
        </p:nvPicPr>
        <p:blipFill>
          <a:blip r:embed="rId3" cstate="print"/>
          <a:srcRect t="-1695"/>
          <a:stretch>
            <a:fillRect/>
          </a:stretch>
        </p:blipFill>
        <p:spPr bwMode="auto">
          <a:xfrm>
            <a:off x="4648200" y="1219200"/>
            <a:ext cx="43434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097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295400"/>
            <a:ext cx="4495799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-4194" y="-2315"/>
            <a:ext cx="9177338" cy="719138"/>
          </a:xfrm>
          <a:prstGeom prst="rect">
            <a:avLst/>
          </a:prstGeom>
          <a:solidFill>
            <a:srgbClr val="A4BBF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kumimoji="1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Equilibrium critical fluctuations  (II)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838200"/>
            <a:ext cx="2337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</a:rPr>
              <a:t>Net Protons  0-5% </a:t>
            </a:r>
            <a:endParaRPr lang="zh-CN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59436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/>
              <a:t>Equilibrium Critical fluctuations give positive contribution to C</a:t>
            </a:r>
            <a:r>
              <a:rPr lang="en-US" altLang="zh-CN" sz="1200" b="1" dirty="0"/>
              <a:t>2</a:t>
            </a:r>
            <a:r>
              <a:rPr lang="en-US" altLang="zh-CN" b="1" dirty="0"/>
              <a:t> , C</a:t>
            </a:r>
            <a:r>
              <a:rPr lang="en-US" altLang="zh-CN" sz="1400" b="1" dirty="0"/>
              <a:t>3;  </a:t>
            </a:r>
            <a:r>
              <a:rPr lang="en-US" altLang="zh-CN" b="1" dirty="0"/>
              <a:t>well above the </a:t>
            </a:r>
            <a:r>
              <a:rPr lang="en-US" altLang="zh-CN" b="1" dirty="0" err="1"/>
              <a:t>poisson</a:t>
            </a:r>
            <a:r>
              <a:rPr lang="en-US" altLang="zh-CN" b="1" dirty="0"/>
              <a:t> baselines,  can NOT explain/describe the C</a:t>
            </a:r>
            <a:r>
              <a:rPr lang="en-US" altLang="zh-CN" sz="1200" b="1" dirty="0"/>
              <a:t>2</a:t>
            </a:r>
            <a:r>
              <a:rPr lang="en-US" altLang="zh-CN" b="1" dirty="0"/>
              <a:t> , C</a:t>
            </a:r>
            <a:r>
              <a:rPr lang="en-US" altLang="zh-CN" sz="1400" b="1" dirty="0"/>
              <a:t>3</a:t>
            </a:r>
            <a:r>
              <a:rPr lang="en-US" altLang="zh-CN" b="1" dirty="0"/>
              <a:t> data </a:t>
            </a:r>
            <a:r>
              <a:rPr lang="en-US" altLang="zh-CN" sz="1400" b="1" dirty="0"/>
              <a:t>   </a:t>
            </a:r>
            <a:r>
              <a:rPr lang="en-US" altLang="zh-CN" b="1" dirty="0"/>
              <a:t>  </a:t>
            </a:r>
            <a:endParaRPr lang="zh-CN" alt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7239000" y="1371600"/>
            <a:ext cx="1626856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P</a:t>
            </a:r>
            <a:r>
              <a:rPr lang="en-US" altLang="zh-CN" sz="1050" b="1" dirty="0">
                <a:solidFill>
                  <a:srgbClr val="FF0000"/>
                </a:solidFill>
              </a:rPr>
              <a:t>T</a:t>
            </a:r>
            <a:r>
              <a:rPr lang="en-US" altLang="zh-CN" sz="1600" b="1" dirty="0">
                <a:solidFill>
                  <a:srgbClr val="FF0000"/>
                </a:solidFill>
              </a:rPr>
              <a:t>=(0.4-2) </a:t>
            </a:r>
            <a:r>
              <a:rPr lang="en-US" altLang="zh-CN" sz="1600" b="1" dirty="0" err="1">
                <a:solidFill>
                  <a:srgbClr val="FF0000"/>
                </a:solidFill>
              </a:rPr>
              <a:t>GeV</a:t>
            </a:r>
            <a:r>
              <a:rPr lang="en-US" altLang="zh-CN" sz="1600" b="1" dirty="0">
                <a:solidFill>
                  <a:srgbClr val="FF0000"/>
                </a:solidFill>
              </a:rPr>
              <a:t> </a:t>
            </a:r>
            <a:endParaRPr lang="zh-CN" altLang="en-US" sz="1600" b="1" dirty="0"/>
          </a:p>
        </p:txBody>
      </p:sp>
      <p:sp>
        <p:nvSpPr>
          <p:cNvPr id="18" name="Rectangle 17"/>
          <p:cNvSpPr/>
          <p:nvPr/>
        </p:nvSpPr>
        <p:spPr>
          <a:xfrm>
            <a:off x="2895600" y="1447800"/>
            <a:ext cx="1734257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chemeClr val="accent1"/>
                </a:solidFill>
              </a:rPr>
              <a:t>P</a:t>
            </a:r>
            <a:r>
              <a:rPr lang="en-US" altLang="zh-CN" sz="1050" b="1" dirty="0">
                <a:solidFill>
                  <a:schemeClr val="accent1"/>
                </a:solidFill>
              </a:rPr>
              <a:t>T</a:t>
            </a:r>
            <a:r>
              <a:rPr lang="en-US" altLang="zh-CN" sz="1600" b="1" dirty="0">
                <a:solidFill>
                  <a:schemeClr val="accent1"/>
                </a:solidFill>
              </a:rPr>
              <a:t>=(0.4-0.8) </a:t>
            </a:r>
            <a:r>
              <a:rPr lang="en-US" altLang="zh-CN" sz="1600" b="1" dirty="0" err="1">
                <a:solidFill>
                  <a:schemeClr val="accent1"/>
                </a:solidFill>
              </a:rPr>
              <a:t>GeV</a:t>
            </a:r>
            <a:r>
              <a:rPr lang="en-US" altLang="zh-CN" sz="1600" b="1" dirty="0">
                <a:solidFill>
                  <a:schemeClr val="accent1"/>
                </a:solidFill>
              </a:rPr>
              <a:t> 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7620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solidFill>
                  <a:srgbClr val="CC00CC"/>
                </a:solidFill>
              </a:rPr>
              <a:t>Jiang, Li &amp; Song, PRC2016</a:t>
            </a:r>
            <a:endParaRPr lang="zh-CN" altLang="en-US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53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739" y="865743"/>
            <a:ext cx="6229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53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739" y="1546404"/>
            <a:ext cx="51530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53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981200"/>
            <a:ext cx="4393173" cy="4724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285350" y="6044422"/>
            <a:ext cx="335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altLang="zh-CN" dirty="0">
                <a:solidFill>
                  <a:srgbClr val="CC00CC"/>
                </a:solidFill>
              </a:rPr>
              <a:t>S. Mukherjee, R. Venugopalan, Y. Yin, PRC92 (2015)</a:t>
            </a:r>
            <a:endParaRPr lang="zh-CN" altLang="en-US" dirty="0">
              <a:solidFill>
                <a:srgbClr val="CC00CC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1156" y="3936504"/>
            <a:ext cx="335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b="1" dirty="0"/>
              <a:t>sign of non-Gaussian </a:t>
            </a:r>
            <a:r>
              <a:rPr lang="en-US" altLang="zh-CN" b="1" dirty="0" err="1"/>
              <a:t>cumulants</a:t>
            </a:r>
            <a:r>
              <a:rPr lang="en-US" altLang="zh-CN" b="1" dirty="0"/>
              <a:t> can be different from equilibrium one</a:t>
            </a:r>
            <a:endParaRPr lang="zh-CN" alt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7618878" y="1446768"/>
            <a:ext cx="1202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b="1" dirty="0">
                <a:solidFill>
                  <a:srgbClr val="C00000"/>
                </a:solidFill>
              </a:rPr>
              <a:t>-Model A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5585BDDD-90E5-4A9A-964A-34862A31B582}"/>
              </a:ext>
            </a:extLst>
          </p:cNvPr>
          <p:cNvSpPr/>
          <p:nvPr/>
        </p:nvSpPr>
        <p:spPr>
          <a:xfrm>
            <a:off x="281156" y="5132467"/>
            <a:ext cx="36576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C00000"/>
                </a:solidFill>
              </a:rPr>
              <a:t>Dynamical Model is a must to study the critical phenomena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53D4174-9AA7-40AD-81A2-BEBD104BE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194" y="-2315"/>
            <a:ext cx="9177338" cy="7191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eaLnBrk="0" hangingPunct="0">
              <a:defRPr/>
            </a:pPr>
            <a:r>
              <a:rPr kumimoji="1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 Non-equilibrium critical fluctuations--</a:t>
            </a:r>
            <a:r>
              <a:rPr lang="en-US" altLang="zh-CN" sz="2400" dirty="0">
                <a:latin typeface="CMSSBX10"/>
              </a:rPr>
              <a:t>Fokker-Planck approach </a:t>
            </a:r>
            <a:endParaRPr kumimoji="1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5791200"/>
            <a:ext cx="998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solidFill>
                  <a:srgbClr val="008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-The signs of C</a:t>
            </a:r>
            <a:r>
              <a:rPr lang="en-US" altLang="zh-CN" sz="1100" b="1" dirty="0">
                <a:solidFill>
                  <a:srgbClr val="008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lang="en-US" altLang="zh-CN" dirty="0">
                <a:solidFill>
                  <a:srgbClr val="008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&amp; C</a:t>
            </a:r>
            <a:r>
              <a:rPr lang="en-US" altLang="zh-CN" sz="1100" b="1" dirty="0">
                <a:solidFill>
                  <a:srgbClr val="008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4</a:t>
            </a:r>
            <a:r>
              <a:rPr lang="en-US" altLang="zh-CN" dirty="0">
                <a:solidFill>
                  <a:srgbClr val="008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are different from the </a:t>
            </a:r>
            <a:r>
              <a:rPr lang="en-US" altLang="zh-CN" dirty="0" err="1">
                <a:solidFill>
                  <a:srgbClr val="008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equil</a:t>
            </a:r>
            <a:r>
              <a:rPr lang="en-US" altLang="zh-CN" dirty="0">
                <a:solidFill>
                  <a:srgbClr val="008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. ones due to memory effects </a:t>
            </a:r>
            <a:endParaRPr lang="zh-CN" altLang="en-US" dirty="0">
              <a:solidFill>
                <a:srgbClr val="008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6172200"/>
            <a:ext cx="952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-in the near future:  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itchFamily="34" charset="-122"/>
                <a:cs typeface="Arial Unicode MS" pitchFamily="34" charset="-122"/>
              </a:rPr>
              <a:t>maping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itchFamily="34" charset="-122"/>
                <a:cs typeface="Arial Unicode MS" pitchFamily="34" charset="-122"/>
              </a:rPr>
              <a:t> with 3D 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itchFamily="34" charset="-122"/>
                <a:cs typeface="Arial Unicode MS" pitchFamily="34" charset="-122"/>
              </a:rPr>
              <a:t>Ising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itchFamily="34" charset="-122"/>
                <a:cs typeface="Arial Unicode MS" pitchFamily="34" charset="-122"/>
              </a:rPr>
              <a:t> model;   extend to model B;  </a:t>
            </a:r>
          </a:p>
          <a:p>
            <a:pPr algn="l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itchFamily="34" charset="-122"/>
                <a:cs typeface="Arial Unicode MS" pitchFamily="34" charset="-122"/>
              </a:rPr>
              <a:t>                                   dynamical universal behavior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28600" y="685800"/>
            <a:ext cx="8343900" cy="1371600"/>
            <a:chOff x="228600" y="990600"/>
            <a:chExt cx="8343900" cy="1371600"/>
          </a:xfrm>
        </p:grpSpPr>
        <p:sp>
          <p:nvSpPr>
            <p:cNvPr id="3" name="矩形 11"/>
            <p:cNvSpPr/>
            <p:nvPr/>
          </p:nvSpPr>
          <p:spPr>
            <a:xfrm>
              <a:off x="228600" y="990600"/>
              <a:ext cx="22859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dirty="0" err="1"/>
                <a:t>Langevin</a:t>
              </a:r>
              <a:r>
                <a:rPr lang="en-US" altLang="zh-CN" dirty="0"/>
                <a:t> dynamics:</a:t>
              </a:r>
              <a:endParaRPr lang="zh-CN" altLang="en-US" dirty="0"/>
            </a:p>
          </p:txBody>
        </p:sp>
        <p:sp>
          <p:nvSpPr>
            <p:cNvPr id="6" name="矩形 12"/>
            <p:cNvSpPr/>
            <p:nvPr/>
          </p:nvSpPr>
          <p:spPr>
            <a:xfrm>
              <a:off x="228600" y="1371600"/>
              <a:ext cx="80097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dirty="0"/>
                <a:t>with effective potential from linear sigma model with constituent quarks</a:t>
              </a:r>
              <a:endParaRPr lang="zh-CN" altLang="en-US" dirty="0"/>
            </a:p>
          </p:txBody>
        </p:sp>
        <p:pic>
          <p:nvPicPr>
            <p:cNvPr id="23" name="图片 1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800" y="1012394"/>
              <a:ext cx="4267200" cy="406831"/>
            </a:xfrm>
            <a:prstGeom prst="rect">
              <a:avLst/>
            </a:prstGeom>
          </p:spPr>
        </p:pic>
        <p:pic>
          <p:nvPicPr>
            <p:cNvPr id="24" name="图片 1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1676400"/>
              <a:ext cx="8115300" cy="6858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276600" y="190500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olidFill>
                  <a:srgbClr val="CC00CC"/>
                </a:solidFill>
              </a:rPr>
              <a:t>Jiang, Wu,  Song,  NPA 2017,  paper in  preparation </a:t>
            </a:r>
            <a:endParaRPr lang="zh-CN" altLang="en-US" dirty="0">
              <a:solidFill>
                <a:srgbClr val="CC00CC"/>
              </a:solidFill>
            </a:endParaRPr>
          </a:p>
        </p:txBody>
      </p:sp>
      <p:pic>
        <p:nvPicPr>
          <p:cNvPr id="27678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514601"/>
            <a:ext cx="4876800" cy="32766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7941170" y="685800"/>
            <a:ext cx="1202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b="1" dirty="0">
                <a:solidFill>
                  <a:srgbClr val="C00000"/>
                </a:solidFill>
              </a:rPr>
              <a:t>-Model A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27678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2209800"/>
            <a:ext cx="20383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8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2819400"/>
            <a:ext cx="325755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Oval 17"/>
          <p:cNvSpPr/>
          <p:nvPr/>
        </p:nvSpPr>
        <p:spPr>
          <a:xfrm>
            <a:off x="7239000" y="3124200"/>
            <a:ext cx="304800" cy="1066800"/>
          </a:xfrm>
          <a:prstGeom prst="ellipse">
            <a:avLst/>
          </a:prstGeom>
          <a:ln w="1270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96170497-BC1C-48B7-A6EB-62F58FB58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194" y="0"/>
            <a:ext cx="9177338" cy="7191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eaLnBrk="0" hangingPunct="0">
              <a:defRPr/>
            </a:pPr>
            <a:r>
              <a:rPr kumimoji="1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 Non-equilibrium critical fluctuations—Langevin dynamics </a:t>
            </a:r>
            <a:endParaRPr kumimoji="1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-33338" y="0"/>
            <a:ext cx="9177338" cy="7191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kumimoji="1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Fluctuation</a:t>
            </a:r>
            <a:r>
              <a:rPr lang="en-US" altLang="zh-CN" sz="2800" kern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s across the first order phase transition line</a:t>
            </a:r>
            <a:endParaRPr kumimoji="1" lang="en-US" altLang="zh-CN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5791200"/>
            <a:ext cx="998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solidFill>
                  <a:schemeClr val="accent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-Super cooling &amp; bubble formations:</a:t>
            </a:r>
          </a:p>
          <a:p>
            <a:pPr algn="l"/>
            <a:r>
              <a:rPr lang="en-US" altLang="zh-CN" dirty="0">
                <a:solidFill>
                  <a:schemeClr val="accent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C</a:t>
            </a:r>
            <a:r>
              <a:rPr lang="en-US" altLang="zh-CN" sz="1100" b="1" dirty="0">
                <a:solidFill>
                  <a:schemeClr val="accent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lang="en-US" altLang="zh-CN" dirty="0">
                <a:solidFill>
                  <a:schemeClr val="accent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&amp; C</a:t>
            </a:r>
            <a:r>
              <a:rPr lang="en-US" altLang="zh-CN" sz="1100" b="1" dirty="0">
                <a:solidFill>
                  <a:schemeClr val="accent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4</a:t>
            </a:r>
            <a:r>
              <a:rPr lang="en-US" altLang="zh-CN" dirty="0">
                <a:solidFill>
                  <a:schemeClr val="accent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are largely enhanced compared</a:t>
            </a:r>
          </a:p>
          <a:p>
            <a:pPr algn="l"/>
            <a:r>
              <a:rPr lang="en-US" altLang="zh-CN" dirty="0">
                <a:solidFill>
                  <a:schemeClr val="accent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with the </a:t>
            </a:r>
            <a:r>
              <a:rPr lang="en-US" altLang="zh-CN" dirty="0" err="1">
                <a:solidFill>
                  <a:schemeClr val="accent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equil</a:t>
            </a:r>
            <a:r>
              <a:rPr lang="en-US" altLang="zh-CN" dirty="0">
                <a:solidFill>
                  <a:schemeClr val="accent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. ones </a:t>
            </a:r>
            <a:endParaRPr lang="zh-CN" altLang="en-US" dirty="0">
              <a:solidFill>
                <a:schemeClr val="accent6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228600" y="685800"/>
            <a:ext cx="8343900" cy="1371600"/>
            <a:chOff x="228600" y="990600"/>
            <a:chExt cx="8343900" cy="1371600"/>
          </a:xfrm>
        </p:grpSpPr>
        <p:sp>
          <p:nvSpPr>
            <p:cNvPr id="3" name="矩形 11"/>
            <p:cNvSpPr/>
            <p:nvPr/>
          </p:nvSpPr>
          <p:spPr>
            <a:xfrm>
              <a:off x="228600" y="990600"/>
              <a:ext cx="22859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dirty="0" err="1"/>
                <a:t>Langevin</a:t>
              </a:r>
              <a:r>
                <a:rPr lang="en-US" altLang="zh-CN" dirty="0"/>
                <a:t> dynamics:</a:t>
              </a:r>
              <a:endParaRPr lang="zh-CN" altLang="en-US" dirty="0"/>
            </a:p>
          </p:txBody>
        </p:sp>
        <p:sp>
          <p:nvSpPr>
            <p:cNvPr id="6" name="矩形 12"/>
            <p:cNvSpPr/>
            <p:nvPr/>
          </p:nvSpPr>
          <p:spPr>
            <a:xfrm>
              <a:off x="228600" y="1371600"/>
              <a:ext cx="80097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dirty="0"/>
                <a:t>with effective potential from linear sigma model with constituent quarks</a:t>
              </a:r>
              <a:endParaRPr lang="zh-CN" altLang="en-US" dirty="0"/>
            </a:p>
          </p:txBody>
        </p:sp>
        <p:pic>
          <p:nvPicPr>
            <p:cNvPr id="23" name="图片 1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800" y="1012394"/>
              <a:ext cx="4267200" cy="406831"/>
            </a:xfrm>
            <a:prstGeom prst="rect">
              <a:avLst/>
            </a:prstGeom>
          </p:spPr>
        </p:pic>
        <p:pic>
          <p:nvPicPr>
            <p:cNvPr id="24" name="图片 1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1676400"/>
              <a:ext cx="8115300" cy="6858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276600" y="190500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olidFill>
                  <a:srgbClr val="CC00CC"/>
                </a:solidFill>
              </a:rPr>
              <a:t>Jiang, Wu,  Song,  NPA 2017,  paper in  preparation </a:t>
            </a:r>
            <a:endParaRPr lang="zh-CN" altLang="en-US" dirty="0">
              <a:solidFill>
                <a:srgbClr val="CC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41170" y="685800"/>
            <a:ext cx="1202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b="1" dirty="0">
                <a:solidFill>
                  <a:srgbClr val="C00000"/>
                </a:solidFill>
              </a:rPr>
              <a:t>-Model A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27688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9" y="2514599"/>
            <a:ext cx="5257801" cy="3276601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7688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2133600"/>
            <a:ext cx="1905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24983" y="533430"/>
            <a:ext cx="3466033" cy="2533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890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2286000"/>
            <a:ext cx="3200400" cy="4267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Oval 16"/>
          <p:cNvSpPr/>
          <p:nvPr/>
        </p:nvSpPr>
        <p:spPr>
          <a:xfrm>
            <a:off x="7382671" y="1162110"/>
            <a:ext cx="304800" cy="1066800"/>
          </a:xfrm>
          <a:prstGeom prst="ellips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/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7391400" y="1752600"/>
            <a:ext cx="762000" cy="1066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>
            <a:extLst>
              <a:ext uri="{FF2B5EF4-FFF2-40B4-BE49-F238E27FC236}">
                <a16:creationId xmlns:a16="http://schemas.microsoft.com/office/drawing/2014/main" id="{96170497-BC1C-48B7-A6EB-62F58FB58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194" y="-2315"/>
            <a:ext cx="9177338" cy="7191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eaLnBrk="0" hangingPunct="0">
              <a:defRPr/>
            </a:pPr>
            <a:r>
              <a:rPr kumimoji="1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        Dynamical modeling near the critical </a:t>
            </a:r>
            <a:r>
              <a:rPr kumimoji="1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poin</a:t>
            </a:r>
            <a:r>
              <a:rPr lang="en-US" altLang="zh-CN" sz="2800" kern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t</a:t>
            </a:r>
            <a:r>
              <a:rPr kumimoji="1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—hydro+</a:t>
            </a:r>
            <a:endParaRPr kumimoji="1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35B2ADC-4630-414C-9A4F-487916A6A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976573"/>
            <a:ext cx="8305800" cy="5044235"/>
          </a:xfrm>
          <a:prstGeom prst="rect">
            <a:avLst/>
          </a:prstGeom>
        </p:spPr>
      </p:pic>
      <p:sp>
        <p:nvSpPr>
          <p:cNvPr id="17" name="文本框 7">
            <a:extLst>
              <a:ext uri="{FF2B5EF4-FFF2-40B4-BE49-F238E27FC236}">
                <a16:creationId xmlns:a16="http://schemas.microsoft.com/office/drawing/2014/main" id="{740E06DB-0367-42C3-94F2-99075EEA9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240" y="682061"/>
            <a:ext cx="36778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dirty="0" err="1">
                <a:solidFill>
                  <a:srgbClr val="CC00CC"/>
                </a:solidFill>
              </a:rPr>
              <a:t>Stephanov</a:t>
            </a:r>
            <a:r>
              <a:rPr lang="en-US" altLang="zh-CN" sz="1600" dirty="0">
                <a:solidFill>
                  <a:srgbClr val="CC00CC"/>
                </a:solidFill>
              </a:rPr>
              <a:t> &amp; Yin, PRD </a:t>
            </a:r>
            <a:r>
              <a:rPr lang="en-US" altLang="zh-CN" sz="1600" b="1" dirty="0">
                <a:solidFill>
                  <a:srgbClr val="CC00CC"/>
                </a:solidFill>
              </a:rPr>
              <a:t>98</a:t>
            </a:r>
            <a:r>
              <a:rPr lang="en-US" altLang="zh-CN" sz="1600" dirty="0">
                <a:solidFill>
                  <a:srgbClr val="CC00CC"/>
                </a:solidFill>
              </a:rPr>
              <a:t>, 036006 (2018)</a:t>
            </a:r>
          </a:p>
        </p:txBody>
      </p:sp>
      <p:sp>
        <p:nvSpPr>
          <p:cNvPr id="19" name="文本框 7">
            <a:extLst>
              <a:ext uri="{FF2B5EF4-FFF2-40B4-BE49-F238E27FC236}">
                <a16:creationId xmlns:a16="http://schemas.microsoft.com/office/drawing/2014/main" id="{3535C456-EDBA-4204-A937-0E3443E85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211592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C00000"/>
                </a:solidFill>
              </a:rPr>
              <a:t>Numerical simulations are still under-development </a:t>
            </a:r>
          </a:p>
        </p:txBody>
      </p:sp>
    </p:spTree>
    <p:extLst>
      <p:ext uri="{BB962C8B-B14F-4D97-AF65-F5344CB8AC3E}">
        <p14:creationId xmlns:p14="http://schemas.microsoft.com/office/powerpoint/2010/main" val="202998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2" name="Picture 14" descr="Phasendiagra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1000"/>
            <a:ext cx="8082349" cy="617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70110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7622FB26-E6EC-4E97-8145-AA404DD14D16}"/>
              </a:ext>
            </a:extLst>
          </p:cNvPr>
          <p:cNvSpPr/>
          <p:nvPr/>
        </p:nvSpPr>
        <p:spPr>
          <a:xfrm>
            <a:off x="2730395" y="-18557"/>
            <a:ext cx="38100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3200" u="sng" dirty="0">
                <a:solidFill>
                  <a:srgbClr val="CD0000"/>
                </a:solidFill>
                <a:latin typeface="CMSSBX10"/>
              </a:rPr>
              <a:t>Kibble-Zurek scaling</a:t>
            </a:r>
            <a:endParaRPr lang="zh-CN" altLang="en-US" sz="3200" u="sng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0BB199E-73F1-4338-9933-786882E0A257}"/>
              </a:ext>
            </a:extLst>
          </p:cNvPr>
          <p:cNvSpPr/>
          <p:nvPr/>
        </p:nvSpPr>
        <p:spPr>
          <a:xfrm>
            <a:off x="5214802" y="5971223"/>
            <a:ext cx="3958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altLang="zh-CN" sz="1800" dirty="0">
                <a:solidFill>
                  <a:schemeClr val="bg1">
                    <a:lumMod val="50000"/>
                  </a:schemeClr>
                </a:solidFill>
                <a:latin typeface="CMSS8"/>
              </a:rPr>
              <a:t>Please refer to  Mukherjee, Venugopalan,Yin,PRL.117.222301(2016)</a:t>
            </a: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CMSS8"/>
              </a:rPr>
              <a:t>；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5721BEE-41A2-4085-AFE2-050207B6AF1C}"/>
              </a:ext>
            </a:extLst>
          </p:cNvPr>
          <p:cNvGrpSpPr/>
          <p:nvPr/>
        </p:nvGrpSpPr>
        <p:grpSpPr>
          <a:xfrm>
            <a:off x="227042" y="668264"/>
            <a:ext cx="8036712" cy="1534299"/>
            <a:chOff x="296327" y="732870"/>
            <a:chExt cx="8036712" cy="1534299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CEEF5964-B242-41B3-9374-3022C4704E2A}"/>
                </a:ext>
              </a:extLst>
            </p:cNvPr>
            <p:cNvSpPr/>
            <p:nvPr/>
          </p:nvSpPr>
          <p:spPr>
            <a:xfrm>
              <a:off x="296327" y="732870"/>
              <a:ext cx="67818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400" u="sng" dirty="0">
                  <a:solidFill>
                    <a:schemeClr val="accent6"/>
                  </a:solidFill>
                  <a:latin typeface="CMSS10"/>
                </a:rPr>
                <a:t>Dynamical models near the critical points </a:t>
              </a:r>
              <a:endParaRPr lang="zh-CN" altLang="en-US" sz="2400" u="sng" dirty="0">
                <a:solidFill>
                  <a:schemeClr val="accent6"/>
                </a:solidFill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23961095-8C20-4478-9400-F3463E0D5287}"/>
                </a:ext>
              </a:extLst>
            </p:cNvPr>
            <p:cNvSpPr/>
            <p:nvPr/>
          </p:nvSpPr>
          <p:spPr>
            <a:xfrm>
              <a:off x="355585" y="1093408"/>
              <a:ext cx="444376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latin typeface="CMSS10"/>
                </a:rPr>
                <a:t>-Model A,B,  hydro+, chiral hydro...</a:t>
              </a:r>
              <a:endParaRPr lang="zh-CN" altLang="en-US" sz="2400" dirty="0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F5B18407-08DA-49C3-86ED-7DAD22B4FC10}"/>
                </a:ext>
              </a:extLst>
            </p:cNvPr>
            <p:cNvSpPr/>
            <p:nvPr/>
          </p:nvSpPr>
          <p:spPr>
            <a:xfrm>
              <a:off x="332779" y="1436172"/>
              <a:ext cx="80002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400" dirty="0">
                  <a:latin typeface="CMSSI10"/>
                </a:rPr>
                <a:t>-final results / observables are largely influenced by the inputs or free parameters of model calculations   </a:t>
              </a:r>
              <a:endParaRPr lang="zh-CN" altLang="en-US" sz="2400" dirty="0"/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8CC26999-C1B2-4074-A5FB-1199C602F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895600"/>
            <a:ext cx="4921099" cy="835730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A052A7E4-00DF-4432-9EBB-A07A8230584B}"/>
              </a:ext>
            </a:extLst>
          </p:cNvPr>
          <p:cNvGrpSpPr/>
          <p:nvPr/>
        </p:nvGrpSpPr>
        <p:grpSpPr>
          <a:xfrm>
            <a:off x="391346" y="3789174"/>
            <a:ext cx="5512966" cy="400109"/>
            <a:chOff x="685800" y="3830832"/>
            <a:chExt cx="5307151" cy="352732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E8BEFAB5-5753-4BC6-A695-A30E60D4C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800" y="3878518"/>
              <a:ext cx="4570751" cy="305046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A22B086-7975-4F9B-870B-9400F040F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56551" y="3830832"/>
              <a:ext cx="736400" cy="305046"/>
            </a:xfrm>
            <a:prstGeom prst="rect">
              <a:avLst/>
            </a:prstGeom>
          </p:spPr>
        </p:pic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9E9F1FAF-07B5-43BE-BD30-09C948659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448" y="4337602"/>
            <a:ext cx="4796893" cy="33976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B849BD19-3995-4E64-8574-E2EEBB3664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734" y="4844745"/>
            <a:ext cx="3602423" cy="40154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E78D389-B936-4415-A4EB-951423560B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162" y="5341609"/>
            <a:ext cx="7514302" cy="41247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504434B-0345-4FD9-87B7-BBB74908296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45" t="11866" b="-1"/>
          <a:stretch/>
        </p:blipFill>
        <p:spPr>
          <a:xfrm>
            <a:off x="992630" y="5929988"/>
            <a:ext cx="4146724" cy="488333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5DC0D3BE-32FE-4179-B479-06F8E50860FC}"/>
              </a:ext>
            </a:extLst>
          </p:cNvPr>
          <p:cNvSpPr/>
          <p:nvPr/>
        </p:nvSpPr>
        <p:spPr>
          <a:xfrm>
            <a:off x="212361" y="2372812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u="sng" dirty="0">
                <a:solidFill>
                  <a:srgbClr val="CD0000"/>
                </a:solidFill>
                <a:latin typeface="CMSSBX10"/>
              </a:rPr>
              <a:t>Kibble-Zurek scaling:</a:t>
            </a:r>
            <a:endParaRPr lang="zh-CN" altLang="en-US" sz="2400" u="sng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FF7193A-9F63-416D-B80F-69EF85878B07}"/>
              </a:ext>
            </a:extLst>
          </p:cNvPr>
          <p:cNvSpPr/>
          <p:nvPr/>
        </p:nvSpPr>
        <p:spPr>
          <a:xfrm>
            <a:off x="5216899" y="6525925"/>
            <a:ext cx="3563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fi-FI" altLang="zh-CN" sz="1800" dirty="0">
                <a:solidFill>
                  <a:schemeClr val="bg1">
                    <a:lumMod val="50000"/>
                  </a:schemeClr>
                </a:solidFill>
                <a:latin typeface="CMSS8"/>
              </a:rPr>
              <a:t>S. Wu, Z. Wu &amp; H.Song  1811.09466 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1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-33338" y="0"/>
            <a:ext cx="9177338" cy="7191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endParaRPr kumimoji="1" lang="en-US" altLang="zh-CN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2EE6679-C191-4176-8F4A-E7C4BA48A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219200"/>
            <a:ext cx="4968933" cy="17526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5882067-C592-400A-8950-4C43DD5BA3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13"/>
          <a:stretch/>
        </p:blipFill>
        <p:spPr>
          <a:xfrm>
            <a:off x="176207" y="3504341"/>
            <a:ext cx="8678926" cy="267067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0DB0501-4581-4812-AB5C-0DE36AA381C4}"/>
              </a:ext>
            </a:extLst>
          </p:cNvPr>
          <p:cNvSpPr/>
          <p:nvPr/>
        </p:nvSpPr>
        <p:spPr>
          <a:xfrm>
            <a:off x="3184161" y="6365883"/>
            <a:ext cx="594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altLang="zh-CN" dirty="0">
                <a:solidFill>
                  <a:srgbClr val="CC3399"/>
                </a:solidFill>
                <a:latin typeface="CMSS8"/>
              </a:rPr>
              <a:t>Mukherjee,Venugopalan,Yin,PRL.117.222301(2016)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F33C474-C3D9-42BF-9C41-BE8CB1330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812201"/>
            <a:ext cx="2819400" cy="243939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E125AF9-294E-46BE-9295-E7507DF2104F}"/>
              </a:ext>
            </a:extLst>
          </p:cNvPr>
          <p:cNvSpPr/>
          <p:nvPr/>
        </p:nvSpPr>
        <p:spPr>
          <a:xfrm>
            <a:off x="584010" y="92007"/>
            <a:ext cx="8864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3200" dirty="0">
                <a:latin typeface="CMSSBX10"/>
              </a:rPr>
              <a:t>Kibble-Zurek scaling:  Fokker-Planck approach 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44061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0" y="-16123"/>
            <a:ext cx="9177338" cy="7191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endParaRPr kumimoji="1" lang="en-US" altLang="zh-CN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E125AF9-294E-46BE-9295-E7507DF2104F}"/>
              </a:ext>
            </a:extLst>
          </p:cNvPr>
          <p:cNvSpPr/>
          <p:nvPr/>
        </p:nvSpPr>
        <p:spPr>
          <a:xfrm>
            <a:off x="533400" y="92007"/>
            <a:ext cx="769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3200" dirty="0">
                <a:latin typeface="CMSSBX10"/>
              </a:rPr>
              <a:t>Approximate KZ scaling: Langevin dynamics</a:t>
            </a:r>
            <a:endParaRPr lang="zh-CN" altLang="en-US" sz="32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FF774DE-C0D7-4F20-B95A-EABEEC1E4D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680"/>
          <a:stretch/>
        </p:blipFill>
        <p:spPr>
          <a:xfrm>
            <a:off x="229849" y="2135496"/>
            <a:ext cx="6015050" cy="60765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7456564-B182-403C-B3C4-36E722F42B72}"/>
              </a:ext>
            </a:extLst>
          </p:cNvPr>
          <p:cNvSpPr/>
          <p:nvPr/>
        </p:nvSpPr>
        <p:spPr>
          <a:xfrm>
            <a:off x="249837" y="6477000"/>
            <a:ext cx="8927502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altLang="zh-CN" sz="1800" dirty="0">
                <a:solidFill>
                  <a:srgbClr val="CC3399"/>
                </a:solidFill>
                <a:latin typeface="CMSS8"/>
              </a:rPr>
              <a:t>S. Wu, Z. Wu &amp; H.Son</a:t>
            </a:r>
            <a:r>
              <a:rPr lang="en-US" altLang="zh-CN" sz="1800" dirty="0">
                <a:solidFill>
                  <a:srgbClr val="CC3399"/>
                </a:solidFill>
                <a:latin typeface="CMSS8"/>
              </a:rPr>
              <a:t>g,</a:t>
            </a:r>
            <a:r>
              <a:rPr lang="fi-FI" altLang="zh-CN" sz="1800" dirty="0">
                <a:solidFill>
                  <a:srgbClr val="CC3399"/>
                </a:solidFill>
                <a:latin typeface="CMSS8"/>
              </a:rPr>
              <a:t> </a:t>
            </a:r>
            <a:r>
              <a:rPr lang="en-US" altLang="zh-CN" sz="1800" dirty="0">
                <a:solidFill>
                  <a:srgbClr val="CC3399"/>
                </a:solidFill>
                <a:latin typeface="CMSS8"/>
              </a:rPr>
              <a:t>PRC 2019</a:t>
            </a:r>
            <a:endParaRPr lang="zh-CN" altLang="en-US" sz="1800" dirty="0">
              <a:solidFill>
                <a:srgbClr val="CC3399"/>
              </a:solidFill>
            </a:endParaRPr>
          </a:p>
        </p:txBody>
      </p:sp>
      <p:grpSp>
        <p:nvGrpSpPr>
          <p:cNvPr id="13" name="Group 11">
            <a:extLst>
              <a:ext uri="{FF2B5EF4-FFF2-40B4-BE49-F238E27FC236}">
                <a16:creationId xmlns:a16="http://schemas.microsoft.com/office/drawing/2014/main" id="{1F157D67-B15D-46B0-AB91-B2F2554D7F32}"/>
              </a:ext>
            </a:extLst>
          </p:cNvPr>
          <p:cNvGrpSpPr/>
          <p:nvPr/>
        </p:nvGrpSpPr>
        <p:grpSpPr>
          <a:xfrm>
            <a:off x="228600" y="685800"/>
            <a:ext cx="8343900" cy="1371600"/>
            <a:chOff x="228600" y="990600"/>
            <a:chExt cx="8343900" cy="1371600"/>
          </a:xfrm>
        </p:grpSpPr>
        <p:sp>
          <p:nvSpPr>
            <p:cNvPr id="14" name="矩形 11">
              <a:extLst>
                <a:ext uri="{FF2B5EF4-FFF2-40B4-BE49-F238E27FC236}">
                  <a16:creationId xmlns:a16="http://schemas.microsoft.com/office/drawing/2014/main" id="{69FDDC21-BE5B-482D-ABC1-88492762B340}"/>
                </a:ext>
              </a:extLst>
            </p:cNvPr>
            <p:cNvSpPr/>
            <p:nvPr/>
          </p:nvSpPr>
          <p:spPr>
            <a:xfrm>
              <a:off x="228600" y="990600"/>
              <a:ext cx="22859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dirty="0" err="1"/>
                <a:t>Langevin</a:t>
              </a:r>
              <a:r>
                <a:rPr lang="en-US" altLang="zh-CN" dirty="0"/>
                <a:t> dynamics:</a:t>
              </a:r>
              <a:endParaRPr lang="zh-CN" altLang="en-US" dirty="0"/>
            </a:p>
          </p:txBody>
        </p:sp>
        <p:sp>
          <p:nvSpPr>
            <p:cNvPr id="15" name="矩形 12">
              <a:extLst>
                <a:ext uri="{FF2B5EF4-FFF2-40B4-BE49-F238E27FC236}">
                  <a16:creationId xmlns:a16="http://schemas.microsoft.com/office/drawing/2014/main" id="{D3FA391C-D5C1-468D-B652-9344231A5EBB}"/>
                </a:ext>
              </a:extLst>
            </p:cNvPr>
            <p:cNvSpPr/>
            <p:nvPr/>
          </p:nvSpPr>
          <p:spPr>
            <a:xfrm>
              <a:off x="228600" y="1371600"/>
              <a:ext cx="80097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dirty="0"/>
                <a:t>with effective potential from linear sigma model with constituent quarks</a:t>
              </a:r>
              <a:endParaRPr lang="zh-CN" altLang="en-US" dirty="0"/>
            </a:p>
          </p:txBody>
        </p:sp>
        <p:pic>
          <p:nvPicPr>
            <p:cNvPr id="17" name="图片 15">
              <a:extLst>
                <a:ext uri="{FF2B5EF4-FFF2-40B4-BE49-F238E27FC236}">
                  <a16:creationId xmlns:a16="http://schemas.microsoft.com/office/drawing/2014/main" id="{209BFEC1-CFD8-4A64-ABB8-29A7BC74F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90800" y="1012394"/>
              <a:ext cx="4267200" cy="406831"/>
            </a:xfrm>
            <a:prstGeom prst="rect">
              <a:avLst/>
            </a:prstGeom>
          </p:spPr>
        </p:pic>
        <p:pic>
          <p:nvPicPr>
            <p:cNvPr id="18" name="图片 16">
              <a:extLst>
                <a:ext uri="{FF2B5EF4-FFF2-40B4-BE49-F238E27FC236}">
                  <a16:creationId xmlns:a16="http://schemas.microsoft.com/office/drawing/2014/main" id="{8951218B-217C-4EC5-93F9-A29EC70EB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" y="1676400"/>
              <a:ext cx="8115300" cy="685800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F58A88C5-24F6-433F-A4A6-1AD6411C33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304" y="3581400"/>
            <a:ext cx="7734300" cy="296478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C6555A2-E265-45AB-ACE8-EC5500047D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028" y="2865943"/>
            <a:ext cx="2988641" cy="60765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A06EBC3-24A2-41E2-A2C2-84EDC32A53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0094" y="2195785"/>
            <a:ext cx="2249739" cy="1946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1579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2" name="Picture 14" descr="Phasendiagra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04800"/>
            <a:ext cx="632974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2A93F8CA-5B24-4058-B8C3-AF37951EF4B4}"/>
              </a:ext>
            </a:extLst>
          </p:cNvPr>
          <p:cNvSpPr/>
          <p:nvPr/>
        </p:nvSpPr>
        <p:spPr>
          <a:xfrm>
            <a:off x="3048000" y="1219200"/>
            <a:ext cx="838200" cy="1066800"/>
          </a:xfrm>
          <a:prstGeom prst="ellipse">
            <a:avLst/>
          </a:prstGeom>
          <a:ln w="3810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AFBAC57-25B2-4F92-8F39-5108887AE678}"/>
              </a:ext>
            </a:extLst>
          </p:cNvPr>
          <p:cNvSpPr/>
          <p:nvPr/>
        </p:nvSpPr>
        <p:spPr>
          <a:xfrm>
            <a:off x="1776147" y="5247793"/>
            <a:ext cx="52158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zh-CN" sz="2400" b="1" u="sng" dirty="0">
                <a:ea typeface="Arial Unicode MS" pitchFamily="34" charset="-122"/>
                <a:cs typeface="Arial Unicode MS" pitchFamily="34" charset="-122"/>
              </a:rPr>
              <a:t>Dynamical modeling for RHIC BES</a:t>
            </a:r>
          </a:p>
          <a:p>
            <a:pPr algn="l">
              <a:spcBef>
                <a:spcPts val="0"/>
              </a:spcBef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2"/>
                <a:cs typeface="Arial Unicode MS" pitchFamily="34" charset="-122"/>
              </a:rPr>
              <a:t>-Collective flow / Collective expansion </a:t>
            </a:r>
          </a:p>
          <a:p>
            <a:pPr algn="l">
              <a:spcBef>
                <a:spcPts val="0"/>
              </a:spcBef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2"/>
                <a:cs typeface="Arial Unicode MS" pitchFamily="34" charset="-122"/>
              </a:rPr>
              <a:t>-Critical fluctuations </a:t>
            </a:r>
          </a:p>
          <a:p>
            <a:pPr algn="l">
              <a:spcBef>
                <a:spcPts val="0"/>
              </a:spcBef>
            </a:pPr>
            <a:r>
              <a:rPr lang="en-US" altLang="zh-CN" sz="2400" b="1" dirty="0">
                <a:ea typeface="Arial Unicode MS" pitchFamily="34" charset="-122"/>
                <a:cs typeface="Arial Unicode MS" pitchFamily="34" charset="-122"/>
              </a:rPr>
              <a:t>-Non-critical fluctuations </a:t>
            </a:r>
          </a:p>
        </p:txBody>
      </p:sp>
    </p:spTree>
    <p:extLst>
      <p:ext uri="{BB962C8B-B14F-4D97-AF65-F5344CB8AC3E}">
        <p14:creationId xmlns:p14="http://schemas.microsoft.com/office/powerpoint/2010/main" val="10352508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/>
          </a:p>
        </p:txBody>
      </p:sp>
      <p:sp>
        <p:nvSpPr>
          <p:cNvPr id="2" name="Rectangle 1"/>
          <p:cNvSpPr/>
          <p:nvPr/>
        </p:nvSpPr>
        <p:spPr>
          <a:xfrm>
            <a:off x="914400" y="228600"/>
            <a:ext cx="6934200" cy="576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u="sng" dirty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Non-Critical (Thermal) Fluctuations</a:t>
            </a:r>
            <a:endParaRPr lang="zh-CN" altLang="en-US" sz="3200" b="1" u="sng" dirty="0">
              <a:solidFill>
                <a:srgbClr val="C0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0841-21C4-42A5-8FFD-1A1ED8796B51}" type="slidenum">
              <a:rPr lang="en-US" altLang="zh-CN" sz="2000" b="1" smtClean="0">
                <a:solidFill>
                  <a:srgbClr val="FF0000"/>
                </a:solidFill>
              </a:rPr>
              <a:pPr/>
              <a:t>24</a:t>
            </a:fld>
            <a:endParaRPr lang="en-US" altLang="zh-CN" sz="2000" b="1" dirty="0">
              <a:solidFill>
                <a:srgbClr val="FF0000"/>
              </a:solidFill>
            </a:endParaRPr>
          </a:p>
        </p:txBody>
      </p:sp>
      <p:sp>
        <p:nvSpPr>
          <p:cNvPr id="5" name="文本框 12"/>
          <p:cNvSpPr txBox="1"/>
          <p:nvPr/>
        </p:nvSpPr>
        <p:spPr>
          <a:xfrm>
            <a:off x="0" y="916039"/>
            <a:ext cx="8757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zh-CN" sz="2000" b="1" u="sng" dirty="0">
                <a:solidFill>
                  <a:schemeClr val="accent6"/>
                </a:solidFill>
              </a:rPr>
              <a:t>Detection and analysis technology</a:t>
            </a:r>
          </a:p>
        </p:txBody>
      </p:sp>
      <p:sp>
        <p:nvSpPr>
          <p:cNvPr id="6" name="文本框 18"/>
          <p:cNvSpPr txBox="1"/>
          <p:nvPr/>
        </p:nvSpPr>
        <p:spPr>
          <a:xfrm>
            <a:off x="466100" y="2322493"/>
            <a:ext cx="8686800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lvl1pPr>
          </a:lstStyle>
          <a:p>
            <a:pPr algn="l">
              <a:buNone/>
            </a:pPr>
            <a:r>
              <a:rPr lang="en-US" altLang="zh-CN" b="1" dirty="0"/>
              <a:t>Auto-correlation effects(ACE)</a:t>
            </a:r>
          </a:p>
          <a:p>
            <a:pPr marL="0" indent="0" algn="l">
              <a:buNone/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Luo X, Xu J,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Mohanty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 B, et al. JPG, 2013, 40(10): 105104…</a:t>
            </a:r>
          </a:p>
        </p:txBody>
      </p:sp>
      <p:sp>
        <p:nvSpPr>
          <p:cNvPr id="7" name="文本框 20"/>
          <p:cNvSpPr txBox="1"/>
          <p:nvPr/>
        </p:nvSpPr>
        <p:spPr>
          <a:xfrm>
            <a:off x="466100" y="1789093"/>
            <a:ext cx="7646574" cy="76944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buClr>
                <a:srgbClr val="0000FF"/>
              </a:buClr>
              <a:buFont typeface="Wingdings" panose="05000000000000000000" pitchFamily="2" charset="2"/>
              <a:buChar char="Ø"/>
            </a:lvl1pPr>
          </a:lstStyle>
          <a:p>
            <a:pPr algn="l">
              <a:buClr>
                <a:srgbClr val="FF0000"/>
              </a:buClr>
              <a:buNone/>
            </a:pPr>
            <a:r>
              <a:rPr lang="en-US" altLang="zh-CN" b="1" dirty="0"/>
              <a:t>Bin width effect and centrality dependence </a:t>
            </a:r>
          </a:p>
          <a:p>
            <a:pPr marL="0" indent="0" algn="l">
              <a:buClr>
                <a:srgbClr val="FF0000"/>
              </a:buClr>
              <a:buNone/>
            </a:pPr>
            <a:r>
              <a:rPr lang="en-US" altLang="zh-CN" sz="1200" dirty="0"/>
              <a:t>  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McDonald D, STAR Collaboration. Nuclear Physics A, 2013, 904: 907c-910c…</a:t>
            </a:r>
            <a:b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</a:br>
            <a:endParaRPr lang="en-US" altLang="zh-CN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矩形 6"/>
          <p:cNvSpPr/>
          <p:nvPr/>
        </p:nvSpPr>
        <p:spPr>
          <a:xfrm>
            <a:off x="466100" y="1255693"/>
            <a:ext cx="7704856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 algn="l">
              <a:buClr>
                <a:srgbClr val="FF0000"/>
              </a:buClr>
            </a:pPr>
            <a:r>
              <a:rPr lang="en-US" altLang="zh-CN" b="1" dirty="0"/>
              <a:t>The efficiency corrections and acceptance of the detector</a:t>
            </a:r>
          </a:p>
          <a:p>
            <a:pPr algn="l">
              <a:buClr>
                <a:srgbClr val="FF0000"/>
              </a:buClr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  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Bzdak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 A,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Holzmann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 R, Koch V.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arXiv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 preprint arXiv:1603.09057, 2016…</a:t>
            </a:r>
          </a:p>
          <a:p>
            <a:pPr algn="l">
              <a:buClr>
                <a:srgbClr val="FF0000"/>
              </a:buClr>
            </a:pP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9" name="矩形 30"/>
          <p:cNvSpPr/>
          <p:nvPr/>
        </p:nvSpPr>
        <p:spPr>
          <a:xfrm>
            <a:off x="466100" y="2855893"/>
            <a:ext cx="8471770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 algn="l">
              <a:buClr>
                <a:srgbClr val="FF0000"/>
              </a:buClr>
            </a:pPr>
            <a:r>
              <a:rPr lang="en-US" altLang="zh-CN" b="1" dirty="0"/>
              <a:t>Acceptance dependence of fluctuation</a:t>
            </a:r>
          </a:p>
          <a:p>
            <a:pPr algn="l">
              <a:buClr>
                <a:srgbClr val="FF0000"/>
              </a:buClr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Ling B, Stephanov M A.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arXiv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 preprint arXiv:1512.09125, 2015; </a:t>
            </a:r>
            <a:r>
              <a:rPr lang="pl-PL" altLang="zh-CN" sz="1200" dirty="0">
                <a:solidFill>
                  <a:schemeClr val="bg1">
                    <a:lumMod val="75000"/>
                  </a:schemeClr>
                </a:solidFill>
              </a:rPr>
              <a:t>Bzdak A, Koch V. Phys. Rev. C, 2012, 86(4): 044904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;</a:t>
            </a:r>
          </a:p>
          <a:p>
            <a:pPr algn="l">
              <a:buClr>
                <a:srgbClr val="FF0000"/>
              </a:buClr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Masayuki Asakawa and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Masakiyo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 Kitazawa. arXiV:1512.0038…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文本框 12"/>
          <p:cNvSpPr txBox="1"/>
          <p:nvPr/>
        </p:nvSpPr>
        <p:spPr>
          <a:xfrm>
            <a:off x="8900" y="3770293"/>
            <a:ext cx="8757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zh-CN" sz="2000" b="1" u="sng" dirty="0">
                <a:solidFill>
                  <a:schemeClr val="accent6"/>
                </a:solidFill>
              </a:rPr>
              <a:t>physical effect</a:t>
            </a:r>
          </a:p>
        </p:txBody>
      </p:sp>
      <p:sp>
        <p:nvSpPr>
          <p:cNvPr id="11" name="文本框 18"/>
          <p:cNvSpPr txBox="1"/>
          <p:nvPr/>
        </p:nvSpPr>
        <p:spPr>
          <a:xfrm>
            <a:off x="466100" y="4151293"/>
            <a:ext cx="8389795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lvl1pPr>
          </a:lstStyle>
          <a:p>
            <a:pPr algn="l">
              <a:buNone/>
            </a:pPr>
            <a:r>
              <a:rPr lang="en-US" altLang="zh-CN" b="1" dirty="0"/>
              <a:t>Conservations law for charges and baryons</a:t>
            </a:r>
          </a:p>
          <a:p>
            <a:pPr marL="0" indent="0" algn="l">
              <a:buNone/>
            </a:pPr>
            <a:r>
              <a:rPr lang="en-US" altLang="zh-CN" sz="1200" dirty="0"/>
              <a:t>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Bzdak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 A, Koch V,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Skokov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 V. PRC, 2013, 87(1): 014901…</a:t>
            </a:r>
          </a:p>
        </p:txBody>
      </p:sp>
      <p:sp>
        <p:nvSpPr>
          <p:cNvPr id="12" name="文本框 19"/>
          <p:cNvSpPr txBox="1"/>
          <p:nvPr/>
        </p:nvSpPr>
        <p:spPr>
          <a:xfrm>
            <a:off x="466100" y="4684693"/>
            <a:ext cx="8508249" cy="76944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lvl1pPr>
          </a:lstStyle>
          <a:p>
            <a:pPr algn="l">
              <a:buNone/>
            </a:pPr>
            <a:r>
              <a:rPr lang="en-US" altLang="zh-CN" b="1" dirty="0"/>
              <a:t>Volume fluctuations</a:t>
            </a:r>
          </a:p>
          <a:p>
            <a:pPr marL="0" indent="0" algn="l">
              <a:buNone/>
            </a:pPr>
            <a:r>
              <a:rPr lang="en-US" altLang="zh-CN" sz="1200" dirty="0"/>
              <a:t> 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Xu H..arXiv:1602.07089, 2016; Xu H. arXiv:1602.06378, 2016; S. Jeon,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hep-ph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/0304012;  M. I.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Gorenstein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Phys.Rev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. C 78, 041902;  V.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Skokov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Phys.Rev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. C 88, 034911…</a:t>
            </a:r>
          </a:p>
        </p:txBody>
      </p:sp>
      <p:sp>
        <p:nvSpPr>
          <p:cNvPr id="13" name="文本框 20"/>
          <p:cNvSpPr txBox="1"/>
          <p:nvPr/>
        </p:nvSpPr>
        <p:spPr>
          <a:xfrm>
            <a:off x="466100" y="5903893"/>
            <a:ext cx="8388420" cy="95410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buClr>
                <a:srgbClr val="0000FF"/>
              </a:buClr>
              <a:buFont typeface="Wingdings" panose="05000000000000000000" pitchFamily="2" charset="2"/>
              <a:buChar char="Ø"/>
            </a:lvl1pPr>
          </a:lstStyle>
          <a:p>
            <a:pPr algn="l">
              <a:buClr>
                <a:srgbClr val="FF0000"/>
              </a:buClr>
              <a:buNone/>
            </a:pPr>
            <a:r>
              <a:rPr lang="en-US" altLang="zh-CN" b="1" dirty="0"/>
              <a:t>Resonance decay</a:t>
            </a:r>
          </a:p>
          <a:p>
            <a:pPr marL="0" indent="0" algn="l">
              <a:buClr>
                <a:srgbClr val="FF0000"/>
              </a:buClr>
              <a:buNone/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Garg P, Mishra D K, et al. Phys. Lett. B, 2013, 726(4): 691-696; 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Andronic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 A, Braun-Munzinger P,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Stachel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 J.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Nucl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. Phys. A , 2006, 772(3): 167-199; 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Andronic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 A, Braun-Munzinger P. Phys.  Lett. B, 2009, 673(2): 142-145;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l">
              <a:buClr>
                <a:srgbClr val="FF0000"/>
              </a:buClr>
              <a:buNone/>
            </a:pP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Cleymans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 J,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Kämpfer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 B,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Kaneta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 M, et al.. Phys. Rev. C, 2005, 71(5): 054901…</a:t>
            </a:r>
          </a:p>
        </p:txBody>
      </p:sp>
      <p:sp>
        <p:nvSpPr>
          <p:cNvPr id="14" name="文本框 22"/>
          <p:cNvSpPr txBox="1"/>
          <p:nvPr/>
        </p:nvSpPr>
        <p:spPr>
          <a:xfrm>
            <a:off x="466100" y="5370493"/>
            <a:ext cx="8418845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285750" indent="-285750" algn="l">
              <a:buClr>
                <a:srgbClr val="FF0000"/>
              </a:buClr>
            </a:pPr>
            <a:r>
              <a:rPr lang="en-US" altLang="zh-CN" b="1" dirty="0" err="1"/>
              <a:t>Hadronic</a:t>
            </a:r>
            <a:r>
              <a:rPr lang="en-US" altLang="zh-CN" b="1" dirty="0"/>
              <a:t> evolution &amp; </a:t>
            </a:r>
            <a:r>
              <a:rPr lang="en-US" altLang="zh-CN" b="1" dirty="0" err="1"/>
              <a:t>rescattering</a:t>
            </a:r>
            <a:endParaRPr lang="en-US" altLang="zh-CN" b="1" dirty="0"/>
          </a:p>
          <a:p>
            <a:pPr algn="l"/>
            <a:r>
              <a:rPr lang="en-US" altLang="zh-CN" sz="1200" dirty="0"/>
              <a:t>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X.Luo,J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. Xu, B.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Mohanty,and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 N. Xu, J.P.G 40,105104(2013);  Xu, Ji; Yu,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Shili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; Liu, Feng; Luo,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Xiaofeng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  arXiv:1606.03900 …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-33338" y="0"/>
            <a:ext cx="9177338" cy="719138"/>
          </a:xfrm>
          <a:prstGeom prst="rect">
            <a:avLst/>
          </a:prstGeom>
          <a:solidFill>
            <a:srgbClr val="A4BBF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kumimoji="1" lang="en-US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Hadron</a:t>
            </a:r>
            <a:r>
              <a:rPr kumimoji="1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Resonance</a:t>
            </a:r>
            <a:r>
              <a:rPr lang="en-US" altLang="zh-CN" sz="3200" kern="0" noProof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altLang="zh-CN" sz="3200" kern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Gas Model</a:t>
            </a:r>
            <a:endParaRPr kumimoji="1" lang="en-US" altLang="zh-CN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0" name="图片 3">
            <a:extLst>
              <a:ext uri="{FF2B5EF4-FFF2-40B4-BE49-F238E27FC236}">
                <a16:creationId xmlns:a16="http://schemas.microsoft.com/office/drawing/2014/main" id="{5CDA49EC-CF1C-44F3-A548-9BEA4EEFFF9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879" y="1223573"/>
            <a:ext cx="7620000" cy="685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0" y="1828800"/>
            <a:ext cx="495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C00000"/>
                </a:solidFill>
              </a:rPr>
              <a:t>-With Boltzmann approximation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836981"/>
            <a:ext cx="4191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-Grand canonical ensemble(GCE) </a:t>
            </a:r>
            <a:endParaRPr lang="zh-CN" altLang="en-US" b="1" dirty="0"/>
          </a:p>
        </p:txBody>
      </p:sp>
      <p:pic>
        <p:nvPicPr>
          <p:cNvPr id="14" name="图片 17">
            <a:extLst>
              <a:ext uri="{FF2B5EF4-FFF2-40B4-BE49-F238E27FC236}">
                <a16:creationId xmlns:a16="http://schemas.microsoft.com/office/drawing/2014/main" id="{D50383DD-2A5A-4D38-BFCF-ABBFB761843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208" y="2219922"/>
            <a:ext cx="5638801" cy="80554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4800" y="2954523"/>
            <a:ext cx="28281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-The susceptibilities </a:t>
            </a:r>
            <a:endParaRPr lang="zh-CN" altLang="en-US" dirty="0"/>
          </a:p>
        </p:txBody>
      </p:sp>
      <p:pic>
        <p:nvPicPr>
          <p:cNvPr id="19" name="图片 40">
            <a:extLst>
              <a:ext uri="{FF2B5EF4-FFF2-40B4-BE49-F238E27FC236}">
                <a16:creationId xmlns:a16="http://schemas.microsoft.com/office/drawing/2014/main" id="{26E0C3A5-1E7B-447F-A7FB-D84E39264FF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026" y="3277699"/>
            <a:ext cx="4213653" cy="914400"/>
          </a:xfrm>
          <a:prstGeom prst="rect">
            <a:avLst/>
          </a:prstGeom>
          <a:ln w="19050">
            <a:noFill/>
          </a:ln>
        </p:spPr>
      </p:pic>
      <p:pic>
        <p:nvPicPr>
          <p:cNvPr id="20" name="图片 39">
            <a:extLst>
              <a:ext uri="{FF2B5EF4-FFF2-40B4-BE49-F238E27FC236}">
                <a16:creationId xmlns:a16="http://schemas.microsoft.com/office/drawing/2014/main" id="{8EF1D8E2-2ACD-4EB8-A314-9C2A17548F6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00257" y="3203365"/>
            <a:ext cx="3276600" cy="701696"/>
          </a:xfrm>
          <a:prstGeom prst="rect">
            <a:avLst/>
          </a:prstGeom>
        </p:spPr>
      </p:pic>
      <p:pic>
        <p:nvPicPr>
          <p:cNvPr id="21" name="图片 37">
            <a:extLst>
              <a:ext uri="{FF2B5EF4-FFF2-40B4-BE49-F238E27FC236}">
                <a16:creationId xmlns:a16="http://schemas.microsoft.com/office/drawing/2014/main" id="{81286607-F6D1-4847-9F97-FB6B98EB438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b="18182"/>
          <a:stretch>
            <a:fillRect/>
          </a:stretch>
        </p:blipFill>
        <p:spPr>
          <a:xfrm>
            <a:off x="2057399" y="4195652"/>
            <a:ext cx="5254559" cy="68580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22" name="Right Arrow 21"/>
          <p:cNvSpPr/>
          <p:nvPr/>
        </p:nvSpPr>
        <p:spPr>
          <a:xfrm>
            <a:off x="703276" y="4254090"/>
            <a:ext cx="1371600" cy="457200"/>
          </a:xfrm>
          <a:prstGeom prst="rightArrow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/>
          </a:p>
        </p:txBody>
      </p:sp>
      <p:pic>
        <p:nvPicPr>
          <p:cNvPr id="23" name="图片 52">
            <a:extLst>
              <a:ext uri="{FF2B5EF4-FFF2-40B4-BE49-F238E27FC236}">
                <a16:creationId xmlns:a16="http://schemas.microsoft.com/office/drawing/2014/main" id="{6746A776-6AA3-4C35-B305-36CEF64122A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 t="19111"/>
          <a:stretch>
            <a:fillRect/>
          </a:stretch>
        </p:blipFill>
        <p:spPr>
          <a:xfrm>
            <a:off x="2382027" y="5006573"/>
            <a:ext cx="3959768" cy="64505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24" name="Right Arrow 23"/>
          <p:cNvSpPr/>
          <p:nvPr/>
        </p:nvSpPr>
        <p:spPr>
          <a:xfrm>
            <a:off x="990853" y="5100499"/>
            <a:ext cx="1371600" cy="457200"/>
          </a:xfrm>
          <a:prstGeom prst="rightArrow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/>
          </a:p>
        </p:txBody>
      </p:sp>
      <p:sp>
        <p:nvSpPr>
          <p:cNvPr id="25" name="Rectangle 24"/>
          <p:cNvSpPr/>
          <p:nvPr/>
        </p:nvSpPr>
        <p:spPr>
          <a:xfrm>
            <a:off x="6361369" y="5064125"/>
            <a:ext cx="2721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</a:rPr>
              <a:t>Poisson Baselines! 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矩形 2">
            <a:extLst>
              <a:ext uri="{FF2B5EF4-FFF2-40B4-BE49-F238E27FC236}">
                <a16:creationId xmlns:a16="http://schemas.microsoft.com/office/drawing/2014/main" id="{A4C16898-21B3-4082-9E63-159A1293F9ED}"/>
              </a:ext>
            </a:extLst>
          </p:cNvPr>
          <p:cNvSpPr/>
          <p:nvPr/>
        </p:nvSpPr>
        <p:spPr>
          <a:xfrm>
            <a:off x="5558673" y="667939"/>
            <a:ext cx="3959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600" dirty="0">
                <a:solidFill>
                  <a:srgbClr val="222222"/>
                </a:solidFill>
              </a:rPr>
              <a:t>Garg P, Mishra D K, </a:t>
            </a:r>
            <a:r>
              <a:rPr lang="en-US" altLang="zh-CN" sz="1600" dirty="0" err="1">
                <a:solidFill>
                  <a:srgbClr val="222222"/>
                </a:solidFill>
              </a:rPr>
              <a:t>Netrakanti</a:t>
            </a:r>
            <a:r>
              <a:rPr lang="en-US" altLang="zh-CN" sz="1600" dirty="0">
                <a:solidFill>
                  <a:srgbClr val="222222"/>
                </a:solidFill>
              </a:rPr>
              <a:t> P K, et al. </a:t>
            </a:r>
          </a:p>
          <a:p>
            <a:pPr algn="l"/>
            <a:r>
              <a:rPr lang="en-US" altLang="zh-CN" sz="1600" dirty="0">
                <a:solidFill>
                  <a:srgbClr val="222222"/>
                </a:solidFill>
              </a:rPr>
              <a:t>Phys. Lett. B, 2013, 726(4): 691-696.</a:t>
            </a:r>
            <a:endParaRPr lang="zh-CN" altLang="en-US" sz="1600" dirty="0"/>
          </a:p>
        </p:txBody>
      </p:sp>
      <p:sp>
        <p:nvSpPr>
          <p:cNvPr id="17" name="Rectangle 27">
            <a:extLst>
              <a:ext uri="{FF2B5EF4-FFF2-40B4-BE49-F238E27FC236}">
                <a16:creationId xmlns:a16="http://schemas.microsoft.com/office/drawing/2014/main" id="{E620FC3F-F660-44AA-A513-57DAB7EAAD9D}"/>
              </a:ext>
            </a:extLst>
          </p:cNvPr>
          <p:cNvSpPr/>
          <p:nvPr/>
        </p:nvSpPr>
        <p:spPr>
          <a:xfrm>
            <a:off x="-33339" y="5699188"/>
            <a:ext cx="9210195" cy="11955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/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07965018-5DDA-4B1B-B048-2FD74CB0BBAC}"/>
              </a:ext>
            </a:extLst>
          </p:cNvPr>
          <p:cNvSpPr/>
          <p:nvPr/>
        </p:nvSpPr>
        <p:spPr>
          <a:xfrm>
            <a:off x="288721" y="5867790"/>
            <a:ext cx="8458200" cy="1058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0" hangingPunct="0">
              <a:lnSpc>
                <a:spcPts val="2100"/>
              </a:lnSpc>
              <a:spcAft>
                <a:spcPts val="600"/>
              </a:spcAft>
              <a:defRPr/>
            </a:pPr>
            <a:r>
              <a:rPr lang="en-US" altLang="zh-CN" sz="2400" b="1" kern="0" dirty="0">
                <a:solidFill>
                  <a:srgbClr val="C00000"/>
                </a:solidFill>
              </a:rPr>
              <a:t> - A realistic heavy ion collision: dynamical evolutions   </a:t>
            </a:r>
          </a:p>
          <a:p>
            <a:pPr lvl="0" algn="l" eaLnBrk="0" hangingPunct="0">
              <a:lnSpc>
                <a:spcPts val="2100"/>
              </a:lnSpc>
              <a:spcAft>
                <a:spcPts val="600"/>
              </a:spcAft>
              <a:defRPr/>
            </a:pPr>
            <a:r>
              <a:rPr lang="en-US" altLang="zh-CN" sz="2400" b="1" kern="0" dirty="0">
                <a:solidFill>
                  <a:srgbClr val="C00000"/>
                </a:solidFill>
              </a:rPr>
              <a:t> - late </a:t>
            </a:r>
            <a:r>
              <a:rPr lang="en-US" altLang="zh-CN" sz="2400" b="1" kern="0" dirty="0" err="1">
                <a:solidFill>
                  <a:srgbClr val="C00000"/>
                </a:solidFill>
              </a:rPr>
              <a:t>hadronic</a:t>
            </a:r>
            <a:r>
              <a:rPr lang="en-US" altLang="zh-CN" sz="2400" b="1" kern="0" dirty="0">
                <a:solidFill>
                  <a:srgbClr val="C00000"/>
                </a:solidFill>
              </a:rPr>
              <a:t> evolution:</a:t>
            </a:r>
          </a:p>
          <a:p>
            <a:pPr lvl="0" algn="l" eaLnBrk="0" hangingPunct="0">
              <a:lnSpc>
                <a:spcPts val="2100"/>
              </a:lnSpc>
              <a:spcAft>
                <a:spcPts val="600"/>
              </a:spcAft>
              <a:defRPr/>
            </a:pPr>
            <a:r>
              <a:rPr lang="en-US" altLang="zh-CN" sz="2400" b="1" kern="0" dirty="0">
                <a:solidFill>
                  <a:srgbClr val="C00000"/>
                </a:solidFill>
              </a:rPr>
              <a:t>     Chemical and thermal equilibrium can not be maintained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33600" y="317601"/>
            <a:ext cx="5334000" cy="10771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Non-Critical fluctuations </a:t>
            </a:r>
          </a:p>
          <a:p>
            <a:pPr algn="ctr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-results from </a:t>
            </a:r>
            <a:r>
              <a:rPr lang="en-US" altLang="zh-CN" sz="2800" dirty="0" err="1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UrQMD</a:t>
            </a:r>
            <a:endParaRPr lang="zh-CN" altLang="en-US" sz="2800" dirty="0">
              <a:solidFill>
                <a:srgbClr val="C0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2764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524000"/>
            <a:ext cx="437673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8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447800"/>
            <a:ext cx="4191001" cy="403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457200" y="5562600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dirty="0"/>
              <a:t>J. </a:t>
            </a:r>
            <a:r>
              <a:rPr lang="en-US" altLang="zh-CN" dirty="0" err="1"/>
              <a:t>Xu</a:t>
            </a:r>
            <a:r>
              <a:rPr lang="en-US" altLang="zh-CN" dirty="0"/>
              <a:t>, S. Yu, F. Liu and X. </a:t>
            </a:r>
            <a:r>
              <a:rPr lang="en-US" altLang="zh-CN" dirty="0" err="1"/>
              <a:t>Luo</a:t>
            </a:r>
            <a:r>
              <a:rPr lang="en-US" altLang="zh-CN" dirty="0"/>
              <a:t>, Phys. Rev. C 94, no. 2, 024901 (2016); S. He and X. </a:t>
            </a:r>
            <a:r>
              <a:rPr lang="en-US" altLang="zh-CN" dirty="0" err="1"/>
              <a:t>Luo</a:t>
            </a:r>
            <a:r>
              <a:rPr lang="en-US" altLang="zh-CN" dirty="0"/>
              <a:t>, arXiv:1704.00423 [</a:t>
            </a:r>
            <a:r>
              <a:rPr lang="en-US" altLang="zh-CN" dirty="0" err="1"/>
              <a:t>nucl</a:t>
            </a:r>
            <a:r>
              <a:rPr lang="en-US" altLang="zh-CN" dirty="0"/>
              <a:t>-ex].Z. Yang, X. </a:t>
            </a:r>
            <a:r>
              <a:rPr lang="en-US" altLang="zh-CN" dirty="0" err="1"/>
              <a:t>Luo</a:t>
            </a:r>
            <a:r>
              <a:rPr lang="en-US" altLang="zh-CN" dirty="0"/>
              <a:t> and B. </a:t>
            </a:r>
            <a:r>
              <a:rPr lang="en-US" altLang="zh-CN" dirty="0" err="1"/>
              <a:t>Mohanty</a:t>
            </a:r>
            <a:r>
              <a:rPr lang="en-US" altLang="zh-CN" dirty="0"/>
              <a:t>, Phys. Rev. C 95, no. 1, 014914 (2017)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0873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32483" y="1600826"/>
            <a:ext cx="594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altLang="zh-CN" sz="2800" b="1" u="sng" kern="0" dirty="0" err="1">
                <a:solidFill>
                  <a:schemeClr val="accent6"/>
                </a:solidFill>
              </a:rPr>
              <a:t>iEBE</a:t>
            </a:r>
            <a:r>
              <a:rPr lang="en-US" altLang="zh-CN" sz="2800" b="1" u="sng" kern="0" dirty="0">
                <a:solidFill>
                  <a:schemeClr val="accent6"/>
                </a:solidFill>
              </a:rPr>
              <a:t>-VISHNU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13283" y="2057400"/>
            <a:ext cx="9144000" cy="2000310"/>
            <a:chOff x="0" y="990600"/>
            <a:chExt cx="9144000" cy="2000310"/>
          </a:xfrm>
        </p:grpSpPr>
        <p:sp>
          <p:nvSpPr>
            <p:cNvPr id="10" name="Rectangle 32"/>
            <p:cNvSpPr/>
            <p:nvPr/>
          </p:nvSpPr>
          <p:spPr>
            <a:xfrm>
              <a:off x="685800" y="2590800"/>
              <a:ext cx="8229600" cy="400110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b="1" dirty="0">
                  <a:solidFill>
                    <a:srgbClr val="996633"/>
                  </a:solidFill>
                  <a:latin typeface="Arial" pitchFamily="34" charset="0"/>
                  <a:cs typeface="Arial" pitchFamily="34" charset="0"/>
                </a:rPr>
                <a:t>Initial conditions    </a:t>
              </a:r>
              <a:r>
                <a:rPr lang="en-US" altLang="zh-CN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viscous hydro </a:t>
              </a:r>
              <a:r>
                <a:rPr lang="en-US" altLang="zh-CN" b="1" dirty="0">
                  <a:latin typeface="+mj-lt"/>
                  <a:cs typeface="Arial" pitchFamily="34" charset="0"/>
                </a:rPr>
                <a:t>               </a:t>
              </a:r>
              <a:r>
                <a:rPr lang="en-US" altLang="zh-CN" b="1" dirty="0" err="1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hadron</a:t>
              </a:r>
              <a:r>
                <a:rPr lang="en-US" altLang="zh-CN" b="1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 cascade  </a:t>
              </a:r>
              <a:endParaRPr lang="zh-CN" altLang="en-US" b="1" dirty="0">
                <a:latin typeface="+mj-lt"/>
              </a:endParaRPr>
            </a:p>
          </p:txBody>
        </p:sp>
        <p:grpSp>
          <p:nvGrpSpPr>
            <p:cNvPr id="3" name="组合 28"/>
            <p:cNvGrpSpPr/>
            <p:nvPr/>
          </p:nvGrpSpPr>
          <p:grpSpPr>
            <a:xfrm>
              <a:off x="0" y="990600"/>
              <a:ext cx="9144000" cy="1524000"/>
              <a:chOff x="0" y="5029200"/>
              <a:chExt cx="9144000" cy="1524000"/>
            </a:xfrm>
          </p:grpSpPr>
          <p:grpSp>
            <p:nvGrpSpPr>
              <p:cNvPr id="4" name="Group 22"/>
              <p:cNvGrpSpPr/>
              <p:nvPr/>
            </p:nvGrpSpPr>
            <p:grpSpPr>
              <a:xfrm>
                <a:off x="0" y="5029200"/>
                <a:ext cx="9144000" cy="1524000"/>
                <a:chOff x="0" y="4591110"/>
                <a:chExt cx="9144000" cy="1524000"/>
              </a:xfrm>
            </p:grpSpPr>
            <p:pic>
              <p:nvPicPr>
                <p:cNvPr id="19" name="Picture 1030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25926" b="11111"/>
                <a:stretch>
                  <a:fillRect/>
                </a:stretch>
              </p:blipFill>
              <p:spPr bwMode="auto">
                <a:xfrm>
                  <a:off x="0" y="4591110"/>
                  <a:ext cx="9144000" cy="1295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" name="Left Brace 35"/>
                <p:cNvSpPr/>
                <p:nvPr/>
              </p:nvSpPr>
              <p:spPr bwMode="auto">
                <a:xfrm rot="16200000">
                  <a:off x="1714500" y="5010210"/>
                  <a:ext cx="304800" cy="1905000"/>
                </a:xfrm>
                <a:prstGeom prst="leftBrace">
                  <a:avLst>
                    <a:gd name="adj1" fmla="val 49286"/>
                    <a:gd name="adj2" fmla="val 50476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13" name="Left Brace 35"/>
              <p:cNvSpPr/>
              <p:nvPr/>
            </p:nvSpPr>
            <p:spPr bwMode="auto">
              <a:xfrm rot="16200000">
                <a:off x="3810000" y="5638800"/>
                <a:ext cx="304800" cy="1524000"/>
              </a:xfrm>
              <a:prstGeom prst="leftBrace">
                <a:avLst>
                  <a:gd name="adj1" fmla="val 49286"/>
                  <a:gd name="adj2" fmla="val 50476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4" name="矩形 16"/>
              <p:cNvSpPr/>
              <p:nvPr/>
            </p:nvSpPr>
            <p:spPr>
              <a:xfrm>
                <a:off x="3581400" y="5486400"/>
                <a:ext cx="69923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QGP</a:t>
                </a:r>
                <a:endParaRPr lang="zh-CN" altLang="en-US" dirty="0"/>
              </a:p>
            </p:txBody>
          </p:sp>
          <p:sp>
            <p:nvSpPr>
              <p:cNvPr id="15" name="Left Brace 35"/>
              <p:cNvSpPr/>
              <p:nvPr/>
            </p:nvSpPr>
            <p:spPr bwMode="auto">
              <a:xfrm rot="16200000">
                <a:off x="6477000" y="5105400"/>
                <a:ext cx="304800" cy="2590800"/>
              </a:xfrm>
              <a:prstGeom prst="leftBrace">
                <a:avLst>
                  <a:gd name="adj1" fmla="val 49286"/>
                  <a:gd name="adj2" fmla="val 50476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7" name="矩形 24"/>
              <p:cNvSpPr/>
              <p:nvPr/>
            </p:nvSpPr>
            <p:spPr>
              <a:xfrm>
                <a:off x="5257800" y="5486400"/>
                <a:ext cx="72808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HRG</a:t>
                </a:r>
                <a:endParaRPr lang="zh-CN" altLang="en-US" dirty="0"/>
              </a:p>
            </p:txBody>
          </p:sp>
          <p:sp>
            <p:nvSpPr>
              <p:cNvPr id="18" name="矩形 25"/>
              <p:cNvSpPr/>
              <p:nvPr/>
            </p:nvSpPr>
            <p:spPr>
              <a:xfrm>
                <a:off x="7162800" y="5486400"/>
                <a:ext cx="72808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HRG</a:t>
                </a:r>
                <a:endParaRPr lang="zh-CN" altLang="en-US" dirty="0"/>
              </a:p>
            </p:txBody>
          </p:sp>
        </p:grpSp>
      </p:grpSp>
      <p:sp>
        <p:nvSpPr>
          <p:cNvPr id="25" name="Rectangle 24"/>
          <p:cNvSpPr/>
          <p:nvPr/>
        </p:nvSpPr>
        <p:spPr>
          <a:xfrm>
            <a:off x="609600" y="4343400"/>
            <a:ext cx="7924800" cy="2364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altLang="zh-CN" b="1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altLang="zh-CN" b="1" u="sng" dirty="0">
                <a:latin typeface="+mn-lt"/>
                <a:cs typeface="Arial" pitchFamily="34" charset="0"/>
              </a:rPr>
              <a:t>Various fluctuations in the hybrid model </a:t>
            </a:r>
            <a:r>
              <a:rPr lang="en-US" altLang="zh-CN" b="1" dirty="0">
                <a:solidFill>
                  <a:srgbClr val="996633"/>
                </a:solidFill>
                <a:latin typeface="+mn-lt"/>
                <a:cs typeface="Arial" pitchFamily="34" charset="0"/>
              </a:rPr>
              <a:t>  </a:t>
            </a:r>
          </a:p>
          <a:p>
            <a:pPr algn="l">
              <a:lnSpc>
                <a:spcPts val="3000"/>
              </a:lnSpc>
            </a:pPr>
            <a:r>
              <a:rPr lang="en-US" altLang="zh-CN" b="1" dirty="0">
                <a:solidFill>
                  <a:srgbClr val="996633"/>
                </a:solidFill>
                <a:latin typeface="+mn-lt"/>
                <a:cs typeface="Arial" pitchFamily="34" charset="0"/>
              </a:rPr>
              <a:t>-</a:t>
            </a:r>
            <a:r>
              <a:rPr lang="en-US" altLang="zh-CN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Initial state fluctuations </a:t>
            </a:r>
          </a:p>
          <a:p>
            <a:pPr algn="l">
              <a:lnSpc>
                <a:spcPts val="3000"/>
              </a:lnSpc>
            </a:pPr>
            <a:r>
              <a:rPr lang="en-US" altLang="zh-CN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-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Thermal fluctuations in viscous hydrodynamics  </a:t>
            </a:r>
          </a:p>
          <a:p>
            <a:pPr algn="l">
              <a:lnSpc>
                <a:spcPts val="3000"/>
              </a:lnSpc>
            </a:pPr>
            <a:r>
              <a:rPr lang="en-US" altLang="zh-CN" b="1" dirty="0">
                <a:solidFill>
                  <a:schemeClr val="accent2"/>
                </a:solidFill>
                <a:latin typeface="+mn-lt"/>
                <a:cs typeface="Arial" pitchFamily="34" charset="0"/>
              </a:rPr>
              <a:t>-</a:t>
            </a:r>
            <a:r>
              <a:rPr lang="en-US" altLang="zh-CN" b="1" dirty="0">
                <a:solidFill>
                  <a:schemeClr val="accent2"/>
                </a:solidFill>
                <a:cs typeface="Arial" pitchFamily="34" charset="0"/>
              </a:rPr>
              <a:t>Thermal fluctuations</a:t>
            </a:r>
            <a:r>
              <a:rPr lang="en-US" altLang="zh-CN" b="1" dirty="0">
                <a:solidFill>
                  <a:schemeClr val="accent2"/>
                </a:solidFill>
                <a:latin typeface="+mn-lt"/>
                <a:cs typeface="Arial" pitchFamily="34" charset="0"/>
              </a:rPr>
              <a:t> during the switching between  hydro &amp; </a:t>
            </a:r>
            <a:r>
              <a:rPr lang="en-US" altLang="zh-CN" b="1" dirty="0" err="1">
                <a:solidFill>
                  <a:schemeClr val="accent2"/>
                </a:solidFill>
                <a:latin typeface="+mn-lt"/>
                <a:cs typeface="Arial" pitchFamily="34" charset="0"/>
              </a:rPr>
              <a:t>UrQMD</a:t>
            </a:r>
            <a:endParaRPr lang="en-US" altLang="zh-CN" b="1" dirty="0">
              <a:solidFill>
                <a:schemeClr val="accent2"/>
              </a:solidFill>
              <a:latin typeface="+mn-lt"/>
              <a:cs typeface="Arial" pitchFamily="34" charset="0"/>
            </a:endParaRPr>
          </a:p>
          <a:p>
            <a:pPr algn="l">
              <a:lnSpc>
                <a:spcPts val="2800"/>
              </a:lnSpc>
            </a:pPr>
            <a:r>
              <a:rPr lang="en-US" altLang="zh-CN" dirty="0">
                <a:solidFill>
                  <a:schemeClr val="accent6"/>
                </a:solidFill>
                <a:latin typeface="+mn-lt"/>
                <a:cs typeface="Arial" pitchFamily="34" charset="0"/>
              </a:rPr>
              <a:t>    (statistical </a:t>
            </a:r>
            <a:r>
              <a:rPr lang="en-US" altLang="zh-CN" dirty="0" err="1">
                <a:solidFill>
                  <a:schemeClr val="accent6"/>
                </a:solidFill>
                <a:latin typeface="+mn-lt"/>
                <a:cs typeface="Arial" pitchFamily="34" charset="0"/>
              </a:rPr>
              <a:t>hadronization</a:t>
            </a:r>
            <a:r>
              <a:rPr lang="en-US" altLang="zh-CN" dirty="0">
                <a:solidFill>
                  <a:schemeClr val="accent6"/>
                </a:solidFill>
                <a:latin typeface="+mn-lt"/>
                <a:cs typeface="Arial" pitchFamily="34" charset="0"/>
              </a:rPr>
              <a:t>,  GCE;  </a:t>
            </a:r>
            <a:r>
              <a:rPr lang="en-US" altLang="zh-CN" dirty="0">
                <a:solidFill>
                  <a:schemeClr val="accent6"/>
                </a:solidFill>
                <a:latin typeface="+mn-lt"/>
                <a:cs typeface="Arial" pitchFamily="34" charset="0"/>
                <a:sym typeface="Wingdings" pitchFamily="2" charset="2"/>
              </a:rPr>
              <a:t></a:t>
            </a:r>
            <a:r>
              <a:rPr lang="en-US" altLang="zh-CN" dirty="0">
                <a:solidFill>
                  <a:schemeClr val="accent6"/>
                </a:solidFill>
                <a:latin typeface="+mn-lt"/>
                <a:cs typeface="Arial" pitchFamily="34" charset="0"/>
              </a:rPr>
              <a:t> Poisson fluctuations  )          </a:t>
            </a:r>
          </a:p>
          <a:p>
            <a:pPr algn="l">
              <a:lnSpc>
                <a:spcPts val="3000"/>
              </a:lnSpc>
            </a:pPr>
            <a:r>
              <a:rPr lang="en-US" altLang="zh-CN" b="1" dirty="0">
                <a:solidFill>
                  <a:srgbClr val="006600"/>
                </a:solidFill>
                <a:latin typeface="+mn-lt"/>
                <a:cs typeface="Arial" pitchFamily="34" charset="0"/>
              </a:rPr>
              <a:t>-fluctuations from </a:t>
            </a:r>
            <a:r>
              <a:rPr lang="en-US" altLang="zh-CN" b="1" dirty="0" err="1">
                <a:solidFill>
                  <a:srgbClr val="006600"/>
                </a:solidFill>
                <a:latin typeface="+mn-lt"/>
                <a:cs typeface="Arial" pitchFamily="34" charset="0"/>
              </a:rPr>
              <a:t>UrQMD</a:t>
            </a:r>
            <a:r>
              <a:rPr lang="en-US" altLang="zh-CN" b="1" dirty="0">
                <a:solidFill>
                  <a:srgbClr val="006600"/>
                </a:solidFill>
                <a:latin typeface="+mn-lt"/>
                <a:cs typeface="Arial" pitchFamily="34" charset="0"/>
              </a:rPr>
              <a:t> </a:t>
            </a:r>
            <a:r>
              <a:rPr lang="en-US" altLang="zh-CN" b="1" dirty="0" err="1">
                <a:solidFill>
                  <a:srgbClr val="006600"/>
                </a:solidFill>
                <a:latin typeface="+mn-lt"/>
                <a:cs typeface="Arial" pitchFamily="34" charset="0"/>
              </a:rPr>
              <a:t>hadron</a:t>
            </a:r>
            <a:r>
              <a:rPr lang="en-US" altLang="zh-CN" b="1" dirty="0">
                <a:solidFill>
                  <a:srgbClr val="006600"/>
                </a:solidFill>
                <a:latin typeface="+mn-lt"/>
                <a:cs typeface="Arial" pitchFamily="34" charset="0"/>
              </a:rPr>
              <a:t> cascade  </a:t>
            </a:r>
            <a:endParaRPr lang="zh-CN" altLang="en-US" b="1" dirty="0">
              <a:latin typeface="+mn-lt"/>
            </a:endParaRP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681242AD-4BA8-4D7C-8461-C18DF05C0036}"/>
              </a:ext>
            </a:extLst>
          </p:cNvPr>
          <p:cNvSpPr txBox="1"/>
          <p:nvPr/>
        </p:nvSpPr>
        <p:spPr>
          <a:xfrm>
            <a:off x="6033083" y="1328721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solidFill>
                  <a:srgbClr val="CC00CC"/>
                </a:solidFill>
              </a:rPr>
              <a:t>Li,  Xu, Song,  PRC 2018</a:t>
            </a:r>
            <a:endParaRPr lang="zh-CN" altLang="en-US" b="1" dirty="0">
              <a:solidFill>
                <a:srgbClr val="CC00CC"/>
              </a:solidFill>
            </a:endParaRP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B711C785-A984-4DB8-BFC5-C32CDBF05BED}"/>
              </a:ext>
            </a:extLst>
          </p:cNvPr>
          <p:cNvSpPr/>
          <p:nvPr/>
        </p:nvSpPr>
        <p:spPr>
          <a:xfrm>
            <a:off x="1371600" y="199137"/>
            <a:ext cx="6400800" cy="1077154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Multiplicity fluctuations of (net) Charges </a:t>
            </a:r>
          </a:p>
          <a:p>
            <a:pPr algn="ctr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and (net) protons from </a:t>
            </a:r>
            <a:r>
              <a:rPr lang="en-US" altLang="zh-CN" sz="2800" dirty="0" err="1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iEBE</a:t>
            </a:r>
            <a:r>
              <a:rPr lang="en-US" altLang="zh-CN" sz="2800" dirty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-VISHNU</a:t>
            </a:r>
            <a:endParaRPr lang="zh-CN" altLang="en-US" sz="2800" dirty="0">
              <a:solidFill>
                <a:srgbClr val="C0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-33338" y="0"/>
            <a:ext cx="9177338" cy="719138"/>
          </a:xfrm>
          <a:prstGeom prst="rect">
            <a:avLst/>
          </a:prstGeom>
          <a:solidFill>
            <a:srgbClr val="A4BBF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3200" dirty="0">
                <a:latin typeface="+mn-lt"/>
                <a:ea typeface="微软雅黑" panose="020B0503020204020204" pitchFamily="34" charset="-122"/>
                <a:cs typeface="Verdana" panose="020B0604030504040204" pitchFamily="34" charset="0"/>
              </a:rPr>
              <a:t>Multiplicity fluctuations of net-charges &amp; net protons</a:t>
            </a:r>
          </a:p>
        </p:txBody>
      </p:sp>
      <p:pic>
        <p:nvPicPr>
          <p:cNvPr id="4" name="图片 5">
            <a:extLst>
              <a:ext uri="{FF2B5EF4-FFF2-40B4-BE49-F238E27FC236}">
                <a16:creationId xmlns:a16="http://schemas.microsoft.com/office/drawing/2014/main" id="{630EB28B-2AFF-4DCB-93CA-C08FEB3A29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5372"/>
          <a:stretch/>
        </p:blipFill>
        <p:spPr>
          <a:xfrm>
            <a:off x="0" y="719137"/>
            <a:ext cx="4419600" cy="47799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5499051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/>
            <a:r>
              <a:rPr lang="en-US" altLang="zh-CN" dirty="0"/>
              <a:t>-For net charges, IEBE-VISHNU roughly describes the data of S and </a:t>
            </a:r>
            <a:r>
              <a:rPr lang="en-US" altLang="zh-CN" dirty="0">
                <a:sym typeface="Symbol"/>
              </a:rPr>
              <a:t> and the</a:t>
            </a:r>
          </a:p>
          <a:p>
            <a:pPr marL="285750" indent="-285750" algn="l"/>
            <a:r>
              <a:rPr lang="en-US" altLang="zh-CN" dirty="0">
                <a:sym typeface="Symbol"/>
              </a:rPr>
              <a:t>  related ratios, shows large deviations from the Poisson baselines.</a:t>
            </a:r>
            <a:endParaRPr lang="en-US" altLang="zh-CN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6FC601A-A635-4A44-983F-EDE81A1F5457}"/>
              </a:ext>
            </a:extLst>
          </p:cNvPr>
          <p:cNvSpPr/>
          <p:nvPr/>
        </p:nvSpPr>
        <p:spPr>
          <a:xfrm>
            <a:off x="2819400" y="914400"/>
            <a:ext cx="1524001" cy="40011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US" altLang="zh-CN" b="1" dirty="0">
                <a:ea typeface="微软雅黑" panose="020B0503020204020204" pitchFamily="34" charset="-122"/>
                <a:cs typeface="Verdana" panose="020B0604030504040204" pitchFamily="34" charset="0"/>
              </a:rPr>
              <a:t>net-charges</a:t>
            </a:r>
            <a:endParaRPr lang="zh-CN" altLang="en-US" b="1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E79F48D-60EE-43D1-91A6-7FD9C5BFC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657165"/>
            <a:ext cx="4191000" cy="47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DAA9F29-0330-438A-A0DB-75F30A643F22}"/>
              </a:ext>
            </a:extLst>
          </p:cNvPr>
          <p:cNvSpPr/>
          <p:nvPr/>
        </p:nvSpPr>
        <p:spPr>
          <a:xfrm>
            <a:off x="7619999" y="914400"/>
            <a:ext cx="152400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b="1" dirty="0">
                <a:ea typeface="微软雅黑" panose="020B0503020204020204" pitchFamily="34" charset="-122"/>
                <a:cs typeface="Verdana" panose="020B0604030504040204" pitchFamily="34" charset="0"/>
              </a:rPr>
              <a:t>net-protons</a:t>
            </a:r>
            <a:endParaRPr lang="zh-CN" altLang="en-US" b="1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5C18E93B-C57A-4DFD-8AC1-455FCA1F6612}"/>
              </a:ext>
            </a:extLst>
          </p:cNvPr>
          <p:cNvSpPr/>
          <p:nvPr/>
        </p:nvSpPr>
        <p:spPr>
          <a:xfrm>
            <a:off x="228600" y="6200834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/>
            <a:r>
              <a:rPr lang="en-US" altLang="zh-CN" dirty="0"/>
              <a:t>  -For net</a:t>
            </a:r>
            <a:r>
              <a:rPr lang="zh-CN" altLang="en-US" dirty="0"/>
              <a:t> </a:t>
            </a:r>
            <a:r>
              <a:rPr lang="en-US" altLang="zh-CN" dirty="0"/>
              <a:t>protons: small deviation from the Poisson baselines, roughly describe the data.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85800"/>
            <a:ext cx="8915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-33338" y="0"/>
            <a:ext cx="9177338" cy="719138"/>
          </a:xfrm>
          <a:prstGeom prst="rect">
            <a:avLst/>
          </a:prstGeom>
          <a:solidFill>
            <a:srgbClr val="A4BBF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2800" dirty="0">
                <a:latin typeface="+mn-lt"/>
                <a:ea typeface="微软雅黑" panose="020B0503020204020204" pitchFamily="34" charset="-122"/>
                <a:cs typeface="Verdana" panose="020B0604030504040204" pitchFamily="34" charset="0"/>
              </a:rPr>
              <a:t>Volume corrections, resonance decays &amp; </a:t>
            </a:r>
            <a:r>
              <a:rPr lang="en-US" altLang="zh-CN" sz="2800" dirty="0" err="1">
                <a:latin typeface="+mn-lt"/>
                <a:ea typeface="微软雅黑" panose="020B0503020204020204" pitchFamily="34" charset="-122"/>
                <a:cs typeface="Verdana" panose="020B0604030504040204" pitchFamily="34" charset="0"/>
              </a:rPr>
              <a:t>hadronic</a:t>
            </a:r>
            <a:r>
              <a:rPr lang="en-US" altLang="zh-CN" sz="2800" dirty="0">
                <a:latin typeface="+mn-lt"/>
                <a:ea typeface="微软雅黑" panose="020B0503020204020204" pitchFamily="34" charset="-122"/>
                <a:cs typeface="Verdana" panose="020B0604030504040204" pitchFamily="34" charset="0"/>
              </a:rPr>
              <a:t> evolution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556260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/>
            <a:r>
              <a:rPr lang="en-US" altLang="zh-CN" dirty="0"/>
              <a:t>-The effects of </a:t>
            </a:r>
            <a:r>
              <a:rPr lang="en-US" altLang="zh-CN" dirty="0" err="1"/>
              <a:t>hadronic</a:t>
            </a:r>
            <a:r>
              <a:rPr lang="en-US" altLang="zh-CN" dirty="0"/>
              <a:t> scatterings and resonance decays are very small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86740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/>
            <a:r>
              <a:rPr lang="en-US" altLang="zh-CN" dirty="0"/>
              <a:t>-Volume fluctuations plays the dominant role for multiplicity fluctuations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61722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/>
            <a:r>
              <a:rPr lang="en-US" altLang="zh-CN" dirty="0"/>
              <a:t>-For net protons, the effects of volume fluctuations are relatively small </a:t>
            </a:r>
          </a:p>
          <a:p>
            <a:pPr marL="285750" indent="-285750" algn="l"/>
            <a:r>
              <a:rPr lang="en-US" altLang="zh-CN" dirty="0"/>
              <a:t>             –&gt;close to Poisson fluctuations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645789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solidFill>
                  <a:srgbClr val="CC00CC"/>
                </a:solidFill>
              </a:rPr>
              <a:t>Li,  Xu, Song, PRC 2018</a:t>
            </a:r>
            <a:endParaRPr lang="zh-CN" altLang="en-US" b="1" dirty="0">
              <a:solidFill>
                <a:srgbClr val="CC00CC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BE00861-49C5-4F13-B4E1-F73D5EB1CABF}"/>
              </a:ext>
            </a:extLst>
          </p:cNvPr>
          <p:cNvSpPr/>
          <p:nvPr/>
        </p:nvSpPr>
        <p:spPr>
          <a:xfrm>
            <a:off x="2895600" y="1042928"/>
            <a:ext cx="1524001" cy="40011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US" altLang="zh-CN" b="1" dirty="0">
                <a:ea typeface="微软雅黑" panose="020B0503020204020204" pitchFamily="34" charset="-122"/>
                <a:cs typeface="Verdana" panose="020B0604030504040204" pitchFamily="34" charset="0"/>
              </a:rPr>
              <a:t>net-charges</a:t>
            </a:r>
            <a:endParaRPr lang="zh-CN" altLang="en-US" b="1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A2A1E28-A2AE-4CF9-A5C7-5E5FD6B2F676}"/>
              </a:ext>
            </a:extLst>
          </p:cNvPr>
          <p:cNvSpPr/>
          <p:nvPr/>
        </p:nvSpPr>
        <p:spPr>
          <a:xfrm>
            <a:off x="7581549" y="1042928"/>
            <a:ext cx="152400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b="1" dirty="0">
                <a:ea typeface="微软雅黑" panose="020B0503020204020204" pitchFamily="34" charset="-122"/>
                <a:cs typeface="Verdana" panose="020B0604030504040204" pitchFamily="34" charset="0"/>
              </a:rPr>
              <a:t>net-protons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187D832-E6A3-4EA3-93D2-C178EB1904B4}"/>
              </a:ext>
            </a:extLst>
          </p:cNvPr>
          <p:cNvSpPr/>
          <p:nvPr/>
        </p:nvSpPr>
        <p:spPr>
          <a:xfrm>
            <a:off x="304800" y="4888155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zh-CN" sz="2400" b="1" dirty="0">
                <a:ea typeface="Arial Unicode MS" pitchFamily="34" charset="-122"/>
                <a:cs typeface="Arial Unicode MS" pitchFamily="34" charset="-122"/>
              </a:rPr>
              <a:t>                     </a:t>
            </a:r>
            <a:r>
              <a:rPr lang="en-US" altLang="zh-CN" sz="2400" b="1" u="sng" dirty="0">
                <a:ea typeface="Arial Unicode MS" pitchFamily="34" charset="-122"/>
                <a:cs typeface="Arial Unicode MS" pitchFamily="34" charset="-122"/>
              </a:rPr>
              <a:t>Dynamical modeling for</a:t>
            </a:r>
            <a:r>
              <a:rPr lang="zh-CN" altLang="en-US" sz="2400" b="1" u="sng" dirty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400" b="1" u="sng" dirty="0">
                <a:ea typeface="Arial Unicode MS" pitchFamily="34" charset="-122"/>
                <a:cs typeface="Arial Unicode MS" pitchFamily="34" charset="-122"/>
              </a:rPr>
              <a:t>RHIC</a:t>
            </a:r>
            <a:r>
              <a:rPr lang="zh-CN" altLang="en-US" sz="2400" b="1" u="sng" dirty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400" b="1" u="sng" dirty="0">
                <a:ea typeface="Arial Unicode MS" pitchFamily="34" charset="-122"/>
                <a:cs typeface="Arial Unicode MS" pitchFamily="34" charset="-122"/>
              </a:rPr>
              <a:t>BES </a:t>
            </a:r>
          </a:p>
          <a:p>
            <a:pPr algn="l">
              <a:spcBef>
                <a:spcPts val="0"/>
              </a:spcBef>
            </a:pPr>
            <a:r>
              <a:rPr lang="en-US" altLang="zh-CN" sz="2400" b="1" dirty="0">
                <a:ea typeface="Arial Unicode MS" pitchFamily="34" charset="-122"/>
                <a:cs typeface="Arial Unicode MS" pitchFamily="34" charset="-122"/>
              </a:rPr>
              <a:t>- Hydro &amp; hybrid model for collective flow, collective expansion</a:t>
            </a:r>
          </a:p>
          <a:p>
            <a:pPr algn="l">
              <a:spcBef>
                <a:spcPts val="0"/>
              </a:spcBef>
            </a:pPr>
            <a:r>
              <a:rPr lang="en-US" altLang="zh-CN" sz="2400" b="1" dirty="0">
                <a:ea typeface="Arial Unicode MS" pitchFamily="34" charset="-122"/>
                <a:cs typeface="Arial Unicode MS" pitchFamily="34" charset="-122"/>
              </a:rPr>
              <a:t>- Dynamical modeling near the critical point </a:t>
            </a:r>
          </a:p>
          <a:p>
            <a:pPr algn="l">
              <a:spcBef>
                <a:spcPts val="0"/>
              </a:spcBef>
            </a:pPr>
            <a:r>
              <a:rPr lang="en-US" altLang="zh-CN" sz="2400" b="1" dirty="0">
                <a:ea typeface="Arial Unicode MS" pitchFamily="34" charset="-122"/>
                <a:cs typeface="Arial Unicode MS" pitchFamily="34" charset="-122"/>
              </a:rPr>
              <a:t>   &amp; non-equilibrium critical  fluctuations </a:t>
            </a:r>
          </a:p>
          <a:p>
            <a:pPr algn="l">
              <a:spcBef>
                <a:spcPts val="0"/>
              </a:spcBef>
            </a:pPr>
            <a:r>
              <a:rPr lang="en-US" altLang="zh-CN" sz="2400" b="1" dirty="0">
                <a:ea typeface="Arial Unicode MS" pitchFamily="34" charset="-122"/>
                <a:cs typeface="Arial Unicode MS" pitchFamily="34" charset="-122"/>
              </a:rPr>
              <a:t>- Dynamical modeling for non-critical fluctuations 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61A44C9-8524-430B-8704-29908BC6CC6A}"/>
              </a:ext>
            </a:extLst>
          </p:cNvPr>
          <p:cNvGrpSpPr/>
          <p:nvPr/>
        </p:nvGrpSpPr>
        <p:grpSpPr>
          <a:xfrm>
            <a:off x="1219200" y="0"/>
            <a:ext cx="6096000" cy="4800600"/>
            <a:chOff x="152401" y="228600"/>
            <a:chExt cx="5486399" cy="4572000"/>
          </a:xfrm>
        </p:grpSpPr>
        <p:pic>
          <p:nvPicPr>
            <p:cNvPr id="8212" name="Picture 14" descr="Phasendiagram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1" y="228600"/>
              <a:ext cx="5486399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24502F0F-8ECD-4298-8204-70A3ACA8A1D4}"/>
                </a:ext>
              </a:extLst>
            </p:cNvPr>
            <p:cNvSpPr/>
            <p:nvPr/>
          </p:nvSpPr>
          <p:spPr>
            <a:xfrm>
              <a:off x="1752600" y="1143000"/>
              <a:ext cx="533400" cy="685800"/>
            </a:xfrm>
            <a:prstGeom prst="ellipse">
              <a:avLst/>
            </a:prstGeom>
            <a:ln w="38100">
              <a:solidFill>
                <a:srgbClr val="C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l">
                <a:spcBef>
                  <a:spcPts val="200"/>
                </a:spcBef>
              </a:pPr>
              <a:endParaRPr lang="zh-CN" altLang="en-US" sz="1800" dirty="0" err="1"/>
            </a:p>
          </p:txBody>
        </p:sp>
        <p:sp>
          <p:nvSpPr>
            <p:cNvPr id="5" name="Oval 16">
              <a:extLst>
                <a:ext uri="{FF2B5EF4-FFF2-40B4-BE49-F238E27FC236}">
                  <a16:creationId xmlns:a16="http://schemas.microsoft.com/office/drawing/2014/main" id="{91235172-32CE-43AD-A118-7870C9E707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1986699" y="2144193"/>
              <a:ext cx="2204147" cy="590130"/>
            </a:xfrm>
            <a:prstGeom prst="ellips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CN" sz="2400"/>
            </a:p>
          </p:txBody>
        </p:sp>
        <p:sp>
          <p:nvSpPr>
            <p:cNvPr id="6" name="Oval 16">
              <a:extLst>
                <a:ext uri="{FF2B5EF4-FFF2-40B4-BE49-F238E27FC236}">
                  <a16:creationId xmlns:a16="http://schemas.microsoft.com/office/drawing/2014/main" id="{6FAECAFB-CB70-41AE-946D-771C0B8EA1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920566" y="1198159"/>
              <a:ext cx="789605" cy="404812"/>
            </a:xfrm>
            <a:prstGeom prst="ellips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CN" sz="2400"/>
            </a:p>
          </p:txBody>
        </p:sp>
      </p:grpSp>
    </p:spTree>
    <p:extLst>
      <p:ext uri="{BB962C8B-B14F-4D97-AF65-F5344CB8AC3E}">
        <p14:creationId xmlns:p14="http://schemas.microsoft.com/office/powerpoint/2010/main" val="10969408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4D96230-A3BC-4E63-93DB-59697914A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96" y="52264"/>
            <a:ext cx="9088166" cy="299203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00602" y="4034081"/>
            <a:ext cx="3962398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altLang="zh-CN" dirty="0"/>
              <a:t>-Net baryon conservation has been  added to freeze-out with  SER algorithm </a:t>
            </a:r>
          </a:p>
          <a:p>
            <a:pPr algn="l"/>
            <a:r>
              <a:rPr lang="en-US" altLang="zh-CN" dirty="0"/>
              <a:t>- Effects from charge/baryon conservation are important, should be systematically included in hybrid model simulations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9F1E137-C578-47F3-B486-BA299037AAF5}"/>
              </a:ext>
            </a:extLst>
          </p:cNvPr>
          <p:cNvSpPr/>
          <p:nvPr/>
        </p:nvSpPr>
        <p:spPr>
          <a:xfrm>
            <a:off x="7467600" y="107033"/>
            <a:ext cx="152400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b="1" dirty="0">
                <a:ea typeface="微软雅黑" panose="020B0503020204020204" pitchFamily="34" charset="-122"/>
                <a:cs typeface="Verdana" panose="020B0604030504040204" pitchFamily="34" charset="0"/>
              </a:rPr>
              <a:t>net-protons</a:t>
            </a:r>
            <a:endParaRPr lang="zh-CN" altLang="en-US" b="1" dirty="0"/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D6D2D689-B8FE-46F4-8B53-62D36ECF1F09}"/>
              </a:ext>
            </a:extLst>
          </p:cNvPr>
          <p:cNvSpPr txBox="1"/>
          <p:nvPr/>
        </p:nvSpPr>
        <p:spPr>
          <a:xfrm>
            <a:off x="6194964" y="6426431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solidFill>
                  <a:srgbClr val="CC00CC"/>
                </a:solidFill>
              </a:rPr>
              <a:t>Li,  Xu, Song, PRC 2018</a:t>
            </a:r>
            <a:endParaRPr lang="zh-CN" altLang="en-US" b="1" dirty="0">
              <a:solidFill>
                <a:srgbClr val="CC00CC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8EE8DF7-959B-43EA-9459-7B810820A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20" y="3143076"/>
            <a:ext cx="4133280" cy="365559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C59D1B8-F8EB-4F91-8BF0-C134C9E46357}"/>
              </a:ext>
            </a:extLst>
          </p:cNvPr>
          <p:cNvSpPr/>
          <p:nvPr/>
        </p:nvSpPr>
        <p:spPr>
          <a:xfrm>
            <a:off x="4343400" y="3340629"/>
            <a:ext cx="468416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800" u="sng" dirty="0">
                <a:ea typeface="微软雅黑" panose="020B0503020204020204" pitchFamily="34" charset="-122"/>
                <a:cs typeface="Verdana" panose="020B0604030504040204" pitchFamily="34" charset="0"/>
              </a:rPr>
              <a:t>Effects of charge conservations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2C084C-950E-4029-98C4-94B63E9B072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>
            <a:solidFill>
              <a:srgbClr val="99FF66"/>
            </a:solidFill>
          </a:ln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00934EC-05AD-48A6-A449-ABD7236AE313}"/>
              </a:ext>
            </a:extLst>
          </p:cNvPr>
          <p:cNvSpPr/>
          <p:nvPr/>
        </p:nvSpPr>
        <p:spPr>
          <a:xfrm>
            <a:off x="342900" y="1676400"/>
            <a:ext cx="8458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3600" dirty="0">
                <a:latin typeface="CMSS12"/>
              </a:rPr>
              <a:t>           </a:t>
            </a:r>
            <a:r>
              <a:rPr lang="en-US" altLang="zh-CN" sz="4400" dirty="0">
                <a:solidFill>
                  <a:srgbClr val="C00000"/>
                </a:solidFill>
                <a:latin typeface="CMSS12"/>
              </a:rPr>
              <a:t>Machine Learning  for</a:t>
            </a:r>
          </a:p>
          <a:p>
            <a:pPr algn="l"/>
            <a:r>
              <a:rPr lang="en-US" altLang="zh-CN" sz="4400" dirty="0">
                <a:solidFill>
                  <a:srgbClr val="C00000"/>
                </a:solidFill>
                <a:latin typeface="CMSS12"/>
              </a:rPr>
              <a:t>dynamical modeling &amp; observables</a:t>
            </a:r>
            <a:endParaRPr lang="en-US" altLang="zh-CN" sz="4400" u="sng" dirty="0">
              <a:solidFill>
                <a:srgbClr val="C00000"/>
              </a:solidFill>
              <a:latin typeface="CMSS12"/>
            </a:endParaRPr>
          </a:p>
        </p:txBody>
      </p:sp>
    </p:spTree>
    <p:extLst>
      <p:ext uri="{BB962C8B-B14F-4D97-AF65-F5344CB8AC3E}">
        <p14:creationId xmlns:p14="http://schemas.microsoft.com/office/powerpoint/2010/main" val="3157952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73ED3CC-11ED-4168-BAE0-02A3FF91A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2400"/>
            <a:ext cx="6063413" cy="445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F7A9A60-B9CB-4378-B972-5D0872C52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514" y="3240750"/>
            <a:ext cx="5927007" cy="331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35254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8873" y="2942767"/>
            <a:ext cx="864625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 </a:t>
            </a:r>
            <a:r>
              <a:rPr kumimoji="1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Key questions:</a:t>
            </a:r>
            <a:r>
              <a:rPr kumimoji="1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 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can </a:t>
            </a:r>
            <a:r>
              <a:rPr lang="en-US" altLang="zh-CN" sz="2400" b="1" dirty="0"/>
              <a:t>machine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 leaning capture the main  feature of non-linear hydro-evolution, largely accelerate the simulations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69552F6-AA24-4A68-A17C-4DF1AFD82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31" y="280709"/>
            <a:ext cx="2033606" cy="60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E023884-6EA2-4445-A907-9405F4315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884" y="341763"/>
            <a:ext cx="4648200" cy="245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60F07D4-6876-4CF8-9504-37184B06D9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4491" y="230135"/>
            <a:ext cx="5944388" cy="9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AD44C9E-07CC-44C6-AF94-AF20E67307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0" y="1058152"/>
            <a:ext cx="2329088" cy="35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5FCE9CE-302C-4152-AED5-B33758C364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5436" y="1385678"/>
            <a:ext cx="2485519" cy="90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3221560-BD9B-4538-B717-583992750F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864" y="4266205"/>
            <a:ext cx="7620000" cy="2223865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B5FA5B20-A794-4112-878E-5689E09780B7}"/>
              </a:ext>
            </a:extLst>
          </p:cNvPr>
          <p:cNvSpPr/>
          <p:nvPr/>
        </p:nvSpPr>
        <p:spPr>
          <a:xfrm>
            <a:off x="234875" y="5792674"/>
            <a:ext cx="877953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 </a:t>
            </a:r>
            <a:r>
              <a:rPr kumimoji="1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Key questions:</a:t>
            </a:r>
            <a:r>
              <a:rPr kumimoji="1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 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can </a:t>
            </a:r>
            <a:r>
              <a:rPr lang="en-US" altLang="zh-CN" sz="2400" b="1" dirty="0"/>
              <a:t>machine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 </a:t>
            </a:r>
            <a:r>
              <a:rPr lang="en-US" altLang="zh-CN" sz="24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discover /define various observables directly from data without explicit instructions from human being?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375" y="2124975"/>
            <a:ext cx="8646254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Motivation:</a:t>
            </a:r>
            <a:r>
              <a:rPr kumimoji="1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 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 </a:t>
            </a:r>
            <a:r>
              <a:rPr kumimoji="1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dynamical model simulations are time-consuming, which may even a bottleneck for some particular investigations  </a:t>
            </a:r>
            <a:endParaRPr kumimoji="1" lang="zh-CN" alt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CE177DF-3954-4EB4-BD74-E4A729C97BC6}"/>
              </a:ext>
            </a:extLst>
          </p:cNvPr>
          <p:cNvSpPr/>
          <p:nvPr/>
        </p:nvSpPr>
        <p:spPr>
          <a:xfrm>
            <a:off x="76200" y="152400"/>
            <a:ext cx="8877425" cy="3733800"/>
          </a:xfrm>
          <a:prstGeom prst="rect">
            <a:avLst/>
          </a:prstGeom>
          <a:noFill/>
          <a:ln w="762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554719B-09F0-4AAA-80E8-0EBBFFD4ACCA}"/>
              </a:ext>
            </a:extLst>
          </p:cNvPr>
          <p:cNvSpPr/>
          <p:nvPr/>
        </p:nvSpPr>
        <p:spPr>
          <a:xfrm>
            <a:off x="97172" y="4104959"/>
            <a:ext cx="8877425" cy="2573907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0" y="200230"/>
            <a:ext cx="1295400" cy="10579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100" y="2387901"/>
            <a:ext cx="8763000" cy="37338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20170" y="0"/>
            <a:ext cx="4363570" cy="52322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AE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Traditional hydrodynamics</a:t>
            </a:r>
            <a:endParaRPr lang="zh-CN" altLang="en-US" sz="28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44" y="2179983"/>
            <a:ext cx="2971800" cy="523220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AE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Deep Learning</a:t>
            </a:r>
            <a:endParaRPr lang="zh-CN" altLang="en-US" sz="28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1000" y="6063322"/>
            <a:ext cx="9574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solidFill>
                  <a:srgbClr val="C00000"/>
                </a:solidFill>
              </a:rPr>
              <a:t>-Such deep learning systems do not need to be programmed with the hydro </a:t>
            </a:r>
          </a:p>
          <a:p>
            <a:pPr algn="l"/>
            <a:r>
              <a:rPr lang="en-US" altLang="zh-CN" b="1" dirty="0">
                <a:solidFill>
                  <a:srgbClr val="C00000"/>
                </a:solidFill>
              </a:rPr>
              <a:t>equation                     Instead, they learn on their own</a:t>
            </a:r>
            <a:r>
              <a:rPr lang="en-US" altLang="zh-CN" b="1" dirty="0"/>
              <a:t>   </a:t>
            </a:r>
            <a:endParaRPr lang="zh-CN" altLang="en-US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/>
          <a:srcRect l="7510" t="34515" r="72064" b="10265"/>
          <a:stretch/>
        </p:blipFill>
        <p:spPr>
          <a:xfrm>
            <a:off x="2051797" y="606570"/>
            <a:ext cx="1371600" cy="128016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/>
          <a:srcRect l="75286" t="41937" r="11683" b="20320"/>
          <a:stretch/>
        </p:blipFill>
        <p:spPr>
          <a:xfrm>
            <a:off x="3124200" y="3240261"/>
            <a:ext cx="1295400" cy="114300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/>
          <a:srcRect l="75286" t="41937" r="11683" b="20320"/>
          <a:stretch/>
        </p:blipFill>
        <p:spPr>
          <a:xfrm>
            <a:off x="6090397" y="656357"/>
            <a:ext cx="1447800" cy="1277472"/>
          </a:xfrm>
          <a:prstGeom prst="rect">
            <a:avLst/>
          </a:prstGeom>
        </p:spPr>
      </p:pic>
      <p:sp>
        <p:nvSpPr>
          <p:cNvPr id="11" name="右箭头 10"/>
          <p:cNvSpPr/>
          <p:nvPr/>
        </p:nvSpPr>
        <p:spPr>
          <a:xfrm>
            <a:off x="3423397" y="1110429"/>
            <a:ext cx="2743200" cy="397018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/>
          </a:p>
        </p:txBody>
      </p:sp>
      <p:graphicFrame>
        <p:nvGraphicFramePr>
          <p:cNvPr id="12" name="Object 2048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634067" y="1286720"/>
          <a:ext cx="2028265" cy="721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0854" name="Equation" r:id="rId7" imgW="876240" imgH="253800" progId="Equation.3">
                  <p:embed/>
                </p:oleObj>
              </mc:Choice>
              <mc:Fallback>
                <p:oleObj name="Equation" r:id="rId7" imgW="876240" imgH="253800" progId="Equation.3">
                  <p:embed/>
                  <p:pic>
                    <p:nvPicPr>
                      <p:cNvPr id="12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4067" y="1286720"/>
                        <a:ext cx="2028265" cy="7212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048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518397" y="6399646"/>
          <a:ext cx="1066800" cy="352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0855" name="Equation" r:id="rId9" imgW="876240" imgH="253800" progId="Equation.3">
                  <p:embed/>
                </p:oleObj>
              </mc:Choice>
              <mc:Fallback>
                <p:oleObj name="Equation" r:id="rId9" imgW="876240" imgH="253800" progId="Equation.3">
                  <p:embed/>
                  <p:pic>
                    <p:nvPicPr>
                      <p:cNvPr id="13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8397" y="6399646"/>
                        <a:ext cx="1066800" cy="352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43957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38647"/>
          <a:stretch/>
        </p:blipFill>
        <p:spPr>
          <a:xfrm>
            <a:off x="6553200" y="38100"/>
            <a:ext cx="2615453" cy="51746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25" y="1676400"/>
            <a:ext cx="7553375" cy="4724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990600"/>
            <a:ext cx="6863514" cy="59615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-13448" y="0"/>
            <a:ext cx="6490448" cy="52322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sUnet</a:t>
            </a:r>
            <a:r>
              <a:rPr lang="en-US" altLang="zh-CN" sz="28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prediction vs. hydro simulations</a:t>
            </a:r>
            <a:endParaRPr lang="zh-CN" altLang="en-US" sz="28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86601" y="1195892"/>
            <a:ext cx="328119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C00000"/>
                </a:solidFill>
              </a:rPr>
              <a:t>-for a closer look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474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67B3C5F-5934-487B-8F58-590DAB39E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270" y="1134924"/>
            <a:ext cx="6997459" cy="269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9082F1E-ED3C-4BD5-B598-81351936AF19}"/>
              </a:ext>
            </a:extLst>
          </p:cNvPr>
          <p:cNvSpPr/>
          <p:nvPr/>
        </p:nvSpPr>
        <p:spPr>
          <a:xfrm>
            <a:off x="5334000" y="4495800"/>
            <a:ext cx="3810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latin typeface="LMSans10-Regular-Identity-H"/>
              </a:rPr>
              <a:t>With the well trained network, the final state profiles can be quickly generated from the initial profiles. (5-10 times faster for GPU based calculations)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F8B434B-3E7A-4502-96E2-114109A14692}"/>
              </a:ext>
            </a:extLst>
          </p:cNvPr>
          <p:cNvSpPr txBox="1"/>
          <p:nvPr/>
        </p:nvSpPr>
        <p:spPr>
          <a:xfrm>
            <a:off x="-13448" y="0"/>
            <a:ext cx="5499848" cy="52322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Simulation time: </a:t>
            </a:r>
            <a:r>
              <a:rPr lang="en-US" altLang="zh-CN" sz="2800" dirty="0" err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sUnet</a:t>
            </a:r>
            <a:r>
              <a:rPr lang="en-US" altLang="zh-CN" sz="28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vs. hydro </a:t>
            </a:r>
            <a:endParaRPr lang="zh-CN" altLang="en-US" sz="28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A7BA860-69F8-4927-BB36-412C8CB282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43" t="13598" r="44782" b="41504"/>
          <a:stretch/>
        </p:blipFill>
        <p:spPr>
          <a:xfrm>
            <a:off x="450476" y="4319319"/>
            <a:ext cx="4572000" cy="16764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EEB8647-51CE-47D4-B0FB-09CED5EADCB3}"/>
              </a:ext>
            </a:extLst>
          </p:cNvPr>
          <p:cNvSpPr txBox="1"/>
          <p:nvPr/>
        </p:nvSpPr>
        <p:spPr>
          <a:xfrm>
            <a:off x="6705600" y="3124200"/>
            <a:ext cx="25318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Arial Narrow" panose="020B0606020202030204" pitchFamily="34" charset="0"/>
              </a:rPr>
              <a:t>P</a:t>
            </a:r>
            <a:endParaRPr lang="zh-CN" altLang="en-US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3842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CD29E81-726B-41AB-A245-7614F25BC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12533"/>
            <a:ext cx="3200400" cy="21433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9515E37-9D8F-454A-BF82-29A537C304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128"/>
          <a:stretch/>
        </p:blipFill>
        <p:spPr>
          <a:xfrm>
            <a:off x="646000" y="341052"/>
            <a:ext cx="7507400" cy="2069866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A7B1CFE3-2461-4031-A209-2F4FDC7BD2AE}"/>
              </a:ext>
            </a:extLst>
          </p:cNvPr>
          <p:cNvSpPr/>
          <p:nvPr/>
        </p:nvSpPr>
        <p:spPr>
          <a:xfrm>
            <a:off x="0" y="-1629"/>
            <a:ext cx="42672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altLang="zh-CN" sz="3600" dirty="0">
                <a:solidFill>
                  <a:schemeClr val="accent6"/>
                </a:solidFill>
                <a:latin typeface="CMSS12"/>
              </a:rPr>
              <a:t> PCA for flow analysis</a:t>
            </a:r>
            <a:endParaRPr lang="en-US" altLang="zh-CN" sz="3600" b="1" dirty="0">
              <a:solidFill>
                <a:schemeClr val="accent6"/>
              </a:solidFill>
              <a:latin typeface="CMSS1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F4F8D07-09F0-41FE-9FEF-AB2E108E4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117" y="2298306"/>
            <a:ext cx="4879450" cy="4235775"/>
          </a:xfrm>
          <a:prstGeom prst="rect">
            <a:avLst/>
          </a:prstGeom>
        </p:spPr>
      </p:pic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132FBFB9-6CD9-435A-900F-34E90F704012}"/>
              </a:ext>
            </a:extLst>
          </p:cNvPr>
          <p:cNvCxnSpPr>
            <a:cxnSpLocks/>
          </p:cNvCxnSpPr>
          <p:nvPr/>
        </p:nvCxnSpPr>
        <p:spPr bwMode="auto">
          <a:xfrm flipH="1">
            <a:off x="6324600" y="1562100"/>
            <a:ext cx="1828800" cy="1600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522B51CC-615F-43B5-BBA1-CF9F6D6255A0}"/>
              </a:ext>
            </a:extLst>
          </p:cNvPr>
          <p:cNvCxnSpPr/>
          <p:nvPr/>
        </p:nvCxnSpPr>
        <p:spPr bwMode="auto">
          <a:xfrm flipH="1">
            <a:off x="7997252" y="4495800"/>
            <a:ext cx="3748" cy="87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35B8EA82-E032-4507-BA5C-5F13E2FAE927}"/>
              </a:ext>
            </a:extLst>
          </p:cNvPr>
          <p:cNvSpPr txBox="1"/>
          <p:nvPr/>
        </p:nvSpPr>
        <p:spPr>
          <a:xfrm>
            <a:off x="93861" y="4756678"/>
            <a:ext cx="4038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eigenvector (PCA)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is similar to </a:t>
            </a:r>
            <a:r>
              <a:rPr lang="en-US" altLang="zh-CN" sz="24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Fourier ones </a:t>
            </a:r>
            <a:endParaRPr lang="zh-CN" altLang="en-US" sz="2400" b="1" dirty="0">
              <a:solidFill>
                <a:srgbClr val="33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36761D7-87E3-4361-A985-1D2E18A7C2E2}"/>
              </a:ext>
            </a:extLst>
          </p:cNvPr>
          <p:cNvSpPr txBox="1"/>
          <p:nvPr/>
        </p:nvSpPr>
        <p:spPr>
          <a:xfrm>
            <a:off x="93862" y="637609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events</a:t>
            </a:r>
            <a:endParaRPr lang="zh-CN" altLang="en-US" dirty="0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BFAE32E2-1881-4250-8F27-1B021D91AE6B}"/>
              </a:ext>
            </a:extLst>
          </p:cNvPr>
          <p:cNvSpPr/>
          <p:nvPr/>
        </p:nvSpPr>
        <p:spPr>
          <a:xfrm>
            <a:off x="7108865" y="2271846"/>
            <a:ext cx="2195023" cy="400110"/>
          </a:xfrm>
          <a:prstGeom prst="rect">
            <a:avLst/>
          </a:prstGeom>
          <a:solidFill>
            <a:srgbClr val="FFCCCC"/>
          </a:solidFill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eigenvector (PCA)</a:t>
            </a:r>
            <a:endParaRPr lang="zh-CN" altLang="en-US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1E641CAD-5CF0-4E11-8C1D-B85B6EEAF029}"/>
              </a:ext>
            </a:extLst>
          </p:cNvPr>
          <p:cNvSpPr txBox="1"/>
          <p:nvPr/>
        </p:nvSpPr>
        <p:spPr>
          <a:xfrm>
            <a:off x="1265593" y="2527867"/>
            <a:ext cx="20536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dirty="0"/>
              <a:t>from a single events</a:t>
            </a:r>
            <a:endParaRPr lang="zh-CN" altLang="en-US" sz="1800" dirty="0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88E9A63D-9BB7-4C92-A2A0-D5593A5553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827" y="2471901"/>
            <a:ext cx="382388" cy="504600"/>
          </a:xfrm>
          <a:prstGeom prst="rect">
            <a:avLst/>
          </a:prstGeom>
        </p:spPr>
      </p:pic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4CE3DCC7-D2DA-4AEC-89C8-07A10186061B}"/>
              </a:ext>
            </a:extLst>
          </p:cNvPr>
          <p:cNvCxnSpPr>
            <a:cxnSpLocks/>
          </p:cNvCxnSpPr>
          <p:nvPr/>
        </p:nvCxnSpPr>
        <p:spPr bwMode="auto">
          <a:xfrm flipH="1">
            <a:off x="2436980" y="1562100"/>
            <a:ext cx="193857" cy="103378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B9B6F92-FBE9-4E40-9392-9D2957AE50D7}"/>
                  </a:ext>
                </a:extLst>
              </p:cNvPr>
              <p:cNvSpPr txBox="1"/>
              <p:nvPr/>
            </p:nvSpPr>
            <p:spPr>
              <a:xfrm>
                <a:off x="-152400" y="5676777"/>
                <a:ext cx="3862320" cy="9447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1" i="1" smtClean="0">
                              <a:solidFill>
                                <a:srgbClr val="33993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solidFill>
                                <a:srgbClr val="339933"/>
                              </a:solidFill>
                              <a:latin typeface="Cambria Math" panose="02040503050406030204" pitchFamily="18" charset="0"/>
                            </a:rPr>
                            <m:t>𝒅𝑵</m:t>
                          </m:r>
                        </m:num>
                        <m:den>
                          <m:r>
                            <a:rPr lang="en-US" altLang="zh-CN" b="1" i="1" smtClean="0">
                              <a:solidFill>
                                <a:srgbClr val="339933"/>
                              </a:solidFill>
                              <a:latin typeface="Cambria Math" panose="02040503050406030204" pitchFamily="18" charset="0"/>
                            </a:rPr>
                            <m:t>𝒅𝒚𝒅</m:t>
                          </m:r>
                          <m:r>
                            <a:rPr lang="zh-CN" altLang="en-US" b="1" i="1" smtClean="0">
                              <a:solidFill>
                                <a:srgbClr val="339933"/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</m:den>
                      </m:f>
                      <m:r>
                        <a:rPr lang="en-US" altLang="zh-CN" b="1" i="1" smtClean="0">
                          <a:solidFill>
                            <a:srgbClr val="3399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 smtClean="0">
                              <a:solidFill>
                                <a:srgbClr val="33993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solidFill>
                                <a:srgbClr val="339933"/>
                              </a:solidFill>
                              <a:latin typeface="Cambria Math" panose="02040503050406030204" pitchFamily="18" charset="0"/>
                            </a:rPr>
                            <m:t>𝒅𝑵</m:t>
                          </m:r>
                        </m:num>
                        <m:den>
                          <m:r>
                            <a:rPr lang="en-US" altLang="zh-CN" b="1" i="1" smtClean="0">
                              <a:solidFill>
                                <a:srgbClr val="339933"/>
                              </a:solidFill>
                              <a:latin typeface="Cambria Math" panose="02040503050406030204" pitchFamily="18" charset="0"/>
                            </a:rPr>
                            <m:t>𝒅𝒚</m:t>
                          </m:r>
                        </m:den>
                      </m:f>
                      <m:r>
                        <a:rPr lang="en-US" altLang="zh-CN" b="1" i="1" smtClean="0">
                          <a:solidFill>
                            <a:srgbClr val="33993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1" smtClean="0">
                          <a:solidFill>
                            <a:srgbClr val="339933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b="1" i="1" smtClean="0">
                          <a:solidFill>
                            <a:srgbClr val="339933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3399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339933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33993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rgbClr val="3399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1" smtClean="0">
                          <a:solidFill>
                            <a:srgbClr val="339933"/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zh-CN" altLang="en-US" b="1" i="1" smtClean="0">
                          <a:solidFill>
                            <a:srgbClr val="339933"/>
                          </a:solidFill>
                          <a:latin typeface="Cambria Math" panose="02040503050406030204" pitchFamily="18" charset="0"/>
                        </a:rPr>
                        <m:t>𝝓</m:t>
                      </m:r>
                      <m:r>
                        <a:rPr lang="en-US" altLang="zh-CN" b="1" i="1" smtClean="0">
                          <a:solidFill>
                            <a:srgbClr val="339933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altLang="zh-CN" b="1" i="1" dirty="0">
                  <a:solidFill>
                    <a:srgbClr val="339933"/>
                  </a:solidFill>
                  <a:latin typeface="Cambria Math" panose="02040503050406030204" pitchFamily="18" charset="0"/>
                </a:endParaRPr>
              </a:p>
              <a:p>
                <a:pPr algn="l"/>
                <a:r>
                  <a:rPr lang="en-US" altLang="zh-CN" b="1" dirty="0">
                    <a:solidFill>
                      <a:srgbClr val="339933"/>
                    </a:solidFill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b="1" i="1">
                        <a:solidFill>
                          <a:srgbClr val="33993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1">
                        <a:solidFill>
                          <a:srgbClr val="339933"/>
                        </a:solidFill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altLang="zh-CN" b="1" i="1" smtClean="0">
                        <a:solidFill>
                          <a:srgbClr val="339933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zh-CN" altLang="en-US" b="1" i="1">
                        <a:solidFill>
                          <a:srgbClr val="339933"/>
                        </a:solidFill>
                        <a:latin typeface="Cambria Math" panose="02040503050406030204" pitchFamily="18" charset="0"/>
                      </a:rPr>
                      <m:t>𝝓</m:t>
                    </m:r>
                    <m:r>
                      <a:rPr lang="en-US" altLang="zh-CN" b="1" i="1" smtClean="0">
                        <a:solidFill>
                          <a:srgbClr val="339933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1" i="1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altLang="zh-CN" b="1" i="1">
                        <a:solidFill>
                          <a:srgbClr val="33993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1">
                        <a:solidFill>
                          <a:srgbClr val="339933"/>
                        </a:solidFill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altLang="zh-CN" b="1" i="1" smtClean="0">
                        <a:solidFill>
                          <a:srgbClr val="339933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zh-CN" altLang="en-US" b="1" i="1">
                        <a:solidFill>
                          <a:srgbClr val="339933"/>
                        </a:solidFill>
                        <a:latin typeface="Cambria Math" panose="02040503050406030204" pitchFamily="18" charset="0"/>
                      </a:rPr>
                      <m:t>𝝓</m:t>
                    </m:r>
                    <m:r>
                      <a:rPr lang="en-US" altLang="zh-CN" b="1" i="1" smtClean="0">
                        <a:solidFill>
                          <a:srgbClr val="339933"/>
                        </a:solidFill>
                        <a:latin typeface="Cambria Math" panose="02040503050406030204" pitchFamily="18" charset="0"/>
                      </a:rPr>
                      <m:t>……)</m:t>
                    </m:r>
                  </m:oMath>
                </a14:m>
                <a:endParaRPr lang="zh-CN" altLang="en-US" b="1" dirty="0">
                  <a:solidFill>
                    <a:srgbClr val="339933"/>
                  </a:solidFill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B9B6F92-FBE9-4E40-9392-9D2957AE5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5676777"/>
                <a:ext cx="3862320" cy="944746"/>
              </a:xfrm>
              <a:prstGeom prst="rect">
                <a:avLst/>
              </a:prstGeom>
              <a:blipFill>
                <a:blip r:embed="rId7"/>
                <a:stretch>
                  <a:fillRect r="-631" b="-11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>
            <a:extLst>
              <a:ext uri="{FF2B5EF4-FFF2-40B4-BE49-F238E27FC236}">
                <a16:creationId xmlns:a16="http://schemas.microsoft.com/office/drawing/2014/main" id="{EBCCE408-9301-422A-A5FA-86570A6B2A67}"/>
              </a:ext>
            </a:extLst>
          </p:cNvPr>
          <p:cNvSpPr/>
          <p:nvPr/>
        </p:nvSpPr>
        <p:spPr>
          <a:xfrm>
            <a:off x="4116117" y="6481149"/>
            <a:ext cx="51877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solidFill>
                  <a:srgbClr val="CC00CC"/>
                </a:solidFill>
                <a:latin typeface="LMSans8-Regular-Identity-H"/>
              </a:rPr>
              <a:t>Z. Liu, W. Zhao, and H. Song,</a:t>
            </a:r>
            <a:r>
              <a:rPr lang="zh-CN" altLang="en-US" dirty="0">
                <a:solidFill>
                  <a:srgbClr val="CC00CC"/>
                </a:solidFill>
                <a:latin typeface="LMSans8-Regular-Identity-H"/>
              </a:rPr>
              <a:t> </a:t>
            </a:r>
            <a:r>
              <a:rPr lang="en-US" altLang="zh-CN" dirty="0" err="1">
                <a:solidFill>
                  <a:srgbClr val="CC00CC"/>
                </a:solidFill>
                <a:latin typeface="LMSans8-Regular-Identity-H"/>
              </a:rPr>
              <a:t>arXiv</a:t>
            </a:r>
            <a:r>
              <a:rPr lang="en-US" altLang="zh-CN" dirty="0">
                <a:solidFill>
                  <a:srgbClr val="CC00CC"/>
                </a:solidFill>
                <a:latin typeface="LMSans8-Regular-Identity-H"/>
              </a:rPr>
              <a:t>: 1903.09833</a:t>
            </a:r>
            <a:endParaRPr lang="zh-CN" altLang="en-US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1863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92F01D16-0D95-475A-BD58-06E08FDD2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36" y="385998"/>
            <a:ext cx="8932655" cy="1726498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2338709B-6D1A-4B42-8B8F-2E2E049D0E25}"/>
              </a:ext>
            </a:extLst>
          </p:cNvPr>
          <p:cNvSpPr/>
          <p:nvPr/>
        </p:nvSpPr>
        <p:spPr>
          <a:xfrm>
            <a:off x="4604476" y="2153821"/>
            <a:ext cx="4469615" cy="4612572"/>
          </a:xfrm>
          <a:prstGeom prst="roundRect">
            <a:avLst>
              <a:gd name="adj" fmla="val 2713"/>
            </a:avLst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F3489D5-03C7-4087-800C-E1B3AA9B78CA}"/>
              </a:ext>
            </a:extLst>
          </p:cNvPr>
          <p:cNvSpPr/>
          <p:nvPr/>
        </p:nvSpPr>
        <p:spPr>
          <a:xfrm>
            <a:off x="7984896" y="1010219"/>
            <a:ext cx="11819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9FE5AA8-3C1F-4111-9392-74BAFC75716F}"/>
                  </a:ext>
                </a:extLst>
              </p:cNvPr>
              <p:cNvSpPr/>
              <p:nvPr/>
            </p:nvSpPr>
            <p:spPr>
              <a:xfrm>
                <a:off x="69909" y="8448"/>
                <a:ext cx="2974805" cy="379463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square">
                <a:spAutoFit/>
              </a:bodyPr>
              <a:lstStyle/>
              <a:p>
                <a:pPr algn="l">
                  <a:lnSpc>
                    <a:spcPts val="2000"/>
                  </a:lnSpc>
                </a:pPr>
                <a:r>
                  <a:rPr lang="en-US" altLang="zh-CN" sz="2800" dirty="0">
                    <a:solidFill>
                      <a:schemeClr val="accent6"/>
                    </a:solidFill>
                    <a:latin typeface="CMSS1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,</m:t>
                        </m:r>
                      </m:sup>
                    </m:sSubSup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rgbClr val="C00000"/>
                    </a:solidFill>
                    <a:latin typeface="CMSS12"/>
                  </a:rPr>
                  <a:t>(PCA)  vs.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altLang="zh-CN" dirty="0">
                    <a:solidFill>
                      <a:srgbClr val="C00000"/>
                    </a:solidFill>
                    <a:latin typeface="CMSS12"/>
                  </a:rPr>
                  <a:t> (Fourier)  </a:t>
                </a:r>
                <a:endParaRPr lang="en-US" altLang="zh-CN" b="1" dirty="0">
                  <a:solidFill>
                    <a:srgbClr val="C00000"/>
                  </a:solidFill>
                  <a:latin typeface="CMSS12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9FE5AA8-3C1F-4111-9392-74BAFC7571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9" y="8448"/>
                <a:ext cx="2974805" cy="379463"/>
              </a:xfrm>
              <a:prstGeom prst="rect">
                <a:avLst/>
              </a:prstGeom>
              <a:blipFill>
                <a:blip r:embed="rId4"/>
                <a:stretch>
                  <a:fillRect t="-20635" r="-5943" b="-190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26">
            <a:extLst>
              <a:ext uri="{FF2B5EF4-FFF2-40B4-BE49-F238E27FC236}">
                <a16:creationId xmlns:a16="http://schemas.microsoft.com/office/drawing/2014/main" id="{04111E21-12C5-4815-B253-1D562D2143BC}"/>
              </a:ext>
            </a:extLst>
          </p:cNvPr>
          <p:cNvSpPr/>
          <p:nvPr/>
        </p:nvSpPr>
        <p:spPr>
          <a:xfrm>
            <a:off x="6248400" y="1010219"/>
            <a:ext cx="11819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？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422CC25E-BF70-44C7-91F6-E8B1A6098BFE}"/>
              </a:ext>
            </a:extLst>
          </p:cNvPr>
          <p:cNvSpPr/>
          <p:nvPr/>
        </p:nvSpPr>
        <p:spPr>
          <a:xfrm>
            <a:off x="4604476" y="1010219"/>
            <a:ext cx="11819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？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86B5357-8857-4F85-B58E-E4CBC8B20B92}"/>
              </a:ext>
            </a:extLst>
          </p:cNvPr>
          <p:cNvSpPr/>
          <p:nvPr/>
        </p:nvSpPr>
        <p:spPr>
          <a:xfrm>
            <a:off x="4869769" y="2168470"/>
            <a:ext cx="290263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tx1"/>
                </a:solidFill>
              </a:rPr>
              <a:t>Pearson Coefficients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0ABF85D-080A-4745-9ABF-340940B3E8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299" y="2668143"/>
            <a:ext cx="2412501" cy="406763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CF8F903-005C-473C-A517-87AF481AF9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5250" y="2650190"/>
            <a:ext cx="1911291" cy="41162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EA2EF4C6-CE10-454A-8CD3-EC331F0CEE87}"/>
                  </a:ext>
                </a:extLst>
              </p:cNvPr>
              <p:cNvSpPr/>
              <p:nvPr/>
            </p:nvSpPr>
            <p:spPr>
              <a:xfrm>
                <a:off x="435201" y="4363531"/>
                <a:ext cx="3537095" cy="1726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spcAft>
                    <a:spcPts val="600"/>
                  </a:spcAft>
                </a:pPr>
                <a:r>
                  <a:rPr lang="en-US" altLang="zh-CN" b="1" u="sng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PCA:</a:t>
                </a:r>
              </a:p>
              <a:p>
                <a:pPr algn="l"/>
                <a:r>
                  <a:rPr lang="en-US" altLang="zh-CN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-Reduce the correlations</a:t>
                </a:r>
              </a:p>
              <a:p>
                <a:pPr algn="l"/>
                <a:r>
                  <a:rPr lang="en-US" altLang="zh-CN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between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,</m:t>
                        </m:r>
                      </m:sup>
                    </m:sSubSup>
                  </m:oMath>
                </a14:m>
                <a:r>
                  <a:rPr lang="zh-CN" altLang="en-US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endParaRPr lang="en-US" altLang="zh-CN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-increase correlations between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,</m:t>
                        </m:r>
                      </m:sup>
                    </m:sSubSup>
                  </m:oMath>
                </a14:m>
                <a:r>
                  <a:rPr lang="zh-CN" altLang="en-US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endParaRPr lang="zh-CN" altLang="en-US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EA2EF4C6-CE10-454A-8CD3-EC331F0CEE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01" y="4363531"/>
                <a:ext cx="3537095" cy="1726498"/>
              </a:xfrm>
              <a:prstGeom prst="rect">
                <a:avLst/>
              </a:prstGeom>
              <a:blipFill>
                <a:blip r:embed="rId7"/>
                <a:stretch>
                  <a:fillRect l="-1721" t="-1767" b="-4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87F5C998-1D1E-47ED-8D6E-525AD4029F1B}"/>
                  </a:ext>
                </a:extLst>
              </p:cNvPr>
              <p:cNvSpPr/>
              <p:nvPr/>
            </p:nvSpPr>
            <p:spPr>
              <a:xfrm>
                <a:off x="415585" y="2251820"/>
                <a:ext cx="3733800" cy="2035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spcAft>
                    <a:spcPts val="600"/>
                  </a:spcAft>
                </a:pPr>
                <a:r>
                  <a:rPr lang="en-US" altLang="zh-CN" b="1" u="sng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Traditional Fourier Transform</a:t>
                </a:r>
              </a:p>
              <a:p>
                <a:pPr algn="l"/>
                <a:r>
                  <a:rPr lang="en-US" altLang="zh-CN" b="1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-Strong mode couplings between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zh-CN" altLang="en-US" b="1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endParaRPr lang="en-US" altLang="zh-CN" b="1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b="1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-interoperated as highly non-linear hydro evolution that mix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zh-CN" altLang="en-US" b="1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zh-CN" altLang="en-US" b="1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87F5C998-1D1E-47ED-8D6E-525AD4029F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85" y="2251820"/>
                <a:ext cx="3733800" cy="2035814"/>
              </a:xfrm>
              <a:prstGeom prst="rect">
                <a:avLst/>
              </a:prstGeom>
              <a:blipFill>
                <a:blip r:embed="rId8"/>
                <a:stretch>
                  <a:fillRect l="-1631" t="-1198" r="-1631" b="-44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>
            <a:extLst>
              <a:ext uri="{FF2B5EF4-FFF2-40B4-BE49-F238E27FC236}">
                <a16:creationId xmlns:a16="http://schemas.microsoft.com/office/drawing/2014/main" id="{4BBB987B-C057-4E1F-93FF-D0C106C82675}"/>
              </a:ext>
            </a:extLst>
          </p:cNvPr>
          <p:cNvSpPr/>
          <p:nvPr/>
        </p:nvSpPr>
        <p:spPr>
          <a:xfrm>
            <a:off x="410458" y="6147786"/>
            <a:ext cx="43273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solidFill>
                  <a:srgbClr val="CC00CC"/>
                </a:solidFill>
                <a:latin typeface="LMSans8-Regular-Identity-H"/>
              </a:rPr>
              <a:t>Z. Liu, W. Zhao, and H. Song,</a:t>
            </a:r>
            <a:r>
              <a:rPr lang="zh-CN" altLang="en-US" dirty="0">
                <a:solidFill>
                  <a:srgbClr val="CC00CC"/>
                </a:solidFill>
                <a:latin typeface="LMSans8-Regular-Identity-H"/>
              </a:rPr>
              <a:t> </a:t>
            </a:r>
            <a:r>
              <a:rPr lang="en-US" altLang="zh-CN" dirty="0" err="1">
                <a:solidFill>
                  <a:srgbClr val="CC00CC"/>
                </a:solidFill>
                <a:latin typeface="LMSans8-Regular-Identity-H"/>
              </a:rPr>
              <a:t>arXiv</a:t>
            </a:r>
            <a:r>
              <a:rPr lang="en-US" altLang="zh-CN" dirty="0">
                <a:solidFill>
                  <a:srgbClr val="CC00CC"/>
                </a:solidFill>
                <a:latin typeface="LMSans8-Regular-Identity-H"/>
              </a:rPr>
              <a:t>: 1903.09833</a:t>
            </a:r>
            <a:endParaRPr lang="zh-CN" altLang="en-US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301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1330" y="52753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5400" b="1" u="sng" dirty="0">
                <a:solidFill>
                  <a:srgbClr val="C00000"/>
                </a:solidFill>
              </a:rPr>
              <a:t>Summary</a:t>
            </a:r>
            <a:endParaRPr lang="zh-CN" altLang="en-US" sz="5400" b="1" u="sng" dirty="0">
              <a:solidFill>
                <a:srgbClr val="C0000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93BA3B2-DEA2-4A79-80F2-DAAFAB148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733800"/>
            <a:ext cx="4343400" cy="307489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A8FDE7D-7C21-473F-BE35-1EBF228C7F4F}"/>
              </a:ext>
            </a:extLst>
          </p:cNvPr>
          <p:cNvSpPr/>
          <p:nvPr/>
        </p:nvSpPr>
        <p:spPr>
          <a:xfrm>
            <a:off x="211472" y="1165744"/>
            <a:ext cx="4114800" cy="238526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400" b="1" u="sng" dirty="0">
                <a:ea typeface="Arial Unicode MS" pitchFamily="34" charset="-122"/>
                <a:cs typeface="Arial Unicode MS" pitchFamily="34" charset="-122"/>
              </a:rPr>
              <a:t>Tools:</a:t>
            </a:r>
            <a:r>
              <a:rPr lang="zh-CN" altLang="en-US" sz="2400" b="1" u="sng" dirty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400" b="1" u="sng" dirty="0">
                <a:ea typeface="Arial Unicode MS" pitchFamily="34" charset="-122"/>
                <a:cs typeface="Arial Unicode MS" pitchFamily="34" charset="-122"/>
              </a:rPr>
              <a:t>Dynamical models</a:t>
            </a:r>
          </a:p>
          <a:p>
            <a:pPr algn="l">
              <a:spcBef>
                <a:spcPts val="0"/>
              </a:spcBef>
            </a:pPr>
            <a:r>
              <a:rPr lang="en-US" altLang="zh-CN" b="1" dirty="0">
                <a:solidFill>
                  <a:schemeClr val="accent6"/>
                </a:solidFill>
                <a:ea typeface="Arial Unicode MS" pitchFamily="34" charset="-122"/>
                <a:cs typeface="Arial Unicode MS" pitchFamily="34" charset="-122"/>
              </a:rPr>
              <a:t>    -Hydrodynamics &amp;  hybrid  </a:t>
            </a:r>
          </a:p>
          <a:p>
            <a:pPr algn="l">
              <a:spcBef>
                <a:spcPts val="0"/>
              </a:spcBef>
            </a:pPr>
            <a:r>
              <a:rPr lang="en-US" altLang="zh-CN" b="1" dirty="0">
                <a:solidFill>
                  <a:schemeClr val="accent6"/>
                </a:solidFill>
                <a:ea typeface="Arial Unicode MS" pitchFamily="34" charset="-122"/>
                <a:cs typeface="Arial Unicode MS" pitchFamily="34" charset="-122"/>
              </a:rPr>
              <a:t>      models for collective phenomena </a:t>
            </a:r>
          </a:p>
          <a:p>
            <a:pPr algn="l">
              <a:spcBef>
                <a:spcPts val="0"/>
              </a:spcBef>
            </a:pPr>
            <a:r>
              <a:rPr lang="en-US" altLang="zh-CN" b="1" dirty="0">
                <a:solidFill>
                  <a:srgbClr val="C00000"/>
                </a:solidFill>
                <a:ea typeface="Arial Unicode MS" pitchFamily="34" charset="-122"/>
                <a:cs typeface="Arial Unicode MS" pitchFamily="34" charset="-122"/>
              </a:rPr>
              <a:t>   -Dynamical modeling near the</a:t>
            </a:r>
          </a:p>
          <a:p>
            <a:pPr algn="l">
              <a:spcBef>
                <a:spcPts val="0"/>
              </a:spcBef>
            </a:pPr>
            <a:r>
              <a:rPr lang="en-US" altLang="zh-CN" b="1" dirty="0">
                <a:solidFill>
                  <a:srgbClr val="C00000"/>
                </a:solidFill>
                <a:ea typeface="Arial Unicode MS" pitchFamily="34" charset="-122"/>
                <a:cs typeface="Arial Unicode MS" pitchFamily="34" charset="-122"/>
              </a:rPr>
              <a:t>     critical point </a:t>
            </a:r>
          </a:p>
          <a:p>
            <a:pPr algn="l">
              <a:spcBef>
                <a:spcPts val="0"/>
              </a:spcBef>
            </a:pPr>
            <a:r>
              <a:rPr lang="en-US" altLang="zh-CN" b="1" dirty="0">
                <a:solidFill>
                  <a:srgbClr val="00B050"/>
                </a:solidFill>
                <a:ea typeface="Arial Unicode MS" pitchFamily="34" charset="-122"/>
                <a:cs typeface="Arial Unicode MS" pitchFamily="34" charset="-122"/>
              </a:rPr>
              <a:t>   -Dynamical modeling for NON-</a:t>
            </a:r>
          </a:p>
          <a:p>
            <a:pPr algn="l">
              <a:spcBef>
                <a:spcPts val="0"/>
              </a:spcBef>
            </a:pPr>
            <a:r>
              <a:rPr lang="en-US" altLang="zh-CN" b="1" dirty="0">
                <a:solidFill>
                  <a:srgbClr val="00B050"/>
                </a:solidFill>
                <a:ea typeface="Arial Unicode MS" pitchFamily="34" charset="-122"/>
                <a:cs typeface="Arial Unicode MS" pitchFamily="34" charset="-122"/>
              </a:rPr>
              <a:t>    critical fluctuations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5594965-C6ED-4F2A-9BA3-CBC8F7A0F8AD}"/>
              </a:ext>
            </a:extLst>
          </p:cNvPr>
          <p:cNvSpPr/>
          <p:nvPr/>
        </p:nvSpPr>
        <p:spPr>
          <a:xfrm>
            <a:off x="4572000" y="1224185"/>
            <a:ext cx="43434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008000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400" b="1" u="sng" dirty="0">
                <a:ea typeface="Arial Unicode MS" pitchFamily="34" charset="-122"/>
                <a:cs typeface="Arial Unicode MS" pitchFamily="34" charset="-122"/>
              </a:rPr>
              <a:t>Observables:</a:t>
            </a:r>
          </a:p>
          <a:p>
            <a:pPr algn="l"/>
            <a:r>
              <a:rPr lang="en-US" altLang="zh-CN" b="1" dirty="0">
                <a:ea typeface="Arial Unicode MS" pitchFamily="34" charset="-122"/>
                <a:cs typeface="Arial Unicode MS" pitchFamily="34" charset="-122"/>
              </a:rPr>
              <a:t>   - Particle yields, spectra </a:t>
            </a:r>
          </a:p>
          <a:p>
            <a:pPr algn="l"/>
            <a:r>
              <a:rPr lang="en-US" altLang="zh-CN" b="1" dirty="0">
                <a:ea typeface="Arial Unicode MS" pitchFamily="34" charset="-122"/>
                <a:cs typeface="Arial Unicode MS" pitchFamily="34" charset="-122"/>
              </a:rPr>
              <a:t>   - Various flow observables </a:t>
            </a:r>
          </a:p>
          <a:p>
            <a:pPr algn="l"/>
            <a:r>
              <a:rPr lang="en-US" altLang="zh-CN" b="1" dirty="0">
                <a:ea typeface="Arial Unicode MS" pitchFamily="34" charset="-122"/>
                <a:cs typeface="Arial Unicode MS" pitchFamily="34" charset="-122"/>
              </a:rPr>
              <a:t>   - Lambda Polarization </a:t>
            </a:r>
          </a:p>
          <a:p>
            <a:pPr algn="l"/>
            <a:r>
              <a:rPr lang="en-US" altLang="zh-CN" b="1" dirty="0">
                <a:ea typeface="Arial Unicode MS" pitchFamily="34" charset="-122"/>
                <a:cs typeface="Arial Unicode MS" pitchFamily="34" charset="-122"/>
              </a:rPr>
              <a:t>   - fluctuations of net protons &amp; net</a:t>
            </a:r>
          </a:p>
          <a:p>
            <a:pPr algn="l"/>
            <a:r>
              <a:rPr lang="en-US" altLang="zh-CN" b="1" dirty="0">
                <a:ea typeface="Arial Unicode MS" pitchFamily="34" charset="-122"/>
                <a:cs typeface="Arial Unicode MS" pitchFamily="34" charset="-122"/>
              </a:rPr>
              <a:t>     charges</a:t>
            </a:r>
          </a:p>
          <a:p>
            <a:pPr algn="l"/>
            <a:r>
              <a:rPr lang="en-US" altLang="zh-CN" b="1" dirty="0">
                <a:ea typeface="Arial Unicode MS" pitchFamily="34" charset="-122"/>
                <a:cs typeface="Arial Unicode MS" pitchFamily="34" charset="-122"/>
              </a:rPr>
              <a:t>     …</a:t>
            </a:r>
            <a:r>
              <a:rPr lang="zh-CN" altLang="en-US" b="1" dirty="0"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b="1" dirty="0">
                <a:ea typeface="Arial Unicode MS" pitchFamily="34" charset="-122"/>
                <a:cs typeface="Arial Unicode MS" pitchFamily="34" charset="-122"/>
              </a:rPr>
              <a:t>…      …  …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5159725-BA7B-4D14-813B-F85F68FCAA83}"/>
              </a:ext>
            </a:extLst>
          </p:cNvPr>
          <p:cNvSpPr/>
          <p:nvPr/>
        </p:nvSpPr>
        <p:spPr>
          <a:xfrm>
            <a:off x="207277" y="3821185"/>
            <a:ext cx="4114801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altLang="zh-CN" sz="2400" b="1" u="sng" dirty="0">
                <a:ea typeface="Arial Unicode MS" pitchFamily="34" charset="-122"/>
                <a:cs typeface="Arial Unicode MS" pitchFamily="34" charset="-122"/>
              </a:rPr>
              <a:t>Physics:</a:t>
            </a:r>
          </a:p>
          <a:p>
            <a:pPr algn="l"/>
            <a:r>
              <a:rPr lang="en-US" altLang="zh-CN" sz="2400" b="1" dirty="0">
                <a:ea typeface="Arial Unicode MS" pitchFamily="34" charset="-122"/>
                <a:cs typeface="Arial Unicode MS" pitchFamily="34" charset="-122"/>
              </a:rPr>
              <a:t>   - </a:t>
            </a:r>
            <a:r>
              <a:rPr lang="en-US" altLang="zh-CN" b="1" dirty="0">
                <a:ea typeface="Arial Unicode MS" pitchFamily="34" charset="-122"/>
                <a:cs typeface="Arial Unicode MS" pitchFamily="34" charset="-122"/>
              </a:rPr>
              <a:t>Shear viscosity, bulk viscosity &amp; </a:t>
            </a:r>
          </a:p>
          <a:p>
            <a:pPr algn="l"/>
            <a:r>
              <a:rPr lang="en-US" altLang="zh-CN" b="1" dirty="0">
                <a:ea typeface="Arial Unicode MS" pitchFamily="34" charset="-122"/>
                <a:cs typeface="Arial Unicode MS" pitchFamily="34" charset="-122"/>
              </a:rPr>
              <a:t>      heat conductivity</a:t>
            </a:r>
          </a:p>
          <a:p>
            <a:pPr algn="l"/>
            <a:r>
              <a:rPr lang="en-US" altLang="zh-CN" b="1" dirty="0">
                <a:ea typeface="Arial Unicode MS" pitchFamily="34" charset="-122"/>
                <a:cs typeface="Arial Unicode MS" pitchFamily="34" charset="-122"/>
              </a:rPr>
              <a:t>   - </a:t>
            </a:r>
            <a:r>
              <a:rPr lang="en-US" altLang="zh-CN" b="1" dirty="0" err="1">
                <a:ea typeface="Arial Unicode MS" pitchFamily="34" charset="-122"/>
                <a:cs typeface="Arial Unicode MS" pitchFamily="34" charset="-122"/>
              </a:rPr>
              <a:t>EoS</a:t>
            </a:r>
            <a:r>
              <a:rPr lang="en-US" altLang="zh-CN" b="1" dirty="0">
                <a:ea typeface="Arial Unicode MS" pitchFamily="34" charset="-122"/>
                <a:cs typeface="Arial Unicode MS" pitchFamily="34" charset="-122"/>
              </a:rPr>
              <a:t>, phase transition </a:t>
            </a:r>
          </a:p>
          <a:p>
            <a:pPr algn="l"/>
            <a:r>
              <a:rPr lang="en-US" altLang="zh-CN" b="1" dirty="0">
                <a:ea typeface="Arial Unicode MS" pitchFamily="34" charset="-122"/>
                <a:cs typeface="Arial Unicode MS" pitchFamily="34" charset="-122"/>
              </a:rPr>
              <a:t>   - initial state fluctuations</a:t>
            </a:r>
          </a:p>
          <a:p>
            <a:pPr algn="l"/>
            <a:r>
              <a:rPr lang="en-US" altLang="zh-CN" b="1" dirty="0">
                <a:ea typeface="Arial Unicode MS" pitchFamily="34" charset="-122"/>
                <a:cs typeface="Arial Unicode MS" pitchFamily="34" charset="-122"/>
              </a:rPr>
              <a:t>   - Lambda Polarization &amp; vorticity</a:t>
            </a:r>
          </a:p>
          <a:p>
            <a:pPr algn="l"/>
            <a:r>
              <a:rPr lang="en-US" altLang="zh-CN" b="1" dirty="0">
                <a:ea typeface="Arial Unicode MS" pitchFamily="34" charset="-122"/>
                <a:cs typeface="Arial Unicode MS" pitchFamily="34" charset="-122"/>
              </a:rPr>
              <a:t>   - Location of the critical point  </a:t>
            </a:r>
          </a:p>
          <a:p>
            <a:pPr algn="l"/>
            <a:r>
              <a:rPr lang="en-US" altLang="zh-CN" b="1" dirty="0">
                <a:ea typeface="Arial Unicode MS" pitchFamily="34" charset="-122"/>
                <a:cs typeface="Arial Unicode MS" pitchFamily="34" charset="-122"/>
              </a:rPr>
              <a:t>       …</a:t>
            </a:r>
            <a:r>
              <a:rPr lang="zh-CN" altLang="en-US" b="1" dirty="0"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b="1" dirty="0">
                <a:ea typeface="Arial Unicode MS" pitchFamily="34" charset="-122"/>
                <a:cs typeface="Arial Unicode MS" pitchFamily="34" charset="-122"/>
              </a:rPr>
              <a:t>…      …  …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B4E2A07-F6AC-4BFB-9BC9-BE22AD35BDE9}"/>
              </a:ext>
            </a:extLst>
          </p:cNvPr>
          <p:cNvSpPr/>
          <p:nvPr/>
        </p:nvSpPr>
        <p:spPr>
          <a:xfrm rot="-1500000">
            <a:off x="973021" y="3473614"/>
            <a:ext cx="76894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Still under-development</a:t>
            </a:r>
          </a:p>
          <a:p>
            <a:pPr algn="ctr"/>
            <a:r>
              <a:rPr lang="en-US" altLang="zh-C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Much more coming in the future </a:t>
            </a:r>
            <a:endParaRPr lang="zh-CN" altLang="en-US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3174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187D832-E6A3-4EA3-93D2-C178EB1904B4}"/>
              </a:ext>
            </a:extLst>
          </p:cNvPr>
          <p:cNvSpPr/>
          <p:nvPr/>
        </p:nvSpPr>
        <p:spPr>
          <a:xfrm>
            <a:off x="304800" y="4888155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zh-CN" sz="2400" b="1" dirty="0">
                <a:ea typeface="Arial Unicode MS" pitchFamily="34" charset="-122"/>
                <a:cs typeface="Arial Unicode MS" pitchFamily="34" charset="-122"/>
              </a:rPr>
              <a:t>                     </a:t>
            </a:r>
            <a:r>
              <a:rPr lang="en-US" altLang="zh-CN" sz="2400" b="1" u="sng" dirty="0">
                <a:ea typeface="Arial Unicode MS" pitchFamily="34" charset="-122"/>
                <a:cs typeface="Arial Unicode MS" pitchFamily="34" charset="-122"/>
              </a:rPr>
              <a:t>Dynamical modeling for</a:t>
            </a:r>
            <a:r>
              <a:rPr lang="zh-CN" altLang="en-US" sz="2400" b="1" u="sng" dirty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400" b="1" u="sng" dirty="0">
                <a:ea typeface="Arial Unicode MS" pitchFamily="34" charset="-122"/>
                <a:cs typeface="Arial Unicode MS" pitchFamily="34" charset="-122"/>
              </a:rPr>
              <a:t>RHIC</a:t>
            </a:r>
            <a:r>
              <a:rPr lang="zh-CN" altLang="en-US" sz="2400" b="1" u="sng" dirty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400" b="1" u="sng" dirty="0">
                <a:ea typeface="Arial Unicode MS" pitchFamily="34" charset="-122"/>
                <a:cs typeface="Arial Unicode MS" pitchFamily="34" charset="-122"/>
              </a:rPr>
              <a:t>BES </a:t>
            </a:r>
          </a:p>
          <a:p>
            <a:pPr algn="l">
              <a:spcBef>
                <a:spcPts val="0"/>
              </a:spcBef>
            </a:pPr>
            <a:r>
              <a:rPr lang="en-US" altLang="zh-CN" sz="2400" b="1" dirty="0">
                <a:ea typeface="Arial Unicode MS" pitchFamily="34" charset="-122"/>
                <a:cs typeface="Arial Unicode MS" pitchFamily="34" charset="-122"/>
              </a:rPr>
              <a:t>- Hydro &amp; hybrid model for collective flow, collective expansion</a:t>
            </a:r>
          </a:p>
          <a:p>
            <a:pPr algn="l">
              <a:spcBef>
                <a:spcPts val="0"/>
              </a:spcBef>
            </a:pPr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  <a:ea typeface="Arial Unicode MS" pitchFamily="34" charset="-122"/>
                <a:cs typeface="Arial Unicode MS" pitchFamily="34" charset="-122"/>
              </a:rPr>
              <a:t>- Dynamical modeling near the critical point </a:t>
            </a:r>
          </a:p>
          <a:p>
            <a:pPr algn="l">
              <a:spcBef>
                <a:spcPts val="0"/>
              </a:spcBef>
            </a:pPr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  <a:ea typeface="Arial Unicode MS" pitchFamily="34" charset="-122"/>
                <a:cs typeface="Arial Unicode MS" pitchFamily="34" charset="-122"/>
              </a:rPr>
              <a:t>   &amp; non-equilibrium critical  fluctuations </a:t>
            </a:r>
          </a:p>
          <a:p>
            <a:pPr algn="l">
              <a:spcBef>
                <a:spcPts val="0"/>
              </a:spcBef>
            </a:pPr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  <a:ea typeface="Arial Unicode MS" pitchFamily="34" charset="-122"/>
                <a:cs typeface="Arial Unicode MS" pitchFamily="34" charset="-122"/>
              </a:rPr>
              <a:t>- Dynamical modeling for non-critical fluctuations 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61A44C9-8524-430B-8704-29908BC6CC6A}"/>
              </a:ext>
            </a:extLst>
          </p:cNvPr>
          <p:cNvGrpSpPr/>
          <p:nvPr/>
        </p:nvGrpSpPr>
        <p:grpSpPr>
          <a:xfrm>
            <a:off x="1219200" y="0"/>
            <a:ext cx="6096000" cy="4800600"/>
            <a:chOff x="152401" y="228600"/>
            <a:chExt cx="5486399" cy="4572000"/>
          </a:xfrm>
        </p:grpSpPr>
        <p:pic>
          <p:nvPicPr>
            <p:cNvPr id="8212" name="Picture 14" descr="Phasendiagram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1" y="228600"/>
              <a:ext cx="5486399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24502F0F-8ECD-4298-8204-70A3ACA8A1D4}"/>
                </a:ext>
              </a:extLst>
            </p:cNvPr>
            <p:cNvSpPr/>
            <p:nvPr/>
          </p:nvSpPr>
          <p:spPr>
            <a:xfrm>
              <a:off x="1752600" y="1143000"/>
              <a:ext cx="533400" cy="685800"/>
            </a:xfrm>
            <a:prstGeom prst="ellipse">
              <a:avLst/>
            </a:prstGeom>
            <a:ln w="38100">
              <a:solidFill>
                <a:srgbClr val="C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l">
                <a:spcBef>
                  <a:spcPts val="200"/>
                </a:spcBef>
              </a:pPr>
              <a:endParaRPr lang="zh-CN" altLang="en-US" sz="1800" dirty="0" err="1"/>
            </a:p>
          </p:txBody>
        </p:sp>
        <p:sp>
          <p:nvSpPr>
            <p:cNvPr id="5" name="Oval 16">
              <a:extLst>
                <a:ext uri="{FF2B5EF4-FFF2-40B4-BE49-F238E27FC236}">
                  <a16:creationId xmlns:a16="http://schemas.microsoft.com/office/drawing/2014/main" id="{91235172-32CE-43AD-A118-7870C9E707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1986699" y="2144193"/>
              <a:ext cx="2204147" cy="590130"/>
            </a:xfrm>
            <a:prstGeom prst="ellips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CN" sz="2400"/>
            </a:p>
          </p:txBody>
        </p:sp>
        <p:sp>
          <p:nvSpPr>
            <p:cNvPr id="6" name="Oval 16">
              <a:extLst>
                <a:ext uri="{FF2B5EF4-FFF2-40B4-BE49-F238E27FC236}">
                  <a16:creationId xmlns:a16="http://schemas.microsoft.com/office/drawing/2014/main" id="{6FAECAFB-CB70-41AE-946D-771C0B8EA1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920566" y="1198159"/>
              <a:ext cx="789605" cy="404812"/>
            </a:xfrm>
            <a:prstGeom prst="ellips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CN" sz="2400"/>
            </a:p>
          </p:txBody>
        </p:sp>
      </p:grpSp>
    </p:spTree>
    <p:extLst>
      <p:ext uri="{BB962C8B-B14F-4D97-AF65-F5344CB8AC3E}">
        <p14:creationId xmlns:p14="http://schemas.microsoft.com/office/powerpoint/2010/main" val="19747920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11E1E06B-155D-44DA-A10A-5BF0FB238FFA}"/>
              </a:ext>
            </a:extLst>
          </p:cNvPr>
          <p:cNvGrpSpPr/>
          <p:nvPr/>
        </p:nvGrpSpPr>
        <p:grpSpPr>
          <a:xfrm>
            <a:off x="5543774" y="4492625"/>
            <a:ext cx="3248949" cy="2272050"/>
            <a:chOff x="5594700" y="2460324"/>
            <a:chExt cx="3276600" cy="3048000"/>
          </a:xfrm>
        </p:grpSpPr>
        <p:pic>
          <p:nvPicPr>
            <p:cNvPr id="10" name="Picture 14" descr="Phasendiagram.jpg">
              <a:extLst>
                <a:ext uri="{FF2B5EF4-FFF2-40B4-BE49-F238E27FC236}">
                  <a16:creationId xmlns:a16="http://schemas.microsoft.com/office/drawing/2014/main" id="{2F05FA29-7893-48A8-8D21-ACA7D4D74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94700" y="2460324"/>
              <a:ext cx="3276600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Oval 16">
              <a:extLst>
                <a:ext uri="{FF2B5EF4-FFF2-40B4-BE49-F238E27FC236}">
                  <a16:creationId xmlns:a16="http://schemas.microsoft.com/office/drawing/2014/main" id="{AFE805B1-9825-4063-9C69-AD2C1A4F3B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6689511" y="3808104"/>
              <a:ext cx="1469431" cy="352439"/>
            </a:xfrm>
            <a:prstGeom prst="ellips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CN" sz="2400"/>
            </a:p>
          </p:txBody>
        </p:sp>
        <p:sp>
          <p:nvSpPr>
            <p:cNvPr id="13" name="Oval 16">
              <a:extLst>
                <a:ext uri="{FF2B5EF4-FFF2-40B4-BE49-F238E27FC236}">
                  <a16:creationId xmlns:a16="http://schemas.microsoft.com/office/drawing/2014/main" id="{EBD1E98E-7D5D-48DE-8EC7-8D0A84E3F6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6107189" y="3095442"/>
              <a:ext cx="471570" cy="269875"/>
            </a:xfrm>
            <a:prstGeom prst="ellips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CN" sz="2400"/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FA2CAC01-6DD9-4E64-8D92-3D8E68285805}"/>
              </a:ext>
            </a:extLst>
          </p:cNvPr>
          <p:cNvSpPr/>
          <p:nvPr/>
        </p:nvSpPr>
        <p:spPr>
          <a:xfrm>
            <a:off x="251452" y="4473476"/>
            <a:ext cx="5096492" cy="2308324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l"/>
            <a:r>
              <a:rPr lang="en-US" altLang="zh-CN" sz="2400" b="1" u="sng" dirty="0">
                <a:solidFill>
                  <a:schemeClr val="accent6"/>
                </a:solidFill>
                <a:ea typeface="Arial Unicode MS" pitchFamily="34" charset="-122"/>
                <a:cs typeface="Arial Unicode MS" pitchFamily="34" charset="-122"/>
              </a:rPr>
              <a:t> Hybrid model for</a:t>
            </a:r>
            <a:r>
              <a:rPr lang="zh-CN" altLang="en-US" sz="2400" b="1" u="sng" dirty="0">
                <a:solidFill>
                  <a:schemeClr val="accent6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400" b="1" u="sng" dirty="0">
                <a:solidFill>
                  <a:schemeClr val="accent6"/>
                </a:solidFill>
                <a:ea typeface="Arial Unicode MS" pitchFamily="34" charset="-122"/>
                <a:cs typeface="Arial Unicode MS" pitchFamily="34" charset="-122"/>
              </a:rPr>
              <a:t>RHIC BES</a:t>
            </a:r>
          </a:p>
          <a:p>
            <a:pPr algn="l"/>
            <a:r>
              <a:rPr lang="en-US" altLang="zh-CN" b="1" dirty="0">
                <a:solidFill>
                  <a:schemeClr val="accent6"/>
                </a:solidFill>
                <a:ea typeface="Arial Unicode MS" pitchFamily="34" charset="-122"/>
                <a:cs typeface="Arial Unicode MS" pitchFamily="34" charset="-122"/>
              </a:rPr>
              <a:t>   - proper initial condition</a:t>
            </a:r>
          </a:p>
          <a:p>
            <a:pPr algn="l"/>
            <a:r>
              <a:rPr lang="en-US" altLang="zh-CN" b="1" dirty="0">
                <a:solidFill>
                  <a:srgbClr val="C00000"/>
                </a:solidFill>
                <a:ea typeface="Arial Unicode MS" pitchFamily="34" charset="-122"/>
                <a:cs typeface="Arial Unicode MS" pitchFamily="34" charset="-122"/>
              </a:rPr>
              <a:t>     </a:t>
            </a:r>
            <a:r>
              <a:rPr lang="en-US" altLang="zh-CN" b="1" dirty="0">
                <a:ea typeface="Arial Unicode MS" pitchFamily="34" charset="-122"/>
                <a:cs typeface="Arial Unicode MS" pitchFamily="34" charset="-122"/>
              </a:rPr>
              <a:t>(</a:t>
            </a:r>
            <a:r>
              <a:rPr lang="en-US" altLang="zh-CN" b="1" dirty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dynamical initial cond., vorticity</a:t>
            </a:r>
            <a:r>
              <a:rPr lang="en-US" altLang="zh-CN" b="1" dirty="0">
                <a:ea typeface="Arial Unicode MS" pitchFamily="34" charset="-122"/>
                <a:cs typeface="Arial Unicode MS" pitchFamily="34" charset="-122"/>
              </a:rPr>
              <a:t>…)</a:t>
            </a:r>
          </a:p>
          <a:p>
            <a:pPr algn="l"/>
            <a:r>
              <a:rPr lang="en-US" altLang="zh-CN" b="1" dirty="0">
                <a:solidFill>
                  <a:schemeClr val="accent6"/>
                </a:solidFill>
                <a:ea typeface="Arial Unicode MS" pitchFamily="34" charset="-122"/>
                <a:cs typeface="Arial Unicode MS" pitchFamily="34" charset="-122"/>
              </a:rPr>
              <a:t>   - 3+1-d  hydro </a:t>
            </a:r>
          </a:p>
          <a:p>
            <a:pPr algn="l"/>
            <a:r>
              <a:rPr lang="en-US" altLang="zh-CN" b="1" dirty="0">
                <a:solidFill>
                  <a:schemeClr val="accent6"/>
                </a:solidFill>
                <a:ea typeface="Arial Unicode MS" pitchFamily="34" charset="-122"/>
                <a:cs typeface="Arial Unicode MS" pitchFamily="34" charset="-122"/>
              </a:rPr>
              <a:t>      </a:t>
            </a:r>
            <a:r>
              <a:rPr lang="en-US" altLang="zh-CN" b="1" dirty="0">
                <a:ea typeface="Arial Unicode MS" pitchFamily="34" charset="-122"/>
                <a:cs typeface="Arial Unicode MS" pitchFamily="34" charset="-122"/>
              </a:rPr>
              <a:t>(effects from </a:t>
            </a:r>
            <a:r>
              <a:rPr lang="en-US" altLang="zh-CN" b="1" dirty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heat conductivity </a:t>
            </a:r>
            <a:r>
              <a:rPr lang="en-US" altLang="zh-CN" b="1" dirty="0">
                <a:ea typeface="Arial Unicode MS" pitchFamily="34" charset="-122"/>
                <a:cs typeface="Arial Unicode MS" pitchFamily="34" charset="-122"/>
              </a:rPr>
              <a:t>… )</a:t>
            </a:r>
          </a:p>
          <a:p>
            <a:pPr algn="l"/>
            <a:r>
              <a:rPr lang="en-US" altLang="zh-CN" b="1" dirty="0">
                <a:solidFill>
                  <a:schemeClr val="accent6"/>
                </a:solidFill>
                <a:ea typeface="Arial Unicode MS" pitchFamily="34" charset="-122"/>
                <a:cs typeface="Arial Unicode MS" pitchFamily="34" charset="-122"/>
              </a:rPr>
              <a:t>   -hadronic afterburner </a:t>
            </a:r>
          </a:p>
          <a:p>
            <a:pPr algn="l"/>
            <a:r>
              <a:rPr lang="en-US" altLang="zh-CN" b="1" dirty="0">
                <a:solidFill>
                  <a:schemeClr val="accent6"/>
                </a:solidFill>
                <a:ea typeface="Arial Unicode MS" pitchFamily="34" charset="-122"/>
                <a:cs typeface="Arial Unicode MS" pitchFamily="34" charset="-122"/>
              </a:rPr>
              <a:t>  - </a:t>
            </a:r>
            <a:r>
              <a:rPr lang="en-US" altLang="zh-CN" b="1" dirty="0" err="1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EoS</a:t>
            </a:r>
            <a:r>
              <a:rPr lang="en-US" altLang="zh-CN" b="1" dirty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 with T &amp; µ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B09B90E-7B92-4FAB-9B05-B0437458E25C}"/>
              </a:ext>
            </a:extLst>
          </p:cNvPr>
          <p:cNvSpPr/>
          <p:nvPr/>
        </p:nvSpPr>
        <p:spPr>
          <a:xfrm>
            <a:off x="316705" y="2125020"/>
            <a:ext cx="8476018" cy="2277547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l"/>
            <a:r>
              <a:rPr lang="en-US" altLang="zh-CN" sz="2400" b="1" u="sng" dirty="0">
                <a:solidFill>
                  <a:schemeClr val="accent6"/>
                </a:solidFill>
                <a:ea typeface="Arial Unicode MS" pitchFamily="34" charset="-122"/>
                <a:cs typeface="Arial Unicode MS" pitchFamily="34" charset="-122"/>
              </a:rPr>
              <a:t>Hydro &amp; Hybrid model </a:t>
            </a:r>
          </a:p>
          <a:p>
            <a:pPr algn="l"/>
            <a:r>
              <a:rPr lang="en-US" altLang="zh-CN" sz="2400" b="1" u="sng" dirty="0">
                <a:solidFill>
                  <a:schemeClr val="accent6"/>
                </a:solidFill>
                <a:ea typeface="Arial Unicode MS" pitchFamily="34" charset="-122"/>
                <a:cs typeface="Arial Unicode MS" pitchFamily="34" charset="-122"/>
              </a:rPr>
              <a:t> for LHC &amp; top RHIC energies</a:t>
            </a:r>
          </a:p>
          <a:p>
            <a:pPr algn="l"/>
            <a:r>
              <a:rPr lang="en-US" altLang="zh-CN" sz="1800" dirty="0"/>
              <a:t>H. Song, S. A. Bass, U. Heinz, T. Hirano and C. Shen, Phys. Rev. Lett. 106, 192301 (2011)</a:t>
            </a:r>
            <a:endParaRPr lang="en-US" altLang="zh-CN" sz="1800" b="1" u="sng" dirty="0">
              <a:solidFill>
                <a:schemeClr val="accent6"/>
              </a:solidFill>
              <a:ea typeface="Arial Unicode MS" pitchFamily="34" charset="-122"/>
              <a:cs typeface="Arial Unicode MS" pitchFamily="34" charset="-122"/>
            </a:endParaRPr>
          </a:p>
          <a:p>
            <a:pPr algn="l"/>
            <a:r>
              <a:rPr lang="en-US" altLang="zh-CN" sz="1800" dirty="0"/>
              <a:t>B. </a:t>
            </a:r>
            <a:r>
              <a:rPr lang="en-US" altLang="zh-CN" sz="1800" dirty="0" err="1"/>
              <a:t>Schenke</a:t>
            </a:r>
            <a:r>
              <a:rPr lang="en-US" altLang="zh-CN" sz="1800" dirty="0"/>
              <a:t>, P. </a:t>
            </a:r>
            <a:r>
              <a:rPr lang="en-US" altLang="zh-CN" sz="1800" dirty="0" err="1"/>
              <a:t>Tribedy</a:t>
            </a:r>
            <a:r>
              <a:rPr lang="en-US" altLang="zh-CN" sz="1800" dirty="0"/>
              <a:t> and R. </a:t>
            </a:r>
            <a:r>
              <a:rPr lang="en-US" altLang="zh-CN" sz="1800" dirty="0" err="1"/>
              <a:t>Venugopalan</a:t>
            </a:r>
            <a:r>
              <a:rPr lang="en-US" altLang="zh-CN" sz="1800" dirty="0"/>
              <a:t>, Phys. Rev. C 86, 034908 (2012)</a:t>
            </a:r>
            <a:r>
              <a:rPr lang="en-US" altLang="zh-CN" dirty="0"/>
              <a:t>C. Gale, S. </a:t>
            </a:r>
            <a:r>
              <a:rPr lang="en-US" altLang="zh-CN" sz="1800" dirty="0"/>
              <a:t>Jeon, B. </a:t>
            </a:r>
            <a:r>
              <a:rPr lang="en-US" altLang="zh-CN" sz="1800" dirty="0" err="1"/>
              <a:t>Schenke</a:t>
            </a:r>
            <a:r>
              <a:rPr lang="en-US" altLang="zh-CN" sz="1800" dirty="0"/>
              <a:t>, P. </a:t>
            </a:r>
            <a:r>
              <a:rPr lang="en-US" altLang="zh-CN" sz="1800" dirty="0" err="1"/>
              <a:t>Tribedy</a:t>
            </a:r>
            <a:r>
              <a:rPr lang="en-US" altLang="zh-CN" sz="1800" dirty="0"/>
              <a:t>, and R. </a:t>
            </a:r>
            <a:r>
              <a:rPr lang="en-US" altLang="zh-CN" sz="1800" dirty="0" err="1"/>
              <a:t>Venugopalan,Phys</a:t>
            </a:r>
            <a:r>
              <a:rPr lang="en-US" altLang="zh-CN" sz="1800" dirty="0"/>
              <a:t>. Rev. Lett. 110, 012302 (2013), </a:t>
            </a:r>
            <a:r>
              <a:rPr lang="en-US" altLang="zh-CN" dirty="0"/>
              <a:t>W. </a:t>
            </a:r>
            <a:r>
              <a:rPr lang="en-US" altLang="zh-CN" sz="1800" dirty="0"/>
              <a:t>Zhao, H.-j. Xu, and H. Song, Eur. Phys. J. C77, 645, 1703.10792 (2017)</a:t>
            </a:r>
          </a:p>
          <a:p>
            <a:pPr algn="l"/>
            <a:r>
              <a:rPr lang="en-US" altLang="zh-CN" sz="1800" b="1" dirty="0">
                <a:solidFill>
                  <a:schemeClr val="accent6"/>
                </a:solidFill>
                <a:ea typeface="Arial Unicode MS" pitchFamily="34" charset="-122"/>
                <a:cs typeface="Arial Unicode MS" pitchFamily="34" charset="-122"/>
              </a:rPr>
              <a:t>      …  …      …   …     …   …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3B0EF40-602E-4ED3-9514-DC2CE6911125}"/>
              </a:ext>
            </a:extLst>
          </p:cNvPr>
          <p:cNvSpPr/>
          <p:nvPr/>
        </p:nvSpPr>
        <p:spPr>
          <a:xfrm rot="-1500000">
            <a:off x="1653239" y="5201117"/>
            <a:ext cx="53219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Still under-development</a:t>
            </a:r>
            <a:endParaRPr lang="zh-CN" altLang="en-US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9" name="Picture 1">
            <a:extLst>
              <a:ext uri="{FF2B5EF4-FFF2-40B4-BE49-F238E27FC236}">
                <a16:creationId xmlns:a16="http://schemas.microsoft.com/office/drawing/2014/main" id="{3621B1DF-6AB5-4B60-928E-6311F9AAA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3295" y="2051460"/>
            <a:ext cx="1570710" cy="1447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1">
            <a:extLst>
              <a:ext uri="{FF2B5EF4-FFF2-40B4-BE49-F238E27FC236}">
                <a16:creationId xmlns:a16="http://schemas.microsoft.com/office/drawing/2014/main" id="{82B943AA-56F1-49D8-B846-38A3ED3EF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r="52038" b="33784"/>
          <a:stretch>
            <a:fillRect/>
          </a:stretch>
        </p:blipFill>
        <p:spPr bwMode="auto">
          <a:xfrm>
            <a:off x="6917487" y="2262216"/>
            <a:ext cx="1447800" cy="1270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CE20F655-6CDB-41B4-95BF-B87479427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r="33296"/>
          <a:stretch>
            <a:fillRect/>
          </a:stretch>
        </p:blipFill>
        <p:spPr bwMode="auto">
          <a:xfrm>
            <a:off x="6130575" y="3476080"/>
            <a:ext cx="2075349" cy="834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F74213F8-D930-43BD-94C8-1678E7DEC3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r="43077" b="3700"/>
          <a:stretch/>
        </p:blipFill>
        <p:spPr bwMode="auto">
          <a:xfrm>
            <a:off x="7826724" y="2582776"/>
            <a:ext cx="1077127" cy="1907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5D18BF08-9541-472C-BCE3-1597AC74C46B}"/>
              </a:ext>
            </a:extLst>
          </p:cNvPr>
          <p:cNvSpPr/>
          <p:nvPr/>
        </p:nvSpPr>
        <p:spPr>
          <a:xfrm rot="-1500000">
            <a:off x="1952517" y="2937931"/>
            <a:ext cx="44317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Great Success </a:t>
            </a:r>
            <a:endParaRPr lang="zh-CN" altLang="en-US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D83E968-94DA-444E-94D1-9CFF0810A3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059" y="49680"/>
            <a:ext cx="7069881" cy="187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21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1D2A9B4-25C8-4E81-B77C-731D15A19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08" y="3357306"/>
            <a:ext cx="6270992" cy="1821731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4664A816-9F38-4CAE-80F1-07DC5DEAA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2452"/>
            <a:ext cx="9144000" cy="719138"/>
          </a:xfrm>
          <a:prstGeom prst="rect">
            <a:avLst/>
          </a:prstGeom>
          <a:solidFill>
            <a:srgbClr val="A4BBF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800" b="1" dirty="0">
                <a:solidFill>
                  <a:schemeClr val="tx2"/>
                </a:solidFill>
              </a:rPr>
              <a:t>Recent development of hybrid model for RHIC BES</a:t>
            </a:r>
            <a:endParaRPr lang="zh-CN" altLang="en-US" sz="2800" b="1" dirty="0">
              <a:solidFill>
                <a:schemeClr val="tx2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4965D59-32B0-476A-A3AF-BEFD43DCD3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17" t="3662"/>
          <a:stretch/>
        </p:blipFill>
        <p:spPr>
          <a:xfrm>
            <a:off x="106999" y="1167003"/>
            <a:ext cx="2493727" cy="45405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7EB8BE2-E287-4D3E-A406-25D5674666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71" t="-31"/>
          <a:stretch/>
        </p:blipFill>
        <p:spPr>
          <a:xfrm>
            <a:off x="114031" y="1640926"/>
            <a:ext cx="2511764" cy="47472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6D6DF663-0EA3-49AD-B768-47911EA35BF3}"/>
              </a:ext>
            </a:extLst>
          </p:cNvPr>
          <p:cNvSpPr/>
          <p:nvPr/>
        </p:nvSpPr>
        <p:spPr>
          <a:xfrm>
            <a:off x="44781" y="699971"/>
            <a:ext cx="325602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chemeClr val="tx2"/>
                </a:solidFill>
              </a:rPr>
              <a:t>Dynamical initial conditions</a:t>
            </a:r>
            <a:endParaRPr lang="zh-CN" altLang="en-US" b="1" dirty="0">
              <a:solidFill>
                <a:schemeClr val="tx2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94C7ACC-175D-4698-B379-06C7241CCF9E}"/>
              </a:ext>
            </a:extLst>
          </p:cNvPr>
          <p:cNvSpPr/>
          <p:nvPr/>
        </p:nvSpPr>
        <p:spPr>
          <a:xfrm>
            <a:off x="129808" y="2935220"/>
            <a:ext cx="2448107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tx2"/>
                </a:solidFill>
              </a:rPr>
              <a:t>Net baryon diffusion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09C5C21-8539-4C86-A55C-9828DAC4B273}"/>
              </a:ext>
            </a:extLst>
          </p:cNvPr>
          <p:cNvSpPr/>
          <p:nvPr/>
        </p:nvSpPr>
        <p:spPr>
          <a:xfrm>
            <a:off x="95114" y="2148948"/>
            <a:ext cx="38672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6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C. Shen and B. </a:t>
            </a:r>
            <a:r>
              <a:rPr lang="en-US" altLang="zh-CN" sz="1600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Schenke</a:t>
            </a:r>
            <a:r>
              <a:rPr lang="en-US" altLang="zh-CN" sz="16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, Phys. Rev. C97 (2018) 024907</a:t>
            </a:r>
            <a:endParaRPr lang="zh-CN" altLang="en-US" sz="16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9F4E0A2-FF84-4272-AA61-CB4127BF53F3}"/>
              </a:ext>
            </a:extLst>
          </p:cNvPr>
          <p:cNvSpPr/>
          <p:nvPr/>
        </p:nvSpPr>
        <p:spPr>
          <a:xfrm>
            <a:off x="6686773" y="4724400"/>
            <a:ext cx="2384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6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G. </a:t>
            </a:r>
            <a:r>
              <a:rPr lang="en-US" altLang="zh-CN" sz="1600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Denicol</a:t>
            </a:r>
            <a:r>
              <a:rPr lang="en-US" altLang="zh-CN" sz="16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, C. Gale, S. Jeon, A. </a:t>
            </a:r>
            <a:r>
              <a:rPr lang="en-US" altLang="zh-CN" sz="1600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Monnai</a:t>
            </a:r>
            <a:r>
              <a:rPr lang="en-US" altLang="zh-CN" sz="16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, B. </a:t>
            </a:r>
            <a:r>
              <a:rPr lang="en-US" altLang="zh-CN" sz="1600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Schenke</a:t>
            </a:r>
            <a:r>
              <a:rPr lang="en-US" altLang="zh-CN" sz="16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and C. Shen, Phys. Rev. C98, 034916 (2018) ;  M. Li and C. Shen, Phys. Rev. C98, 064908 (2018)</a:t>
            </a:r>
            <a:endParaRPr lang="zh-CN" altLang="en-US" sz="16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F869893-9D53-4EC4-B78C-F1A5C5CB08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81" y="4931348"/>
            <a:ext cx="6587026" cy="1892218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BBA2F37E-E5FD-4849-9F42-2847604223A8}"/>
              </a:ext>
            </a:extLst>
          </p:cNvPr>
          <p:cNvSpPr/>
          <p:nvPr/>
        </p:nvSpPr>
        <p:spPr>
          <a:xfrm>
            <a:off x="4315707" y="727328"/>
            <a:ext cx="2743200" cy="400110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l"/>
            <a:r>
              <a:rPr lang="en-US" altLang="zh-CN" b="1" dirty="0" err="1">
                <a:solidFill>
                  <a:schemeClr val="tx2"/>
                </a:solidFill>
              </a:rPr>
              <a:t>EoS</a:t>
            </a:r>
            <a:r>
              <a:rPr lang="en-US" altLang="zh-CN" b="1" dirty="0">
                <a:solidFill>
                  <a:schemeClr val="tx2"/>
                </a:solidFill>
              </a:rPr>
              <a:t> with finite T &amp; µ </a:t>
            </a:r>
            <a:endParaRPr lang="zh-CN" altLang="en-US" b="1" dirty="0">
              <a:solidFill>
                <a:schemeClr val="tx2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36DDFE7-B238-4A40-9144-9987D7C093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1644" y="1121182"/>
            <a:ext cx="2485519" cy="17269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ADFD53D-9F8C-458B-9F57-16FE4211F1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3099" y="1148080"/>
            <a:ext cx="2433375" cy="1700052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7A1B5DE0-8EBD-4E72-AB16-F4C59D06A40A}"/>
              </a:ext>
            </a:extLst>
          </p:cNvPr>
          <p:cNvSpPr/>
          <p:nvPr/>
        </p:nvSpPr>
        <p:spPr>
          <a:xfrm>
            <a:off x="4315707" y="2814315"/>
            <a:ext cx="47107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A. </a:t>
            </a:r>
            <a:r>
              <a:rPr lang="en-US" altLang="zh-CN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Monnai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B. </a:t>
            </a:r>
            <a:r>
              <a:rPr lang="en-US" altLang="zh-CN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Schenke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and C. Shen, arXiv:1902.05095 [</a:t>
            </a:r>
            <a:r>
              <a:rPr lang="en-US" altLang="zh-CN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nucl-th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].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49667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0F091B89-5BCA-4FE3-88DC-9959925BE350}"/>
              </a:ext>
            </a:extLst>
          </p:cNvPr>
          <p:cNvSpPr/>
          <p:nvPr/>
        </p:nvSpPr>
        <p:spPr>
          <a:xfrm>
            <a:off x="174297" y="3811012"/>
            <a:ext cx="4471198" cy="3046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altLang="zh-CN" sz="2400" b="1" u="sng" dirty="0">
                <a:ea typeface="Arial Unicode MS" pitchFamily="34" charset="-122"/>
                <a:cs typeface="Arial Unicode MS" pitchFamily="34" charset="-122"/>
              </a:rPr>
              <a:t>Physics:</a:t>
            </a:r>
          </a:p>
          <a:p>
            <a:pPr algn="l"/>
            <a:r>
              <a:rPr lang="en-US" altLang="zh-CN" sz="2400" b="1" dirty="0">
                <a:ea typeface="Arial Unicode MS" pitchFamily="34" charset="-122"/>
                <a:cs typeface="Arial Unicode MS" pitchFamily="34" charset="-122"/>
              </a:rPr>
              <a:t>   - Shear viscosity bulk viscosity </a:t>
            </a:r>
          </a:p>
          <a:p>
            <a:pPr algn="l"/>
            <a:r>
              <a:rPr lang="en-US" altLang="zh-CN" sz="2400" b="1" dirty="0">
                <a:ea typeface="Arial Unicode MS" pitchFamily="34" charset="-122"/>
                <a:cs typeface="Arial Unicode MS" pitchFamily="34" charset="-122"/>
              </a:rPr>
              <a:t>      heat conductivity </a:t>
            </a:r>
          </a:p>
          <a:p>
            <a:pPr algn="l"/>
            <a:r>
              <a:rPr lang="en-US" altLang="zh-CN" sz="2400" b="1" dirty="0">
                <a:ea typeface="Arial Unicode MS" pitchFamily="34" charset="-122"/>
                <a:cs typeface="Arial Unicode MS" pitchFamily="34" charset="-122"/>
              </a:rPr>
              <a:t>   - </a:t>
            </a:r>
            <a:r>
              <a:rPr lang="en-US" altLang="zh-CN" sz="2400" b="1" dirty="0" err="1">
                <a:ea typeface="Arial Unicode MS" pitchFamily="34" charset="-122"/>
                <a:cs typeface="Arial Unicode MS" pitchFamily="34" charset="-122"/>
              </a:rPr>
              <a:t>EoS</a:t>
            </a:r>
            <a:r>
              <a:rPr lang="en-US" altLang="zh-CN" sz="2400" b="1" dirty="0">
                <a:ea typeface="Arial Unicode MS" pitchFamily="34" charset="-122"/>
                <a:cs typeface="Arial Unicode MS" pitchFamily="34" charset="-122"/>
              </a:rPr>
              <a:t>, phase transition </a:t>
            </a:r>
          </a:p>
          <a:p>
            <a:pPr algn="l"/>
            <a:r>
              <a:rPr lang="en-US" altLang="zh-CN" sz="2400" b="1" dirty="0">
                <a:ea typeface="Arial Unicode MS" pitchFamily="34" charset="-122"/>
                <a:cs typeface="Arial Unicode MS" pitchFamily="34" charset="-122"/>
              </a:rPr>
              <a:t>   - Initial state fluctuations</a:t>
            </a:r>
          </a:p>
          <a:p>
            <a:pPr algn="l"/>
            <a:r>
              <a:rPr lang="en-US" altLang="zh-CN" sz="2400" b="1" dirty="0">
                <a:ea typeface="Arial Unicode MS" pitchFamily="34" charset="-122"/>
                <a:cs typeface="Arial Unicode MS" pitchFamily="34" charset="-122"/>
              </a:rPr>
              <a:t>   - Lambda Polarization</a:t>
            </a:r>
          </a:p>
          <a:p>
            <a:pPr algn="l"/>
            <a:r>
              <a:rPr lang="en-US" altLang="zh-CN" sz="2400" b="1" dirty="0">
                <a:ea typeface="Arial Unicode MS" pitchFamily="34" charset="-122"/>
                <a:cs typeface="Arial Unicode MS" pitchFamily="34" charset="-122"/>
              </a:rPr>
              <a:t>     &amp; vorticity </a:t>
            </a:r>
          </a:p>
          <a:p>
            <a:pPr algn="l"/>
            <a:r>
              <a:rPr lang="en-US" altLang="zh-CN" sz="2400" b="1" dirty="0">
                <a:ea typeface="Arial Unicode MS" pitchFamily="34" charset="-122"/>
                <a:cs typeface="Arial Unicode MS" pitchFamily="34" charset="-122"/>
              </a:rPr>
              <a:t>       …</a:t>
            </a:r>
            <a:r>
              <a:rPr lang="zh-CN" altLang="en-US" sz="2400" b="1" dirty="0"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sz="2400" b="1" dirty="0">
                <a:ea typeface="Arial Unicode MS" pitchFamily="34" charset="-122"/>
                <a:cs typeface="Arial Unicode MS" pitchFamily="34" charset="-122"/>
              </a:rPr>
              <a:t>…      …  …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A774FE3-1C04-4999-87F7-614029F39A53}"/>
              </a:ext>
            </a:extLst>
          </p:cNvPr>
          <p:cNvSpPr/>
          <p:nvPr/>
        </p:nvSpPr>
        <p:spPr>
          <a:xfrm>
            <a:off x="4845757" y="4800600"/>
            <a:ext cx="4063351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008000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400" b="1" u="sng" dirty="0">
                <a:ea typeface="Arial Unicode MS" pitchFamily="34" charset="-122"/>
                <a:cs typeface="Arial Unicode MS" pitchFamily="34" charset="-122"/>
              </a:rPr>
              <a:t>Observables:</a:t>
            </a:r>
          </a:p>
          <a:p>
            <a:pPr algn="l"/>
            <a:r>
              <a:rPr lang="en-US" altLang="zh-CN" sz="2400" b="1" dirty="0">
                <a:ea typeface="Arial Unicode MS" pitchFamily="34" charset="-122"/>
                <a:cs typeface="Arial Unicode MS" pitchFamily="34" charset="-122"/>
              </a:rPr>
              <a:t>   -Particle yields, spectra …</a:t>
            </a:r>
          </a:p>
          <a:p>
            <a:pPr algn="l"/>
            <a:r>
              <a:rPr lang="en-US" altLang="zh-CN" sz="2400" b="1" dirty="0">
                <a:ea typeface="Arial Unicode MS" pitchFamily="34" charset="-122"/>
                <a:cs typeface="Arial Unicode MS" pitchFamily="34" charset="-122"/>
              </a:rPr>
              <a:t>   - Various Flow </a:t>
            </a:r>
            <a:r>
              <a:rPr lang="en-US" altLang="zh-CN" sz="2400" b="1" dirty="0" err="1">
                <a:ea typeface="Arial Unicode MS" pitchFamily="34" charset="-122"/>
                <a:cs typeface="Arial Unicode MS" pitchFamily="34" charset="-122"/>
              </a:rPr>
              <a:t>obserbables</a:t>
            </a:r>
            <a:r>
              <a:rPr lang="en-US" altLang="zh-CN" sz="2400" b="1" dirty="0">
                <a:ea typeface="Arial Unicode MS" pitchFamily="34" charset="-122"/>
                <a:cs typeface="Arial Unicode MS" pitchFamily="34" charset="-122"/>
              </a:rPr>
              <a:t>  </a:t>
            </a:r>
          </a:p>
          <a:p>
            <a:pPr algn="l"/>
            <a:r>
              <a:rPr lang="en-US" altLang="zh-CN" sz="2400" b="1" dirty="0">
                <a:ea typeface="Arial Unicode MS" pitchFamily="34" charset="-122"/>
                <a:cs typeface="Arial Unicode MS" pitchFamily="34" charset="-122"/>
              </a:rPr>
              <a:t>   - Lambda Polarization </a:t>
            </a:r>
          </a:p>
          <a:p>
            <a:pPr algn="l"/>
            <a:r>
              <a:rPr lang="en-US" altLang="zh-CN" sz="2400" b="1" dirty="0">
                <a:ea typeface="Arial Unicode MS" pitchFamily="34" charset="-122"/>
                <a:cs typeface="Arial Unicode MS" pitchFamily="34" charset="-122"/>
              </a:rPr>
              <a:t>       …</a:t>
            </a:r>
            <a:r>
              <a:rPr lang="zh-CN" altLang="en-US" sz="2400" b="1" dirty="0"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sz="2400" b="1" dirty="0">
                <a:ea typeface="Arial Unicode MS" pitchFamily="34" charset="-122"/>
                <a:cs typeface="Arial Unicode MS" pitchFamily="34" charset="-122"/>
              </a:rPr>
              <a:t>…      …  …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2F0FA0D-332A-432D-9D94-57C641D19454}"/>
              </a:ext>
            </a:extLst>
          </p:cNvPr>
          <p:cNvGrpSpPr/>
          <p:nvPr/>
        </p:nvGrpSpPr>
        <p:grpSpPr>
          <a:xfrm>
            <a:off x="4836343" y="1219200"/>
            <a:ext cx="4038600" cy="3432238"/>
            <a:chOff x="5594700" y="2460324"/>
            <a:chExt cx="3276600" cy="3048000"/>
          </a:xfrm>
        </p:grpSpPr>
        <p:pic>
          <p:nvPicPr>
            <p:cNvPr id="19" name="Picture 14" descr="Phasendiagram.jpg">
              <a:extLst>
                <a:ext uri="{FF2B5EF4-FFF2-40B4-BE49-F238E27FC236}">
                  <a16:creationId xmlns:a16="http://schemas.microsoft.com/office/drawing/2014/main" id="{0DF68D06-6613-4508-9C7B-762033E2D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94700" y="2460324"/>
              <a:ext cx="3276600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Oval 16">
              <a:extLst>
                <a:ext uri="{FF2B5EF4-FFF2-40B4-BE49-F238E27FC236}">
                  <a16:creationId xmlns:a16="http://schemas.microsoft.com/office/drawing/2014/main" id="{DB715F6B-DCD8-4B71-87DB-C0B109F787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6689511" y="3808104"/>
              <a:ext cx="1469431" cy="352439"/>
            </a:xfrm>
            <a:prstGeom prst="ellips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CN" sz="2400"/>
            </a:p>
          </p:txBody>
        </p:sp>
        <p:sp>
          <p:nvSpPr>
            <p:cNvPr id="21" name="Oval 16">
              <a:extLst>
                <a:ext uri="{FF2B5EF4-FFF2-40B4-BE49-F238E27FC236}">
                  <a16:creationId xmlns:a16="http://schemas.microsoft.com/office/drawing/2014/main" id="{97BE3560-0A84-4F59-AE53-A445561F55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6107189" y="3095442"/>
              <a:ext cx="471570" cy="269875"/>
            </a:xfrm>
            <a:prstGeom prst="ellips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CN" sz="2400"/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36E7BD16-449B-454E-BD25-854702D75126}"/>
              </a:ext>
            </a:extLst>
          </p:cNvPr>
          <p:cNvSpPr/>
          <p:nvPr/>
        </p:nvSpPr>
        <p:spPr>
          <a:xfrm>
            <a:off x="174297" y="1194911"/>
            <a:ext cx="4471198" cy="261610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l"/>
            <a:r>
              <a:rPr lang="en-US" altLang="zh-CN" sz="2400" b="1" u="sng" dirty="0">
                <a:solidFill>
                  <a:schemeClr val="accent6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400" b="1" u="sng" dirty="0">
                <a:ea typeface="Arial Unicode MS" pitchFamily="34" charset="-122"/>
                <a:cs typeface="Arial Unicode MS" pitchFamily="34" charset="-122"/>
              </a:rPr>
              <a:t>Tools: Hybrid model</a:t>
            </a:r>
          </a:p>
          <a:p>
            <a:pPr algn="l"/>
            <a:r>
              <a:rPr lang="en-US" altLang="zh-CN" sz="2400" b="1" dirty="0">
                <a:ea typeface="Arial Unicode MS" pitchFamily="34" charset="-122"/>
                <a:cs typeface="Arial Unicode MS" pitchFamily="34" charset="-122"/>
              </a:rPr>
              <a:t>   - proper initial condition</a:t>
            </a:r>
          </a:p>
          <a:p>
            <a:pPr algn="l"/>
            <a:r>
              <a:rPr lang="en-US" altLang="zh-CN" sz="2400" b="1" dirty="0">
                <a:ea typeface="Arial Unicode MS" pitchFamily="34" charset="-122"/>
                <a:cs typeface="Arial Unicode MS" pitchFamily="34" charset="-122"/>
              </a:rPr>
              <a:t>     </a:t>
            </a:r>
            <a:r>
              <a:rPr lang="en-US" altLang="zh-CN" b="1" dirty="0">
                <a:ea typeface="Arial Unicode MS" pitchFamily="34" charset="-122"/>
                <a:cs typeface="Arial Unicode MS" pitchFamily="34" charset="-122"/>
              </a:rPr>
              <a:t>(dynamical </a:t>
            </a:r>
            <a:r>
              <a:rPr lang="en-US" altLang="zh-CN" b="1" dirty="0" err="1">
                <a:ea typeface="Arial Unicode MS" pitchFamily="34" charset="-122"/>
                <a:cs typeface="Arial Unicode MS" pitchFamily="34" charset="-122"/>
              </a:rPr>
              <a:t>intial</a:t>
            </a:r>
            <a:r>
              <a:rPr lang="en-US" altLang="zh-CN" b="1" dirty="0">
                <a:ea typeface="Arial Unicode MS" pitchFamily="34" charset="-122"/>
                <a:cs typeface="Arial Unicode MS" pitchFamily="34" charset="-122"/>
              </a:rPr>
              <a:t> cond., vorticity…)</a:t>
            </a:r>
          </a:p>
          <a:p>
            <a:pPr algn="l"/>
            <a:r>
              <a:rPr lang="en-US" altLang="zh-CN" sz="2400" b="1" dirty="0">
                <a:ea typeface="Arial Unicode MS" pitchFamily="34" charset="-122"/>
                <a:cs typeface="Arial Unicode MS" pitchFamily="34" charset="-122"/>
              </a:rPr>
              <a:t>   - 3+1-d  hydro </a:t>
            </a:r>
          </a:p>
          <a:p>
            <a:pPr algn="l"/>
            <a:r>
              <a:rPr lang="en-US" altLang="zh-CN" b="1" dirty="0">
                <a:ea typeface="Arial Unicode MS" pitchFamily="34" charset="-122"/>
                <a:cs typeface="Arial Unicode MS" pitchFamily="34" charset="-122"/>
              </a:rPr>
              <a:t>      (effects from heat conductivity … )</a:t>
            </a:r>
          </a:p>
          <a:p>
            <a:pPr algn="l"/>
            <a:r>
              <a:rPr lang="en-US" altLang="zh-CN" sz="2400" b="1" dirty="0">
                <a:ea typeface="Arial Unicode MS" pitchFamily="34" charset="-122"/>
                <a:cs typeface="Arial Unicode MS" pitchFamily="34" charset="-122"/>
              </a:rPr>
              <a:t>   -hadronic afterburner </a:t>
            </a:r>
          </a:p>
          <a:p>
            <a:pPr algn="l"/>
            <a:r>
              <a:rPr lang="en-US" altLang="zh-CN" sz="2400" b="1" dirty="0">
                <a:ea typeface="Arial Unicode MS" pitchFamily="34" charset="-122"/>
                <a:cs typeface="Arial Unicode MS" pitchFamily="34" charset="-122"/>
              </a:rPr>
              <a:t>  - </a:t>
            </a:r>
            <a:r>
              <a:rPr lang="en-US" altLang="zh-CN" sz="2400" b="1" dirty="0" err="1">
                <a:ea typeface="Arial Unicode MS" pitchFamily="34" charset="-122"/>
                <a:cs typeface="Arial Unicode MS" pitchFamily="34" charset="-122"/>
              </a:rPr>
              <a:t>EoS</a:t>
            </a:r>
            <a:r>
              <a:rPr lang="en-US" altLang="zh-CN" sz="2400" b="1" dirty="0">
                <a:ea typeface="Arial Unicode MS" pitchFamily="34" charset="-122"/>
                <a:cs typeface="Arial Unicode MS" pitchFamily="34" charset="-122"/>
              </a:rPr>
              <a:t> with T &amp; µ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DF279DD-A48B-4A63-B8A6-3C5678EFC156}"/>
              </a:ext>
            </a:extLst>
          </p:cNvPr>
          <p:cNvSpPr/>
          <p:nvPr/>
        </p:nvSpPr>
        <p:spPr>
          <a:xfrm>
            <a:off x="340544" y="105076"/>
            <a:ext cx="8534400" cy="89255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zh-CN" sz="2800" b="1" u="sng" dirty="0">
                <a:solidFill>
                  <a:srgbClr val="C00000"/>
                </a:solidFill>
                <a:ea typeface="Arial Unicode MS" pitchFamily="34" charset="-122"/>
                <a:cs typeface="Arial Unicode MS" pitchFamily="34" charset="-122"/>
              </a:rPr>
              <a:t>Dynamical modeling for</a:t>
            </a:r>
            <a:r>
              <a:rPr lang="zh-CN" altLang="en-US" sz="2800" b="1" u="sng" dirty="0">
                <a:solidFill>
                  <a:srgbClr val="C00000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800" b="1" u="sng" dirty="0">
                <a:solidFill>
                  <a:srgbClr val="C00000"/>
                </a:solidFill>
                <a:ea typeface="Arial Unicode MS" pitchFamily="34" charset="-122"/>
                <a:cs typeface="Arial Unicode MS" pitchFamily="34" charset="-122"/>
              </a:rPr>
              <a:t>RHIC</a:t>
            </a:r>
            <a:r>
              <a:rPr lang="zh-CN" altLang="en-US" sz="2800" b="1" u="sng" dirty="0">
                <a:solidFill>
                  <a:srgbClr val="C00000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800" b="1" u="sng" dirty="0">
                <a:solidFill>
                  <a:srgbClr val="C00000"/>
                </a:solidFill>
                <a:ea typeface="Arial Unicode MS" pitchFamily="34" charset="-122"/>
                <a:cs typeface="Arial Unicode MS" pitchFamily="34" charset="-122"/>
              </a:rPr>
              <a:t>BES </a:t>
            </a:r>
          </a:p>
          <a:p>
            <a:pPr algn="l">
              <a:spcBef>
                <a:spcPts val="0"/>
              </a:spcBef>
            </a:pPr>
            <a:r>
              <a:rPr lang="en-US" altLang="zh-CN" sz="2400" b="1" dirty="0">
                <a:solidFill>
                  <a:srgbClr val="C00000"/>
                </a:solidFill>
                <a:ea typeface="Arial Unicode MS" pitchFamily="34" charset="-122"/>
                <a:cs typeface="Arial Unicode MS" pitchFamily="34" charset="-122"/>
              </a:rPr>
              <a:t>    Hydro, hybrid model &amp; Collective flow, collective expansion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6314AD5-BCC1-4AF5-8247-5BE9D3956954}"/>
              </a:ext>
            </a:extLst>
          </p:cNvPr>
          <p:cNvSpPr/>
          <p:nvPr/>
        </p:nvSpPr>
        <p:spPr>
          <a:xfrm rot="-1500000">
            <a:off x="636395" y="2032531"/>
            <a:ext cx="81751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Still under-development</a:t>
            </a:r>
            <a:endParaRPr lang="zh-CN" alt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4613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5E9490F-889F-4DC0-8568-E0054960C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440" y="3994558"/>
            <a:ext cx="4058360" cy="28194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6016871-8364-43EF-AEFA-DCB69D5F1D69}"/>
              </a:ext>
            </a:extLst>
          </p:cNvPr>
          <p:cNvSpPr/>
          <p:nvPr/>
        </p:nvSpPr>
        <p:spPr>
          <a:xfrm>
            <a:off x="353550" y="6120205"/>
            <a:ext cx="464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800" dirty="0">
                <a:solidFill>
                  <a:srgbClr val="CC00CC"/>
                </a:solidFill>
                <a:latin typeface="+mn-lt"/>
              </a:rPr>
              <a:t>I. A. Karpenko, P. </a:t>
            </a:r>
            <a:r>
              <a:rPr lang="en-US" altLang="zh-CN" sz="1800" dirty="0" err="1">
                <a:solidFill>
                  <a:srgbClr val="CC00CC"/>
                </a:solidFill>
                <a:latin typeface="+mn-lt"/>
              </a:rPr>
              <a:t>Huovinen</a:t>
            </a:r>
            <a:r>
              <a:rPr lang="en-US" altLang="zh-CN" sz="1800" dirty="0">
                <a:solidFill>
                  <a:srgbClr val="CC00CC"/>
                </a:solidFill>
                <a:latin typeface="+mn-lt"/>
              </a:rPr>
              <a:t>, H. Petersen and M. </a:t>
            </a:r>
            <a:r>
              <a:rPr lang="en-US" altLang="zh-CN" sz="1800" dirty="0" err="1">
                <a:solidFill>
                  <a:srgbClr val="CC00CC"/>
                </a:solidFill>
                <a:latin typeface="+mn-lt"/>
              </a:rPr>
              <a:t>Bleicher</a:t>
            </a:r>
            <a:r>
              <a:rPr lang="en-US" altLang="zh-CN" sz="1800" dirty="0">
                <a:solidFill>
                  <a:srgbClr val="CC00CC"/>
                </a:solidFill>
                <a:latin typeface="+mn-lt"/>
              </a:rPr>
              <a:t>, Phys. Rev. C91, no. 6, 064901 (2015)</a:t>
            </a:r>
            <a:endParaRPr lang="zh-CN" altLang="en-US" sz="1800" dirty="0">
              <a:solidFill>
                <a:srgbClr val="CC00CC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>
                <a:extLst>
                  <a:ext uri="{FF2B5EF4-FFF2-40B4-BE49-F238E27FC236}">
                    <a16:creationId xmlns:a16="http://schemas.microsoft.com/office/drawing/2014/main" id="{49B5877C-EB35-48DE-A2A5-AFD8C9F356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719138"/>
              </a:xfrm>
              <a:prstGeom prst="rect">
                <a:avLst/>
              </a:prstGeom>
              <a:solidFill>
                <a:srgbClr val="A4BBF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zh-CN" sz="3200" b="1" dirty="0">
                    <a:solidFill>
                      <a:schemeClr val="tx2"/>
                    </a:solidFill>
                  </a:rPr>
                  <a:t>Extracting </a:t>
                </a:r>
                <a:r>
                  <a:rPr lang="el-GR" altLang="zh-CN" sz="3200" b="1" dirty="0">
                    <a:solidFill>
                      <a:schemeClr val="tx2"/>
                    </a:solidFill>
                    <a:ea typeface="Arial Unicode MS" pitchFamily="34" charset="-122"/>
                    <a:cs typeface="Arial Unicode MS" pitchFamily="34" charset="-122"/>
                  </a:rPr>
                  <a:t>η</a:t>
                </a:r>
                <a:r>
                  <a:rPr lang="en-US" altLang="zh-CN" sz="3200" b="1" dirty="0">
                    <a:solidFill>
                      <a:schemeClr val="tx2"/>
                    </a:solidFill>
                    <a:ea typeface="Arial Unicode MS" pitchFamily="34" charset="-122"/>
                    <a:cs typeface="Arial Unicode MS" pitchFamily="34" charset="-122"/>
                  </a:rPr>
                  <a:t>/s(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3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Arial Unicode MS" pitchFamily="34" charset="-122"/>
                            <a:cs typeface="Arial Unicode MS" pitchFamily="34" charset="-122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altLang="zh-CN" sz="3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Arial Unicode MS" pitchFamily="34" charset="-122"/>
                            <a:cs typeface="Arial Unicode MS" pitchFamily="34" charset="-122"/>
                          </a:rPr>
                          <m:t>s</m:t>
                        </m:r>
                      </m:e>
                    </m:rad>
                  </m:oMath>
                </a14:m>
                <a:r>
                  <a:rPr lang="en-US" altLang="zh-CN" sz="3200" b="1" dirty="0">
                    <a:solidFill>
                      <a:schemeClr val="tx2"/>
                    </a:solidFill>
                    <a:ea typeface="Arial Unicode MS" pitchFamily="34" charset="-122"/>
                    <a:cs typeface="Arial Unicode MS" pitchFamily="34" charset="-122"/>
                  </a:rPr>
                  <a:t>) from RHIC BES (I)</a:t>
                </a:r>
                <a:endParaRPr lang="zh-CN" altLang="en-US" sz="32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Rectangle 2">
                <a:extLst>
                  <a:ext uri="{FF2B5EF4-FFF2-40B4-BE49-F238E27FC236}">
                    <a16:creationId xmlns:a16="http://schemas.microsoft.com/office/drawing/2014/main" id="{49B5877C-EB35-48DE-A2A5-AFD8C9F35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719138"/>
              </a:xfrm>
              <a:prstGeom prst="rect">
                <a:avLst/>
              </a:prstGeom>
              <a:blipFill>
                <a:blip r:embed="rId4"/>
                <a:stretch>
                  <a:fillRect t="-1695" b="-1779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779DBB4A-457F-4067-A18E-76DEFA582E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719138"/>
            <a:ext cx="4115227" cy="307460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206631A-C3E5-495E-B01E-2BE46A0F0B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919953"/>
            <a:ext cx="4058360" cy="287378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43F0782-37CF-4E40-89E0-0C5820330894}"/>
              </a:ext>
            </a:extLst>
          </p:cNvPr>
          <p:cNvSpPr txBox="1"/>
          <p:nvPr/>
        </p:nvSpPr>
        <p:spPr>
          <a:xfrm>
            <a:off x="361240" y="3793742"/>
            <a:ext cx="434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altLang="zh-CN" dirty="0"/>
          </a:p>
          <a:p>
            <a:pPr algn="l"/>
            <a:r>
              <a:rPr lang="en-US" altLang="zh-CN" u="sng" dirty="0"/>
              <a:t>Data </a:t>
            </a:r>
          </a:p>
          <a:p>
            <a:pPr algn="l"/>
            <a:r>
              <a:rPr lang="en-US" altLang="zh-CN" dirty="0"/>
              <a:t>- RHIC BES  </a:t>
            </a:r>
            <a:r>
              <a:rPr lang="en-US" altLang="zh-CN" dirty="0" err="1"/>
              <a:t>Au+Au</a:t>
            </a:r>
            <a:r>
              <a:rPr lang="en-US" altLang="zh-CN" dirty="0"/>
              <a:t>  7.7-200 A GeV </a:t>
            </a:r>
          </a:p>
          <a:p>
            <a:pPr algn="l"/>
            <a:r>
              <a:rPr lang="en-US" altLang="zh-CN" u="sng" dirty="0"/>
              <a:t>Model</a:t>
            </a:r>
          </a:p>
          <a:p>
            <a:pPr algn="l"/>
            <a:r>
              <a:rPr lang="en-US" altLang="zh-CN" dirty="0"/>
              <a:t>-3+1d</a:t>
            </a:r>
            <a:r>
              <a:rPr lang="zh-CN" altLang="en-US" dirty="0"/>
              <a:t> </a:t>
            </a:r>
            <a:r>
              <a:rPr lang="en-US" altLang="zh-CN" dirty="0"/>
              <a:t>viscous</a:t>
            </a:r>
            <a:r>
              <a:rPr lang="zh-CN" altLang="en-US" dirty="0"/>
              <a:t> </a:t>
            </a:r>
            <a:r>
              <a:rPr lang="en-US" altLang="zh-CN" dirty="0"/>
              <a:t>hydro</a:t>
            </a:r>
            <a:r>
              <a:rPr lang="zh-CN" altLang="en-US" dirty="0"/>
              <a:t> </a:t>
            </a:r>
            <a:r>
              <a:rPr lang="en-US" altLang="zh-CN" dirty="0"/>
              <a:t>+ </a:t>
            </a:r>
            <a:r>
              <a:rPr lang="en-US" altLang="zh-CN" dirty="0" err="1"/>
              <a:t>UrQMD</a:t>
            </a:r>
            <a:endParaRPr lang="en-US" altLang="zh-CN" dirty="0"/>
          </a:p>
          <a:p>
            <a:pPr algn="l"/>
            <a:r>
              <a:rPr lang="en-US" altLang="zh-CN" dirty="0"/>
              <a:t>-pre-</a:t>
            </a:r>
            <a:r>
              <a:rPr lang="en-US" altLang="zh-CN" dirty="0" err="1"/>
              <a:t>equilibrim</a:t>
            </a:r>
            <a:r>
              <a:rPr lang="en-US" altLang="zh-CN" dirty="0"/>
              <a:t> stage  </a:t>
            </a:r>
            <a:r>
              <a:rPr lang="en-US" altLang="zh-CN" dirty="0" err="1"/>
              <a:t>UrQMD</a:t>
            </a:r>
            <a:endParaRPr lang="en-US" altLang="zh-CN" dirty="0"/>
          </a:p>
          <a:p>
            <a:pPr algn="l"/>
            <a:r>
              <a:rPr lang="en-US" altLang="zh-CN" dirty="0"/>
              <a:t>-</a:t>
            </a:r>
            <a:r>
              <a:rPr lang="en-US" altLang="zh-CN" dirty="0" err="1"/>
              <a:t>EoS</a:t>
            </a:r>
            <a:r>
              <a:rPr lang="en-US" altLang="zh-CN" dirty="0"/>
              <a:t> (Chiral Model with T, </a:t>
            </a:r>
            <a:r>
              <a:rPr lang="el-GR" altLang="zh-CN" dirty="0"/>
              <a:t>μ</a:t>
            </a:r>
            <a:r>
              <a:rPr lang="en-US" altLang="zh-CN" dirty="0"/>
              <a:t>)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D8341B8-20B7-401B-8E92-8EDDC60680A8}"/>
              </a:ext>
            </a:extLst>
          </p:cNvPr>
          <p:cNvSpPr/>
          <p:nvPr/>
        </p:nvSpPr>
        <p:spPr>
          <a:xfrm>
            <a:off x="6684672" y="658343"/>
            <a:ext cx="2459328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tx2"/>
                </a:solidFill>
                <a:ea typeface="Arial Unicode MS" pitchFamily="34" charset="-122"/>
                <a:cs typeface="Arial Unicode MS" pitchFamily="34" charset="-122"/>
              </a:rPr>
              <a:t>-early attempt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378260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>
                <a:extLst>
                  <a:ext uri="{FF2B5EF4-FFF2-40B4-BE49-F238E27FC236}">
                    <a16:creationId xmlns:a16="http://schemas.microsoft.com/office/drawing/2014/main" id="{A7D3C10D-5900-44A7-843C-9D7D300F23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719138"/>
              </a:xfrm>
              <a:prstGeom prst="rect">
                <a:avLst/>
              </a:prstGeom>
              <a:solidFill>
                <a:srgbClr val="A4BBF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zh-CN" sz="3200" b="1" dirty="0">
                    <a:solidFill>
                      <a:schemeClr val="tx2"/>
                    </a:solidFill>
                  </a:rPr>
                  <a:t>Extracting </a:t>
                </a:r>
                <a:r>
                  <a:rPr lang="el-GR" altLang="zh-CN" sz="3200" b="1" dirty="0">
                    <a:solidFill>
                      <a:schemeClr val="tx2"/>
                    </a:solidFill>
                    <a:ea typeface="Arial Unicode MS" pitchFamily="34" charset="-122"/>
                    <a:cs typeface="Arial Unicode MS" pitchFamily="34" charset="-122"/>
                  </a:rPr>
                  <a:t>η</a:t>
                </a:r>
                <a:r>
                  <a:rPr lang="en-US" altLang="zh-CN" sz="3200" b="1" dirty="0">
                    <a:solidFill>
                      <a:schemeClr val="tx2"/>
                    </a:solidFill>
                    <a:ea typeface="Arial Unicode MS" pitchFamily="34" charset="-122"/>
                    <a:cs typeface="Arial Unicode MS" pitchFamily="34" charset="-122"/>
                  </a:rPr>
                  <a:t>/s(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3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Arial Unicode MS" pitchFamily="34" charset="-122"/>
                            <a:cs typeface="Arial Unicode MS" pitchFamily="34" charset="-122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altLang="zh-CN" sz="3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Arial Unicode MS" pitchFamily="34" charset="-122"/>
                            <a:cs typeface="Arial Unicode MS" pitchFamily="34" charset="-122"/>
                          </a:rPr>
                          <m:t>s</m:t>
                        </m:r>
                      </m:e>
                    </m:rad>
                  </m:oMath>
                </a14:m>
                <a:r>
                  <a:rPr lang="en-US" altLang="zh-CN" sz="3200" b="1" dirty="0">
                    <a:solidFill>
                      <a:schemeClr val="tx2"/>
                    </a:solidFill>
                    <a:ea typeface="Arial Unicode MS" pitchFamily="34" charset="-122"/>
                    <a:cs typeface="Arial Unicode MS" pitchFamily="34" charset="-122"/>
                  </a:rPr>
                  <a:t>) from RHIC BES (II)</a:t>
                </a:r>
                <a:endParaRPr lang="zh-CN" altLang="en-US" sz="32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Rectangle 2">
                <a:extLst>
                  <a:ext uri="{FF2B5EF4-FFF2-40B4-BE49-F238E27FC236}">
                    <a16:creationId xmlns:a16="http://schemas.microsoft.com/office/drawing/2014/main" id="{A7D3C10D-5900-44A7-843C-9D7D300F2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719138"/>
              </a:xfrm>
              <a:prstGeom prst="rect">
                <a:avLst/>
              </a:prstGeom>
              <a:blipFill>
                <a:blip r:embed="rId3"/>
                <a:stretch>
                  <a:fillRect t="-1695" b="-1779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0FB6DD5C-7613-4093-9489-9B2FE907408A}"/>
              </a:ext>
            </a:extLst>
          </p:cNvPr>
          <p:cNvSpPr/>
          <p:nvPr/>
        </p:nvSpPr>
        <p:spPr>
          <a:xfrm>
            <a:off x="44958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altLang="zh-CN" sz="1800" dirty="0">
                <a:solidFill>
                  <a:srgbClr val="CC00CC"/>
                </a:solidFill>
                <a:latin typeface="+mn-lt"/>
              </a:rPr>
              <a:t>J. </a:t>
            </a:r>
            <a:r>
              <a:rPr lang="en-US" altLang="zh-CN" sz="1800" dirty="0" err="1">
                <a:solidFill>
                  <a:srgbClr val="CC00CC"/>
                </a:solidFill>
                <a:latin typeface="+mn-lt"/>
              </a:rPr>
              <a:t>Auvinen</a:t>
            </a:r>
            <a:r>
              <a:rPr lang="en-US" altLang="zh-CN" sz="1800" dirty="0">
                <a:solidFill>
                  <a:srgbClr val="CC00CC"/>
                </a:solidFill>
                <a:latin typeface="+mn-lt"/>
              </a:rPr>
              <a:t>, J. E. Bernhard, S. A. Bass and I. Karpenko, Phys. Rev. C97, no. 4, 044905 (2018)</a:t>
            </a:r>
            <a:endParaRPr lang="zh-CN" altLang="en-US" sz="1800" dirty="0">
              <a:solidFill>
                <a:srgbClr val="CC00CC"/>
              </a:solidFill>
              <a:latin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3E12398-16A0-4033-9DE7-CA6864A6E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1" y="737040"/>
            <a:ext cx="4542639" cy="52058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12A3879-19D7-4353-AB7B-8C3EECA0C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5992" y="660839"/>
            <a:ext cx="2895600" cy="1983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BBE2501-7A6B-4070-9E90-5B0405FDAD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1701" y="960469"/>
            <a:ext cx="2849269" cy="2028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B76894E-A316-4920-A855-FD9D5A8DA5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9090" y="1069229"/>
            <a:ext cx="3545775" cy="247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25EB9B1-2472-4EF0-A3D9-DE2DD24C9F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1388" y="1483689"/>
            <a:ext cx="3493632" cy="257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EDFB3ED-578C-42DA-BE6F-0A71B0042B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2398" y="3060411"/>
            <a:ext cx="3995004" cy="2882432"/>
          </a:xfrm>
          <a:prstGeom prst="rect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89A6F7B-BBA1-49F9-981B-4816EBD36D80}"/>
              </a:ext>
            </a:extLst>
          </p:cNvPr>
          <p:cNvSpPr/>
          <p:nvPr/>
        </p:nvSpPr>
        <p:spPr>
          <a:xfrm>
            <a:off x="5111022" y="752428"/>
            <a:ext cx="3995004" cy="523220"/>
          </a:xfrm>
          <a:prstGeom prst="rect">
            <a:avLst/>
          </a:prstGeom>
          <a:solidFill>
            <a:srgbClr val="FFCC99"/>
          </a:solidFill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2800" b="1" dirty="0"/>
              <a:t>-using Bayesian statistics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72EF483-D4FC-4F63-ADBF-98865C2B4895}"/>
              </a:ext>
            </a:extLst>
          </p:cNvPr>
          <p:cNvSpPr/>
          <p:nvPr/>
        </p:nvSpPr>
        <p:spPr>
          <a:xfrm>
            <a:off x="228535" y="6022831"/>
            <a:ext cx="393287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l"/>
            <a:r>
              <a:rPr lang="en-US" altLang="zh-CN" b="1" u="sng" dirty="0">
                <a:solidFill>
                  <a:srgbClr val="008000"/>
                </a:solidFill>
                <a:ea typeface="Arial Unicode MS" pitchFamily="34" charset="-122"/>
                <a:cs typeface="Arial Unicode MS" pitchFamily="34" charset="-122"/>
              </a:rPr>
              <a:t>Future:</a:t>
            </a:r>
          </a:p>
          <a:p>
            <a:r>
              <a:rPr lang="el-GR" altLang="zh-CN" b="1" dirty="0">
                <a:solidFill>
                  <a:srgbClr val="008000"/>
                </a:solidFill>
                <a:ea typeface="Arial Unicode MS" pitchFamily="34" charset="-122"/>
                <a:cs typeface="Arial Unicode MS" pitchFamily="34" charset="-122"/>
              </a:rPr>
              <a:t>η</a:t>
            </a:r>
            <a:r>
              <a:rPr lang="en-US" altLang="zh-CN" b="1" dirty="0">
                <a:solidFill>
                  <a:srgbClr val="008000"/>
                </a:solidFill>
                <a:ea typeface="Arial Unicode MS" pitchFamily="34" charset="-122"/>
                <a:cs typeface="Arial Unicode MS" pitchFamily="34" charset="-122"/>
              </a:rPr>
              <a:t>/s(T,</a:t>
            </a:r>
            <a:r>
              <a:rPr lang="el-GR" altLang="zh-CN" b="1" dirty="0">
                <a:solidFill>
                  <a:srgbClr val="008000"/>
                </a:solidFill>
                <a:ea typeface="Arial Unicode MS" pitchFamily="34" charset="-122"/>
                <a:cs typeface="Arial Unicode MS" pitchFamily="34" charset="-122"/>
              </a:rPr>
              <a:t>μ</a:t>
            </a:r>
            <a:r>
              <a:rPr lang="en-US" altLang="zh-CN" b="1" dirty="0">
                <a:solidFill>
                  <a:srgbClr val="008000"/>
                </a:solidFill>
                <a:ea typeface="Arial Unicode MS" pitchFamily="34" charset="-122"/>
                <a:cs typeface="Arial Unicode MS" pitchFamily="34" charset="-122"/>
              </a:rPr>
              <a:t>)  </a:t>
            </a:r>
            <a:r>
              <a:rPr lang="el-GR" altLang="zh-CN" b="1" dirty="0">
                <a:solidFill>
                  <a:srgbClr val="008000"/>
                </a:solidFill>
                <a:ea typeface="Arial Unicode MS" pitchFamily="34" charset="-122"/>
                <a:cs typeface="Arial Unicode MS" pitchFamily="34" charset="-122"/>
              </a:rPr>
              <a:t>ζ</a:t>
            </a:r>
            <a:r>
              <a:rPr lang="en-US" altLang="zh-CN" b="1" dirty="0">
                <a:solidFill>
                  <a:srgbClr val="008000"/>
                </a:solidFill>
                <a:ea typeface="Arial Unicode MS" pitchFamily="34" charset="-122"/>
                <a:cs typeface="Arial Unicode MS" pitchFamily="34" charset="-122"/>
              </a:rPr>
              <a:t>/s(T,</a:t>
            </a:r>
            <a:r>
              <a:rPr lang="el-GR" altLang="zh-CN" b="1" dirty="0">
                <a:solidFill>
                  <a:srgbClr val="008000"/>
                </a:solidFill>
                <a:ea typeface="Arial Unicode MS" pitchFamily="34" charset="-122"/>
                <a:cs typeface="Arial Unicode MS" pitchFamily="34" charset="-122"/>
              </a:rPr>
              <a:t>μ</a:t>
            </a:r>
            <a:r>
              <a:rPr lang="en-US" altLang="zh-CN" b="1" dirty="0">
                <a:solidFill>
                  <a:srgbClr val="008000"/>
                </a:solidFill>
                <a:ea typeface="Arial Unicode MS" pitchFamily="34" charset="-122"/>
                <a:cs typeface="Arial Unicode MS" pitchFamily="34" charset="-122"/>
              </a:rPr>
              <a:t>) heat conductivity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82448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l">
          <a:spcBef>
            <a:spcPts val="200"/>
          </a:spcBef>
          <a:defRPr sz="1800" dirty="0" err="1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30900</TotalTime>
  <Words>2443</Words>
  <Application>Microsoft Office PowerPoint</Application>
  <PresentationFormat>全屏显示(4:3)</PresentationFormat>
  <Paragraphs>294</Paragraphs>
  <Slides>39</Slides>
  <Notes>39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61" baseType="lpstr">
      <vt:lpstr>Arial Unicode MS</vt:lpstr>
      <vt:lpstr>CMSS10</vt:lpstr>
      <vt:lpstr>CMSS12</vt:lpstr>
      <vt:lpstr>CMSS8</vt:lpstr>
      <vt:lpstr>CMSSBX10</vt:lpstr>
      <vt:lpstr>CMSSI10</vt:lpstr>
      <vt:lpstr>Helvetica-Light</vt:lpstr>
      <vt:lpstr>HelveticaNeue-Light</vt:lpstr>
      <vt:lpstr>LMSans10-Regular-Identity-H</vt:lpstr>
      <vt:lpstr>LMSans8-Regular-Identity-H</vt:lpstr>
      <vt:lpstr>STIXGeneral-Regular</vt:lpstr>
      <vt:lpstr>Times-Roman</vt:lpstr>
      <vt:lpstr>Arial</vt:lpstr>
      <vt:lpstr>Arial Black</vt:lpstr>
      <vt:lpstr>Arial Narrow</vt:lpstr>
      <vt:lpstr>Calibri</vt:lpstr>
      <vt:lpstr>Cambria Math</vt:lpstr>
      <vt:lpstr>Times New Roman</vt:lpstr>
      <vt:lpstr>Wingdings</vt:lpstr>
      <vt:lpstr>默认设计模板</vt:lpstr>
      <vt:lpstr>Office Theme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ss</dc:creator>
  <cp:lastModifiedBy>Song H</cp:lastModifiedBy>
  <cp:revision>2118</cp:revision>
  <cp:lastPrinted>2018-11-01T06:40:18Z</cp:lastPrinted>
  <dcterms:created xsi:type="dcterms:W3CDTF">2008-03-08T21:31:53Z</dcterms:created>
  <dcterms:modified xsi:type="dcterms:W3CDTF">2019-07-18T05:45:24Z</dcterms:modified>
</cp:coreProperties>
</file>