
<file path=[Content_Types].xml><?xml version="1.0" encoding="utf-8"?>
<Types xmlns="http://schemas.openxmlformats.org/package/2006/content-types">
  <Default Extension="png" ContentType="image/png"/>
  <Default Extension="mpg" ContentType="video/m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9" r:id="rId3"/>
    <p:sldId id="418" r:id="rId4"/>
    <p:sldId id="369" r:id="rId5"/>
    <p:sldId id="370" r:id="rId6"/>
    <p:sldId id="421" r:id="rId7"/>
    <p:sldId id="436" r:id="rId8"/>
    <p:sldId id="372" r:id="rId9"/>
    <p:sldId id="443" r:id="rId10"/>
    <p:sldId id="389" r:id="rId11"/>
    <p:sldId id="395" r:id="rId12"/>
    <p:sldId id="411" r:id="rId13"/>
    <p:sldId id="414" r:id="rId14"/>
    <p:sldId id="446" r:id="rId15"/>
    <p:sldId id="415" r:id="rId16"/>
    <p:sldId id="413" r:id="rId17"/>
    <p:sldId id="444" r:id="rId18"/>
    <p:sldId id="398" r:id="rId19"/>
    <p:sldId id="386" r:id="rId20"/>
    <p:sldId id="394" r:id="rId21"/>
    <p:sldId id="397" r:id="rId22"/>
    <p:sldId id="399" r:id="rId23"/>
    <p:sldId id="400" r:id="rId24"/>
    <p:sldId id="351" r:id="rId25"/>
    <p:sldId id="450" r:id="rId26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BFDA6"/>
    <a:srgbClr val="F93744"/>
    <a:srgbClr val="C5FF1C"/>
    <a:srgbClr val="FFF12B"/>
    <a:srgbClr val="FF3613"/>
    <a:srgbClr val="BD1C81"/>
    <a:srgbClr val="1E12FF"/>
    <a:srgbClr val="FDF6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677" autoAdjust="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B763C-AE07-314D-BBB2-7AC7E5C1F246}" type="datetime1">
              <a:rPr kumimoji="1" lang="zh-CN" altLang="en-US" smtClean="0"/>
              <a:t>2019/7/21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68480-0E07-F241-9F25-7E66CD534CD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645342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AA240-898B-FF42-90FF-5F3C2E1ABD27}" type="datetime1">
              <a:rPr kumimoji="1" lang="zh-CN" altLang="en-US" smtClean="0"/>
              <a:t>2019/7/21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C5153-51EE-9F44-A715-2E9E3EDF16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8193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A12A-8CAA-4D07-8421-17A0CF08E42A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77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A12A-8CAA-4D07-8421-17A0CF08E42A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80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A12A-8CAA-4D07-8421-17A0CF08E42A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74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A12A-8CAA-4D07-8421-17A0CF08E42A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30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5153-51EE-9F44-A715-2E9E3EDF160B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7627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75A96-B1E5-5548-8354-B1B445471AB6}" type="datetime1">
              <a:rPr kumimoji="1" lang="zh-CN" altLang="en-US" smtClean="0"/>
              <a:t>2019/7/21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cs-CZ" altLang="zh-CN" smtClean="0"/>
              <a:t>Jian Deng @ SPIN2012 Dubna, Sep. 17-22, 2012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AAA-52BB-BE4D-B133-17D01AAF1A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3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B7A54-8E56-B649-9FD8-E9245761C886}" type="datetime1">
              <a:rPr kumimoji="1" lang="zh-CN" altLang="en-US" smtClean="0"/>
              <a:t>2019/7/21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cs-CZ" altLang="zh-CN" smtClean="0"/>
              <a:t>Jian Deng @ SPIN2012 Dubna, Sep. 17-22, 2012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AAA-52BB-BE4D-B133-17D01AAF1A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4667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8F44-7C44-4A4C-A132-05F37E87783A}" type="datetime1">
              <a:rPr kumimoji="1" lang="zh-CN" altLang="en-US" smtClean="0"/>
              <a:t>2019/7/21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cs-CZ" altLang="zh-CN" smtClean="0"/>
              <a:t>Jian Deng @ SPIN2012 Dubna, Sep. 17-22, 2012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AAA-52BB-BE4D-B133-17D01AAF1A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7794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F6792-D8CD-3644-9AF9-78499164EDB9}" type="datetime1">
              <a:rPr kumimoji="1" lang="zh-CN" altLang="en-US" smtClean="0"/>
              <a:t>2019/7/21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cs-CZ" altLang="zh-CN" smtClean="0"/>
              <a:t>Jian Deng @ SPIN2012 Dubna, Sep. 17-22, 2012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AAA-52BB-BE4D-B133-17D01AAF1A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4576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22451-A1AC-FF4B-B9F1-F0647478F242}" type="datetime1">
              <a:rPr kumimoji="1" lang="zh-CN" altLang="en-US" smtClean="0"/>
              <a:t>2019/7/21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cs-CZ" altLang="zh-CN" smtClean="0"/>
              <a:t>Jian Deng @ SPIN2012 Dubna, Sep. 17-22, 2012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AAA-52BB-BE4D-B133-17D01AAF1A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0067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9767-BD0C-994B-8029-40FF4EFA8FC9}" type="datetime1">
              <a:rPr kumimoji="1" lang="zh-CN" altLang="en-US" smtClean="0"/>
              <a:t>2019/7/21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cs-CZ" altLang="zh-CN" smtClean="0"/>
              <a:t>Jian Deng @ SPIN2012 Dubna, Sep. 17-22, 2012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AAA-52BB-BE4D-B133-17D01AAF1A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34018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C4C0-5BDF-CA4D-B818-49AF76DBCFD7}" type="datetime1">
              <a:rPr kumimoji="1" lang="zh-CN" altLang="en-US" smtClean="0"/>
              <a:t>2019/7/21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cs-CZ" altLang="zh-CN" smtClean="0"/>
              <a:t>Jian Deng @ SPIN2012 Dubna, Sep. 17-22, 2012</a:t>
            </a:r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AAA-52BB-BE4D-B133-17D01AAF1A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8893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A59A-0823-9A48-901A-DBFCDAD40B66}" type="datetime1">
              <a:rPr kumimoji="1" lang="zh-CN" altLang="en-US" smtClean="0"/>
              <a:t>2019/7/21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cs-CZ" altLang="zh-CN" smtClean="0"/>
              <a:t>Jian Deng @ SPIN2012 Dubna, Sep. 17-22, 2012</a:t>
            </a:r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AAA-52BB-BE4D-B133-17D01AAF1A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696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2013-4780-784B-A3C8-11A24AFA3D39}" type="datetime1">
              <a:rPr kumimoji="1" lang="zh-CN" altLang="en-US" smtClean="0"/>
              <a:t>2019/7/21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cs-CZ" altLang="zh-CN" smtClean="0"/>
              <a:t>Jian Deng @ SPIN2012 Dubna, Sep. 17-22, 2012</a:t>
            </a:r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AAA-52BB-BE4D-B133-17D01AAF1A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68683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A7C88-92AB-CB44-85BE-CDEF6F102980}" type="datetime1">
              <a:rPr kumimoji="1" lang="zh-CN" altLang="en-US" smtClean="0"/>
              <a:t>2019/7/21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cs-CZ" altLang="zh-CN" smtClean="0"/>
              <a:t>Jian Deng @ SPIN2012 Dubna, Sep. 17-22, 2012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AAA-52BB-BE4D-B133-17D01AAF1A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84635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3E914-CC21-EB4E-B2A0-EB8A27623973}" type="datetime1">
              <a:rPr kumimoji="1" lang="zh-CN" altLang="en-US" smtClean="0"/>
              <a:t>2019/7/21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cs-CZ" altLang="zh-CN" smtClean="0"/>
              <a:t>Jian Deng @ SPIN2012 Dubna, Sep. 17-22, 2012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AAA-52BB-BE4D-B133-17D01AAF1A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5441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17D0E-3736-DD48-BED8-2AD189D5F012}" type="datetime1">
              <a:rPr kumimoji="1" lang="zh-CN" altLang="en-US" smtClean="0"/>
              <a:t>2019/7/21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cs-CZ" altLang="zh-CN" smtClean="0"/>
              <a:t>Jian Deng @ SPIN2012 Dubna, Sep. 17-22, 2012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97AAA-52BB-BE4D-B133-17D01AAF1A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2665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Relationship Id="rId9" Type="http://schemas.openxmlformats.org/officeDocument/2006/relationships/image" Target="../media/image7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副标题 2"/>
          <p:cNvSpPr txBox="1">
            <a:spLocks/>
          </p:cNvSpPr>
          <p:nvPr/>
        </p:nvSpPr>
        <p:spPr>
          <a:xfrm>
            <a:off x="1278801" y="4255939"/>
            <a:ext cx="7461953" cy="472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en-US" altLang="zh-CN" sz="2400" dirty="0" smtClean="0">
                <a:solidFill>
                  <a:srgbClr val="000000"/>
                </a:solidFill>
                <a:cs typeface="Arial"/>
              </a:rPr>
              <a:t>with</a:t>
            </a:r>
            <a:r>
              <a:rPr kumimoji="1" lang="en-US" altLang="zh-CN" sz="2200" dirty="0" smtClean="0">
                <a:solidFill>
                  <a:srgbClr val="000000"/>
                </a:solidFill>
                <a:cs typeface="Arial"/>
              </a:rPr>
              <a:t>:  </a:t>
            </a:r>
            <a:r>
              <a:rPr kumimoji="1" lang="en-US" altLang="zh-CN" sz="2200" dirty="0" err="1" smtClean="0">
                <a:solidFill>
                  <a:srgbClr val="000000"/>
                </a:solidFill>
                <a:cs typeface="Arial"/>
              </a:rPr>
              <a:t>Soeren</a:t>
            </a:r>
            <a:r>
              <a:rPr kumimoji="1" lang="en-US" altLang="zh-CN" sz="22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kumimoji="1" lang="en-US" altLang="zh-CN" sz="2200" dirty="0" err="1" smtClean="0">
                <a:solidFill>
                  <a:srgbClr val="000000"/>
                </a:solidFill>
                <a:cs typeface="Arial"/>
              </a:rPr>
              <a:t>Schlichting</a:t>
            </a:r>
            <a:r>
              <a:rPr kumimoji="1" lang="en-US" altLang="zh-CN" sz="2200" dirty="0" smtClean="0">
                <a:solidFill>
                  <a:srgbClr val="000000"/>
                </a:solidFill>
                <a:cs typeface="Arial"/>
              </a:rPr>
              <a:t>,  </a:t>
            </a:r>
            <a:r>
              <a:rPr kumimoji="1" lang="en-US" altLang="zh-CN" sz="2200" dirty="0" err="1" smtClean="0">
                <a:solidFill>
                  <a:srgbClr val="000000"/>
                </a:solidFill>
                <a:cs typeface="Arial"/>
              </a:rPr>
              <a:t>Raju</a:t>
            </a:r>
            <a:r>
              <a:rPr kumimoji="1" lang="en-US" altLang="zh-CN" sz="22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kumimoji="1" lang="en-US" altLang="zh-CN" sz="2200" dirty="0" err="1" smtClean="0">
                <a:solidFill>
                  <a:srgbClr val="000000"/>
                </a:solidFill>
                <a:cs typeface="Arial"/>
              </a:rPr>
              <a:t>Venugopalan</a:t>
            </a:r>
            <a:r>
              <a:rPr kumimoji="1" lang="en-US" altLang="zh-CN" sz="2200" dirty="0" smtClean="0">
                <a:solidFill>
                  <a:srgbClr val="000000"/>
                </a:solidFill>
                <a:cs typeface="Arial"/>
              </a:rPr>
              <a:t>,  </a:t>
            </a:r>
            <a:r>
              <a:rPr kumimoji="1" lang="en-US" altLang="zh-CN" sz="2200" dirty="0" err="1" smtClean="0">
                <a:solidFill>
                  <a:srgbClr val="000000"/>
                </a:solidFill>
                <a:cs typeface="Arial"/>
              </a:rPr>
              <a:t>Qun</a:t>
            </a:r>
            <a:r>
              <a:rPr kumimoji="1" lang="en-US" altLang="zh-CN" sz="2200" dirty="0" smtClean="0">
                <a:solidFill>
                  <a:srgbClr val="000000"/>
                </a:solidFill>
                <a:cs typeface="Arial"/>
              </a:rPr>
              <a:t> Wang</a:t>
            </a:r>
          </a:p>
        </p:txBody>
      </p:sp>
      <p:sp>
        <p:nvSpPr>
          <p:cNvPr id="13" name="副标题 2"/>
          <p:cNvSpPr txBox="1">
            <a:spLocks/>
          </p:cNvSpPr>
          <p:nvPr/>
        </p:nvSpPr>
        <p:spPr>
          <a:xfrm>
            <a:off x="1044058" y="3226450"/>
            <a:ext cx="6850783" cy="815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dirty="0" err="1" smtClean="0">
                <a:solidFill>
                  <a:schemeClr val="tx1"/>
                </a:solidFill>
                <a:cs typeface="Arial"/>
              </a:rPr>
              <a:t>Jian</a:t>
            </a:r>
            <a:r>
              <a:rPr kumimoji="1" lang="en-US" altLang="zh-CN" sz="2800" dirty="0" smtClean="0">
                <a:solidFill>
                  <a:schemeClr val="tx1"/>
                </a:solidFill>
                <a:cs typeface="Arial"/>
              </a:rPr>
              <a:t> Deng,  Shandong University(Qing Dao)</a:t>
            </a:r>
            <a:endParaRPr kumimoji="1" lang="zh-CN" alt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510613" y="319171"/>
            <a:ext cx="8230141" cy="2674647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 smtClean="0"/>
              <a:t>Off</a:t>
            </a:r>
            <a:r>
              <a:rPr lang="en-US" altLang="zh-CN" sz="4000" dirty="0"/>
              <a:t>-equilibrium infrared structure </a:t>
            </a:r>
            <a:endParaRPr lang="en-US" altLang="zh-CN" sz="4000" dirty="0" smtClean="0"/>
          </a:p>
          <a:p>
            <a:r>
              <a:rPr lang="en-US" altLang="zh-CN" sz="4000" dirty="0" smtClean="0"/>
              <a:t>of self</a:t>
            </a:r>
            <a:r>
              <a:rPr lang="en-US" altLang="zh-CN" sz="4000" dirty="0"/>
              <a:t>-interacting scalar </a:t>
            </a:r>
            <a:r>
              <a:rPr lang="en-US" altLang="zh-CN" sz="4000" dirty="0" smtClean="0"/>
              <a:t>fields</a:t>
            </a:r>
            <a:endParaRPr lang="en-US" altLang="zh-CN" sz="4000" b="1" dirty="0" smtClean="0"/>
          </a:p>
          <a:p>
            <a:endParaRPr lang="en-US" altLang="zh-CN" sz="4000" b="1" dirty="0" smtClean="0"/>
          </a:p>
          <a:p>
            <a:r>
              <a:rPr lang="zh-CN" altLang="en-US" sz="3200" b="1" dirty="0" smtClean="0"/>
              <a:t>自相互作用标量场的非热平衡红外结构</a:t>
            </a: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257458" y="5937341"/>
            <a:ext cx="8680376" cy="7447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800" u="sng" dirty="0" smtClean="0">
                <a:solidFill>
                  <a:srgbClr val="0000FF"/>
                </a:solidFill>
                <a:cs typeface="Arial"/>
              </a:rPr>
              <a:t>Workshop on QCD Physics &amp; Study of the QCD Phase Diagram </a:t>
            </a:r>
          </a:p>
          <a:p>
            <a:r>
              <a:rPr kumimoji="1" lang="en-US" altLang="zh-CN" sz="1800" u="sng" dirty="0" smtClean="0">
                <a:solidFill>
                  <a:srgbClr val="0000FF"/>
                </a:solidFill>
                <a:cs typeface="Arial"/>
              </a:rPr>
              <a:t>and New type Topologic Effect</a:t>
            </a:r>
            <a:r>
              <a:rPr kumimoji="1" lang="zh-CN" altLang="en-US" sz="1800" u="sng" dirty="0" smtClean="0">
                <a:solidFill>
                  <a:srgbClr val="0000FF"/>
                </a:solidFill>
                <a:cs typeface="Arial"/>
              </a:rPr>
              <a:t>，</a:t>
            </a:r>
            <a:r>
              <a:rPr kumimoji="1" lang="en-US" altLang="zh-CN" sz="1800" u="sng" dirty="0" err="1" smtClean="0">
                <a:solidFill>
                  <a:srgbClr val="0000FF"/>
                </a:solidFill>
                <a:cs typeface="Arial"/>
              </a:rPr>
              <a:t>Weihai</a:t>
            </a:r>
            <a:r>
              <a:rPr kumimoji="1" lang="en-US" altLang="zh-CN" sz="1800" u="sng" dirty="0" smtClean="0">
                <a:solidFill>
                  <a:srgbClr val="0000FF"/>
                </a:solidFill>
                <a:cs typeface="Arial"/>
              </a:rPr>
              <a:t>, July 17-25, 2019</a:t>
            </a:r>
          </a:p>
        </p:txBody>
      </p:sp>
    </p:spTree>
    <p:extLst>
      <p:ext uri="{BB962C8B-B14F-4D97-AF65-F5344CB8AC3E}">
        <p14:creationId xmlns:p14="http://schemas.microsoft.com/office/powerpoint/2010/main" val="170733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99453" y="226021"/>
            <a:ext cx="8297496" cy="964661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/>
              <a:t>Canonical Transformation with P.B.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59250" y="1284041"/>
            <a:ext cx="7801670" cy="46166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Construct another canonical variables, which satisfy</a:t>
            </a:r>
            <a:endParaRPr kumimoji="1" lang="zh-CN" altLang="en-US" sz="2400" dirty="0"/>
          </a:p>
        </p:txBody>
      </p:sp>
      <p:pic>
        <p:nvPicPr>
          <p:cNvPr id="5" name="图片 4" descr="Screen Shot 2019-07-05 at 1.57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32" y="1863914"/>
            <a:ext cx="2260691" cy="481625"/>
          </a:xfrm>
          <a:prstGeom prst="rect">
            <a:avLst/>
          </a:prstGeom>
        </p:spPr>
      </p:pic>
      <p:pic>
        <p:nvPicPr>
          <p:cNvPr id="7" name="图片 6" descr="Screen Shot 2019-07-05 at 1.56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35" y="1842285"/>
            <a:ext cx="4559473" cy="50325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59250" y="2379559"/>
            <a:ext cx="7801670" cy="46166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Introduce auxiliary time z to tune up the transform  </a:t>
            </a:r>
            <a:endParaRPr kumimoji="1" lang="zh-CN" altLang="en-US" sz="2400" dirty="0"/>
          </a:p>
        </p:txBody>
      </p:sp>
      <p:pic>
        <p:nvPicPr>
          <p:cNvPr id="17" name="图片 16" descr="Screen Shot 2019-07-05 at 2.03.4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22" y="2824473"/>
            <a:ext cx="3953589" cy="592500"/>
          </a:xfrm>
          <a:prstGeom prst="rect">
            <a:avLst/>
          </a:prstGeom>
        </p:spPr>
      </p:pic>
      <p:pic>
        <p:nvPicPr>
          <p:cNvPr id="18" name="图片 17" descr="Screen Shot 2019-07-05 at 2.05.5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01" y="3416973"/>
            <a:ext cx="3934854" cy="94673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08712" y="3670325"/>
            <a:ext cx="382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Auxiliary EOM on control </a:t>
            </a:r>
            <a:endParaRPr kumimoji="1"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457629" y="4399582"/>
            <a:ext cx="8182620" cy="1938992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Properties of P. B: </a:t>
            </a:r>
          </a:p>
          <a:p>
            <a:r>
              <a:rPr lang="en-US" altLang="zh-CN" sz="2400" dirty="0" smtClean="0"/>
              <a:t>1, independent of basis,</a:t>
            </a:r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2, same EOM for functions,</a:t>
            </a:r>
          </a:p>
          <a:p>
            <a:r>
              <a:rPr lang="en-US" altLang="zh-CN" sz="2400" dirty="0" smtClean="0"/>
              <a:t> </a:t>
            </a:r>
            <a:r>
              <a:rPr kumimoji="1" lang="en-US" altLang="zh-CN" sz="2400" dirty="0" smtClean="0"/>
              <a:t>                        </a:t>
            </a:r>
            <a:endParaRPr kumimoji="1" lang="zh-CN" altLang="en-US" sz="2400" dirty="0"/>
          </a:p>
        </p:txBody>
      </p:sp>
      <p:pic>
        <p:nvPicPr>
          <p:cNvPr id="23" name="图片 22" descr="Screen Shot 2019-07-05 at 2.33.4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487" y="4755257"/>
            <a:ext cx="2361111" cy="534266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6866692" y="2460269"/>
            <a:ext cx="16998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>
                <a:solidFill>
                  <a:srgbClr val="FF0000"/>
                </a:solidFill>
                <a:latin typeface="+mj-ea"/>
                <a:ea typeface="+mj-ea"/>
              </a:rPr>
              <a:t>?</a:t>
            </a:r>
            <a:r>
              <a:rPr lang="en-US" altLang="zh-CN" sz="2400" dirty="0" smtClean="0">
                <a:solidFill>
                  <a:srgbClr val="FF0000"/>
                </a:solidFill>
                <a:latin typeface="+mj-ea"/>
                <a:ea typeface="+mj-ea"/>
              </a:rPr>
              <a:t>unknown</a:t>
            </a:r>
            <a:endParaRPr kumimoji="1" lang="zh-CN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0" name="左箭头 29"/>
          <p:cNvSpPr/>
          <p:nvPr/>
        </p:nvSpPr>
        <p:spPr>
          <a:xfrm rot="19078836">
            <a:off x="6303407" y="3380257"/>
            <a:ext cx="742712" cy="250854"/>
          </a:xfrm>
          <a:prstGeom prst="leftArrow">
            <a:avLst/>
          </a:prstGeom>
          <a:noFill/>
          <a:ln w="28575" cmpd="sng">
            <a:solidFill>
              <a:srgbClr val="FF361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4" name="图片 23" descr="Screen Shot 2019-07-05 at 2.33.5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487" y="5384062"/>
            <a:ext cx="4096572" cy="62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Screen Shot 2019-07-05 at 3.27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13" y="5328692"/>
            <a:ext cx="7298506" cy="673428"/>
          </a:xfrm>
          <a:prstGeom prst="rect">
            <a:avLst/>
          </a:prstGeom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430907" y="226021"/>
            <a:ext cx="8232576" cy="96466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2800" b="1" dirty="0" smtClean="0"/>
              <a:t>Eliminating the non-resonance terms</a:t>
            </a:r>
            <a:endParaRPr lang="en-US" altLang="zh-CN" sz="2800" b="1" dirty="0" smtClean="0"/>
          </a:p>
        </p:txBody>
      </p:sp>
      <p:sp>
        <p:nvSpPr>
          <p:cNvPr id="7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771962" y="6362970"/>
            <a:ext cx="1179563" cy="365125"/>
          </a:xfrm>
          <a:solidFill>
            <a:srgbClr val="FFFFFF"/>
          </a:solidFill>
        </p:spPr>
        <p:txBody>
          <a:bodyPr/>
          <a:lstStyle/>
          <a:p>
            <a:fld id="{0AF97AAA-52BB-BE4D-B133-17D01AAF1A03}" type="slidenum">
              <a:rPr kumimoji="1" lang="zh-CN" altLang="en-US" sz="2000" b="1" smtClean="0">
                <a:solidFill>
                  <a:schemeClr val="tx1"/>
                </a:solidFill>
              </a:rPr>
              <a:t>11</a:t>
            </a:fld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3" name="图片 2" descr="Screen Shot 2019-07-05 at 2.56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85" y="1783911"/>
            <a:ext cx="6199274" cy="884639"/>
          </a:xfrm>
          <a:prstGeom prst="rect">
            <a:avLst/>
          </a:prstGeom>
        </p:spPr>
      </p:pic>
      <p:pic>
        <p:nvPicPr>
          <p:cNvPr id="4" name="图片 3" descr="Screen Shot 2019-07-05 at 2.56.4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0" y="2668550"/>
            <a:ext cx="6605194" cy="742869"/>
          </a:xfrm>
          <a:prstGeom prst="rect">
            <a:avLst/>
          </a:prstGeom>
        </p:spPr>
      </p:pic>
      <p:pic>
        <p:nvPicPr>
          <p:cNvPr id="5" name="图片 4" descr="Screen Shot 2019-07-05 at 3.00.4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13" y="4155451"/>
            <a:ext cx="6652018" cy="63322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50921" y="3518872"/>
            <a:ext cx="1263853" cy="52322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/>
              <a:t>Ansatz</a:t>
            </a:r>
            <a:r>
              <a:rPr lang="en-US" altLang="zh-CN" sz="2800" dirty="0" smtClean="0"/>
              <a:t>:</a:t>
            </a:r>
            <a:endParaRPr kumimoji="1" lang="zh-CN" altLang="en-US" sz="2800" dirty="0"/>
          </a:p>
        </p:txBody>
      </p:sp>
      <p:sp>
        <p:nvSpPr>
          <p:cNvPr id="12" name="文本框 11"/>
          <p:cNvSpPr txBox="1"/>
          <p:nvPr/>
        </p:nvSpPr>
        <p:spPr>
          <a:xfrm>
            <a:off x="250921" y="1204625"/>
            <a:ext cx="819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Taylor expansion, followed with EOM, then nested P.B.</a:t>
            </a:r>
            <a:endParaRPr kumimoji="1"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45109" y="4788677"/>
            <a:ext cx="8727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00FF"/>
                </a:solidFill>
              </a:rPr>
              <a:t>Perform the transformation order by order</a:t>
            </a:r>
            <a:r>
              <a:rPr lang="en-US" altLang="zh-CN" sz="2400" dirty="0" smtClean="0"/>
              <a:t>, first exercise: </a:t>
            </a:r>
            <a:endParaRPr kumimoji="1" lang="zh-CN" altLang="en-US" sz="2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1514774" y="5859077"/>
            <a:ext cx="135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2</a:t>
            </a:r>
            <a:r>
              <a:rPr lang="en-US" altLang="zh-CN" sz="2400" baseline="30000" dirty="0" smtClean="0"/>
              <a:t>nd</a:t>
            </a:r>
            <a:r>
              <a:rPr lang="en-US" altLang="zh-CN" sz="2400" dirty="0" smtClean="0"/>
              <a:t> order</a:t>
            </a:r>
            <a:endParaRPr kumimoji="1"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4157322" y="5808862"/>
            <a:ext cx="1319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4</a:t>
            </a:r>
            <a:r>
              <a:rPr lang="en-US" altLang="zh-CN" sz="2400" baseline="30000" dirty="0" smtClean="0"/>
              <a:t>th</a:t>
            </a:r>
            <a:r>
              <a:rPr lang="en-US" altLang="zh-CN" sz="2400" dirty="0" smtClean="0"/>
              <a:t> order</a:t>
            </a:r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6779236" y="4993512"/>
            <a:ext cx="7482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rgbClr val="FF0000"/>
                </a:solidFill>
                <a:latin typeface="+mj-ea"/>
                <a:ea typeface="+mj-ea"/>
              </a:rPr>
              <a:t>?</a:t>
            </a:r>
            <a:endParaRPr kumimoji="1" lang="zh-CN" altLang="en-US" sz="4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912177" y="4343306"/>
            <a:ext cx="589660" cy="27881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599682" y="6009848"/>
            <a:ext cx="306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Order = number of </a:t>
            </a:r>
            <a:r>
              <a:rPr lang="en-US" altLang="zh-CN" sz="2400" dirty="0" err="1" smtClean="0"/>
              <a:t>b</a:t>
            </a:r>
            <a:r>
              <a:rPr lang="en-US" altLang="zh-CN" sz="2400" baseline="-25000" dirty="0" err="1" smtClean="0"/>
              <a:t>k</a:t>
            </a:r>
            <a:r>
              <a:rPr lang="en-US" altLang="zh-CN" sz="2400" dirty="0" smtClean="0"/>
              <a:t> </a:t>
            </a:r>
            <a:endParaRPr kumimoji="1" lang="zh-CN" altLang="en-US" sz="2400" dirty="0"/>
          </a:p>
        </p:txBody>
      </p:sp>
      <p:sp>
        <p:nvSpPr>
          <p:cNvPr id="21" name="文本框 20"/>
          <p:cNvSpPr txBox="1"/>
          <p:nvPr/>
        </p:nvSpPr>
        <p:spPr>
          <a:xfrm>
            <a:off x="4807361" y="2961291"/>
            <a:ext cx="16998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>
                <a:solidFill>
                  <a:srgbClr val="FF0000"/>
                </a:solidFill>
                <a:latin typeface="+mj-ea"/>
                <a:ea typeface="+mj-ea"/>
              </a:rPr>
              <a:t>?</a:t>
            </a:r>
            <a:r>
              <a:rPr lang="en-US" altLang="zh-CN" sz="2400" dirty="0" smtClean="0">
                <a:solidFill>
                  <a:srgbClr val="FF0000"/>
                </a:solidFill>
                <a:latin typeface="+mj-ea"/>
                <a:ea typeface="+mj-ea"/>
              </a:rPr>
              <a:t>unknown</a:t>
            </a:r>
            <a:endParaRPr kumimoji="1" lang="zh-CN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左箭头 21"/>
          <p:cNvSpPr/>
          <p:nvPr/>
        </p:nvSpPr>
        <p:spPr>
          <a:xfrm rot="19078836">
            <a:off x="4244076" y="3881279"/>
            <a:ext cx="742712" cy="250854"/>
          </a:xfrm>
          <a:prstGeom prst="leftArrow">
            <a:avLst/>
          </a:prstGeom>
          <a:noFill/>
          <a:ln w="28575" cmpd="sng">
            <a:solidFill>
              <a:srgbClr val="FF361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813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385548" y="226021"/>
            <a:ext cx="8280713" cy="96466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2800" b="1" dirty="0" smtClean="0"/>
              <a:t>Solution at 4</a:t>
            </a:r>
            <a:r>
              <a:rPr kumimoji="1" lang="en-US" altLang="zh-CN" sz="2800" b="1" baseline="30000" dirty="0" smtClean="0"/>
              <a:t>th</a:t>
            </a:r>
            <a:r>
              <a:rPr kumimoji="1" lang="en-US" altLang="zh-CN" sz="2800" b="1" dirty="0" smtClean="0"/>
              <a:t> order</a:t>
            </a:r>
            <a:endParaRPr lang="en-US" altLang="zh-CN" sz="2800" b="1" dirty="0" smtClean="0"/>
          </a:p>
        </p:txBody>
      </p:sp>
      <p:sp>
        <p:nvSpPr>
          <p:cNvPr id="7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771962" y="6362970"/>
            <a:ext cx="1179563" cy="365125"/>
          </a:xfrm>
          <a:solidFill>
            <a:srgbClr val="FFFFFF"/>
          </a:solidFill>
        </p:spPr>
        <p:txBody>
          <a:bodyPr/>
          <a:lstStyle/>
          <a:p>
            <a:fld id="{0AF97AAA-52BB-BE4D-B133-17D01AAF1A03}" type="slidenum">
              <a:rPr kumimoji="1" lang="zh-CN" altLang="en-US" sz="2000" b="1" smtClean="0">
                <a:solidFill>
                  <a:schemeClr val="tx1"/>
                </a:solidFill>
              </a:rPr>
              <a:t>12</a:t>
            </a:fld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3" name="图片 2" descr="Screen Shot 2019-07-05 at 3.27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95" y="1726444"/>
            <a:ext cx="5797744" cy="59759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19293" y="1307349"/>
            <a:ext cx="5756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At the lowest nontrivial order, we demand: </a:t>
            </a:r>
            <a:endParaRPr kumimoji="1"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135236" y="4136226"/>
            <a:ext cx="7396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The new Hamiltonian can serve as a NREFT at 4</a:t>
            </a:r>
            <a:r>
              <a:rPr lang="en-US" altLang="zh-CN" sz="2400" b="1" baseline="30000" dirty="0" smtClean="0">
                <a:solidFill>
                  <a:srgbClr val="FF0000"/>
                </a:solidFill>
              </a:rPr>
              <a:t>th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order     </a:t>
            </a:r>
            <a:endParaRPr kumimoji="1"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37617" y="1307349"/>
            <a:ext cx="7482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rgbClr val="FF0000"/>
                </a:solidFill>
                <a:latin typeface="+mj-ea"/>
                <a:ea typeface="+mj-ea"/>
              </a:rPr>
              <a:t>?</a:t>
            </a:r>
            <a:endParaRPr kumimoji="1" lang="zh-CN" altLang="en-US" sz="4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6" name="图片 15" descr="Screen Shot 2019-07-05 at 4.02.49 PM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04" y="4691795"/>
            <a:ext cx="6270819" cy="1355798"/>
          </a:xfrm>
          <a:prstGeom prst="rect">
            <a:avLst/>
          </a:prstGeom>
          <a:ln w="38100" cmpd="dbl">
            <a:solidFill>
              <a:srgbClr val="008000"/>
            </a:solidFill>
          </a:ln>
        </p:spPr>
      </p:pic>
      <p:pic>
        <p:nvPicPr>
          <p:cNvPr id="4" name="图片 3" descr="Screen Shot 2019-07-05 at 3.42.1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48" y="3323881"/>
            <a:ext cx="6962896" cy="633346"/>
          </a:xfrm>
          <a:prstGeom prst="rect">
            <a:avLst/>
          </a:prstGeom>
          <a:ln w="57150" cmpd="thinThick">
            <a:solidFill>
              <a:schemeClr val="accent5">
                <a:lumMod val="75000"/>
              </a:schemeClr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5697" y="6117873"/>
            <a:ext cx="809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</a:rPr>
              <a:t>This procedure can be proceeded iteratively </a:t>
            </a:r>
            <a:r>
              <a:rPr lang="is-IS" altLang="zh-CN" sz="2400" b="1" dirty="0" smtClean="0">
                <a:solidFill>
                  <a:srgbClr val="0000FF"/>
                </a:solidFill>
              </a:rPr>
              <a:t>and explicitily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 </a:t>
            </a:r>
            <a:endParaRPr kumimoji="1" lang="zh-CN" altLang="en-US" sz="2400" b="1" dirty="0">
              <a:solidFill>
                <a:srgbClr val="0000FF"/>
              </a:solidFill>
            </a:endParaRPr>
          </a:p>
        </p:txBody>
      </p:sp>
      <p:pic>
        <p:nvPicPr>
          <p:cNvPr id="6" name="图片 5" descr="Screen Shot 2019-07-19 at 11.14.3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332" y="2525788"/>
            <a:ext cx="4878627" cy="569983"/>
          </a:xfrm>
          <a:prstGeom prst="rect">
            <a:avLst/>
          </a:prstGeom>
        </p:spPr>
      </p:pic>
      <p:pic>
        <p:nvPicPr>
          <p:cNvPr id="8" name="图片 7" descr="Screen Shot 2019-07-19 at 11.14.26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04" y="2525788"/>
            <a:ext cx="2097089" cy="45557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985860" y="4680455"/>
            <a:ext cx="1737951" cy="1384995"/>
          </a:xfrm>
          <a:prstGeom prst="rect">
            <a:avLst/>
          </a:prstGeom>
          <a:noFill/>
          <a:ln w="38100" cmpd="dbl">
            <a:solidFill>
              <a:srgbClr val="FF3613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U(1) symmetry</a:t>
            </a:r>
          </a:p>
          <a:p>
            <a:r>
              <a:rPr kumimoji="1" lang="en-US" altLang="zh-CN" sz="2000" dirty="0"/>
              <a:t>r</a:t>
            </a:r>
            <a:r>
              <a:rPr kumimoji="1" lang="en-US" altLang="zh-CN" sz="2000" dirty="0" smtClean="0"/>
              <a:t>estored, </a:t>
            </a:r>
          </a:p>
          <a:p>
            <a:r>
              <a:rPr kumimoji="1" lang="en-US" altLang="zh-CN" sz="2000" dirty="0" smtClean="0"/>
              <a:t>non-resonant </a:t>
            </a:r>
          </a:p>
          <a:p>
            <a:r>
              <a:rPr kumimoji="1" lang="en-US" altLang="zh-CN" sz="2000" dirty="0" smtClean="0">
                <a:sym typeface="Wingdings"/>
              </a:rPr>
              <a:t>higher order</a:t>
            </a:r>
            <a:r>
              <a:rPr kumimoji="1" lang="en-US" altLang="zh-CN" sz="2400" dirty="0" smtClean="0"/>
              <a:t> </a:t>
            </a:r>
            <a:endParaRPr kumimoji="1"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7468139" y="3378176"/>
            <a:ext cx="14620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</a:t>
            </a:r>
            <a:r>
              <a:rPr lang="en-US" altLang="zh-CN" sz="2400" dirty="0">
                <a:solidFill>
                  <a:srgbClr val="FF0000"/>
                </a:solidFill>
                <a:latin typeface="+mj-ea"/>
                <a:ea typeface="+mj-ea"/>
                <a:sym typeface="Wingdings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+mj-ea"/>
                <a:ea typeface="+mj-ea"/>
              </a:rPr>
              <a:t>known</a:t>
            </a:r>
            <a:endParaRPr kumimoji="1" lang="zh-CN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0037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198909" y="5994286"/>
            <a:ext cx="863104" cy="6907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AF97AAA-52BB-BE4D-B133-17D01AAF1A03}" type="slidenum">
              <a:rPr kumimoji="1" lang="zh-CN" altLang="en-US" sz="2000" b="1" smtClean="0">
                <a:solidFill>
                  <a:schemeClr val="tx1"/>
                </a:solidFill>
              </a:rPr>
              <a:t>13</a:t>
            </a:fld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图片 3" descr="Screen Shot 2019-07-05 at 10.21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42" y="2562093"/>
            <a:ext cx="6025272" cy="5742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61085" y="1273159"/>
            <a:ext cx="871936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With the auxiliary Hamiltonian, it is straightforward to get the relation between the field of </a:t>
            </a:r>
            <a:r>
              <a:rPr kumimoji="1" lang="en-US" altLang="zh-CN" sz="2400" dirty="0" err="1" smtClean="0">
                <a:latin typeface="Lucida Grande"/>
                <a:ea typeface="Lucida Grande"/>
                <a:cs typeface="Lucida Grande"/>
              </a:rPr>
              <a:t>ϕ</a:t>
            </a:r>
            <a:r>
              <a:rPr kumimoji="1" lang="en-US" altLang="zh-CN" sz="2400" dirty="0" smtClean="0"/>
              <a:t> and </a:t>
            </a:r>
            <a:r>
              <a:rPr kumimoji="1" lang="en-US" altLang="zh-CN" sz="2400" dirty="0" err="1" smtClean="0"/>
              <a:t>ψ</a:t>
            </a:r>
            <a:r>
              <a:rPr kumimoji="1" lang="en-US" altLang="zh-CN" sz="2400" dirty="0" smtClean="0"/>
              <a:t>. </a:t>
            </a:r>
          </a:p>
          <a:p>
            <a:r>
              <a:rPr kumimoji="1" lang="en-US" altLang="zh-CN" sz="2400" dirty="0" smtClean="0"/>
              <a:t>In case of known       , how to get       , and the field         ?     </a:t>
            </a:r>
            <a:r>
              <a:rPr lang="en-US" altLang="zh-CN" sz="2400" dirty="0" smtClean="0"/>
              <a:t>    </a:t>
            </a:r>
            <a:endParaRPr kumimoji="1" lang="zh-CN" altLang="en-US" sz="2400" dirty="0"/>
          </a:p>
        </p:txBody>
      </p:sp>
      <p:pic>
        <p:nvPicPr>
          <p:cNvPr id="13" name="图片 12" descr="Screen Shot 2019-07-05 at 10.39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629" y="2151320"/>
            <a:ext cx="445234" cy="356187"/>
          </a:xfrm>
          <a:prstGeom prst="rect">
            <a:avLst/>
          </a:prstGeom>
        </p:spPr>
      </p:pic>
      <p:pic>
        <p:nvPicPr>
          <p:cNvPr id="14" name="图片 13" descr="Screen Shot 2019-07-05 at 10.39.1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020" y="2089450"/>
            <a:ext cx="354988" cy="424014"/>
          </a:xfrm>
          <a:prstGeom prst="rect">
            <a:avLst/>
          </a:prstGeom>
        </p:spPr>
      </p:pic>
      <p:pic>
        <p:nvPicPr>
          <p:cNvPr id="15" name="图片 14" descr="Screen Shot 2019-07-05 at 10.40.4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060198"/>
            <a:ext cx="662955" cy="450282"/>
          </a:xfrm>
          <a:prstGeom prst="rect">
            <a:avLst/>
          </a:prstGeom>
        </p:spPr>
      </p:pic>
      <p:sp>
        <p:nvSpPr>
          <p:cNvPr id="17" name="标题 1"/>
          <p:cNvSpPr txBox="1">
            <a:spLocks/>
          </p:cNvSpPr>
          <p:nvPr/>
        </p:nvSpPr>
        <p:spPr>
          <a:xfrm>
            <a:off x="457200" y="274638"/>
            <a:ext cx="8228013" cy="924344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2800" b="1" dirty="0" smtClean="0"/>
              <a:t>Relation between the fields, express </a:t>
            </a:r>
            <a:r>
              <a:rPr lang="en-US" altLang="zh-CN" sz="2800" b="1" dirty="0" err="1" smtClean="0"/>
              <a:t>b</a:t>
            </a:r>
            <a:r>
              <a:rPr lang="en-US" altLang="zh-CN" sz="2800" b="1" baseline="-25000" dirty="0" err="1" smtClean="0"/>
              <a:t>p</a:t>
            </a:r>
            <a:r>
              <a:rPr lang="en-US" altLang="zh-CN" sz="2800" b="1" dirty="0" smtClean="0"/>
              <a:t> as function of </a:t>
            </a:r>
            <a:r>
              <a:rPr lang="en-US" altLang="zh-CN" sz="2800" b="1" dirty="0" err="1" smtClean="0"/>
              <a:t>a</a:t>
            </a:r>
            <a:r>
              <a:rPr lang="en-US" altLang="zh-CN" sz="2800" b="1" baseline="-25000" dirty="0" err="1" smtClean="0"/>
              <a:t>p</a:t>
            </a:r>
            <a:endParaRPr lang="en-US" altLang="zh-CN" sz="2800" b="1" baseline="-250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5411" y="4192594"/>
            <a:ext cx="5619140" cy="21637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51527" y="3238297"/>
            <a:ext cx="6418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/>
              <a:t>Change the basis from </a:t>
            </a:r>
            <a:r>
              <a:rPr lang="en-US" altLang="zh-CN" sz="2000" dirty="0" err="1"/>
              <a:t>b</a:t>
            </a:r>
            <a:r>
              <a:rPr lang="en-US" altLang="zh-CN" sz="2000" baseline="-25000" dirty="0" err="1"/>
              <a:t>p</a:t>
            </a:r>
            <a:r>
              <a:rPr lang="en-US" altLang="zh-CN" sz="2000" dirty="0"/>
              <a:t> to </a:t>
            </a:r>
            <a:r>
              <a:rPr lang="en-US" altLang="zh-CN" sz="2000" dirty="0" err="1"/>
              <a:t>a</a:t>
            </a:r>
            <a:r>
              <a:rPr lang="en-US" altLang="zh-CN" sz="2000" baseline="-25000" dirty="0" err="1"/>
              <a:t>p</a:t>
            </a:r>
            <a:r>
              <a:rPr lang="en-US" altLang="zh-CN" sz="2000" dirty="0"/>
              <a:t> for all Poisson brackets</a:t>
            </a:r>
          </a:p>
        </p:txBody>
      </p:sp>
      <p:sp>
        <p:nvSpPr>
          <p:cNvPr id="6" name="矩形 5"/>
          <p:cNvSpPr/>
          <p:nvPr/>
        </p:nvSpPr>
        <p:spPr>
          <a:xfrm>
            <a:off x="351527" y="3679392"/>
            <a:ext cx="59093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err="1"/>
              <a:t>b</a:t>
            </a:r>
            <a:r>
              <a:rPr lang="en-US" altLang="zh-CN" sz="2000" baseline="-25000" dirty="0" err="1"/>
              <a:t>p</a:t>
            </a:r>
            <a:r>
              <a:rPr lang="en-US" altLang="zh-CN" sz="2000" dirty="0"/>
              <a:t> can be solved as a function of </a:t>
            </a:r>
            <a:r>
              <a:rPr lang="en-US" altLang="zh-CN" sz="2000" dirty="0" err="1"/>
              <a:t>a</a:t>
            </a:r>
            <a:r>
              <a:rPr lang="en-US" altLang="zh-CN" sz="2000" baseline="-25000" dirty="0" err="1"/>
              <a:t>p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perturbatively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311496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2"/>
          <p:cNvSpPr txBox="1">
            <a:spLocks/>
          </p:cNvSpPr>
          <p:nvPr/>
        </p:nvSpPr>
        <p:spPr bwMode="auto">
          <a:xfrm>
            <a:off x="8172240" y="6245225"/>
            <a:ext cx="512973" cy="42399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fontAlgn="base">
              <a:spcBef>
                <a:spcPct val="0"/>
              </a:spcBef>
              <a:spcAft>
                <a:spcPct val="0"/>
              </a:spcAft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4FD8E2D8-04A2-4B3B-9284-89CA5270ABC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87605" y="1493871"/>
            <a:ext cx="8197608" cy="45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 algn="l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400" dirty="0" smtClean="0">
                <a:solidFill>
                  <a:schemeClr val="tx1"/>
                </a:solidFill>
              </a:rPr>
              <a:t>Transform to coordinate space  </a:t>
            </a:r>
          </a:p>
          <a:p>
            <a:pPr marL="285750" indent="-285750" algn="l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b="1" dirty="0">
              <a:solidFill>
                <a:schemeClr val="tx1"/>
              </a:solidFill>
            </a:endParaRPr>
          </a:p>
          <a:p>
            <a:pPr marL="285750" indent="-285750" algn="l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b="1" dirty="0" smtClean="0">
              <a:solidFill>
                <a:schemeClr val="tx1"/>
              </a:solidFill>
            </a:endParaRP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400" dirty="0">
                <a:solidFill>
                  <a:schemeClr val="tx1"/>
                </a:solidFill>
              </a:rPr>
              <a:t>Express (</a:t>
            </a:r>
            <a:r>
              <a:rPr lang="el-GR" altLang="zh-CN" sz="2400" dirty="0">
                <a:solidFill>
                  <a:schemeClr val="tx1"/>
                </a:solidFill>
              </a:rPr>
              <a:t>Ψ</a:t>
            </a:r>
            <a:r>
              <a:rPr lang="en-US" altLang="zh-CN" sz="2400" dirty="0">
                <a:solidFill>
                  <a:schemeClr val="tx1"/>
                </a:solidFill>
              </a:rPr>
              <a:t>,</a:t>
            </a:r>
            <a:r>
              <a:rPr lang="el-GR" altLang="zh-CN" sz="2400" dirty="0">
                <a:solidFill>
                  <a:schemeClr val="tx1"/>
                </a:solidFill>
              </a:rPr>
              <a:t> Ψ</a:t>
            </a:r>
            <a:r>
              <a:rPr lang="en-US" altLang="zh-CN" sz="2400" dirty="0">
                <a:solidFill>
                  <a:schemeClr val="tx1"/>
                </a:solidFill>
              </a:rPr>
              <a:t>*) as function of </a:t>
            </a:r>
            <a:r>
              <a:rPr lang="en-US" altLang="zh-CN" sz="2400" dirty="0" smtClean="0">
                <a:solidFill>
                  <a:schemeClr val="tx1"/>
                </a:solidFill>
              </a:rPr>
              <a:t>(</a:t>
            </a:r>
            <a:r>
              <a:rPr kumimoji="1" lang="en-US" altLang="zh-CN" sz="2400" dirty="0" err="1" smtClean="0">
                <a:latin typeface="Lucida Grande"/>
                <a:ea typeface="Lucida Grande"/>
                <a:cs typeface="Lucida Grande"/>
              </a:rPr>
              <a:t>ϕ</a:t>
            </a:r>
            <a:r>
              <a:rPr lang="en-US" altLang="zh-CN" sz="2400" dirty="0" smtClean="0">
                <a:solidFill>
                  <a:schemeClr val="tx1"/>
                </a:solidFill>
              </a:rPr>
              <a:t>,</a:t>
            </a:r>
            <a:r>
              <a:rPr lang="el-GR" altLang="zh-CN" sz="2400" dirty="0">
                <a:solidFill>
                  <a:schemeClr val="tx1"/>
                </a:solidFill>
              </a:rPr>
              <a:t>π</a:t>
            </a:r>
            <a:r>
              <a:rPr lang="en-US" altLang="zh-CN" sz="2400" dirty="0">
                <a:solidFill>
                  <a:schemeClr val="tx1"/>
                </a:solidFill>
              </a:rPr>
              <a:t>). In the large mass </a:t>
            </a:r>
            <a:r>
              <a:rPr lang="en-US" altLang="zh-CN" sz="2400" dirty="0" smtClean="0">
                <a:solidFill>
                  <a:schemeClr val="tx1"/>
                </a:solidFill>
              </a:rPr>
              <a:t>limit, the </a:t>
            </a:r>
            <a:r>
              <a:rPr lang="en-US" altLang="zh-CN" sz="2400" dirty="0" err="1" smtClean="0">
                <a:solidFill>
                  <a:schemeClr val="tx1"/>
                </a:solidFill>
              </a:rPr>
              <a:t>zeroth</a:t>
            </a:r>
            <a:r>
              <a:rPr lang="en-US" altLang="zh-CN" sz="2400" dirty="0" smtClean="0">
                <a:solidFill>
                  <a:schemeClr val="tx1"/>
                </a:solidFill>
              </a:rPr>
              <a:t> order is  </a:t>
            </a:r>
            <a:endParaRPr lang="en-US" altLang="zh-CN" sz="2400" dirty="0">
              <a:solidFill>
                <a:schemeClr val="tx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802" y="1989261"/>
            <a:ext cx="2631640" cy="675691"/>
          </a:xfrm>
          <a:prstGeom prst="rect">
            <a:avLst/>
          </a:prstGeom>
          <a:ln w="38100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754" y="3608907"/>
            <a:ext cx="6562725" cy="18002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987" y="5533894"/>
            <a:ext cx="1336473" cy="5598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4173" y="5541058"/>
            <a:ext cx="1508943" cy="5431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8411" y="5513742"/>
            <a:ext cx="1592912" cy="570435"/>
          </a:xfrm>
          <a:prstGeom prst="rect">
            <a:avLst/>
          </a:prstGeom>
        </p:spPr>
      </p:pic>
      <p:cxnSp>
        <p:nvCxnSpPr>
          <p:cNvPr id="15" name="直接箭头连接符 14"/>
          <p:cNvCxnSpPr/>
          <p:nvPr/>
        </p:nvCxnSpPr>
        <p:spPr bwMode="auto">
          <a:xfrm flipH="1">
            <a:off x="1968635" y="5251110"/>
            <a:ext cx="256400" cy="30610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直接箭头连接符 17"/>
          <p:cNvCxnSpPr/>
          <p:nvPr/>
        </p:nvCxnSpPr>
        <p:spPr bwMode="auto">
          <a:xfrm>
            <a:off x="2780764" y="5305159"/>
            <a:ext cx="45003" cy="30610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直接箭头连接符 19"/>
          <p:cNvCxnSpPr/>
          <p:nvPr/>
        </p:nvCxnSpPr>
        <p:spPr bwMode="auto">
          <a:xfrm>
            <a:off x="4142504" y="5241531"/>
            <a:ext cx="508650" cy="42098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标题 1"/>
          <p:cNvSpPr txBox="1">
            <a:spLocks/>
          </p:cNvSpPr>
          <p:nvPr/>
        </p:nvSpPr>
        <p:spPr>
          <a:xfrm>
            <a:off x="487604" y="226021"/>
            <a:ext cx="8081421" cy="96466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/>
              <a:t>Mapping from (</a:t>
            </a:r>
            <a:r>
              <a:rPr lang="en-US" altLang="zh-CN" sz="2800" b="1" dirty="0" err="1" smtClean="0">
                <a:latin typeface="Lucida Grande"/>
                <a:ea typeface="Lucida Grande"/>
                <a:cs typeface="Lucida Grande"/>
              </a:rPr>
              <a:t>ϕ</a:t>
            </a:r>
            <a:r>
              <a:rPr kumimoji="1" lang="en-US" altLang="zh-CN" sz="2800" b="1" dirty="0" smtClean="0"/>
              <a:t>, </a:t>
            </a:r>
            <a:r>
              <a:rPr lang="el-GR" altLang="zh-CN" sz="2800" b="1" dirty="0"/>
              <a:t>π</a:t>
            </a:r>
            <a:r>
              <a:rPr kumimoji="1" lang="en-US" altLang="zh-CN" sz="2800" b="1" dirty="0" smtClean="0"/>
              <a:t>) to (</a:t>
            </a:r>
            <a:r>
              <a:rPr kumimoji="1" lang="en-US" altLang="zh-CN" sz="2800" b="1" dirty="0" err="1" smtClean="0"/>
              <a:t>ψ</a:t>
            </a:r>
            <a:r>
              <a:rPr kumimoji="1" lang="en-US" altLang="zh-CN" sz="2800" b="1" dirty="0"/>
              <a:t>, </a:t>
            </a:r>
            <a:r>
              <a:rPr kumimoji="1" lang="en-US" altLang="zh-CN" sz="2800" b="1" dirty="0" err="1" smtClean="0"/>
              <a:t>ψ</a:t>
            </a:r>
            <a:r>
              <a:rPr kumimoji="1" lang="en-US" altLang="zh-CN" sz="2800" b="1" dirty="0" smtClean="0"/>
              <a:t>*)</a:t>
            </a:r>
            <a:endParaRPr lang="en-US" altLang="zh-CN" sz="2800" b="1" dirty="0" smtClean="0"/>
          </a:p>
        </p:txBody>
      </p:sp>
      <p:pic>
        <p:nvPicPr>
          <p:cNvPr id="6" name="图片 5" descr="Screen Shot 2019-07-19 at 4.54.04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42" y="3476016"/>
            <a:ext cx="4803661" cy="62866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5755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16"/>
    </mc:Choice>
    <mc:Fallback xmlns="">
      <p:transition spd="slow" advTm="25316"/>
    </mc:Fallback>
  </mc:AlternateContent>
  <p:timing>
    <p:tnLst>
      <p:par>
        <p:cTn id="1" dur="indefinite" restart="never" nodeType="tmRoot"/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198909" y="5994286"/>
            <a:ext cx="863104" cy="6907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487604" y="226021"/>
            <a:ext cx="8081421" cy="96466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/>
              <a:t>Mapping from (</a:t>
            </a:r>
            <a:r>
              <a:rPr lang="en-US" altLang="zh-CN" sz="2800" b="1" dirty="0" err="1">
                <a:latin typeface="Lucida Grande"/>
                <a:ea typeface="Lucida Grande"/>
                <a:cs typeface="Lucida Grande"/>
              </a:rPr>
              <a:t>ϕ</a:t>
            </a:r>
            <a:r>
              <a:rPr kumimoji="1" lang="en-US" altLang="zh-CN" sz="2800" b="1" dirty="0"/>
              <a:t>, </a:t>
            </a:r>
            <a:r>
              <a:rPr lang="el-GR" altLang="zh-CN" sz="2800" b="1" dirty="0"/>
              <a:t>π</a:t>
            </a:r>
            <a:r>
              <a:rPr kumimoji="1" lang="en-US" altLang="zh-CN" sz="2800" b="1" dirty="0"/>
              <a:t>) to (</a:t>
            </a:r>
            <a:r>
              <a:rPr kumimoji="1" lang="en-US" altLang="zh-CN" sz="2800" b="1" dirty="0" err="1"/>
              <a:t>ψ</a:t>
            </a:r>
            <a:r>
              <a:rPr kumimoji="1" lang="en-US" altLang="zh-CN" sz="2800" b="1" dirty="0"/>
              <a:t>, </a:t>
            </a:r>
            <a:r>
              <a:rPr kumimoji="1" lang="en-US" altLang="zh-CN" sz="2800" b="1" dirty="0" err="1"/>
              <a:t>ψ</a:t>
            </a:r>
            <a:r>
              <a:rPr kumimoji="1" lang="en-US" altLang="zh-CN" sz="2800" b="1" dirty="0"/>
              <a:t>*)</a:t>
            </a:r>
            <a:endParaRPr lang="en-US" altLang="zh-CN" sz="2800" b="1" dirty="0"/>
          </a:p>
        </p:txBody>
      </p:sp>
      <p:sp>
        <p:nvSpPr>
          <p:cNvPr id="9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AF97AAA-52BB-BE4D-B133-17D01AAF1A03}" type="slidenum">
              <a:rPr kumimoji="1" lang="zh-CN" altLang="en-US" sz="2000" b="1" smtClean="0">
                <a:solidFill>
                  <a:schemeClr val="tx1"/>
                </a:solidFill>
              </a:rPr>
              <a:t>15</a:t>
            </a:fld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19" name="图片 18" descr="Screen Shot 2019-07-05 at 11.0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04" y="1928556"/>
            <a:ext cx="3840480" cy="439681"/>
          </a:xfrm>
          <a:prstGeom prst="rect">
            <a:avLst/>
          </a:prstGeom>
        </p:spPr>
      </p:pic>
      <p:pic>
        <p:nvPicPr>
          <p:cNvPr id="20" name="图片 19" descr="Screen Shot 2019-07-05 at 11.09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1" y="2465124"/>
            <a:ext cx="5704832" cy="2626034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65935" y="5123211"/>
            <a:ext cx="8506047" cy="1261884"/>
          </a:xfrm>
          <a:prstGeom prst="rect">
            <a:avLst/>
          </a:prstGeom>
          <a:noFill/>
          <a:ln w="57150" cmpd="thinThick">
            <a:solidFill>
              <a:srgbClr val="FF3613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ym typeface="Wingdings"/>
              </a:rPr>
              <a:t> </a:t>
            </a:r>
            <a:r>
              <a:rPr lang="en-US" altLang="zh-CN" sz="2400" b="1" dirty="0">
                <a:sym typeface="Wingdings"/>
              </a:rPr>
              <a:t>c</a:t>
            </a:r>
            <a:r>
              <a:rPr lang="en-US" altLang="zh-CN" sz="2400" b="1" dirty="0" smtClean="0"/>
              <a:t>an be used to analyze the infrared dynamics of the relativistic </a:t>
            </a:r>
            <a:r>
              <a:rPr lang="en-US" altLang="zh-CN" sz="2400" b="1" dirty="0" err="1" smtClean="0">
                <a:latin typeface="Lucida Grande"/>
                <a:ea typeface="Lucida Grande"/>
                <a:cs typeface="Lucida Grande"/>
              </a:rPr>
              <a:t>ϕ</a:t>
            </a:r>
            <a:r>
              <a:rPr lang="en-US" altLang="zh-CN" sz="2400" b="1" dirty="0" smtClean="0">
                <a:latin typeface="Lucida Grande"/>
                <a:ea typeface="Lucida Grande"/>
                <a:cs typeface="Lucida Grande"/>
              </a:rPr>
              <a:t> field </a:t>
            </a:r>
            <a:r>
              <a:rPr lang="en-US" altLang="zh-CN" sz="2400" b="1" dirty="0" smtClean="0"/>
              <a:t>simulations, in terms of the effective non-relativistic </a:t>
            </a:r>
            <a:r>
              <a:rPr kumimoji="1" lang="en-US" altLang="zh-CN" sz="2400" b="1" dirty="0" err="1" smtClean="0"/>
              <a:t>ψ</a:t>
            </a:r>
            <a:r>
              <a:rPr lang="en-US" altLang="zh-CN" sz="2400" b="1" dirty="0" smtClean="0"/>
              <a:t> degrees of freedom</a:t>
            </a:r>
            <a:endParaRPr kumimoji="1" lang="zh-CN" altLang="en-US" sz="2400" b="1" dirty="0"/>
          </a:p>
        </p:txBody>
      </p:sp>
      <p:pic>
        <p:nvPicPr>
          <p:cNvPr id="2" name="图片 1" descr="Screen Shot 2019-07-05 at 11.03.2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27" y="1361363"/>
            <a:ext cx="4459119" cy="48781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65935" y="1311949"/>
            <a:ext cx="4294913" cy="46166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At first order, take 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8043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442247" y="226021"/>
            <a:ext cx="8085160" cy="96466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/>
              <a:t>Power counting for this transformation</a:t>
            </a:r>
          </a:p>
        </p:txBody>
      </p:sp>
      <p:sp>
        <p:nvSpPr>
          <p:cNvPr id="7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771962" y="6362970"/>
            <a:ext cx="1179563" cy="365125"/>
          </a:xfrm>
          <a:solidFill>
            <a:srgbClr val="FFFFFF"/>
          </a:solidFill>
        </p:spPr>
        <p:txBody>
          <a:bodyPr/>
          <a:lstStyle/>
          <a:p>
            <a:fld id="{0AF97AAA-52BB-BE4D-B133-17D01AAF1A03}" type="slidenum">
              <a:rPr kumimoji="1" lang="zh-CN" altLang="en-US" sz="2000" b="1" smtClean="0">
                <a:solidFill>
                  <a:schemeClr val="tx1"/>
                </a:solidFill>
              </a:rPr>
              <a:t>16</a:t>
            </a:fld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2506" y="1270583"/>
            <a:ext cx="8203091" cy="1938992"/>
          </a:xfrm>
          <a:prstGeom prst="rect">
            <a:avLst/>
          </a:prstGeom>
          <a:noFill/>
          <a:ln w="3175" cmpd="sng">
            <a:solidFill>
              <a:srgbClr val="1E12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There are two directions to estimate the corrections of each higher order,  </a:t>
            </a:r>
          </a:p>
          <a:p>
            <a:r>
              <a:rPr lang="en-US" altLang="zh-CN" sz="2000" dirty="0"/>
              <a:t>T</a:t>
            </a:r>
            <a:r>
              <a:rPr lang="en-US" altLang="zh-CN" sz="2000" dirty="0" smtClean="0"/>
              <a:t>o be </a:t>
            </a:r>
            <a:r>
              <a:rPr lang="en-US" altLang="zh-CN" sz="2000" dirty="0" smtClean="0">
                <a:solidFill>
                  <a:srgbClr val="FF0000"/>
                </a:solidFill>
              </a:rPr>
              <a:t>nonrelativistic</a:t>
            </a:r>
            <a:r>
              <a:rPr lang="en-US" altLang="zh-CN" sz="2000" dirty="0"/>
              <a:t>,</a:t>
            </a:r>
            <a:endParaRPr lang="en-US" altLang="zh-CN" sz="2000" dirty="0" smtClean="0"/>
          </a:p>
          <a:p>
            <a:endParaRPr lang="en-US" altLang="zh-CN" sz="2000" dirty="0" smtClean="0"/>
          </a:p>
          <a:p>
            <a:r>
              <a:rPr lang="en-US" altLang="zh-CN" sz="2000" dirty="0" smtClean="0"/>
              <a:t>the interaction energy:</a:t>
            </a:r>
          </a:p>
          <a:p>
            <a:r>
              <a:rPr lang="en-US" altLang="zh-CN" sz="2000" dirty="0" smtClean="0"/>
              <a:t> </a:t>
            </a:r>
          </a:p>
          <a:p>
            <a:r>
              <a:rPr lang="en-US" altLang="zh-CN" sz="2000" dirty="0" smtClean="0"/>
              <a:t>the kinetic energy:  </a:t>
            </a:r>
            <a:endParaRPr kumimoji="1" lang="zh-CN" altLang="en-US" sz="2000" dirty="0"/>
          </a:p>
        </p:txBody>
      </p:sp>
      <p:pic>
        <p:nvPicPr>
          <p:cNvPr id="3" name="图片 2" descr="Screen Shot 2019-07-05 at 9.52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901" y="2111557"/>
            <a:ext cx="951357" cy="549295"/>
          </a:xfrm>
          <a:prstGeom prst="rect">
            <a:avLst/>
          </a:prstGeom>
        </p:spPr>
      </p:pic>
      <p:pic>
        <p:nvPicPr>
          <p:cNvPr id="5" name="图片 4" descr="Screen Shot 2019-07-05 at 9.58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61" y="2675684"/>
            <a:ext cx="773610" cy="49987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12506" y="3316929"/>
            <a:ext cx="8203091" cy="1015663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The dynamics of this system is </a:t>
            </a:r>
            <a:r>
              <a:rPr lang="en-US" altLang="zh-CN" sz="2000" dirty="0" smtClean="0">
                <a:solidFill>
                  <a:srgbClr val="FF0000"/>
                </a:solidFill>
              </a:rPr>
              <a:t>classical</a:t>
            </a:r>
            <a:r>
              <a:rPr lang="en-US" altLang="zh-CN" sz="2000" dirty="0" smtClean="0"/>
              <a:t>, where the canonical transformation with P.B. hold on, the occupation number for </a:t>
            </a:r>
          </a:p>
          <a:p>
            <a:r>
              <a:rPr lang="en-US" altLang="zh-CN" sz="2000" dirty="0" smtClean="0"/>
              <a:t>each mode must be much larger than one-half.</a:t>
            </a:r>
            <a:endParaRPr kumimoji="1" lang="zh-CN" altLang="en-US" sz="2000" dirty="0"/>
          </a:p>
        </p:txBody>
      </p:sp>
      <p:pic>
        <p:nvPicPr>
          <p:cNvPr id="12" name="图片 11" descr="Screen Shot 2019-07-05 at 10.07.5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78" y="3695740"/>
            <a:ext cx="1030122" cy="59148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12506" y="4411295"/>
            <a:ext cx="8203091" cy="400110"/>
          </a:xfrm>
          <a:prstGeom prst="rect">
            <a:avLst/>
          </a:prstGeom>
          <a:noFill/>
          <a:ln w="31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These two conditions are independent</a:t>
            </a:r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12506" y="4971317"/>
            <a:ext cx="8203091" cy="1323439"/>
          </a:xfrm>
          <a:prstGeom prst="rect">
            <a:avLst/>
          </a:prstGeom>
          <a:noFill/>
          <a:ln w="31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With the explicit mapping and well controlled power counting, this procedure is especially suitable for the discussion of the infrared dynamics of a relativistic field theory.   </a:t>
            </a:r>
          </a:p>
          <a:p>
            <a:r>
              <a:rPr lang="en-US" altLang="zh-CN" sz="2000" b="1" dirty="0" smtClean="0">
                <a:solidFill>
                  <a:srgbClr val="FF0000"/>
                </a:solidFill>
              </a:rPr>
              <a:t>It is </a:t>
            </a:r>
            <a:r>
              <a:rPr lang="en-US" altLang="zh-CN" sz="2000" b="1" dirty="0">
                <a:solidFill>
                  <a:srgbClr val="FF0000"/>
                </a:solidFill>
              </a:rPr>
              <a:t>a non-relativistic effective field theory (NREFT) built in a classical way ! </a:t>
            </a:r>
          </a:p>
        </p:txBody>
      </p:sp>
    </p:spTree>
    <p:extLst>
      <p:ext uri="{BB962C8B-B14F-4D97-AF65-F5344CB8AC3E}">
        <p14:creationId xmlns:p14="http://schemas.microsoft.com/office/powerpoint/2010/main" val="130250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73566"/>
          </a:xfrm>
          <a:solidFill>
            <a:srgbClr val="CCFFCC"/>
          </a:solidFill>
        </p:spPr>
        <p:txBody>
          <a:bodyPr/>
          <a:lstStyle/>
          <a:p>
            <a:pPr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2800" b="1" dirty="0" smtClean="0">
                <a:solidFill>
                  <a:schemeClr val="tx1"/>
                </a:solidFill>
              </a:rPr>
              <a:t>Numerical simulation </a:t>
            </a:r>
            <a:r>
              <a:rPr lang="en-US" altLang="zh-CN" sz="2800" b="1" dirty="0">
                <a:solidFill>
                  <a:schemeClr val="tx1"/>
                </a:solidFill>
              </a:rPr>
              <a:t>of massive relativistic scalar fields in (2+1)D</a:t>
            </a:r>
          </a:p>
        </p:txBody>
      </p:sp>
      <p:sp>
        <p:nvSpPr>
          <p:cNvPr id="11" name="灯片编号占位符 2"/>
          <p:cNvSpPr txBox="1">
            <a:spLocks/>
          </p:cNvSpPr>
          <p:nvPr/>
        </p:nvSpPr>
        <p:spPr bwMode="auto">
          <a:xfrm>
            <a:off x="8172240" y="6245225"/>
            <a:ext cx="512973" cy="42399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fontAlgn="base">
              <a:spcBef>
                <a:spcPct val="0"/>
              </a:spcBef>
              <a:spcAft>
                <a:spcPct val="0"/>
              </a:spcAft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4FD8E2D8-04A2-4B3B-9284-89CA5270ABC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76727" y="1583877"/>
            <a:ext cx="7849170" cy="441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b="1" dirty="0" smtClean="0">
                <a:solidFill>
                  <a:schemeClr val="tx1"/>
                </a:solidFill>
              </a:rPr>
              <a:t>Solve classical EOM for </a:t>
            </a:r>
            <a:r>
              <a:rPr kumimoji="1" lang="en-US" altLang="zh-CN" sz="2000" dirty="0" smtClean="0"/>
              <a:t>(</a:t>
            </a:r>
            <a:r>
              <a:rPr kumimoji="1" lang="en-US" altLang="zh-CN" sz="2000" dirty="0" err="1" smtClean="0">
                <a:latin typeface="Lucida Grande"/>
                <a:ea typeface="Lucida Grande"/>
                <a:cs typeface="Lucida Grande"/>
              </a:rPr>
              <a:t>ϕ</a:t>
            </a:r>
            <a:r>
              <a:rPr kumimoji="1" lang="en-US" altLang="zh-CN" sz="2000" dirty="0" smtClean="0">
                <a:latin typeface="Lucida Grande"/>
                <a:ea typeface="Lucida Grande"/>
                <a:cs typeface="Lucida Grande"/>
              </a:rPr>
              <a:t>, π</a:t>
            </a:r>
            <a:r>
              <a:rPr kumimoji="1" lang="en-US" altLang="zh-CN" sz="2000" dirty="0" smtClean="0"/>
              <a:t>) 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in real time lattice simulation </a:t>
            </a:r>
          </a:p>
          <a:p>
            <a:pPr marL="285750" indent="-285750" algn="l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b="1" dirty="0">
              <a:solidFill>
                <a:schemeClr val="tx1"/>
              </a:solidFill>
            </a:endParaRPr>
          </a:p>
          <a:p>
            <a:pPr marL="285750" indent="-285750" algn="l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b="1" dirty="0" smtClean="0">
              <a:solidFill>
                <a:schemeClr val="tx1"/>
              </a:solidFill>
            </a:endParaRPr>
          </a:p>
          <a:p>
            <a:pPr marL="285750" indent="-285750" algn="l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b="1" dirty="0">
              <a:solidFill>
                <a:schemeClr val="tx1"/>
              </a:solidFill>
            </a:endParaRPr>
          </a:p>
          <a:p>
            <a:pPr marL="285750" indent="-285750" algn="l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b="1" dirty="0" smtClean="0">
                <a:solidFill>
                  <a:schemeClr val="tx1"/>
                </a:solidFill>
              </a:rPr>
              <a:t>With fluctuating initial condition</a:t>
            </a:r>
          </a:p>
          <a:p>
            <a:pPr marL="285750" indent="-285750" algn="l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b="1" dirty="0">
              <a:solidFill>
                <a:schemeClr val="tx1"/>
              </a:solidFill>
            </a:endParaRPr>
          </a:p>
          <a:p>
            <a:pPr marL="285750" indent="-285750" algn="l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b="1" dirty="0" smtClean="0">
              <a:solidFill>
                <a:schemeClr val="tx1"/>
              </a:solidFill>
            </a:endParaRPr>
          </a:p>
          <a:p>
            <a:pPr marL="285750" indent="-285750" algn="l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b="1" dirty="0">
              <a:solidFill>
                <a:schemeClr val="tx1"/>
              </a:solidFill>
            </a:endParaRPr>
          </a:p>
          <a:p>
            <a:pPr marL="285750" indent="-285750" algn="l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b="1" dirty="0" smtClean="0">
              <a:solidFill>
                <a:schemeClr val="tx1"/>
              </a:solidFill>
            </a:endParaRPr>
          </a:p>
          <a:p>
            <a:pPr marL="285750" indent="-285750" algn="l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b="1" dirty="0" smtClean="0">
                <a:solidFill>
                  <a:schemeClr val="tx1"/>
                </a:solidFill>
              </a:rPr>
              <a:t>Single particle distribution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33" y="2056945"/>
            <a:ext cx="4525291" cy="10837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077" y="3505581"/>
            <a:ext cx="4223989" cy="1429405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 bwMode="auto">
          <a:xfrm>
            <a:off x="3829272" y="3924033"/>
            <a:ext cx="225015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直接连接符 14"/>
          <p:cNvCxnSpPr/>
          <p:nvPr/>
        </p:nvCxnSpPr>
        <p:spPr bwMode="auto">
          <a:xfrm>
            <a:off x="4752012" y="3924033"/>
            <a:ext cx="225015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接连接符 15"/>
          <p:cNvCxnSpPr/>
          <p:nvPr/>
        </p:nvCxnSpPr>
        <p:spPr bwMode="auto">
          <a:xfrm>
            <a:off x="4662006" y="4757124"/>
            <a:ext cx="225015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直接连接符 16"/>
          <p:cNvCxnSpPr/>
          <p:nvPr/>
        </p:nvCxnSpPr>
        <p:spPr bwMode="auto">
          <a:xfrm>
            <a:off x="3716586" y="4757124"/>
            <a:ext cx="225015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文本框 7"/>
          <p:cNvSpPr txBox="1"/>
          <p:nvPr/>
        </p:nvSpPr>
        <p:spPr>
          <a:xfrm>
            <a:off x="6120322" y="4151276"/>
            <a:ext cx="2758614" cy="923330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 smtClean="0">
                <a:solidFill>
                  <a:srgbClr val="0000FF"/>
                </a:solidFill>
              </a:rPr>
              <a:t>Sampled </a:t>
            </a:r>
            <a:r>
              <a:rPr lang="en-US" altLang="zh-CN" dirty="0">
                <a:solidFill>
                  <a:srgbClr val="0000FF"/>
                </a:solidFill>
              </a:rPr>
              <a:t>with Gaussian magnitude and uniform random-phase distribution</a:t>
            </a:r>
            <a:endParaRPr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21" name="直接箭头连接符 20"/>
          <p:cNvCxnSpPr/>
          <p:nvPr/>
        </p:nvCxnSpPr>
        <p:spPr bwMode="auto">
          <a:xfrm flipV="1">
            <a:off x="4887021" y="3924033"/>
            <a:ext cx="0" cy="266057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直接箭头连接符 22"/>
          <p:cNvCxnSpPr/>
          <p:nvPr/>
        </p:nvCxnSpPr>
        <p:spPr bwMode="auto">
          <a:xfrm flipH="1" flipV="1">
            <a:off x="3941958" y="3924033"/>
            <a:ext cx="922562" cy="266057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直接连接符 24"/>
          <p:cNvCxnSpPr/>
          <p:nvPr/>
        </p:nvCxnSpPr>
        <p:spPr bwMode="auto">
          <a:xfrm>
            <a:off x="4897094" y="4174691"/>
            <a:ext cx="1205008" cy="15399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8164" y="5118576"/>
            <a:ext cx="2916046" cy="37012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164" y="5534864"/>
            <a:ext cx="2404628" cy="4510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6885" y="5434702"/>
            <a:ext cx="3513867" cy="521207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 bwMode="auto">
          <a:xfrm>
            <a:off x="6237112" y="2168916"/>
            <a:ext cx="1800119" cy="173650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itchFamily="18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31" name="直接连接符 30"/>
          <p:cNvCxnSpPr/>
          <p:nvPr/>
        </p:nvCxnSpPr>
        <p:spPr bwMode="auto">
          <a:xfrm>
            <a:off x="6004743" y="2393931"/>
            <a:ext cx="203248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直接连接符 32"/>
          <p:cNvCxnSpPr/>
          <p:nvPr/>
        </p:nvCxnSpPr>
        <p:spPr bwMode="auto">
          <a:xfrm>
            <a:off x="6237111" y="2618946"/>
            <a:ext cx="180012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直接连接符 33"/>
          <p:cNvCxnSpPr/>
          <p:nvPr/>
        </p:nvCxnSpPr>
        <p:spPr bwMode="auto">
          <a:xfrm>
            <a:off x="6237111" y="2843961"/>
            <a:ext cx="180012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直接连接符 37"/>
          <p:cNvCxnSpPr/>
          <p:nvPr/>
        </p:nvCxnSpPr>
        <p:spPr bwMode="auto">
          <a:xfrm>
            <a:off x="6462126" y="1988904"/>
            <a:ext cx="0" cy="191651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直接连接符 39"/>
          <p:cNvCxnSpPr/>
          <p:nvPr/>
        </p:nvCxnSpPr>
        <p:spPr bwMode="auto">
          <a:xfrm>
            <a:off x="6687141" y="2168916"/>
            <a:ext cx="0" cy="173650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直接连接符 40"/>
          <p:cNvCxnSpPr/>
          <p:nvPr/>
        </p:nvCxnSpPr>
        <p:spPr bwMode="auto">
          <a:xfrm>
            <a:off x="6912156" y="2168916"/>
            <a:ext cx="0" cy="173650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直接连接符 41"/>
          <p:cNvCxnSpPr>
            <a:endCxn id="29" idx="2"/>
          </p:cNvCxnSpPr>
          <p:nvPr/>
        </p:nvCxnSpPr>
        <p:spPr bwMode="auto">
          <a:xfrm>
            <a:off x="7137171" y="2168916"/>
            <a:ext cx="1" cy="173650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直接连接符 42"/>
          <p:cNvCxnSpPr/>
          <p:nvPr/>
        </p:nvCxnSpPr>
        <p:spPr bwMode="auto">
          <a:xfrm>
            <a:off x="7812216" y="2168916"/>
            <a:ext cx="0" cy="173650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直接连接符 43"/>
          <p:cNvCxnSpPr/>
          <p:nvPr/>
        </p:nvCxnSpPr>
        <p:spPr bwMode="auto">
          <a:xfrm>
            <a:off x="8037231" y="2138957"/>
            <a:ext cx="0" cy="151587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直接连接符 45"/>
          <p:cNvCxnSpPr/>
          <p:nvPr/>
        </p:nvCxnSpPr>
        <p:spPr bwMode="auto">
          <a:xfrm flipH="1">
            <a:off x="7587200" y="2168916"/>
            <a:ext cx="1" cy="173650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直接连接符 46"/>
          <p:cNvCxnSpPr/>
          <p:nvPr/>
        </p:nvCxnSpPr>
        <p:spPr bwMode="auto">
          <a:xfrm>
            <a:off x="7362186" y="2168916"/>
            <a:ext cx="0" cy="173650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直接连接符 47"/>
          <p:cNvCxnSpPr/>
          <p:nvPr/>
        </p:nvCxnSpPr>
        <p:spPr bwMode="auto">
          <a:xfrm flipV="1">
            <a:off x="6237111" y="3021732"/>
            <a:ext cx="1800120" cy="224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直接连接符 48"/>
          <p:cNvCxnSpPr/>
          <p:nvPr/>
        </p:nvCxnSpPr>
        <p:spPr bwMode="auto">
          <a:xfrm>
            <a:off x="6237111" y="3248988"/>
            <a:ext cx="180012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直接连接符 49"/>
          <p:cNvCxnSpPr/>
          <p:nvPr/>
        </p:nvCxnSpPr>
        <p:spPr bwMode="auto">
          <a:xfrm>
            <a:off x="6237111" y="3474003"/>
            <a:ext cx="180012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2" name="图片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4293" y="1898898"/>
            <a:ext cx="242907" cy="222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2090" y="2798958"/>
            <a:ext cx="242907" cy="222774"/>
          </a:xfrm>
          <a:prstGeom prst="rect">
            <a:avLst/>
          </a:prstGeom>
        </p:spPr>
      </p:pic>
      <p:cxnSp>
        <p:nvCxnSpPr>
          <p:cNvPr id="59" name="直接连接符 58"/>
          <p:cNvCxnSpPr/>
          <p:nvPr/>
        </p:nvCxnSpPr>
        <p:spPr bwMode="auto">
          <a:xfrm>
            <a:off x="6004743" y="2168916"/>
            <a:ext cx="23236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直接箭头连接符 60"/>
          <p:cNvCxnSpPr/>
          <p:nvPr/>
        </p:nvCxnSpPr>
        <p:spPr bwMode="auto">
          <a:xfrm flipV="1">
            <a:off x="6102102" y="2393931"/>
            <a:ext cx="0" cy="22501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直接箭头连接符 62"/>
          <p:cNvCxnSpPr/>
          <p:nvPr/>
        </p:nvCxnSpPr>
        <p:spPr bwMode="auto">
          <a:xfrm>
            <a:off x="6102102" y="1988904"/>
            <a:ext cx="0" cy="18001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4" name="图片 6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2133" y="2226208"/>
            <a:ext cx="201168" cy="167723"/>
          </a:xfrm>
          <a:prstGeom prst="rect">
            <a:avLst/>
          </a:prstGeom>
        </p:spPr>
      </p:pic>
      <p:cxnSp>
        <p:nvCxnSpPr>
          <p:cNvPr id="73" name="直接连接符 72"/>
          <p:cNvCxnSpPr/>
          <p:nvPr/>
        </p:nvCxnSpPr>
        <p:spPr bwMode="auto">
          <a:xfrm>
            <a:off x="6237111" y="1988904"/>
            <a:ext cx="0" cy="18001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直接箭头连接符 75"/>
          <p:cNvCxnSpPr/>
          <p:nvPr/>
        </p:nvCxnSpPr>
        <p:spPr bwMode="auto">
          <a:xfrm flipH="1">
            <a:off x="6462126" y="2078910"/>
            <a:ext cx="135009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8" name="直接箭头连接符 77"/>
          <p:cNvCxnSpPr/>
          <p:nvPr/>
        </p:nvCxnSpPr>
        <p:spPr bwMode="auto">
          <a:xfrm>
            <a:off x="6043543" y="2078910"/>
            <a:ext cx="193568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9" name="图片 7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2150" y="1988904"/>
            <a:ext cx="179975" cy="150053"/>
          </a:xfrm>
          <a:prstGeom prst="rect">
            <a:avLst/>
          </a:prstGeom>
        </p:spPr>
      </p:pic>
      <p:sp>
        <p:nvSpPr>
          <p:cNvPr id="80" name="矩形 79"/>
          <p:cNvSpPr/>
          <p:nvPr/>
        </p:nvSpPr>
        <p:spPr bwMode="auto">
          <a:xfrm>
            <a:off x="6237111" y="2184513"/>
            <a:ext cx="225015" cy="20941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itchFamily="18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2018446" y="6110300"/>
            <a:ext cx="3691457" cy="369332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Fourier transform of </a:t>
            </a:r>
            <a:r>
              <a:rPr kumimoji="1" lang="en-US" altLang="zh-CN" dirty="0" err="1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altLang="zh-CN" dirty="0" smtClean="0">
                <a:solidFill>
                  <a:srgbClr val="0000FF"/>
                </a:solidFill>
              </a:rPr>
              <a:t>(</a:t>
            </a:r>
            <a:r>
              <a:rPr lang="en-US" altLang="zh-CN" dirty="0" err="1" smtClean="0">
                <a:solidFill>
                  <a:srgbClr val="0000FF"/>
                </a:solidFill>
              </a:rPr>
              <a:t>t,x</a:t>
            </a:r>
            <a:r>
              <a:rPr lang="en-US" altLang="zh-CN" dirty="0" smtClean="0">
                <a:solidFill>
                  <a:srgbClr val="0000FF"/>
                </a:solidFill>
              </a:rPr>
              <a:t>) and </a:t>
            </a:r>
            <a:r>
              <a:rPr lang="el-GR" altLang="zh-CN" dirty="0" smtClean="0">
                <a:solidFill>
                  <a:srgbClr val="0000FF"/>
                </a:solidFill>
              </a:rPr>
              <a:t>π</a:t>
            </a:r>
            <a:r>
              <a:rPr lang="en-US" altLang="zh-CN" dirty="0" smtClean="0">
                <a:solidFill>
                  <a:srgbClr val="0000FF"/>
                </a:solidFill>
              </a:rPr>
              <a:t>(</a:t>
            </a:r>
            <a:r>
              <a:rPr lang="en-US" altLang="zh-CN" dirty="0" err="1" smtClean="0">
                <a:solidFill>
                  <a:srgbClr val="0000FF"/>
                </a:solidFill>
              </a:rPr>
              <a:t>t,x</a:t>
            </a:r>
            <a:r>
              <a:rPr lang="en-US" altLang="zh-CN" dirty="0" smtClean="0">
                <a:solidFill>
                  <a:srgbClr val="0000FF"/>
                </a:solidFill>
              </a:rPr>
              <a:t>)  </a:t>
            </a:r>
            <a:endParaRPr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87" name="直接连接符 86"/>
          <p:cNvCxnSpPr/>
          <p:nvPr/>
        </p:nvCxnSpPr>
        <p:spPr bwMode="auto">
          <a:xfrm flipV="1">
            <a:off x="3311916" y="5827194"/>
            <a:ext cx="450030" cy="1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直接连接符 87"/>
          <p:cNvCxnSpPr/>
          <p:nvPr/>
        </p:nvCxnSpPr>
        <p:spPr bwMode="auto">
          <a:xfrm>
            <a:off x="4166973" y="5827194"/>
            <a:ext cx="495033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直接箭头连接符 93"/>
          <p:cNvCxnSpPr/>
          <p:nvPr/>
        </p:nvCxnSpPr>
        <p:spPr bwMode="auto">
          <a:xfrm>
            <a:off x="3491928" y="5827194"/>
            <a:ext cx="585039" cy="41803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6" name="直接箭头连接符 95"/>
          <p:cNvCxnSpPr/>
          <p:nvPr/>
        </p:nvCxnSpPr>
        <p:spPr bwMode="auto">
          <a:xfrm>
            <a:off x="4436991" y="5827194"/>
            <a:ext cx="583761" cy="41803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2" name="直接连接符 49"/>
          <p:cNvCxnSpPr/>
          <p:nvPr/>
        </p:nvCxnSpPr>
        <p:spPr bwMode="auto">
          <a:xfrm>
            <a:off x="6229960" y="3675046"/>
            <a:ext cx="180012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直接箭头连接符 22"/>
          <p:cNvCxnSpPr/>
          <p:nvPr/>
        </p:nvCxnSpPr>
        <p:spPr bwMode="auto">
          <a:xfrm flipH="1">
            <a:off x="3941958" y="4190090"/>
            <a:ext cx="922562" cy="567034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7" name="直接箭头连接符 20"/>
          <p:cNvCxnSpPr/>
          <p:nvPr/>
        </p:nvCxnSpPr>
        <p:spPr bwMode="auto">
          <a:xfrm flipH="1">
            <a:off x="4831393" y="4190090"/>
            <a:ext cx="55628" cy="567034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2794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Screen Shot 2019-07-06 at 9.58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65" y="1984516"/>
            <a:ext cx="5336672" cy="3845748"/>
          </a:xfrm>
          <a:prstGeom prst="rect">
            <a:avLst/>
          </a:prstGeom>
        </p:spPr>
      </p:pic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AAA-52BB-BE4D-B133-17D01AAF1A03}" type="slidenum">
              <a:rPr kumimoji="1" lang="zh-CN" altLang="en-US" smtClean="0">
                <a:solidFill>
                  <a:schemeClr val="tx1"/>
                </a:solidFill>
              </a:rPr>
              <a:t>18</a:t>
            </a:fld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086651" y="226021"/>
            <a:ext cx="6798075" cy="96466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/>
              <a:t>Number density evolution</a:t>
            </a:r>
          </a:p>
        </p:txBody>
      </p:sp>
      <p:sp>
        <p:nvSpPr>
          <p:cNvPr id="9" name="矩形 8"/>
          <p:cNvSpPr/>
          <p:nvPr/>
        </p:nvSpPr>
        <p:spPr>
          <a:xfrm>
            <a:off x="8362883" y="6198269"/>
            <a:ext cx="781117" cy="6113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幻灯片编号占位符 4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F97AAA-52BB-BE4D-B133-17D01AAF1A03}" type="slidenum">
              <a:rPr kumimoji="1" lang="zh-CN" altLang="en-US" sz="2000" b="1" smtClean="0">
                <a:solidFill>
                  <a:schemeClr val="tx1"/>
                </a:solidFill>
              </a:rPr>
              <a:pPr/>
              <a:t>18</a:t>
            </a:fld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4308" y="1246577"/>
            <a:ext cx="8237756" cy="707886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The number density of nonrelativistic modes is approximately conserved on average.</a:t>
            </a:r>
            <a:endParaRPr kumimoji="1" lang="zh-CN" altLang="en-US" sz="2000" dirty="0"/>
          </a:p>
        </p:txBody>
      </p:sp>
      <p:pic>
        <p:nvPicPr>
          <p:cNvPr id="2" name="图片 1" descr="Screen Shot 2019-07-06 at 9.58.0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999" y="2007911"/>
            <a:ext cx="2850201" cy="79872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49044" y="5782770"/>
            <a:ext cx="8390156" cy="830997"/>
          </a:xfrm>
          <a:prstGeom prst="rect">
            <a:avLst/>
          </a:prstGeom>
          <a:noFill/>
          <a:ln w="57150" cmpd="thinThick">
            <a:solidFill>
              <a:srgbClr val="1E12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The coupling between soft and hard modes appears to be weak</a:t>
            </a:r>
            <a:r>
              <a:rPr kumimoji="1" lang="en-US" altLang="zh-CN" sz="2400" dirty="0" smtClean="0"/>
              <a:t>.</a:t>
            </a:r>
          </a:p>
          <a:p>
            <a:r>
              <a:rPr kumimoji="1" lang="en-US" altLang="zh-CN" sz="2400" dirty="0" smtClean="0"/>
              <a:t>The IR dynamics can be studied separately from UV cascade.  </a:t>
            </a:r>
            <a:endParaRPr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308477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Screen Shot 2019-07-06 at 9.09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0940"/>
            <a:ext cx="9144000" cy="3193438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449043" y="226021"/>
            <a:ext cx="8237757" cy="96466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2800" b="1" dirty="0" smtClean="0"/>
              <a:t>Spectrum evolution </a:t>
            </a:r>
            <a:r>
              <a:rPr lang="en-US" altLang="zh-CN" sz="2800" b="1" dirty="0" smtClean="0"/>
              <a:t>– NTFP with anomaly</a:t>
            </a:r>
          </a:p>
        </p:txBody>
      </p:sp>
      <p:sp>
        <p:nvSpPr>
          <p:cNvPr id="9" name="矩形 8"/>
          <p:cNvSpPr/>
          <p:nvPr/>
        </p:nvSpPr>
        <p:spPr>
          <a:xfrm>
            <a:off x="6221284" y="1922395"/>
            <a:ext cx="1966396" cy="45330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791332" y="6356350"/>
            <a:ext cx="2133600" cy="365125"/>
          </a:xfrm>
        </p:spPr>
        <p:txBody>
          <a:bodyPr/>
          <a:lstStyle/>
          <a:p>
            <a:fld id="{0AF97AAA-52BB-BE4D-B133-17D01AAF1A03}" type="slidenum">
              <a:rPr kumimoji="1" lang="zh-CN" altLang="en-US" sz="2000" b="1" smtClean="0">
                <a:solidFill>
                  <a:schemeClr val="tx1"/>
                </a:solidFill>
              </a:rPr>
              <a:t>19</a:t>
            </a:fld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49565" y="4889213"/>
            <a:ext cx="8337236" cy="46166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en-US" altLang="zh-CN" sz="2400" dirty="0" smtClean="0"/>
              <a:t> </a:t>
            </a:r>
            <a:r>
              <a:rPr lang="en-US" altLang="zh-CN" sz="2000" dirty="0" smtClean="0"/>
              <a:t>Non-thermal IR fixed-point associated with self-similar cascade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449043" y="1299275"/>
            <a:ext cx="8203091" cy="400110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Momentum spectrum of massive relativistic scalar theory in 2-D</a:t>
            </a:r>
            <a:endParaRPr kumimoji="1" lang="zh-CN" alt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349565" y="5327572"/>
            <a:ext cx="8337235" cy="46166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altLang="zh-CN" sz="2400" dirty="0">
                <a:sym typeface="Zapf Dingbats"/>
              </a:rPr>
              <a:t> </a:t>
            </a:r>
            <a:r>
              <a:rPr lang="en-US" altLang="zh-CN" sz="2400" dirty="0" smtClean="0">
                <a:sym typeface="Zapf Dingbats"/>
              </a:rPr>
              <a:t>  </a:t>
            </a:r>
            <a:r>
              <a:rPr lang="en-US" altLang="zh-CN" sz="2000" dirty="0" smtClean="0"/>
              <a:t>Different exponents from 2PI 1/N prediction </a:t>
            </a:r>
            <a:endParaRPr kumimoji="1" lang="zh-CN" altLang="en-US" sz="2000" dirty="0"/>
          </a:p>
        </p:txBody>
      </p:sp>
      <p:pic>
        <p:nvPicPr>
          <p:cNvPr id="4" name="图片 3" descr="Screen Shot 2019-07-06 at 9.12.5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47" y="5363967"/>
            <a:ext cx="2062118" cy="459290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5" name="右箭头 4"/>
          <p:cNvSpPr/>
          <p:nvPr/>
        </p:nvSpPr>
        <p:spPr>
          <a:xfrm rot="3460345">
            <a:off x="2762893" y="3778579"/>
            <a:ext cx="797485" cy="221619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右箭头 18"/>
          <p:cNvSpPr/>
          <p:nvPr/>
        </p:nvSpPr>
        <p:spPr>
          <a:xfrm rot="13265880">
            <a:off x="1505399" y="2645458"/>
            <a:ext cx="797485" cy="221619"/>
          </a:xfrm>
          <a:prstGeom prst="rightArrow">
            <a:avLst/>
          </a:prstGeom>
          <a:solidFill>
            <a:srgbClr val="F937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358303" y="5789237"/>
            <a:ext cx="8785697" cy="461665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♬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  </a:t>
            </a:r>
            <a:r>
              <a:rPr lang="en-US" altLang="zh-CN" sz="2000" dirty="0" smtClean="0"/>
              <a:t>Anomalous scaling,  vortex cluster, weak coupling to thermal noise</a:t>
            </a:r>
            <a:endParaRPr kumimoji="1"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1360756" y="6356350"/>
            <a:ext cx="6906301" cy="369332"/>
          </a:xfrm>
          <a:prstGeom prst="rect">
            <a:avLst/>
          </a:prstGeom>
          <a:noFill/>
          <a:ln w="28575" cmpd="sng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Strongly anomalous NTFP</a:t>
            </a:r>
            <a:r>
              <a:rPr kumimoji="1" lang="en-US" altLang="zh-CN" dirty="0" smtClean="0">
                <a:solidFill>
                  <a:srgbClr val="000000"/>
                </a:solidFill>
              </a:rPr>
              <a:t>,  M. Karl and T. </a:t>
            </a:r>
            <a:r>
              <a:rPr kumimoji="1" lang="en-US" altLang="zh-CN" dirty="0" err="1" smtClean="0">
                <a:solidFill>
                  <a:srgbClr val="000000"/>
                </a:solidFill>
              </a:rPr>
              <a:t>Gasenzer</a:t>
            </a:r>
            <a:r>
              <a:rPr kumimoji="1" lang="en-US" altLang="zh-CN" dirty="0" smtClean="0">
                <a:solidFill>
                  <a:srgbClr val="000000"/>
                </a:solidFill>
              </a:rPr>
              <a:t>, </a:t>
            </a:r>
            <a:r>
              <a:rPr kumimoji="1" lang="en-US" altLang="zh-CN" dirty="0" smtClean="0"/>
              <a:t>New J. Phys. 2017</a:t>
            </a:r>
          </a:p>
        </p:txBody>
      </p:sp>
      <p:pic>
        <p:nvPicPr>
          <p:cNvPr id="23" name="图片 22" descr="Screen Shot 2019-07-07 at 6.10.3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26" y="1760940"/>
            <a:ext cx="3297550" cy="527608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pic>
        <p:nvPicPr>
          <p:cNvPr id="24" name="图片 23" descr="Screen Shot 2018-05-19 at 11.34.4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069" y="3499234"/>
            <a:ext cx="2597611" cy="72836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62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97AAA-52BB-BE4D-B133-17D01AAF1A03}" type="slidenum">
              <a:rPr kumimoji="1" lang="zh-CN" altLang="en-US" sz="2000" b="1" smtClean="0">
                <a:solidFill>
                  <a:schemeClr val="tx1"/>
                </a:solidFill>
              </a:rPr>
              <a:t>2</a:t>
            </a:fld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612339" y="411401"/>
            <a:ext cx="7994445" cy="1082899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/>
              <a:t>Outlines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80378" y="1849174"/>
            <a:ext cx="7926406" cy="264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zh-CN" sz="2800" dirty="0" smtClean="0"/>
              <a:t>Background and Motivation, </a:t>
            </a:r>
            <a:r>
              <a:rPr kumimoji="1" lang="en-US" altLang="zh-CN" sz="2000" dirty="0" smtClean="0"/>
              <a:t>NTFP</a:t>
            </a:r>
            <a:r>
              <a:rPr kumimoji="1" lang="is-IS" altLang="zh-CN" sz="2000" dirty="0" smtClean="0"/>
              <a:t>…</a:t>
            </a:r>
            <a:r>
              <a:rPr kumimoji="1" lang="en-US" altLang="zh-CN" sz="2000" dirty="0" smtClean="0"/>
              <a:t>  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dirty="0" smtClean="0"/>
              <a:t>2. From relativistic Φ</a:t>
            </a:r>
            <a:r>
              <a:rPr kumimoji="1" lang="en-US" altLang="zh-CN" sz="2800" baseline="30000" dirty="0" smtClean="0"/>
              <a:t>4</a:t>
            </a:r>
            <a:r>
              <a:rPr kumimoji="1" lang="en-US" altLang="zh-CN" sz="2800" dirty="0" smtClean="0"/>
              <a:t> to non-rel. GPE, </a:t>
            </a:r>
            <a:r>
              <a:rPr kumimoji="1" lang="en-US" altLang="zh-CN" sz="2000" dirty="0" smtClean="0"/>
              <a:t> mapping, NREFT</a:t>
            </a:r>
            <a:r>
              <a:rPr kumimoji="1" lang="is-IS" altLang="zh-CN" sz="2000" dirty="0" smtClean="0"/>
              <a:t>…</a:t>
            </a:r>
            <a:r>
              <a:rPr kumimoji="1" lang="en-US" altLang="zh-CN" sz="2000" dirty="0" smtClean="0"/>
              <a:t> </a:t>
            </a:r>
            <a:endParaRPr kumimoji="1" lang="en-US" altLang="zh-CN" sz="20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800" dirty="0" smtClean="0"/>
              <a:t>3. Simulation in 2D, </a:t>
            </a:r>
            <a:r>
              <a:rPr kumimoji="1" lang="en-US" altLang="zh-CN" sz="2000" dirty="0"/>
              <a:t>scaling </a:t>
            </a:r>
            <a:r>
              <a:rPr kumimoji="1" lang="en-US" altLang="zh-CN" sz="2000" dirty="0" smtClean="0"/>
              <a:t>exponents, vortex dynamics</a:t>
            </a:r>
            <a:r>
              <a:rPr kumimoji="1" lang="is-IS" altLang="zh-CN" sz="2000" dirty="0" smtClean="0"/>
              <a:t>…</a:t>
            </a:r>
            <a:endParaRPr kumimoji="1" lang="en-US" altLang="zh-CN" sz="2000" dirty="0" smtClean="0"/>
          </a:p>
          <a:p>
            <a:pPr>
              <a:lnSpc>
                <a:spcPct val="150000"/>
              </a:lnSpc>
            </a:pPr>
            <a:r>
              <a:rPr kumimoji="1" lang="en-US" altLang="zh-CN" sz="2800" dirty="0" smtClean="0"/>
              <a:t>4. Summary and Outlook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436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Screen Shot 2019-07-06 at 9.38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41" y="5383334"/>
            <a:ext cx="5613408" cy="768331"/>
          </a:xfrm>
          <a:prstGeom prst="rect">
            <a:avLst/>
          </a:prstGeom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521623" y="226021"/>
            <a:ext cx="8054627" cy="96466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/>
              <a:t>Spatial structure of </a:t>
            </a:r>
            <a:r>
              <a:rPr kumimoji="1" lang="en-US" altLang="zh-CN" sz="2800" b="1" dirty="0" err="1" smtClean="0"/>
              <a:t>ψ</a:t>
            </a:r>
            <a:r>
              <a:rPr kumimoji="1" lang="en-US" altLang="zh-CN" sz="2800" b="1" dirty="0" smtClean="0"/>
              <a:t> field, vortex</a:t>
            </a:r>
            <a:endParaRPr lang="en-US" altLang="zh-CN" sz="2800" b="1" dirty="0" smtClean="0"/>
          </a:p>
        </p:txBody>
      </p:sp>
      <p:sp>
        <p:nvSpPr>
          <p:cNvPr id="7" name="矩形 6"/>
          <p:cNvSpPr/>
          <p:nvPr/>
        </p:nvSpPr>
        <p:spPr>
          <a:xfrm>
            <a:off x="8362883" y="6221571"/>
            <a:ext cx="781117" cy="6113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幻灯片编号占位符 4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F97AAA-52BB-BE4D-B133-17D01AAF1A03}" type="slidenum">
              <a:rPr kumimoji="1" lang="zh-CN" altLang="en-US" sz="2000" b="1" smtClean="0">
                <a:solidFill>
                  <a:schemeClr val="tx1"/>
                </a:solidFill>
              </a:rPr>
              <a:pPr/>
              <a:t>20</a:t>
            </a:fld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9763" y="1352320"/>
            <a:ext cx="5273979" cy="707886"/>
          </a:xfrm>
          <a:prstGeom prst="rect">
            <a:avLst/>
          </a:prstGeom>
          <a:noFill/>
          <a:ln w="31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Striking similarities with previous observations</a:t>
            </a:r>
          </a:p>
          <a:p>
            <a:r>
              <a:rPr lang="en-US" altLang="zh-CN" sz="2000" dirty="0" smtClean="0"/>
              <a:t> in the simulations of Gross-</a:t>
            </a:r>
            <a:r>
              <a:rPr lang="en-US" altLang="zh-CN" sz="2000" dirty="0" err="1" smtClean="0"/>
              <a:t>Pitaevskii</a:t>
            </a:r>
            <a:r>
              <a:rPr lang="en-US" altLang="zh-CN" sz="2000" dirty="0" smtClean="0"/>
              <a:t> equation</a:t>
            </a:r>
            <a:endParaRPr kumimoji="1"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1529432" y="6221571"/>
            <a:ext cx="5720899" cy="461665"/>
          </a:xfrm>
          <a:prstGeom prst="rect">
            <a:avLst/>
          </a:prstGeom>
          <a:noFill/>
          <a:ln w="76200" cmpd="tri">
            <a:solidFill>
              <a:srgbClr val="1E12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Clear evidence of long lived vortex defects </a:t>
            </a:r>
            <a:endParaRPr kumimoji="1" lang="zh-CN" altLang="en-US" sz="2400" dirty="0"/>
          </a:p>
        </p:txBody>
      </p:sp>
      <p:pic>
        <p:nvPicPr>
          <p:cNvPr id="3" name="图片 2" descr="Screen Shot 2019-07-06 at 9.24.4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5" y="2335827"/>
            <a:ext cx="8622377" cy="3083389"/>
          </a:xfrm>
          <a:prstGeom prst="rect">
            <a:avLst/>
          </a:prstGeom>
          <a:ln>
            <a:noFill/>
          </a:ln>
        </p:spPr>
      </p:pic>
      <p:pic>
        <p:nvPicPr>
          <p:cNvPr id="4" name="图片 3" descr="Screen Shot 2019-07-06 at 9.26.5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11" y="2383741"/>
            <a:ext cx="1104900" cy="520700"/>
          </a:xfrm>
          <a:prstGeom prst="rect">
            <a:avLst/>
          </a:prstGeom>
        </p:spPr>
      </p:pic>
      <p:pic>
        <p:nvPicPr>
          <p:cNvPr id="13" name="图片 12" descr="Screen Shot 2019-07-06 at 9.27.0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87" y="2343980"/>
            <a:ext cx="1525815" cy="457200"/>
          </a:xfrm>
          <a:prstGeom prst="rect">
            <a:avLst/>
          </a:prstGeom>
        </p:spPr>
      </p:pic>
      <p:pic>
        <p:nvPicPr>
          <p:cNvPr id="16" name="图片 15" descr="Screen Shot 2019-07-07 at 4.16.0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84" y="5441588"/>
            <a:ext cx="2465394" cy="686775"/>
          </a:xfrm>
          <a:prstGeom prst="rect">
            <a:avLst/>
          </a:prstGeom>
        </p:spPr>
      </p:pic>
      <p:sp>
        <p:nvSpPr>
          <p:cNvPr id="14" name="任意多边形 25"/>
          <p:cNvSpPr/>
          <p:nvPr/>
        </p:nvSpPr>
        <p:spPr bwMode="auto">
          <a:xfrm>
            <a:off x="6722619" y="1033942"/>
            <a:ext cx="1640264" cy="1480017"/>
          </a:xfrm>
          <a:custGeom>
            <a:avLst/>
            <a:gdLst>
              <a:gd name="connsiteX0" fmla="*/ 0 w 1640264"/>
              <a:gd name="connsiteY0" fmla="*/ 0 h 1480017"/>
              <a:gd name="connsiteX1" fmla="*/ 527901 w 1640264"/>
              <a:gd name="connsiteY1" fmla="*/ 320512 h 1480017"/>
              <a:gd name="connsiteX2" fmla="*/ 829559 w 1640264"/>
              <a:gd name="connsiteY2" fmla="*/ 1480009 h 1480017"/>
              <a:gd name="connsiteX3" fmla="*/ 1206631 w 1640264"/>
              <a:gd name="connsiteY3" fmla="*/ 339365 h 1480017"/>
              <a:gd name="connsiteX4" fmla="*/ 1640264 w 1640264"/>
              <a:gd name="connsiteY4" fmla="*/ 9427 h 148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0264" h="1480017">
                <a:moveTo>
                  <a:pt x="0" y="0"/>
                </a:moveTo>
                <a:cubicBezTo>
                  <a:pt x="194820" y="36922"/>
                  <a:pt x="389641" y="73844"/>
                  <a:pt x="527901" y="320512"/>
                </a:cubicBezTo>
                <a:cubicBezTo>
                  <a:pt x="666161" y="567180"/>
                  <a:pt x="716437" y="1476867"/>
                  <a:pt x="829559" y="1480009"/>
                </a:cubicBezTo>
                <a:cubicBezTo>
                  <a:pt x="942681" y="1483151"/>
                  <a:pt x="1071514" y="584462"/>
                  <a:pt x="1206631" y="339365"/>
                </a:cubicBezTo>
                <a:cubicBezTo>
                  <a:pt x="1341748" y="94268"/>
                  <a:pt x="1491006" y="51847"/>
                  <a:pt x="1640264" y="9427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itchFamily="18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7" name="任意多边形 29"/>
          <p:cNvSpPr/>
          <p:nvPr/>
        </p:nvSpPr>
        <p:spPr bwMode="auto">
          <a:xfrm>
            <a:off x="6972225" y="1401588"/>
            <a:ext cx="1240138" cy="254758"/>
          </a:xfrm>
          <a:custGeom>
            <a:avLst/>
            <a:gdLst>
              <a:gd name="connsiteX0" fmla="*/ 184027 w 1240138"/>
              <a:gd name="connsiteY0" fmla="*/ 9427 h 254758"/>
              <a:gd name="connsiteX1" fmla="*/ 23772 w 1240138"/>
              <a:gd name="connsiteY1" fmla="*/ 150829 h 254758"/>
              <a:gd name="connsiteX2" fmla="*/ 636514 w 1240138"/>
              <a:gd name="connsiteY2" fmla="*/ 254524 h 254758"/>
              <a:gd name="connsiteX3" fmla="*/ 1220976 w 1240138"/>
              <a:gd name="connsiteY3" fmla="*/ 122548 h 254758"/>
              <a:gd name="connsiteX4" fmla="*/ 1041867 w 1240138"/>
              <a:gd name="connsiteY4" fmla="*/ 0 h 254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138" h="254758">
                <a:moveTo>
                  <a:pt x="184027" y="9427"/>
                </a:moveTo>
                <a:cubicBezTo>
                  <a:pt x="66192" y="59703"/>
                  <a:pt x="-51643" y="109980"/>
                  <a:pt x="23772" y="150829"/>
                </a:cubicBezTo>
                <a:cubicBezTo>
                  <a:pt x="99186" y="191679"/>
                  <a:pt x="436980" y="259238"/>
                  <a:pt x="636514" y="254524"/>
                </a:cubicBezTo>
                <a:cubicBezTo>
                  <a:pt x="836048" y="249811"/>
                  <a:pt x="1153417" y="164969"/>
                  <a:pt x="1220976" y="122548"/>
                </a:cubicBezTo>
                <a:cubicBezTo>
                  <a:pt x="1288535" y="80127"/>
                  <a:pt x="1165201" y="40063"/>
                  <a:pt x="1041867" y="0"/>
                </a:cubicBezTo>
              </a:path>
            </a:pathLst>
          </a:custGeom>
          <a:noFill/>
          <a:ln w="28575" cap="flat" cmpd="sng" algn="ctr">
            <a:solidFill>
              <a:srgbClr val="00CC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itchFamily="18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813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1133965" y="226021"/>
            <a:ext cx="7261046" cy="96466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/>
              <a:t>Evolution of vortex and anti-vortex</a:t>
            </a:r>
          </a:p>
        </p:txBody>
      </p:sp>
      <p:pic>
        <p:nvPicPr>
          <p:cNvPr id="3" name="VortexDynamic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58209"/>
            <a:ext cx="7284354" cy="5463266"/>
          </a:xfrm>
          <a:prstGeom prst="rect">
            <a:avLst/>
          </a:prstGeom>
        </p:spPr>
      </p:pic>
      <p:pic>
        <p:nvPicPr>
          <p:cNvPr id="4" name="图片 3" descr="Screen Shot 2018-05-19 at 3.24.1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456" y="3227293"/>
            <a:ext cx="1852544" cy="889221"/>
          </a:xfrm>
          <a:prstGeom prst="rect">
            <a:avLst/>
          </a:prstGeom>
        </p:spPr>
      </p:pic>
      <p:sp>
        <p:nvSpPr>
          <p:cNvPr id="9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AF97AAA-52BB-BE4D-B133-17D01AAF1A03}" type="slidenum">
              <a:rPr kumimoji="1" lang="zh-CN" altLang="en-US" sz="2000" b="1" smtClean="0">
                <a:solidFill>
                  <a:schemeClr val="tx1"/>
                </a:solidFill>
              </a:rPr>
              <a:t>21</a:t>
            </a:fld>
            <a:endParaRPr kumimoji="1" lang="zh-CN" alt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7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455939" y="226021"/>
            <a:ext cx="8264242" cy="96466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/>
              <a:t>Interaction between vortex and anti</a:t>
            </a:r>
            <a:r>
              <a:rPr lang="en-US" altLang="zh-CN" sz="2800" b="1" dirty="0"/>
              <a:t>-</a:t>
            </a:r>
            <a:r>
              <a:rPr lang="en-US" altLang="zh-CN" sz="2800" b="1" dirty="0" smtClean="0"/>
              <a:t>vortex</a:t>
            </a:r>
          </a:p>
        </p:txBody>
      </p:sp>
      <p:sp>
        <p:nvSpPr>
          <p:cNvPr id="9" name="矩形 8"/>
          <p:cNvSpPr/>
          <p:nvPr/>
        </p:nvSpPr>
        <p:spPr>
          <a:xfrm>
            <a:off x="8362883" y="6198269"/>
            <a:ext cx="781117" cy="6113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17926" y="6356350"/>
            <a:ext cx="2133600" cy="365125"/>
          </a:xfrm>
        </p:spPr>
        <p:txBody>
          <a:bodyPr/>
          <a:lstStyle/>
          <a:p>
            <a:fld id="{0AF97AAA-52BB-BE4D-B133-17D01AAF1A03}" type="slidenum">
              <a:rPr kumimoji="1" lang="zh-CN" altLang="en-US" sz="2000" b="1" smtClean="0">
                <a:solidFill>
                  <a:schemeClr val="tx1"/>
                </a:solidFill>
              </a:rPr>
              <a:t>22</a:t>
            </a:fld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3" name="图片 2" descr="Screen Shot 2019-07-06 at 10.19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985"/>
            <a:ext cx="9144000" cy="332424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55938" y="1364789"/>
            <a:ext cx="8203091" cy="400110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Vortex-</a:t>
            </a:r>
            <a:r>
              <a:rPr lang="en-US" altLang="zh-CN" sz="2000" dirty="0" err="1" smtClean="0"/>
              <a:t>antivortex</a:t>
            </a:r>
            <a:r>
              <a:rPr lang="en-US" altLang="zh-CN" sz="2000" dirty="0" smtClean="0"/>
              <a:t> annihilation occurs frequently at initial stage.</a:t>
            </a:r>
            <a:endParaRPr kumimoji="1"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215453" y="5367272"/>
            <a:ext cx="8736073" cy="830997"/>
          </a:xfrm>
          <a:prstGeom prst="rect">
            <a:avLst/>
          </a:prstGeom>
          <a:noFill/>
          <a:ln w="28575" cmpd="sng">
            <a:solidFill>
              <a:srgbClr val="1E12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Slowing down toward later time, vortex-</a:t>
            </a:r>
            <a:r>
              <a:rPr lang="en-US" altLang="zh-CN" sz="2400" b="1" dirty="0" err="1" smtClean="0"/>
              <a:t>antivortex</a:t>
            </a:r>
            <a:r>
              <a:rPr lang="en-US" altLang="zh-CN" sz="2400" b="1" dirty="0" smtClean="0"/>
              <a:t> pairs bounded.</a:t>
            </a:r>
          </a:p>
          <a:p>
            <a:r>
              <a:rPr lang="en-US" altLang="zh-CN" sz="2400" b="1" dirty="0" smtClean="0"/>
              <a:t>Annihilation occurs via multiple vortices int.,  </a:t>
            </a:r>
            <a:r>
              <a:rPr lang="en-US" altLang="zh-CN" sz="2400" b="1" dirty="0" err="1" smtClean="0"/>
              <a:t>pair+single</a:t>
            </a:r>
            <a:r>
              <a:rPr lang="en-US" altLang="zh-CN" sz="2400" b="1" dirty="0" smtClean="0"/>
              <a:t>, </a:t>
            </a:r>
            <a:r>
              <a:rPr lang="en-US" altLang="zh-CN" sz="2400" b="1" dirty="0" err="1" smtClean="0"/>
              <a:t>pair+pair</a:t>
            </a:r>
            <a:r>
              <a:rPr lang="en-US" altLang="zh-CN" sz="2400" b="1" dirty="0" smtClean="0"/>
              <a:t>  </a:t>
            </a:r>
            <a:endParaRPr kumimoji="1" lang="zh-CN" altLang="en-US" sz="2400" b="1" dirty="0"/>
          </a:p>
        </p:txBody>
      </p:sp>
      <p:sp>
        <p:nvSpPr>
          <p:cNvPr id="2" name="椭圆 1"/>
          <p:cNvSpPr/>
          <p:nvPr/>
        </p:nvSpPr>
        <p:spPr>
          <a:xfrm rot="19243341">
            <a:off x="774501" y="2608329"/>
            <a:ext cx="245539" cy="38798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/>
          <p:cNvSpPr/>
          <p:nvPr/>
        </p:nvSpPr>
        <p:spPr>
          <a:xfrm rot="19243341">
            <a:off x="2768858" y="2596887"/>
            <a:ext cx="245539" cy="38798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椭圆 14"/>
          <p:cNvSpPr/>
          <p:nvPr/>
        </p:nvSpPr>
        <p:spPr>
          <a:xfrm rot="19243341">
            <a:off x="5060678" y="2574004"/>
            <a:ext cx="245539" cy="38798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椭圆 15"/>
          <p:cNvSpPr/>
          <p:nvPr/>
        </p:nvSpPr>
        <p:spPr>
          <a:xfrm rot="19243341">
            <a:off x="7317543" y="2569202"/>
            <a:ext cx="266427" cy="370897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椭圆 16"/>
          <p:cNvSpPr/>
          <p:nvPr/>
        </p:nvSpPr>
        <p:spPr>
          <a:xfrm rot="16718255">
            <a:off x="719545" y="4250282"/>
            <a:ext cx="423217" cy="24266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8"/>
          <p:cNvSpPr/>
          <p:nvPr/>
        </p:nvSpPr>
        <p:spPr>
          <a:xfrm rot="19243341">
            <a:off x="973778" y="2949304"/>
            <a:ext cx="493445" cy="151423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椭圆 19"/>
          <p:cNvSpPr/>
          <p:nvPr/>
        </p:nvSpPr>
        <p:spPr>
          <a:xfrm rot="19243341">
            <a:off x="7361374" y="2861637"/>
            <a:ext cx="493445" cy="151423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椭圆 21"/>
          <p:cNvSpPr/>
          <p:nvPr/>
        </p:nvSpPr>
        <p:spPr>
          <a:xfrm rot="20130660">
            <a:off x="813289" y="4458766"/>
            <a:ext cx="493445" cy="151423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椭圆 23"/>
          <p:cNvSpPr/>
          <p:nvPr/>
        </p:nvSpPr>
        <p:spPr>
          <a:xfrm rot="19243341">
            <a:off x="5154572" y="2865295"/>
            <a:ext cx="493445" cy="151423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/>
          <p:cNvSpPr/>
          <p:nvPr/>
        </p:nvSpPr>
        <p:spPr>
          <a:xfrm rot="19243341">
            <a:off x="2897074" y="2886901"/>
            <a:ext cx="493445" cy="151423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990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Screen Shot 2019-07-06 at 10.36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5" y="1167798"/>
            <a:ext cx="6647988" cy="3814315"/>
          </a:xfrm>
          <a:prstGeom prst="rect">
            <a:avLst/>
          </a:prstGeom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413525" y="226021"/>
            <a:ext cx="8193260" cy="96466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/>
              <a:t>Time evolution of vertex density</a:t>
            </a:r>
          </a:p>
        </p:txBody>
      </p:sp>
      <p:sp>
        <p:nvSpPr>
          <p:cNvPr id="7" name="幻灯片编号占位符 4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F97AAA-52BB-BE4D-B133-17D01AAF1A03}" type="slidenum">
              <a:rPr kumimoji="1" lang="zh-CN" altLang="en-US" sz="2000" b="1" smtClean="0">
                <a:solidFill>
                  <a:schemeClr val="tx1"/>
                </a:solidFill>
              </a:rPr>
              <a:pPr/>
              <a:t>23</a:t>
            </a:fld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3524" y="5004997"/>
            <a:ext cx="8425676" cy="1569660"/>
          </a:xfrm>
          <a:prstGeom prst="rect">
            <a:avLst/>
          </a:prstGeom>
          <a:noFill/>
          <a:ln w="28575" cmpd="sng">
            <a:solidFill>
              <a:srgbClr val="1E12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Decay of vortex density consistent with vortex kinetic picture near the strongly anomalous NTFP, which is responsible for the smaller scaling exponents.</a:t>
            </a:r>
          </a:p>
          <a:p>
            <a:r>
              <a:rPr lang="en-US" altLang="zh-CN" sz="2400" dirty="0" smtClean="0"/>
              <a:t>                                         </a:t>
            </a:r>
            <a:r>
              <a:rPr lang="en-US" altLang="zh-CN" sz="2400" dirty="0" err="1" smtClean="0"/>
              <a:t>ζ</a:t>
            </a:r>
            <a:r>
              <a:rPr lang="en-US" altLang="zh-CN" sz="2400" dirty="0" smtClean="0"/>
              <a:t> =2/5   in </a:t>
            </a:r>
            <a:r>
              <a:rPr lang="en-US" altLang="zh-CN" sz="2000" dirty="0" smtClean="0">
                <a:solidFill>
                  <a:srgbClr val="000000"/>
                </a:solidFill>
              </a:rPr>
              <a:t>Karl and </a:t>
            </a:r>
            <a:r>
              <a:rPr lang="en-US" altLang="zh-CN" sz="2000" dirty="0" err="1" smtClean="0">
                <a:solidFill>
                  <a:srgbClr val="000000"/>
                </a:solidFill>
              </a:rPr>
              <a:t>Gasenzer</a:t>
            </a:r>
            <a:r>
              <a:rPr lang="en-US" altLang="zh-CN" sz="2000" dirty="0" smtClean="0"/>
              <a:t>, New J. </a:t>
            </a:r>
            <a:r>
              <a:rPr lang="en-US" altLang="zh-CN" sz="2000" dirty="0" err="1" smtClean="0"/>
              <a:t>Phys</a:t>
            </a:r>
            <a:r>
              <a:rPr lang="en-US" altLang="zh-CN" sz="2000" dirty="0" smtClean="0"/>
              <a:t>, 2017</a:t>
            </a:r>
          </a:p>
        </p:txBody>
      </p:sp>
      <p:grpSp>
        <p:nvGrpSpPr>
          <p:cNvPr id="13" name="组 12"/>
          <p:cNvGrpSpPr/>
          <p:nvPr/>
        </p:nvGrpSpPr>
        <p:grpSpPr>
          <a:xfrm>
            <a:off x="2463920" y="3879108"/>
            <a:ext cx="3263857" cy="422810"/>
            <a:chOff x="2610075" y="4008595"/>
            <a:chExt cx="3470036" cy="598757"/>
          </a:xfrm>
        </p:grpSpPr>
        <p:pic>
          <p:nvPicPr>
            <p:cNvPr id="11" name="图片 10" descr="Screen Shot 2019-07-06 at 10.43.36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0532" y="4101803"/>
              <a:ext cx="1999579" cy="372391"/>
            </a:xfrm>
            <a:prstGeom prst="rect">
              <a:avLst/>
            </a:prstGeom>
          </p:spPr>
        </p:pic>
        <p:pic>
          <p:nvPicPr>
            <p:cNvPr id="12" name="图片 11" descr="Screen Shot 2019-07-06 at 10.57.34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075" y="4008595"/>
              <a:ext cx="1818447" cy="598757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6841553" y="1561809"/>
            <a:ext cx="2256683" cy="2246769"/>
          </a:xfrm>
          <a:prstGeom prst="rect">
            <a:avLst/>
          </a:prstGeom>
          <a:solidFill>
            <a:srgbClr val="EBFDA6"/>
          </a:solidFill>
          <a:ln w="38100" cmpd="sng">
            <a:solidFill>
              <a:srgbClr val="1E12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</a:rPr>
              <a:t>Evolution of self-similar spectrum +</a:t>
            </a:r>
          </a:p>
          <a:p>
            <a:r>
              <a:rPr kumimoji="1" lang="en-US" altLang="zh-CN" sz="2000" b="1" dirty="0">
                <a:solidFill>
                  <a:srgbClr val="FF0000"/>
                </a:solidFill>
              </a:rPr>
              <a:t>v</a:t>
            </a:r>
            <a:r>
              <a:rPr kumimoji="1" lang="en-US" altLang="zh-CN" sz="2000" b="1" dirty="0" smtClean="0">
                <a:solidFill>
                  <a:srgbClr val="FF0000"/>
                </a:solidFill>
              </a:rPr>
              <a:t>ortex interaction</a:t>
            </a:r>
          </a:p>
          <a:p>
            <a:r>
              <a:rPr kumimoji="1" lang="en-US" altLang="zh-CN" sz="2000" b="1" dirty="0">
                <a:solidFill>
                  <a:srgbClr val="FF0000"/>
                </a:solidFill>
              </a:rPr>
              <a:t>c</a:t>
            </a:r>
            <a:r>
              <a:rPr kumimoji="1" lang="en-US" altLang="zh-CN" sz="2000" b="1" dirty="0" smtClean="0">
                <a:solidFill>
                  <a:srgbClr val="FF0000"/>
                </a:solidFill>
              </a:rPr>
              <a:t>oincide with “strongly anomalous” </a:t>
            </a:r>
          </a:p>
          <a:p>
            <a:r>
              <a:rPr kumimoji="1" lang="en-US" altLang="zh-CN" sz="2000" b="1" dirty="0" smtClean="0">
                <a:solidFill>
                  <a:srgbClr val="FF0000"/>
                </a:solidFill>
              </a:rPr>
              <a:t>NTFP with GPE</a:t>
            </a:r>
            <a:endParaRPr kumimoji="1"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90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487604" y="186414"/>
            <a:ext cx="7903727" cy="76747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/>
              <a:t>Summary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68230" y="953885"/>
            <a:ext cx="8767404" cy="283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zh-CN" sz="2000" dirty="0" smtClean="0"/>
              <a:t>A </a:t>
            </a:r>
            <a:r>
              <a:rPr kumimoji="1" lang="en-US" altLang="zh-CN" sz="2000" dirty="0" smtClean="0">
                <a:solidFill>
                  <a:srgbClr val="F93744"/>
                </a:solidFill>
              </a:rPr>
              <a:t>mapping</a:t>
            </a:r>
            <a:r>
              <a:rPr kumimoji="1" lang="en-US" altLang="zh-CN" sz="2000" dirty="0" smtClean="0"/>
              <a:t> between the relativistic scalar </a:t>
            </a:r>
            <a:r>
              <a:rPr kumimoji="1" lang="en-US" altLang="zh-CN" sz="2000" dirty="0"/>
              <a:t>field </a:t>
            </a:r>
            <a:r>
              <a:rPr kumimoji="1" lang="en-US" altLang="zh-CN" sz="2000" dirty="0" err="1" smtClean="0">
                <a:latin typeface="Lucida Grande"/>
                <a:ea typeface="Lucida Grande"/>
                <a:cs typeface="Lucida Grande"/>
              </a:rPr>
              <a:t>ϕ</a:t>
            </a:r>
            <a:r>
              <a:rPr kumimoji="1" lang="en-US" altLang="zh-CN" sz="2000" dirty="0" smtClean="0"/>
              <a:t> and the non-relativistic complex </a:t>
            </a:r>
            <a:r>
              <a:rPr kumimoji="1" lang="en-US" altLang="zh-CN" sz="2000" dirty="0" err="1" smtClean="0"/>
              <a:t>ψ</a:t>
            </a:r>
            <a:r>
              <a:rPr kumimoji="1" lang="en-US" altLang="zh-CN" sz="2000" dirty="0" smtClean="0"/>
              <a:t> field is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established </a:t>
            </a:r>
            <a:r>
              <a:rPr kumimoji="1" lang="en-US" altLang="zh-CN" sz="2000" dirty="0">
                <a:solidFill>
                  <a:srgbClr val="FF0000"/>
                </a:solidFill>
              </a:rPr>
              <a:t>explicitly and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systematically</a:t>
            </a:r>
            <a:r>
              <a:rPr kumimoji="1" lang="en-US" altLang="zh-CN" sz="2000" dirty="0" smtClean="0"/>
              <a:t>. Serve as </a:t>
            </a:r>
            <a:r>
              <a:rPr kumimoji="1" lang="en-US" altLang="zh-CN" sz="2000" dirty="0" smtClean="0">
                <a:solidFill>
                  <a:srgbClr val="FF3613"/>
                </a:solidFill>
              </a:rPr>
              <a:t>NREFT</a:t>
            </a:r>
            <a:r>
              <a:rPr kumimoji="1" lang="en-US" altLang="zh-CN" sz="2000" dirty="0" smtClean="0"/>
              <a:t>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zh-CN" sz="2000" dirty="0" smtClean="0"/>
              <a:t>The </a:t>
            </a:r>
            <a:r>
              <a:rPr kumimoji="1" lang="en-US" altLang="zh-CN" sz="2000" dirty="0" smtClean="0">
                <a:solidFill>
                  <a:srgbClr val="1E12FF"/>
                </a:solidFill>
              </a:rPr>
              <a:t>infrared feature</a:t>
            </a:r>
            <a:r>
              <a:rPr kumimoji="1" lang="en-US" altLang="zh-CN" sz="2000" dirty="0" smtClean="0"/>
              <a:t> of the dynamical evolution of a self-interacting relativistic field is observed, which is well described by </a:t>
            </a:r>
            <a:r>
              <a:rPr kumimoji="1" lang="en-US" altLang="zh-CN" sz="2000" dirty="0" smtClean="0">
                <a:solidFill>
                  <a:srgbClr val="1E12FF"/>
                </a:solidFill>
              </a:rPr>
              <a:t>GPE with U(1) symmetry.</a:t>
            </a:r>
            <a:r>
              <a:rPr kumimoji="1" lang="en-US" altLang="zh-CN" sz="2000" dirty="0" smtClean="0"/>
              <a:t> </a:t>
            </a:r>
          </a:p>
          <a:p>
            <a:pPr algn="just">
              <a:lnSpc>
                <a:spcPct val="150000"/>
              </a:lnSpc>
            </a:pPr>
            <a:r>
              <a:rPr kumimoji="1" lang="en-US" altLang="zh-CN" sz="2000" dirty="0" smtClean="0">
                <a:solidFill>
                  <a:srgbClr val="000000"/>
                </a:solidFill>
              </a:rPr>
              <a:t>3.    A NTFP with “</a:t>
            </a:r>
            <a:r>
              <a:rPr kumimoji="1" lang="en-US" altLang="zh-CN" sz="2000" dirty="0" smtClean="0">
                <a:solidFill>
                  <a:srgbClr val="008000"/>
                </a:solidFill>
              </a:rPr>
              <a:t>strongly anomalous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” scaling is numerically observed ,</a:t>
            </a:r>
          </a:p>
          <a:p>
            <a:pPr algn="just">
              <a:lnSpc>
                <a:spcPct val="150000"/>
              </a:lnSpc>
            </a:pPr>
            <a:r>
              <a:rPr kumimoji="1" lang="en-US" altLang="zh-CN" sz="2000" dirty="0" smtClean="0">
                <a:solidFill>
                  <a:srgbClr val="000000"/>
                </a:solidFill>
              </a:rPr>
              <a:t>       which can be understood with the </a:t>
            </a:r>
            <a:r>
              <a:rPr kumimoji="1" lang="en-US" altLang="zh-CN" sz="2000" dirty="0" smtClean="0">
                <a:solidFill>
                  <a:srgbClr val="008000"/>
                </a:solidFill>
              </a:rPr>
              <a:t>correlated vortex dynamics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.  </a:t>
            </a:r>
            <a:endParaRPr kumimoji="1" lang="en-US" altLang="zh-CN" sz="2000" dirty="0" smtClean="0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487604" y="4236602"/>
            <a:ext cx="7903727" cy="783013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/>
              <a:t>Outlook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68230" y="5019615"/>
            <a:ext cx="8672393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2000" dirty="0" smtClean="0">
                <a:solidFill>
                  <a:srgbClr val="000000"/>
                </a:solidFill>
              </a:rPr>
              <a:t>1.     Global polarization </a:t>
            </a:r>
            <a:r>
              <a:rPr kumimoji="1" lang="en-US" altLang="zh-CN" sz="2000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kumimoji="1" lang="en-US" altLang="zh-CN" sz="2000" dirty="0" err="1" smtClean="0">
                <a:solidFill>
                  <a:srgbClr val="000000"/>
                </a:solidFill>
                <a:sym typeface="Wingdings"/>
              </a:rPr>
              <a:t>vorticity</a:t>
            </a:r>
            <a:r>
              <a:rPr kumimoji="1" lang="en-US" altLang="zh-CN" sz="2000" dirty="0" smtClean="0">
                <a:solidFill>
                  <a:srgbClr val="000000"/>
                </a:solidFill>
                <a:sym typeface="Wingdings"/>
              </a:rPr>
              <a:t>, vortex dynamics. </a:t>
            </a:r>
          </a:p>
          <a:p>
            <a:pPr marL="457200" indent="-457200" algn="just">
              <a:lnSpc>
                <a:spcPct val="150000"/>
              </a:lnSpc>
              <a:buFontTx/>
              <a:buAutoNum type="arabicPeriod" startAt="2"/>
            </a:pPr>
            <a:r>
              <a:rPr kumimoji="1" lang="en-US" altLang="zh-CN" sz="2000" dirty="0" smtClean="0">
                <a:solidFill>
                  <a:srgbClr val="000000"/>
                </a:solidFill>
                <a:sym typeface="Wingdings"/>
              </a:rPr>
              <a:t>Dark matter, </a:t>
            </a:r>
            <a:r>
              <a:rPr kumimoji="1" lang="en-US" altLang="zh-CN" sz="2000" dirty="0" err="1" smtClean="0">
                <a:solidFill>
                  <a:srgbClr val="000000"/>
                </a:solidFill>
                <a:sym typeface="Wingdings"/>
              </a:rPr>
              <a:t>axion</a:t>
            </a:r>
            <a:r>
              <a:rPr kumimoji="1" lang="en-US" altLang="zh-CN" sz="2000" dirty="0">
                <a:solidFill>
                  <a:srgbClr val="000000"/>
                </a:solidFill>
                <a:sym typeface="Wingdings"/>
              </a:rPr>
              <a:t> </a:t>
            </a:r>
            <a:r>
              <a:rPr kumimoji="1" lang="is-IS" altLang="zh-CN" sz="2000" dirty="0" smtClean="0">
                <a:solidFill>
                  <a:srgbClr val="000000"/>
                </a:solidFill>
                <a:sym typeface="Wingdings"/>
              </a:rPr>
              <a:t>…...</a:t>
            </a:r>
            <a:endParaRPr kumimoji="1"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334003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487604" y="186414"/>
            <a:ext cx="7903727" cy="76747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/>
              <a:t>Summary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68230" y="953885"/>
            <a:ext cx="8767404" cy="283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zh-CN" sz="2000" dirty="0" smtClean="0"/>
              <a:t>A </a:t>
            </a:r>
            <a:r>
              <a:rPr kumimoji="1" lang="en-US" altLang="zh-CN" sz="2000" dirty="0" smtClean="0">
                <a:solidFill>
                  <a:srgbClr val="F93744"/>
                </a:solidFill>
              </a:rPr>
              <a:t>mapping</a:t>
            </a:r>
            <a:r>
              <a:rPr kumimoji="1" lang="en-US" altLang="zh-CN" sz="2000" dirty="0" smtClean="0"/>
              <a:t> between the relativistic scalar </a:t>
            </a:r>
            <a:r>
              <a:rPr kumimoji="1" lang="en-US" altLang="zh-CN" sz="2000" dirty="0"/>
              <a:t>field </a:t>
            </a:r>
            <a:r>
              <a:rPr kumimoji="1" lang="en-US" altLang="zh-CN" sz="2000" dirty="0" err="1" smtClean="0">
                <a:latin typeface="Lucida Grande"/>
                <a:ea typeface="Lucida Grande"/>
                <a:cs typeface="Lucida Grande"/>
              </a:rPr>
              <a:t>ϕ</a:t>
            </a:r>
            <a:r>
              <a:rPr kumimoji="1" lang="en-US" altLang="zh-CN" sz="2000" dirty="0" smtClean="0"/>
              <a:t> and the non-relativistic complex </a:t>
            </a:r>
            <a:r>
              <a:rPr kumimoji="1" lang="en-US" altLang="zh-CN" sz="2000" dirty="0" err="1" smtClean="0"/>
              <a:t>ψ</a:t>
            </a:r>
            <a:r>
              <a:rPr kumimoji="1" lang="en-US" altLang="zh-CN" sz="2000" dirty="0" smtClean="0"/>
              <a:t> field is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established </a:t>
            </a:r>
            <a:r>
              <a:rPr kumimoji="1" lang="en-US" altLang="zh-CN" sz="2000" dirty="0">
                <a:solidFill>
                  <a:srgbClr val="FF0000"/>
                </a:solidFill>
              </a:rPr>
              <a:t>explicitly and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systematically</a:t>
            </a:r>
            <a:r>
              <a:rPr kumimoji="1" lang="en-US" altLang="zh-CN" sz="2000" dirty="0" smtClean="0"/>
              <a:t>. Serve as </a:t>
            </a:r>
            <a:r>
              <a:rPr kumimoji="1" lang="en-US" altLang="zh-CN" sz="2000" dirty="0" smtClean="0">
                <a:solidFill>
                  <a:srgbClr val="FF3613"/>
                </a:solidFill>
              </a:rPr>
              <a:t>NREFT</a:t>
            </a:r>
            <a:r>
              <a:rPr kumimoji="1" lang="en-US" altLang="zh-CN" sz="2000" dirty="0" smtClean="0"/>
              <a:t>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zh-CN" sz="2000" dirty="0" smtClean="0"/>
              <a:t>The </a:t>
            </a:r>
            <a:r>
              <a:rPr kumimoji="1" lang="en-US" altLang="zh-CN" sz="2000" dirty="0" smtClean="0">
                <a:solidFill>
                  <a:srgbClr val="1E12FF"/>
                </a:solidFill>
              </a:rPr>
              <a:t>infrared feature</a:t>
            </a:r>
            <a:r>
              <a:rPr kumimoji="1" lang="en-US" altLang="zh-CN" sz="2000" dirty="0" smtClean="0"/>
              <a:t> of the dynamical evolution of a self-interacting relativistic field is observed, which is well described by </a:t>
            </a:r>
            <a:r>
              <a:rPr kumimoji="1" lang="en-US" altLang="zh-CN" sz="2000" dirty="0" smtClean="0">
                <a:solidFill>
                  <a:srgbClr val="1E12FF"/>
                </a:solidFill>
              </a:rPr>
              <a:t>GPE with U(1) symmetry.</a:t>
            </a:r>
            <a:r>
              <a:rPr kumimoji="1" lang="en-US" altLang="zh-CN" sz="2000" dirty="0" smtClean="0"/>
              <a:t> </a:t>
            </a:r>
          </a:p>
          <a:p>
            <a:pPr algn="just">
              <a:lnSpc>
                <a:spcPct val="150000"/>
              </a:lnSpc>
            </a:pPr>
            <a:r>
              <a:rPr kumimoji="1" lang="en-US" altLang="zh-CN" sz="2000" dirty="0" smtClean="0">
                <a:solidFill>
                  <a:srgbClr val="000000"/>
                </a:solidFill>
              </a:rPr>
              <a:t>3.    A NTFP with “</a:t>
            </a:r>
            <a:r>
              <a:rPr kumimoji="1" lang="en-US" altLang="zh-CN" sz="2000" dirty="0" smtClean="0">
                <a:solidFill>
                  <a:srgbClr val="008000"/>
                </a:solidFill>
              </a:rPr>
              <a:t>strongly anomalous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” scaling is numerically observed ,</a:t>
            </a:r>
          </a:p>
          <a:p>
            <a:pPr algn="just">
              <a:lnSpc>
                <a:spcPct val="150000"/>
              </a:lnSpc>
            </a:pPr>
            <a:r>
              <a:rPr kumimoji="1" lang="en-US" altLang="zh-CN" sz="2000" dirty="0" smtClean="0">
                <a:solidFill>
                  <a:srgbClr val="000000"/>
                </a:solidFill>
              </a:rPr>
              <a:t>       which can be understood with the </a:t>
            </a:r>
            <a:r>
              <a:rPr kumimoji="1" lang="en-US" altLang="zh-CN" sz="2000" dirty="0" smtClean="0">
                <a:solidFill>
                  <a:srgbClr val="008000"/>
                </a:solidFill>
              </a:rPr>
              <a:t>correlated vortex dynamics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.  </a:t>
            </a:r>
            <a:endParaRPr kumimoji="1" lang="en-US" altLang="zh-CN" sz="2000" dirty="0" smtClean="0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487604" y="4236602"/>
            <a:ext cx="7903727" cy="783013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/>
              <a:t>Outlook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68230" y="5019615"/>
            <a:ext cx="8672393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2000" dirty="0" smtClean="0">
                <a:solidFill>
                  <a:srgbClr val="000000"/>
                </a:solidFill>
              </a:rPr>
              <a:t>1.     Global polarization </a:t>
            </a:r>
            <a:r>
              <a:rPr kumimoji="1" lang="en-US" altLang="zh-CN" sz="2000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kumimoji="1" lang="en-US" altLang="zh-CN" sz="2000" dirty="0" err="1" smtClean="0">
                <a:solidFill>
                  <a:srgbClr val="000000"/>
                </a:solidFill>
                <a:sym typeface="Wingdings"/>
              </a:rPr>
              <a:t>vorticity</a:t>
            </a:r>
            <a:r>
              <a:rPr kumimoji="1" lang="en-US" altLang="zh-CN" sz="2000" dirty="0" smtClean="0">
                <a:solidFill>
                  <a:srgbClr val="000000"/>
                </a:solidFill>
                <a:sym typeface="Wingdings"/>
              </a:rPr>
              <a:t>, vortex dynamics. </a:t>
            </a:r>
          </a:p>
          <a:p>
            <a:pPr marL="457200" indent="-457200" algn="just">
              <a:lnSpc>
                <a:spcPct val="150000"/>
              </a:lnSpc>
              <a:buFontTx/>
              <a:buAutoNum type="arabicPeriod" startAt="2"/>
            </a:pPr>
            <a:r>
              <a:rPr kumimoji="1" lang="en-US" altLang="zh-CN" sz="2000" dirty="0" smtClean="0">
                <a:solidFill>
                  <a:srgbClr val="000000"/>
                </a:solidFill>
                <a:sym typeface="Wingdings"/>
              </a:rPr>
              <a:t>Dark matter, </a:t>
            </a:r>
            <a:r>
              <a:rPr kumimoji="1" lang="en-US" altLang="zh-CN" sz="2000" dirty="0" err="1" smtClean="0">
                <a:solidFill>
                  <a:srgbClr val="000000"/>
                </a:solidFill>
                <a:sym typeface="Wingdings"/>
              </a:rPr>
              <a:t>axion</a:t>
            </a:r>
            <a:r>
              <a:rPr kumimoji="1" lang="en-US" altLang="zh-CN" sz="2000" dirty="0">
                <a:solidFill>
                  <a:srgbClr val="000000"/>
                </a:solidFill>
                <a:sym typeface="Wingdings"/>
              </a:rPr>
              <a:t> </a:t>
            </a:r>
            <a:r>
              <a:rPr kumimoji="1" lang="is-IS" altLang="zh-CN" sz="2000" dirty="0" smtClean="0">
                <a:solidFill>
                  <a:srgbClr val="000000"/>
                </a:solidFill>
                <a:sym typeface="Wingdings"/>
              </a:rPr>
              <a:t>…...</a:t>
            </a:r>
            <a:endParaRPr kumimoji="1" lang="en-US" altLang="zh-CN" sz="2000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665976" y="3790559"/>
            <a:ext cx="77253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800" b="1" dirty="0" smtClean="0">
                <a:solidFill>
                  <a:srgbClr val="FF0000"/>
                </a:solidFill>
                <a:latin typeface="Brush Script MT Italic"/>
                <a:cs typeface="Brush Script MT Italic"/>
              </a:rPr>
              <a:t>        Thanks</a:t>
            </a:r>
            <a:endParaRPr kumimoji="1" lang="en-US" altLang="zh-CN" sz="8800" b="1" dirty="0">
              <a:solidFill>
                <a:srgbClr val="FF0000"/>
              </a:solidFill>
              <a:latin typeface="Brush Script MT Italic"/>
              <a:cs typeface="Brush Script MT Italic"/>
            </a:endParaRPr>
          </a:p>
        </p:txBody>
      </p:sp>
    </p:spTree>
    <p:extLst>
      <p:ext uri="{BB962C8B-B14F-4D97-AF65-F5344CB8AC3E}">
        <p14:creationId xmlns:p14="http://schemas.microsoft.com/office/powerpoint/2010/main" val="172508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33787"/>
            <a:ext cx="8228013" cy="1035069"/>
          </a:xfrm>
          <a:solidFill>
            <a:srgbClr val="CCFFCC"/>
          </a:solidFill>
        </p:spPr>
        <p:txBody>
          <a:bodyPr/>
          <a:lstStyle/>
          <a:p>
            <a:r>
              <a:rPr lang="en-US" altLang="zh-TW" sz="2800" b="1" dirty="0"/>
              <a:t>Physical systems far from </a:t>
            </a:r>
            <a:r>
              <a:rPr lang="en-US" altLang="zh-TW" sz="2800" b="1" dirty="0" smtClean="0"/>
              <a:t>equilibrium </a:t>
            </a:r>
            <a:br>
              <a:rPr lang="en-US" altLang="zh-TW" sz="2800" b="1" dirty="0" smtClean="0"/>
            </a:br>
            <a:r>
              <a:rPr lang="en-US" altLang="zh-TW" sz="2800" b="1" dirty="0" smtClean="0"/>
              <a:t>at different scales</a:t>
            </a:r>
            <a:endParaRPr lang="zh-CN" altLang="en-US" sz="2800" b="1" dirty="0"/>
          </a:p>
        </p:txBody>
      </p:sp>
      <p:sp>
        <p:nvSpPr>
          <p:cNvPr id="11" name="灯片编号占位符 2"/>
          <p:cNvSpPr txBox="1">
            <a:spLocks/>
          </p:cNvSpPr>
          <p:nvPr/>
        </p:nvSpPr>
        <p:spPr bwMode="auto">
          <a:xfrm>
            <a:off x="8352252" y="6245225"/>
            <a:ext cx="332961" cy="42399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fontAlgn="base">
              <a:spcBef>
                <a:spcPct val="0"/>
              </a:spcBef>
              <a:spcAft>
                <a:spcPct val="0"/>
              </a:spcAft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4FD8E2D8-04A2-4B3B-9284-89CA5270ABC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66733" y="1403865"/>
            <a:ext cx="8055538" cy="1859029"/>
            <a:chOff x="566733" y="1569971"/>
            <a:chExt cx="8055538" cy="185902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733" y="1614974"/>
              <a:ext cx="2600509" cy="181402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9800" y="1569971"/>
              <a:ext cx="2353624" cy="181402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34555" y="1570860"/>
              <a:ext cx="2487716" cy="1768134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566733" y="3338994"/>
            <a:ext cx="7875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 smtClean="0">
                <a:solidFill>
                  <a:srgbClr val="FF0000"/>
                </a:solidFill>
              </a:rPr>
              <a:t>           </a:t>
            </a:r>
            <a:r>
              <a:rPr lang="en-US" altLang="zh-CN" sz="2000" dirty="0" smtClean="0">
                <a:solidFill>
                  <a:srgbClr val="FF0000"/>
                </a:solidFill>
              </a:rPr>
              <a:t>Universe                         Heavy-ion </a:t>
            </a:r>
            <a:r>
              <a:rPr lang="en-US" altLang="zh-CN" sz="2000" dirty="0">
                <a:solidFill>
                  <a:srgbClr val="FF0000"/>
                </a:solidFill>
              </a:rPr>
              <a:t>collisions   </a:t>
            </a:r>
            <a:r>
              <a:rPr lang="en-US" altLang="zh-CN" sz="2000" dirty="0" smtClean="0">
                <a:solidFill>
                  <a:srgbClr val="FF0000"/>
                </a:solidFill>
              </a:rPr>
              <a:t>          </a:t>
            </a:r>
            <a:r>
              <a:rPr lang="en-US" altLang="zh-CN" sz="2000" dirty="0" err="1" smtClean="0">
                <a:solidFill>
                  <a:srgbClr val="FF0000"/>
                </a:solidFill>
              </a:rPr>
              <a:t>Ultracold</a:t>
            </a:r>
            <a:r>
              <a:rPr lang="en-US" altLang="zh-CN" sz="2000" dirty="0" smtClean="0">
                <a:solidFill>
                  <a:srgbClr val="FF0000"/>
                </a:solidFill>
              </a:rPr>
              <a:t> atoms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006" y="3879030"/>
            <a:ext cx="5547550" cy="185200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6764" y="5769156"/>
            <a:ext cx="450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 smtClean="0">
                <a:solidFill>
                  <a:srgbClr val="FF0000"/>
                </a:solidFill>
              </a:rPr>
              <a:t>Classical and quantum </a:t>
            </a:r>
            <a:r>
              <a:rPr lang="en-US" altLang="zh-CN" dirty="0">
                <a:solidFill>
                  <a:srgbClr val="FF0000"/>
                </a:solidFill>
              </a:rPr>
              <a:t>t</a:t>
            </a:r>
            <a:r>
              <a:rPr lang="en-US" altLang="zh-CN" dirty="0" smtClean="0">
                <a:solidFill>
                  <a:srgbClr val="FF0000"/>
                </a:solidFill>
              </a:rPr>
              <a:t>urbulence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327517" y="3845683"/>
            <a:ext cx="26307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/>
              <a:t>Q</a:t>
            </a:r>
            <a:r>
              <a:rPr lang="en-US" altLang="zh-CN" sz="2000" b="1" dirty="0" smtClean="0"/>
              <a:t>uite different in size, energy,  dynamics, share common feature</a:t>
            </a:r>
          </a:p>
          <a:p>
            <a:pPr algn="l"/>
            <a:endParaRPr lang="en-US" altLang="zh-CN" sz="2000" b="1" dirty="0">
              <a:solidFill>
                <a:srgbClr val="0000FF"/>
              </a:solidFill>
            </a:endParaRPr>
          </a:p>
          <a:p>
            <a:pPr algn="l"/>
            <a:r>
              <a:rPr lang="en-US" altLang="zh-CN" sz="2000" b="1" dirty="0" smtClean="0">
                <a:solidFill>
                  <a:srgbClr val="0000FF"/>
                </a:solidFill>
              </a:rPr>
              <a:t>Question: </a:t>
            </a:r>
          </a:p>
          <a:p>
            <a:pPr algn="l"/>
            <a:r>
              <a:rPr lang="en-US" altLang="zh-CN" sz="2000" b="1" dirty="0" smtClean="0">
                <a:solidFill>
                  <a:srgbClr val="0000FF"/>
                </a:solidFill>
              </a:rPr>
              <a:t>Do they have common properties on control? </a:t>
            </a:r>
            <a:endParaRPr lang="en-US" altLang="zh-CN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2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00"/>
    </mc:Choice>
    <mc:Fallback xmlns="">
      <p:transition spd="slow" advTm="24900"/>
    </mc:Fallback>
  </mc:AlternateContent>
  <p:timing>
    <p:tnLst>
      <p:par>
        <p:cTn id="1" dur="indefinite" restart="never" nodeType="tmRoot"/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419567" y="226021"/>
            <a:ext cx="8376164" cy="96466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/>
              <a:t>BEC with  rel</a:t>
            </a:r>
            <a:r>
              <a:rPr lang="en-US" altLang="zh-CN" sz="2800" b="1" dirty="0"/>
              <a:t>.</a:t>
            </a:r>
            <a:r>
              <a:rPr lang="en-US" altLang="zh-CN" sz="2800" b="1" dirty="0" smtClean="0"/>
              <a:t> scalar field or non-rel. complex field </a:t>
            </a:r>
          </a:p>
        </p:txBody>
      </p:sp>
      <p:sp>
        <p:nvSpPr>
          <p:cNvPr id="11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AF97AAA-52BB-BE4D-B133-17D01AAF1A03}" type="slidenum">
              <a:rPr kumimoji="1" lang="zh-CN" altLang="en-US" sz="2000" b="1" smtClean="0">
                <a:solidFill>
                  <a:schemeClr val="tx1"/>
                </a:solidFill>
              </a:rPr>
              <a:t>4</a:t>
            </a:fld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图片 3" descr="Screen Shot 2019-07-04 at 11.11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3" y="1846590"/>
            <a:ext cx="3073051" cy="2236382"/>
          </a:xfrm>
          <a:prstGeom prst="rect">
            <a:avLst/>
          </a:prstGeom>
        </p:spPr>
      </p:pic>
      <p:pic>
        <p:nvPicPr>
          <p:cNvPr id="5" name="图片 4" descr="Screen Shot 2019-07-04 at 11.11.5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9" y="3969133"/>
            <a:ext cx="3243145" cy="2353442"/>
          </a:xfrm>
          <a:prstGeom prst="rect">
            <a:avLst/>
          </a:prstGeom>
        </p:spPr>
      </p:pic>
      <p:pic>
        <p:nvPicPr>
          <p:cNvPr id="7" name="图片 6" descr="Screen Shot 2019-07-04 at 11.13.3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27" y="1867425"/>
            <a:ext cx="3193986" cy="2250187"/>
          </a:xfrm>
          <a:prstGeom prst="rect">
            <a:avLst/>
          </a:prstGeom>
        </p:spPr>
      </p:pic>
      <p:pic>
        <p:nvPicPr>
          <p:cNvPr id="12" name="图片 11" descr="Screen Shot 2019-07-04 at 11.13.4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427" y="3969133"/>
            <a:ext cx="3273366" cy="238601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985487" y="1365644"/>
            <a:ext cx="2810244" cy="338554"/>
          </a:xfrm>
          <a:prstGeom prst="rect">
            <a:avLst/>
          </a:prstGeom>
          <a:noFill/>
          <a:ln w="28575" cmpd="sng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600" dirty="0" smtClean="0">
                <a:solidFill>
                  <a:srgbClr val="000000"/>
                </a:solidFill>
              </a:rPr>
              <a:t>J </a:t>
            </a:r>
            <a:r>
              <a:rPr kumimoji="1" lang="en-US" altLang="zh-CN" sz="1600" dirty="0" err="1" smtClean="0">
                <a:solidFill>
                  <a:srgbClr val="000000"/>
                </a:solidFill>
              </a:rPr>
              <a:t>Berges</a:t>
            </a:r>
            <a:r>
              <a:rPr kumimoji="1" lang="en-US" altLang="zh-CN" sz="1600" dirty="0" smtClean="0">
                <a:solidFill>
                  <a:srgbClr val="000000"/>
                </a:solidFill>
              </a:rPr>
              <a:t> and D. </a:t>
            </a:r>
            <a:r>
              <a:rPr kumimoji="1" lang="en-US" altLang="zh-CN" sz="1600" dirty="0" err="1" smtClean="0">
                <a:solidFill>
                  <a:srgbClr val="000000"/>
                </a:solidFill>
              </a:rPr>
              <a:t>Sexty</a:t>
            </a:r>
            <a:r>
              <a:rPr kumimoji="1" lang="en-US" altLang="zh-CN" sz="1600" dirty="0" smtClean="0">
                <a:solidFill>
                  <a:srgbClr val="000000"/>
                </a:solidFill>
              </a:rPr>
              <a:t>, PRL </a:t>
            </a:r>
            <a:r>
              <a:rPr kumimoji="1" lang="en-US" altLang="zh-CN" sz="1600" dirty="0" smtClean="0"/>
              <a:t>2012 </a:t>
            </a:r>
            <a:endParaRPr kumimoji="1" lang="zh-CN" altLang="en-US" sz="1600" dirty="0"/>
          </a:p>
        </p:txBody>
      </p:sp>
      <p:pic>
        <p:nvPicPr>
          <p:cNvPr id="2" name="图片 1" descr="Screen Shot 2019-07-04 at 11.09.41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5" y="1190682"/>
            <a:ext cx="4962782" cy="67674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147012" y="3288286"/>
            <a:ext cx="18109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b="1" dirty="0"/>
              <a:t>(Φ</a:t>
            </a:r>
            <a:r>
              <a:rPr kumimoji="1" lang="en-US" altLang="zh-CN" sz="2400" b="1" baseline="30000" dirty="0"/>
              <a:t>4 </a:t>
            </a:r>
            <a:r>
              <a:rPr kumimoji="1" lang="en-US" altLang="zh-CN" sz="2400" b="1" dirty="0"/>
              <a:t>theory) </a:t>
            </a:r>
            <a:endParaRPr lang="zh-CN" altLang="en-US" sz="2400" b="1" dirty="0"/>
          </a:p>
        </p:txBody>
      </p:sp>
      <p:sp>
        <p:nvSpPr>
          <p:cNvPr id="14" name="矩形 13"/>
          <p:cNvSpPr/>
          <p:nvPr/>
        </p:nvSpPr>
        <p:spPr>
          <a:xfrm>
            <a:off x="4661159" y="3280596"/>
            <a:ext cx="18109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b="1" dirty="0" smtClean="0"/>
              <a:t>(GPE) </a:t>
            </a:r>
            <a:endParaRPr lang="zh-CN" altLang="en-US" sz="2400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7094793" y="1888399"/>
            <a:ext cx="191639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 smtClean="0"/>
              <a:t>Far from equilibrium,  a singularity  in spectrum is generated in infrared limit.   </a:t>
            </a:r>
          </a:p>
          <a:p>
            <a:pPr algn="l"/>
            <a:endParaRPr lang="en-US" altLang="zh-CN" sz="2000" b="1" dirty="0">
              <a:solidFill>
                <a:srgbClr val="0000FF"/>
              </a:solidFill>
            </a:endParaRPr>
          </a:p>
          <a:p>
            <a:pPr algn="l"/>
            <a:r>
              <a:rPr lang="en-US" altLang="zh-CN" sz="2000" b="1" dirty="0" smtClean="0">
                <a:solidFill>
                  <a:srgbClr val="0000FF"/>
                </a:solidFill>
              </a:rPr>
              <a:t>A sizable fraction of particles condensate in the lowest energy mode </a:t>
            </a:r>
            <a:endParaRPr lang="en-US" altLang="zh-CN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8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289120" y="226021"/>
            <a:ext cx="8578475" cy="96466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/>
              <a:t>Non-Thermal Fixed Point and First Observation </a:t>
            </a:r>
          </a:p>
        </p:txBody>
      </p:sp>
      <p:sp>
        <p:nvSpPr>
          <p:cNvPr id="12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17926" y="6356350"/>
            <a:ext cx="2133600" cy="365125"/>
          </a:xfrm>
        </p:spPr>
        <p:txBody>
          <a:bodyPr/>
          <a:lstStyle/>
          <a:p>
            <a:fld id="{0AF97AAA-52BB-BE4D-B133-17D01AAF1A03}" type="slidenum">
              <a:rPr kumimoji="1" lang="zh-CN" altLang="en-US" sz="2000" b="1" smtClean="0">
                <a:solidFill>
                  <a:schemeClr val="tx1"/>
                </a:solidFill>
              </a:rPr>
              <a:t>5</a:t>
            </a:fld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13" name="图片 12" descr="Screen Shot 2018-05-19 at 9.14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329" y="1326807"/>
            <a:ext cx="4684964" cy="267837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202623"/>
            <a:ext cx="3879342" cy="2840233"/>
          </a:xfrm>
          <a:prstGeom prst="rect">
            <a:avLst/>
          </a:prstGeom>
        </p:spPr>
      </p:pic>
      <p:pic>
        <p:nvPicPr>
          <p:cNvPr id="3" name="图片 2" descr="Screen Shot 2018-05-19 at 11.34.4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236" y="1157221"/>
            <a:ext cx="2526862" cy="708530"/>
          </a:xfrm>
          <a:prstGeom prst="rect">
            <a:avLst/>
          </a:prstGeom>
        </p:spPr>
      </p:pic>
      <p:pic>
        <p:nvPicPr>
          <p:cNvPr id="5" name="图片 4" descr="Screen Shot 2019-07-08 at 11.28.2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0" y="4042856"/>
            <a:ext cx="5984733" cy="238875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70685" y="6331965"/>
            <a:ext cx="8193621" cy="400110"/>
          </a:xfrm>
          <a:prstGeom prst="rect">
            <a:avLst/>
          </a:prstGeom>
          <a:noFill/>
          <a:ln w="28575" cmpd="sng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000000"/>
                </a:solidFill>
              </a:rPr>
              <a:t>S. Erne, R. </a:t>
            </a:r>
            <a:r>
              <a:rPr kumimoji="1" lang="en-US" altLang="zh-CN" sz="2000" dirty="0" err="1" smtClean="0">
                <a:solidFill>
                  <a:srgbClr val="000000"/>
                </a:solidFill>
              </a:rPr>
              <a:t>Buecker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, T. </a:t>
            </a:r>
            <a:r>
              <a:rPr kumimoji="1" lang="en-US" altLang="zh-CN" sz="2000" dirty="0" err="1" smtClean="0">
                <a:solidFill>
                  <a:srgbClr val="000000"/>
                </a:solidFill>
              </a:rPr>
              <a:t>Gasenzer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,, J </a:t>
            </a:r>
            <a:r>
              <a:rPr kumimoji="1" lang="en-US" altLang="zh-CN" sz="2000" dirty="0" err="1" smtClean="0">
                <a:solidFill>
                  <a:srgbClr val="000000"/>
                </a:solidFill>
              </a:rPr>
              <a:t>Berges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 and J. </a:t>
            </a:r>
            <a:r>
              <a:rPr kumimoji="1" lang="en-US" altLang="zh-CN" sz="2000" dirty="0" err="1" smtClean="0">
                <a:solidFill>
                  <a:srgbClr val="000000"/>
                </a:solidFill>
              </a:rPr>
              <a:t>Schmiedmayer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, nature 2018</a:t>
            </a:r>
            <a:endParaRPr kumimoji="1" lang="zh-CN" altLang="en-US" sz="2000" dirty="0"/>
          </a:p>
        </p:txBody>
      </p:sp>
      <p:sp>
        <p:nvSpPr>
          <p:cNvPr id="16" name="矩形 15"/>
          <p:cNvSpPr/>
          <p:nvPr/>
        </p:nvSpPr>
        <p:spPr>
          <a:xfrm>
            <a:off x="6463479" y="4207454"/>
            <a:ext cx="2479587" cy="16312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 cmpd="thinThick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kumimoji="1" lang="en-US" altLang="zh-CN" sz="2000" dirty="0" smtClean="0"/>
              <a:t>Observation of universal dynamics in an isolated one-dimensional Bose gas far from equilibrium</a:t>
            </a:r>
            <a:endParaRPr lang="zh-CN" altLang="en-US" sz="2000" dirty="0"/>
          </a:p>
        </p:txBody>
      </p:sp>
      <p:sp>
        <p:nvSpPr>
          <p:cNvPr id="4" name="文本框 3"/>
          <p:cNvSpPr txBox="1"/>
          <p:nvPr/>
        </p:nvSpPr>
        <p:spPr>
          <a:xfrm>
            <a:off x="3813137" y="2290724"/>
            <a:ext cx="1641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 smtClean="0"/>
              <a:t>Particle cascade,</a:t>
            </a:r>
          </a:p>
          <a:p>
            <a:r>
              <a:rPr kumimoji="1" lang="en-US" altLang="zh-CN" sz="1600" dirty="0" smtClean="0"/>
              <a:t>Energy cascade,</a:t>
            </a:r>
          </a:p>
          <a:p>
            <a:r>
              <a:rPr kumimoji="1" lang="en-US" altLang="zh-CN" sz="1600" dirty="0" smtClean="0"/>
              <a:t>Universal exponents,</a:t>
            </a:r>
          </a:p>
        </p:txBody>
      </p:sp>
    </p:spTree>
    <p:extLst>
      <p:ext uri="{BB962C8B-B14F-4D97-AF65-F5344CB8AC3E}">
        <p14:creationId xmlns:p14="http://schemas.microsoft.com/office/powerpoint/2010/main" val="366498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2"/>
          <p:cNvSpPr txBox="1">
            <a:spLocks/>
          </p:cNvSpPr>
          <p:nvPr/>
        </p:nvSpPr>
        <p:spPr bwMode="auto">
          <a:xfrm>
            <a:off x="8196855" y="6245224"/>
            <a:ext cx="492240" cy="42399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fontAlgn="base">
              <a:spcBef>
                <a:spcPct val="0"/>
              </a:spcBef>
              <a:spcAft>
                <a:spcPct val="0"/>
              </a:spcAft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itchFamily="18" charset="0"/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4FD8E2D8-04A2-4B3B-9284-89CA5270ABC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</a:endParaRPr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868057"/>
          </a:xfrm>
          <a:solidFill>
            <a:srgbClr val="CCFFCC"/>
          </a:solidFill>
        </p:spPr>
        <p:txBody>
          <a:bodyPr/>
          <a:lstStyle/>
          <a:p>
            <a:r>
              <a:rPr lang="en-US" altLang="zh-CN" sz="2800" b="1" dirty="0"/>
              <a:t>Non-thermal fixed-points &amp; universality classes</a:t>
            </a:r>
            <a:endParaRPr lang="zh-CN" altLang="en-US" sz="2800" b="1" dirty="0"/>
          </a:p>
        </p:txBody>
      </p:sp>
      <p:sp>
        <p:nvSpPr>
          <p:cNvPr id="17" name="文本框 16"/>
          <p:cNvSpPr txBox="1"/>
          <p:nvPr/>
        </p:nvSpPr>
        <p:spPr>
          <a:xfrm>
            <a:off x="419319" y="1264397"/>
            <a:ext cx="796553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</a:rPr>
              <a:t>At a non-thermal fixed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point </a:t>
            </a:r>
          </a:p>
          <a:p>
            <a:pPr algn="l"/>
            <a:r>
              <a:rPr lang="en-US" altLang="zh-CN" sz="2400" b="1" dirty="0" smtClean="0">
                <a:solidFill>
                  <a:schemeClr val="tx1"/>
                </a:solidFill>
              </a:rPr>
              <a:t>     </a:t>
            </a:r>
            <a:r>
              <a:rPr lang="en-US" altLang="zh-CN" sz="2400" dirty="0" smtClean="0">
                <a:solidFill>
                  <a:schemeClr val="tx1"/>
                </a:solidFill>
              </a:rPr>
              <a:t>→ Memory </a:t>
            </a:r>
            <a:r>
              <a:rPr lang="en-US" altLang="zh-CN" sz="2400" dirty="0">
                <a:solidFill>
                  <a:schemeClr val="tx1"/>
                </a:solidFill>
              </a:rPr>
              <a:t>loss of the details of the initial </a:t>
            </a:r>
            <a:r>
              <a:rPr lang="en-US" altLang="zh-CN" sz="2400" dirty="0" smtClean="0">
                <a:solidFill>
                  <a:schemeClr val="tx1"/>
                </a:solidFill>
              </a:rPr>
              <a:t>conditions; </a:t>
            </a:r>
          </a:p>
          <a:p>
            <a:pPr algn="l"/>
            <a:r>
              <a:rPr lang="en-US" altLang="zh-CN" sz="2400" dirty="0" smtClean="0">
                <a:solidFill>
                  <a:schemeClr val="tx1"/>
                </a:solidFill>
              </a:rPr>
              <a:t>     </a:t>
            </a:r>
            <a:r>
              <a:rPr lang="en-US" altLang="zh-CN" sz="2400" dirty="0">
                <a:solidFill>
                  <a:schemeClr val="tx1"/>
                </a:solidFill>
              </a:rPr>
              <a:t>→</a:t>
            </a:r>
            <a:r>
              <a:rPr lang="en-US" altLang="zh-CN" sz="2400" dirty="0" smtClean="0">
                <a:solidFill>
                  <a:schemeClr val="tx1"/>
                </a:solidFill>
              </a:rPr>
              <a:t> Self-similar </a:t>
            </a:r>
            <a:r>
              <a:rPr lang="en-US" altLang="zh-CN" sz="2400" dirty="0">
                <a:solidFill>
                  <a:schemeClr val="tx1"/>
                </a:solidFill>
              </a:rPr>
              <a:t>evolution of distribution function </a:t>
            </a:r>
            <a:r>
              <a:rPr lang="en-US" altLang="zh-CN" sz="2400" dirty="0" err="1" smtClean="0">
                <a:solidFill>
                  <a:schemeClr val="tx1"/>
                </a:solidFill>
              </a:rPr>
              <a:t>f</a:t>
            </a:r>
            <a:r>
              <a:rPr lang="en-US" altLang="zh-CN" sz="2400" baseline="-25000" dirty="0" err="1" smtClean="0">
                <a:solidFill>
                  <a:schemeClr val="tx1"/>
                </a:solidFill>
              </a:rPr>
              <a:t>s</a:t>
            </a:r>
            <a:r>
              <a:rPr lang="en-US" altLang="zh-CN" sz="2400" dirty="0" smtClean="0"/>
              <a:t>(x)</a:t>
            </a:r>
            <a:r>
              <a:rPr lang="en-US" altLang="zh-CN" sz="2400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altLang="zh-CN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</a:rPr>
              <a:t>         (critical slowing down)</a:t>
            </a:r>
          </a:p>
          <a:p>
            <a:pPr algn="l"/>
            <a:r>
              <a:rPr lang="en-US" altLang="zh-CN" sz="2400" dirty="0" smtClean="0">
                <a:solidFill>
                  <a:schemeClr val="tx1"/>
                </a:solidFill>
              </a:rPr>
              <a:t>     → Scaling </a:t>
            </a:r>
            <a:r>
              <a:rPr lang="en-US" altLang="zh-CN" sz="2400" dirty="0">
                <a:solidFill>
                  <a:schemeClr val="tx1"/>
                </a:solidFill>
              </a:rPr>
              <a:t>behavior </a:t>
            </a:r>
            <a:r>
              <a:rPr lang="en-US" altLang="zh-CN" sz="2400" dirty="0" smtClean="0">
                <a:solidFill>
                  <a:schemeClr val="tx1"/>
                </a:solidFill>
              </a:rPr>
              <a:t>in time</a:t>
            </a:r>
          </a:p>
          <a:p>
            <a:pPr algn="l"/>
            <a:r>
              <a:rPr lang="en-US" altLang="zh-CN" sz="2400" dirty="0" smtClean="0">
                <a:solidFill>
                  <a:schemeClr val="tx1"/>
                </a:solidFill>
              </a:rPr>
              <a:t>     → Often </a:t>
            </a:r>
            <a:r>
              <a:rPr lang="en-US" altLang="zh-CN" sz="2400" dirty="0">
                <a:solidFill>
                  <a:schemeClr val="tx1"/>
                </a:solidFill>
              </a:rPr>
              <a:t>connected to kinetic processes </a:t>
            </a:r>
            <a:r>
              <a:rPr lang="en-US" altLang="zh-CN" sz="2400" dirty="0" smtClean="0">
                <a:solidFill>
                  <a:schemeClr val="tx1"/>
                </a:solidFill>
              </a:rPr>
              <a:t>(turbulence</a:t>
            </a:r>
            <a:r>
              <a:rPr lang="en-US" altLang="zh-CN" sz="2400" dirty="0">
                <a:solidFill>
                  <a:schemeClr val="tx1"/>
                </a:solidFill>
              </a:rPr>
              <a:t>) or </a:t>
            </a:r>
            <a:endParaRPr lang="en-US" altLang="zh-CN" sz="2400" dirty="0" smtClean="0">
              <a:solidFill>
                <a:schemeClr val="tx1"/>
              </a:solidFill>
            </a:endParaRPr>
          </a:p>
          <a:p>
            <a:pPr algn="l"/>
            <a:r>
              <a:rPr lang="en-US" altLang="zh-CN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</a:rPr>
              <a:t>         topological defects (vortices)</a:t>
            </a:r>
          </a:p>
          <a:p>
            <a:pPr algn="l"/>
            <a:endParaRPr lang="en-US" altLang="zh-CN" sz="2400" b="1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FF0000"/>
                </a:solidFill>
              </a:rPr>
              <a:t>Classification</a:t>
            </a:r>
            <a:r>
              <a:rPr lang="en-US" altLang="zh-CN" sz="2400" b="1" dirty="0">
                <a:solidFill>
                  <a:srgbClr val="FF0000"/>
                </a:solidFill>
              </a:rPr>
              <a:t>: universality classes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for system far </a:t>
            </a:r>
            <a:r>
              <a:rPr lang="en-US" altLang="zh-CN" sz="2400" b="1" dirty="0">
                <a:solidFill>
                  <a:srgbClr val="FF0000"/>
                </a:solidFill>
              </a:rPr>
              <a:t>from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equilibrium</a:t>
            </a:r>
          </a:p>
          <a:p>
            <a:pPr algn="l"/>
            <a:r>
              <a:rPr lang="en-US" altLang="zh-CN" sz="2400" b="1" dirty="0" smtClean="0">
                <a:solidFill>
                  <a:schemeClr val="tx1"/>
                </a:solidFill>
              </a:rPr>
              <a:t>     → </a:t>
            </a:r>
            <a:r>
              <a:rPr lang="en-US" altLang="zh-CN" sz="2400" dirty="0" smtClean="0">
                <a:solidFill>
                  <a:schemeClr val="tx1"/>
                </a:solidFill>
              </a:rPr>
              <a:t>by NTFP with dynamical exponents α,</a:t>
            </a:r>
            <a:r>
              <a:rPr lang="el-GR" altLang="zh-CN" sz="2400" dirty="0">
                <a:solidFill>
                  <a:schemeClr val="tx1"/>
                </a:solidFill>
              </a:rPr>
              <a:t> β</a:t>
            </a:r>
            <a:r>
              <a:rPr lang="en-US" altLang="zh-CN" sz="2400" dirty="0" smtClean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and </a:t>
            </a:r>
            <a:r>
              <a:rPr lang="en-US" altLang="zh-CN" sz="2400" dirty="0" smtClean="0">
                <a:solidFill>
                  <a:schemeClr val="tx1"/>
                </a:solidFill>
              </a:rPr>
              <a:t>the scaling </a:t>
            </a:r>
          </a:p>
          <a:p>
            <a:pPr algn="l"/>
            <a:r>
              <a:rPr lang="en-US" altLang="zh-CN" sz="2400" dirty="0" smtClean="0">
                <a:solidFill>
                  <a:schemeClr val="tx1"/>
                </a:solidFill>
              </a:rPr>
              <a:t>          function </a:t>
            </a:r>
            <a:r>
              <a:rPr lang="en-US" altLang="zh-CN" sz="2400" dirty="0" err="1" smtClean="0">
                <a:solidFill>
                  <a:schemeClr val="tx1"/>
                </a:solidFill>
              </a:rPr>
              <a:t>f</a:t>
            </a:r>
            <a:r>
              <a:rPr lang="en-US" altLang="zh-CN" sz="2400" baseline="-25000" dirty="0" err="1" smtClean="0">
                <a:solidFill>
                  <a:schemeClr val="tx1"/>
                </a:solidFill>
              </a:rPr>
              <a:t>S</a:t>
            </a:r>
            <a:r>
              <a:rPr lang="en-US" altLang="zh-CN" sz="2400" dirty="0" smtClean="0">
                <a:solidFill>
                  <a:schemeClr val="tx1"/>
                </a:solidFill>
              </a:rPr>
              <a:t>(x)</a:t>
            </a:r>
          </a:p>
          <a:p>
            <a:pPr algn="l"/>
            <a:endParaRPr lang="en-US" altLang="zh-CN" sz="2400" dirty="0" smtClean="0">
              <a:solidFill>
                <a:schemeClr val="tx1"/>
              </a:solidFill>
            </a:endParaRPr>
          </a:p>
          <a:p>
            <a:pPr algn="l"/>
            <a:r>
              <a:rPr lang="en-US" altLang="zh-CN" sz="2400" dirty="0" smtClean="0"/>
              <a:t> 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What’s the common property in rel. and non-rel. dynamics?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240" y="2756020"/>
            <a:ext cx="2221630" cy="429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439" y="2778700"/>
            <a:ext cx="1800120" cy="37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7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86"/>
    </mc:Choice>
    <mc:Fallback xmlns="">
      <p:transition spd="slow" advTm="46386"/>
    </mc:Fallback>
  </mc:AlternateContent>
  <p:timing>
    <p:tnLst>
      <p:par>
        <p:cTn id="1" dur="indefinite" restart="never" nodeType="tmRoot"/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Screen Shot 2019-07-18 at 9.47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920" y="4678563"/>
            <a:ext cx="4330700" cy="825500"/>
          </a:xfrm>
          <a:prstGeom prst="rect">
            <a:avLst/>
          </a:prstGeom>
        </p:spPr>
      </p:pic>
      <p:pic>
        <p:nvPicPr>
          <p:cNvPr id="27" name="图片 26" descr="Screen Shot 2019-07-18 at 9.49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0" y="4609623"/>
            <a:ext cx="1765300" cy="939800"/>
          </a:xfrm>
          <a:prstGeom prst="rect">
            <a:avLst/>
          </a:prstGeom>
        </p:spPr>
      </p:pic>
      <p:sp>
        <p:nvSpPr>
          <p:cNvPr id="11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916434" y="6356350"/>
            <a:ext cx="2133600" cy="365125"/>
          </a:xfrm>
        </p:spPr>
        <p:txBody>
          <a:bodyPr/>
          <a:lstStyle/>
          <a:p>
            <a:fld id="{0AF97AAA-52BB-BE4D-B133-17D01AAF1A03}" type="slidenum">
              <a:rPr kumimoji="1" lang="zh-CN" altLang="en-US" sz="2000" b="1" smtClean="0">
                <a:solidFill>
                  <a:schemeClr val="tx1"/>
                </a:solidFill>
              </a:rPr>
              <a:t>7</a:t>
            </a:fld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8" name="图片 7" descr="Screen Shot 2018-05-19 at 12.48.4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52" y="1190682"/>
            <a:ext cx="6417404" cy="930852"/>
          </a:xfrm>
          <a:prstGeom prst="rect">
            <a:avLst/>
          </a:prstGeom>
          <a:ln>
            <a:noFill/>
          </a:ln>
        </p:spPr>
      </p:pic>
      <p:pic>
        <p:nvPicPr>
          <p:cNvPr id="12" name="图片 11" descr="Screen Shot 2018-05-19 at 12.54.5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52" y="2687218"/>
            <a:ext cx="7023314" cy="1060306"/>
          </a:xfrm>
          <a:prstGeom prst="rect">
            <a:avLst/>
          </a:prstGeom>
          <a:ln>
            <a:noFill/>
          </a:ln>
        </p:spPr>
      </p:pic>
      <p:pic>
        <p:nvPicPr>
          <p:cNvPr id="13" name="图片 12" descr="Screen Shot 2018-05-19 at 12.56.56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961" y="2116131"/>
            <a:ext cx="3096550" cy="508152"/>
          </a:xfrm>
          <a:prstGeom prst="rect">
            <a:avLst/>
          </a:prstGeom>
          <a:ln>
            <a:noFill/>
          </a:ln>
        </p:spPr>
      </p:pic>
      <p:sp>
        <p:nvSpPr>
          <p:cNvPr id="14" name="标题 1"/>
          <p:cNvSpPr txBox="1">
            <a:spLocks/>
          </p:cNvSpPr>
          <p:nvPr/>
        </p:nvSpPr>
        <p:spPr>
          <a:xfrm>
            <a:off x="5313366" y="1940757"/>
            <a:ext cx="3509510" cy="36155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2400" b="1" dirty="0" smtClean="0"/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657700" y="2166750"/>
            <a:ext cx="2627371" cy="36155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 smtClean="0">
                <a:solidFill>
                  <a:schemeClr val="tx2">
                    <a:lumMod val="50000"/>
                  </a:schemeClr>
                </a:solidFill>
              </a:rPr>
              <a:t>Constant global phase</a:t>
            </a:r>
          </a:p>
        </p:txBody>
      </p:sp>
      <p:sp>
        <p:nvSpPr>
          <p:cNvPr id="19" name="标题 1"/>
          <p:cNvSpPr txBox="1">
            <a:spLocks/>
          </p:cNvSpPr>
          <p:nvPr/>
        </p:nvSpPr>
        <p:spPr>
          <a:xfrm>
            <a:off x="385548" y="226021"/>
            <a:ext cx="8301251" cy="96466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/>
              <a:t>First glance of </a:t>
            </a:r>
            <a:r>
              <a:rPr lang="en-US" altLang="zh-CN" sz="2800" b="1" dirty="0">
                <a:solidFill>
                  <a:srgbClr val="FF0000"/>
                </a:solidFill>
              </a:rPr>
              <a:t>G</a:t>
            </a:r>
            <a:r>
              <a:rPr lang="en-US" altLang="zh-CN" sz="2800" b="1" dirty="0"/>
              <a:t>ross-</a:t>
            </a:r>
            <a:r>
              <a:rPr lang="en-US" altLang="zh-CN" sz="2800" b="1" dirty="0" err="1">
                <a:solidFill>
                  <a:srgbClr val="FF0000"/>
                </a:solidFill>
              </a:rPr>
              <a:t>P</a:t>
            </a:r>
            <a:r>
              <a:rPr lang="en-US" altLang="zh-CN" sz="2800" b="1" dirty="0" err="1"/>
              <a:t>itaevski</a:t>
            </a:r>
            <a:r>
              <a:rPr lang="en-US" altLang="zh-CN" sz="2800" b="1" dirty="0"/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E</a:t>
            </a:r>
            <a:r>
              <a:rPr lang="en-US" altLang="zh-CN" sz="2800" b="1" dirty="0" smtClean="0"/>
              <a:t>quation</a:t>
            </a:r>
          </a:p>
        </p:txBody>
      </p:sp>
      <p:pic>
        <p:nvPicPr>
          <p:cNvPr id="20" name="图片 19" descr="Screen Shot 2019-07-05 at 9.41.59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499" y="2143368"/>
            <a:ext cx="1892300" cy="520700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3" name="矩形 2"/>
          <p:cNvSpPr/>
          <p:nvPr/>
        </p:nvSpPr>
        <p:spPr>
          <a:xfrm>
            <a:off x="3141082" y="2805723"/>
            <a:ext cx="1485492" cy="879849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左右箭头 3"/>
          <p:cNvSpPr/>
          <p:nvPr/>
        </p:nvSpPr>
        <p:spPr>
          <a:xfrm rot="20943361">
            <a:off x="4653123" y="2643095"/>
            <a:ext cx="2102119" cy="157468"/>
          </a:xfrm>
          <a:prstGeom prst="leftRightArrow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1" name="直线连接符 20"/>
          <p:cNvCxnSpPr/>
          <p:nvPr/>
        </p:nvCxnSpPr>
        <p:spPr>
          <a:xfrm>
            <a:off x="103510" y="3823161"/>
            <a:ext cx="8848015" cy="0"/>
          </a:xfrm>
          <a:prstGeom prst="line">
            <a:avLst/>
          </a:prstGeom>
          <a:ln w="3810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标题 1"/>
          <p:cNvSpPr txBox="1">
            <a:spLocks/>
          </p:cNvSpPr>
          <p:nvPr/>
        </p:nvSpPr>
        <p:spPr>
          <a:xfrm>
            <a:off x="251757" y="4069042"/>
            <a:ext cx="4091323" cy="50106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 smtClean="0">
                <a:solidFill>
                  <a:srgbClr val="FF0000"/>
                </a:solidFill>
              </a:rPr>
              <a:t>U(1) symmetry </a:t>
            </a:r>
            <a:r>
              <a:rPr lang="en-US" altLang="zh-CN" sz="2400" b="1" dirty="0" smtClean="0">
                <a:solidFill>
                  <a:srgbClr val="FF0000"/>
                </a:solidFill>
                <a:sym typeface="Wingdings"/>
              </a:rPr>
              <a:t> </a:t>
            </a:r>
          </a:p>
          <a:p>
            <a:r>
              <a:rPr lang="en-US" altLang="zh-CN" sz="2400" b="1" dirty="0" smtClean="0">
                <a:solidFill>
                  <a:srgbClr val="FF0000"/>
                </a:solidFill>
                <a:sym typeface="Wingdings"/>
              </a:rPr>
              <a:t>particle number conservation: </a:t>
            </a: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  <p:pic>
        <p:nvPicPr>
          <p:cNvPr id="9" name="图片 8" descr="Screen Shot 2019-07-18 at 9.34.12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85" y="3943255"/>
            <a:ext cx="2387600" cy="8001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图片 25" descr="Screen Shot 2019-07-18 at 9.48.25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00" y="4743355"/>
            <a:ext cx="1600200" cy="673100"/>
          </a:xfrm>
          <a:prstGeom prst="rect">
            <a:avLst/>
          </a:prstGeom>
        </p:spPr>
      </p:pic>
      <p:pic>
        <p:nvPicPr>
          <p:cNvPr id="28" name="图片 27" descr="Screen Shot 2019-07-06 at 9.38.27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158" y="5512228"/>
            <a:ext cx="5761366" cy="788583"/>
          </a:xfrm>
          <a:prstGeom prst="rect">
            <a:avLst/>
          </a:prstGeom>
        </p:spPr>
      </p:pic>
      <p:sp>
        <p:nvSpPr>
          <p:cNvPr id="29" name="标题 1"/>
          <p:cNvSpPr txBox="1">
            <a:spLocks/>
          </p:cNvSpPr>
          <p:nvPr/>
        </p:nvSpPr>
        <p:spPr>
          <a:xfrm>
            <a:off x="0" y="5512228"/>
            <a:ext cx="3141082" cy="6767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200" b="1" dirty="0" smtClean="0"/>
              <a:t>Feynman-Onsager quantization condition: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531814" y="6296458"/>
            <a:ext cx="7833094" cy="461665"/>
          </a:xfrm>
          <a:prstGeom prst="rect">
            <a:avLst/>
          </a:prstGeom>
          <a:noFill/>
          <a:ln w="57150" cmpd="thinThick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Singular point of fluid velocity means the existence of vortex 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2115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Screen Shot 2018-05-19 at 2.09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23" y="1719771"/>
            <a:ext cx="5334000" cy="774700"/>
          </a:xfrm>
          <a:prstGeom prst="rect">
            <a:avLst/>
          </a:prstGeom>
        </p:spPr>
      </p:pic>
      <p:sp>
        <p:nvSpPr>
          <p:cNvPr id="17" name="幻灯片编号占位符 4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F97AAA-52BB-BE4D-B133-17D01AAF1A03}" type="slidenum">
              <a:rPr kumimoji="1" lang="zh-CN" altLang="en-US" sz="2000" b="1" smtClean="0">
                <a:solidFill>
                  <a:schemeClr val="tx1"/>
                </a:solidFill>
              </a:rPr>
              <a:pPr/>
              <a:t>8</a:t>
            </a:fld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9" name="图片 8" descr="Screen Shot 2019-07-05 at 11.14.0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97" y="2734027"/>
            <a:ext cx="5404103" cy="118957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07030" y="1319661"/>
            <a:ext cx="8732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Hamiltonian density of </a:t>
            </a:r>
            <a:r>
              <a:rPr lang="el-GR" altLang="zh-CN" sz="2000" dirty="0" smtClean="0"/>
              <a:t>Φ</a:t>
            </a:r>
            <a:r>
              <a:rPr lang="en-US" altLang="zh-CN" sz="2000" baseline="30000" dirty="0" smtClean="0"/>
              <a:t>4 </a:t>
            </a:r>
            <a:r>
              <a:rPr lang="en-US" altLang="zh-CN" sz="2000" dirty="0" smtClean="0"/>
              <a:t>theory, real scalar field and its conjugate momentum </a:t>
            </a:r>
            <a:r>
              <a:rPr lang="en-US" altLang="zh-CN" sz="2000" b="1" dirty="0" smtClean="0"/>
              <a:t> </a:t>
            </a:r>
            <a:r>
              <a:rPr lang="en-US" altLang="zh-CN" sz="2000" dirty="0" smtClean="0"/>
              <a:t>  </a:t>
            </a:r>
            <a:endParaRPr kumimoji="1"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101650" y="2333918"/>
            <a:ext cx="4774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 </a:t>
            </a:r>
            <a:r>
              <a:rPr lang="en-US" altLang="zh-CN" sz="2000" dirty="0" smtClean="0"/>
              <a:t>Fourier transform to the momentum space </a:t>
            </a:r>
            <a:endParaRPr kumimoji="1" lang="zh-CN" altLang="en-US" sz="2800" dirty="0"/>
          </a:p>
        </p:txBody>
      </p:sp>
      <p:sp>
        <p:nvSpPr>
          <p:cNvPr id="24" name="标题 1"/>
          <p:cNvSpPr txBox="1">
            <a:spLocks/>
          </p:cNvSpPr>
          <p:nvPr/>
        </p:nvSpPr>
        <p:spPr>
          <a:xfrm>
            <a:off x="337240" y="192001"/>
            <a:ext cx="8494027" cy="96466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/>
              <a:t>From a relativistic field theory to NREFT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48" y="4343299"/>
            <a:ext cx="7729065" cy="2290734"/>
          </a:xfrm>
          <a:prstGeom prst="rect">
            <a:avLst/>
          </a:prstGeom>
        </p:spPr>
      </p:pic>
      <p:cxnSp>
        <p:nvCxnSpPr>
          <p:cNvPr id="27" name="直接连接符 36"/>
          <p:cNvCxnSpPr/>
          <p:nvPr/>
        </p:nvCxnSpPr>
        <p:spPr bwMode="auto">
          <a:xfrm>
            <a:off x="2156155" y="6257490"/>
            <a:ext cx="1026288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1E12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文本框 27"/>
          <p:cNvSpPr txBox="1"/>
          <p:nvPr/>
        </p:nvSpPr>
        <p:spPr>
          <a:xfrm>
            <a:off x="83539" y="5051002"/>
            <a:ext cx="185951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rgbClr val="1E12FF"/>
                </a:solidFill>
              </a:rPr>
              <a:t>r</a:t>
            </a:r>
            <a:r>
              <a:rPr lang="en-US" altLang="zh-CN" dirty="0" smtClean="0">
                <a:solidFill>
                  <a:srgbClr val="1E12FF"/>
                </a:solidFill>
              </a:rPr>
              <a:t>esonant term, particle number conserves, U(1)</a:t>
            </a:r>
            <a:endParaRPr lang="en-US" altLang="zh-CN" baseline="-25000" dirty="0">
              <a:solidFill>
                <a:srgbClr val="1E12FF"/>
              </a:solidFill>
            </a:endParaRPr>
          </a:p>
        </p:txBody>
      </p:sp>
      <p:cxnSp>
        <p:nvCxnSpPr>
          <p:cNvPr id="29" name="直接连接符 5"/>
          <p:cNvCxnSpPr/>
          <p:nvPr/>
        </p:nvCxnSpPr>
        <p:spPr bwMode="auto">
          <a:xfrm>
            <a:off x="2026296" y="5930618"/>
            <a:ext cx="99006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直接连接符 31"/>
          <p:cNvCxnSpPr/>
          <p:nvPr/>
        </p:nvCxnSpPr>
        <p:spPr bwMode="auto">
          <a:xfrm>
            <a:off x="5246739" y="5907937"/>
            <a:ext cx="99006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直接连接符 32"/>
          <p:cNvCxnSpPr/>
          <p:nvPr/>
        </p:nvCxnSpPr>
        <p:spPr bwMode="auto">
          <a:xfrm>
            <a:off x="2192377" y="6595191"/>
            <a:ext cx="99006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直接连接符 35"/>
          <p:cNvCxnSpPr/>
          <p:nvPr/>
        </p:nvCxnSpPr>
        <p:spPr bwMode="auto">
          <a:xfrm>
            <a:off x="5340976" y="6268473"/>
            <a:ext cx="1111284" cy="6851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文本框 32"/>
          <p:cNvSpPr txBox="1"/>
          <p:nvPr/>
        </p:nvSpPr>
        <p:spPr>
          <a:xfrm>
            <a:off x="6384220" y="4292933"/>
            <a:ext cx="2309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rgbClr val="FF0000"/>
                </a:solidFill>
              </a:rPr>
              <a:t>n</a:t>
            </a:r>
            <a:r>
              <a:rPr lang="en-US" altLang="zh-CN" dirty="0" smtClean="0">
                <a:solidFill>
                  <a:srgbClr val="FF0000"/>
                </a:solidFill>
              </a:rPr>
              <a:t>on-resonant terms, particle number </a:t>
            </a:r>
            <a:r>
              <a:rPr lang="en-US" altLang="zh-CN" dirty="0">
                <a:solidFill>
                  <a:srgbClr val="FF0000"/>
                </a:solidFill>
              </a:rPr>
              <a:t>c</a:t>
            </a:r>
            <a:r>
              <a:rPr lang="en-US" altLang="zh-CN" dirty="0" smtClean="0">
                <a:solidFill>
                  <a:srgbClr val="FF0000"/>
                </a:solidFill>
              </a:rPr>
              <a:t>hanges,  break U(1)</a:t>
            </a:r>
            <a:endParaRPr lang="en-US" altLang="zh-CN" baseline="-25000" dirty="0" smtClean="0">
              <a:solidFill>
                <a:srgbClr val="FF0000"/>
              </a:solidFill>
            </a:endParaRPr>
          </a:p>
        </p:txBody>
      </p:sp>
      <p:cxnSp>
        <p:nvCxnSpPr>
          <p:cNvPr id="34" name="直接箭头连接符 13"/>
          <p:cNvCxnSpPr/>
          <p:nvPr/>
        </p:nvCxnSpPr>
        <p:spPr bwMode="auto">
          <a:xfrm flipH="1">
            <a:off x="3016362" y="5013937"/>
            <a:ext cx="3355760" cy="91668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35" name="直接箭头连接符 21"/>
          <p:cNvCxnSpPr/>
          <p:nvPr/>
        </p:nvCxnSpPr>
        <p:spPr bwMode="auto">
          <a:xfrm flipH="1">
            <a:off x="6044027" y="5013937"/>
            <a:ext cx="328096" cy="124355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36" name="直接箭头连接符 41"/>
          <p:cNvCxnSpPr/>
          <p:nvPr/>
        </p:nvCxnSpPr>
        <p:spPr bwMode="auto">
          <a:xfrm flipH="1">
            <a:off x="3182443" y="5013937"/>
            <a:ext cx="3189680" cy="158125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37" name="直接箭头连接符 42"/>
          <p:cNvCxnSpPr/>
          <p:nvPr/>
        </p:nvCxnSpPr>
        <p:spPr bwMode="auto">
          <a:xfrm>
            <a:off x="1597800" y="5692783"/>
            <a:ext cx="558355" cy="564707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1E12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直接箭头连接符 9"/>
          <p:cNvCxnSpPr/>
          <p:nvPr/>
        </p:nvCxnSpPr>
        <p:spPr bwMode="auto">
          <a:xfrm flipH="1">
            <a:off x="5643231" y="5013937"/>
            <a:ext cx="728892" cy="894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41" name="文本框 40"/>
          <p:cNvSpPr txBox="1"/>
          <p:nvPr/>
        </p:nvSpPr>
        <p:spPr>
          <a:xfrm>
            <a:off x="6857531" y="2634424"/>
            <a:ext cx="1817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a</a:t>
            </a:r>
            <a:r>
              <a:rPr lang="en-US" altLang="zh-CN" baseline="-25000" dirty="0" err="1"/>
              <a:t>k</a:t>
            </a:r>
            <a:r>
              <a:rPr lang="en-US" altLang="zh-CN" dirty="0"/>
              <a:t> and a*</a:t>
            </a:r>
            <a:r>
              <a:rPr lang="en-US" altLang="zh-CN" baseline="-25000" dirty="0"/>
              <a:t>k</a:t>
            </a:r>
          </a:p>
          <a:p>
            <a:r>
              <a:rPr lang="en-US" altLang="zh-CN" dirty="0" smtClean="0"/>
              <a:t>all </a:t>
            </a:r>
            <a:r>
              <a:rPr lang="en-US" altLang="zh-CN" dirty="0" smtClean="0">
                <a:solidFill>
                  <a:srgbClr val="FF3613"/>
                </a:solidFill>
              </a:rPr>
              <a:t>complex </a:t>
            </a:r>
          </a:p>
          <a:p>
            <a:r>
              <a:rPr lang="en-US" altLang="zh-CN" dirty="0">
                <a:solidFill>
                  <a:srgbClr val="FF3613"/>
                </a:solidFill>
              </a:rPr>
              <a:t>c</a:t>
            </a:r>
            <a:r>
              <a:rPr lang="en-US" altLang="zh-CN" dirty="0" smtClean="0">
                <a:solidFill>
                  <a:srgbClr val="FF3613"/>
                </a:solidFill>
              </a:rPr>
              <a:t>lassical </a:t>
            </a:r>
            <a:r>
              <a:rPr lang="en-US" altLang="zh-CN" dirty="0" smtClean="0"/>
              <a:t>variables  </a:t>
            </a:r>
            <a:endParaRPr lang="zh-CN" altLang="en-US" dirty="0"/>
          </a:p>
        </p:txBody>
      </p:sp>
      <p:cxnSp>
        <p:nvCxnSpPr>
          <p:cNvPr id="50" name="直接连接符 17"/>
          <p:cNvCxnSpPr/>
          <p:nvPr/>
        </p:nvCxnSpPr>
        <p:spPr bwMode="auto">
          <a:xfrm>
            <a:off x="5249901" y="3170382"/>
            <a:ext cx="225015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直接连接符 18"/>
          <p:cNvCxnSpPr/>
          <p:nvPr/>
        </p:nvCxnSpPr>
        <p:spPr bwMode="auto">
          <a:xfrm>
            <a:off x="4662365" y="3834814"/>
            <a:ext cx="225015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直接连接符 19"/>
          <p:cNvCxnSpPr/>
          <p:nvPr/>
        </p:nvCxnSpPr>
        <p:spPr bwMode="auto">
          <a:xfrm>
            <a:off x="5654571" y="3868834"/>
            <a:ext cx="225015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直接连接符 17"/>
          <p:cNvCxnSpPr/>
          <p:nvPr/>
        </p:nvCxnSpPr>
        <p:spPr bwMode="auto">
          <a:xfrm>
            <a:off x="4268332" y="3159140"/>
            <a:ext cx="225015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矩形 55"/>
          <p:cNvSpPr/>
          <p:nvPr/>
        </p:nvSpPr>
        <p:spPr>
          <a:xfrm>
            <a:off x="212504" y="3923601"/>
            <a:ext cx="30828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/>
              <a:t>Hamiltonian </a:t>
            </a:r>
            <a:r>
              <a:rPr lang="en-US" altLang="zh-CN" sz="2000" dirty="0" smtClean="0"/>
              <a:t>with </a:t>
            </a:r>
            <a:r>
              <a:rPr lang="en-US" altLang="zh-CN" sz="2000" dirty="0" err="1"/>
              <a:t>a</a:t>
            </a:r>
            <a:r>
              <a:rPr lang="en-US" altLang="zh-CN" sz="2000" baseline="-25000" dirty="0" err="1"/>
              <a:t>k</a:t>
            </a:r>
            <a:r>
              <a:rPr lang="en-US" altLang="zh-CN" sz="2000" dirty="0"/>
              <a:t> and a*</a:t>
            </a:r>
            <a:r>
              <a:rPr lang="en-US" altLang="zh-CN" sz="2000" baseline="-25000" dirty="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66498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幻灯片编号占位符 4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F97AAA-52BB-BE4D-B133-17D01AAF1A03}" type="slidenum">
              <a:rPr kumimoji="1" lang="zh-CN" altLang="en-US" sz="2000" b="1" smtClean="0">
                <a:solidFill>
                  <a:schemeClr val="tx1"/>
                </a:solidFill>
              </a:rPr>
              <a:pPr/>
              <a:t>9</a:t>
            </a:fld>
            <a:endParaRPr kumimoji="1" lang="zh-CN" altLang="en-US" sz="2000" b="1" dirty="0">
              <a:solidFill>
                <a:schemeClr val="tx1"/>
              </a:solidFill>
            </a:endParaRPr>
          </a:p>
        </p:txBody>
      </p:sp>
      <p:grpSp>
        <p:nvGrpSpPr>
          <p:cNvPr id="13" name="组 12"/>
          <p:cNvGrpSpPr/>
          <p:nvPr/>
        </p:nvGrpSpPr>
        <p:grpSpPr>
          <a:xfrm>
            <a:off x="665639" y="5222371"/>
            <a:ext cx="7657655" cy="830997"/>
            <a:chOff x="149302" y="5397932"/>
            <a:chExt cx="8131594" cy="830997"/>
          </a:xfrm>
        </p:grpSpPr>
        <p:sp>
          <p:nvSpPr>
            <p:cNvPr id="18" name="文本框 17"/>
            <p:cNvSpPr txBox="1"/>
            <p:nvPr/>
          </p:nvSpPr>
          <p:spPr>
            <a:xfrm>
              <a:off x="149302" y="5397932"/>
              <a:ext cx="8131594" cy="830997"/>
            </a:xfrm>
            <a:prstGeom prst="rect">
              <a:avLst/>
            </a:prstGeom>
            <a:noFill/>
            <a:ln w="38100" cmpd="sng">
              <a:solidFill>
                <a:srgbClr val="FF361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dirty="0" smtClean="0"/>
                <a:t>Eliminate the </a:t>
              </a:r>
              <a:r>
                <a:rPr kumimoji="1" lang="en-US" altLang="zh-CN" sz="2400" dirty="0" smtClean="0">
                  <a:solidFill>
                    <a:srgbClr val="0000FF"/>
                  </a:solidFill>
                </a:rPr>
                <a:t>“non-resonant terms” </a:t>
              </a:r>
            </a:p>
            <a:p>
              <a:r>
                <a:rPr kumimoji="1" lang="en-US" altLang="zh-CN" sz="2400" dirty="0" smtClean="0"/>
                <a:t>with canonical transformation of variables</a:t>
              </a:r>
              <a:endParaRPr kumimoji="1" lang="zh-CN" altLang="en-US" sz="2400" dirty="0"/>
            </a:p>
          </p:txBody>
        </p:sp>
        <p:pic>
          <p:nvPicPr>
            <p:cNvPr id="11" name="图片 10" descr="Screen Shot 2019-07-05 at 11.24.11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198" y="5440664"/>
              <a:ext cx="2469280" cy="437736"/>
            </a:xfrm>
            <a:prstGeom prst="rect">
              <a:avLst/>
            </a:prstGeom>
          </p:spPr>
        </p:pic>
        <p:pic>
          <p:nvPicPr>
            <p:cNvPr id="12" name="图片 11" descr="Screen Shot 2019-07-05 at 11.24.18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803" y="5799020"/>
              <a:ext cx="2144947" cy="421154"/>
            </a:xfrm>
            <a:prstGeom prst="rect">
              <a:avLst/>
            </a:prstGeom>
          </p:spPr>
        </p:pic>
      </p:grpSp>
      <p:pic>
        <p:nvPicPr>
          <p:cNvPr id="19" name="图片 18" descr="Screen Shot 2019-07-05 at 11.45.5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592" y="3200426"/>
            <a:ext cx="3860641" cy="533095"/>
          </a:xfrm>
          <a:prstGeom prst="rect">
            <a:avLst/>
          </a:prstGeom>
          <a:ln w="12700" cmpd="sng">
            <a:noFill/>
          </a:ln>
        </p:spPr>
      </p:pic>
      <p:sp>
        <p:nvSpPr>
          <p:cNvPr id="22" name="文本框 21"/>
          <p:cNvSpPr txBox="1"/>
          <p:nvPr/>
        </p:nvSpPr>
        <p:spPr>
          <a:xfrm>
            <a:off x="304566" y="3159433"/>
            <a:ext cx="1087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EOM:</a:t>
            </a:r>
            <a:endParaRPr kumimoji="1" lang="zh-CN" altLang="en-US" sz="2400" dirty="0"/>
          </a:p>
        </p:txBody>
      </p:sp>
      <p:pic>
        <p:nvPicPr>
          <p:cNvPr id="23" name="图片 22" descr="Screen Shot 2019-07-05 at 1.32.1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97" y="3211767"/>
            <a:ext cx="4194627" cy="484713"/>
          </a:xfrm>
          <a:prstGeom prst="rect">
            <a:avLst/>
          </a:prstGeom>
        </p:spPr>
      </p:pic>
      <p:sp>
        <p:nvSpPr>
          <p:cNvPr id="24" name="标题 1"/>
          <p:cNvSpPr txBox="1">
            <a:spLocks/>
          </p:cNvSpPr>
          <p:nvPr/>
        </p:nvSpPr>
        <p:spPr>
          <a:xfrm>
            <a:off x="337240" y="192001"/>
            <a:ext cx="8494027" cy="96466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/>
              <a:t>Equation of motion with Poisson Bracket</a:t>
            </a:r>
          </a:p>
        </p:txBody>
      </p:sp>
      <p:pic>
        <p:nvPicPr>
          <p:cNvPr id="2" name="图片 1" descr="Screen Shot 2019-07-18 at 11.42.0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54" y="1507094"/>
            <a:ext cx="7538340" cy="1402916"/>
          </a:xfrm>
          <a:prstGeom prst="rect">
            <a:avLst/>
          </a:prstGeom>
        </p:spPr>
      </p:pic>
      <p:pic>
        <p:nvPicPr>
          <p:cNvPr id="3" name="图片 2" descr="Screen Shot 2019-07-18 at 11.42.14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72" y="1291765"/>
            <a:ext cx="2378107" cy="504787"/>
          </a:xfrm>
          <a:prstGeom prst="rect">
            <a:avLst/>
          </a:prstGeom>
          <a:ln w="19050" cmpd="sng">
            <a:solidFill>
              <a:srgbClr val="1E12FF"/>
            </a:solidFill>
          </a:ln>
        </p:spPr>
      </p:pic>
      <p:pic>
        <p:nvPicPr>
          <p:cNvPr id="25" name="图片 24" descr="Screen Shot 2019-07-05 at 1.51.28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09" y="3880912"/>
            <a:ext cx="5264552" cy="847982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37240" y="4059487"/>
            <a:ext cx="1952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Poisson Bracket:</a:t>
            </a:r>
            <a:endParaRPr kumimoji="1" lang="zh-CN" altLang="en-US" sz="2000" dirty="0"/>
          </a:p>
        </p:txBody>
      </p:sp>
      <p:sp>
        <p:nvSpPr>
          <p:cNvPr id="27" name="文本框 26"/>
          <p:cNvSpPr txBox="1"/>
          <p:nvPr/>
        </p:nvSpPr>
        <p:spPr>
          <a:xfrm>
            <a:off x="260700" y="4617584"/>
            <a:ext cx="1851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Our goal:</a:t>
            </a:r>
            <a:endParaRPr kumimoji="1" lang="zh-CN" altLang="en-US" sz="2800" dirty="0"/>
          </a:p>
        </p:txBody>
      </p:sp>
      <p:cxnSp>
        <p:nvCxnSpPr>
          <p:cNvPr id="28" name="直接箭头连接符 13"/>
          <p:cNvCxnSpPr/>
          <p:nvPr/>
        </p:nvCxnSpPr>
        <p:spPr bwMode="auto">
          <a:xfrm flipV="1">
            <a:off x="6705600" y="2585571"/>
            <a:ext cx="1209467" cy="2789695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788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77740</TotalTime>
  <Words>1337</Words>
  <Application>Microsoft Office PowerPoint</Application>
  <PresentationFormat>全屏显示(4:3)</PresentationFormat>
  <Paragraphs>225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Lucida Grande</vt:lpstr>
      <vt:lpstr>ＭＳ ゴシック</vt:lpstr>
      <vt:lpstr>新細明體</vt:lpstr>
      <vt:lpstr>Zapf Dingbats</vt:lpstr>
      <vt:lpstr>宋体</vt:lpstr>
      <vt:lpstr>Arial</vt:lpstr>
      <vt:lpstr>Brush Script MT Italic</vt:lpstr>
      <vt:lpstr>Calibri</vt:lpstr>
      <vt:lpstr>Times New Roman</vt:lpstr>
      <vt:lpstr>Wingdings</vt:lpstr>
      <vt:lpstr>Office 主题</vt:lpstr>
      <vt:lpstr>PowerPoint 演示文稿</vt:lpstr>
      <vt:lpstr>PowerPoint 演示文稿</vt:lpstr>
      <vt:lpstr>Physical systems far from equilibrium  at different scales</vt:lpstr>
      <vt:lpstr>PowerPoint 演示文稿</vt:lpstr>
      <vt:lpstr>PowerPoint 演示文稿</vt:lpstr>
      <vt:lpstr>Non-thermal fixed-points &amp; universality classes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Numerical simulation of massive relativistic scalar fields in (2+1)D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SDU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Longitudinal Spin Transfer of Lambda and anti-Lambda in polarized pp collisions at 200 GeV at STAR</dc:title>
  <dc:creator>jdeng Deng</dc:creator>
  <cp:lastModifiedBy>ayqlyl 杨</cp:lastModifiedBy>
  <cp:revision>981</cp:revision>
  <cp:lastPrinted>2018-05-20T09:31:11Z</cp:lastPrinted>
  <dcterms:created xsi:type="dcterms:W3CDTF">2012-08-29T05:39:02Z</dcterms:created>
  <dcterms:modified xsi:type="dcterms:W3CDTF">2019-07-21T08:05:57Z</dcterms:modified>
</cp:coreProperties>
</file>