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7" r:id="rId2"/>
    <p:sldId id="260" r:id="rId3"/>
    <p:sldId id="449" r:id="rId4"/>
    <p:sldId id="450" r:id="rId5"/>
    <p:sldId id="408" r:id="rId6"/>
    <p:sldId id="390" r:id="rId7"/>
    <p:sldId id="420" r:id="rId8"/>
    <p:sldId id="507" r:id="rId9"/>
    <p:sldId id="508" r:id="rId10"/>
    <p:sldId id="423" r:id="rId11"/>
    <p:sldId id="497" r:id="rId12"/>
    <p:sldId id="499" r:id="rId13"/>
    <p:sldId id="500" r:id="rId14"/>
    <p:sldId id="504" r:id="rId15"/>
    <p:sldId id="505" r:id="rId16"/>
    <p:sldId id="501" r:id="rId17"/>
    <p:sldId id="502" r:id="rId18"/>
    <p:sldId id="503" r:id="rId19"/>
    <p:sldId id="303" r:id="rId20"/>
  </p:sldIdLst>
  <p:sldSz cx="9144000" cy="6858000" type="screen4x3"/>
  <p:notesSz cx="6815138" cy="99441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hua@mail.sdu.edu.cn" initials="j" lastIdx="1" clrIdx="0">
    <p:extLst>
      <p:ext uri="{19B8F6BF-5375-455C-9EA6-DF929625EA0E}">
        <p15:presenceInfo xmlns:p15="http://schemas.microsoft.com/office/powerpoint/2012/main" userId="e0c8a822c82339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00CC"/>
    <a:srgbClr val="FFFF66"/>
    <a:srgbClr val="FF0000"/>
    <a:srgbClr val="FA572A"/>
    <a:srgbClr val="009900"/>
    <a:srgbClr val="FAA4B0"/>
    <a:srgbClr val="800080"/>
    <a:srgbClr val="0099FF"/>
    <a:srgbClr val="AD2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 autoAdjust="0"/>
    <p:restoredTop sz="94595" autoAdjust="0"/>
  </p:normalViewPr>
  <p:slideViewPr>
    <p:cSldViewPr>
      <p:cViewPr varScale="1">
        <p:scale>
          <a:sx n="60" d="100"/>
          <a:sy n="60" d="100"/>
        </p:scale>
        <p:origin x="49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DBE00D-EBEE-4587-98F6-70AB565AD785}" type="datetimeFigureOut">
              <a:rPr lang="zh-CN" altLang="en-US"/>
              <a:pPr>
                <a:defRPr/>
              </a:pPr>
              <a:t>2019/7/21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60335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987EF9-883A-4218-81D6-C7A845C737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775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87EF9-883A-4218-81D6-C7A845C7377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162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3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3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3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3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4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4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4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4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AA72E5-C379-4BC2-83CD-8EF45CD8B3D2}" type="slidenum">
              <a:rPr lang="en-US" altLang="zh-CN"/>
              <a:pPr eaLnBrk="1" hangingPunct="1"/>
              <a:t>5</a:t>
            </a:fld>
            <a:endParaRPr lang="en-US" altLang="zh-CN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71DAFD1-1FC8-4AD3-9476-E8D38FC3EAB6}" type="slidenum">
              <a:rPr lang="en-US" altLang="zh-CN" sz="1200"/>
              <a:pPr algn="r" eaLnBrk="1" hangingPunct="1"/>
              <a:t>5</a:t>
            </a:fld>
            <a:endParaRPr lang="en-US" altLang="zh-CN" sz="1200"/>
          </a:p>
        </p:txBody>
      </p:sp>
      <p:sp>
        <p:nvSpPr>
          <p:cNvPr id="8294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295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35FA9E3-A41E-4CF0-9789-CD1CEB014BDA}" type="slidenum">
              <a:rPr kumimoji="1" lang="en-US" altLang="zh-CN" sz="1200">
                <a:latin typeface="Times New Roman" panose="02020603050405020304" pitchFamily="18" charset="0"/>
              </a:rPr>
              <a:pPr algn="r" eaLnBrk="1" hangingPunct="1"/>
              <a:t>5</a:t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8788-40B0-49CC-BB88-F420058182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387B-C1A5-4375-A4FF-44B038C429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7422-781D-45FB-BA17-9BDDB8F290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977E5-399C-45CC-A3B5-A0766E6DD9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D1C8-F69C-4FD5-9303-E72692FCF8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FAA8-7BAA-4E07-B22F-E1A54A1C88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ADBB-1013-4A07-BF89-3DECEECF10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D424D-505C-43F3-8E6A-C8E431B0D9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F8D0-5228-4FC8-B807-89E13D544D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6849F-AB7A-465F-9A60-8304EDE371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4FE3-DE38-4603-A045-F94FC374D6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604A5B-7D09-421A-A935-CCE05EE2D5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5.png"/><Relationship Id="rId5" Type="http://schemas.openxmlformats.org/officeDocument/2006/relationships/tags" Target="../tags/tag23.xml"/><Relationship Id="rId10" Type="http://schemas.openxmlformats.org/officeDocument/2006/relationships/image" Target="../media/image24.png"/><Relationship Id="rId4" Type="http://schemas.openxmlformats.org/officeDocument/2006/relationships/tags" Target="../tags/tag22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7.xml"/><Relationship Id="rId7" Type="http://schemas.openxmlformats.org/officeDocument/2006/relationships/image" Target="../media/image2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5" Type="http://schemas.openxmlformats.org/officeDocument/2006/relationships/tags" Target="../tags/tag29.xml"/><Relationship Id="rId10" Type="http://schemas.openxmlformats.org/officeDocument/2006/relationships/image" Target="../media/image29.png"/><Relationship Id="rId4" Type="http://schemas.openxmlformats.org/officeDocument/2006/relationships/tags" Target="../tags/tag28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8" Type="http://schemas.openxmlformats.org/officeDocument/2006/relationships/image" Target="../media/image35.png"/><Relationship Id="rId3" Type="http://schemas.openxmlformats.org/officeDocument/2006/relationships/tags" Target="../tags/tag32.xml"/><Relationship Id="rId21" Type="http://schemas.openxmlformats.org/officeDocument/2006/relationships/image" Target="../media/image38.png"/><Relationship Id="rId7" Type="http://schemas.openxmlformats.org/officeDocument/2006/relationships/tags" Target="../tags/tag36.xml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tags" Target="../tags/tag31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521.png"/><Relationship Id="rId5" Type="http://schemas.openxmlformats.org/officeDocument/2006/relationships/tags" Target="../tags/tag34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6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5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tags" Target="../tags/tag41.xml"/><Relationship Id="rId21" Type="http://schemas.openxmlformats.org/officeDocument/2006/relationships/image" Target="../media/image520.png"/><Relationship Id="rId7" Type="http://schemas.openxmlformats.org/officeDocument/2006/relationships/tags" Target="../tags/tag45.xml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tags" Target="../tags/tag40.xml"/><Relationship Id="rId16" Type="http://schemas.openxmlformats.org/officeDocument/2006/relationships/image" Target="../media/image44.png"/><Relationship Id="rId20" Type="http://schemas.openxmlformats.org/officeDocument/2006/relationships/image" Target="../media/image510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39.png"/><Relationship Id="rId5" Type="http://schemas.openxmlformats.org/officeDocument/2006/relationships/tags" Target="../tags/tag43.xml"/><Relationship Id="rId15" Type="http://schemas.openxmlformats.org/officeDocument/2006/relationships/image" Target="../media/image43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42.png"/><Relationship Id="rId22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13" Type="http://schemas.openxmlformats.org/officeDocument/2006/relationships/image" Target="../media/image51.png"/><Relationship Id="rId18" Type="http://schemas.openxmlformats.org/officeDocument/2006/relationships/image" Target="../media/image1110.png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0.png"/><Relationship Id="rId17" Type="http://schemas.openxmlformats.org/officeDocument/2006/relationships/image" Target="../media/image1100.png"/><Relationship Id="rId2" Type="http://schemas.openxmlformats.org/officeDocument/2006/relationships/tags" Target="../tags/tag49.xml"/><Relationship Id="rId16" Type="http://schemas.openxmlformats.org/officeDocument/2006/relationships/image" Target="../media/image1090.png"/><Relationship Id="rId20" Type="http://schemas.openxmlformats.org/officeDocument/2006/relationships/image" Target="../media/image53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1040.png"/><Relationship Id="rId5" Type="http://schemas.openxmlformats.org/officeDocument/2006/relationships/tags" Target="../tags/tag52.xml"/><Relationship Id="rId15" Type="http://schemas.openxmlformats.org/officeDocument/2006/relationships/image" Target="../media/image1080.png"/><Relationship Id="rId10" Type="http://schemas.openxmlformats.org/officeDocument/2006/relationships/image" Target="../media/image49.png"/><Relationship Id="rId19" Type="http://schemas.openxmlformats.org/officeDocument/2006/relationships/image" Target="../media/image52.png"/><Relationship Id="rId4" Type="http://schemas.openxmlformats.org/officeDocument/2006/relationships/tags" Target="../tags/tag51.xml"/><Relationship Id="rId9" Type="http://schemas.openxmlformats.org/officeDocument/2006/relationships/image" Target="../media/image48.png"/><Relationship Id="rId14" Type="http://schemas.openxmlformats.org/officeDocument/2006/relationships/image" Target="../media/image107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58.png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5.png"/><Relationship Id="rId17" Type="http://schemas.openxmlformats.org/officeDocument/2006/relationships/image" Target="../media/image57.png"/><Relationship Id="rId2" Type="http://schemas.openxmlformats.org/officeDocument/2006/relationships/tags" Target="../tags/tag55.xml"/><Relationship Id="rId16" Type="http://schemas.openxmlformats.org/officeDocument/2006/relationships/image" Target="../media/image51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144.png"/><Relationship Id="rId5" Type="http://schemas.openxmlformats.org/officeDocument/2006/relationships/tags" Target="../tags/tag58.xml"/><Relationship Id="rId15" Type="http://schemas.openxmlformats.org/officeDocument/2006/relationships/image" Target="../media/image1190.png"/><Relationship Id="rId10" Type="http://schemas.openxmlformats.org/officeDocument/2006/relationships/image" Target="../media/image54.png"/><Relationship Id="rId4" Type="http://schemas.openxmlformats.org/officeDocument/2006/relationships/tags" Target="../tags/tag57.xml"/><Relationship Id="rId9" Type="http://schemas.openxmlformats.org/officeDocument/2006/relationships/image" Target="../media/image11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tags" Target="../tags/tag62.xml"/><Relationship Id="rId21" Type="http://schemas.openxmlformats.org/officeDocument/2006/relationships/image" Target="../media/image68.png"/><Relationship Id="rId7" Type="http://schemas.openxmlformats.org/officeDocument/2006/relationships/tags" Target="../tags/tag66.xml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tags" Target="../tags/tag61.xml"/><Relationship Id="rId16" Type="http://schemas.openxmlformats.org/officeDocument/2006/relationships/image" Target="../media/image63.wmf"/><Relationship Id="rId20" Type="http://schemas.openxmlformats.org/officeDocument/2006/relationships/image" Target="../media/image67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690.png"/><Relationship Id="rId5" Type="http://schemas.openxmlformats.org/officeDocument/2006/relationships/tags" Target="../tags/tag64.xml"/><Relationship Id="rId15" Type="http://schemas.openxmlformats.org/officeDocument/2006/relationships/image" Target="../media/image62.png"/><Relationship Id="rId23" Type="http://schemas.openxmlformats.org/officeDocument/2006/relationships/image" Target="../media/image810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66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61.png"/><Relationship Id="rId22" Type="http://schemas.openxmlformats.org/officeDocument/2006/relationships/image" Target="../media/image8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image" Target="../media/image73.png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2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71.png"/><Relationship Id="rId5" Type="http://schemas.openxmlformats.org/officeDocument/2006/relationships/tags" Target="../tags/tag73.xml"/><Relationship Id="rId10" Type="http://schemas.openxmlformats.org/officeDocument/2006/relationships/image" Target="../media/image70.png"/><Relationship Id="rId4" Type="http://schemas.openxmlformats.org/officeDocument/2006/relationships/tags" Target="../tags/tag72.xml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9.pn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78.png"/><Relationship Id="rId2" Type="http://schemas.openxmlformats.org/officeDocument/2006/relationships/tags" Target="../tags/tag76.xml"/><Relationship Id="rId16" Type="http://schemas.openxmlformats.org/officeDocument/2006/relationships/image" Target="../media/image82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77.png"/><Relationship Id="rId5" Type="http://schemas.openxmlformats.org/officeDocument/2006/relationships/tags" Target="../tags/tag79.xml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tags" Target="../tags/tag78.xml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openxmlformats.org/officeDocument/2006/relationships/tags" Target="../tags/tag5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4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tags" Target="../tags/tag7.xml"/><Relationship Id="rId16" Type="http://schemas.openxmlformats.org/officeDocument/2006/relationships/image" Target="../media/image17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2.png"/><Relationship Id="rId5" Type="http://schemas.openxmlformats.org/officeDocument/2006/relationships/tags" Target="../tags/tag10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0.png"/><Relationship Id="rId18" Type="http://schemas.openxmlformats.org/officeDocument/2006/relationships/image" Target="../media/image380.png"/><Relationship Id="rId3" Type="http://schemas.openxmlformats.org/officeDocument/2006/relationships/tags" Target="../tags/tag16.xml"/><Relationship Id="rId7" Type="http://schemas.openxmlformats.org/officeDocument/2006/relationships/image" Target="../media/image19.png"/><Relationship Id="rId12" Type="http://schemas.openxmlformats.org/officeDocument/2006/relationships/image" Target="../media/image320.png"/><Relationship Id="rId17" Type="http://schemas.openxmlformats.org/officeDocument/2006/relationships/image" Target="../media/image370.png"/><Relationship Id="rId2" Type="http://schemas.openxmlformats.org/officeDocument/2006/relationships/tags" Target="../tags/tag15.xml"/><Relationship Id="rId16" Type="http://schemas.openxmlformats.org/officeDocument/2006/relationships/image" Target="../media/image23.png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.xml"/><Relationship Id="rId15" Type="http://schemas.openxmlformats.org/officeDocument/2006/relationships/image" Target="../media/image22.png"/><Relationship Id="rId4" Type="http://schemas.openxmlformats.org/officeDocument/2006/relationships/tags" Target="../tags/tag17.xml"/><Relationship Id="rId9" Type="http://schemas.openxmlformats.org/officeDocument/2006/relationships/image" Target="../media/image21.png"/><Relationship Id="rId14" Type="http://schemas.openxmlformats.org/officeDocument/2006/relationships/image" Target="../media/image3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1831" y="705018"/>
            <a:ext cx="8612063" cy="1439462"/>
          </a:xfrm>
          <a:solidFill>
            <a:schemeClr val="accent1"/>
          </a:solidFill>
          <a:effectLst/>
        </p:spPr>
        <p:txBody>
          <a:bodyPr/>
          <a:lstStyle/>
          <a:p>
            <a:pPr eaLnBrk="1" hangingPunct="1"/>
            <a:br>
              <a:rPr lang="en-US" altLang="zh-CN" sz="3200" b="1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</a:br>
            <a:r>
              <a:rPr lang="en-US" altLang="zh-CN" sz="3200" b="1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Spin effects from quantum transport theory</a:t>
            </a:r>
            <a:br>
              <a:rPr lang="en-US" altLang="zh-CN" sz="3600" b="1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</a:br>
            <a:endParaRPr lang="en-US" altLang="zh-CN" sz="3600" b="1" dirty="0">
              <a:latin typeface="Calibri" pitchFamily="34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046891" y="2471837"/>
            <a:ext cx="750099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000" b="1" dirty="0">
                <a:latin typeface="Calibri" pitchFamily="34" charset="0"/>
                <a:ea typeface="Cambria Math" pitchFamily="18" charset="0"/>
              </a:rPr>
              <a:t>    </a:t>
            </a:r>
            <a:r>
              <a:rPr lang="en-US" altLang="zh-CN" sz="2400" b="1" dirty="0">
                <a:latin typeface="Calibri" pitchFamily="34" charset="0"/>
                <a:ea typeface="Cambria Math" pitchFamily="18" charset="0"/>
              </a:rPr>
              <a:t>Jian-Hua Gao   (</a:t>
            </a:r>
            <a:r>
              <a:rPr lang="zh-CN" altLang="en-US" sz="2400" b="1" dirty="0">
                <a:latin typeface="Calibri" pitchFamily="34" charset="0"/>
                <a:ea typeface="Cambria Math" pitchFamily="18" charset="0"/>
              </a:rPr>
              <a:t>高建华</a:t>
            </a:r>
            <a:r>
              <a:rPr lang="en-US" altLang="zh-CN" sz="2400" b="1" dirty="0">
                <a:latin typeface="Calibri" pitchFamily="34" charset="0"/>
                <a:ea typeface="Cambria Math" pitchFamily="18" charset="0"/>
              </a:rPr>
              <a:t>)</a:t>
            </a:r>
          </a:p>
          <a:p>
            <a:endParaRPr lang="en-US" altLang="zh-CN" sz="1200" b="1" dirty="0">
              <a:latin typeface="Calibri" pitchFamily="34" charset="0"/>
              <a:ea typeface="Cambria Math" pitchFamily="18" charset="0"/>
            </a:endParaRPr>
          </a:p>
          <a:p>
            <a:r>
              <a:rPr lang="en-US" altLang="zh-CN" sz="2400" b="1" dirty="0">
                <a:latin typeface="Calibri" pitchFamily="34" charset="0"/>
                <a:ea typeface="Cambria Math" pitchFamily="18" charset="0"/>
              </a:rPr>
              <a:t>Shandong University at Weihai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19802" y="5059330"/>
            <a:ext cx="8504395" cy="338554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The Workshop on QCD Physics &amp; Study of the QCD Phase Diagram and New-type Topologic Effect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56443" y="4067807"/>
            <a:ext cx="4081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0000FF"/>
                </a:solidFill>
                <a:latin typeface="Calibri" panose="020F0502020204030204" pitchFamily="34" charset="0"/>
              </a:rPr>
              <a:t>ArXiv:1902.06510  JHG  and  Z.T. Liang</a:t>
            </a:r>
            <a:endParaRPr lang="zh-CN" altLang="en-US" sz="2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28788-40B0-49CC-BB88-F4200581820F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FF38E81-5D30-4F36-AD93-910B81608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5693591"/>
            <a:ext cx="645195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Weihai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China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，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July 17 – July 25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/>
          <p:cNvSpPr txBox="1">
            <a:spLocks noChangeArrowheads="1"/>
          </p:cNvSpPr>
          <p:nvPr/>
        </p:nvSpPr>
        <p:spPr>
          <a:xfrm>
            <a:off x="537560" y="135938"/>
            <a:ext cx="8207897" cy="765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3200" b="1" kern="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Independent Functions and Equations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9D2A4E1-BB8F-4E98-85EC-D7F46CD41832}"/>
              </a:ext>
            </a:extLst>
          </p:cNvPr>
          <p:cNvSpPr/>
          <p:nvPr/>
        </p:nvSpPr>
        <p:spPr>
          <a:xfrm>
            <a:off x="466645" y="834506"/>
            <a:ext cx="807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of 32 lead to coupled  transport equation for       and         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图片 3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52" y="943834"/>
            <a:ext cx="2032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6" name="图片 3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36" y="943834"/>
            <a:ext cx="3302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Rectangle 28">
            <a:extLst>
              <a:ext uri="{FF2B5EF4-FFF2-40B4-BE49-F238E27FC236}">
                <a16:creationId xmlns:a16="http://schemas.microsoft.com/office/drawing/2014/main" id="{B21585C6-3DD1-425A-94B5-82369C82F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48" y="6124267"/>
            <a:ext cx="648072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rgbClr val="000000"/>
                </a:solidFill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Vasak</a:t>
            </a:r>
            <a:r>
              <a:rPr lang="en-US" altLang="zh-CN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altLang="zh-CN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Gyulassy</a:t>
            </a:r>
            <a:r>
              <a:rPr lang="en-US" altLang="zh-CN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 </a:t>
            </a:r>
            <a:r>
              <a:rPr lang="en-US" altLang="zh-CN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Elze</a:t>
            </a:r>
            <a:r>
              <a:rPr lang="en-US" altLang="zh-CN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Annals Phys. 1987</a:t>
            </a:r>
            <a:r>
              <a:rPr lang="zh-CN" altLang="en-US" sz="1200" dirty="0">
                <a:latin typeface="Calibri" pitchFamily="34" charset="0"/>
                <a:cs typeface="Times New Roman" pitchFamily="18" charset="0"/>
              </a:rPr>
              <a:t>； </a:t>
            </a:r>
            <a:r>
              <a:rPr lang="en-US" altLang="zh-CN" sz="1200" dirty="0">
                <a:latin typeface="Calibri" panose="020F0502020204030204" pitchFamily="34" charset="0"/>
              </a:rPr>
              <a:t>ArXiv:1902.06510  JHG  and  Liang</a:t>
            </a:r>
            <a:endParaRPr lang="zh-CN" altLang="en-US" sz="1200" dirty="0">
              <a:latin typeface="Calibri" panose="020F0502020204030204" pitchFamily="34" charset="0"/>
            </a:endParaRPr>
          </a:p>
          <a:p>
            <a:pPr algn="l"/>
            <a:r>
              <a:rPr lang="en-US" altLang="zh-CN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06E488-80CE-4B6C-8F6B-30FE2F3F1A6F}"/>
              </a:ext>
            </a:extLst>
          </p:cNvPr>
          <p:cNvSpPr/>
          <p:nvPr/>
        </p:nvSpPr>
        <p:spPr>
          <a:xfrm>
            <a:off x="466645" y="3675658"/>
            <a:ext cx="807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of 32 provide a subsidiary condition: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DE0F5BB-1186-4256-98E9-3A1F925203DE}"/>
              </a:ext>
            </a:extLst>
          </p:cNvPr>
          <p:cNvSpPr/>
          <p:nvPr/>
        </p:nvSpPr>
        <p:spPr>
          <a:xfrm>
            <a:off x="393275" y="4981383"/>
            <a:ext cx="7386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All the rest </a:t>
            </a:r>
            <a:r>
              <a:rPr lang="en-US" altLang="zh-CN" sz="2000" b="1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of the 32 Wigner equations are satisfied automatically !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A6D1A09-8C5A-428F-BCC4-D9B7A428EA45}"/>
              </a:ext>
            </a:extLst>
          </p:cNvPr>
          <p:cNvSpPr/>
          <p:nvPr/>
        </p:nvSpPr>
        <p:spPr>
          <a:xfrm>
            <a:off x="1479418" y="5571369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8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independent Wigner functions + 4 transport equations</a:t>
            </a:r>
          </a:p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D4EA93D3-9A97-485F-8DA4-C29A8185B40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46" y="4424362"/>
            <a:ext cx="1120615" cy="25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9" name="AutoShape 53">
            <a:extLst>
              <a:ext uri="{FF2B5EF4-FFF2-40B4-BE49-F238E27FC236}">
                <a16:creationId xmlns:a16="http://schemas.microsoft.com/office/drawing/2014/main" id="{62CC9200-A774-4E96-B0A0-C72C489F4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640" y="5464747"/>
            <a:ext cx="6480720" cy="53535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AutoShape 53">
            <a:extLst>
              <a:ext uri="{FF2B5EF4-FFF2-40B4-BE49-F238E27FC236}">
                <a16:creationId xmlns:a16="http://schemas.microsoft.com/office/drawing/2014/main" id="{7C6161E3-B4FB-4664-88D9-4CC7D71A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509" y="2626373"/>
            <a:ext cx="7925272" cy="95427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0D3D2D7-974B-49A6-88CF-B31169C27146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65" y="1363952"/>
            <a:ext cx="38354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1" name="标注: 下箭头 40">
            <a:extLst>
              <a:ext uri="{FF2B5EF4-FFF2-40B4-BE49-F238E27FC236}">
                <a16:creationId xmlns:a16="http://schemas.microsoft.com/office/drawing/2014/main" id="{A3FC424B-2C67-4D2A-BD71-E490E8E69500}"/>
              </a:ext>
            </a:extLst>
          </p:cNvPr>
          <p:cNvSpPr/>
          <p:nvPr/>
        </p:nvSpPr>
        <p:spPr>
          <a:xfrm>
            <a:off x="2219253" y="1294518"/>
            <a:ext cx="4333583" cy="1259462"/>
          </a:xfrm>
          <a:prstGeom prst="downArrowCallout">
            <a:avLst>
              <a:gd name="adj1" fmla="val 14853"/>
              <a:gd name="adj2" fmla="val 20820"/>
              <a:gd name="adj3" fmla="val 12796"/>
              <a:gd name="adj4" fmla="val 76819"/>
            </a:avLst>
          </a:prstGeom>
          <a:ln w="28575">
            <a:solidFill>
              <a:srgbClr val="80008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CFE3FCB7-7511-4303-9CF7-6AC27CEE9A74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8" y="4362873"/>
            <a:ext cx="2135056" cy="3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3E00C3-6ACE-4F01-9A31-063DD73E0FC3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1" y="2727445"/>
            <a:ext cx="7502157" cy="76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3" name="AutoShape 53">
            <a:extLst>
              <a:ext uri="{FF2B5EF4-FFF2-40B4-BE49-F238E27FC236}">
                <a16:creationId xmlns:a16="http://schemas.microsoft.com/office/drawing/2014/main" id="{CA404CEE-0E26-4896-AB23-6F9B71061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778" y="4170774"/>
            <a:ext cx="2444510" cy="675955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标注: 右箭头 43">
            <a:extLst>
              <a:ext uri="{FF2B5EF4-FFF2-40B4-BE49-F238E27FC236}">
                <a16:creationId xmlns:a16="http://schemas.microsoft.com/office/drawing/2014/main" id="{378E7CC3-1512-4114-B740-A3DE5C21FA4E}"/>
              </a:ext>
            </a:extLst>
          </p:cNvPr>
          <p:cNvSpPr/>
          <p:nvPr/>
        </p:nvSpPr>
        <p:spPr>
          <a:xfrm>
            <a:off x="2124060" y="4205443"/>
            <a:ext cx="2300164" cy="65538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8163"/>
            </a:avLst>
          </a:prstGeom>
          <a:ln w="25400">
            <a:solidFill>
              <a:srgbClr val="80008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43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B3361ED7-1295-48AC-BFEC-0D32C4D8092D}"/>
              </a:ext>
            </a:extLst>
          </p:cNvPr>
          <p:cNvSpPr txBox="1">
            <a:spLocks noChangeArrowheads="1"/>
          </p:cNvSpPr>
          <p:nvPr/>
        </p:nvSpPr>
        <p:spPr>
          <a:xfrm>
            <a:off x="527588" y="139140"/>
            <a:ext cx="8207897" cy="765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3200" b="1" kern="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Integrated Kinetic Equations </a:t>
            </a: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3C3EAC71-B014-425A-8CC7-464BE22DDA46}"/>
              </a:ext>
            </a:extLst>
          </p:cNvPr>
          <p:cNvSpPr/>
          <p:nvPr/>
        </p:nvSpPr>
        <p:spPr>
          <a:xfrm>
            <a:off x="693912" y="2842201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Manifest Lorentz Covariance !    </a:t>
            </a:r>
            <a:r>
              <a:rPr lang="en-US" altLang="zh-CN" sz="2000" dirty="0">
                <a:latin typeface="Comic Sans MS" panose="030F0702030302020204" pitchFamily="66" charset="0"/>
                <a:cs typeface="Calibri" panose="020F0502020204030204" pitchFamily="34" charset="0"/>
              </a:rPr>
              <a:t>Singular Dirac delta function ! 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B3906A5-E325-4EDD-8B01-8BE2241D994D}"/>
              </a:ext>
            </a:extLst>
          </p:cNvPr>
          <p:cNvSpPr/>
          <p:nvPr/>
        </p:nvSpPr>
        <p:spPr>
          <a:xfrm>
            <a:off x="309638" y="857560"/>
            <a:ext cx="5209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Unintegrated kinetic equations in </a:t>
            </a:r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-vector form:</a:t>
            </a:r>
            <a:endParaRPr lang="zh-CN" altLang="en-US" sz="2000" dirty="0"/>
          </a:p>
        </p:txBody>
      </p:sp>
      <p:sp>
        <p:nvSpPr>
          <p:cNvPr id="17" name="AutoShape 53">
            <a:extLst>
              <a:ext uri="{FF2B5EF4-FFF2-40B4-BE49-F238E27FC236}">
                <a16:creationId xmlns:a16="http://schemas.microsoft.com/office/drawing/2014/main" id="{7928611E-211F-4B66-B0D3-A5BAC927F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59" y="1444504"/>
            <a:ext cx="7925272" cy="113225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BD47117-0F9F-4782-B78A-764CEBFCC03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44" y="1625766"/>
            <a:ext cx="1895508" cy="2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7C6E1DF-7859-46E2-B223-9FDE6326ED5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1" y="1625766"/>
            <a:ext cx="76708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1" name="AutoShape 53">
            <a:extLst>
              <a:ext uri="{FF2B5EF4-FFF2-40B4-BE49-F238E27FC236}">
                <a16:creationId xmlns:a16="http://schemas.microsoft.com/office/drawing/2014/main" id="{57EF5A35-EB3B-4C91-88E3-23FA807B9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772" y="1610611"/>
            <a:ext cx="2211800" cy="301393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57A2DD6-6CE2-4DCB-8EBE-31E83A070195}"/>
              </a:ext>
            </a:extLst>
          </p:cNvPr>
          <p:cNvSpPr/>
          <p:nvPr/>
        </p:nvSpPr>
        <p:spPr>
          <a:xfrm>
            <a:off x="437057" y="3456360"/>
            <a:ext cx="807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Integrated kinetic equations in 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-vector form: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AutoShape 53">
            <a:extLst>
              <a:ext uri="{FF2B5EF4-FFF2-40B4-BE49-F238E27FC236}">
                <a16:creationId xmlns:a16="http://schemas.microsoft.com/office/drawing/2014/main" id="{9C18A65D-8AB4-4FDD-A487-D311C0357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09" y="4101278"/>
            <a:ext cx="7992888" cy="1174210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1950C86-4564-47F3-A286-AABB4293494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12" y="4223393"/>
            <a:ext cx="73914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A3AAF9C-8D95-45A9-96A5-2C94F4BFB025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44" y="5442456"/>
            <a:ext cx="40259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B80E29F-1C0D-413A-9BCC-1DBCACADEAF5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56" y="3575535"/>
            <a:ext cx="1021001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1" name="AutoShape 53">
            <a:extLst>
              <a:ext uri="{FF2B5EF4-FFF2-40B4-BE49-F238E27FC236}">
                <a16:creationId xmlns:a16="http://schemas.microsoft.com/office/drawing/2014/main" id="{85CA7BB2-74DA-4850-B163-53D883A2E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826" y="3458060"/>
            <a:ext cx="1699742" cy="476250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8B6270B-5B37-423A-8436-3397BCF5BC28}"/>
              </a:ext>
            </a:extLst>
          </p:cNvPr>
          <p:cNvSpPr/>
          <p:nvPr/>
        </p:nvSpPr>
        <p:spPr>
          <a:xfrm>
            <a:off x="368802" y="5845115"/>
            <a:ext cx="8207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omic Sans MS" panose="030F0702030302020204" pitchFamily="66" charset="0"/>
                <a:cs typeface="Calibri" panose="020F0502020204030204" pitchFamily="34" charset="0"/>
              </a:rPr>
              <a:t>Manifest Lorentz Covariance Broken!</a:t>
            </a:r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  More suitable for simulation!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B3361ED7-1295-48AC-BFEC-0D32C4D8092D}"/>
              </a:ext>
            </a:extLst>
          </p:cNvPr>
          <p:cNvSpPr txBox="1">
            <a:spLocks noChangeArrowheads="1"/>
          </p:cNvSpPr>
          <p:nvPr/>
        </p:nvSpPr>
        <p:spPr>
          <a:xfrm>
            <a:off x="544675" y="77691"/>
            <a:ext cx="8207897" cy="765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3200" b="1" kern="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Simplified Version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3C3EAC71-B014-425A-8CC7-464BE22DDA46}"/>
                  </a:ext>
                </a:extLst>
              </p:cNvPr>
              <p:cNvSpPr/>
              <p:nvPr/>
            </p:nvSpPr>
            <p:spPr>
              <a:xfrm>
                <a:off x="500221" y="849703"/>
                <a:ext cx="80754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Vector current and energy-momentum tensor 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(ℏ)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3C3EAC71-B014-425A-8CC7-464BE22DD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21" y="849703"/>
                <a:ext cx="8075474" cy="400110"/>
              </a:xfrm>
              <a:prstGeom prst="rect">
                <a:avLst/>
              </a:prstGeom>
              <a:blipFill>
                <a:blip r:embed="rId11"/>
                <a:stretch>
                  <a:fillRect l="-755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AutoShape 53">
            <a:extLst>
              <a:ext uri="{FF2B5EF4-FFF2-40B4-BE49-F238E27FC236}">
                <a16:creationId xmlns:a16="http://schemas.microsoft.com/office/drawing/2014/main" id="{99E747C8-A34C-4266-B65E-D35B4CFF9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96" y="1414483"/>
            <a:ext cx="4022504" cy="718373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9B51B3B-A79B-4C78-91D0-6CB7757EEB0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3" y="1578821"/>
            <a:ext cx="3771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72C4AB8E-DDE5-4AAA-A149-62DA04B17887}"/>
                  </a:ext>
                </a:extLst>
              </p:cNvPr>
              <p:cNvSpPr/>
              <p:nvPr/>
            </p:nvSpPr>
            <p:spPr>
              <a:xfrm>
                <a:off x="450767" y="2290235"/>
                <a:ext cx="80754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Covariant unintegrated kinetic equations for         at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(1)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: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72C4AB8E-DDE5-4AAA-A149-62DA04B17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7" y="2290235"/>
                <a:ext cx="8075474" cy="400110"/>
              </a:xfrm>
              <a:prstGeom prst="rect">
                <a:avLst/>
              </a:prstGeom>
              <a:blipFill>
                <a:blip r:embed="rId14"/>
                <a:stretch>
                  <a:fillRect l="-830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utoShape 53">
            <a:extLst>
              <a:ext uri="{FF2B5EF4-FFF2-40B4-BE49-F238E27FC236}">
                <a16:creationId xmlns:a16="http://schemas.microsoft.com/office/drawing/2014/main" id="{66015B22-DFD4-465B-8D14-9B0A8FDD2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66" y="2728072"/>
            <a:ext cx="8207897" cy="1109620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AutoShape 53">
            <a:extLst>
              <a:ext uri="{FF2B5EF4-FFF2-40B4-BE49-F238E27FC236}">
                <a16:creationId xmlns:a16="http://schemas.microsoft.com/office/drawing/2014/main" id="{C21D13F0-03C2-49C6-87B4-9CED8AA1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743" y="1406333"/>
            <a:ext cx="3978829" cy="718373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AutoShape 53">
            <a:extLst>
              <a:ext uri="{FF2B5EF4-FFF2-40B4-BE49-F238E27FC236}">
                <a16:creationId xmlns:a16="http://schemas.microsoft.com/office/drawing/2014/main" id="{15312352-EE2E-472B-9D6F-B8FF4D213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5" y="4199281"/>
            <a:ext cx="4392488" cy="51034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" name="箭头: 下 47">
            <a:extLst>
              <a:ext uri="{FF2B5EF4-FFF2-40B4-BE49-F238E27FC236}">
                <a16:creationId xmlns:a16="http://schemas.microsoft.com/office/drawing/2014/main" id="{3DC764F7-0652-4D4E-925B-644816A06D39}"/>
              </a:ext>
            </a:extLst>
          </p:cNvPr>
          <p:cNvSpPr/>
          <p:nvPr/>
        </p:nvSpPr>
        <p:spPr bwMode="auto">
          <a:xfrm>
            <a:off x="2705116" y="3878362"/>
            <a:ext cx="271377" cy="2794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EA1909D-2DAA-4B56-A5E7-2BEA61213CCA}"/>
              </a:ext>
            </a:extLst>
          </p:cNvPr>
          <p:cNvCxnSpPr/>
          <p:nvPr/>
        </p:nvCxnSpPr>
        <p:spPr bwMode="auto">
          <a:xfrm>
            <a:off x="2949871" y="3068960"/>
            <a:ext cx="148340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4FC6A8C5-E6D3-4846-BDB9-770A0C175B6B}"/>
              </a:ext>
            </a:extLst>
          </p:cNvPr>
          <p:cNvCxnSpPr/>
          <p:nvPr/>
        </p:nvCxnSpPr>
        <p:spPr bwMode="auto">
          <a:xfrm>
            <a:off x="6848855" y="3073416"/>
            <a:ext cx="148340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7C87F61-CF43-4374-91B3-C26F3679DD34}"/>
              </a:ext>
            </a:extLst>
          </p:cNvPr>
          <p:cNvCxnSpPr/>
          <p:nvPr/>
        </p:nvCxnSpPr>
        <p:spPr bwMode="auto">
          <a:xfrm>
            <a:off x="5508104" y="3501008"/>
            <a:ext cx="19253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AutoShape 53">
            <a:extLst>
              <a:ext uri="{FF2B5EF4-FFF2-40B4-BE49-F238E27FC236}">
                <a16:creationId xmlns:a16="http://schemas.microsoft.com/office/drawing/2014/main" id="{9C2526FA-53AC-49CF-BE27-BA8FC2CD7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59" y="5451667"/>
            <a:ext cx="8207897" cy="697015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76DD648-0FFF-4BF2-8C18-E02A724D5890}"/>
              </a:ext>
            </a:extLst>
          </p:cNvPr>
          <p:cNvSpPr/>
          <p:nvPr/>
        </p:nvSpPr>
        <p:spPr>
          <a:xfrm>
            <a:off x="395536" y="4913725"/>
            <a:ext cx="807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Inserting  the solved         into  the transport equation for  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utoShape 53">
            <a:extLst>
              <a:ext uri="{FF2B5EF4-FFF2-40B4-BE49-F238E27FC236}">
                <a16:creationId xmlns:a16="http://schemas.microsoft.com/office/drawing/2014/main" id="{5C6665AF-0FE5-4EDB-94BD-942A76056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110" y="4193569"/>
            <a:ext cx="3014462" cy="51034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C03ADD7-AEF8-4788-90F0-11DC841A83E3}"/>
              </a:ext>
            </a:extLst>
          </p:cNvPr>
          <p:cNvSpPr txBox="1"/>
          <p:nvPr/>
        </p:nvSpPr>
        <p:spPr>
          <a:xfrm>
            <a:off x="5139664" y="4150460"/>
            <a:ext cx="45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+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18A990-B1D9-453C-AABA-46A936F12EE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57" y="2889960"/>
            <a:ext cx="74295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09FE05-D328-4015-B963-B4AABE274FD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65" y="4356236"/>
            <a:ext cx="38862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786FA8B-46E5-47A3-AB7F-F3D0A3EEFF47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38" y="4316169"/>
            <a:ext cx="23114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1309162-AD72-47C0-8056-46E8501B79B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3" y="5572722"/>
            <a:ext cx="74803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559D36A-1ED4-423C-ACFF-02FCE268582A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73" y="2388690"/>
            <a:ext cx="2794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C60D1EA-56A8-48CD-90A4-7256EC358942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16" y="5028223"/>
            <a:ext cx="2794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C19C2FE-651D-4766-9A73-846A6D6B5B53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5031230"/>
            <a:ext cx="1905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43A5AB-B3C9-4528-8F7C-F3244015A835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95" y="1536893"/>
            <a:ext cx="35814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B3361ED7-1295-48AC-BFEC-0D32C4D8092D}"/>
              </a:ext>
            </a:extLst>
          </p:cNvPr>
          <p:cNvSpPr txBox="1">
            <a:spLocks noChangeArrowheads="1"/>
          </p:cNvSpPr>
          <p:nvPr/>
        </p:nvSpPr>
        <p:spPr>
          <a:xfrm>
            <a:off x="544675" y="77691"/>
            <a:ext cx="8207897" cy="765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3200" b="1" kern="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Simplified Version </a:t>
            </a: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3C3EAC71-B014-425A-8CC7-464BE22DDA46}"/>
              </a:ext>
            </a:extLst>
          </p:cNvPr>
          <p:cNvSpPr/>
          <p:nvPr/>
        </p:nvSpPr>
        <p:spPr>
          <a:xfrm>
            <a:off x="532194" y="2197270"/>
            <a:ext cx="807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Decoupled equations for       and         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AutoShape 53">
            <a:extLst>
              <a:ext uri="{FF2B5EF4-FFF2-40B4-BE49-F238E27FC236}">
                <a16:creationId xmlns:a16="http://schemas.microsoft.com/office/drawing/2014/main" id="{99E747C8-A34C-4266-B65E-D35B4CFF9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656970"/>
            <a:ext cx="6788733" cy="100811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AutoShape 53">
            <a:extLst>
              <a:ext uri="{FF2B5EF4-FFF2-40B4-BE49-F238E27FC236}">
                <a16:creationId xmlns:a16="http://schemas.microsoft.com/office/drawing/2014/main" id="{C21D13F0-03C2-49C6-87B4-9CED8AA1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912" y="5655101"/>
            <a:ext cx="2240690" cy="662831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C21E67C-A063-4317-9278-EF048B9E588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0" y="2810061"/>
            <a:ext cx="41910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8CD6031-64A6-4B11-9404-7FFAE376566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23" y="1727344"/>
            <a:ext cx="8382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B19E591-C521-49ED-AE07-C6C14CEB6D8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02" y="1237807"/>
            <a:ext cx="889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E64A8D8-3250-4D1A-80F8-B70C4FB700BE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36" y="5771814"/>
            <a:ext cx="17526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A3C3F6B2-3B58-400F-AC0E-1D025F1765F4}"/>
              </a:ext>
            </a:extLst>
          </p:cNvPr>
          <p:cNvSpPr/>
          <p:nvPr/>
        </p:nvSpPr>
        <p:spPr>
          <a:xfrm>
            <a:off x="508908" y="5778648"/>
            <a:ext cx="807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The effective interaction energy: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D7617BDB-EFC0-4599-8033-BF9578C38EC1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17" y="2341316"/>
            <a:ext cx="1651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F41BDE2F-F8A2-4D0A-9B3C-62E4066AD098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52" y="2382715"/>
            <a:ext cx="2159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DC12FD5-9084-4493-8133-0EA05FCB6F8D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7" y="4759196"/>
            <a:ext cx="7020768" cy="4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1" name="AutoShape 53">
            <a:extLst>
              <a:ext uri="{FF2B5EF4-FFF2-40B4-BE49-F238E27FC236}">
                <a16:creationId xmlns:a16="http://schemas.microsoft.com/office/drawing/2014/main" id="{D534E820-E537-4E67-AF93-96D16F84E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30" y="4580666"/>
            <a:ext cx="7781002" cy="797375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B8CCEFA4-81F5-46B7-938C-127349384552}"/>
              </a:ext>
            </a:extLst>
          </p:cNvPr>
          <p:cNvSpPr/>
          <p:nvPr/>
        </p:nvSpPr>
        <p:spPr>
          <a:xfrm>
            <a:off x="517751" y="3947268"/>
            <a:ext cx="807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Rewrite the transport equations for      as: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12859D63-5BE7-4261-829A-6079B92B7F59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52" y="4093473"/>
            <a:ext cx="1905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5" name="矩形 54">
            <a:extLst>
              <a:ext uri="{FF2B5EF4-FFF2-40B4-BE49-F238E27FC236}">
                <a16:creationId xmlns:a16="http://schemas.microsoft.com/office/drawing/2014/main" id="{81F5FB51-848B-4B7B-A040-9EC2B29CE817}"/>
              </a:ext>
            </a:extLst>
          </p:cNvPr>
          <p:cNvSpPr/>
          <p:nvPr/>
        </p:nvSpPr>
        <p:spPr>
          <a:xfrm>
            <a:off x="577411" y="1270230"/>
            <a:ext cx="807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Define: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AutoShape 53">
            <a:extLst>
              <a:ext uri="{FF2B5EF4-FFF2-40B4-BE49-F238E27FC236}">
                <a16:creationId xmlns:a16="http://schemas.microsoft.com/office/drawing/2014/main" id="{8FF4E06B-AE02-4494-933F-488D944E4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9" y="1075484"/>
            <a:ext cx="3168352" cy="98481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E0AF9DEF-E036-427C-842E-899256D35B56}"/>
                  </a:ext>
                </a:extLst>
              </p:cNvPr>
              <p:cNvSpPr/>
              <p:nvPr/>
            </p:nvSpPr>
            <p:spPr>
              <a:xfrm>
                <a:off x="5022946" y="1100982"/>
                <a:ext cx="398713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: Spin polarization magnitude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E0AF9DEF-E036-427C-842E-899256D35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946" y="1100982"/>
                <a:ext cx="3987138" cy="400110"/>
              </a:xfrm>
              <a:prstGeom prst="rect">
                <a:avLst/>
              </a:prstGeom>
              <a:blipFill>
                <a:blip r:embed="rId20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52E49065-B967-4081-BA8A-1B5743BAF622}"/>
                  </a:ext>
                </a:extLst>
              </p:cNvPr>
              <p:cNvSpPr/>
              <p:nvPr/>
            </p:nvSpPr>
            <p:spPr>
              <a:xfrm>
                <a:off x="5022946" y="1708627"/>
                <a:ext cx="398713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: Spin polarization  direction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52E49065-B967-4081-BA8A-1B5743BAF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946" y="1708627"/>
                <a:ext cx="3987138" cy="400110"/>
              </a:xfrm>
              <a:prstGeom prst="rect">
                <a:avLst/>
              </a:prstGeom>
              <a:blipFill>
                <a:blip r:embed="rId21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5F2FA41-AEC7-4B07-AA85-EE66EC5EE668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21" y="1315086"/>
            <a:ext cx="10287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DA32BD0-6C2D-41CB-9587-843BFA1D9EF2}"/>
              </a:ext>
            </a:extLst>
          </p:cNvPr>
          <p:cNvSpPr/>
          <p:nvPr/>
        </p:nvSpPr>
        <p:spPr>
          <a:xfrm>
            <a:off x="985406" y="2775910"/>
            <a:ext cx="1750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Vlasov equation: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5AA01F0-2C33-43C6-8CC8-C5176CD2E1F4}"/>
              </a:ext>
            </a:extLst>
          </p:cNvPr>
          <p:cNvSpPr/>
          <p:nvPr/>
        </p:nvSpPr>
        <p:spPr>
          <a:xfrm>
            <a:off x="1171933" y="3178971"/>
            <a:ext cx="1575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BMT equation: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B3361ED7-1295-48AC-BFEC-0D32C4D8092D}"/>
              </a:ext>
            </a:extLst>
          </p:cNvPr>
          <p:cNvSpPr txBox="1">
            <a:spLocks noChangeArrowheads="1"/>
          </p:cNvSpPr>
          <p:nvPr/>
        </p:nvSpPr>
        <p:spPr>
          <a:xfrm>
            <a:off x="525186" y="108974"/>
            <a:ext cx="8207897" cy="765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3200" b="1" kern="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Spin Polarization Generation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525186" y="3853725"/>
                <a:ext cx="5669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Evolution equation for spin polarization vector up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dirty="0"/>
                  <a:t>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6" y="3853725"/>
                <a:ext cx="5669436" cy="369332"/>
              </a:xfrm>
              <a:prstGeom prst="rect">
                <a:avLst/>
              </a:prstGeom>
              <a:blipFill>
                <a:blip r:embed="rId8"/>
                <a:stretch>
                  <a:fillRect l="-430" t="-9836" r="-430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53">
            <a:extLst>
              <a:ext uri="{FF2B5EF4-FFF2-40B4-BE49-F238E27FC236}">
                <a16:creationId xmlns:a16="http://schemas.microsoft.com/office/drawing/2014/main" id="{8FF4E06B-AE02-4494-933F-488D944E4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86" y="4542954"/>
            <a:ext cx="3397186" cy="64357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16C48E2-4EEA-4B66-8C38-A6FD3357940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1" y="4722719"/>
            <a:ext cx="3114069" cy="3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4FD0CA0-0914-414A-8220-A2419B7D0F5C}"/>
              </a:ext>
            </a:extLst>
          </p:cNvPr>
          <p:cNvSpPr/>
          <p:nvPr/>
        </p:nvSpPr>
        <p:spPr>
          <a:xfrm>
            <a:off x="628085" y="5478385"/>
            <a:ext cx="75344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No way to generate the polarization from a zero initial value !</a:t>
            </a:r>
            <a:endParaRPr lang="zh-CN" altLang="en-US" sz="2000" dirty="0">
              <a:solidFill>
                <a:srgbClr val="00990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CBFF969-885C-4947-B20E-7EFF98A740A5}"/>
              </a:ext>
            </a:extLst>
          </p:cNvPr>
          <p:cNvSpPr/>
          <p:nvPr/>
        </p:nvSpPr>
        <p:spPr>
          <a:xfrm>
            <a:off x="636965" y="913048"/>
            <a:ext cx="2702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Transient EM field process: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35B4FC5-627D-46B8-84E5-E6B3288BC13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34" y="991125"/>
            <a:ext cx="3411860" cy="32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AutoShape 53">
            <a:extLst>
              <a:ext uri="{FF2B5EF4-FFF2-40B4-BE49-F238E27FC236}">
                <a16:creationId xmlns:a16="http://schemas.microsoft.com/office/drawing/2014/main" id="{74FD498B-BE76-4C9D-AA28-4BA7EDD5D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160" y="894675"/>
            <a:ext cx="3672408" cy="47724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AutoShape 53">
            <a:extLst>
              <a:ext uri="{FF2B5EF4-FFF2-40B4-BE49-F238E27FC236}">
                <a16:creationId xmlns:a16="http://schemas.microsoft.com/office/drawing/2014/main" id="{F941B9C5-8BAA-4774-BF43-EC8701026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173" y="4511972"/>
            <a:ext cx="1347154" cy="64357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箭头: 右 38">
            <a:extLst>
              <a:ext uri="{FF2B5EF4-FFF2-40B4-BE49-F238E27FC236}">
                <a16:creationId xmlns:a16="http://schemas.microsoft.com/office/drawing/2014/main" id="{F6CF8D30-123F-4D89-BDC6-5AFFF972CC75}"/>
              </a:ext>
            </a:extLst>
          </p:cNvPr>
          <p:cNvSpPr/>
          <p:nvPr/>
        </p:nvSpPr>
        <p:spPr>
          <a:xfrm>
            <a:off x="4079393" y="4673282"/>
            <a:ext cx="2134654" cy="350481"/>
          </a:xfrm>
          <a:prstGeom prst="rightArrow">
            <a:avLst>
              <a:gd name="adj1" fmla="val 45376"/>
              <a:gd name="adj2" fmla="val 51202"/>
            </a:avLst>
          </a:prstGeom>
          <a:noFill/>
          <a:ln w="25400">
            <a:solidFill>
              <a:srgbClr val="80008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139082CC-D410-43BE-961D-EFDE036718FA}"/>
                  </a:ext>
                </a:extLst>
              </p:cNvPr>
              <p:cNvSpPr/>
              <p:nvPr/>
            </p:nvSpPr>
            <p:spPr>
              <a:xfrm>
                <a:off x="4678130" y="4392633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139082CC-D410-43BE-961D-EFDE03671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30" y="4392633"/>
                <a:ext cx="937180" cy="369332"/>
              </a:xfrm>
              <a:prstGeom prst="rect">
                <a:avLst/>
              </a:prstGeom>
              <a:blipFill>
                <a:blip r:embed="rId11"/>
                <a:stretch>
                  <a:fillRect l="-454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图片 48">
            <a:extLst>
              <a:ext uri="{FF2B5EF4-FFF2-40B4-BE49-F238E27FC236}">
                <a16:creationId xmlns:a16="http://schemas.microsoft.com/office/drawing/2014/main" id="{A528E8BE-4F49-4BF9-9CA9-DDA4BEC5792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35" y="4608998"/>
            <a:ext cx="855092" cy="47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D90609B-4752-46DC-9B9D-45635524A3AD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72" y="4970631"/>
            <a:ext cx="6604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AFBCD802-084C-4518-B4B9-5ABB39769706}"/>
                  </a:ext>
                </a:extLst>
              </p:cNvPr>
              <p:cNvSpPr/>
              <p:nvPr/>
            </p:nvSpPr>
            <p:spPr>
              <a:xfrm>
                <a:off x="774683" y="2798371"/>
                <a:ext cx="1829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AFBCD802-084C-4518-B4B9-5ABB39769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83" y="2798371"/>
                <a:ext cx="1829090" cy="369332"/>
              </a:xfrm>
              <a:prstGeom prst="rect">
                <a:avLst/>
              </a:prstGeom>
              <a:blipFill>
                <a:blip r:embed="rId1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BBE944F5-C5EA-44A0-8071-79DB38E069AB}"/>
                  </a:ext>
                </a:extLst>
              </p:cNvPr>
              <p:cNvSpPr/>
              <p:nvPr/>
            </p:nvSpPr>
            <p:spPr>
              <a:xfrm>
                <a:off x="6001429" y="2812389"/>
                <a:ext cx="1855572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BBE944F5-C5EA-44A0-8071-79DB38E06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429" y="2812389"/>
                <a:ext cx="1855572" cy="391582"/>
              </a:xfrm>
              <a:prstGeom prst="rect">
                <a:avLst/>
              </a:prstGeom>
              <a:blipFill>
                <a:blip r:embed="rId1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爆炸形: 8 pt  27">
            <a:extLst>
              <a:ext uri="{FF2B5EF4-FFF2-40B4-BE49-F238E27FC236}">
                <a16:creationId xmlns:a16="http://schemas.microsoft.com/office/drawing/2014/main" id="{CA25A354-9B4A-4E06-B0BC-B30449CC5574}"/>
              </a:ext>
            </a:extLst>
          </p:cNvPr>
          <p:cNvSpPr/>
          <p:nvPr/>
        </p:nvSpPr>
        <p:spPr>
          <a:xfrm>
            <a:off x="3140146" y="1620064"/>
            <a:ext cx="2448272" cy="1037273"/>
          </a:xfrm>
          <a:prstGeom prst="irregularSeal1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 anchor="ctr">
            <a:spAutoFit/>
          </a:bodyPr>
          <a:lstStyle/>
          <a:p>
            <a:pPr algn="l"/>
            <a:r>
              <a:rPr lang="en-US" altLang="zh-CN" dirty="0"/>
              <a:t>Interaction</a:t>
            </a:r>
            <a:endParaRPr lang="zh-CN" altLang="en-US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C3F3924A-E776-4456-9DF5-F80BE9C85258}"/>
              </a:ext>
            </a:extLst>
          </p:cNvPr>
          <p:cNvCxnSpPr/>
          <p:nvPr/>
        </p:nvCxnSpPr>
        <p:spPr bwMode="auto">
          <a:xfrm>
            <a:off x="724656" y="3330987"/>
            <a:ext cx="732938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C088F78B-2AD6-4BC0-B0AC-9CD83973C183}"/>
                  </a:ext>
                </a:extLst>
              </p:cNvPr>
              <p:cNvSpPr/>
              <p:nvPr/>
            </p:nvSpPr>
            <p:spPr>
              <a:xfrm>
                <a:off x="2504282" y="3401616"/>
                <a:ext cx="8097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C088F78B-2AD6-4BC0-B0AC-9CD83973C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282" y="3401616"/>
                <a:ext cx="809773" cy="369332"/>
              </a:xfrm>
              <a:prstGeom prst="rect">
                <a:avLst/>
              </a:prstGeom>
              <a:blipFill>
                <a:blip r:embed="rId1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D68AC6E-2E3B-4D33-A317-C811CF5CF10C}"/>
              </a:ext>
            </a:extLst>
          </p:cNvPr>
          <p:cNvCxnSpPr/>
          <p:nvPr/>
        </p:nvCxnSpPr>
        <p:spPr bwMode="auto">
          <a:xfrm>
            <a:off x="3013485" y="1530787"/>
            <a:ext cx="0" cy="18002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00F2114-312D-4977-90B2-22082F60DAFE}"/>
              </a:ext>
            </a:extLst>
          </p:cNvPr>
          <p:cNvCxnSpPr/>
          <p:nvPr/>
        </p:nvCxnSpPr>
        <p:spPr bwMode="auto">
          <a:xfrm>
            <a:off x="5605773" y="1530787"/>
            <a:ext cx="0" cy="18002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36A627F2-106D-4540-9255-BFD54EE90C56}"/>
                  </a:ext>
                </a:extLst>
              </p:cNvPr>
              <p:cNvSpPr/>
              <p:nvPr/>
            </p:nvSpPr>
            <p:spPr>
              <a:xfrm>
                <a:off x="5187645" y="3391515"/>
                <a:ext cx="836255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36A627F2-106D-4540-9255-BFD54EE90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645" y="3391515"/>
                <a:ext cx="836255" cy="391582"/>
              </a:xfrm>
              <a:prstGeom prst="rect">
                <a:avLst/>
              </a:prstGeom>
              <a:blipFill>
                <a:blip r:embed="rId1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2843CD75-BE31-4201-90BF-E77C670612D7}"/>
                  </a:ext>
                </a:extLst>
              </p:cNvPr>
              <p:cNvSpPr/>
              <p:nvPr/>
            </p:nvSpPr>
            <p:spPr>
              <a:xfrm>
                <a:off x="3226479" y="2798371"/>
                <a:ext cx="2319546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2843CD75-BE31-4201-90BF-E77C67061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479" y="2798371"/>
                <a:ext cx="2319546" cy="391582"/>
              </a:xfrm>
              <a:prstGeom prst="rect">
                <a:avLst/>
              </a:prstGeom>
              <a:blipFill>
                <a:blip r:embed="rId18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5F2AA8F0-79C3-4BDD-B492-A58B331BABBC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1" y="1879083"/>
            <a:ext cx="218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4164D4-0455-438E-9243-3A98A0D718DD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15" y="2075659"/>
            <a:ext cx="20574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3AD2092F-F966-444A-88F5-92DF240FBD57}"/>
              </a:ext>
            </a:extLst>
          </p:cNvPr>
          <p:cNvSpPr txBox="1"/>
          <p:nvPr/>
        </p:nvSpPr>
        <p:spPr>
          <a:xfrm>
            <a:off x="7926925" y="2023827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1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B3361ED7-1295-48AC-BFEC-0D32C4D8092D}"/>
              </a:ext>
            </a:extLst>
          </p:cNvPr>
          <p:cNvSpPr txBox="1">
            <a:spLocks noChangeArrowheads="1"/>
          </p:cNvSpPr>
          <p:nvPr/>
        </p:nvSpPr>
        <p:spPr>
          <a:xfrm>
            <a:off x="525186" y="108974"/>
            <a:ext cx="8207897" cy="765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3200" b="1" kern="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Spin Polarization Generation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8768FCC-F20B-45E4-8F8D-FB587202966B}"/>
                  </a:ext>
                </a:extLst>
              </p:cNvPr>
              <p:cNvSpPr/>
              <p:nvPr/>
            </p:nvSpPr>
            <p:spPr>
              <a:xfrm>
                <a:off x="465951" y="928209"/>
                <a:ext cx="45148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Evolution equation for spin vector up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(ℏ)</m:t>
                    </m:r>
                  </m:oMath>
                </a14:m>
                <a:r>
                  <a:rPr lang="en-US" altLang="zh-CN" dirty="0"/>
                  <a:t>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8768FCC-F20B-45E4-8F8D-FB5872029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51" y="928209"/>
                <a:ext cx="4514826" cy="369332"/>
              </a:xfrm>
              <a:prstGeom prst="rect">
                <a:avLst/>
              </a:prstGeom>
              <a:blipFill>
                <a:blip r:embed="rId9"/>
                <a:stretch>
                  <a:fillRect l="-675" t="-9836" r="-67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53">
            <a:extLst>
              <a:ext uri="{FF2B5EF4-FFF2-40B4-BE49-F238E27FC236}">
                <a16:creationId xmlns:a16="http://schemas.microsoft.com/office/drawing/2014/main" id="{C8ADA336-7368-479C-9506-990A77AE9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259" y="1417815"/>
            <a:ext cx="7488832" cy="714158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AutoShape 53">
            <a:extLst>
              <a:ext uri="{FF2B5EF4-FFF2-40B4-BE49-F238E27FC236}">
                <a16:creationId xmlns:a16="http://schemas.microsoft.com/office/drawing/2014/main" id="{4BBC6087-F95B-4AAF-94B5-C80E4EB7F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352" y="2561237"/>
            <a:ext cx="5832648" cy="70387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C929826-D6AE-4810-8CEB-755F2FA7540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9" y="1508724"/>
            <a:ext cx="6946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7CDBA2AB-1071-4848-A3FC-C1AE57D0A1F0}"/>
              </a:ext>
            </a:extLst>
          </p:cNvPr>
          <p:cNvSpPr/>
          <p:nvPr/>
        </p:nvSpPr>
        <p:spPr>
          <a:xfrm>
            <a:off x="505950" y="3369578"/>
            <a:ext cx="644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Polarization seed:          </a:t>
            </a:r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EM field   </a:t>
            </a:r>
            <a:r>
              <a:rPr lang="en-US" altLang="zh-CN" sz="2000" b="1" dirty="0">
                <a:latin typeface="Comic Sans MS" panose="030F0702030302020204" pitchFamily="66" charset="0"/>
                <a:cs typeface="Calibri" panose="020F0502020204030204" pitchFamily="34" charset="0"/>
              </a:rPr>
              <a:t>+</a:t>
            </a:r>
            <a:r>
              <a:rPr lang="en-US" altLang="zh-CN" sz="2000" dirty="0">
                <a:solidFill>
                  <a:srgbClr val="0099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  </a:t>
            </a:r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inhomogeneous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3847A2A0-D81E-4CB3-BB17-8CDE186ADB07}"/>
                  </a:ext>
                </a:extLst>
              </p:cNvPr>
              <p:cNvSpPr/>
              <p:nvPr/>
            </p:nvSpPr>
            <p:spPr>
              <a:xfrm>
                <a:off x="2733709" y="5357132"/>
                <a:ext cx="45768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9900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Vorticity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altLang="zh-CN" sz="2000" b="1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rgbClr val="009900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EM field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rgbClr val="009900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polarization</a:t>
                </a:r>
                <a:endParaRPr lang="zh-CN" altLang="en-US" sz="2000" b="1" dirty="0">
                  <a:solidFill>
                    <a:srgbClr val="009900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3847A2A0-D81E-4CB3-BB17-8CDE186AD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709" y="5357132"/>
                <a:ext cx="4576895" cy="400110"/>
              </a:xfrm>
              <a:prstGeom prst="rect">
                <a:avLst/>
              </a:prstGeom>
              <a:blipFill>
                <a:blip r:embed="rId11"/>
                <a:stretch>
                  <a:fillRect l="-932" t="-9231" r="-1065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87F484F2-3EEF-44F8-B8EF-0C5228414F9A}"/>
              </a:ext>
            </a:extLst>
          </p:cNvPr>
          <p:cNvSpPr/>
          <p:nvPr/>
        </p:nvSpPr>
        <p:spPr>
          <a:xfrm>
            <a:off x="525186" y="4069272"/>
            <a:ext cx="360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Self-consistent background EM field: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4B678617-2304-40A0-970D-FF7FC8F7596B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09" y="4811629"/>
            <a:ext cx="1274624" cy="2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2" name="AutoShape 53">
            <a:extLst>
              <a:ext uri="{FF2B5EF4-FFF2-40B4-BE49-F238E27FC236}">
                <a16:creationId xmlns:a16="http://schemas.microsoft.com/office/drawing/2014/main" id="{6AB6D11A-4486-45FA-8108-B94C4F1ED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217" y="4624921"/>
            <a:ext cx="1872208" cy="522663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260868F-E53A-4D54-BFA9-EFE4D0FE3FF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69" y="4720808"/>
            <a:ext cx="27305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5" name="AutoShape 53">
            <a:extLst>
              <a:ext uri="{FF2B5EF4-FFF2-40B4-BE49-F238E27FC236}">
                <a16:creationId xmlns:a16="http://schemas.microsoft.com/office/drawing/2014/main" id="{3C3870B9-7482-4BA8-98BB-C5B7CF38F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1453" y="4597063"/>
            <a:ext cx="3327932" cy="51647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02816A7-1FCE-40D8-AE28-3BE2A1385FF0}"/>
              </a:ext>
            </a:extLst>
          </p:cNvPr>
          <p:cNvSpPr/>
          <p:nvPr/>
        </p:nvSpPr>
        <p:spPr>
          <a:xfrm>
            <a:off x="527334" y="5349276"/>
            <a:ext cx="2015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Global polarization: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箭头: 右 37">
            <a:extLst>
              <a:ext uri="{FF2B5EF4-FFF2-40B4-BE49-F238E27FC236}">
                <a16:creationId xmlns:a16="http://schemas.microsoft.com/office/drawing/2014/main" id="{2CC88D04-913D-4AEA-98B6-B18C182AC168}"/>
              </a:ext>
            </a:extLst>
          </p:cNvPr>
          <p:cNvSpPr/>
          <p:nvPr/>
        </p:nvSpPr>
        <p:spPr>
          <a:xfrm>
            <a:off x="3566744" y="4682194"/>
            <a:ext cx="1062390" cy="362750"/>
          </a:xfrm>
          <a:prstGeom prst="rightArrow">
            <a:avLst>
              <a:gd name="adj1" fmla="val 44673"/>
              <a:gd name="adj2" fmla="val 48718"/>
            </a:avLst>
          </a:prstGeom>
          <a:noFill/>
          <a:ln w="25400">
            <a:solidFill>
              <a:srgbClr val="80008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297468DC-B66A-47F6-B40E-67E13BB29059}"/>
                  </a:ext>
                </a:extLst>
              </p:cNvPr>
              <p:cNvSpPr/>
              <p:nvPr/>
            </p:nvSpPr>
            <p:spPr>
              <a:xfrm>
                <a:off x="3596738" y="2125046"/>
                <a:ext cx="937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297468DC-B66A-47F6-B40E-67E13BB290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738" y="2125046"/>
                <a:ext cx="937180" cy="369332"/>
              </a:xfrm>
              <a:prstGeom prst="rect">
                <a:avLst/>
              </a:prstGeom>
              <a:blipFill>
                <a:blip r:embed="rId15"/>
                <a:stretch>
                  <a:fillRect l="-454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箭头: 下 45">
            <a:extLst>
              <a:ext uri="{FF2B5EF4-FFF2-40B4-BE49-F238E27FC236}">
                <a16:creationId xmlns:a16="http://schemas.microsoft.com/office/drawing/2014/main" id="{4D9D9F31-3E8E-4EC1-9C1E-79BAE50E637E}"/>
              </a:ext>
            </a:extLst>
          </p:cNvPr>
          <p:cNvSpPr/>
          <p:nvPr/>
        </p:nvSpPr>
        <p:spPr bwMode="auto">
          <a:xfrm>
            <a:off x="4472675" y="2198859"/>
            <a:ext cx="271377" cy="279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25A866A1-69DC-4E74-9950-CA82AFE5A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052" y="4056809"/>
            <a:ext cx="283498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rgbClr val="000000"/>
                </a:solidFill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Vasak</a:t>
            </a:r>
            <a:r>
              <a:rPr lang="en-US" altLang="zh-CN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altLang="zh-CN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Gyulassy</a:t>
            </a:r>
            <a:r>
              <a:rPr lang="en-US" altLang="zh-CN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 </a:t>
            </a:r>
            <a:r>
              <a:rPr lang="en-US" altLang="zh-CN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Elze</a:t>
            </a:r>
            <a:r>
              <a:rPr lang="en-US" altLang="zh-CN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Annals Phys. 1987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2C97D23-D4FE-4B19-96D1-7ACB93987D88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92" y="2210085"/>
            <a:ext cx="6604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0A10E5-B15D-4EF1-9847-46A1C6E1CF8E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52" y="2613148"/>
            <a:ext cx="5029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94E2341-977D-41E3-8FDE-B490B9DBDB68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40" y="3500430"/>
            <a:ext cx="4826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018F3914-B284-4B86-A4C2-932AD6DFBE34}"/>
              </a:ext>
            </a:extLst>
          </p:cNvPr>
          <p:cNvSpPr/>
          <p:nvPr/>
        </p:nvSpPr>
        <p:spPr>
          <a:xfrm>
            <a:off x="729545" y="5962198"/>
            <a:ext cx="4260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scattering generation: arxiv:1904.09152, 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6E26F79-35E1-4179-961D-798A1C3C7546}"/>
              </a:ext>
            </a:extLst>
          </p:cNvPr>
          <p:cNvSpPr txBox="1"/>
          <p:nvPr/>
        </p:nvSpPr>
        <p:spPr>
          <a:xfrm>
            <a:off x="3896448" y="5900642"/>
            <a:ext cx="382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Wang’ talk</a:t>
            </a:r>
            <a:r>
              <a:rPr lang="en-US" altLang="zh-C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B3361ED7-1295-48AC-BFEC-0D32C4D8092D}"/>
              </a:ext>
            </a:extLst>
          </p:cNvPr>
          <p:cNvSpPr txBox="1">
            <a:spLocks noChangeArrowheads="1"/>
          </p:cNvSpPr>
          <p:nvPr/>
        </p:nvSpPr>
        <p:spPr>
          <a:xfrm>
            <a:off x="544675" y="77691"/>
            <a:ext cx="8207897" cy="765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3200" b="1" kern="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CSE with mass correction </a:t>
            </a:r>
          </a:p>
        </p:txBody>
      </p:sp>
      <p:sp>
        <p:nvSpPr>
          <p:cNvPr id="36" name="AutoShape 53">
            <a:extLst>
              <a:ext uri="{FF2B5EF4-FFF2-40B4-BE49-F238E27FC236}">
                <a16:creationId xmlns:a16="http://schemas.microsoft.com/office/drawing/2014/main" id="{C21D13F0-03C2-49C6-87B4-9CED8AA1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26" y="1349804"/>
            <a:ext cx="4529901" cy="814856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AutoShape 53">
            <a:extLst>
              <a:ext uri="{FF2B5EF4-FFF2-40B4-BE49-F238E27FC236}">
                <a16:creationId xmlns:a16="http://schemas.microsoft.com/office/drawing/2014/main" id="{D534E820-E537-4E67-AF93-96D16F84E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280" y="4799100"/>
            <a:ext cx="4176464" cy="586690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81F5FB51-848B-4B7B-A040-9EC2B29CE817}"/>
                  </a:ext>
                </a:extLst>
              </p:cNvPr>
              <p:cNvSpPr/>
              <p:nvPr/>
            </p:nvSpPr>
            <p:spPr>
              <a:xfrm>
                <a:off x="425506" y="2270536"/>
                <a:ext cx="8075474" cy="73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Global equilibrium solution with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𝜇𝜈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&amp; 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2000" dirty="0"/>
              </a:p>
              <a:p>
                <a:pPr algn="l"/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81F5FB51-848B-4B7B-A040-9EC2B29CE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06" y="2270536"/>
                <a:ext cx="8075474" cy="732573"/>
              </a:xfrm>
              <a:prstGeom prst="rect">
                <a:avLst/>
              </a:prstGeom>
              <a:blipFill>
                <a:blip r:embed="rId11"/>
                <a:stretch>
                  <a:fillRect l="-830" t="-4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50" y="4077721"/>
            <a:ext cx="2120900" cy="39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图片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82" y="4895481"/>
            <a:ext cx="38100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A3C3F6B2-3B58-400F-AC0E-1D025F1765F4}"/>
              </a:ext>
            </a:extLst>
          </p:cNvPr>
          <p:cNvSpPr/>
          <p:nvPr/>
        </p:nvSpPr>
        <p:spPr>
          <a:xfrm>
            <a:off x="438411" y="5702731"/>
            <a:ext cx="2406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Chiral limit: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3C3F6B2-3B58-400F-AC0E-1D025F1765F4}"/>
              </a:ext>
            </a:extLst>
          </p:cNvPr>
          <p:cNvSpPr/>
          <p:nvPr/>
        </p:nvSpPr>
        <p:spPr>
          <a:xfrm>
            <a:off x="3524233" y="5700152"/>
            <a:ext cx="29109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Zero temperature limit: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39" y="5687440"/>
            <a:ext cx="1206500" cy="4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图片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05" y="5644073"/>
            <a:ext cx="1547192" cy="4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0" name="AutoShape 53">
            <a:extLst>
              <a:ext uri="{FF2B5EF4-FFF2-40B4-BE49-F238E27FC236}">
                <a16:creationId xmlns:a16="http://schemas.microsoft.com/office/drawing/2014/main" id="{C21D13F0-03C2-49C6-87B4-9CED8AA1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160" y="5631456"/>
            <a:ext cx="1496059" cy="59663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AutoShape 53">
            <a:extLst>
              <a:ext uri="{FF2B5EF4-FFF2-40B4-BE49-F238E27FC236}">
                <a16:creationId xmlns:a16="http://schemas.microsoft.com/office/drawing/2014/main" id="{C21D13F0-03C2-49C6-87B4-9CED8AA1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300" y="5585431"/>
            <a:ext cx="1737203" cy="571526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2" name="Picture 7" descr="pol1">
            <a:extLst>
              <a:ext uri="{FF2B5EF4-FFF2-40B4-BE49-F238E27FC236}">
                <a16:creationId xmlns:a16="http://schemas.microsoft.com/office/drawing/2014/main" id="{676AE793-5914-482D-B2D1-001644893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9" t="3793" r="-4713"/>
          <a:stretch/>
        </p:blipFill>
        <p:spPr bwMode="auto">
          <a:xfrm>
            <a:off x="5910744" y="861246"/>
            <a:ext cx="1656184" cy="162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箭头: 上 1">
            <a:extLst>
              <a:ext uri="{FF2B5EF4-FFF2-40B4-BE49-F238E27FC236}">
                <a16:creationId xmlns:a16="http://schemas.microsoft.com/office/drawing/2014/main" id="{27F8C1C4-8DA6-4238-B345-150EB3CF6E70}"/>
              </a:ext>
            </a:extLst>
          </p:cNvPr>
          <p:cNvSpPr/>
          <p:nvPr/>
        </p:nvSpPr>
        <p:spPr>
          <a:xfrm>
            <a:off x="7799612" y="1012085"/>
            <a:ext cx="169124" cy="1416662"/>
          </a:xfrm>
          <a:prstGeom prst="upArrow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9C087BB-753E-4108-A82D-E39113F976B4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065091"/>
            <a:ext cx="1524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3F4B902-B697-4060-B477-ACBA50AE3DF7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080226"/>
            <a:ext cx="152714" cy="2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A71F2004-4EF6-4C0E-BA68-DA85FB0AE0F9}"/>
              </a:ext>
            </a:extLst>
          </p:cNvPr>
          <p:cNvSpPr/>
          <p:nvPr/>
        </p:nvSpPr>
        <p:spPr>
          <a:xfrm>
            <a:off x="425506" y="827631"/>
            <a:ext cx="4991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Chiral separation effect: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6184640-AB79-4A84-A8D4-CF0280F4E8F0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89" y="2978997"/>
            <a:ext cx="5426711" cy="59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35374B1-4629-4F1C-B3CE-7E1AA284C31D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40" y="4051211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3" name="AutoShape 53">
            <a:extLst>
              <a:ext uri="{FF2B5EF4-FFF2-40B4-BE49-F238E27FC236}">
                <a16:creationId xmlns:a16="http://schemas.microsoft.com/office/drawing/2014/main" id="{1C50449F-48BC-4F05-8CB2-73EEE7B67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990" y="3945132"/>
            <a:ext cx="2936622" cy="62756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029D992-68F7-43E6-9022-07F480107B75}"/>
              </a:ext>
            </a:extLst>
          </p:cNvPr>
          <p:cNvSpPr/>
          <p:nvPr/>
        </p:nvSpPr>
        <p:spPr>
          <a:xfrm>
            <a:off x="6047957" y="4895481"/>
            <a:ext cx="2065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Lin &amp; Yang PRD2018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箭头: 右 46">
            <a:extLst>
              <a:ext uri="{FF2B5EF4-FFF2-40B4-BE49-F238E27FC236}">
                <a16:creationId xmlns:a16="http://schemas.microsoft.com/office/drawing/2014/main" id="{77C1173C-B253-4F5C-BAE7-C8820275033D}"/>
              </a:ext>
            </a:extLst>
          </p:cNvPr>
          <p:cNvSpPr/>
          <p:nvPr/>
        </p:nvSpPr>
        <p:spPr>
          <a:xfrm>
            <a:off x="823926" y="4942490"/>
            <a:ext cx="761364" cy="350481"/>
          </a:xfrm>
          <a:prstGeom prst="rightArrow">
            <a:avLst>
              <a:gd name="adj1" fmla="val 39704"/>
              <a:gd name="adj2" fmla="val 51202"/>
            </a:avLst>
          </a:prstGeom>
          <a:noFill/>
          <a:ln w="25400">
            <a:solidFill>
              <a:srgbClr val="80008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FCCF1A6D-6F6E-40C8-9C3A-322DFA930BE5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83" y="1504877"/>
            <a:ext cx="3755509" cy="48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7" name="AutoShape 53">
            <a:extLst>
              <a:ext uri="{FF2B5EF4-FFF2-40B4-BE49-F238E27FC236}">
                <a16:creationId xmlns:a16="http://schemas.microsoft.com/office/drawing/2014/main" id="{315DFF63-BE44-45FF-86C0-4F73B2D2F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59" y="2817286"/>
            <a:ext cx="6049022" cy="864290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E91E3410-D1A0-4E3D-9F7E-558CB57C7C71}"/>
                  </a:ext>
                </a:extLst>
              </p:cNvPr>
              <p:cNvSpPr/>
              <p:nvPr/>
            </p:nvSpPr>
            <p:spPr>
              <a:xfrm>
                <a:off x="7036955" y="3301532"/>
                <a:ext cx="1694438" cy="32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𝜇𝜈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E91E3410-D1A0-4E3D-9F7E-558CB57C7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955" y="3301532"/>
                <a:ext cx="1694438" cy="325089"/>
              </a:xfrm>
              <a:prstGeom prst="rect">
                <a:avLst/>
              </a:prstGeom>
              <a:blipFill>
                <a:blip r:embed="rId22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BBA4DAC2-B4C9-418D-B9C0-24A05D2252EC}"/>
                  </a:ext>
                </a:extLst>
              </p:cNvPr>
              <p:cNvSpPr/>
              <p:nvPr/>
            </p:nvSpPr>
            <p:spPr>
              <a:xfrm>
                <a:off x="7106427" y="2798528"/>
                <a:ext cx="1047210" cy="32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/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𝑇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BBA4DAC2-B4C9-418D-B9C0-24A05D225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427" y="2798528"/>
                <a:ext cx="1047210" cy="325089"/>
              </a:xfrm>
              <a:prstGeom prst="rect">
                <a:avLst/>
              </a:prstGeom>
              <a:blipFill>
                <a:blip r:embed="rId2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注: 右箭头 3">
            <a:extLst>
              <a:ext uri="{FF2B5EF4-FFF2-40B4-BE49-F238E27FC236}">
                <a16:creationId xmlns:a16="http://schemas.microsoft.com/office/drawing/2014/main" id="{B0E1FDA9-02E8-4F89-A7E7-AA5319841A69}"/>
              </a:ext>
            </a:extLst>
          </p:cNvPr>
          <p:cNvSpPr/>
          <p:nvPr/>
        </p:nvSpPr>
        <p:spPr>
          <a:xfrm>
            <a:off x="815723" y="3956490"/>
            <a:ext cx="3809265" cy="64545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51"/>
            </a:avLst>
          </a:prstGeom>
          <a:ln w="25400">
            <a:solidFill>
              <a:srgbClr val="80008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22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B3361ED7-1295-48AC-BFEC-0D32C4D8092D}"/>
              </a:ext>
            </a:extLst>
          </p:cNvPr>
          <p:cNvSpPr txBox="1">
            <a:spLocks noChangeArrowheads="1"/>
          </p:cNvSpPr>
          <p:nvPr/>
        </p:nvSpPr>
        <p:spPr>
          <a:xfrm>
            <a:off x="544675" y="77691"/>
            <a:ext cx="8207897" cy="765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3200" b="1" kern="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Quantum magnetization effect 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81F5FB51-848B-4B7B-A040-9EC2B29CE817}"/>
              </a:ext>
            </a:extLst>
          </p:cNvPr>
          <p:cNvSpPr/>
          <p:nvPr/>
        </p:nvSpPr>
        <p:spPr>
          <a:xfrm>
            <a:off x="415027" y="798964"/>
            <a:ext cx="807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Wigner function associated to spin magnetic moment density: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AutoShape 53">
            <a:extLst>
              <a:ext uri="{FF2B5EF4-FFF2-40B4-BE49-F238E27FC236}">
                <a16:creationId xmlns:a16="http://schemas.microsoft.com/office/drawing/2014/main" id="{8FF4E06B-AE02-4494-933F-488D944E4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262" y="1345067"/>
            <a:ext cx="5398802" cy="70175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AutoShape 53">
            <a:extLst>
              <a:ext uri="{FF2B5EF4-FFF2-40B4-BE49-F238E27FC236}">
                <a16:creationId xmlns:a16="http://schemas.microsoft.com/office/drawing/2014/main" id="{C21D13F0-03C2-49C6-87B4-9CED8AA1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50" y="5097245"/>
            <a:ext cx="2448272" cy="831375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AutoShape 53">
            <a:extLst>
              <a:ext uri="{FF2B5EF4-FFF2-40B4-BE49-F238E27FC236}">
                <a16:creationId xmlns:a16="http://schemas.microsoft.com/office/drawing/2014/main" id="{C21D13F0-03C2-49C6-87B4-9CED8AA1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839" y="5416938"/>
            <a:ext cx="2559037" cy="601246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81F5FB51-848B-4B7B-A040-9EC2B29CE817}"/>
                  </a:ext>
                </a:extLst>
              </p:cNvPr>
              <p:cNvSpPr/>
              <p:nvPr/>
            </p:nvSpPr>
            <p:spPr>
              <a:xfrm>
                <a:off x="415027" y="3025195"/>
                <a:ext cx="80754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Global equilibrium solution with constant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𝜇𝜈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&amp; 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𝜇𝜈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81F5FB51-848B-4B7B-A040-9EC2B29CE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27" y="3025195"/>
                <a:ext cx="8075474" cy="400110"/>
              </a:xfrm>
              <a:prstGeom prst="rect">
                <a:avLst/>
              </a:prstGeom>
              <a:blipFill>
                <a:blip r:embed="rId8"/>
                <a:stretch>
                  <a:fillRect l="-755" t="-909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utoShape 53">
            <a:extLst>
              <a:ext uri="{FF2B5EF4-FFF2-40B4-BE49-F238E27FC236}">
                <a16:creationId xmlns:a16="http://schemas.microsoft.com/office/drawing/2014/main" id="{8FF4E06B-AE02-4494-933F-488D944E4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266" y="3593850"/>
            <a:ext cx="6203194" cy="84326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7" name="图片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42" y="1450447"/>
            <a:ext cx="50038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5" name="图片 2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0" y="4749755"/>
            <a:ext cx="2343013" cy="46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0" name="图片 29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48" y="5522292"/>
            <a:ext cx="2253704" cy="35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9D771AD-8378-4E0E-A85C-0A07BD399FFE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61" y="3709527"/>
            <a:ext cx="5638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4" name="AutoShape 53">
            <a:extLst>
              <a:ext uri="{FF2B5EF4-FFF2-40B4-BE49-F238E27FC236}">
                <a16:creationId xmlns:a16="http://schemas.microsoft.com/office/drawing/2014/main" id="{E71A8951-01B2-4834-9EEB-815507DD8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888" y="2214064"/>
            <a:ext cx="3491149" cy="666827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CA71D06-E842-4924-877A-EE64D9D016C4}"/>
              </a:ext>
            </a:extLst>
          </p:cNvPr>
          <p:cNvSpPr/>
          <p:nvPr/>
        </p:nvSpPr>
        <p:spPr>
          <a:xfrm>
            <a:off x="390563" y="2310397"/>
            <a:ext cx="3389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Spin magnetic moment vector: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6746B92-E35E-4992-B12D-1DB1DCC4930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79" y="2325770"/>
            <a:ext cx="26543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FA81F35-A6D6-4605-8DF0-F9D5A998EBD6}"/>
              </a:ext>
            </a:extLst>
          </p:cNvPr>
          <p:cNvSpPr/>
          <p:nvPr/>
        </p:nvSpPr>
        <p:spPr>
          <a:xfrm>
            <a:off x="415027" y="4571824"/>
            <a:ext cx="305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Quantum magnetization effect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F49A2F5-F706-45D7-94EF-240347387294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86" y="5313629"/>
            <a:ext cx="20574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5F732920-FCFE-44AC-AA89-9C30DF756CDB}"/>
              </a:ext>
            </a:extLst>
          </p:cNvPr>
          <p:cNvSpPr/>
          <p:nvPr/>
        </p:nvSpPr>
        <p:spPr>
          <a:xfrm>
            <a:off x="3588496" y="5527040"/>
            <a:ext cx="163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Charge density: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AutoShape 53">
            <a:extLst>
              <a:ext uri="{FF2B5EF4-FFF2-40B4-BE49-F238E27FC236}">
                <a16:creationId xmlns:a16="http://schemas.microsoft.com/office/drawing/2014/main" id="{5FF3C27B-AA08-4955-BC10-7D2D2712E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119" y="4626402"/>
            <a:ext cx="2559037" cy="601246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BB6F66-EA53-4F69-AB4D-DF2401F16A22}"/>
              </a:ext>
            </a:extLst>
          </p:cNvPr>
          <p:cNvSpPr/>
          <p:nvPr/>
        </p:nvSpPr>
        <p:spPr>
          <a:xfrm>
            <a:off x="3703019" y="4768131"/>
            <a:ext cx="149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Susceptibility: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6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351841" y="6364154"/>
            <a:ext cx="2133600" cy="476250"/>
          </a:xfrm>
        </p:spPr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B3361ED7-1295-48AC-BFEC-0D32C4D8092D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58866"/>
            <a:ext cx="8207897" cy="765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3200" b="1" kern="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Chiral Anomaly  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81F5FB51-848B-4B7B-A040-9EC2B29CE817}"/>
              </a:ext>
            </a:extLst>
          </p:cNvPr>
          <p:cNvSpPr/>
          <p:nvPr/>
        </p:nvSpPr>
        <p:spPr>
          <a:xfrm>
            <a:off x="368572" y="2632157"/>
            <a:ext cx="807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Pseudo scalar Wigner function: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AutoShape 53">
            <a:extLst>
              <a:ext uri="{FF2B5EF4-FFF2-40B4-BE49-F238E27FC236}">
                <a16:creationId xmlns:a16="http://schemas.microsoft.com/office/drawing/2014/main" id="{8FF4E06B-AE02-4494-933F-488D944E4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32" y="3345669"/>
            <a:ext cx="2404249" cy="69671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AutoShape 53">
            <a:extLst>
              <a:ext uri="{FF2B5EF4-FFF2-40B4-BE49-F238E27FC236}">
                <a16:creationId xmlns:a16="http://schemas.microsoft.com/office/drawing/2014/main" id="{8FF4E06B-AE02-4494-933F-488D944E4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415" y="1476083"/>
            <a:ext cx="3960440" cy="860779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34666" y="853214"/>
            <a:ext cx="1804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Chiral anomaly: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1" y="3452725"/>
            <a:ext cx="18542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图片 2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17" y="3473252"/>
            <a:ext cx="403244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AutoShape 53">
            <a:extLst>
              <a:ext uri="{FF2B5EF4-FFF2-40B4-BE49-F238E27FC236}">
                <a16:creationId xmlns:a16="http://schemas.microsoft.com/office/drawing/2014/main" id="{8FF4E06B-AE02-4494-933F-488D944E4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323" y="3353496"/>
            <a:ext cx="4340652" cy="696713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图片 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30" y="4570952"/>
            <a:ext cx="16637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81F5FB51-848B-4B7B-A040-9EC2B29CE817}"/>
              </a:ext>
            </a:extLst>
          </p:cNvPr>
          <p:cNvSpPr/>
          <p:nvPr/>
        </p:nvSpPr>
        <p:spPr>
          <a:xfrm>
            <a:off x="404563" y="4563455"/>
            <a:ext cx="807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Integrate over momentum: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66" y="4558847"/>
            <a:ext cx="15494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85819C2-7452-4165-A6B9-02BE72972F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993" y="1116597"/>
            <a:ext cx="2024506" cy="182374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9014868-B8FC-477C-9315-8B321A8BCF8A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39" y="1558533"/>
            <a:ext cx="32639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7" name="AutoShape 53">
            <a:extLst>
              <a:ext uri="{FF2B5EF4-FFF2-40B4-BE49-F238E27FC236}">
                <a16:creationId xmlns:a16="http://schemas.microsoft.com/office/drawing/2014/main" id="{6216468A-3F3F-48D1-8679-75A51D5EE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323" y="4417661"/>
            <a:ext cx="4340652" cy="696713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824218A-AE57-4232-8C79-11E9F1E715B6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08" y="5604575"/>
            <a:ext cx="27305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E64567D-5C7A-4339-A877-B47CB30268F2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2" y="5609122"/>
            <a:ext cx="26543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7" name="AutoShape 53">
            <a:extLst>
              <a:ext uri="{FF2B5EF4-FFF2-40B4-BE49-F238E27FC236}">
                <a16:creationId xmlns:a16="http://schemas.microsoft.com/office/drawing/2014/main" id="{4A9DA000-9041-40D4-A40D-E319D0B7E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74" y="5520949"/>
            <a:ext cx="3021943" cy="646246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" name="AutoShape 53">
            <a:extLst>
              <a:ext uri="{FF2B5EF4-FFF2-40B4-BE49-F238E27FC236}">
                <a16:creationId xmlns:a16="http://schemas.microsoft.com/office/drawing/2014/main" id="{1910A73C-0DE7-4AFB-B255-1166FCACA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2300" y="5517680"/>
            <a:ext cx="3203998" cy="64180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0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647700"/>
          </a:xfrm>
        </p:spPr>
        <p:txBody>
          <a:bodyPr/>
          <a:lstStyle/>
          <a:p>
            <a:pPr eaLnBrk="1" hangingPunct="1"/>
            <a:r>
              <a:rPr lang="en-US" altLang="zh-CN" sz="4000" b="1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Summary </a:t>
            </a:r>
            <a:r>
              <a:rPr lang="en-US" altLang="zh-CN" sz="4000" b="1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and outlook</a:t>
            </a:r>
            <a:endParaRPr lang="en-US" altLang="zh-CN" sz="4000" b="1" dirty="0">
              <a:solidFill>
                <a:schemeClr val="tx1"/>
              </a:solidFill>
              <a:latin typeface="Calibri" pitchFamily="34" charset="0"/>
              <a:ea typeface="Cambria Math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536" y="980728"/>
                <a:ext cx="8352928" cy="4260873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zh-CN" sz="2400" b="1" dirty="0">
                  <a:latin typeface="Calibri" pitchFamily="34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Relativistic quantum kinetic theory for particle with spin-1/2 up to first order in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ℏ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derived from the quantum transport theory.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Spin polarization generation, chiral separate effect, quantum magnetization effect, and chiral anomaly can be described in quantum transport theory.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800" dirty="0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Introduce quantum gauge fields  systematically ?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536" y="980728"/>
                <a:ext cx="8352928" cy="4260873"/>
              </a:xfrm>
              <a:blipFill>
                <a:blip r:embed="rId2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0C42CF-00F3-402C-9220-2F8FD1DD0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70" y="5241602"/>
            <a:ext cx="7929618" cy="60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 b="1" kern="0" dirty="0">
                <a:solidFill>
                  <a:srgbClr val="FF0000"/>
                </a:solidFill>
                <a:latin typeface="Calibri" pitchFamily="34" charset="0"/>
                <a:ea typeface="Cambria Math" pitchFamily="18" charset="0"/>
              </a:rPr>
              <a:t>Thanks for your attention</a:t>
            </a:r>
            <a:r>
              <a:rPr lang="zh-CN" altLang="en-US" sz="4000" b="1" kern="0" dirty="0">
                <a:solidFill>
                  <a:srgbClr val="FF0000"/>
                </a:solidFill>
                <a:latin typeface="Calibri" pitchFamily="34" charset="0"/>
              </a:rPr>
              <a:t>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908348"/>
          </a:xfrm>
        </p:spPr>
        <p:txBody>
          <a:bodyPr/>
          <a:lstStyle/>
          <a:p>
            <a:pPr eaLnBrk="1" hangingPunct="1"/>
            <a:r>
              <a:rPr lang="en-US" altLang="zh-CN" sz="6000" b="1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66782"/>
            <a:ext cx="8477301" cy="3924436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Introduction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Quantum Transport Theory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Spin Effects from Quantum Transport Theory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Summary and Outlook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4510E408-DBFE-45CE-B07A-094343811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391" t="976" r="-16870" b="-1"/>
          <a:stretch/>
        </p:blipFill>
        <p:spPr>
          <a:xfrm>
            <a:off x="5525974" y="2492896"/>
            <a:ext cx="3428225" cy="2450739"/>
          </a:xfrm>
          <a:prstGeom prst="snip2DiagRect">
            <a:avLst>
              <a:gd name="adj1" fmla="val 7059"/>
              <a:gd name="adj2" fmla="val 23084"/>
            </a:avLst>
          </a:prstGeom>
          <a:noFill/>
        </p:spPr>
      </p:pic>
      <p:sp>
        <p:nvSpPr>
          <p:cNvPr id="92" name="椭圆 91">
            <a:extLst>
              <a:ext uri="{FF2B5EF4-FFF2-40B4-BE49-F238E27FC236}">
                <a16:creationId xmlns:a16="http://schemas.microsoft.com/office/drawing/2014/main" id="{80D44BDB-CE03-45F9-BB22-02249F705931}"/>
              </a:ext>
            </a:extLst>
          </p:cNvPr>
          <p:cNvSpPr/>
          <p:nvPr/>
        </p:nvSpPr>
        <p:spPr bwMode="auto">
          <a:xfrm>
            <a:off x="3877084" y="2686892"/>
            <a:ext cx="1394336" cy="184295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7000">
                <a:srgbClr val="FF0000"/>
              </a:gs>
              <a:gs pos="0">
                <a:srgbClr val="FFFF00"/>
              </a:gs>
              <a:gs pos="97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>
              <a:srgbClr val="FF0000"/>
            </a:inn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537154" y="203634"/>
            <a:ext cx="79208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Global Polarization in HIC</a:t>
            </a:r>
            <a:endParaRPr lang="zh-CN" altLang="en-US" sz="3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Line 96">
            <a:extLst>
              <a:ext uri="{FF2B5EF4-FFF2-40B4-BE49-F238E27FC236}">
                <a16:creationId xmlns:a16="http://schemas.microsoft.com/office/drawing/2014/main" id="{A08A26B2-7603-403D-9E90-AEE0964AFA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8740" y="3357422"/>
            <a:ext cx="0" cy="360844"/>
          </a:xfrm>
          <a:prstGeom prst="line">
            <a:avLst/>
          </a:prstGeom>
          <a:noFill/>
          <a:ln w="57150">
            <a:noFill/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" name="Line 111">
            <a:extLst>
              <a:ext uri="{FF2B5EF4-FFF2-40B4-BE49-F238E27FC236}">
                <a16:creationId xmlns:a16="http://schemas.microsoft.com/office/drawing/2014/main" id="{5D2B47DE-2134-4B72-9B81-BD673F619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1251" y="3213084"/>
            <a:ext cx="633248" cy="48820"/>
          </a:xfrm>
          <a:prstGeom prst="line">
            <a:avLst/>
          </a:prstGeom>
          <a:noFill/>
          <a:ln w="57150">
            <a:noFill/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DED5FBDA-1597-43DA-BD5F-3E9C93727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-2186" r="-2186"/>
          <a:stretch/>
        </p:blipFill>
        <p:spPr bwMode="auto">
          <a:xfrm>
            <a:off x="449400" y="2341149"/>
            <a:ext cx="3315651" cy="2333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箭头: 左弧形 7">
            <a:extLst>
              <a:ext uri="{FF2B5EF4-FFF2-40B4-BE49-F238E27FC236}">
                <a16:creationId xmlns:a16="http://schemas.microsoft.com/office/drawing/2014/main" id="{E0F42DC2-EAB0-482B-B91E-F8E1CB08ED1D}"/>
              </a:ext>
            </a:extLst>
          </p:cNvPr>
          <p:cNvSpPr/>
          <p:nvPr/>
        </p:nvSpPr>
        <p:spPr bwMode="auto">
          <a:xfrm>
            <a:off x="2045912" y="2734879"/>
            <a:ext cx="347815" cy="297460"/>
          </a:xfrm>
          <a:prstGeom prst="curv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A8B33DC4-5F66-4181-AA63-57682A1B5FF8}"/>
              </a:ext>
            </a:extLst>
          </p:cNvPr>
          <p:cNvSpPr/>
          <p:nvPr/>
        </p:nvSpPr>
        <p:spPr bwMode="auto">
          <a:xfrm>
            <a:off x="2132865" y="2440274"/>
            <a:ext cx="173908" cy="432048"/>
          </a:xfrm>
          <a:prstGeom prst="up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grpSp>
        <p:nvGrpSpPr>
          <p:cNvPr id="46091" name="组合 46090">
            <a:extLst>
              <a:ext uri="{FF2B5EF4-FFF2-40B4-BE49-F238E27FC236}">
                <a16:creationId xmlns:a16="http://schemas.microsoft.com/office/drawing/2014/main" id="{3BEDB613-266B-4C81-80B9-1F4BDE844CD9}"/>
              </a:ext>
            </a:extLst>
          </p:cNvPr>
          <p:cNvGrpSpPr/>
          <p:nvPr/>
        </p:nvGrpSpPr>
        <p:grpSpPr>
          <a:xfrm>
            <a:off x="4230268" y="3059722"/>
            <a:ext cx="276131" cy="507895"/>
            <a:chOff x="3399253" y="5297369"/>
            <a:chExt cx="296750" cy="507895"/>
          </a:xfrm>
        </p:grpSpPr>
        <p:sp>
          <p:nvSpPr>
            <p:cNvPr id="46088" name="箭头: 上 46087">
              <a:extLst>
                <a:ext uri="{FF2B5EF4-FFF2-40B4-BE49-F238E27FC236}">
                  <a16:creationId xmlns:a16="http://schemas.microsoft.com/office/drawing/2014/main" id="{2C69C4F9-572D-40E0-AE55-70EA21BE6B2E}"/>
                </a:ext>
              </a:extLst>
            </p:cNvPr>
            <p:cNvSpPr/>
            <p:nvPr/>
          </p:nvSpPr>
          <p:spPr bwMode="auto">
            <a:xfrm>
              <a:off x="3440977" y="5297369"/>
              <a:ext cx="213302" cy="507895"/>
            </a:xfrm>
            <a:prstGeom prst="up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46081" name="椭圆 46080">
              <a:extLst>
                <a:ext uri="{FF2B5EF4-FFF2-40B4-BE49-F238E27FC236}">
                  <a16:creationId xmlns:a16="http://schemas.microsoft.com/office/drawing/2014/main" id="{66798617-DF08-4461-AAC5-C3DC911BC504}"/>
                </a:ext>
              </a:extLst>
            </p:cNvPr>
            <p:cNvSpPr/>
            <p:nvPr/>
          </p:nvSpPr>
          <p:spPr bwMode="auto">
            <a:xfrm>
              <a:off x="3399253" y="5463459"/>
              <a:ext cx="296750" cy="263935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35D0D9CA-7FA9-4896-8FBF-1CFAF1DF34B2}"/>
              </a:ext>
            </a:extLst>
          </p:cNvPr>
          <p:cNvGrpSpPr/>
          <p:nvPr/>
        </p:nvGrpSpPr>
        <p:grpSpPr>
          <a:xfrm>
            <a:off x="4625052" y="3015613"/>
            <a:ext cx="276131" cy="507895"/>
            <a:chOff x="3399253" y="5297369"/>
            <a:chExt cx="296750" cy="507895"/>
          </a:xfrm>
        </p:grpSpPr>
        <p:sp>
          <p:nvSpPr>
            <p:cNvPr id="110" name="箭头: 上 109">
              <a:extLst>
                <a:ext uri="{FF2B5EF4-FFF2-40B4-BE49-F238E27FC236}">
                  <a16:creationId xmlns:a16="http://schemas.microsoft.com/office/drawing/2014/main" id="{4D9FD3D8-5DC2-4E26-B077-4099945B12F7}"/>
                </a:ext>
              </a:extLst>
            </p:cNvPr>
            <p:cNvSpPr/>
            <p:nvPr/>
          </p:nvSpPr>
          <p:spPr bwMode="auto">
            <a:xfrm>
              <a:off x="3440977" y="5297369"/>
              <a:ext cx="213302" cy="507895"/>
            </a:xfrm>
            <a:prstGeom prst="up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ABE89E63-22F9-4FB3-9102-5159C1E47286}"/>
                </a:ext>
              </a:extLst>
            </p:cNvPr>
            <p:cNvSpPr/>
            <p:nvPr/>
          </p:nvSpPr>
          <p:spPr bwMode="auto">
            <a:xfrm>
              <a:off x="3399253" y="5463459"/>
              <a:ext cx="296750" cy="263935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74578598-9010-4A07-A7E7-35207F3D5990}"/>
              </a:ext>
            </a:extLst>
          </p:cNvPr>
          <p:cNvGrpSpPr/>
          <p:nvPr/>
        </p:nvGrpSpPr>
        <p:grpSpPr>
          <a:xfrm>
            <a:off x="4440911" y="3748284"/>
            <a:ext cx="276131" cy="507895"/>
            <a:chOff x="3399253" y="5297369"/>
            <a:chExt cx="296750" cy="507895"/>
          </a:xfrm>
        </p:grpSpPr>
        <p:sp>
          <p:nvSpPr>
            <p:cNvPr id="113" name="箭头: 上 112">
              <a:extLst>
                <a:ext uri="{FF2B5EF4-FFF2-40B4-BE49-F238E27FC236}">
                  <a16:creationId xmlns:a16="http://schemas.microsoft.com/office/drawing/2014/main" id="{965D6E55-A2FA-45C9-9CCE-D7EFA7DE16C7}"/>
                </a:ext>
              </a:extLst>
            </p:cNvPr>
            <p:cNvSpPr/>
            <p:nvPr/>
          </p:nvSpPr>
          <p:spPr bwMode="auto">
            <a:xfrm>
              <a:off x="3440977" y="5297369"/>
              <a:ext cx="213302" cy="507895"/>
            </a:xfrm>
            <a:prstGeom prst="up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2D56B1C9-EC06-4883-9547-BE9719740F73}"/>
                </a:ext>
              </a:extLst>
            </p:cNvPr>
            <p:cNvSpPr/>
            <p:nvPr/>
          </p:nvSpPr>
          <p:spPr bwMode="auto">
            <a:xfrm>
              <a:off x="3399253" y="5463459"/>
              <a:ext cx="296750" cy="263935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12A03CF7-89A8-448F-AFA7-99E337AE9CAC}"/>
              </a:ext>
            </a:extLst>
          </p:cNvPr>
          <p:cNvGrpSpPr/>
          <p:nvPr/>
        </p:nvGrpSpPr>
        <p:grpSpPr>
          <a:xfrm>
            <a:off x="4009157" y="3521883"/>
            <a:ext cx="276131" cy="507895"/>
            <a:chOff x="3399253" y="5297369"/>
            <a:chExt cx="296750" cy="507895"/>
          </a:xfrm>
        </p:grpSpPr>
        <p:sp>
          <p:nvSpPr>
            <p:cNvPr id="116" name="箭头: 上 115">
              <a:extLst>
                <a:ext uri="{FF2B5EF4-FFF2-40B4-BE49-F238E27FC236}">
                  <a16:creationId xmlns:a16="http://schemas.microsoft.com/office/drawing/2014/main" id="{BE41EEFB-D348-4A8C-9AD2-6C0CD0581E28}"/>
                </a:ext>
              </a:extLst>
            </p:cNvPr>
            <p:cNvSpPr/>
            <p:nvPr/>
          </p:nvSpPr>
          <p:spPr bwMode="auto">
            <a:xfrm>
              <a:off x="3440977" y="5297369"/>
              <a:ext cx="213302" cy="507895"/>
            </a:xfrm>
            <a:prstGeom prst="up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C1D44D26-C200-4D6F-BE32-3D4159BE86A1}"/>
                </a:ext>
              </a:extLst>
            </p:cNvPr>
            <p:cNvSpPr/>
            <p:nvPr/>
          </p:nvSpPr>
          <p:spPr bwMode="auto">
            <a:xfrm>
              <a:off x="3399253" y="5463459"/>
              <a:ext cx="296750" cy="263935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F084880F-0AFD-479B-88A9-1CEB21C36DE8}"/>
              </a:ext>
            </a:extLst>
          </p:cNvPr>
          <p:cNvGrpSpPr/>
          <p:nvPr/>
        </p:nvGrpSpPr>
        <p:grpSpPr>
          <a:xfrm>
            <a:off x="4835695" y="3450227"/>
            <a:ext cx="276131" cy="507895"/>
            <a:chOff x="3399253" y="5297369"/>
            <a:chExt cx="296750" cy="507895"/>
          </a:xfrm>
        </p:grpSpPr>
        <p:sp>
          <p:nvSpPr>
            <p:cNvPr id="119" name="箭头: 上 118">
              <a:extLst>
                <a:ext uri="{FF2B5EF4-FFF2-40B4-BE49-F238E27FC236}">
                  <a16:creationId xmlns:a16="http://schemas.microsoft.com/office/drawing/2014/main" id="{6CA05CB8-A829-4000-9AF0-054C1ADB2485}"/>
                </a:ext>
              </a:extLst>
            </p:cNvPr>
            <p:cNvSpPr/>
            <p:nvPr/>
          </p:nvSpPr>
          <p:spPr bwMode="auto">
            <a:xfrm>
              <a:off x="3440977" y="5297369"/>
              <a:ext cx="213302" cy="507895"/>
            </a:xfrm>
            <a:prstGeom prst="up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04926212-1F4E-41DC-B50F-C965D5A8E5B2}"/>
                </a:ext>
              </a:extLst>
            </p:cNvPr>
            <p:cNvSpPr/>
            <p:nvPr/>
          </p:nvSpPr>
          <p:spPr bwMode="auto">
            <a:xfrm>
              <a:off x="3399253" y="5463459"/>
              <a:ext cx="296750" cy="263935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</p:grpSp>
      <p:sp>
        <p:nvSpPr>
          <p:cNvPr id="122" name="文本框 121">
            <a:extLst>
              <a:ext uri="{FF2B5EF4-FFF2-40B4-BE49-F238E27FC236}">
                <a16:creationId xmlns:a16="http://schemas.microsoft.com/office/drawing/2014/main" id="{76BD851C-B94F-44B7-8CA9-734C73BD203A}"/>
              </a:ext>
            </a:extLst>
          </p:cNvPr>
          <p:cNvSpPr txBox="1"/>
          <p:nvPr/>
        </p:nvSpPr>
        <p:spPr>
          <a:xfrm>
            <a:off x="314043" y="1171571"/>
            <a:ext cx="7390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Global polarization induced by the global strong vorticity:</a:t>
            </a:r>
          </a:p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094" name="直接箭头连接符 46093">
            <a:extLst>
              <a:ext uri="{FF2B5EF4-FFF2-40B4-BE49-F238E27FC236}">
                <a16:creationId xmlns:a16="http://schemas.microsoft.com/office/drawing/2014/main" id="{C15A920D-A379-4F8C-BF7A-987CEE424F13}"/>
              </a:ext>
            </a:extLst>
          </p:cNvPr>
          <p:cNvCxnSpPr>
            <a:cxnSpLocks/>
          </p:cNvCxnSpPr>
          <p:nvPr/>
        </p:nvCxnSpPr>
        <p:spPr bwMode="auto">
          <a:xfrm flipV="1">
            <a:off x="2199746" y="2724650"/>
            <a:ext cx="2122512" cy="3127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B2306605-A6F9-4AFA-BB62-0113199ED020}"/>
              </a:ext>
            </a:extLst>
          </p:cNvPr>
          <p:cNvCxnSpPr>
            <a:cxnSpLocks/>
          </p:cNvCxnSpPr>
          <p:nvPr/>
        </p:nvCxnSpPr>
        <p:spPr bwMode="auto">
          <a:xfrm>
            <a:off x="2286801" y="3971560"/>
            <a:ext cx="2035457" cy="534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D1CEDBB0-14AA-491D-B412-291C468568AA}"/>
                  </a:ext>
                </a:extLst>
              </p:cNvPr>
              <p:cNvSpPr txBox="1"/>
              <p:nvPr/>
            </p:nvSpPr>
            <p:spPr>
              <a:xfrm>
                <a:off x="2087875" y="2031236"/>
                <a:ext cx="36616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acc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D1CEDBB0-14AA-491D-B412-291C46856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875" y="2031236"/>
                <a:ext cx="366167" cy="369332"/>
              </a:xfrm>
              <a:prstGeom prst="rect">
                <a:avLst/>
              </a:prstGeom>
              <a:blipFill>
                <a:blip r:embed="rId5"/>
                <a:stretch>
                  <a:fillRect l="-14754"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110" name="矩形 46109">
            <a:extLst>
              <a:ext uri="{FF2B5EF4-FFF2-40B4-BE49-F238E27FC236}">
                <a16:creationId xmlns:a16="http://schemas.microsoft.com/office/drawing/2014/main" id="{2B513107-8AD0-4CEC-BA18-37E01E36618B}"/>
              </a:ext>
            </a:extLst>
          </p:cNvPr>
          <p:cNvSpPr/>
          <p:nvPr/>
        </p:nvSpPr>
        <p:spPr>
          <a:xfrm>
            <a:off x="1070588" y="5122622"/>
            <a:ext cx="2911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Z.T. Liang,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X.N.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Wang, PRL 94 (2005) 102301</a:t>
            </a:r>
            <a:endParaRPr lang="zh-CN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111" name="矩形 46110">
            <a:extLst>
              <a:ext uri="{FF2B5EF4-FFF2-40B4-BE49-F238E27FC236}">
                <a16:creationId xmlns:a16="http://schemas.microsoft.com/office/drawing/2014/main" id="{052D11B0-360C-4CEB-85A0-FAA8A79DABEA}"/>
              </a:ext>
            </a:extLst>
          </p:cNvPr>
          <p:cNvSpPr/>
          <p:nvPr/>
        </p:nvSpPr>
        <p:spPr>
          <a:xfrm>
            <a:off x="5661318" y="5109454"/>
            <a:ext cx="2998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STAR collaboration, Nature 548 (2017) 62-65 </a:t>
            </a:r>
            <a:endParaRPr lang="zh-CN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B82AAA15-3423-4B81-9FA2-68E6230A1706}"/>
              </a:ext>
            </a:extLst>
          </p:cNvPr>
          <p:cNvSpPr/>
          <p:nvPr/>
        </p:nvSpPr>
        <p:spPr bwMode="auto">
          <a:xfrm rot="11496388">
            <a:off x="789534" y="3956628"/>
            <a:ext cx="241195" cy="420739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4218791-52D2-41AB-8F15-6F7C17C51F48}"/>
              </a:ext>
            </a:extLst>
          </p:cNvPr>
          <p:cNvCxnSpPr>
            <a:cxnSpLocks/>
          </p:cNvCxnSpPr>
          <p:nvPr/>
        </p:nvCxnSpPr>
        <p:spPr bwMode="auto">
          <a:xfrm>
            <a:off x="893692" y="4363674"/>
            <a:ext cx="0" cy="2365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灯片编号占位符 1">
            <a:extLst>
              <a:ext uri="{FF2B5EF4-FFF2-40B4-BE49-F238E27FC236}">
                <a16:creationId xmlns:a16="http://schemas.microsoft.com/office/drawing/2014/main" id="{D06244C6-90DC-4901-BF88-D29C4A91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2BCC895-EBA5-4F15-8CF2-9BDDB5B5F8A5}"/>
              </a:ext>
            </a:extLst>
          </p:cNvPr>
          <p:cNvSpPr txBox="1"/>
          <p:nvPr/>
        </p:nvSpPr>
        <p:spPr>
          <a:xfrm>
            <a:off x="4501409" y="5591236"/>
            <a:ext cx="418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Wang’, </a:t>
            </a:r>
            <a:r>
              <a:rPr lang="en-US" altLang="zh-CN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Niida’s</a:t>
            </a:r>
            <a:r>
              <a:rPr lang="en-US" altLang="zh-CN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Huang’  talks </a:t>
            </a:r>
            <a:endParaRPr lang="zh-CN" altLang="en-US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4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537154" y="203634"/>
            <a:ext cx="79208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Local Polarization in HIC</a:t>
            </a:r>
            <a:endParaRPr lang="zh-CN" altLang="en-US" sz="3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76BD851C-B94F-44B7-8CA9-734C73BD203A}"/>
              </a:ext>
            </a:extLst>
          </p:cNvPr>
          <p:cNvSpPr txBox="1"/>
          <p:nvPr/>
        </p:nvSpPr>
        <p:spPr>
          <a:xfrm>
            <a:off x="439136" y="1103024"/>
            <a:ext cx="7042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Local polarization induced by the local strong vorticity:</a:t>
            </a:r>
          </a:p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EB5AD381-FD9A-4FCB-BD49-81E830D09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7" t="17211" r="55665" b="17579"/>
          <a:stretch/>
        </p:blipFill>
        <p:spPr>
          <a:xfrm>
            <a:off x="143740" y="1835093"/>
            <a:ext cx="3816424" cy="337078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7D6DD73-39A9-4305-B0F0-8B914BBC6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14" t="19241" r="12662" b="47326"/>
          <a:stretch/>
        </p:blipFill>
        <p:spPr>
          <a:xfrm>
            <a:off x="4501116" y="2355967"/>
            <a:ext cx="3670272" cy="281842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81AD0AA-E0D6-4BE5-985E-BC56BE354794}"/>
              </a:ext>
            </a:extLst>
          </p:cNvPr>
          <p:cNvSpPr txBox="1"/>
          <p:nvPr/>
        </p:nvSpPr>
        <p:spPr>
          <a:xfrm>
            <a:off x="4617058" y="1851995"/>
            <a:ext cx="379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S.Voloshin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 SQM2017</a:t>
            </a:r>
          </a:p>
          <a:p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F.Becattini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 and I. Karpenko PRL 120.012302(2018)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灯片编号占位符 1">
            <a:extLst>
              <a:ext uri="{FF2B5EF4-FFF2-40B4-BE49-F238E27FC236}">
                <a16:creationId xmlns:a16="http://schemas.microsoft.com/office/drawing/2014/main" id="{B5497FFE-C449-45C2-A914-0013CB23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67B3446-0766-462A-8B3C-39F899A5CFCC}"/>
              </a:ext>
            </a:extLst>
          </p:cNvPr>
          <p:cNvSpPr txBox="1"/>
          <p:nvPr/>
        </p:nvSpPr>
        <p:spPr>
          <a:xfrm>
            <a:off x="4572000" y="53856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Wang’, </a:t>
            </a:r>
            <a:r>
              <a:rPr lang="en-US" altLang="zh-CN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Niida’s</a:t>
            </a:r>
            <a:r>
              <a:rPr lang="en-US" altLang="zh-CN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Huang’  talks </a:t>
            </a:r>
            <a:endParaRPr lang="zh-CN" altLang="en-US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79A2A3A2-E3B3-4E0A-9078-67AA25C62602}"/>
              </a:ext>
            </a:extLst>
          </p:cNvPr>
          <p:cNvSpPr/>
          <p:nvPr/>
        </p:nvSpPr>
        <p:spPr bwMode="auto">
          <a:xfrm>
            <a:off x="5436096" y="2848108"/>
            <a:ext cx="2951688" cy="1915590"/>
          </a:xfrm>
          <a:prstGeom prst="ellipse">
            <a:avLst/>
          </a:prstGeom>
          <a:solidFill>
            <a:srgbClr val="FF0000">
              <a:alpha val="4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dirty="0">
                <a:latin typeface="Calibri" panose="020F0502020204030204" pitchFamily="34" charset="0"/>
              </a:rPr>
              <a:t>                                                           </a:t>
            </a:r>
          </a:p>
          <a:p>
            <a:pPr algn="ctr"/>
            <a:endParaRPr lang="en-US" altLang="zh-CN" sz="1600" b="1" dirty="0">
              <a:latin typeface="Calibri" panose="020F0502020204030204" pitchFamily="34" charset="0"/>
            </a:endParaRPr>
          </a:p>
          <a:p>
            <a:pPr algn="ctr"/>
            <a:endParaRPr lang="en-US" altLang="zh-CN" sz="1600" b="1" dirty="0">
              <a:latin typeface="Calibri" panose="020F0502020204030204" pitchFamily="34" charset="0"/>
            </a:endParaRPr>
          </a:p>
          <a:p>
            <a:pPr algn="ctr"/>
            <a:r>
              <a:rPr lang="en-US" altLang="zh-CN" sz="1600" b="1" dirty="0">
                <a:latin typeface="Calibri" panose="020F0502020204030204" pitchFamily="34" charset="0"/>
              </a:rPr>
              <a:t>Spin polarization Effect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755576" y="260440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chemeClr val="tx2"/>
                </a:solidFill>
                <a:latin typeface="Calibri" panose="020F0502020204030204" pitchFamily="34" charset="0"/>
              </a:rPr>
              <a:t>Quantum Transport Theory</a:t>
            </a:r>
            <a:endParaRPr lang="zh-CN" altLang="en-US" sz="36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图片 3" descr="无标题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8" y="1777106"/>
            <a:ext cx="4244927" cy="298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331640" y="2017402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</a:rPr>
              <a:t>Made by Chun Shen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1D43F51F-C6E4-4027-AC92-7C9922FAD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66" y="5563550"/>
            <a:ext cx="12420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rgbClr val="000000"/>
                </a:solidFill>
              </a:rPr>
              <a:t> </a:t>
            </a:r>
            <a:endParaRPr lang="en-US" altLang="zh-CN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014F751-752E-47F8-B51A-496A2A8C0651}"/>
              </a:ext>
            </a:extLst>
          </p:cNvPr>
          <p:cNvSpPr/>
          <p:nvPr/>
        </p:nvSpPr>
        <p:spPr bwMode="auto">
          <a:xfrm>
            <a:off x="5359131" y="1990798"/>
            <a:ext cx="2951688" cy="1815105"/>
          </a:xfrm>
          <a:prstGeom prst="ellipse">
            <a:avLst/>
          </a:prstGeom>
          <a:solidFill>
            <a:srgbClr val="0000CC">
              <a:alpha val="3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r>
              <a:rPr lang="en-US" altLang="zh-CN" sz="2800" b="1" dirty="0">
                <a:latin typeface="Calibri" panose="020F0502020204030204" pitchFamily="34" charset="0"/>
              </a:rPr>
              <a:t> </a:t>
            </a:r>
          </a:p>
          <a:p>
            <a:endParaRPr lang="en-US" altLang="zh-CN" sz="2800" b="1" dirty="0">
              <a:latin typeface="Calibri" panose="020F0502020204030204" pitchFamily="34" charset="0"/>
            </a:endParaRPr>
          </a:p>
          <a:p>
            <a:endParaRPr lang="en-US" altLang="zh-CN" sz="2800" b="1" dirty="0">
              <a:latin typeface="Calibri" panose="020F0502020204030204" pitchFamily="34" charset="0"/>
            </a:endParaRPr>
          </a:p>
          <a:p>
            <a:r>
              <a:rPr lang="en-US" altLang="zh-CN" sz="1600" b="1" dirty="0">
                <a:latin typeface="Calibri" panose="020F0502020204030204" pitchFamily="34" charset="0"/>
              </a:rPr>
              <a:t>Non-equilibrium Effect</a:t>
            </a:r>
          </a:p>
          <a:p>
            <a:endParaRPr lang="en-US" altLang="zh-CN" sz="1600" b="1" dirty="0">
              <a:latin typeface="Calibri" panose="020F0502020204030204" pitchFamily="34" charset="0"/>
            </a:endParaRPr>
          </a:p>
          <a:p>
            <a:endParaRPr lang="en-US" altLang="zh-CN" sz="1600" b="1" dirty="0">
              <a:latin typeface="Calibri" panose="020F0502020204030204" pitchFamily="34" charset="0"/>
            </a:endParaRPr>
          </a:p>
          <a:p>
            <a:endParaRPr lang="en-US" altLang="zh-CN" sz="1600" b="1" dirty="0">
              <a:latin typeface="Calibri" panose="020F0502020204030204" pitchFamily="34" charset="0"/>
            </a:endParaRPr>
          </a:p>
          <a:p>
            <a:r>
              <a:rPr lang="en-US" altLang="zh-CN" sz="1600" b="1" dirty="0">
                <a:latin typeface="Calibri" panose="020F0502020204030204" pitchFamily="34" charset="0"/>
              </a:rPr>
              <a:t>  </a:t>
            </a:r>
          </a:p>
          <a:p>
            <a:endParaRPr lang="en-US" altLang="zh-CN" sz="1600" b="1" dirty="0">
              <a:latin typeface="Calibri" panose="020F0502020204030204" pitchFamily="34" charset="0"/>
            </a:endParaRPr>
          </a:p>
          <a:p>
            <a:endParaRPr lang="en-US" altLang="zh-CN" sz="1600" b="1" dirty="0">
              <a:latin typeface="Calibri" panose="020F0502020204030204" pitchFamily="34" charset="0"/>
            </a:endParaRPr>
          </a:p>
          <a:p>
            <a:r>
              <a:rPr lang="en-US" altLang="zh-CN" sz="1600" b="1" dirty="0">
                <a:latin typeface="Calibri" panose="020F0502020204030204" pitchFamily="34" charset="0"/>
              </a:rPr>
              <a:t>        </a:t>
            </a:r>
          </a:p>
          <a:p>
            <a:r>
              <a:rPr lang="en-US" altLang="zh-CN" sz="1600" dirty="0"/>
              <a:t>                              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B25AE40-4DDF-4637-A74C-49C7FA85CD74}"/>
              </a:ext>
            </a:extLst>
          </p:cNvPr>
          <p:cNvSpPr txBox="1"/>
          <p:nvPr/>
        </p:nvSpPr>
        <p:spPr>
          <a:xfrm>
            <a:off x="5638047" y="3143099"/>
            <a:ext cx="2547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Quantum Transport Theory</a:t>
            </a:r>
            <a:endParaRPr lang="zh-CN" altLang="en-US" sz="1400" b="1" dirty="0">
              <a:solidFill>
                <a:srgbClr val="FFFF00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C409C59-81A3-4F26-98AA-EE0AF6DFB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390" y="4912216"/>
            <a:ext cx="8584010" cy="110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FontTx/>
              <a:buChar char="•"/>
              <a:defRPr/>
            </a:pP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Hydrodynamics with Spin: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Florkowski, </a:t>
            </a:r>
            <a:r>
              <a:rPr lang="en-US" altLang="zh-CN" sz="1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Friman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, Jaiswal &amp; Speranza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PRC2018; 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Becattini &amp; </a:t>
            </a:r>
            <a:r>
              <a:rPr lang="en-US" altLang="zh-CN" sz="1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Karpendo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PRL2018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; </a:t>
            </a:r>
            <a:endParaRPr lang="en-US" altLang="zh-CN" sz="1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Florkowski, Speranza &amp; Becattini </a:t>
            </a: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APPB2018;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Becattini, Florkowski  &amp; Speranza </a:t>
            </a: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PLB2019; 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Hattori, </a:t>
            </a:r>
            <a:r>
              <a:rPr lang="en-US" altLang="zh-CN" sz="1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Hongo</a:t>
            </a:r>
            <a:r>
              <a:rPr lang="en-US" altLang="zh-CN" sz="1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, Huang, Matsuo &amp; Taya 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1901.06615 </a:t>
            </a:r>
            <a:r>
              <a:rPr lang="en-US" altLang="zh-CN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… … … 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66B64A-00C3-4257-8F1A-4C3314DB80D1}"/>
              </a:ext>
            </a:extLst>
          </p:cNvPr>
          <p:cNvSpPr txBox="1"/>
          <p:nvPr/>
        </p:nvSpPr>
        <p:spPr>
          <a:xfrm>
            <a:off x="6372200" y="5714964"/>
            <a:ext cx="218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Huang’  talk </a:t>
            </a:r>
            <a:endParaRPr lang="zh-CN" altLang="en-US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8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4"/>
          <p:cNvSpPr>
            <a:spLocks noGrp="1" noChangeArrowheads="1"/>
          </p:cNvSpPr>
          <p:nvPr>
            <p:ph type="title"/>
          </p:nvPr>
        </p:nvSpPr>
        <p:spPr>
          <a:xfrm>
            <a:off x="28940" y="43697"/>
            <a:ext cx="9107451" cy="86991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altLang="zh-CN" sz="32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Quantum Transport Theory</a:t>
            </a: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693196" y="5373460"/>
            <a:ext cx="24237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600" dirty="0">
                <a:solidFill>
                  <a:srgbClr val="000000"/>
                </a:solidFill>
              </a:rPr>
              <a:t> </a:t>
            </a:r>
            <a:endParaRPr lang="en-US" altLang="zh-CN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317260"/>
            <a:ext cx="4968552" cy="4524315"/>
          </a:xfrm>
          <a:prstGeom prst="rect">
            <a:avLst/>
          </a:prstGeom>
          <a:ln w="25400">
            <a:solidFill>
              <a:srgbClr val="6600CC"/>
            </a:solidFill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Calibri" pitchFamily="34" charset="0"/>
                <a:cs typeface="Times New Roman" pitchFamily="18" charset="0"/>
              </a:rPr>
              <a:t>……</a:t>
            </a:r>
            <a:r>
              <a:rPr lang="zh-CN" altLang="en-US" sz="1600" b="1" dirty="0">
                <a:latin typeface="Calibri" pitchFamily="34" charset="0"/>
                <a:cs typeface="Times New Roman" pitchFamily="18" charset="0"/>
              </a:rPr>
              <a:t> </a:t>
            </a:r>
            <a:endParaRPr lang="en-US" altLang="zh-CN" sz="1600" b="1" dirty="0">
              <a:latin typeface="Calibri" pitchFamily="34" charset="0"/>
              <a:cs typeface="Times New Roman" pitchFamily="18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Calibri" pitchFamily="34" charset="0"/>
                <a:cs typeface="Times New Roman" pitchFamily="18" charset="0"/>
              </a:rPr>
              <a:t>Heinz  </a:t>
            </a:r>
            <a:r>
              <a:rPr lang="en-US" altLang="zh-CN" sz="1600" b="1" dirty="0">
                <a:latin typeface="Calibri" panose="020F0502020204030204" pitchFamily="34" charset="0"/>
              </a:rPr>
              <a:t>PRL1983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 err="1">
                <a:latin typeface="Calibri" pitchFamily="34" charset="0"/>
                <a:cs typeface="Times New Roman" pitchFamily="18" charset="0"/>
              </a:rPr>
              <a:t>Vasak</a:t>
            </a:r>
            <a:r>
              <a:rPr lang="en-US" altLang="zh-CN" sz="16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altLang="zh-CN" sz="1600" b="1" dirty="0" err="1">
                <a:latin typeface="Calibri" pitchFamily="34" charset="0"/>
                <a:cs typeface="Times New Roman" pitchFamily="18" charset="0"/>
              </a:rPr>
              <a:t>Gyulassy</a:t>
            </a:r>
            <a:r>
              <a:rPr lang="en-US" altLang="zh-CN" sz="16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altLang="zh-CN" sz="1600" b="1" dirty="0" err="1">
                <a:latin typeface="Calibri" pitchFamily="34" charset="0"/>
                <a:cs typeface="Times New Roman" pitchFamily="18" charset="0"/>
              </a:rPr>
              <a:t>Elze</a:t>
            </a:r>
            <a:r>
              <a:rPr lang="en-US" altLang="zh-CN" sz="1600" b="1" dirty="0">
                <a:latin typeface="Calibri" pitchFamily="34" charset="0"/>
                <a:cs typeface="Times New Roman" pitchFamily="18" charset="0"/>
              </a:rPr>
              <a:t>  NPB 1986;  AP1987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Elze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Heinz, Phys. Rept.1989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Calibri" pitchFamily="34" charset="0"/>
                <a:cs typeface="Times New Roman" pitchFamily="18" charset="0"/>
              </a:rPr>
              <a:t>Zhuang, Heinz, AP1996;</a:t>
            </a:r>
            <a:r>
              <a:rPr lang="zh-CN" altLang="en-US" sz="16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600" b="1" dirty="0">
                <a:latin typeface="Calibri" pitchFamily="34" charset="0"/>
                <a:cs typeface="Times New Roman" pitchFamily="18" charset="0"/>
              </a:rPr>
              <a:t>PRD1998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 err="1">
                <a:latin typeface="Calibri" pitchFamily="34" charset="0"/>
                <a:cs typeface="Times New Roman" pitchFamily="18" charset="0"/>
              </a:rPr>
              <a:t>Ochs,Heinz</a:t>
            </a:r>
            <a:r>
              <a:rPr lang="en-US" altLang="zh-CN" sz="1600" b="1" dirty="0">
                <a:latin typeface="Calibri" pitchFamily="34" charset="0"/>
                <a:cs typeface="Times New Roman" pitchFamily="18" charset="0"/>
              </a:rPr>
              <a:t>, AP1998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Calibri" pitchFamily="34" charset="0"/>
                <a:cs typeface="Times New Roman" pitchFamily="18" charset="0"/>
              </a:rPr>
              <a:t>……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Gao, Liang, Pu, Wang, Wang PRL2012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Chen, Pu, Wang, Wang PRL 2013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Hidaka, Pu, Yang PRD2017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Huang, Shi, Jiang, Liao, Zhuang  PRD2018 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Gao, Liang, Wang, Wang PRD 2018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……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Gao,</a:t>
            </a:r>
            <a:r>
              <a:rPr lang="zh-CN" altLang="en-US" sz="1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Liang  1902.06510</a:t>
            </a:r>
            <a:r>
              <a:rPr lang="zh-CN" altLang="en-US" sz="1600" b="1" dirty="0">
                <a:latin typeface="Calibri" pitchFamily="34" charset="0"/>
                <a:cs typeface="Times New Roman" pitchFamily="18" charset="0"/>
              </a:rPr>
              <a:t>；</a:t>
            </a:r>
            <a:endParaRPr lang="en-US" altLang="zh-CN" sz="1600" b="1" dirty="0">
              <a:latin typeface="Calibri" pitchFamily="34" charset="0"/>
              <a:cs typeface="Times New Roman" pitchFamily="18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Weickgenannt</a:t>
            </a: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, Sheng, Speranza, Wang 1902.06510</a:t>
            </a:r>
            <a:r>
              <a:rPr lang="zh-CN" altLang="en-US" sz="1600" b="1" dirty="0">
                <a:latin typeface="Calibri" pitchFamily="34" charset="0"/>
                <a:cs typeface="Times New Roman" pitchFamily="18" charset="0"/>
              </a:rPr>
              <a:t>；</a:t>
            </a:r>
            <a:endParaRPr lang="en-US" altLang="zh-CN" sz="1600" b="1" dirty="0">
              <a:latin typeface="Calibri" pitchFamily="34" charset="0"/>
              <a:cs typeface="Times New Roman" pitchFamily="18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Wang, Guo, Shi, Zhuang  1903.03461</a:t>
            </a:r>
            <a:r>
              <a:rPr lang="zh-CN" altLang="en-US" sz="1600" b="1" dirty="0">
                <a:latin typeface="Calibri" pitchFamily="34" charset="0"/>
                <a:cs typeface="Times New Roman" pitchFamily="18" charset="0"/>
              </a:rPr>
              <a:t>；</a:t>
            </a:r>
            <a:endParaRPr lang="en-US" altLang="zh-CN" sz="1600" b="1" dirty="0">
              <a:latin typeface="Calibri" pitchFamily="34" charset="0"/>
              <a:cs typeface="Times New Roman" pitchFamily="18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Hattori, Hidaka, Yang    1903.01653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Calibri" panose="020F0502020204030204" pitchFamily="34" charset="0"/>
              </a:rPr>
              <a:t>……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EC43715-67E0-4F86-A338-A5301F68B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2394676"/>
            <a:ext cx="3168352" cy="2436308"/>
          </a:xfrm>
          <a:prstGeom prst="rect">
            <a:avLst/>
          </a:prstGeom>
          <a:noFill/>
          <a:ln w="25400" algn="ctr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…….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Stephanov</a:t>
            </a: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, Yin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PRL2012;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Son &amp; Yamamoto PRD2013;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Manuel &amp; Torres-Rincon PRD2014;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Chen, Son &amp; </a:t>
            </a:r>
            <a:r>
              <a:rPr lang="en-US" altLang="zh-CN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Stephanov</a:t>
            </a: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PRL2015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Mueller &amp; </a:t>
            </a:r>
            <a:r>
              <a:rPr lang="en-US" altLang="zh-CN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Venugopalan</a:t>
            </a: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 PRD2018; </a:t>
            </a:r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endParaRPr lang="en-US" altLang="zh-CN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Lin &amp; Shukla  JHEP 2019 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32539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"/>
    </mc:Choice>
    <mc:Fallback xmlns="">
      <p:transition spd="slow" advTm="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4"/>
          <p:cNvSpPr>
            <a:spLocks noGrp="1" noChangeArrowheads="1"/>
          </p:cNvSpPr>
          <p:nvPr>
            <p:ph type="title"/>
          </p:nvPr>
        </p:nvSpPr>
        <p:spPr>
          <a:xfrm>
            <a:off x="114377" y="109301"/>
            <a:ext cx="9019966" cy="7651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altLang="zh-CN" sz="32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Classical</a:t>
            </a:r>
            <a:r>
              <a:rPr lang="en-US" altLang="zh-CN" sz="32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VS </a:t>
            </a:r>
            <a:r>
              <a:rPr lang="en-US" altLang="zh-CN" sz="3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Quantum</a:t>
            </a:r>
            <a:r>
              <a:rPr lang="en-US" altLang="zh-CN" sz="32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Transport</a:t>
            </a:r>
          </a:p>
        </p:txBody>
      </p:sp>
      <p:sp>
        <p:nvSpPr>
          <p:cNvPr id="6156" name="Rectangle 23"/>
          <p:cNvSpPr>
            <a:spLocks noChangeArrowheads="1"/>
          </p:cNvSpPr>
          <p:nvPr/>
        </p:nvSpPr>
        <p:spPr bwMode="auto">
          <a:xfrm>
            <a:off x="485443" y="1113316"/>
            <a:ext cx="3020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Classical transport theory: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CC1CC94C-BDE0-4F50-A5F5-692CA7C70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06" y="5035476"/>
            <a:ext cx="24232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32</a:t>
            </a:r>
            <a:r>
              <a:rPr lang="en-US" altLang="zh-CN" sz="2000" dirty="0">
                <a:latin typeface="Calibri" pitchFamily="34" charset="0"/>
                <a:cs typeface="Times New Roman" pitchFamily="18" charset="0"/>
              </a:rPr>
              <a:t> Wigner equations:</a:t>
            </a:r>
          </a:p>
        </p:txBody>
      </p:sp>
      <p:sp>
        <p:nvSpPr>
          <p:cNvPr id="30" name="AutoShape 53">
            <a:extLst>
              <a:ext uri="{FF2B5EF4-FFF2-40B4-BE49-F238E27FC236}">
                <a16:creationId xmlns:a16="http://schemas.microsoft.com/office/drawing/2014/main" id="{982B7BCB-B192-45C3-9624-4768820CE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857" y="3831319"/>
            <a:ext cx="5619415" cy="67657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D2C2CAF9-B65F-44C0-97AA-B6F1B9CF7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942" y="3385805"/>
            <a:ext cx="4949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scalar       pseudo      vector             axial                 tensor </a:t>
            </a: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369DF12C-941D-4C01-AE06-6A48F93C90AC}"/>
              </a:ext>
            </a:extLst>
          </p:cNvPr>
          <p:cNvCxnSpPr/>
          <p:nvPr/>
        </p:nvCxnSpPr>
        <p:spPr bwMode="auto">
          <a:xfrm flipV="1">
            <a:off x="4139952" y="3706293"/>
            <a:ext cx="0" cy="216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B229D893-F359-428B-9508-2F1FA4973DC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57" y="3923049"/>
            <a:ext cx="52578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6" name="Rectangle 23">
            <a:extLst>
              <a:ext uri="{FF2B5EF4-FFF2-40B4-BE49-F238E27FC236}">
                <a16:creationId xmlns:a16="http://schemas.microsoft.com/office/drawing/2014/main" id="{60C1E798-D83D-4323-BE46-C489D6A10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40" y="1689564"/>
            <a:ext cx="269849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altLang="zh-CN" sz="2000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distribution function : </a:t>
            </a: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91DFEA9F-BEA9-4609-BE70-21D8E5183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209" y="6290033"/>
            <a:ext cx="581558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1200" dirty="0">
                <a:solidFill>
                  <a:srgbClr val="000000"/>
                </a:solidFill>
              </a:rPr>
              <a:t> </a:t>
            </a:r>
            <a:r>
              <a:rPr lang="en-US" altLang="zh-CN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Vasak</a:t>
            </a:r>
            <a:r>
              <a:rPr lang="en-US" altLang="zh-CN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altLang="zh-CN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Gyulassy</a:t>
            </a:r>
            <a:r>
              <a:rPr lang="en-US" altLang="zh-CN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 </a:t>
            </a:r>
            <a:r>
              <a:rPr lang="en-US" altLang="zh-CN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Elze</a:t>
            </a:r>
            <a:r>
              <a:rPr lang="en-US" altLang="zh-CN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Annals Phys. 1987     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E20BE8B0-39F5-4487-925F-CFE4BF9CF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71" y="3133909"/>
            <a:ext cx="314336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Quantum transport theory: 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4B78D448-7144-4FCF-B443-3773DD3DA68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06" y="1757008"/>
            <a:ext cx="9525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4" name="Rectangle 23">
            <a:extLst>
              <a:ext uri="{FF2B5EF4-FFF2-40B4-BE49-F238E27FC236}">
                <a16:creationId xmlns:a16="http://schemas.microsoft.com/office/drawing/2014/main" id="{6510BA85-4F4A-40C9-9141-BF77DACEA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38" y="3891776"/>
            <a:ext cx="247696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16</a:t>
            </a:r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Wigner functions: </a:t>
            </a:r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CB9BAE6A-E09C-4088-9F10-C3DA45428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40" y="2386974"/>
            <a:ext cx="25515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Boltzmann equation: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0891ED56-B360-46CC-AAE4-FD9E069D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712" y="1621079"/>
            <a:ext cx="1465304" cy="468595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674EF8AC-881D-4E71-BCF7-5534DE6CC6C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06" y="2436499"/>
            <a:ext cx="4181830" cy="37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5" name="AutoShape 51">
            <a:extLst>
              <a:ext uri="{FF2B5EF4-FFF2-40B4-BE49-F238E27FC236}">
                <a16:creationId xmlns:a16="http://schemas.microsoft.com/office/drawing/2014/main" id="{62B0B480-9C3D-4311-B038-E0B5B5C3A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4336" y="2312096"/>
            <a:ext cx="5298936" cy="613073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22E8C1FD-52C2-4E5B-9D66-6676860D081D}"/>
              </a:ext>
            </a:extLst>
          </p:cNvPr>
          <p:cNvCxnSpPr/>
          <p:nvPr/>
        </p:nvCxnSpPr>
        <p:spPr bwMode="auto">
          <a:xfrm flipV="1">
            <a:off x="5004048" y="3699593"/>
            <a:ext cx="0" cy="216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845AA13D-6C5A-4F2B-9B9F-071A2DF6FC50}"/>
              </a:ext>
            </a:extLst>
          </p:cNvPr>
          <p:cNvCxnSpPr/>
          <p:nvPr/>
        </p:nvCxnSpPr>
        <p:spPr bwMode="auto">
          <a:xfrm flipV="1">
            <a:off x="5769405" y="3695582"/>
            <a:ext cx="0" cy="216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80BFD1EC-7FD2-4B5B-8E6B-F030B9B44EB7}"/>
              </a:ext>
            </a:extLst>
          </p:cNvPr>
          <p:cNvCxnSpPr/>
          <p:nvPr/>
        </p:nvCxnSpPr>
        <p:spPr bwMode="auto">
          <a:xfrm flipV="1">
            <a:off x="6876256" y="3682890"/>
            <a:ext cx="0" cy="216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07A0507F-162B-4F28-A96D-51F95592616F}"/>
              </a:ext>
            </a:extLst>
          </p:cNvPr>
          <p:cNvCxnSpPr/>
          <p:nvPr/>
        </p:nvCxnSpPr>
        <p:spPr bwMode="auto">
          <a:xfrm flipV="1">
            <a:off x="8100392" y="3690911"/>
            <a:ext cx="0" cy="216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1" name="图片 90">
            <a:extLst>
              <a:ext uri="{FF2B5EF4-FFF2-40B4-BE49-F238E27FC236}">
                <a16:creationId xmlns:a16="http://schemas.microsoft.com/office/drawing/2014/main" id="{6C0F0AA8-C743-416D-8B27-7965FD6EBD08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36" y="4823100"/>
            <a:ext cx="19812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3" name="图片 92">
            <a:extLst>
              <a:ext uri="{FF2B5EF4-FFF2-40B4-BE49-F238E27FC236}">
                <a16:creationId xmlns:a16="http://schemas.microsoft.com/office/drawing/2014/main" id="{2202923B-7E91-4A34-9BC0-53B07778164A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05" y="4723129"/>
            <a:ext cx="25146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97" name="AutoShape 53">
            <a:extLst>
              <a:ext uri="{FF2B5EF4-FFF2-40B4-BE49-F238E27FC236}">
                <a16:creationId xmlns:a16="http://schemas.microsoft.com/office/drawing/2014/main" id="{423B9955-45A3-43DF-95C3-B81503866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857" y="4657789"/>
            <a:ext cx="5654301" cy="152329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600B81F-43AE-4AF5-82D4-D7D6CBB350D1}"/>
              </a:ext>
            </a:extLst>
          </p:cNvPr>
          <p:cNvSpPr txBox="1"/>
          <p:nvPr/>
        </p:nvSpPr>
        <p:spPr>
          <a:xfrm>
            <a:off x="1219604" y="4314135"/>
            <a:ext cx="788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Spin 1/2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C85D9F2-517A-4568-925A-87D53BCA5DD1}"/>
              </a:ext>
            </a:extLst>
          </p:cNvPr>
          <p:cNvSpPr txBox="1"/>
          <p:nvPr/>
        </p:nvSpPr>
        <p:spPr>
          <a:xfrm>
            <a:off x="653111" y="5590795"/>
            <a:ext cx="2155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Background approximation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4"/>
          <p:cNvSpPr>
            <a:spLocks noGrp="1" noChangeArrowheads="1"/>
          </p:cNvSpPr>
          <p:nvPr>
            <p:ph type="title"/>
          </p:nvPr>
        </p:nvSpPr>
        <p:spPr>
          <a:xfrm>
            <a:off x="114377" y="109301"/>
            <a:ext cx="9019966" cy="7651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altLang="zh-CN" sz="32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Wigner functions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98083" y="6272449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60C1E798-D83D-4323-BE46-C489D6A10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10" y="866112"/>
            <a:ext cx="421980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Physical meaning of Wigner functions: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DB5C04B-BC52-4E4D-95AF-01D45D4A499A}"/>
              </a:ext>
            </a:extLst>
          </p:cNvPr>
          <p:cNvSpPr txBox="1"/>
          <p:nvPr/>
        </p:nvSpPr>
        <p:spPr>
          <a:xfrm>
            <a:off x="971600" y="1296380"/>
            <a:ext cx="7571184" cy="189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FF"/>
                </a:solidFill>
              </a:rPr>
              <a:t>    </a:t>
            </a:r>
            <a:r>
              <a:rPr lang="en-US" altLang="zh-CN" sz="1600" dirty="0"/>
              <a:t>         </a:t>
            </a:r>
            <a:r>
              <a:rPr lang="en-US" altLang="zh-CN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Mass density,</a:t>
            </a:r>
            <a:r>
              <a:rPr lang="zh-CN" alt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particle number distribution function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FF"/>
                </a:solidFill>
              </a:rPr>
              <a:t>             </a:t>
            </a:r>
            <a:r>
              <a:rPr lang="en-US" altLang="zh-CN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space components: spin density,  spin polarization vector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            Charge density and current density,   current vector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            space components: magnetic moment density 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            Pseudo scalar density</a:t>
            </a:r>
            <a:endParaRPr lang="zh-CN" alt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FD57BB1-8F7D-4D69-98D9-9C6B880548F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47" y="1456931"/>
            <a:ext cx="2159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30C4473-E93D-49F3-A73F-A37DAE7AB02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34" y="2205594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6416CB3-DDE4-4CEE-A64F-18C87D855ED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51" y="1822326"/>
            <a:ext cx="2921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6BB510-56E7-4939-8E4D-4C1386EE5B9C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51" y="2887242"/>
            <a:ext cx="2286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7E97E99-6D54-4712-89F4-9769C2D1887D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84" y="2566297"/>
            <a:ext cx="4191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2" name="Rectangle 28">
            <a:extLst>
              <a:ext uri="{FF2B5EF4-FFF2-40B4-BE49-F238E27FC236}">
                <a16:creationId xmlns:a16="http://schemas.microsoft.com/office/drawing/2014/main" id="{91DFEA9F-BEA9-4609-BE70-21D8E5183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2794790"/>
            <a:ext cx="302433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Vasak</a:t>
            </a:r>
            <a:r>
              <a:rPr lang="en-US" altLang="zh-CN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altLang="zh-CN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Gyulassy</a:t>
            </a:r>
            <a:r>
              <a:rPr lang="en-US" altLang="zh-CN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 </a:t>
            </a:r>
            <a:r>
              <a:rPr lang="en-US" altLang="zh-CN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Elze</a:t>
            </a:r>
            <a:r>
              <a:rPr lang="en-US" altLang="zh-CN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Annals Phys. 1987;      </a:t>
            </a:r>
          </a:p>
          <a:p>
            <a:pPr algn="l"/>
            <a:r>
              <a:rPr lang="en-US" altLang="zh-CN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Bialynicki-Birula</a:t>
            </a:r>
            <a:r>
              <a:rPr lang="en-US" altLang="zh-CN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altLang="zh-CN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Gornicki</a:t>
            </a:r>
            <a:r>
              <a:rPr lang="en-US" altLang="zh-CN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altLang="zh-CN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Rafelski</a:t>
            </a:r>
            <a:r>
              <a:rPr lang="en-US" altLang="zh-CN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PRD 1991  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D99BE9D-6DD1-4DA7-8689-C556F6C4C248}"/>
              </a:ext>
            </a:extLst>
          </p:cNvPr>
          <p:cNvSpPr/>
          <p:nvPr/>
        </p:nvSpPr>
        <p:spPr>
          <a:xfrm>
            <a:off x="541010" y="3759684"/>
            <a:ext cx="807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Eleven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of 32 provide the expressions of other components: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utoShape 53">
            <a:extLst>
              <a:ext uri="{FF2B5EF4-FFF2-40B4-BE49-F238E27FC236}">
                <a16:creationId xmlns:a16="http://schemas.microsoft.com/office/drawing/2014/main" id="{C2130E5F-4ACB-44E2-A7B2-E8A17A484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3" y="4256005"/>
            <a:ext cx="6120680" cy="1210624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04A2A2D-D118-4A1C-8209-638D7AC9A008}"/>
              </a:ext>
            </a:extLst>
          </p:cNvPr>
          <p:cNvSpPr/>
          <p:nvPr/>
        </p:nvSpPr>
        <p:spPr>
          <a:xfrm>
            <a:off x="541010" y="3263363"/>
            <a:ext cx="807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Choose       and          as the independent fundamental components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0FB77CBF-E3E1-43F7-8B08-9C10633A996C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7" y="3383579"/>
            <a:ext cx="2032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FC5532A-3211-4EBF-8837-8478BF6332FF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84" y="3366377"/>
            <a:ext cx="3302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8E8D720C-7A4C-4980-A604-585271906991}"/>
              </a:ext>
            </a:extLst>
          </p:cNvPr>
          <p:cNvSpPr/>
          <p:nvPr/>
        </p:nvSpPr>
        <p:spPr>
          <a:xfrm>
            <a:off x="1966192" y="5558051"/>
            <a:ext cx="648072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Weickgenannt, Sheng, Speranza,  Wang &amp; </a:t>
            </a:r>
            <a:r>
              <a:rPr lang="en-US" altLang="zh-CN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Rischke</a:t>
            </a:r>
            <a:r>
              <a:rPr lang="en-US" altLang="zh-CN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1902.06513;  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Hattori, Hidaka &amp; Yang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1903.01653;  </a:t>
            </a:r>
            <a:r>
              <a:rPr lang="en-US" altLang="zh-CN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Wang, Guo, Shi &amp; Zhuang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anose="02020603050405020304" pitchFamily="18" charset="0"/>
              </a:rPr>
              <a:t> 1903.03461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12E42F0-D6DA-4097-8FD9-E99034D0E867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73" y="4392024"/>
            <a:ext cx="5562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9538FF6-E2DB-4EA1-B203-4B49825D6733}"/>
              </a:ext>
            </a:extLst>
          </p:cNvPr>
          <p:cNvSpPr/>
          <p:nvPr/>
        </p:nvSpPr>
        <p:spPr>
          <a:xfrm>
            <a:off x="562666" y="5599924"/>
            <a:ext cx="1403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Other works: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88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7F8D0-5228-4FC8-B807-89E13D544DDA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B3361ED7-1295-48AC-BFEC-0D32C4D8092D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99399"/>
            <a:ext cx="8207897" cy="765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3200" b="1" kern="0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New</a:t>
            </a:r>
            <a:r>
              <a:rPr lang="en-US" altLang="zh-CN" sz="3200" b="1" kern="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Wigner functions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18FBC0C-6CE6-4EAE-A6E7-BCCB66D5BB78}"/>
              </a:ext>
            </a:extLst>
          </p:cNvPr>
          <p:cNvSpPr/>
          <p:nvPr/>
        </p:nvSpPr>
        <p:spPr>
          <a:xfrm>
            <a:off x="380761" y="748556"/>
            <a:ext cx="807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of 32 give the modified on-shell conditions: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8BCC3CD-7772-47A2-9B4F-BB96C6D2C832}"/>
              </a:ext>
            </a:extLst>
          </p:cNvPr>
          <p:cNvSpPr/>
          <p:nvPr/>
        </p:nvSpPr>
        <p:spPr>
          <a:xfrm>
            <a:off x="380761" y="2774746"/>
            <a:ext cx="6935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Regard      and          as new independent Wigner functions.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AutoShape 53">
            <a:extLst>
              <a:ext uri="{FF2B5EF4-FFF2-40B4-BE49-F238E27FC236}">
                <a16:creationId xmlns:a16="http://schemas.microsoft.com/office/drawing/2014/main" id="{19A3D15E-1090-47F5-B20C-1EE25CF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208" y="1392300"/>
            <a:ext cx="4148991" cy="1219162"/>
          </a:xfrm>
          <a:prstGeom prst="roundRect">
            <a:avLst>
              <a:gd name="adj" fmla="val 0"/>
            </a:avLst>
          </a:prstGeom>
          <a:noFill/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B29CBFEE-58FE-44F2-96F0-B42C33209F4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53" y="1491329"/>
            <a:ext cx="37719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5CB71A6E-A231-4AF4-A951-7AB9532D828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42" y="2918650"/>
            <a:ext cx="1778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2" name="图片 91">
            <a:extLst>
              <a:ext uri="{FF2B5EF4-FFF2-40B4-BE49-F238E27FC236}">
                <a16:creationId xmlns:a16="http://schemas.microsoft.com/office/drawing/2014/main" id="{4D0D4FC1-9F04-4323-9478-9E0AA54B6B4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29" y="2905370"/>
            <a:ext cx="2794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2524A2C2-4949-4D49-83A5-59DDAE399473}"/>
              </a:ext>
            </a:extLst>
          </p:cNvPr>
          <p:cNvSpPr/>
          <p:nvPr/>
        </p:nvSpPr>
        <p:spPr>
          <a:xfrm>
            <a:off x="373094" y="3359200"/>
            <a:ext cx="6699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Convenient to deal with transient EM field or scattering process: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A3E54B33-E3AB-41BE-96EA-5D020511B8DE}"/>
                  </a:ext>
                </a:extLst>
              </p:cNvPr>
              <p:cNvSpPr/>
              <p:nvPr/>
            </p:nvSpPr>
            <p:spPr>
              <a:xfrm>
                <a:off x="1037054" y="5272648"/>
                <a:ext cx="1829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A3E54B33-E3AB-41BE-96EA-5D020511B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54" y="5272648"/>
                <a:ext cx="1829090" cy="369332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F6D3277E-925C-45F4-9808-9C6FECC10430}"/>
                  </a:ext>
                </a:extLst>
              </p:cNvPr>
              <p:cNvSpPr/>
              <p:nvPr/>
            </p:nvSpPr>
            <p:spPr>
              <a:xfrm>
                <a:off x="6263800" y="5286666"/>
                <a:ext cx="1855572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F6D3277E-925C-45F4-9808-9C6FECC10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00" y="5286666"/>
                <a:ext cx="1855572" cy="391582"/>
              </a:xfrm>
              <a:prstGeom prst="rect">
                <a:avLst/>
              </a:prstGeom>
              <a:blipFill>
                <a:blip r:embed="rId1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爆炸形: 8 pt  29">
            <a:extLst>
              <a:ext uri="{FF2B5EF4-FFF2-40B4-BE49-F238E27FC236}">
                <a16:creationId xmlns:a16="http://schemas.microsoft.com/office/drawing/2014/main" id="{1F598BE7-3846-401B-A55B-141F0E22F31F}"/>
              </a:ext>
            </a:extLst>
          </p:cNvPr>
          <p:cNvSpPr/>
          <p:nvPr/>
        </p:nvSpPr>
        <p:spPr>
          <a:xfrm>
            <a:off x="3402517" y="4094341"/>
            <a:ext cx="2448272" cy="1037273"/>
          </a:xfrm>
          <a:prstGeom prst="irregularSeal1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 anchor="ctr">
            <a:spAutoFit/>
          </a:bodyPr>
          <a:lstStyle/>
          <a:p>
            <a:pPr algn="l"/>
            <a:r>
              <a:rPr lang="en-US" altLang="zh-CN" dirty="0"/>
              <a:t>Interaction</a:t>
            </a:r>
            <a:endParaRPr lang="zh-CN" altLang="en-US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2F992E18-F359-4CAC-B8CE-EC3210D11FDC}"/>
              </a:ext>
            </a:extLst>
          </p:cNvPr>
          <p:cNvCxnSpPr/>
          <p:nvPr/>
        </p:nvCxnSpPr>
        <p:spPr bwMode="auto">
          <a:xfrm>
            <a:off x="987027" y="5805264"/>
            <a:ext cx="732938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5ECB4C7-A3F0-414C-8EBE-E49D6A8A1D1C}"/>
                  </a:ext>
                </a:extLst>
              </p:cNvPr>
              <p:cNvSpPr/>
              <p:nvPr/>
            </p:nvSpPr>
            <p:spPr>
              <a:xfrm>
                <a:off x="2766653" y="5875893"/>
                <a:ext cx="8097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5ECB4C7-A3F0-414C-8EBE-E49D6A8A1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653" y="5875893"/>
                <a:ext cx="809773" cy="369332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BEB3B7BC-40B4-45F0-B461-D8A35B7247F8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32" y="4250023"/>
            <a:ext cx="18161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686DBF9-064F-4DD6-AFAD-2F3C5315D2DF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71" y="4264041"/>
            <a:ext cx="1854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90600F5-6BEE-4DDB-ADAD-112780E7537C}"/>
              </a:ext>
            </a:extLst>
          </p:cNvPr>
          <p:cNvCxnSpPr/>
          <p:nvPr/>
        </p:nvCxnSpPr>
        <p:spPr bwMode="auto">
          <a:xfrm>
            <a:off x="3275856" y="4005064"/>
            <a:ext cx="0" cy="18002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AB0B3D2-131B-42BB-B1FD-7B45F79360AD}"/>
              </a:ext>
            </a:extLst>
          </p:cNvPr>
          <p:cNvCxnSpPr/>
          <p:nvPr/>
        </p:nvCxnSpPr>
        <p:spPr bwMode="auto">
          <a:xfrm>
            <a:off x="5868144" y="4005064"/>
            <a:ext cx="0" cy="18002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E483B11-8193-4AB9-A46B-FADE3C99883A}"/>
                  </a:ext>
                </a:extLst>
              </p:cNvPr>
              <p:cNvSpPr/>
              <p:nvPr/>
            </p:nvSpPr>
            <p:spPr>
              <a:xfrm>
                <a:off x="5450016" y="5865792"/>
                <a:ext cx="836255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E483B11-8193-4AB9-A46B-FADE3C998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016" y="5865792"/>
                <a:ext cx="836255" cy="391582"/>
              </a:xfrm>
              <a:prstGeom prst="rect">
                <a:avLst/>
              </a:prstGeom>
              <a:blipFill>
                <a:blip r:embed="rId17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0896F0A-2DFE-4EAD-B5E4-07CE5F4F402F}"/>
                  </a:ext>
                </a:extLst>
              </p:cNvPr>
              <p:cNvSpPr/>
              <p:nvPr/>
            </p:nvSpPr>
            <p:spPr>
              <a:xfrm>
                <a:off x="3488850" y="5272648"/>
                <a:ext cx="2319546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0896F0A-2DFE-4EAD-B5E4-07CE5F4F4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850" y="5272648"/>
                <a:ext cx="2319546" cy="391582"/>
              </a:xfrm>
              <a:prstGeom prst="rect">
                <a:avLst/>
              </a:prstGeom>
              <a:blipFill>
                <a:blip r:embed="rId1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1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16"/>
  <p:tag name="BMPHEIGHT" val="366"/>
  <p:tag name="SOURCE" val="\documentclass{slides}&#10;\pagestyle{empty}&#10;\usepackage{color}&#10;\usepackage{mathbbold}&#10;\usepackage{mathrsfs}&#10;\usepackage{bbm}&#10;\begin{document}&#10;\color{blue}&#10;\begin{eqnarray*}&#10;W=\frac{1}{4}\left[\textcolor{red}{\mathscr{F}}&#10;+i\gamma^5\textcolor{red}{ \mathscr{P}}&#10;+\gamma^\mu \textcolor{red}{\mathscr{V}_\mu} &#10;+\gamma^5\gamma^\mu \textcolor{red}{\mathscr{A}_\mu}&#10;+\frac{1}{2}\sigma^{\mu\nu}\textcolor{red}{ \mathscr{S}_{\mu\nu}}\right]&#10;\end{eqnarray*}&#10;\end{document} "/>
  <p:tag name="TRANSPAREN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6"/>
  <p:tag name="BMPHEIGHT" val="183"/>
  <p:tag name="SOURCE" val="\documentclass{slides}&#10;\pagestyle{empty}&#10;\usepackage{color}&#10;\usepackage{mathbbold}&#10;\usepackage{mathrsfs}&#10;\usepackage{bbm}&#10;\begin{document}&#10;\color{blue}&#10;\begin{eqnarray*}&#10;\textcolor{red}{ \mathscr{S}_{\mu\nu}}&#10;\end{eqnarray*}&#10;\end{document} "/>
  <p:tag name="TRANSPAREN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6"/>
  <p:tag name="BMPHEIGHT" val="141"/>
  <p:tag name="SOURCE" val="\documentclass{slides}&#10;\pagestyle{empty}&#10;\usepackage{color}&#10;\usepackage{mathbbold}&#10;\usepackage{mathrsfs}&#10;\usepackage{bbm}&#10;\begin{document}&#10;\color{blue}&#10;\begin{eqnarray*}&#10;\mathscr{A}_{\mu}&#10;\end{eqnarray*}&#10; \end{document} "/>
  <p:tag name="TRANSPARE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6"/>
  <p:tag name="BMPHEIGHT" val="141"/>
  <p:tag name="SOURCE" val="\documentclass{slides}&#10;\pagestyle{empty}&#10;\usepackage{color}&#10;\usepackage{mathbbold}&#10;\usepackage{mathrsfs}&#10;\usepackage{bbm}&#10;\begin{document}&#10;\color{red}&#10;\begin{eqnarray*}&#10;\mathscr{A}^\mu&#10;\end{eqnarray*}&#10; \end{document} "/>
  <p:tag name="TRANSPAREN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558"/>
  <p:tag name="BMPHEIGHT" val="758"/>
  <p:tag name="SOURCE" val="\documentclass{slides}&#10;\pagestyle{empty}&#10;\usepackage{color}&#10;\usepackage{mathbbold}&#10;\usepackage{mathrsfs}&#10;\usepackage{bbm}&#10;\begin{document}&#10;\color{blue}&#10;\begin{eqnarray*}&#10;\label{P}&#10;\mathscr{P} &amp;=&amp;-\frac{\textcolor[rgb]{0,0.6,0}{\hbar}}{2m} &#10;\nabla^\mu \textcolor{red}{\mathscr{A}_{\mu}},\ \ \  &#10;\mathscr{V}_{\mu} = \frac{1}{m}p_\mu\textcolor{red}{ \mathscr{F}  }&#10;- \frac{\textcolor[rgb]{0,0.6,0}{\hbar}}{2m^2}&#10;\epsilon_{\mu\nu\rho\sigma}\nabla^\nu p^\rho \textcolor{red}{ \mathscr{A}^{\sigma}}\\&#10;\label{Smunu}&#10;\mathscr{S}_{\mu\nu} &amp;=&amp;-\frac{1}{m} \epsilon_{\mu\nu\rho\sigma}p^\rho\textcolor{red}{ \mathscr{A}^{\sigma}}&#10;+\frac{\textcolor[rgb]{0,0.6,0}{\hbar}}{2m^2}&#10;\left( \nabla_\mu p_\nu  -  \nabla_\nu p_\mu \right)\textcolor{red}{\mathscr{F}}&#10;\end{eqnarray*}&#10; \end{document} "/>
  <p:tag name="TRANSPAREN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00"/>
  <p:tag name="BMPHEIGHT" val="758"/>
  <p:tag name="SOURCE" val="\documentclass{slides}&#10;\pagestyle{empty}&#10;\usepackage{color}&#10;\usepackage{mathbbold}&#10;\usepackage{mathrsfs}&#10;\usepackage{bbm}&#10;\begin{document}&#10;\color{blue}&#10;\begin{eqnarray*}&#10;\textcolor{red}{\mathscr{F}} &amp;=&amp;\delta\left(p^2-m^2\right)\textcolor[rgb]{0,0.6,0}{ \mathcal{F} }&#10;+\frac{\hbar}{m} \tilde F_{\mu\nu} p^\mu\textcolor[rgb]{0,0.6,0}{ \mathcal{A}^{\nu}}\delta'\left(p^2-m^2\right)\\&#10;\textcolor{red}{\mathscr{A}_{\mu}}&amp;=&amp; \delta\left(p^2-m^2\right)\textcolor[rgb]{0,0.6,0}{\mathcal{A}_{\mu}}  &#10;+\frac{\hbar}{m} p^\nu \tilde F_{\mu\nu}\textcolor[rgb]{0,0.6,0}{ \mathcal{F}}\delta'\left(p^2-m^2\right)&#10;\end{eqnarray*} &#10; \end{document} "/>
  <p:tag name="TRANSPARE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25"/>
  <p:tag name="SOURCE" val="\documentclass{slides}&#10;\pagestyle{empty}&#10;\usepackage{color}&#10;\usepackage{mathbbold}&#10;\usepackage{mathrsfs}&#10;\usepackage{bbm}&#10;\begin{document}&#10;\color[rgb]{0,0.6,0}&#10;\begin{eqnarray*}&#10;\mathcal{F}&#10;\end{eqnarray*}&#10; \end{document} "/>
  <p:tag name="TRANSPAREN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50"/>
  <p:tag name="SOURCE" val="\documentclass{slides}&#10;\pagestyle{empty}&#10;\usepackage{color}&#10;\usepackage{mathbbold}&#10;\usepackage{mathrsfs}&#10;\usepackage{bbm}&#10;\begin{document}&#10;\color[rgb]{0,0.6,0}&#10;\begin{eqnarray*}&#10;\mathcal{A}^\mu&#10;\end{eqnarray*}&#10; \end{document} "/>
  <p:tag name="TRANSPAREN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3"/>
  <p:tag name="BMPHEIGHT" val="558"/>
  <p:tag name="SOURCE" val="\documentclass{slides}&#10;\pagestyle{empty}&#10;\usepackage{color}&#10;\usepackage{mathbbold}&#10;\usepackage{mathrsfs}&#10;\usepackage{bbm}&#10;\begin{document}&#10;\color{blue}&#10;\begin{eqnarray*}&#10;\textcolor{red}{\mathscr{F}^i} &amp;=&amp;\delta\left(p^2-m^2\right)\textcolor[rgb]{0,0.6,0}{ \mathcal{F}^i }\\&#10;\textcolor{red}{\mathscr{A}_{\mu}^i}&amp;=&amp; \delta\left(p^2-m^2\right)\textcolor[rgb]{0,0.6,0}{\mathcal{A}_{\mu}^i}  &#10;\end{eqnarray*} &#10; \end{document} "/>
  <p:tag name="TRANSPAREN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66"/>
  <p:tag name="BMPHEIGHT" val="558"/>
  <p:tag name="SOURCE" val="\documentclass{slides}&#10;\pagestyle{empty}&#10;\usepackage{color}&#10;\usepackage{mathbbold}&#10;\usepackage{mathrsfs}&#10;\usepackage{bbm}&#10;\begin{document}&#10;\color{blue}&#10;\begin{eqnarray*}&#10;\textcolor{red}{\mathscr{F}^f} &amp;=&amp;\delta\left(p^2-m^2\right)\textcolor[rgb]{0,0.6,0}{ \mathcal{F}^f }\\&#10;\textcolor{red}{\mathscr{A}_{\mu}^f}&amp;=&amp; \delta\left(p^2-m^2\right)\textcolor[rgb]{0,0.6,0}{\mathcal{A}_{\mu}^f}  &#10;\end{eqnarray*} &#10; \end{document} "/>
  <p:tag name="TRANSPAREN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6"/>
  <p:tag name="BMPHEIGHT" val="141"/>
  <p:tag name="SOURCE" val="\documentclass{slides}&#10;\pagestyle{empty}&#10;\usepackage{color}&#10;\usepackage{mathbbold}&#10;\usepackage{mathrsfs}&#10;\usepackage{bbm}&#10;\begin{document}&#10;\color{blue}&#10;\begin{eqnarray*}&#10;\mathscr{A}_{\mu}&#10;\end{eqnarray*}&#10; \end{document} "/>
  <p:tag name="TRANSPAREN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8"/>
  <p:tag name="BMPHEIGHT" val="166"/>
  <p:tag name="SOURCE" val="\documentclass{slides}&#10;\pagestyle{empty}&#10;\usepackage{color}&#10;\begin{document}&#10;\color{blue}&#10;\begin{eqnarray*}&#10; f(t,\vec x, \vec p)&#10;\end{eqnarray*}&#10;\end{document} "/>
  <p:tag name="TRANSPAR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6"/>
  <p:tag name="BMPHEIGHT" val="141"/>
  <p:tag name="SOURCE" val="\documentclass{slides}&#10;\pagestyle{empty}&#10;\usepackage{color}&#10;\usepackage{mathbbold}&#10;\usepackage{mathrsfs}&#10;\usepackage{bbm}&#10;\begin{document}&#10;\color{red}&#10;\begin{eqnarray*}&#10;\mathscr{A}^\mu&#10;\end{eqnarray*}&#10; \end{document} "/>
  <p:tag name="TRANSPAREN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83"/>
  <p:tag name="BMPHEIGHT" val="191"/>
  <p:tag name="SOURCE" val="\documentclass{slides}&#10;\pagestyle{empty}&#10;\usepackage{color}&#10;\usepackage{mathbbold}&#10;\usepackage{mathrsfs}&#10;\usepackage{bbm}&#10;\begin{document}&#10;\color{blue}&#10;\begin{eqnarray*}&#10;p_\mu \textcolor{red}{\mathscr{A}^\mu} &amp;=&amp; 0&#10;\end{eqnarray*} &#10; \end{document} "/>
  <p:tag name="TRANSPAREN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66"/>
  <p:tag name="BMPHEIGHT" val="758"/>
  <p:tag name="SOURCE" val="\documentclass{slides}&#10;\pagestyle{empty}&#10;\usepackage{color}&#10;\usepackage{mathbbold}&#10;\usepackage{mathrsfs}&#10;\usepackage{bbm}&#10;\begin{document}&#10;\color{blue}&#10;\begin{eqnarray*}&#10;\label{F-transport}&#10;p\cdot \nabla \textcolor{red}{\mathscr{F}}&amp;=&amp;&#10;\frac{{\hbar}}{2m}p^\mu ( \partial_\lambda^x \tilde F_{\mu\nu} ) &#10;\partial_p^\lambda\textcolor{red}{ \mathscr{A}^{\nu}}\\&#10;\label{A-transport}&#10;p\cdot \nabla \textcolor{red}{\mathscr{A}_{\mu}} &amp;=&amp;&#10;F_{\mu\nu}\textcolor{red}{ \mathscr{A}^{\nu}}&#10;+\frac{{\hbar}}{2m} &#10;p^\nu (\partial_\lambda^x \tilde F_{\mu\nu}) \partial_p^\lambda\textcolor{red}{ \mathscr{F}}&#10;\end{eqnarray*}&#10; \end{document} "/>
  <p:tag name="TRANSPAREN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00"/>
  <p:tag name="BMPHEIGHT" val="258"/>
  <p:tag name="SOURCE" val="\documentclass{slides}&#10;\pagestyle{empty}&#10;\usepackage{color}&#10;\usepackage{mathbbold}&#10;\usepackage{mathrsfs}&#10;\usepackage{bbm}&#10;\begin{document}&#10;\color{blue}&#10;\begin{eqnarray*}&#10;p_\mu \textcolor[rgb]{0,0.6,0}{\mathcal{A}^\mu}\, \delta\left(p^2-m^2\right)&amp;=&amp; 0&#10;\end{eqnarray*} &#10; \end{document} "/>
  <p:tag name="TRANSPAREN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458"/>
  <p:tag name="BMPHEIGHT" val="766"/>
  <p:tag name="SOURCE" val="\documentclass{slides}&#10;\pagestyle{empty}&#10;\usepackage{color}&#10;\usepackage{mathbbold}&#10;\usepackage{mathrsfs}&#10;\usepackage{bbm}&#10;\begin{document}&#10;\color{blue}&#10;\begin{eqnarray*}&#10; p\cdot\nabla &#10;\left[\textcolor[rgb]{0,0.6,0}{\mathcal{F}}\delta\left(p^2-m^2\right)&#10;+\frac{\hbar}{m}\tilde  F_{\mu\nu} p^\mu \textcolor[rgb]{0,0.6,0}{\mathcal{A}^{\nu}}\delta'\left(p^2-m^2\right)\right]&#10;&amp;=&amp;\frac{\hbar}{2m}(\partial_\lambda^x \tilde F_{\mu\nu})&#10;\partial^\lambda_p\left[p^\mu \textcolor[rgb]{0,0.6,0}{ \mathcal{A}^{\nu}}\delta\left(p^2-m^2\right)\right] \\&#10; p\cdot\nabla&#10;\left[\textcolor[rgb]{0,0.6,0}{ \mathcal{A}_{\mu}}\delta\left(p^2-m^2\right)&#10;+\frac{\hbar}{m}  p^\nu \tilde F_{\mu\nu}\textcolor[rgb]{0,0.6,0}{\mathcal{F}}\delta'\left(p^2-m^2\right)  \right] &#10;&amp;=&amp;  F_{\mu\nu}\left[\textcolor[rgb]{0,0.6,0}{ \mathcal{A}^{\nu}}\delta\left(p^2-m^2\right)&#10;+\frac{\hbar}{m} p_\lambda \tilde F^{\nu\lambda}\textcolor[rgb]{0,0.6,0}{\mathcal{F}}\delta'\left(p^2-m^2\right)\right] &#10;+\frac{\hbar}{2m} (\partial_\lambda^x \tilde F_{\mu\nu}) &#10;\partial^\lambda_p \left[p^\nu \textcolor[rgb]{0,0.6,0}{\mathcal{F}}\delta\left(p^2-m^2\right)\right]&#10;\end{eqnarray*} &#10; \end{document} "/>
  <p:tag name="TRANSPARENT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00"/>
  <p:tag name="BMPHEIGHT" val="258"/>
  <p:tag name="SOURCE" val="\documentclass{slides}&#10;\pagestyle{empty}&#10;\usepackage{color}&#10;\usepackage{mathbbold}&#10;\usepackage{mathrsfs}&#10;\usepackage{bbm}&#10;\begin{document}&#10;\color{blue}&#10;\begin{eqnarray*}&#10;p_\mu \textcolor[rgb]{0,0.6,0}{\mathcal{A}^\mu}\, \delta\left(p^2-m^2\right)&amp;=&amp; 0&#10;\end{eqnarray*} &#10; \end{document} "/>
  <p:tag name="TRANSPARENT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458"/>
  <p:tag name="BMPHEIGHT" val="766"/>
  <p:tag name="SOURCE" val="\documentclass{slides}&#10;\pagestyle{empty}&#10;\usepackage{color}&#10;\usepackage{mathbbold}&#10;\usepackage{mathrsfs}&#10;\usepackage{bbm}&#10;\begin{document}&#10;\color{blue}&#10;\begin{eqnarray*}&#10; p\cdot\nabla &#10;\left[\textcolor[rgb]{0,0.6,0}{\mathcal{F}}\delta\left(p^2-m^2\right)&#10;+\frac{\hbar}{m}\tilde  F_{\mu\nu} p^\mu \textcolor[rgb]{0,0.6,0}{\mathcal{A}^{\nu}}\delta'\left(p^2-m^2\right)\right]&#10;&amp;=&amp;\frac{\hbar}{2m}(\partial_\lambda^x \tilde F_{\mu\nu})&#10;\partial^\lambda_p\left[p^\mu \textcolor[rgb]{0,0.6,0}{ \mathcal{A}^{\nu}}\delta\left(p^2-m^2\right)\right] \\&#10; p\cdot\nabla&#10;\left[\textcolor[rgb]{0,0.6,0}{ \mathcal{A}_{\mu}}\delta\left(p^2-m^2\right)&#10;+\frac{\hbar}{m}  p^\nu \tilde F_{\mu\nu}\textcolor[rgb]{0,0.6,0}{\mathcal{F}}\delta'\left(p^2-m^2\right)  \right] &#10;&amp;=&amp;  F_{\mu\nu}\left[\textcolor[rgb]{0,0.6,0}{ \mathcal{A}^{\nu}}\delta\left(p^2-m^2\right)&#10;+\frac{\hbar}{m} p_\lambda \tilde F^{\nu\lambda}\textcolor[rgb]{0,0.6,0}{\mathcal{F}}\delta'\left(p^2-m^2\right)\right] &#10;+\frac{\hbar}{2m} (\partial_\lambda^x \tilde F_{\mu\nu}) &#10;\partial^\lambda_p \left[p^\nu \textcolor[rgb]{0,0.6,0}{\mathcal{F}}\delta\left(p^2-m^2\right)\right]&#10;\end{eqnarray*} &#10; \end{document} "/>
  <p:tag name="TRANSPAREN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600"/>
  <p:tag name="BMPHEIGHT" val="858"/>
  <p:tag name="SOURCE" val="\documentclass{slides}&#10;\pagestyle{empty}&#10;\usepackage{color}&#10;\usepackage{mathbbold}&#10;\usepackage{mathrsfs}&#10;\usepackage{amsmath,amssymb,bm,comment}&#10;\usepackage{bbm}&#10;\usepackage{bm}&#10;\begin{document}&#10;\color{blue}&#10;\begin{eqnarray*}&#10;\left(\nabla_t +{\vec v}\cdot{\vec{\nabla}}  \right)\textcolor[rgb]{0,0.6,0}{\mathcal{F} }&#10;&amp;=&amp;-\frac{\hbar }{2m E_p}\left[({\vec B}+{\vec E}\times {\vec v})&#10;(  {\vec v}\cdot {\vec \nabla} + E_p \textcolor{black}{ \overleftarrow{\nabla}_x }\cdot {\vec \nabla}_p )&#10;-({\vec B}\cdot {\vec v})(  {\vec v}\cdot {\vec \nabla} &#10;+ E_p \textcolor{black}{\overleftarrow{\nabla}_x}\cdot {\vec\nabla}_p){\vec v}\right]&#10;\cdot \textcolor[rgb]{0,0.6,0}{\vec{ \mathcal{A}}}\\&#10;\left(\nabla_t +{\vec v}\cdot{\vec{\nabla}}  \right)\textcolor[rgb]{0,0.6,0}{{\vec{\mathcal{A}}} }&#10;&amp;=&amp; {\vec B}\times \textcolor[rgb]{0,0.6,0}{\vec{\mathcal{A}}} &#10;-{\vec E}({\vec v}\cdot\textcolor[rgb]{0,0.6,0}{ {\vec{\mathcal{A}}}}) &#10;- \frac{\hbar\, }{2m E_p }({\vec B}+{\vec E}\times {\vec v})&#10;(  {\vec v}\cdot {\vec \nabla} + E_p \textcolor{black}{ \overleftarrow{\nabla}_x }\cdot {\vec \nabla}_p )&#10;\textcolor[rgb]{0,0.6,0}{\mathcal{F} }&#10;\end{eqnarray*} &#10; \end{document} "/>
  <p:tag name="TRANSPARENT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41"/>
  <p:tag name="BMPHEIGHT" val="216"/>
  <p:tag name="SOURCE" val="\documentclass{slides}&#10;\pagestyle{empty}&#10;\usepackage{color}&#10;\usepackage{mathbbold}&#10;\usepackage{mathrsfs}&#10;\usepackage{amsmath,amssymb,bm,comment}&#10;\usepackage{bbm}&#10;\usepackage{bm}&#10;\begin{document}&#10;\color{blue}&#10;\begin{eqnarray*}&#10; \vec v ={\vec p}/{E_p},&#10; \ \ \ \nabla_t=\partial_t +\vec E \cdot \vec \nabla_p,&#10; \ \ \ \vec\nabla=\vec\nabla_x +\vec B \times \vec\nabla_p,&#10;\end{eqnarray*} &#10; \end{document} "/>
  <p:tag name="TRANSPAREN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66"/>
  <p:tag name="BMPHEIGHT" val="183"/>
  <p:tag name="SOURCE" val="\documentclass{slides}&#10;\pagestyle{empty}&#10;\usepackage{color}&#10;\usepackage{mathbbold}&#10;\usepackage{mathrsfs}&#10;\usepackage{amsmath,amssymb,bm,comment}&#10;\usepackage{bbm}&#10;\usepackage{bm}&#10;\begin{document}&#10;\color{blue}&#10;\begin{eqnarray*}&#10;\mathcal{A}^0={\vec v}\cdot\vec{ \mathcal{A} }&#10;\end{eqnarray*} &#10; \end{document} "/>
  <p:tag name="TRANSPAR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91"/>
  <p:tag name="BMPHEIGHT" val="258"/>
  <p:tag name="SOURCE" val="\documentclass{slides}&#10;\pagestyle{empty}&#10;\usepackage{color}&#10;\begin{document}&#10;\color{blue}&#10;\begin{eqnarray*}&#10; \ p^\mu\left(\partial_\mu -  F_{\mu\nu}\partial^\nu_p\right) f(t,\vec x,\vec p)&#10; &amp;=&amp;{\cal C} [f] \  \&#10;\end{eqnarray*}&#10;\end{document} "/>
  <p:tag name="TRANSPAR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58"/>
  <p:tag name="BMPHEIGHT" val="325"/>
  <p:tag name="SOURCE" val="\documentclass{slides}&#10;\pagestyle{empty}&#10;\usepackage{color}&#10;\usepackage{mathbbold}&#10;\usepackage{mathrsfs}&#10;\usepackage{bbm}&#10;\begin{document}&#10;\color{blue}&#10;\begin{eqnarray*}&#10;j^\mu =\int d^4p \,\mathscr{V}^\mu, \ \ \ \   &#10;T^{\mu\nu} =\int d^4p\, p^\nu \mathscr{V}^\mu &#10;\end{eqnarray*}&#10;\end{document} "/>
  <p:tag name="TRANSPARENT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708"/>
  <p:tag name="BMPHEIGHT" val="766"/>
  <p:tag name="SOURCE" val="\documentclass{slides}&#10;\pagestyle{empty}&#10;\usepackage{color}&#10;\usepackage{mathbbold}&#10;\usepackage{mathrsfs}&#10;\usepackage{bbm}&#10;\begin{document}&#10;\color{blue}&#10;\begin{eqnarray*}&#10; p\cdot\nabla&#10;\left[\textcolor[rgb]{0,0.6,0}{ \mathcal{A}_{\mu}}\delta\left(p^2-m^2\right)&#10;+\frac{\textcolor{red}{\hbar}}{m}  p^\nu \tilde F_{\mu\nu}&#10;\textcolor[rgb]{0,0.6,0}{\mathcal{F}}\delta'\left(p^2-m^2\right)  \right] &#10;&amp;=&amp;  F_{\mu\nu}\left[\textcolor[rgb]{0,0.6,0}{ \mathcal{A}^{\nu}}\delta\left(p^2-m^2\right)&#10;+\frac{\textcolor{red}{\hbar}}{m} p_\lambda \tilde F^{\nu\lambda}&#10;\textcolor[rgb]{0,0.6,0}{\mathcal{F}}\delta'\left(p^2-m^2\right)\right] \\&#10;&amp; &amp;+\frac{\textcolor{red}{\hbar}}{2m} (\partial_\lambda^x \tilde F_{\mu\nu}) &#10;\partial^\lambda_p \left[p^\nu\textcolor[rgb]{0,0.6,0} {\mathcal{F}}\delta\left(p^2-m^2\right)\right].&#10;\end{eqnarray*} &#10; \end{document} "/>
  <p:tag name="TRANSPAREN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33"/>
  <p:tag name="BMPHEIGHT" val="258"/>
  <p:tag name="SOURCE" val="\documentclass{slides}&#10;\pagestyle{empty}&#10;\usepackage{color}&#10;\usepackage{mathbbold}&#10;\usepackage{mathrsfs}&#10;\usepackage{bbm}&#10;\begin{document}&#10;\color{blue}&#10;\begin{eqnarray*}&#10; p\cdot\nabla&#10;\left[\textcolor[rgb]{0,0.6,0}{ \mathcal{A}_{\mu}}\delta\left(p^2-m^2\right)&#10; \right] &#10;&amp;=&amp;  F_{\mu\nu}\textcolor[rgb]{0,0.6,0}{ \mathcal{A}^{\nu}}\delta\left(p^2-m^2\right)&#10;\end{eqnarray*} &#10; \end{document} "/>
  <p:tag name="TRANSPAREN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00"/>
  <p:tag name="BMPHEIGHT" val="258"/>
  <p:tag name="SOURCE" val="\documentclass{slides}&#10;\pagestyle{empty}&#10;\usepackage{color}&#10;\usepackage{mathbbold}&#10;\usepackage{mathrsfs}&#10;\usepackage{bbm}&#10;\begin{document}&#10;\color{blue}&#10;\begin{eqnarray*}&#10;p_\mu \textcolor[rgb]{0,0.6,0}{\mathcal{A}^\mu}\, \delta\left(p^2-m^2\right)&amp;=&amp; 0&#10;\end{eqnarray*} &#10; \end{document} "/>
  <p:tag name="TRANSPARENT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83"/>
  <p:tag name="BMPHEIGHT" val="366"/>
  <p:tag name="SOURCE" val="\documentclass{slides}&#10;\pagestyle{empty}&#10;\usepackage{color}&#10;\usepackage{mathbbold}&#10;\usepackage{mathrsfs}&#10;\usepackage{bbm}&#10;\begin{document}&#10;\color{blue}&#10;\begin{eqnarray*}&#10; p\cdot\nabla &#10;\left[\textcolor[rgb]{0,0.6,0}{\mathcal{F}}\delta\left(p^2-m^2\right)&#10;+\frac{\hbar}{m}\tilde  F_{\mu\nu} p^\mu&#10;\textcolor[rgb]{0,0.6,0}{\mathcal{A}^{\nu}}\delta'\left(p^2-m^2\right)\right]&#10;&amp;=&amp;\frac{\hbar}{2m}(\partial_\lambda^x \tilde F_{\mu\nu})&#10;\partial^\lambda_p\left[p^\mu \textcolor[rgb]{0,0.6,0}{ \mathcal{A}^{\nu}}\delta\left(p^2-m^2\right)\right]&#10; \end{eqnarray*} &#10; \end{document} "/>
  <p:tag name="TRANSPAREN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50"/>
  <p:tag name="SOURCE" val="\documentclass{slides}&#10;\pagestyle{empty}&#10;\usepackage{color}&#10;\usepackage{mathbbold}&#10;\usepackage{mathrsfs}&#10;\usepackage{bbm}&#10;\begin{document}&#10;\begin{eqnarray*}&#10;\textcolor[rgb]{0,0.6,0}{\mathcal{A}^\mu }&#10;\end{eqnarray*}&#10; \end{document} "/>
  <p:tag name="TRANSPAREN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50"/>
  <p:tag name="SOURCE" val="\documentclass{slides}&#10;\pagestyle{empty}&#10;\usepackage{color}&#10;\usepackage{mathbbold}&#10;\usepackage{mathrsfs}&#10;\usepackage{bbm}&#10;\begin{document}&#10;\begin{eqnarray*}&#10;\textcolor[rgb]{0,0.6,0}{\mathcal{A}^\mu }&#10;\end{eqnarray*}&#10; \end{document} "/>
  <p:tag name="TRANSPAREN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25"/>
  <p:tag name="SOURCE" val="\documentclass{slides}&#10;\pagestyle{empty}&#10;\usepackage{color}&#10;\usepackage{mathbbold}&#10;\usepackage{mathrsfs}&#10;\usepackage{bbm}&#10;\begin{document}&#10;\begin{eqnarray*}&#10;\textcolor[rgb]{0,0.6,0}{\mathcal{F} }&#10;\end{eqnarray*}&#10; \end{document} "/>
  <p:tag name="TRANSPAREN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50"/>
  <p:tag name="BMPHEIGHT" val="358"/>
  <p:tag name="SOURCE" val="\documentclass{slides}&#10;\pagestyle{empty}&#10;\usepackage{color}&#10;\usepackage{mathbbold}&#10;\usepackage{mathrsfs}&#10;\usepackage{bbm}&#10;\begin{document}&#10;\color{blue}&#10;\begin{eqnarray*}&#10;\mathscr{V}_{\mu} &amp;=&amp; \frac{1}{m}p_\mu \textcolor{red}{\mathscr{F}} &#10;- \frac{\textcolor{red}{\hbar}}{2m^2}\epsilon_{\mu\nu\rho\sigma}\nabla^\nu p^\rho &#10;\textcolor{red}{ \mathscr{A}^{\sigma}},\\&#10;\end{eqnarray*}&#10; \end{document} "/>
  <p:tag name="TRANSPAREN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33"/>
  <p:tag name="BMPHEIGHT" val="558"/>
  <p:tag name="SOURCE" val="\documentclass{slides}&#10;\pagestyle{empty}&#10;\usepackage{color}&#10;\usepackage{mathbbold}&#10;\usepackage{mathrsfs}&#10;\usepackage{bbm}&#10;\begin{document}&#10;\color{blue}&#10;\begin{eqnarray*}&#10; &amp;&amp;p\cdot\nabla %p^\nu \nabla_\nu&#10;\left[P\delta\left(p^2-m^2\right)\right]=0 ,\\&#10;\label{spinvector}&#10;&amp;&amp;p\cdot\nabla %p^\nu \nabla_\nu&#10;\left[ s_{\mu}\delta\left(p^2-m^2\right)\right]= F_{\mu\nu} s^{\nu}\delta\left(p^2-m^2\right).&#10;\end{eqnarray*}&#10; \end{document} "/>
  <p:tag name="TRANSPAREN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66"/>
  <p:tag name="BMPHEIGHT" val="1358"/>
  <p:tag name="SOURCE" val="\documentclass{slides}&#10;\pagestyle{empty}&#10;\usepackage{color}&#10;\usepackage{mathbbold}&#10;\usepackage{mathrsfs}&#10;\usepackage{bbm}&#10;\begin{document}&#10;\color{blue}&#10;\begin{eqnarray*}&#10;\label{eq-F-im}&#10;\nabla^\mu\mathscr{V}_\mu =0,\ \  p^\mu\mathscr{A}_\mu &amp;=&amp;0\\&#10;\label{eq-V-im}&#10;\frac{1}{2} \nabla_\mu\mathscr{F}-p^\nu\mathscr{S}_{\mu\nu}&amp;=&amp;0\\&#10;\label{eq-A-im}&#10;p_\mu\mathscr{P}+\frac{1}{4}\epsilon_{\mu\nu\rho\sigma}\nabla^\nu\mathscr{S}^{\rho\sigma} &amp;=&amp;0\\&#10;\label{eq-S-im}&#10;p_{[\mu} \mathscr{V}_{\nu]}&#10;+\frac{1}{2}\epsilon_{\mu\nu\rho\sigma}\nabla^\rho \mathscr{A}^\sigma &amp;=&amp;0&#10;\end{eqnarray*}&#10;\end{document} "/>
  <p:tag name="TRANSPAREN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8"/>
  <p:tag name="BMPHEIGHT" val="150"/>
  <p:tag name="SOURCE" val="\documentclass{slides}&#10;\pagestyle{empty}&#10;\usepackage{color}&#10;\usepackage{mathbbold}&#10;\usepackage{mathrsfs}&#10;\usepackage{bbm}&#10;\begin{document}&#10;\color{blue}&#10;\begin{eqnarray*}&#10; p\cdot s=0&#10;\end{eqnarray*}&#10;\end{document} "/>
  <p:tag name="TRANSPAREN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00"/>
  <p:tag name="BMPHEIGHT" val="200"/>
  <p:tag name="SOURCE" val="\documentclass{slides}&#10;\pagestyle{empty}&#10;\usepackage{color}&#10;\usepackage{mathbbold}&#10;\usepackage{mathrsfs}&#10;\usepackage{bbm}&#10;\begin{document}&#10;\color{blue}&#10;\begin{eqnarray*}&#10;s^2=-1,&#10;\end{eqnarray*}&#10;\end{document} "/>
  <p:tag name="TRANSPARENT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16"/>
  <p:tag name="BMPHEIGHT" val="408"/>
  <p:tag name="SOURCE" val="\documentclass{slides}&#10;\pagestyle{empty}&#10;\usepackage{color}&#10;\usepackage{mathbbold}&#10;\usepackage{mathrsfs}&#10;\usepackage{bbm}&#10;\begin{document}&#10;\color{blue}&#10;\begin{eqnarray*}&#10; \Delta E =-\frac{{\hbar} P }  {2m E_p}&#10; \tilde F^{\rho\sigma} p_\rho s_{\sigma}&#10; \end{eqnarray*} &#10; \end{document} "/>
  <p:tag name="TRANSPARENT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&#10;\pagestyle{empty}&#10;\usepackage{color}&#10;\usepackage{mathbbold}&#10;\usepackage{mathrsfs}&#10;\usepackage{bbm}&#10;\begin{document}&#10;\color{blue}&#10;\begin{eqnarray*}&#10; P &#10;\end{eqnarray*}&#10;\end{document} "/>
  <p:tag name="TRANSPARENT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6"/>
  <p:tag name="BMPHEIGHT" val="133"/>
  <p:tag name="SOURCE" val="\documentclass{slides}&#10;\pagestyle{empty}&#10;\usepackage{color}&#10;\usepackage{mathbbold}&#10;\usepackage{mathrsfs}&#10;\usepackage{bbm}&#10;\begin{document}&#10;\color{blue}&#10;\begin{eqnarray*}&#10;s_\mu &#10;\end{eqnarray*}&#10;\end{document} "/>
  <p:tag name="TRANSPARENT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333"/>
  <p:tag name="BMPHEIGHT" val="366"/>
  <p:tag name="SOURCE" val="\documentclass{slides}&#10;\pagestyle{empty}&#10;\usepackage{color}&#10;\usepackage{mathbbold}&#10;\usepackage{mathrsfs}&#10;\usepackage{bbm}&#10;\begin{document}&#10;\color{blue}&#10;\begin{eqnarray*}&#10;p\cdot\nabla \left[\mathcal{F}\delta\left(p^2-m^2-2E_p\Delta E\right) \right]&#10;=\frac{\hbar}{2m}&#10;(\partial^x_\lambda\tilde F^{\rho\sigma})\partial_p^\lambda&#10;\left[p_\rho s_{\sigma} P \mathcal{F}\delta\left(p^2-m^2-2E_p\Delta E\right)\right]&#10; \end{eqnarray*} &#10; \end{document} "/>
  <p:tag name="TRANSPARENT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25"/>
  <p:tag name="SOURCE" val="\documentclass{slides}&#10;\pagestyle{empty}&#10;\usepackage{color}&#10;\usepackage{mathbbold}&#10;\usepackage{mathrsfs}&#10;\usepackage{bbm}&#10;\begin{document}&#10;\begin{eqnarray*}&#10;\textcolor{blue}{\mathcal{F} }&#10;\end{eqnarray*}&#10; \end{document} "/>
  <p:tag name="TRANSPAREN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08"/>
  <p:tag name="BMPHEIGHT" val="375"/>
  <p:tag name="SOURCE" val="\documentclass{slides}&#10;\pagestyle{empty}&#10;\usepackage{color}&#10;\usepackage{mathbbold}&#10;\usepackage{mathrsfs}&#10;\usepackage{bbm}&#10;\begin{document}&#10;\color{blue}&#10;\begin{eqnarray*}&#10;\frac{\mathcal{A}_\mu}{\mathcal{F}} = P s_\mu&#10;\end{eqnarray*}&#10;\end{document} "/>
  <p:tag name="TRANSPAREN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08"/>
  <p:tag name="BMPHEIGHT" val="258"/>
  <p:tag name="SOURCE" val="\documentclass{slides}&#10;\pagestyle{empty}&#10;\usepackage{color}&#10;\usepackage{mathbbold}&#10;\usepackage{mathrsfs}&#10;\usepackage{amsmath,amssymb,bm,comment}&#10;\usepackage{bbm}&#10;\usepackage{bm}&#10;\begin{document}&#10;\color{blue}&#10;\begin{eqnarray*}&#10;\left(\nabla_t +{\vec v}\cdot{\vec{\nabla}}  \right)\textcolor[rgb]{0,0.6,0}{{\vec{\mathcal{A}}} }&#10;&amp;=&amp; {\vec B}\times \textcolor[rgb]{0,0.6,0}{\vec{\mathcal{A}}} &#10;-{\vec E}({\vec v}\cdot\textcolor[rgb]{0,0.6,0}{ {\vec{\mathcal{A}}}}) &#10;\end{eqnarray*} &#10; \end{document} "/>
  <p:tag name="TRANSPARENT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00"/>
  <p:tag name="BMPHEIGHT" val="366"/>
  <p:tag name="SOURCE" val="\documentclass{slides}&#10;\pagestyle{empty}&#10;\usepackage{color}&#10;\usepackage{mathbbold}&#10;\usepackage{mathrsfs}&#10;\usepackage{bbm}&#10;\begin{document}&#10;\color{blue}&#10;\begin{eqnarray*}&#10;\textcolor{red}{\mathscr{A}_{\mu}}&amp;=&amp; \delta\left(p^2-m^2\right)\textcolor[rgb]{0,0.6,0}{\mathcal{A}_{\mu}}  &#10;+\frac{\hbar}{m} p^\nu \textcolor{black}{\tilde F_{\mu\nu}}\textcolor[rgb]{0,0.6,0}{ \mathcal{F}}\delta'\left(p^2-m^2\right)&#10;\end{eqnarray*} &#10; \end{document} "/>
  <p:tag name="TRANSPAREN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50"/>
  <p:tag name="BMPHEIGHT" val="1533"/>
  <p:tag name="SOURCE" val="\documentclass{slides}&#10;\pagestyle{empty}&#10;\usepackage{color}&#10;\usepackage{mathbbold}&#10;\usepackage{mathrsfs}&#10;\usepackage{bbm}&#10;\begin{document}&#10;\color{blue}&#10;\begin{eqnarray*}&#10;m\mathscr{F} &amp;=&amp; p^\mu\mathscr{V}_\mu\ \ m\mathscr{P} = - \frac{1}{2} \nabla^\mu\mathscr{A}_\mu\\&#10;\label{eq-V-re}&#10;m\mathscr{V}_\mu &amp;=&amp;  p_\mu\mathscr{F}+\frac{1}{2} \nabla^\nu\mathscr{S}_{\mu\nu}\\&#10;\label{eq-A-re}&#10;m\mathscr{A}_\mu &amp;=&amp;  \frac{1}{2}\nabla_\mu\mathscr{P}-\frac{1}{2}\epsilon_{\mu\nu\rho\sigma}p^\nu\mathscr{S}^{\rho\sigma}\\&#10;\label{eq-S-re}&#10;m \mathscr{S}_{\mu\nu} &amp;=&amp; \frac{1}{2}\nabla_{[\mu} \mathscr{V}_{\nu]}&#10;-\epsilon_{\mu\nu\rho\sigma}p^\rho \mathscr{A}^\sigma&#10;\end{eqnarray*}&#10;\end{document} "/>
  <p:tag name="TRANSPARENT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83"/>
  <p:tag name="BMPHEIGHT" val="416"/>
  <p:tag name="SOURCE" val="\documentclass{slides}&#10;\pagestyle{empty}&#10;\usepackage{color}&#10;\usepackage{mathbbold}&#10;\usepackage{mathrsfs}&#10;\usepackage{amsmath,amssymb,bm,comment}&#10;\usepackage{bbm}&#10;\usepackage{bm}&#10;\begin{document}&#10;\color{blue}&#10;\begin{eqnarray*}&#10;\frac{\partial\textcolor[rgb]{0,0.6,0}{{\vec{\mathcal{A}}} }}{\partial t}&#10;&amp;=&amp; 0&#10;\end{eqnarray*} &#10; \end{document} "/>
  <p:tag name="TRANSPARENT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75"/>
  <p:tag name="BMPHEIGHT" val="200"/>
  <p:tag name="SOURCE" val="\documentclass{slides}&#10;\pagestyle{empty}&#10;\usepackage{color}&#10;\usepackage{mathbbold}&#10;\usepackage{mathrsfs}&#10;\usepackage{bbm}&#10;\begin{document}&#10;\color{blue}&#10;\begin{eqnarray*}&#10;\textcolor[rgb]{0,0.6,0}{\vec\mathcal{A}(t_i)} =0 &#10;\end{eqnarray*} &#10; \end{document} "/>
  <p:tag name="TRANSPARENT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00"/>
  <p:tag name="BMPHEIGHT" val="558"/>
  <p:tag name="SOURCE" val="\documentclass{slides}&#10;\pagestyle{empty}&#10;\usepackage{color}&#10;\usepackage{mathbbold}&#10;\usepackage{mathrsfs}&#10;\usepackage{bbm}&#10;\begin{document}&#10;\color{blue}&#10;\begin{eqnarray*}&#10;\textcolor{red}{\mathscr{F}^i} &amp;=&amp;\delta\left(p^2-m^2\right)&#10;\textcolor[rgb]{0,0.6,0}{ \mathcal{F}^i }\neq 0\\&#10;\textcolor{red}{\mathscr{A}_{\mu}^i}&amp;=&amp; \delta\left(p^2-m^2\right)&#10;\textcolor[rgb]{0,0.6,0}{\mathcal{A}_{\mu}^i}=0  &#10;\end{eqnarray*} &#10; \end{document} "/>
  <p:tag name="TRANSPARENT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75"/>
  <p:tag name="BMPHEIGHT" val="258"/>
  <p:tag name="SOURCE" val="\documentclass{slides}&#10;\pagestyle{empty}&#10;\usepackage{color}&#10;\usepackage{mathbbold}&#10;\usepackage{mathrsfs}&#10;\usepackage{bbm}&#10;\begin{document}&#10;\color{blue}&#10;\begin{eqnarray*}&#10;\textcolor{red}{\mathscr{A}_{\mu}^f}&amp;=&amp; \delta\left(p^2-m^2\right)\textcolor[rgb]{0,0.6,0}{\mathcal{A}_{\mu}^f}  &#10;=&#10;\end{eqnarray*} &#10; \end{document} "/>
  <p:tag name="TRANSPARENT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333"/>
  <p:tag name="BMPHEIGHT" val="408"/>
  <p:tag name="SOURCE" val="\documentclass{slides}&#10;\pagestyle{empty}&#10;\usepackage{color}&#10;\usepackage{mathbbold}&#10;\usepackage{mathrsfs}&#10;\usepackage{amsmath,amssymb,bm,comment}&#10;\usepackage{bbm}&#10;\usepackage{bm}&#10;\begin{document}&#10;\color{blue}&#10;\begin{eqnarray*}&#10;\left(\nabla_t +{\vec v}\cdot{\vec{\nabla}}  \right)\textcolor[rgb]{0,0.6,0}{{\vec{\mathcal{A}}} }&#10;&amp;=&amp; {\vec B}\times \textcolor[rgb]{0,0.6,0}{\vec{\mathcal{A}}} &#10;-{\vec E}({\vec v}\cdot\textcolor[rgb]{0,0.6,0}{ {\vec{\mathcal{A}}}}) &#10;- \frac{\textcolor{red}{\hbar}\, }{2m E_p }({\vec B}+{\vec E}\times {\vec v})&#10;(  {\vec v}\cdot {\vec \nabla} + E_p \textcolor{black}{ \overleftarrow{\nabla}_x }\cdot {\vec \nabla}_p )&#10;\textcolor[rgb]{0,0.6,0}{\mathcal{F} }&#10;\end{eqnarray*} &#10; \end{document} "/>
  <p:tag name="TRANSPARENT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6"/>
  <p:tag name="BMPHEIGHT" val="191"/>
  <p:tag name="SOURCE" val="\documentclass{slides}&#10;\pagestyle{empty}&#10;\usepackage{color}&#10;\usepackage{mathbbold}&#10;\usepackage{mathrsfs}&#10;\usepackage{amsmath,amssymb,bm,comment}&#10;\usepackage{bbm}&#10;\usepackage{bm}&#10;\begin{document}&#10;\color{blue}&#10;\begin{eqnarray*}&#10;\partial_\mu F^{\mu\nu}=   j^\nu&#10;\end{eqnarray*} &#10; \end{document} "/>
  <p:tag name="TRANSPARENT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58"/>
  <p:tag name="BMPHEIGHT" val="225"/>
  <p:tag name="SOURCE" val="\documentclass{slides}&#10;\pagestyle{empty}&#10;\usepackage{color}&#10;\usepackage{mathbbold}&#10;\usepackage{mathrsfs}&#10;\usepackage{amsmath,amssymb,bm,comment}&#10;\usepackage{bbm}&#10;\usepackage{bm}&#10;\begin{document}&#10;\color{blue}&#10;\begin{eqnarray*}&#10;\partial_\lambda\partial^\lambda F_{\mu\nu}= \left(\partial_\mu j_\nu - \partial_\nu j_\mu\right)&#10;\end{eqnarray*} &#10; \end{document} "/>
  <p:tag name="TRANSPARENT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75"/>
  <p:tag name="BMPHEIGHT" val="200"/>
  <p:tag name="SOURCE" val="\documentclass{slides}&#10;\pagestyle{empty}&#10;\usepackage{color}&#10;\usepackage{mathbbold}&#10;\usepackage{mathrsfs}&#10;\usepackage{bbm}&#10;\begin{document}&#10;\color{blue}&#10;\begin{eqnarray*}&#10;\textcolor[rgb]{0,0.6,0}{\vec\mathcal{A}(t_i)} =0 &#10;\end{eqnarray*} &#10; \end{document} "/>
  <p:tag name="TRANSPARENT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283"/>
  <p:tag name="BMPHEIGHT" val="458"/>
  <p:tag name="SOURCE" val="\documentclass{slides}&#10;\pagestyle{empty}&#10;\usepackage{color}&#10;\usepackage{mathbbold}&#10;\usepackage{mathrsfs}&#10;\usepackage{amsmath,amssymb,bm,comment}&#10;\usepackage{bbm}&#10;\usepackage{bm}&#10;\begin{document}&#10;\color{blue}&#10;\begin{eqnarray*}&#10;\frac{\partial\textcolor[rgb]{0,0.6,0}{{\vec{\mathcal{A}}} }}{\partial t}&#10;&amp;=&amp; - \frac{\textcolor{red}{\hbar}\, }{2m E_p }({\vec B}+{\vec E}\times {\vec v})&#10;(  {\vec v}\cdot {\vec \nabla} + E_p \textcolor{black}{ \overleftarrow{\nabla}_x }\cdot {\vec \nabla}_p )&#10;\textcolor[rgb]{0,0.6,0}{\mathcal{F}(t_i) }&#10;\end{eqnarray*} &#10; \end{document} "/>
  <p:tag name="TRANSPARENT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8"/>
  <p:tag name="BMPHEIGHT" val="166"/>
  <p:tag name="SOURCE" val="\documentclass{slides}&#10;\pagestyle{empty}&#10;\usepackage{color}&#10;\usepackage{mathbbold}&#10;\usepackage{mathrsfs}&#10;\usepackage{amsmath,amssymb,bm,comment}&#10;\usepackage{bbm}&#10;\usepackage{bm}&#10;\begin{document}&#10;\color{blue}&#10;\begin{eqnarray*}&#10;\textcolor[rgb]{0,0.6,0}{\mathcal{F}(t_i) }&#10;\end{eqnarray*} &#10; \end{document} "/>
  <p:tag name="TRANSPAREN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6"/>
  <p:tag name="BMPHEIGHT" val="141"/>
  <p:tag name="SOURCE" val="\documentclass{slides}&#10;\pagestyle{empty}&#10;\usepackage{color}&#10;\usepackage{mathbbold}&#10;\usepackage{mathrsfs}&#10;\usepackage{bbm}&#10;\begin{document}&#10;\color{blue}&#10;\begin{eqnarray*}&#10;\textcolor{red}{\mathscr{F}}&#10;\end{eqnarray*}&#10;\end{document} "/>
  <p:tag name="TRANSPARENT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08"/>
  <p:tag name="BMPHEIGHT" val="325"/>
  <p:tag name="SOURCE" val="\documentclass{slides}&#10;\pagestyle{empty}&#10;\usepackage{color}&#10;\usepackage{mathbbold}&#10;\usepackage{mathrsfs}&#10;\usepackage{bbm}&#10;\begin{document}&#10;\color{blue}&#10;\begin{eqnarray*}&#10;j_5^\mu &amp;=&amp; \int d^4 p \textcolor{red}{\mathscr{A}^{\mu}} =  \sigma B^\mu&#10; \end{eqnarray*} &#10; \end{document} "/>
  <p:tag name="TRANSPARENT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50"/>
  <p:tag name="BMPHEIGHT" val="408"/>
  <p:tag name="SOURCE" val="\documentclass{slides}&#10;\pagestyle{empty}&#10;\usepackage{color}&#10;\usepackage{mathbbold}&#10;\usepackage{mathrsfs}&#10;\usepackage{bbm}&#10;\begin{document}&#10;\color{blue}&#10;\begin{eqnarray*}&#10; \sigma= \frac{\hbar}{2\pi^2} \int_0^\infty d p&#10; \left(n_+ - n_-\right) , \ \ n_{\pm}=\frac{1}{e^{(E_p\mp\mu)/T}+1}&#10;\end{eqnarray*} &#10; \end{document} "/>
  <p:tag name="TRANSPARENT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83"/>
  <p:tag name="BMPHEIGHT" val="366"/>
  <p:tag name="SOURCE" val="\documentclass{slides}&#10;\pagestyle{empty}&#10;\usepackage{color}&#10;\usepackage{mathbbold}&#10;\usepackage{mathrsfs}&#10;\usepackage{bbm}&#10;\begin{document}&#10;\color{blue}&#10;\begin{eqnarray*}&#10;\sigma|_{m=0}=\frac{\hbar\mu}{2\pi^2 }&#10; \end{eqnarray*} &#10; \end{document} "/>
  <p:tag name="TRANSPARENT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83"/>
  <p:tag name="BMPHEIGHT" val="450"/>
  <p:tag name="SOURCE" val="\documentclass{slides}&#10;\pagestyle{empty}&#10;\usepackage{color}&#10;\usepackage{mathbbold}&#10;\usepackage{mathrsfs}&#10;\usepackage{bbm}&#10;\begin{document}&#10;\color{blue}&#10;\begin{eqnarray*}&#10;\sigma|_{T\to 0}=\frac{\hbar\sqrt{\mu^2-m^2}}{2\pi^2 }&#10; \end{eqnarray*} &#10; \end{document} "/>
  <p:tag name="TRANSPARENT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75"/>
  <p:tag name="SOURCE" val="\documentclass{slides}&#10;\pagestyle{empty}&#10;\usepackage{color}&#10;\usepackage{mathbbold}&#10;\usepackage{mathrsfs}&#10;\usepackage{bbm}&#10;\begin{document}&#10;\color{blue}&#10;\begin{eqnarray*}&#10;\vec B&#10; \end{eqnarray*} &#10; \end{document} "/>
  <p:tag name="TRANSPARENT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6"/>
  <p:tag name="BMPHEIGHT" val="133"/>
  <p:tag name="SOURCE" val="\documentclass{slides}&#10;\pagestyle{empty}&#10;\usepackage{color}&#10;\usepackage{mathbbold}&#10;\usepackage{mathrsfs}&#10;\usepackage{bbm}&#10;\begin{document}&#10;\color{blue}&#10;\begin{eqnarray*}&#10;\vec \omega&#10; \end{eqnarray*} &#10; \end{document} "/>
  <p:tag name="TRANSPARENT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433"/>
  <p:tag name="BMPHEIGHT" val="441"/>
  <p:tag name="SOURCE" val="\documentclass{slides}&#10;\pagestyle{empty}&#10;\usepackage{color}&#10;\usepackage{mathbbold}&#10;\usepackage{mathrsfs}&#10;\usepackage{bbm}&#10;\begin{document}&#10;\color{blue}&#10;\begin{eqnarray*}&#10;&amp;&amp;\textcolor[rgb]{0,0.6,0}{\mathcal{A_\mu}}=0,\ \ \ &#10;\textcolor[rgb]{0,0.6,0}{ \mathcal{F}}=\frac{m}{2\pi^3}&#10;\left[\frac{\theta\left(u\cdot p\right)}{e^{{( u\cdot p-\mu)}/{T}}+1}&#10;+\frac{\theta\left(-u\cdot p\right)}{e^{-{(u\cdot  p-\mu)}/{T}}+1}\right]&#10;\end{eqnarray*}&#10;\end{document} "/>
  <p:tag name="TRANSPARENT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75"/>
  <p:tag name="BMPHEIGHT" val="366"/>
  <p:tag name="SOURCE" val="\documentclass{slides}&#10;\pagestyle{empty}&#10;\usepackage{color}&#10;\usepackage{mathbbold}&#10;\usepackage{mathrsfs}&#10;\usepackage{bbm}&#10;\begin{document}&#10;\color{blue}&#10;\begin{eqnarray*}&#10;\textcolor{red}{\mathscr{A}_{\mu}}&amp;=&amp; \frac{\hbar}{m} p^\nu \tilde F_{\mu\nu}\textcolor[rgb]{0,0.6,0}{ \mathcal{F}}\delta'\left(p^2-m^2\right)&#10;\end{eqnarray*} &#10; \end{document} "/>
  <p:tag name="TRANSPARENT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41"/>
  <p:tag name="BMPHEIGHT" val="450"/>
  <p:tag name="SOURCE" val="\documentclass{slides}&#10;\pagestyle{empty}&#10;\usepackage{color}&#10;\usepackage{mathbbold}&#10;\usepackage{mathrsfs}&#10;\usepackage{bbm}&#10;\begin{document}&#10;\color{blue}&#10;\begin{eqnarray*}&#10;j_5^\mu =  \frac{\mu}{2\pi^2} B^\mu &#10;+\frac{1}{2\pi^2}\left(\frac{\pi^2 T^2}{3} + \mu^2+\mu_5^2\right) \omega^\mu&#10;\end{eqnarray*}&#10;\end{document} "/>
  <p:tag name="TRANSPARENT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41"/>
  <p:tag name="BMPHEIGHT" val="366"/>
  <p:tag name="SOURCE" val="\documentclass{slides}&#10;\pagestyle{empty}&#10;\usepackage{color}&#10;\usepackage{mathbbold}&#10;\usepackage{mathrsfs}&#10;\usepackage{bbm}&#10;\begin{document}&#10;\color{blue}&#10;\begin{eqnarray*}&#10;\textcolor{red}{\mathscr{S}_{\mu\nu}} &amp;=&amp;-\frac{1}{m} \epsilon_{\mu\nu\rho\sigma}p^\rho &#10;\textcolor[rgb]{0,0.6,0}{\mathscr{A}^{\sigma}}&#10;+\frac{\hbar}{2m^2}\left( \nabla_\mu p_\nu  -  \nabla_\nu p_\mu \right)&#10;\textcolor[rgb]{0,0.6,0}{\mathscr{F}}&#10;\end{eqnarray*}&#10;\end{document} "/>
  <p:tag name="TRANSPAREN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183"/>
  <p:tag name="SOURCE" val="\documentclass{slides}&#10;\pagestyle{empty}&#10;\usepackage{color}&#10;\usepackage{mathbbold}&#10;\usepackage{mathrsfs}&#10;\usepackage{bbm}&#10;\begin{document}&#10;\color{blue}&#10;\begin{eqnarray*}&#10;\textcolor{red}{\mathscr{V}_\mu}&#10;\end{eqnarray*}&#10;\end{document} "/>
  <p:tag name="TRANSPARENT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83"/>
  <p:tag name="BMPHEIGHT" val="408"/>
  <p:tag name="SOURCE" val="\documentclass{slides}&#10;\pagestyle{empty}&#10;\usepackage{color}&#10;\usepackage{mathbbold}&#10;\usepackage{mathrsfs}&#10;\usepackage{bbm}&#10;\begin{document}&#10;\color{blue}&#10;\begin{eqnarray*}&#10; \kappa  = \frac{m}{2\pi^2}\int \frac{dp}{E_p} \left(n_+ + n_-\right)&#10;\end{eqnarray*}&#10;\end{document} "/>
  <p:tag name="TRANSPARENT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16"/>
  <p:tag name="BMPHEIGHT" val="366"/>
  <p:tag name="SOURCE" val="\documentclass{slides}&#10;\pagestyle{empty}&#10;\usepackage{color}&#10;\usepackage{mathbbold}&#10;\usepackage{mathrsfs}&#10;\usepackage{bbm}&#10;\begin{document}&#10;\color{blue}&#10;\begin{eqnarray*}&#10; \rho  = \frac{1}{\pi^2}\int {dp}\,p^2 \left(n_+ - n_-\right)&#10;\end{eqnarray*}&#10;\end{document} "/>
  <p:tag name="TRANSPARENT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433"/>
  <p:tag name="BMPHEIGHT" val="441"/>
  <p:tag name="SOURCE" val="\documentclass{slides}&#10;\pagestyle{empty}&#10;\usepackage{color}&#10;\usepackage{mathbbold}&#10;\usepackage{mathrsfs}&#10;\usepackage{bbm}&#10;\begin{document}&#10;\color{blue}&#10;\begin{eqnarray*}&#10;\textcolor[rgb]{0,0.6,0}{\mathcal{A_\mu}}=0  \ \ \ \ &#10;\textcolor[rgb]{0,0.6,0}{ \mathcal{F}}=\frac{m}{2\pi^3}&#10;\left[\frac{\theta\left(u\cdot p\right)}{e^{{( u\cdot p-\mu)}/{T}}+1}&#10;+\frac{\theta\left(-u\cdot p\right)}{e^{-{(u\cdot  p-\mu)}/{T}}+1}\right]&#10;\end{eqnarray*}&#10;\end{document} "/>
  <p:tag name="TRANSPARENT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3"/>
  <p:tag name="BMPHEIGHT" val="358"/>
  <p:tag name="SOURCE" val="\documentclass{slides}&#10;\pagestyle{empty}&#10;\usepackage{color}&#10;\usepackage{mathbbold}&#10;\usepackage{mathrsfs}&#10;\usepackage{bbm}&#10;\begin{document}&#10;\color{blue}&#10;\begin{eqnarray*}&#10;M_\mu =\frac{1}{2}\epsilon_{\nu\mu\alpha\beta} u^\nu \int d^4 p \textcolor{red}{\mathscr{S}^{\alpha\beta} }&#10;\end{eqnarray*}&#10;\end{document} "/>
  <p:tag name="TRANSPARENT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16"/>
  <p:tag name="BMPHEIGHT" val="366"/>
  <p:tag name="SOURCE" val="\documentclass{slides}&#10;\pagestyle{empty}&#10;\usepackage{color}&#10;\usepackage{mathbbold}&#10;\usepackage{mathrsfs}&#10;\usepackage{bbm}&#10;\begin{document}&#10;\color{blue}&#10;\begin{eqnarray*}&#10;M_\mu = \textcolor{red}{\hbar} \kappa B_\mu -\frac{\textcolor{red}{\hbar}\rho}{m}\,\omega_\mu &#10;\end{eqnarray*}&#10;\end{document} "/>
  <p:tag name="TRANSPARENT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75"/>
  <p:tag name="BMPHEIGHT" val="366"/>
  <p:tag name="SOURCE" val="\documentclass{slides}&#10;\pagestyle{empty}&#10;\usepackage{color}&#10;\usepackage{mathbbold}&#10;\usepackage{mathrsfs}&#10;\usepackage{bbm}&#10;\begin{document}&#10;\color{blue}&#10;\begin{eqnarray*}&#10;\label{P}&#10;\mathscr{P} &amp;=&amp;-\frac{\hbar}{2m} \nabla^\mu \textcolor{red}{\mathscr{A}_{\mu}} &#10;\end{eqnarray*}&#10; \end{document} "/>
  <p:tag name="TRANSPARENT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00"/>
  <p:tag name="BMPHEIGHT" val="366"/>
  <p:tag name="SOURCE" val="\documentclass{slides}&#10;\pagestyle{empty}&#10;\usepackage{color}&#10;\usepackage{mathbbold}&#10;\usepackage{mathrsfs}&#10;\usepackage{bbm}&#10;\begin{document}&#10;\color{blue}&#10;\begin{eqnarray*}&#10;\textcolor{red}{\mathscr{A}_{\mu}}&amp;=&amp; \delta\left(p^2-m^2\right)\textcolor[rgb]{0,0.6,0}{\mathcal{A}_{\mu}}  &#10;+\frac{\hbar}{m} p^\nu \tilde F_{\mu\nu}\textcolor[rgb]{0,0.6,0}{ \mathcal{F}}\delta'\left(p^2-m^2\right)&#10;\end{eqnarray*} &#10; \end{document} "/>
  <p:tag name="TRANSPARENT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08"/>
  <p:tag name="BMPHEIGHT" val="325"/>
  <p:tag name="SOURCE" val="\documentclass{slides}&#10;\pagestyle{empty}&#10;\usepackage{color}&#10;\usepackage{mathbbold}&#10;\usepackage{mathrsfs}&#10;\usepackage{bbm}&#10;\begin{document}&#10;\color{blue}&#10;\begin{eqnarray*}&#10;j_5^\mu &amp;=&amp; \int d^4 p \mathscr{A}^\mu&#10;\end{eqnarray*}&#10;\end{document} "/>
  <p:tag name="TRANSPARENT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16"/>
  <p:tag name="BMPHEIGHT" val="325"/>
  <p:tag name="SOURCE" val="\documentclass{slides}&#10;\pagestyle{empty}&#10;\usepackage{color}&#10;\usepackage{mathbbold}&#10;\usepackage{mathrsfs}&#10;\usepackage{bbm}&#10;\begin{document}&#10;\color{blue}&#10;\begin{eqnarray*}&#10;j_5 &amp;=&amp; \int d^4 p \mathscr{P}&#10;\end{eqnarray*}&#10;\end{document} "/>
  <p:tag name="TRANSPARENT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33"/>
  <p:tag name="BMPHEIGHT" val="408"/>
  <p:tag name="SOURCE" val="\documentclass{slides}&#10;\pagestyle{empty}&#10;\usepackage{color}&#10;\begin{document}&#10;\color{blue}&#10;\begin{eqnarray*}&#10;\partial_\mu j^{\mu}_5= -2m j_5  \textcolor{red}{-\frac{e^2}{2\pi^2}&#10;E\cdot B  }&#10;\end {eqnarray*}&#10;\end{document} "/>
  <p:tag name="TRANSPAREN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83"/>
  <p:tag name="SOURCE" val="\documentclass{slides}&#10;\pagestyle{empty}&#10;\usepackage{color}&#10;\usepackage{mathbbold}&#10;\usepackage{mathrsfs}&#10;\usepackage{bbm}&#10;\begin{document}&#10;\color{blue}&#10;\begin{eqnarray*}&#10; \textcolor{red}{\mathscr{A}_\mu}&#10;\end{eqnarray*}&#10;\end{document} "/>
  <p:tag name="TRANSPARENT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08"/>
  <p:tag name="BMPHEIGHT" val="366"/>
  <p:tag name="SOURCE" val="\documentclass{slides}&#10;\pagestyle{empty}&#10;\usepackage{color}&#10;\usepackage{mathbbold}&#10;\usepackage{mathrsfs}&#10;\usepackage{bbm}&#10;\begin{document}&#10;\color{blue}&#10;\begin{eqnarray*}&#10;\label{P-2-b-int0}&#10;\textcolor{black}{C}=\frac{1}{2m} \int d^4 p\, \partial^\lambda \left[ &#10;\textcolor[rgb]{0,0.6,0}{ \mathcal{F}} \partial_\lambda\delta(p^2-m^2)\right]&#10;\end{eqnarray*}&#10;\end{document} "/>
  <p:tag name="TRANSPARENT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3"/>
  <p:tag name="BMPHEIGHT" val="366"/>
  <p:tag name="SOURCE" val="\documentclass{slides}&#10;\pagestyle{empty}&#10;\usepackage{color}&#10;\usepackage{mathbbold}&#10;\usepackage{mathrsfs}&#10;\usepackage{bbm}&#10;\begin{document}&#10;\color{blue}&#10;\begin{eqnarray*}&#10;\label{P-2-b-int0}&#10; \partial_\mu j_{5}^\mu  = - \frac{2m}{\hbar} j_5&#10;+ \hbar \textcolor{black}{C} \textcolor{red}{ E\cdot B }&#10;\end{eqnarray*}&#10;\end{document} "/>
  <p:tag name="TRANSPAREN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"/>
  <p:tag name="BMPHEIGHT" val="133"/>
  <p:tag name="SOURCE" val="\documentclass{slides}&#10;\pagestyle{empty}&#10;\usepackage{color}&#10;\usepackage{mathbbold}&#10;\usepackage{mathrsfs}&#10;\usepackage{bbm}&#10;\begin{document}&#10;\color{blue}&#10;\begin{eqnarray*}&#10;\textcolor{red}{ \mathscr{P}}&#10;\end{eqnarray*}&#10;\end{document} "/>
  <p:tag name="TRANSPARENT" val="True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l">
          <a:defRPr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1053</Words>
  <Application>Microsoft Office PowerPoint</Application>
  <PresentationFormat>全屏显示(4:3)</PresentationFormat>
  <Paragraphs>219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Times New Roman</vt:lpstr>
      <vt:lpstr>Wingdings</vt:lpstr>
      <vt:lpstr>默认设计模板</vt:lpstr>
      <vt:lpstr>  Spin effects from quantum transport theory </vt:lpstr>
      <vt:lpstr>Outline</vt:lpstr>
      <vt:lpstr>PowerPoint 演示文稿</vt:lpstr>
      <vt:lpstr>PowerPoint 演示文稿</vt:lpstr>
      <vt:lpstr>PowerPoint 演示文稿</vt:lpstr>
      <vt:lpstr>Quantum Transport Theory</vt:lpstr>
      <vt:lpstr>Classical VS Quantum Transport</vt:lpstr>
      <vt:lpstr>Wigner functions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and outlook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半单举深度非弹性散射过程中方位角不对称的核效应</dc:title>
  <dc:creator>walkinnet</dc:creator>
  <cp:lastModifiedBy>jianhua@mail.sdu.edu.cn</cp:lastModifiedBy>
  <cp:revision>1670</cp:revision>
  <dcterms:created xsi:type="dcterms:W3CDTF">2011-06-02T08:35:32Z</dcterms:created>
  <dcterms:modified xsi:type="dcterms:W3CDTF">2019-07-21T05:09:01Z</dcterms:modified>
</cp:coreProperties>
</file>