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440" r:id="rId3"/>
    <p:sldId id="652" r:id="rId4"/>
    <p:sldId id="668" r:id="rId5"/>
    <p:sldId id="594" r:id="rId6"/>
    <p:sldId id="656" r:id="rId7"/>
    <p:sldId id="587" r:id="rId8"/>
    <p:sldId id="644" r:id="rId9"/>
    <p:sldId id="665" r:id="rId10"/>
    <p:sldId id="645" r:id="rId11"/>
    <p:sldId id="629" r:id="rId12"/>
    <p:sldId id="630" r:id="rId13"/>
    <p:sldId id="661" r:id="rId14"/>
    <p:sldId id="660" r:id="rId15"/>
    <p:sldId id="659" r:id="rId16"/>
    <p:sldId id="650" r:id="rId17"/>
    <p:sldId id="653" r:id="rId18"/>
    <p:sldId id="612" r:id="rId19"/>
    <p:sldId id="663" r:id="rId20"/>
    <p:sldId id="631" r:id="rId21"/>
    <p:sldId id="632" r:id="rId22"/>
    <p:sldId id="638" r:id="rId23"/>
    <p:sldId id="633" r:id="rId24"/>
    <p:sldId id="634" r:id="rId25"/>
    <p:sldId id="635" r:id="rId26"/>
    <p:sldId id="636" r:id="rId27"/>
    <p:sldId id="637" r:id="rId28"/>
    <p:sldId id="601" r:id="rId29"/>
    <p:sldId id="639" r:id="rId30"/>
    <p:sldId id="640" r:id="rId31"/>
    <p:sldId id="646" r:id="rId32"/>
    <p:sldId id="6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D8B7F"/>
    <a:srgbClr val="BFBFBF"/>
    <a:srgbClr val="0000D0"/>
    <a:srgbClr val="0000CC"/>
    <a:srgbClr val="00B0F0"/>
    <a:srgbClr val="FFFF99"/>
    <a:srgbClr val="D9B109"/>
    <a:srgbClr val="CB7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05" autoAdjust="0"/>
  </p:normalViewPr>
  <p:slideViewPr>
    <p:cSldViewPr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372"/>
    </p:cViewPr>
  </p:sorterViewPr>
  <p:notesViewPr>
    <p:cSldViewPr>
      <p:cViewPr varScale="1">
        <p:scale>
          <a:sx n="56" d="100"/>
          <a:sy n="56" d="100"/>
        </p:scale>
        <p:origin x="-17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C154-2588-4B60-A189-5FBD5D93F4F3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1694-F39F-4E16-920B-C7BCFD5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32</a:t>
            </a:r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33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QCD</a:t>
            </a:r>
            <a:r>
              <a:rPr lang="zh-CN" altLang="en-US" dirty="0" smtClean="0"/>
              <a:t>物理研讨暨基金委重大项目交流会 </a:t>
            </a:r>
            <a:r>
              <a:rPr lang="en-US" altLang="zh-CN" dirty="0" smtClean="0"/>
              <a:t>-- </a:t>
            </a:r>
            <a:r>
              <a:rPr lang="zh-CN" altLang="en-US" dirty="0" smtClean="0"/>
              <a:t>山东大学</a:t>
            </a:r>
            <a:r>
              <a:rPr lang="en-US" altLang="zh-CN" dirty="0" smtClean="0"/>
              <a:t>, </a:t>
            </a:r>
            <a:r>
              <a:rPr lang="zh-CN" altLang="en-US" dirty="0" smtClean="0"/>
              <a:t>威海</a:t>
            </a:r>
            <a:r>
              <a:rPr lang="en-US" altLang="zh-CN" dirty="0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3.emf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139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Experimental status of the CME search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512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Fuqiang Wang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Purdue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University,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Huzhou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7225"/>
            <a:ext cx="9141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QCD 物 理 研 讨 暨 基 金 委 重 大 项 目 交 流 会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61" y="4600564"/>
            <a:ext cx="4114800" cy="4979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Symbol" panose="05050102010706020507" pitchFamily="18" charset="2"/>
              </a:rPr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 accidental?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5665"/>
            <a:ext cx="3733800" cy="452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03450"/>
            <a:ext cx="7629301" cy="46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710" y="2468169"/>
            <a:ext cx="4652551" cy="72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52900"/>
            <a:ext cx="4343850" cy="70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1524000"/>
                <a:ext cx="8486553" cy="384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[(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𝑐𝑙𝑢𝑠𝑡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𝑐𝑙𝑢𝑠𝑡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𝑅𝑃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𝑐𝑙𝑢𝑠𝑡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𝑐𝑙𝑢𝑠𝑡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𝑐𝑙𝑢𝑠𝑡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8486553" cy="384272"/>
              </a:xfrm>
              <a:prstGeom prst="rect">
                <a:avLst/>
              </a:prstGeom>
              <a:blipFill>
                <a:blip r:embed="rId6"/>
                <a:stretch>
                  <a:fillRect t="-4762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305800" y="914400"/>
            <a:ext cx="80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endParaRPr lang="en-US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6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781800" y="2358774"/>
            <a:ext cx="1066800" cy="89718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To eliminate background</a:t>
            </a:r>
            <a:endParaRPr lang="en-US" sz="5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508125" y="1447800"/>
          <a:ext cx="630396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7" name="Equation" r:id="rId3" imgW="2120760" imgH="685800" progId="Equation.DSMT4">
                  <p:embed/>
                </p:oleObj>
              </mc:Choice>
              <mc:Fallback>
                <p:oleObj name="Equation" r:id="rId3" imgW="212076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1447800"/>
                        <a:ext cx="6303963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33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Make 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zero…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534400" cy="10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5650468"/>
            <a:ext cx="656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STAR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6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0" y="990600"/>
            <a:ext cx="3669482" cy="27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Make v</a:t>
            </a:r>
            <a:r>
              <a:rPr lang="en-US" b="1" baseline="-25000" dirty="0" smtClean="0"/>
              <a:t>2</a:t>
            </a:r>
            <a:r>
              <a:rPr lang="en-US" b="1" dirty="0" smtClean="0"/>
              <a:t> “zero” – </a:t>
            </a:r>
            <a:r>
              <a:rPr lang="en-US" b="1" dirty="0" err="1" smtClean="0"/>
              <a:t>EbyE</a:t>
            </a:r>
            <a:r>
              <a:rPr lang="en-US" b="1" dirty="0" smtClean="0"/>
              <a:t> technique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2031" y="1652547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PRC 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(2014)044908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093694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Event-by-event v</a:t>
            </a:r>
            <a:r>
              <a:rPr lang="en-US" baseline="-25000" dirty="0"/>
              <a:t>2</a:t>
            </a:r>
            <a:r>
              <a:rPr lang="en-US" dirty="0"/>
              <a:t> technique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15779" y="1881583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34930" y="1467508"/>
            <a:ext cx="3394670" cy="9848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Still has residual background, </a:t>
            </a:r>
            <a:br>
              <a:rPr lang="en-US" dirty="0" smtClean="0"/>
            </a:br>
            <a:r>
              <a:rPr lang="en-US" dirty="0" smtClean="0"/>
              <a:t>because background ~ v</a:t>
            </a:r>
            <a:r>
              <a:rPr lang="en-US" baseline="-25000" dirty="0" smtClean="0">
                <a:latin typeface="Symbol" panose="05050102010706020507" pitchFamily="18" charset="2"/>
              </a:rPr>
              <a:t>2,r</a:t>
            </a:r>
            <a:r>
              <a:rPr lang="en-US" dirty="0" smtClean="0"/>
              <a:t> not v</a:t>
            </a:r>
            <a:r>
              <a:rPr lang="en-US" baseline="-25000" dirty="0" smtClean="0">
                <a:latin typeface="Symbol" panose="05050102010706020507" pitchFamily="18" charset="2"/>
              </a:rPr>
              <a:t>2,p</a:t>
            </a:r>
          </a:p>
          <a:p>
            <a:endParaRPr lang="en-US" altLang="zh-CN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FW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Zhao, PRC 95 (2017) 051901(R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79059" y="1251466"/>
            <a:ext cx="0" cy="199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2895601" y="1959951"/>
            <a:ext cx="1939329" cy="249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6307"/>
            <a:ext cx="3352800" cy="2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514600" y="4928761"/>
            <a:ext cx="457200" cy="48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404714" y="3772031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 PRC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89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(2014) 044908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8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733800" y="2396388"/>
            <a:ext cx="4737371" cy="4080612"/>
            <a:chOff x="4330429" y="1447800"/>
            <a:chExt cx="4737371" cy="4080612"/>
          </a:xfrm>
        </p:grpSpPr>
        <p:grpSp>
          <p:nvGrpSpPr>
            <p:cNvPr id="24" name="Group 23"/>
            <p:cNvGrpSpPr/>
            <p:nvPr/>
          </p:nvGrpSpPr>
          <p:grpSpPr>
            <a:xfrm rot="401952">
              <a:off x="6050975" y="1711091"/>
              <a:ext cx="2209802" cy="3276600"/>
              <a:chOff x="6324598" y="1451713"/>
              <a:chExt cx="2209802" cy="3276600"/>
            </a:xfrm>
          </p:grpSpPr>
          <p:sp>
            <p:nvSpPr>
              <p:cNvPr id="33" name="Oval 32"/>
              <p:cNvSpPr/>
              <p:nvPr/>
            </p:nvSpPr>
            <p:spPr>
              <a:xfrm rot="18371729">
                <a:off x="5816328" y="2289913"/>
                <a:ext cx="3276600" cy="16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6324598" y="1600200"/>
                <a:ext cx="2209802" cy="2971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6553200" y="2438400"/>
                <a:ext cx="1752600" cy="12231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6692629" y="1794612"/>
              <a:ext cx="0" cy="3733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30429" y="3852012"/>
              <a:ext cx="472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82210" y="1447800"/>
              <a:ext cx="723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r</a:t>
              </a:r>
              <a:endParaRPr lang="en-US" sz="32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91810" y="3817203"/>
              <a:ext cx="2475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p</a:t>
              </a:r>
            </a:p>
            <a:p>
              <a:pPr algn="r"/>
              <a:r>
                <a:rPr lang="en-US" sz="2000" dirty="0"/>
                <a:t>final state</a:t>
              </a:r>
              <a:endParaRPr lang="en-US" sz="2000" baseline="-25000" dirty="0">
                <a:latin typeface="Symbol" panose="05050102010706020507" pitchFamily="18" charset="2"/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0" y="990600"/>
            <a:ext cx="3669482" cy="27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Make v</a:t>
            </a:r>
            <a:r>
              <a:rPr lang="en-US" b="1" baseline="-25000" dirty="0" smtClean="0"/>
              <a:t>2</a:t>
            </a:r>
            <a:r>
              <a:rPr lang="en-US" b="1" dirty="0" smtClean="0"/>
              <a:t> “zero” – </a:t>
            </a:r>
            <a:r>
              <a:rPr lang="en-US" b="1" dirty="0" err="1" smtClean="0"/>
              <a:t>EbyE</a:t>
            </a:r>
            <a:r>
              <a:rPr lang="en-US" b="1" dirty="0" smtClean="0"/>
              <a:t> technique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2031" y="1652547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PRC 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(2014)044908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093694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Event-by-event v</a:t>
            </a:r>
            <a:r>
              <a:rPr lang="en-US" baseline="-25000" dirty="0"/>
              <a:t>2</a:t>
            </a:r>
            <a:r>
              <a:rPr lang="en-US" dirty="0"/>
              <a:t> technique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15779" y="1881583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79059" y="1251466"/>
            <a:ext cx="0" cy="199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6307"/>
            <a:ext cx="3352800" cy="2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514600" y="4928761"/>
            <a:ext cx="457200" cy="48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404714" y="3772031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 PRC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89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(2014) 044908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4930" y="1467508"/>
            <a:ext cx="3394670" cy="9848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Still has residual background, </a:t>
            </a:r>
            <a:br>
              <a:rPr lang="en-US" dirty="0" smtClean="0"/>
            </a:br>
            <a:r>
              <a:rPr lang="en-US" dirty="0" smtClean="0"/>
              <a:t>because background ~ v</a:t>
            </a:r>
            <a:r>
              <a:rPr lang="en-US" baseline="-25000" dirty="0" smtClean="0">
                <a:latin typeface="Symbol" panose="05050102010706020507" pitchFamily="18" charset="2"/>
              </a:rPr>
              <a:t>2,r</a:t>
            </a:r>
            <a:r>
              <a:rPr lang="en-US" dirty="0" smtClean="0"/>
              <a:t> not v</a:t>
            </a:r>
            <a:r>
              <a:rPr lang="en-US" baseline="-25000" dirty="0" smtClean="0">
                <a:latin typeface="Symbol" panose="05050102010706020507" pitchFamily="18" charset="2"/>
              </a:rPr>
              <a:t>2,p</a:t>
            </a:r>
          </a:p>
          <a:p>
            <a:endParaRPr lang="en-US" altLang="zh-CN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FW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Zhao, PRC 95 (2017) 051901(R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600" dirty="0"/>
          </a:p>
        </p:txBody>
      </p:sp>
      <p:cxnSp>
        <p:nvCxnSpPr>
          <p:cNvPr id="37" name="Straight Arrow Connector 36"/>
          <p:cNvCxnSpPr>
            <a:stCxn id="30" idx="1"/>
          </p:cNvCxnSpPr>
          <p:nvPr/>
        </p:nvCxnSpPr>
        <p:spPr>
          <a:xfrm flipH="1">
            <a:off x="2895601" y="1959951"/>
            <a:ext cx="1939329" cy="249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9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733800" y="2396388"/>
            <a:ext cx="4737371" cy="4080612"/>
            <a:chOff x="4330429" y="1447800"/>
            <a:chExt cx="4737371" cy="4080612"/>
          </a:xfrm>
        </p:grpSpPr>
        <p:grpSp>
          <p:nvGrpSpPr>
            <p:cNvPr id="24" name="Group 23"/>
            <p:cNvGrpSpPr/>
            <p:nvPr/>
          </p:nvGrpSpPr>
          <p:grpSpPr>
            <a:xfrm rot="401952">
              <a:off x="6050975" y="1711091"/>
              <a:ext cx="2209802" cy="3276600"/>
              <a:chOff x="6324598" y="1451713"/>
              <a:chExt cx="2209802" cy="3276600"/>
            </a:xfrm>
          </p:grpSpPr>
          <p:sp>
            <p:nvSpPr>
              <p:cNvPr id="33" name="Oval 32"/>
              <p:cNvSpPr/>
              <p:nvPr/>
            </p:nvSpPr>
            <p:spPr>
              <a:xfrm rot="18371729">
                <a:off x="5816328" y="2289913"/>
                <a:ext cx="3276600" cy="16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6324598" y="1600200"/>
                <a:ext cx="2209802" cy="2971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6553200" y="2438400"/>
                <a:ext cx="1752600" cy="12231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6692629" y="1794612"/>
              <a:ext cx="0" cy="3733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30429" y="3852012"/>
              <a:ext cx="472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82210" y="1447800"/>
              <a:ext cx="723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r</a:t>
              </a:r>
              <a:endParaRPr lang="en-US" sz="32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91810" y="3817203"/>
              <a:ext cx="2475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p</a:t>
              </a:r>
            </a:p>
            <a:p>
              <a:pPr algn="r"/>
              <a:r>
                <a:rPr lang="en-US" sz="2000" dirty="0"/>
                <a:t>final state</a:t>
              </a:r>
              <a:endParaRPr lang="en-US" sz="2000" baseline="-25000" dirty="0">
                <a:latin typeface="Symbol" panose="05050102010706020507" pitchFamily="18" charset="2"/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0" y="990600"/>
            <a:ext cx="3669482" cy="27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Make v</a:t>
            </a:r>
            <a:r>
              <a:rPr lang="en-US" b="1" baseline="-25000" dirty="0" smtClean="0"/>
              <a:t>2</a:t>
            </a:r>
            <a:r>
              <a:rPr lang="en-US" b="1" dirty="0" smtClean="0"/>
              <a:t> “zero” – </a:t>
            </a:r>
            <a:r>
              <a:rPr lang="en-US" b="1" dirty="0" err="1" smtClean="0"/>
              <a:t>EbyE</a:t>
            </a:r>
            <a:r>
              <a:rPr lang="en-US" b="1" dirty="0" smtClean="0"/>
              <a:t> technique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2031" y="1652547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PRC 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(2014)044908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093694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Event-by-event v</a:t>
            </a:r>
            <a:r>
              <a:rPr lang="en-US" baseline="-25000" dirty="0"/>
              <a:t>2</a:t>
            </a:r>
            <a:r>
              <a:rPr lang="en-US" dirty="0"/>
              <a:t> technique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15779" y="1881583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79059" y="1251466"/>
            <a:ext cx="0" cy="199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6307"/>
            <a:ext cx="3352800" cy="2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514600" y="4928761"/>
            <a:ext cx="457200" cy="48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404714" y="3772031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 PRC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89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(2014) 044908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981" y="3369301"/>
            <a:ext cx="329419" cy="2498099"/>
          </a:xfrm>
          <a:prstGeom prst="rect">
            <a:avLst/>
          </a:prstGeom>
          <a:noFill/>
          <a:ln w="57150">
            <a:solidFill>
              <a:srgbClr val="FD8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4930" y="1467508"/>
            <a:ext cx="3394670" cy="9848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Still has residual background, </a:t>
            </a:r>
            <a:br>
              <a:rPr lang="en-US" dirty="0" smtClean="0"/>
            </a:br>
            <a:r>
              <a:rPr lang="en-US" dirty="0" smtClean="0"/>
              <a:t>because background ~ v</a:t>
            </a:r>
            <a:r>
              <a:rPr lang="en-US" baseline="-25000" dirty="0" smtClean="0">
                <a:latin typeface="Symbol" panose="05050102010706020507" pitchFamily="18" charset="2"/>
              </a:rPr>
              <a:t>2,r</a:t>
            </a:r>
            <a:r>
              <a:rPr lang="en-US" dirty="0" smtClean="0"/>
              <a:t> not v</a:t>
            </a:r>
            <a:r>
              <a:rPr lang="en-US" baseline="-25000" dirty="0" smtClean="0">
                <a:latin typeface="Symbol" panose="05050102010706020507" pitchFamily="18" charset="2"/>
              </a:rPr>
              <a:t>2,p</a:t>
            </a:r>
          </a:p>
          <a:p>
            <a:endParaRPr lang="en-US" altLang="zh-CN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FW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Zhao, PRC 95 (2017) 051901(R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600" dirty="0"/>
          </a:p>
        </p:txBody>
      </p:sp>
      <p:cxnSp>
        <p:nvCxnSpPr>
          <p:cNvPr id="37" name="Straight Arrow Connector 36"/>
          <p:cNvCxnSpPr>
            <a:stCxn id="30" idx="1"/>
          </p:cNvCxnSpPr>
          <p:nvPr/>
        </p:nvCxnSpPr>
        <p:spPr>
          <a:xfrm flipH="1">
            <a:off x="2895601" y="1959951"/>
            <a:ext cx="1939329" cy="249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1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733800" y="2396388"/>
            <a:ext cx="4737371" cy="4080612"/>
            <a:chOff x="4330429" y="1447800"/>
            <a:chExt cx="4737371" cy="4080612"/>
          </a:xfrm>
        </p:grpSpPr>
        <p:grpSp>
          <p:nvGrpSpPr>
            <p:cNvPr id="24" name="Group 23"/>
            <p:cNvGrpSpPr/>
            <p:nvPr/>
          </p:nvGrpSpPr>
          <p:grpSpPr>
            <a:xfrm rot="401952">
              <a:off x="6050975" y="1711091"/>
              <a:ext cx="2209802" cy="3276600"/>
              <a:chOff x="6324598" y="1451713"/>
              <a:chExt cx="2209802" cy="3276600"/>
            </a:xfrm>
          </p:grpSpPr>
          <p:sp>
            <p:nvSpPr>
              <p:cNvPr id="33" name="Oval 32"/>
              <p:cNvSpPr/>
              <p:nvPr/>
            </p:nvSpPr>
            <p:spPr>
              <a:xfrm rot="18371729">
                <a:off x="5816328" y="2289913"/>
                <a:ext cx="3276600" cy="16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6324598" y="1600200"/>
                <a:ext cx="2209802" cy="2971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6553200" y="2438400"/>
                <a:ext cx="1752600" cy="12231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6692629" y="1794612"/>
              <a:ext cx="0" cy="3733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30429" y="3852012"/>
              <a:ext cx="472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82210" y="1447800"/>
              <a:ext cx="723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r</a:t>
              </a:r>
              <a:endParaRPr lang="en-US" sz="32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91810" y="3817203"/>
              <a:ext cx="2475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p</a:t>
              </a:r>
            </a:p>
            <a:p>
              <a:pPr algn="r"/>
              <a:r>
                <a:rPr lang="en-US" sz="2000" dirty="0"/>
                <a:t>final state</a:t>
              </a:r>
              <a:endParaRPr lang="en-US" sz="2000" baseline="-25000" dirty="0">
                <a:latin typeface="Symbol" panose="05050102010706020507" pitchFamily="18" charset="2"/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0" y="990600"/>
            <a:ext cx="3669482" cy="27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Make v</a:t>
            </a:r>
            <a:r>
              <a:rPr lang="en-US" b="1" baseline="-25000" dirty="0" smtClean="0"/>
              <a:t>2</a:t>
            </a:r>
            <a:r>
              <a:rPr lang="en-US" b="1" dirty="0" smtClean="0"/>
              <a:t> “zero” – </a:t>
            </a:r>
            <a:r>
              <a:rPr lang="en-US" b="1" dirty="0" err="1" smtClean="0"/>
              <a:t>EbyE</a:t>
            </a:r>
            <a:r>
              <a:rPr lang="en-US" b="1" dirty="0" smtClean="0"/>
              <a:t> technique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2031" y="1652547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PRC 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(2014)044908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093694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Event-by-event v</a:t>
            </a:r>
            <a:r>
              <a:rPr lang="en-US" baseline="-25000" dirty="0"/>
              <a:t>2</a:t>
            </a:r>
            <a:r>
              <a:rPr lang="en-US" dirty="0"/>
              <a:t> technique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15779" y="1881583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79059" y="1251466"/>
            <a:ext cx="0" cy="199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6307"/>
            <a:ext cx="3352800" cy="2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514600" y="4928761"/>
            <a:ext cx="457200" cy="48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404714" y="3772031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 PRC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89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(2014) 044908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4930" y="1467508"/>
            <a:ext cx="3394670" cy="9848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Still has residual background, </a:t>
            </a:r>
            <a:br>
              <a:rPr lang="en-US" dirty="0" smtClean="0"/>
            </a:br>
            <a:r>
              <a:rPr lang="en-US" dirty="0" smtClean="0"/>
              <a:t>because background ~ v</a:t>
            </a:r>
            <a:r>
              <a:rPr lang="en-US" baseline="-25000" dirty="0" smtClean="0">
                <a:latin typeface="Symbol" panose="05050102010706020507" pitchFamily="18" charset="2"/>
              </a:rPr>
              <a:t>2,r</a:t>
            </a:r>
            <a:r>
              <a:rPr lang="en-US" dirty="0" smtClean="0"/>
              <a:t> not v</a:t>
            </a:r>
            <a:r>
              <a:rPr lang="en-US" baseline="-25000" dirty="0" smtClean="0">
                <a:latin typeface="Symbol" panose="05050102010706020507" pitchFamily="18" charset="2"/>
              </a:rPr>
              <a:t>2,p</a:t>
            </a:r>
          </a:p>
          <a:p>
            <a:endParaRPr lang="en-US" altLang="zh-CN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FW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Zhao, PRC 95 (2017) 051901(R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0" idx="1"/>
          </p:cNvCxnSpPr>
          <p:nvPr/>
        </p:nvCxnSpPr>
        <p:spPr>
          <a:xfrm flipH="1">
            <a:off x="2895601" y="1959951"/>
            <a:ext cx="1939329" cy="249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18981" y="3369301"/>
            <a:ext cx="329419" cy="2498099"/>
          </a:xfrm>
          <a:prstGeom prst="rect">
            <a:avLst/>
          </a:prstGeom>
          <a:noFill/>
          <a:ln w="57150">
            <a:solidFill>
              <a:srgbClr val="FD8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4953000"/>
            <a:ext cx="472440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Be self-critical! 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Sciences often progress thru self-denials.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2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5" y="1653281"/>
            <a:ext cx="3839961" cy="2994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496" y="4632811"/>
            <a:ext cx="3811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Intercept = (7.51 </a:t>
            </a:r>
            <a:r>
              <a:rPr lang="en-US" sz="2400" dirty="0">
                <a:solidFill>
                  <a:srgbClr val="FF0000"/>
                </a:solidFill>
              </a:rPr>
              <a:t>± 0.75)*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-3</a:t>
            </a:r>
            <a:endParaRPr lang="en-US" sz="24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65" y="1630639"/>
            <a:ext cx="3841235" cy="30173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4632811"/>
            <a:ext cx="3811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Intercept = (8.32 </a:t>
            </a:r>
            <a:r>
              <a:rPr lang="en-US" sz="2400" dirty="0">
                <a:solidFill>
                  <a:srgbClr val="FF0000"/>
                </a:solidFill>
              </a:rPr>
              <a:t>± 1.92)*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-3</a:t>
            </a:r>
            <a:endParaRPr lang="en-US" sz="2400" baseline="30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Event-by-event q</a:t>
            </a:r>
            <a:r>
              <a:rPr lang="en-US" b="1" baseline="30000" dirty="0" smtClean="0"/>
              <a:t>2</a:t>
            </a:r>
            <a:r>
              <a:rPr lang="en-US" b="1" dirty="0" smtClean="0"/>
              <a:t> technique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1219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 to event-by-event v2 technique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914400"/>
            <a:ext cx="465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Wen, Bryon, Wen, Wang, CPC 42 (2018) 014001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042791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7602" y="3032611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To eliminate background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Three methods on the market that I think are hopeful to eliminate the backgrounds…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09800" y="403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Event-shape engineering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Invariant mass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RP vs. PP comparison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1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0" y="139788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D0"/>
                </a:solidFill>
              </a:rPr>
              <a:t>1) Event-shape-engineering technique</a:t>
            </a:r>
            <a:endParaRPr lang="zh-CN" altLang="en-US" sz="4000" b="1" baseline="-25000" dirty="0">
              <a:solidFill>
                <a:srgbClr val="0000D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5" y="914400"/>
            <a:ext cx="360914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6215" r="7890" b="2667"/>
          <a:stretch/>
        </p:blipFill>
        <p:spPr bwMode="auto">
          <a:xfrm>
            <a:off x="5029200" y="990600"/>
            <a:ext cx="3515456" cy="24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81800" y="254211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PLB777(2018)151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8" y="3471535"/>
            <a:ext cx="3166702" cy="30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66907" y="1345417"/>
            <a:ext cx="173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PRC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(2014)044908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563379" y="1835128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320" y="3556337"/>
            <a:ext cx="1665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ESE displaced from 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a, b </a:t>
            </a:r>
            <a:r>
              <a:rPr lang="en-US" sz="2000" dirty="0" smtClean="0">
                <a:solidFill>
                  <a:srgbClr val="0000FF"/>
                </a:solidFill>
              </a:rPr>
              <a:t>phase space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400" y="32120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CMS  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PRC97(2018)044912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5" y="914400"/>
            <a:ext cx="360914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6215" r="7890" b="2667"/>
          <a:stretch/>
        </p:blipFill>
        <p:spPr bwMode="auto">
          <a:xfrm>
            <a:off x="5029200" y="990600"/>
            <a:ext cx="3515456" cy="24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81800" y="254211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PLB777(2018)151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8" y="3471535"/>
            <a:ext cx="3166702" cy="30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14400" y="32120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CMS  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PRC97(2018)044912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66907" y="1345417"/>
            <a:ext cx="173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PRC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(2014)044908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563379" y="1835128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101829" y="3352800"/>
            <a:ext cx="4737371" cy="3311291"/>
            <a:chOff x="4330429" y="1676400"/>
            <a:chExt cx="4737371" cy="3311291"/>
          </a:xfrm>
        </p:grpSpPr>
        <p:grpSp>
          <p:nvGrpSpPr>
            <p:cNvPr id="30" name="Group 29"/>
            <p:cNvGrpSpPr/>
            <p:nvPr/>
          </p:nvGrpSpPr>
          <p:grpSpPr>
            <a:xfrm rot="401952">
              <a:off x="6050975" y="1711091"/>
              <a:ext cx="2209802" cy="3276600"/>
              <a:chOff x="6324598" y="1451713"/>
              <a:chExt cx="2209802" cy="3276600"/>
            </a:xfrm>
          </p:grpSpPr>
          <p:sp>
            <p:nvSpPr>
              <p:cNvPr id="35" name="Oval 34"/>
              <p:cNvSpPr/>
              <p:nvPr/>
            </p:nvSpPr>
            <p:spPr>
              <a:xfrm rot="18371729">
                <a:off x="5816328" y="2289913"/>
                <a:ext cx="3276600" cy="16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6324598" y="1600200"/>
                <a:ext cx="2209802" cy="2971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6553200" y="2438400"/>
                <a:ext cx="1752600" cy="12231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flipH="1">
              <a:off x="6671930" y="1794612"/>
              <a:ext cx="20699" cy="3017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330429" y="3852012"/>
              <a:ext cx="472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19800" y="1676400"/>
              <a:ext cx="723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r</a:t>
              </a:r>
              <a:endParaRPr lang="en-US" sz="32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1810" y="3817203"/>
              <a:ext cx="2475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p</a:t>
              </a:r>
            </a:p>
            <a:p>
              <a:pPr algn="r"/>
              <a:r>
                <a:rPr lang="en-US" sz="2000" dirty="0"/>
                <a:t>final state</a:t>
              </a:r>
              <a:endParaRPr lang="en-US" sz="2000" baseline="-25000" dirty="0">
                <a:latin typeface="Symbol" panose="05050102010706020507" pitchFamily="18" charset="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3320" y="3556337"/>
            <a:ext cx="1665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ESE displaced from 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a, b </a:t>
            </a:r>
            <a:r>
              <a:rPr lang="en-US" sz="2000" dirty="0" smtClean="0">
                <a:solidFill>
                  <a:srgbClr val="0000FF"/>
                </a:solidFill>
              </a:rPr>
              <a:t>phase space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817073" y="4887433"/>
            <a:ext cx="1280160" cy="1280160"/>
          </a:xfrm>
          <a:prstGeom prst="ellipse">
            <a:avLst/>
          </a:prstGeom>
          <a:solidFill>
            <a:srgbClr val="FFCC99">
              <a:alpha val="74902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5638800" y="5120640"/>
            <a:ext cx="1280160" cy="1280160"/>
          </a:xfrm>
          <a:prstGeom prst="ellipse">
            <a:avLst/>
          </a:prstGeom>
          <a:solidFill>
            <a:srgbClr val="FFCC99">
              <a:alpha val="74902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263640" y="4343400"/>
            <a:ext cx="1280160" cy="1280160"/>
          </a:xfrm>
          <a:prstGeom prst="ellipse">
            <a:avLst/>
          </a:prstGeom>
          <a:solidFill>
            <a:srgbClr val="FFCC99">
              <a:alpha val="74902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720840" y="3886200"/>
            <a:ext cx="1280160" cy="1280160"/>
          </a:xfrm>
          <a:prstGeom prst="ellipse">
            <a:avLst/>
          </a:prstGeom>
          <a:solidFill>
            <a:srgbClr val="FFCC99">
              <a:alpha val="74902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934200" y="3657600"/>
            <a:ext cx="1280160" cy="1280160"/>
          </a:xfrm>
          <a:prstGeom prst="ellipse">
            <a:avLst/>
          </a:prstGeom>
          <a:solidFill>
            <a:srgbClr val="FFCC99">
              <a:alpha val="74902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10"/>
          <p:cNvSpPr>
            <a:spLocks noChangeArrowheads="1"/>
          </p:cNvSpPr>
          <p:nvPr/>
        </p:nvSpPr>
        <p:spPr bwMode="auto">
          <a:xfrm>
            <a:off x="0" y="139788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D0"/>
                </a:solidFill>
              </a:rPr>
              <a:t>1) Event-shape-engineering technique</a:t>
            </a:r>
            <a:endParaRPr lang="zh-CN" altLang="en-US" sz="4000" b="1" baseline="-25000" dirty="0">
              <a:solidFill>
                <a:srgbClr val="0000D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9144000" cy="45259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What is CME? Why is CME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important?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Background issue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New progresses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988"/>
          <a:stretch/>
        </p:blipFill>
        <p:spPr>
          <a:xfrm>
            <a:off x="1255420" y="3505200"/>
            <a:ext cx="6745580" cy="297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85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95800"/>
            <a:ext cx="6759225" cy="1939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b="1" dirty="0" smtClean="0"/>
              <a:t>2) The invariant mass method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6259" y="60314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arXiv:1705.05410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3200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Get rid of resonances, or utilize them…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1655762"/>
            <a:ext cx="5334000" cy="1371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45362"/>
              </p:ext>
            </p:extLst>
          </p:nvPr>
        </p:nvGraphicFramePr>
        <p:xfrm>
          <a:off x="1508125" y="990600"/>
          <a:ext cx="630396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4" name="Equation" r:id="rId4" imgW="2120760" imgH="685800" progId="Equation.DSMT4">
                  <p:embed/>
                </p:oleObj>
              </mc:Choice>
              <mc:Fallback>
                <p:oleObj name="Equation" r:id="rId4" imgW="212076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990600"/>
                        <a:ext cx="6303963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38201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D0"/>
                </a:solidFill>
              </a:rPr>
              <a:t>Identify the backgrounds </a:t>
            </a:r>
            <a:r>
              <a:rPr lang="en-US" altLang="zh-CN" sz="2800" b="1" dirty="0" smtClean="0">
                <a:solidFill>
                  <a:srgbClr val="0000D0"/>
                </a:solidFill>
              </a:rPr>
              <a:t>by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invariant </a:t>
            </a:r>
            <a:r>
              <a:rPr lang="en-US" altLang="zh-CN" sz="2800" b="1" dirty="0">
                <a:solidFill>
                  <a:srgbClr val="FF0000"/>
                </a:solidFill>
              </a:rPr>
              <a:t>mass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0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Check with AMPT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4991100" y="4343400"/>
            <a:ext cx="2247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High mass </a:t>
            </a:r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sz="2000" b="1" dirty="0">
                <a:solidFill>
                  <a:srgbClr val="FF0000"/>
                </a:solidFill>
              </a:rPr>
              <a:t> consistent with </a:t>
            </a:r>
            <a:r>
              <a:rPr lang="en-US" sz="2000" b="1" dirty="0" smtClean="0">
                <a:solidFill>
                  <a:srgbClr val="FF0000"/>
                </a:solidFill>
              </a:rPr>
              <a:t>0 as it should be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36132"/>
            <a:ext cx="42100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18665" cy="30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4876800"/>
            <a:ext cx="261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Resonance structure in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sz="2000" b="1" dirty="0" smtClean="0">
                <a:solidFill>
                  <a:srgbClr val="FF0000"/>
                </a:solidFill>
              </a:rPr>
              <a:t> as function of </a:t>
            </a:r>
            <a:r>
              <a:rPr lang="en-US" sz="2000" b="1" dirty="0" err="1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inv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158853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3600" y="15621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51825" y="1371600"/>
            <a:ext cx="887175" cy="15105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47800" y="3935298"/>
            <a:ext cx="381000" cy="1017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</p:cNvCxnSpPr>
          <p:nvPr/>
        </p:nvCxnSpPr>
        <p:spPr>
          <a:xfrm flipV="1">
            <a:off x="6115050" y="3398126"/>
            <a:ext cx="1276350" cy="945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33800" y="4130238"/>
            <a:ext cx="1600200" cy="5671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28576" y="240762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2857" y="1066800"/>
            <a:ext cx="400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Jie</a:t>
            </a:r>
            <a:r>
              <a:rPr lang="en-US" dirty="0" smtClean="0"/>
              <a:t> Zhao, </a:t>
            </a:r>
            <a:r>
              <a:rPr lang="en-US" dirty="0" err="1" smtClean="0"/>
              <a:t>Hanlin</a:t>
            </a:r>
            <a:r>
              <a:rPr lang="en-US" dirty="0" smtClean="0"/>
              <a:t> Li, FW, </a:t>
            </a:r>
            <a:r>
              <a:rPr lang="en-US" dirty="0"/>
              <a:t>arXiv:1705.05410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638800"/>
            <a:ext cx="7129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D0"/>
                </a:solidFill>
              </a:rPr>
              <a:t>Resonance background should be nearly zero at high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D0"/>
                </a:solidFill>
              </a:rPr>
              <a:t>CME at large mass may also be zero…</a:t>
            </a:r>
            <a:endParaRPr lang="en-US" sz="2200" dirty="0">
              <a:solidFill>
                <a:srgbClr val="0000D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066800"/>
            <a:ext cx="206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All are backgrounds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770550" cy="509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3550050" cy="251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500" y="5307769"/>
            <a:ext cx="224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High mass 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Dg: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888" y="1219200"/>
            <a:ext cx="261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Resonance structure in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sz="2000" b="1" dirty="0" smtClean="0">
                <a:solidFill>
                  <a:srgbClr val="FF0000"/>
                </a:solidFill>
              </a:rPr>
              <a:t> as function of </a:t>
            </a:r>
            <a:r>
              <a:rPr lang="en-US" sz="2000" b="1" dirty="0" err="1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inv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00825" y="2036885"/>
            <a:ext cx="409575" cy="993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24000" y="1667553"/>
            <a:ext cx="2590800" cy="10756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5886450" y="3829095"/>
            <a:ext cx="1428750" cy="1478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76600" y="5638800"/>
            <a:ext cx="1676400" cy="3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61516" y="1667553"/>
            <a:ext cx="2182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Major background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76400" y="1881617"/>
            <a:ext cx="2667000" cy="30763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Get away from resonances</a:t>
            </a:r>
            <a:endParaRPr lang="en-US" b="1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914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Jie</a:t>
            </a:r>
            <a:r>
              <a:rPr lang="en-US" dirty="0" smtClean="0"/>
              <a:t> Zhao (STAR) Quark Matter 2018, arXiv:1807.09925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6600824" y="5345668"/>
                <a:ext cx="1552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(4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%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00824" y="5345668"/>
                <a:ext cx="1552575" cy="369332"/>
              </a:xfrm>
              <a:prstGeom prst="rect">
                <a:avLst/>
              </a:prstGeom>
              <a:blipFill>
                <a:blip r:embed="rId4"/>
                <a:stretch>
                  <a:fillRect l="-354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Can CME survive to high mass?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917003"/>
            <a:ext cx="7543800" cy="1331397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00D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D0"/>
                </a:solidFill>
              </a:rPr>
              <a:t>inv</a:t>
            </a:r>
            <a:r>
              <a:rPr lang="en-US" sz="2400" dirty="0" smtClean="0">
                <a:solidFill>
                  <a:srgbClr val="0000D0"/>
                </a:solidFill>
              </a:rPr>
              <a:t> &gt; 2 GeV/c</a:t>
            </a:r>
            <a:r>
              <a:rPr lang="en-US" sz="2400" baseline="30000" dirty="0" smtClean="0">
                <a:solidFill>
                  <a:srgbClr val="0000D0"/>
                </a:solidFill>
              </a:rPr>
              <a:t>2</a:t>
            </a:r>
            <a:r>
              <a:rPr lang="en-US" sz="2400" dirty="0" smtClean="0">
                <a:solidFill>
                  <a:srgbClr val="0000D0"/>
                </a:solidFill>
              </a:rPr>
              <a:t> contains appreciable low </a:t>
            </a:r>
            <a:r>
              <a:rPr lang="en-US" sz="2400" dirty="0" err="1" smtClean="0">
                <a:solidFill>
                  <a:srgbClr val="0000D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D0"/>
                </a:solidFill>
              </a:rPr>
              <a:t>T</a:t>
            </a:r>
            <a:r>
              <a:rPr lang="en-US" sz="2400" dirty="0" smtClean="0">
                <a:solidFill>
                  <a:srgbClr val="0000D0"/>
                </a:solidFill>
              </a:rPr>
              <a:t> </a:t>
            </a:r>
            <a:r>
              <a:rPr lang="en-US" sz="2400" dirty="0" err="1" smtClean="0">
                <a:solidFill>
                  <a:srgbClr val="0000D0"/>
                </a:solidFill>
              </a:rPr>
              <a:t>pions</a:t>
            </a:r>
            <a:endParaRPr lang="en-US" sz="2400" dirty="0" smtClean="0">
              <a:solidFill>
                <a:srgbClr val="0000D0"/>
              </a:solidFill>
            </a:endParaRPr>
          </a:p>
          <a:p>
            <a:r>
              <a:rPr lang="en-US" sz="2400" dirty="0" smtClean="0">
                <a:solidFill>
                  <a:srgbClr val="0000D0"/>
                </a:solidFill>
              </a:rPr>
              <a:t>CME signal may not be limited only to low </a:t>
            </a:r>
            <a:r>
              <a:rPr lang="en-US" sz="2400" dirty="0" err="1">
                <a:solidFill>
                  <a:srgbClr val="0000D0"/>
                </a:solidFill>
              </a:rPr>
              <a:t>p</a:t>
            </a:r>
            <a:r>
              <a:rPr lang="en-US" sz="2400" baseline="-25000" dirty="0" err="1">
                <a:solidFill>
                  <a:srgbClr val="0000D0"/>
                </a:solidFill>
              </a:rPr>
              <a:t>T</a:t>
            </a:r>
            <a:r>
              <a:rPr lang="en-US" sz="2400" dirty="0">
                <a:solidFill>
                  <a:srgbClr val="0000D0"/>
                </a:solidFill>
              </a:rPr>
              <a:t> </a:t>
            </a:r>
            <a:endParaRPr lang="en-US" sz="2400" dirty="0" smtClean="0">
              <a:solidFill>
                <a:srgbClr val="0000D0"/>
              </a:solidFill>
            </a:endParaRPr>
          </a:p>
          <a:p>
            <a:r>
              <a:rPr lang="en-US" sz="2400" dirty="0" smtClean="0">
                <a:solidFill>
                  <a:srgbClr val="0000D0"/>
                </a:solidFill>
              </a:rPr>
              <a:t>High mass should still contain CME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0" r="9852" b="26271"/>
          <a:stretch/>
        </p:blipFill>
        <p:spPr bwMode="auto">
          <a:xfrm>
            <a:off x="4800600" y="1143000"/>
            <a:ext cx="3742521" cy="36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1044" y="3581400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Shi et al., 1711.02496,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Ann.Phys.394(2018)50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287833">
            <a:off x="6261322" y="2069068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Directly produced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800266">
            <a:off x="6991644" y="2793581"/>
            <a:ext cx="114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state</a:t>
            </a:r>
            <a:endParaRPr lang="en-US" dirty="0"/>
          </a:p>
        </p:txBody>
      </p:sp>
      <p:pic>
        <p:nvPicPr>
          <p:cNvPr id="15362" name="Picture 2" descr="C:\Users\fqwang\SkyDrive\Research\Talks\2018-05 QM_Venice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1268413"/>
            <a:ext cx="422433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57400" y="1383268"/>
            <a:ext cx="120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7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Can we access CME at low </a:t>
            </a:r>
            <a:r>
              <a:rPr lang="en-US" sz="4800" b="1" dirty="0" err="1" smtClean="0"/>
              <a:t>p</a:t>
            </a:r>
            <a:r>
              <a:rPr lang="en-US" sz="4800" b="1" baseline="-25000" dirty="0" err="1" smtClean="0"/>
              <a:t>T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8"/>
          <a:stretch/>
        </p:blipFill>
        <p:spPr bwMode="auto">
          <a:xfrm>
            <a:off x="4419600" y="3733800"/>
            <a:ext cx="1485482" cy="4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162800" y="4215018"/>
            <a:ext cx="1905000" cy="509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0299"/>
            <a:ext cx="3962400" cy="47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4711350"/>
            <a:ext cx="127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peaked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8004" y="471135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mooth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145284"/>
            <a:ext cx="43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S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23166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32134" y="5329535"/>
            <a:ext cx="412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r(</a:t>
            </a:r>
            <a:r>
              <a:rPr lang="en-US" sz="2400" dirty="0" err="1">
                <a:solidFill>
                  <a:srgbClr val="0000CC"/>
                </a:solidFill>
              </a:rPr>
              <a:t>m</a:t>
            </a:r>
            <a:r>
              <a:rPr lang="en-US" sz="2400" baseline="-25000" dirty="0" err="1">
                <a:solidFill>
                  <a:srgbClr val="0000CC"/>
                </a:solidFill>
              </a:rPr>
              <a:t>inv</a:t>
            </a:r>
            <a:r>
              <a:rPr lang="en-US" sz="2400" dirty="0" smtClean="0">
                <a:solidFill>
                  <a:srgbClr val="0000CC"/>
                </a:solidFill>
              </a:rPr>
              <a:t>) * ( P</a:t>
            </a:r>
            <a:r>
              <a:rPr lang="en-US" sz="2400" baseline="-25000" dirty="0" smtClean="0">
                <a:solidFill>
                  <a:srgbClr val="0000CC"/>
                </a:solidFill>
              </a:rPr>
              <a:t>0 </a:t>
            </a:r>
            <a:r>
              <a:rPr lang="en-US" sz="2400" dirty="0" smtClean="0">
                <a:solidFill>
                  <a:srgbClr val="0000CC"/>
                </a:solidFill>
              </a:rPr>
              <a:t>+ P</a:t>
            </a:r>
            <a:r>
              <a:rPr lang="en-US" sz="2400" baseline="-25000" dirty="0" smtClean="0">
                <a:solidFill>
                  <a:srgbClr val="0000CC"/>
                </a:solidFill>
              </a:rPr>
              <a:t>1</a:t>
            </a:r>
            <a:r>
              <a:rPr lang="en-US" sz="2400" dirty="0" smtClean="0">
                <a:solidFill>
                  <a:srgbClr val="0000CC"/>
                </a:solidFill>
              </a:rPr>
              <a:t>*</a:t>
            </a:r>
            <a:r>
              <a:rPr lang="en-US" sz="2400" dirty="0" err="1" smtClean="0">
                <a:solidFill>
                  <a:srgbClr val="0000CC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CC"/>
                </a:solidFill>
              </a:rPr>
              <a:t>inv</a:t>
            </a:r>
            <a:r>
              <a:rPr lang="en-US" sz="2400" dirty="0" smtClean="0">
                <a:solidFill>
                  <a:srgbClr val="0000CC"/>
                </a:solidFill>
              </a:rPr>
              <a:t> )     </a:t>
            </a:r>
            <a:r>
              <a:rPr lang="en-US" sz="2400" dirty="0" smtClean="0"/>
              <a:t>+  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7119" y="2133600"/>
            <a:ext cx="432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Dg</a:t>
            </a:r>
            <a:r>
              <a:rPr lang="en-US" dirty="0" smtClean="0"/>
              <a:t> = (24.5 ± 0.1) × 10</a:t>
            </a:r>
            <a:r>
              <a:rPr lang="en-US" baseline="30000" dirty="0" smtClean="0">
                <a:latin typeface="Symbol" panose="05050102010706020507" pitchFamily="18" charset="2"/>
              </a:rPr>
              <a:t>-</a:t>
            </a:r>
            <a:r>
              <a:rPr lang="en-US" baseline="30000" dirty="0"/>
              <a:t>5</a:t>
            </a:r>
          </a:p>
          <a:p>
            <a:r>
              <a:rPr lang="en-US" dirty="0" smtClean="0"/>
              <a:t>Input CME: a</a:t>
            </a:r>
            <a:r>
              <a:rPr lang="en-US" baseline="-25000" dirty="0" smtClean="0"/>
              <a:t>1</a:t>
            </a:r>
            <a:r>
              <a:rPr lang="en-US" dirty="0" smtClean="0"/>
              <a:t> = 0.008</a:t>
            </a:r>
          </a:p>
          <a:p>
            <a:r>
              <a:rPr lang="en-US" dirty="0" smtClean="0"/>
              <a:t>CME </a:t>
            </a:r>
            <a:r>
              <a:rPr lang="en-US" dirty="0" err="1" smtClean="0"/>
              <a:t>frac</a:t>
            </a:r>
            <a:r>
              <a:rPr lang="en-US" dirty="0" smtClean="0"/>
              <a:t>: 2a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prim</a:t>
            </a:r>
            <a:r>
              <a:rPr lang="en-US" dirty="0" smtClean="0"/>
              <a:t>/N</a:t>
            </a:r>
            <a:r>
              <a:rPr lang="en-US" baseline="-25000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 smtClean="0"/>
              <a:t>4.6 × 10</a:t>
            </a:r>
            <a:r>
              <a:rPr lang="en-US" b="1" baseline="30000" dirty="0" smtClean="0">
                <a:latin typeface="Symbol" panose="05050102010706020507" pitchFamily="18" charset="2"/>
              </a:rPr>
              <a:t>-</a:t>
            </a:r>
            <a:r>
              <a:rPr lang="en-US" b="1" baseline="30000" dirty="0" smtClean="0"/>
              <a:t>5</a:t>
            </a:r>
            <a:r>
              <a:rPr lang="en-US" b="1" dirty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(20%)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3" y="1347161"/>
            <a:ext cx="4425337" cy="6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8736"/>
          <a:stretch/>
        </p:blipFill>
        <p:spPr bwMode="auto">
          <a:xfrm>
            <a:off x="4114800" y="4267200"/>
            <a:ext cx="4978400" cy="3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14800" y="4191000"/>
            <a:ext cx="3048000" cy="515885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8014" y="3135868"/>
            <a:ext cx="37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inv</a:t>
            </a:r>
            <a:r>
              <a:rPr lang="en-US" dirty="0" smtClean="0">
                <a:solidFill>
                  <a:srgbClr val="FF0000"/>
                </a:solidFill>
              </a:rPr>
              <a:t>&gt;2 GeV/c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b="1" dirty="0" smtClean="0">
                <a:solidFill>
                  <a:srgbClr val="FF0000"/>
                </a:solidFill>
              </a:rPr>
              <a:t>(4.5 </a:t>
            </a:r>
            <a:r>
              <a:rPr lang="en-US" b="1" dirty="0">
                <a:solidFill>
                  <a:srgbClr val="FF0000"/>
                </a:solidFill>
              </a:rPr>
              <a:t>± </a:t>
            </a:r>
            <a:r>
              <a:rPr lang="en-US" b="1" dirty="0" smtClean="0">
                <a:solidFill>
                  <a:srgbClr val="FF0000"/>
                </a:solidFill>
              </a:rPr>
              <a:t>0.8) </a:t>
            </a:r>
            <a:r>
              <a:rPr lang="en-US" b="1" dirty="0">
                <a:solidFill>
                  <a:srgbClr val="FF0000"/>
                </a:solidFill>
              </a:rPr>
              <a:t>× 10</a:t>
            </a:r>
            <a:r>
              <a:rPr lang="en-US" b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4400" y="5943600"/>
            <a:ext cx="3459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Fit result: 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</a:rPr>
              <a:t>(3.9 </a:t>
            </a:r>
            <a:r>
              <a:rPr lang="en-US" sz="2000" b="1" dirty="0">
                <a:solidFill>
                  <a:srgbClr val="FF0000"/>
                </a:solidFill>
              </a:rPr>
              <a:t>± </a:t>
            </a:r>
            <a:r>
              <a:rPr lang="en-US" sz="2000" b="1" dirty="0" smtClean="0">
                <a:solidFill>
                  <a:srgbClr val="FF0000"/>
                </a:solidFill>
              </a:rPr>
              <a:t>0.2) </a:t>
            </a:r>
            <a:r>
              <a:rPr lang="en-US" sz="2000" b="1" dirty="0">
                <a:solidFill>
                  <a:srgbClr val="FF0000"/>
                </a:solidFill>
              </a:rPr>
              <a:t>× 10</a:t>
            </a:r>
            <a:r>
              <a:rPr lang="en-US" sz="2000" b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z="2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400" y="1290935"/>
            <a:ext cx="2261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Low </a:t>
            </a:r>
            <a:r>
              <a:rPr lang="en-US" sz="2400" dirty="0" smtClean="0"/>
              <a:t>mass region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14800" y="3657600"/>
            <a:ext cx="495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926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Two component model</a:t>
            </a:r>
            <a:r>
              <a:rPr lang="en-US" b="1" dirty="0"/>
              <a:t>: Resonances + </a:t>
            </a:r>
            <a:r>
              <a:rPr lang="en-US" b="1" dirty="0" smtClean="0"/>
              <a:t>CME: </a:t>
            </a:r>
            <a:r>
              <a:rPr lang="en-US" dirty="0" err="1" smtClean="0"/>
              <a:t>Jie</a:t>
            </a:r>
            <a:r>
              <a:rPr lang="en-US" dirty="0" smtClean="0"/>
              <a:t> Zhao, </a:t>
            </a:r>
            <a:r>
              <a:rPr lang="en-US" dirty="0" err="1" smtClean="0"/>
              <a:t>Hanlin</a:t>
            </a:r>
            <a:r>
              <a:rPr lang="en-US" dirty="0" smtClean="0"/>
              <a:t> Li, FW, arXiv:1705.05410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47780" y="1972269"/>
          <a:ext cx="3199358" cy="76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Equation" r:id="rId6" imgW="1955520" imgH="469800" progId="Equation.DSMT4">
                  <p:embed/>
                </p:oleObj>
              </mc:Choice>
              <mc:Fallback>
                <p:oleObj name="Equation" r:id="rId6" imgW="195552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80" y="1972269"/>
                        <a:ext cx="3199358" cy="767369"/>
                      </a:xfrm>
                      <a:prstGeom prst="rect">
                        <a:avLst/>
                      </a:prstGeom>
                      <a:solidFill>
                        <a:srgbClr val="C8FEFD">
                          <a:alpha val="74902"/>
                        </a:srgb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914400" y="1905000"/>
            <a:ext cx="82802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712192">
            <a:off x="1031568" y="3465820"/>
            <a:ext cx="1516441" cy="461665"/>
          </a:xfrm>
          <a:prstGeom prst="rect">
            <a:avLst/>
          </a:prstGeom>
          <a:solidFill>
            <a:srgbClr val="C8FEFD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Dg</a:t>
            </a:r>
            <a:r>
              <a:rPr lang="en-US" sz="2400" b="1" dirty="0" smtClean="0"/>
              <a:t> traces r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35860" y="2213361"/>
            <a:ext cx="380999" cy="413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3576" y="215419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91400" y="2338864"/>
            <a:ext cx="174006" cy="37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712192">
            <a:off x="681109" y="4681789"/>
            <a:ext cx="2692532" cy="461665"/>
          </a:xfrm>
          <a:prstGeom prst="rect">
            <a:avLst/>
          </a:prstGeom>
          <a:solidFill>
            <a:srgbClr val="C8FEFD">
              <a:alpha val="25098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really see signal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038600" y="3505200"/>
            <a:ext cx="5054600" cy="291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29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Can we access CME at low </a:t>
            </a:r>
            <a:r>
              <a:rPr lang="en-US" sz="4800" b="1" dirty="0" err="1" smtClean="0"/>
              <a:t>p</a:t>
            </a:r>
            <a:r>
              <a:rPr lang="en-US" sz="4800" b="1" baseline="-25000" dirty="0" err="1" smtClean="0"/>
              <a:t>T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8"/>
          <a:stretch/>
        </p:blipFill>
        <p:spPr bwMode="auto">
          <a:xfrm>
            <a:off x="4419600" y="3733800"/>
            <a:ext cx="1485482" cy="4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162800" y="4215018"/>
            <a:ext cx="1905000" cy="509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0299"/>
            <a:ext cx="3962400" cy="47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4711350"/>
            <a:ext cx="127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peaked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8004" y="471135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mooth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145284"/>
            <a:ext cx="43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S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23166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32134" y="5329535"/>
            <a:ext cx="412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r(</a:t>
            </a:r>
            <a:r>
              <a:rPr lang="en-US" sz="2400" dirty="0" err="1">
                <a:solidFill>
                  <a:srgbClr val="0000CC"/>
                </a:solidFill>
              </a:rPr>
              <a:t>m</a:t>
            </a:r>
            <a:r>
              <a:rPr lang="en-US" sz="2400" baseline="-25000" dirty="0" err="1">
                <a:solidFill>
                  <a:srgbClr val="0000CC"/>
                </a:solidFill>
              </a:rPr>
              <a:t>inv</a:t>
            </a:r>
            <a:r>
              <a:rPr lang="en-US" sz="2400" dirty="0" smtClean="0">
                <a:solidFill>
                  <a:srgbClr val="0000CC"/>
                </a:solidFill>
              </a:rPr>
              <a:t>) * ( P</a:t>
            </a:r>
            <a:r>
              <a:rPr lang="en-US" sz="2400" baseline="-25000" dirty="0" smtClean="0">
                <a:solidFill>
                  <a:srgbClr val="0000CC"/>
                </a:solidFill>
              </a:rPr>
              <a:t>0 </a:t>
            </a:r>
            <a:r>
              <a:rPr lang="en-US" sz="2400" dirty="0" smtClean="0">
                <a:solidFill>
                  <a:srgbClr val="0000CC"/>
                </a:solidFill>
              </a:rPr>
              <a:t>+ P</a:t>
            </a:r>
            <a:r>
              <a:rPr lang="en-US" sz="2400" baseline="-25000" dirty="0" smtClean="0">
                <a:solidFill>
                  <a:srgbClr val="0000CC"/>
                </a:solidFill>
              </a:rPr>
              <a:t>1</a:t>
            </a:r>
            <a:r>
              <a:rPr lang="en-US" sz="2400" dirty="0" smtClean="0">
                <a:solidFill>
                  <a:srgbClr val="0000CC"/>
                </a:solidFill>
              </a:rPr>
              <a:t>*</a:t>
            </a:r>
            <a:r>
              <a:rPr lang="en-US" sz="2400" dirty="0" err="1" smtClean="0">
                <a:solidFill>
                  <a:srgbClr val="0000CC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CC"/>
                </a:solidFill>
              </a:rPr>
              <a:t>inv</a:t>
            </a:r>
            <a:r>
              <a:rPr lang="en-US" sz="2400" dirty="0" smtClean="0">
                <a:solidFill>
                  <a:srgbClr val="0000CC"/>
                </a:solidFill>
              </a:rPr>
              <a:t> )     </a:t>
            </a:r>
            <a:r>
              <a:rPr lang="en-US" sz="2400" dirty="0" smtClean="0"/>
              <a:t>+  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7119" y="2133600"/>
            <a:ext cx="432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Dg</a:t>
            </a:r>
            <a:r>
              <a:rPr lang="en-US" dirty="0" smtClean="0"/>
              <a:t> = (24.5 ± 0.1) × 10</a:t>
            </a:r>
            <a:r>
              <a:rPr lang="en-US" baseline="30000" dirty="0" smtClean="0">
                <a:latin typeface="Symbol" panose="05050102010706020507" pitchFamily="18" charset="2"/>
              </a:rPr>
              <a:t>-</a:t>
            </a:r>
            <a:r>
              <a:rPr lang="en-US" baseline="30000" dirty="0"/>
              <a:t>5</a:t>
            </a:r>
          </a:p>
          <a:p>
            <a:r>
              <a:rPr lang="en-US" dirty="0" smtClean="0"/>
              <a:t>Input CME: a</a:t>
            </a:r>
            <a:r>
              <a:rPr lang="en-US" baseline="-25000" dirty="0" smtClean="0"/>
              <a:t>1</a:t>
            </a:r>
            <a:r>
              <a:rPr lang="en-US" dirty="0" smtClean="0"/>
              <a:t> = 0.008</a:t>
            </a:r>
          </a:p>
          <a:p>
            <a:r>
              <a:rPr lang="en-US" dirty="0" smtClean="0"/>
              <a:t>CME </a:t>
            </a:r>
            <a:r>
              <a:rPr lang="en-US" dirty="0" err="1" smtClean="0"/>
              <a:t>frac</a:t>
            </a:r>
            <a:r>
              <a:rPr lang="en-US" dirty="0" smtClean="0"/>
              <a:t>: 2a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prim</a:t>
            </a:r>
            <a:r>
              <a:rPr lang="en-US" dirty="0" smtClean="0"/>
              <a:t>/N</a:t>
            </a:r>
            <a:r>
              <a:rPr lang="en-US" baseline="-25000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 smtClean="0"/>
              <a:t>4.6 × 10</a:t>
            </a:r>
            <a:r>
              <a:rPr lang="en-US" b="1" baseline="30000" dirty="0" smtClean="0">
                <a:latin typeface="Symbol" panose="05050102010706020507" pitchFamily="18" charset="2"/>
              </a:rPr>
              <a:t>-</a:t>
            </a:r>
            <a:r>
              <a:rPr lang="en-US" b="1" baseline="30000" dirty="0" smtClean="0"/>
              <a:t>5</a:t>
            </a:r>
            <a:r>
              <a:rPr lang="en-US" b="1" dirty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(20%)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3" y="1347161"/>
            <a:ext cx="4425337" cy="6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8736"/>
          <a:stretch/>
        </p:blipFill>
        <p:spPr bwMode="auto">
          <a:xfrm>
            <a:off x="4114800" y="4267200"/>
            <a:ext cx="4978400" cy="3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14800" y="4191000"/>
            <a:ext cx="3048000" cy="515885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8014" y="3135868"/>
            <a:ext cx="37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inv</a:t>
            </a:r>
            <a:r>
              <a:rPr lang="en-US" dirty="0" smtClean="0">
                <a:solidFill>
                  <a:srgbClr val="FF0000"/>
                </a:solidFill>
              </a:rPr>
              <a:t>&gt;2 GeV/c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b="1" dirty="0" smtClean="0">
                <a:solidFill>
                  <a:srgbClr val="FF0000"/>
                </a:solidFill>
              </a:rPr>
              <a:t>(4.5 </a:t>
            </a:r>
            <a:r>
              <a:rPr lang="en-US" b="1" dirty="0">
                <a:solidFill>
                  <a:srgbClr val="FF0000"/>
                </a:solidFill>
              </a:rPr>
              <a:t>± </a:t>
            </a:r>
            <a:r>
              <a:rPr lang="en-US" b="1" dirty="0" smtClean="0">
                <a:solidFill>
                  <a:srgbClr val="FF0000"/>
                </a:solidFill>
              </a:rPr>
              <a:t>0.8) </a:t>
            </a:r>
            <a:r>
              <a:rPr lang="en-US" b="1" dirty="0">
                <a:solidFill>
                  <a:srgbClr val="FF0000"/>
                </a:solidFill>
              </a:rPr>
              <a:t>× 10</a:t>
            </a:r>
            <a:r>
              <a:rPr lang="en-US" b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4400" y="5943600"/>
            <a:ext cx="3459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Fit result: 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</a:rPr>
              <a:t>(3.9 </a:t>
            </a:r>
            <a:r>
              <a:rPr lang="en-US" sz="2000" b="1" dirty="0">
                <a:solidFill>
                  <a:srgbClr val="FF0000"/>
                </a:solidFill>
              </a:rPr>
              <a:t>± </a:t>
            </a:r>
            <a:r>
              <a:rPr lang="en-US" sz="2000" b="1" dirty="0" smtClean="0">
                <a:solidFill>
                  <a:srgbClr val="FF0000"/>
                </a:solidFill>
              </a:rPr>
              <a:t>0.2) </a:t>
            </a:r>
            <a:r>
              <a:rPr lang="en-US" sz="2000" b="1" dirty="0">
                <a:solidFill>
                  <a:srgbClr val="FF0000"/>
                </a:solidFill>
              </a:rPr>
              <a:t>× 10</a:t>
            </a:r>
            <a:r>
              <a:rPr lang="en-US" sz="2000" b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z="2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400" y="1290935"/>
            <a:ext cx="2261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Low </a:t>
            </a:r>
            <a:r>
              <a:rPr lang="en-US" sz="2400" dirty="0" smtClean="0"/>
              <a:t>mass region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14800" y="3657600"/>
            <a:ext cx="495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926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Two component model</a:t>
            </a:r>
            <a:r>
              <a:rPr lang="en-US" b="1" dirty="0"/>
              <a:t>: Resonances + </a:t>
            </a:r>
            <a:r>
              <a:rPr lang="en-US" b="1" dirty="0" smtClean="0"/>
              <a:t>CME: </a:t>
            </a:r>
            <a:r>
              <a:rPr lang="en-US" dirty="0" err="1" smtClean="0"/>
              <a:t>Jie</a:t>
            </a:r>
            <a:r>
              <a:rPr lang="en-US" dirty="0" smtClean="0"/>
              <a:t> Zhao, </a:t>
            </a:r>
            <a:r>
              <a:rPr lang="en-US" dirty="0" err="1" smtClean="0"/>
              <a:t>Hanlin</a:t>
            </a:r>
            <a:r>
              <a:rPr lang="en-US" dirty="0" smtClean="0"/>
              <a:t> Li, FW, arXiv:1705.05410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47780" y="1972269"/>
          <a:ext cx="3199358" cy="76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8" name="Equation" r:id="rId6" imgW="1955520" imgH="469800" progId="Equation.DSMT4">
                  <p:embed/>
                </p:oleObj>
              </mc:Choice>
              <mc:Fallback>
                <p:oleObj name="Equation" r:id="rId6" imgW="195552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80" y="1972269"/>
                        <a:ext cx="3199358" cy="767369"/>
                      </a:xfrm>
                      <a:prstGeom prst="rect">
                        <a:avLst/>
                      </a:prstGeom>
                      <a:solidFill>
                        <a:srgbClr val="C8FEFD">
                          <a:alpha val="74902"/>
                        </a:srgb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914400" y="1905000"/>
            <a:ext cx="82802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712192">
            <a:off x="1031568" y="3465820"/>
            <a:ext cx="1516441" cy="461665"/>
          </a:xfrm>
          <a:prstGeom prst="rect">
            <a:avLst/>
          </a:prstGeom>
          <a:solidFill>
            <a:srgbClr val="C8FEFD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Dg</a:t>
            </a:r>
            <a:r>
              <a:rPr lang="en-US" sz="2400" b="1" dirty="0" smtClean="0"/>
              <a:t> traces r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35860" y="2213361"/>
            <a:ext cx="380999" cy="413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3576" y="215419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91400" y="2338864"/>
            <a:ext cx="174006" cy="37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712192">
            <a:off x="681109" y="4681789"/>
            <a:ext cx="2692532" cy="461665"/>
          </a:xfrm>
          <a:prstGeom prst="rect">
            <a:avLst/>
          </a:prstGeom>
          <a:solidFill>
            <a:srgbClr val="C8FEFD">
              <a:alpha val="25098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really see signal</a:t>
            </a:r>
            <a:endParaRPr lang="en-US" sz="24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Indulge into the resonance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0303" y="990600"/>
                <a:ext cx="41148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ESE 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selects different v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but does not bias spectators or magnetic field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Dg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-Dg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represents background shape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Fit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k*(</a:t>
                </a:r>
                <a:r>
                  <a:rPr lang="en-US" dirty="0" err="1">
                    <a:solidFill>
                      <a:srgbClr val="FF0000"/>
                    </a:solidFill>
                  </a:rPr>
                  <a:t>B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shape) + CME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Fit does not assume </a:t>
                </a:r>
                <a:r>
                  <a:rPr lang="en-US" dirty="0">
                    <a:latin typeface="Symbol" panose="05050102010706020507" pitchFamily="18" charset="2"/>
                  </a:rPr>
                  <a:t>Dg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dirty="0" smtClean="0"/>
                  <a:t> v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but only dependent of v</a:t>
                </a:r>
                <a:r>
                  <a:rPr lang="en-US" baseline="-25000" dirty="0" smtClean="0"/>
                  <a:t>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Fit assumes constant CME. Fit </a:t>
                </a:r>
                <a:r>
                  <a:rPr lang="en-US" dirty="0" smtClean="0">
                    <a:latin typeface="Symbol" panose="05050102010706020507" pitchFamily="18" charset="2"/>
                  </a:rPr>
                  <a:t>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ndf</a:t>
                </a:r>
                <a:r>
                  <a:rPr lang="en-US" dirty="0" smtClean="0"/>
                  <a:t> tells whether it’s a good assumption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03" y="990600"/>
                <a:ext cx="41148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037" t="-106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038600" cy="47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91" y="3352800"/>
            <a:ext cx="4376738" cy="30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5193268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92011" y="495300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785347" y="963706"/>
            <a:ext cx="654992" cy="56490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877389"/>
            <a:ext cx="3238500" cy="75208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82613" y="838200"/>
          <a:ext cx="38592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5" name="Equation" r:id="rId6" imgW="2234880" imgH="469800" progId="Equation.DSMT4">
                  <p:embed/>
                </p:oleObj>
              </mc:Choice>
              <mc:Fallback>
                <p:oleObj name="Equation" r:id="rId6" imgW="2234880" imgH="469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838200"/>
                        <a:ext cx="385921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40339" y="2133600"/>
            <a:ext cx="4362190" cy="42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45973" y="2831068"/>
            <a:ext cx="355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Jie</a:t>
            </a:r>
            <a:r>
              <a:rPr lang="en-US" b="1" dirty="0" smtClean="0">
                <a:solidFill>
                  <a:srgbClr val="FF0000"/>
                </a:solidFill>
              </a:rPr>
              <a:t> Zhao (STAR), QM18, 1807.09925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Indulge into the resonance region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0303" y="990600"/>
                <a:ext cx="41148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ESE 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selects different v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but does not bias spectators or magnetic field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Dg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-Dg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represents background shape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Fit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k*(</a:t>
                </a:r>
                <a:r>
                  <a:rPr lang="en-US" dirty="0" err="1">
                    <a:solidFill>
                      <a:srgbClr val="FF0000"/>
                    </a:solidFill>
                  </a:rPr>
                  <a:t>B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shape) + CME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Fit does not assume </a:t>
                </a:r>
                <a:r>
                  <a:rPr lang="en-US" b="1" dirty="0">
                    <a:latin typeface="Symbol" panose="05050102010706020507" pitchFamily="18" charset="2"/>
                  </a:rPr>
                  <a:t>Dg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b="1" dirty="0" smtClean="0"/>
                  <a:t> v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; </a:t>
                </a:r>
                <a:r>
                  <a:rPr lang="en-US" b="1" dirty="0"/>
                  <a:t>w</a:t>
                </a:r>
                <a:r>
                  <a:rPr lang="en-US" b="1" dirty="0" smtClean="0"/>
                  <a:t>orks as long as it is dependent of v</a:t>
                </a:r>
                <a:r>
                  <a:rPr lang="en-US" b="1" baseline="-25000" dirty="0" smtClean="0"/>
                  <a:t>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Fit assumes constant CME. Fit </a:t>
                </a:r>
                <a:r>
                  <a:rPr lang="en-US" dirty="0" smtClean="0">
                    <a:latin typeface="Symbol" panose="05050102010706020507" pitchFamily="18" charset="2"/>
                  </a:rPr>
                  <a:t>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ndf</a:t>
                </a:r>
                <a:r>
                  <a:rPr lang="en-US" dirty="0" smtClean="0"/>
                  <a:t> tells whether it’s a good assumption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03" y="990600"/>
                <a:ext cx="4114800" cy="2862322"/>
              </a:xfrm>
              <a:prstGeom prst="rect">
                <a:avLst/>
              </a:prstGeom>
              <a:blipFill>
                <a:blip r:embed="rId3"/>
                <a:stretch>
                  <a:fillRect l="-1037" t="-1279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5172"/>
            <a:ext cx="4038600" cy="47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91" y="3352800"/>
            <a:ext cx="4376738" cy="30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5193268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92011" y="495300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785347" y="963706"/>
            <a:ext cx="654992" cy="56490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877389"/>
            <a:ext cx="3238500" cy="75208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82613" y="838200"/>
          <a:ext cx="38592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0" name="Equation" r:id="rId6" imgW="2234880" imgH="469800" progId="Equation.DSMT4">
                  <p:embed/>
                </p:oleObj>
              </mc:Choice>
              <mc:Fallback>
                <p:oleObj name="Equation" r:id="rId6" imgW="2234880" imgH="469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838200"/>
                        <a:ext cx="385921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5973" y="2831068"/>
            <a:ext cx="355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Jie</a:t>
            </a:r>
            <a:r>
              <a:rPr lang="en-US" b="1" dirty="0" smtClean="0">
                <a:solidFill>
                  <a:srgbClr val="FF0000"/>
                </a:solidFill>
              </a:rPr>
              <a:t> Zhao (STAR), QM18, 1807.09925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7010400" y="4572000"/>
                <a:ext cx="1766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CME=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%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10400" y="4572000"/>
                <a:ext cx="1766751" cy="369332"/>
              </a:xfrm>
              <a:prstGeom prst="rect">
                <a:avLst/>
              </a:prstGeom>
              <a:blipFill>
                <a:blip r:embed="rId8"/>
                <a:stretch>
                  <a:fillRect l="-27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54"/>
            <a:ext cx="8229600" cy="880646"/>
          </a:xfrm>
        </p:spPr>
        <p:txBody>
          <a:bodyPr>
            <a:noAutofit/>
          </a:bodyPr>
          <a:lstStyle/>
          <a:p>
            <a:r>
              <a:rPr lang="en-US" sz="4000" dirty="0" smtClean="0"/>
              <a:t>3) RP vs PP comparison measurement</a:t>
            </a:r>
            <a:endParaRPr lang="en-US" sz="4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038600" y="1447800"/>
            <a:ext cx="4572000" cy="2057400"/>
            <a:chOff x="1676400" y="1828800"/>
            <a:chExt cx="4572000" cy="2057400"/>
          </a:xfrm>
        </p:grpSpPr>
        <p:sp>
          <p:nvSpPr>
            <p:cNvPr id="4" name="Oval 3"/>
            <p:cNvSpPr/>
            <p:nvPr/>
          </p:nvSpPr>
          <p:spPr>
            <a:xfrm>
              <a:off x="3505200" y="2057400"/>
              <a:ext cx="914400" cy="1828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676400" y="29718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962400" y="2362201"/>
              <a:ext cx="0" cy="1219199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33600" y="2514600"/>
              <a:ext cx="457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19600" y="29718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62200" y="27432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90800" y="2362200"/>
              <a:ext cx="579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BKG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51117" y="30596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071736" y="2607632"/>
              <a:ext cx="365760" cy="731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57800" y="27432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439589" y="2362200"/>
              <a:ext cx="808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BKG×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6717" y="30480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4959" y="1828800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RP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38600" y="3886200"/>
            <a:ext cx="4572000" cy="1905000"/>
            <a:chOff x="1676400" y="4495800"/>
            <a:chExt cx="4572000" cy="1905000"/>
          </a:xfrm>
        </p:grpSpPr>
        <p:sp>
          <p:nvSpPr>
            <p:cNvPr id="35" name="Oval 34"/>
            <p:cNvSpPr/>
            <p:nvPr/>
          </p:nvSpPr>
          <p:spPr>
            <a:xfrm>
              <a:off x="3505200" y="4572000"/>
              <a:ext cx="914400" cy="1828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6400" y="54864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500000">
              <a:off x="3957692" y="4910962"/>
              <a:ext cx="0" cy="118872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133600" y="5029200"/>
              <a:ext cx="457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19600" y="54864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90800" y="4876800"/>
              <a:ext cx="579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BKG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51117" y="55742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362200" y="5269468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440218" y="4888468"/>
              <a:ext cx="579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BKG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46717" y="557426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CME×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84121" y="4495800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P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5015552" y="5042848"/>
              <a:ext cx="457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57800" y="5306704"/>
              <a:ext cx="0" cy="3657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962400" y="329761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CME</a:t>
            </a:r>
            <a:r>
              <a:rPr lang="en-US" dirty="0" smtClean="0">
                <a:solidFill>
                  <a:srgbClr val="0000CC"/>
                </a:solidFill>
              </a:rPr>
              <a:t> and </a:t>
            </a:r>
            <a:r>
              <a:rPr lang="en-US" b="1" dirty="0" smtClean="0"/>
              <a:t>BKG</a:t>
            </a:r>
            <a:r>
              <a:rPr lang="en-US" dirty="0" smtClean="0">
                <a:solidFill>
                  <a:srgbClr val="0000CC"/>
                </a:solidFill>
              </a:rPr>
              <a:t> are entangled in AA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17652"/>
              </p:ext>
            </p:extLst>
          </p:nvPr>
        </p:nvGraphicFramePr>
        <p:xfrm>
          <a:off x="6795605" y="3398045"/>
          <a:ext cx="2272195" cy="44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3" name="Equation" r:id="rId3" imgW="1422360" imgH="279360" progId="Equation.DSMT4">
                  <p:embed/>
                </p:oleObj>
              </mc:Choice>
              <mc:Fallback>
                <p:oleObj name="Equation" r:id="rId3" imgW="1422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5605" y="3398045"/>
                        <a:ext cx="2272195" cy="446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638800" y="6107668"/>
            <a:ext cx="1538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SAME EVENT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4191000" y="565046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input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62800" y="564823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measured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956846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H. Xu, J. Zhao, X. Wang, H. Li, Z.-W. Lin, C. Shen, F. Wang, </a:t>
            </a:r>
            <a:r>
              <a:rPr lang="en-US" sz="1700" dirty="0"/>
              <a:t>CPC 42 (2018) 084103, arXiv:1710.07265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97" y="2255026"/>
            <a:ext cx="3691751" cy="338377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0" y="1504890"/>
            <a:ext cx="3039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Intra-event “CME-v</a:t>
            </a:r>
            <a:r>
              <a:rPr lang="en-US" sz="2000" b="1" baseline="-25000" dirty="0">
                <a:solidFill>
                  <a:srgbClr val="0000FF"/>
                </a:solidFill>
              </a:rPr>
              <a:t>2</a:t>
            </a:r>
            <a:r>
              <a:rPr lang="en-US" sz="2000" b="1" dirty="0">
                <a:solidFill>
                  <a:srgbClr val="0000FF"/>
                </a:solidFill>
              </a:rPr>
              <a:t> Filter”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6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“CME-v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Filter” results from STAR</a:t>
            </a:r>
            <a:endParaRPr lang="en-US" sz="40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70782" y="1479376"/>
            <a:ext cx="2705818" cy="1263824"/>
            <a:chOff x="1676400" y="1750726"/>
            <a:chExt cx="4572000" cy="2135474"/>
          </a:xfrm>
        </p:grpSpPr>
        <p:sp>
          <p:nvSpPr>
            <p:cNvPr id="17" name="Oval 16"/>
            <p:cNvSpPr/>
            <p:nvPr/>
          </p:nvSpPr>
          <p:spPr>
            <a:xfrm>
              <a:off x="3505200" y="2057400"/>
              <a:ext cx="914400" cy="1828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676400" y="29718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962400" y="2362201"/>
              <a:ext cx="0" cy="1219199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133600" y="2514600"/>
              <a:ext cx="457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19600" y="29718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62200" y="27432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14518" y="2229321"/>
              <a:ext cx="57958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BKG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0098" y="2984918"/>
              <a:ext cx="62068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5071736" y="2607632"/>
              <a:ext cx="365760" cy="731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57800" y="27432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47118" y="2341145"/>
              <a:ext cx="80881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BKG×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18364" y="2984918"/>
              <a:ext cx="62068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44554" y="1750726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RP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0782" y="3048000"/>
            <a:ext cx="2705818" cy="1200323"/>
            <a:chOff x="1676400" y="4372622"/>
            <a:chExt cx="4572000" cy="2028178"/>
          </a:xfrm>
        </p:grpSpPr>
        <p:sp>
          <p:nvSpPr>
            <p:cNvPr id="31" name="Oval 30"/>
            <p:cNvSpPr/>
            <p:nvPr/>
          </p:nvSpPr>
          <p:spPr>
            <a:xfrm>
              <a:off x="3505200" y="4572000"/>
              <a:ext cx="914400" cy="1828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676400" y="54864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500000">
              <a:off x="3957692" y="4910962"/>
              <a:ext cx="0" cy="118872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133600" y="5029200"/>
              <a:ext cx="457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19600" y="54864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14518" y="4834289"/>
              <a:ext cx="57958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BKG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0098" y="549499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362200" y="5269468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11310" y="4834289"/>
              <a:ext cx="579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BKG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18364" y="5478062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CME×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818" y="4372622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P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5015552" y="5042848"/>
              <a:ext cx="457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57800" y="5306704"/>
              <a:ext cx="0" cy="3657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007" y="1295400"/>
            <a:ext cx="4458393" cy="3073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57" y="4434991"/>
            <a:ext cx="3625950" cy="1813409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418381" y="1479376"/>
            <a:ext cx="3239219" cy="2864024"/>
          </a:xfrm>
          <a:prstGeom prst="roundRect">
            <a:avLst/>
          </a:prstGeom>
          <a:solidFill>
            <a:srgbClr val="BFBFB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is CME?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095" y="914400"/>
            <a:ext cx="5520906" cy="3069304"/>
          </a:xfrm>
        </p:spPr>
        <p:txBody>
          <a:bodyPr>
            <a:noAutofit/>
          </a:bodyPr>
          <a:lstStyle/>
          <a:p>
            <a:r>
              <a:rPr lang="en-US" sz="2800" b="1" dirty="0"/>
              <a:t>QCD vacuum </a:t>
            </a:r>
            <a:r>
              <a:rPr lang="en-US" sz="2800" b="1" dirty="0" smtClean="0"/>
              <a:t>fluctuations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on-zero topological charge gluon field</a:t>
            </a:r>
          </a:p>
          <a:p>
            <a:pPr lvl="1"/>
            <a:r>
              <a:rPr lang="en-US" sz="2000" dirty="0" smtClean="0"/>
              <a:t>Chirality imbalance, quantum anomaly</a:t>
            </a:r>
          </a:p>
          <a:p>
            <a:pPr lvl="1"/>
            <a:r>
              <a:rPr lang="en-US" sz="2000" dirty="0" smtClean="0"/>
              <a:t>Local </a:t>
            </a:r>
            <a:r>
              <a:rPr lang="en-US" sz="2000" dirty="0"/>
              <a:t>P, CP </a:t>
            </a:r>
            <a:r>
              <a:rPr lang="en-US" sz="2000" dirty="0" smtClean="0"/>
              <a:t>violations</a:t>
            </a:r>
          </a:p>
          <a:p>
            <a:r>
              <a:rPr lang="en-US" sz="2800" b="1" dirty="0" smtClean="0"/>
              <a:t>Chiral symmetry restoration</a:t>
            </a:r>
          </a:p>
          <a:p>
            <a:pPr lvl="1"/>
            <a:r>
              <a:rPr lang="en-US" sz="2000" dirty="0" smtClean="0"/>
              <a:t>Current quark degrees of freedom</a:t>
            </a:r>
          </a:p>
          <a:p>
            <a:r>
              <a:rPr lang="en-US" sz="2800" dirty="0" smtClean="0"/>
              <a:t>Strong magnetic field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QCD</a:t>
            </a:r>
            <a:r>
              <a:rPr lang="zh-CN" altLang="en-US" dirty="0" smtClean="0"/>
              <a:t>物理研讨暨基金委重大项目交流会 </a:t>
            </a:r>
            <a:r>
              <a:rPr lang="en-US" altLang="zh-CN" dirty="0" smtClean="0"/>
              <a:t>-- </a:t>
            </a:r>
            <a:r>
              <a:rPr lang="zh-CN" altLang="en-US" dirty="0" smtClean="0"/>
              <a:t>山东大学</a:t>
            </a:r>
            <a:r>
              <a:rPr lang="en-US" altLang="zh-CN" dirty="0" smtClean="0"/>
              <a:t>, </a:t>
            </a:r>
            <a:r>
              <a:rPr lang="zh-CN" altLang="en-US" dirty="0" smtClean="0"/>
              <a:t>威海</a:t>
            </a:r>
            <a:r>
              <a:rPr lang="en-US" altLang="zh-CN" dirty="0" smtClean="0"/>
              <a:t>, 2019/7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91630" y="4114800"/>
            <a:ext cx="2552170" cy="2133600"/>
            <a:chOff x="876830" y="4267200"/>
            <a:chExt cx="2552170" cy="21336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62630" y="4267200"/>
              <a:ext cx="432212" cy="990600"/>
              <a:chOff x="1334030" y="4267200"/>
              <a:chExt cx="432212" cy="990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334030" y="4533900"/>
                <a:ext cx="432212" cy="4572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82928" y="45466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u</a:t>
                </a:r>
                <a:r>
                  <a:rPr lang="en-US" b="1" baseline="-25000" dirty="0" err="1" smtClean="0"/>
                  <a:t>L</a:t>
                </a:r>
                <a:endParaRPr lang="en-US" b="1" baseline="-25000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436042" y="4267200"/>
                <a:ext cx="0" cy="3175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677342" y="4953000"/>
                <a:ext cx="0" cy="3048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876830" y="4267200"/>
              <a:ext cx="443558" cy="723900"/>
              <a:chOff x="648230" y="4267200"/>
              <a:chExt cx="443558" cy="7239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48230" y="4533900"/>
                <a:ext cx="432212" cy="4572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97128" y="4546600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u</a:t>
                </a:r>
                <a:r>
                  <a:rPr lang="en-US" b="1" baseline="-25000" dirty="0" err="1"/>
                  <a:t>R</a:t>
                </a:r>
                <a:endParaRPr lang="en-US" b="1" baseline="-25000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50242" y="4267200"/>
                <a:ext cx="0" cy="3175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991542" y="4267200"/>
                <a:ext cx="0" cy="3175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299642" y="4267200"/>
              <a:ext cx="432212" cy="990600"/>
              <a:chOff x="2071042" y="4267200"/>
              <a:chExt cx="432212" cy="9906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071042" y="4533900"/>
                <a:ext cx="432212" cy="4572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19940" y="45466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u</a:t>
                </a:r>
                <a:r>
                  <a:rPr lang="en-US" b="1" baseline="-25000" dirty="0" err="1" smtClean="0"/>
                  <a:t>L</a:t>
                </a:r>
                <a:endParaRPr lang="en-US" b="1" baseline="-25000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2414354" y="4267200"/>
                <a:ext cx="0" cy="3175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173054" y="4953000"/>
                <a:ext cx="0" cy="3048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2985442" y="4533900"/>
              <a:ext cx="443558" cy="723900"/>
              <a:chOff x="2756842" y="4533900"/>
              <a:chExt cx="443558" cy="7239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756842" y="4533900"/>
                <a:ext cx="432212" cy="4572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05740" y="4546600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u</a:t>
                </a:r>
                <a:r>
                  <a:rPr lang="en-US" b="1" baseline="-25000" dirty="0" err="1"/>
                  <a:t>R</a:t>
                </a:r>
                <a:endParaRPr lang="en-US" b="1" baseline="-25000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3087042" y="4953000"/>
                <a:ext cx="0" cy="3048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2858854" y="4953000"/>
                <a:ext cx="0" cy="3048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1562630" y="5410200"/>
              <a:ext cx="432212" cy="990600"/>
              <a:chOff x="1334030" y="5410200"/>
              <a:chExt cx="432212" cy="9906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334030" y="5676900"/>
                <a:ext cx="432212" cy="457200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82928" y="5689600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d</a:t>
                </a:r>
                <a:r>
                  <a:rPr lang="en-US" b="1" baseline="-25000" dirty="0" err="1" smtClean="0"/>
                  <a:t>L</a:t>
                </a:r>
                <a:endParaRPr lang="en-US" b="1" baseline="-25000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1436042" y="5410200"/>
                <a:ext cx="0" cy="3175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677342" y="6096000"/>
                <a:ext cx="0" cy="3048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876830" y="5410200"/>
              <a:ext cx="443558" cy="723900"/>
              <a:chOff x="648230" y="5410200"/>
              <a:chExt cx="443558" cy="7239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8230" y="5676900"/>
                <a:ext cx="432212" cy="457200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7128" y="5689600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d</a:t>
                </a:r>
                <a:r>
                  <a:rPr lang="en-US" b="1" baseline="-25000" dirty="0" err="1" smtClean="0"/>
                  <a:t>R</a:t>
                </a:r>
                <a:endParaRPr lang="en-US" b="1" baseline="-25000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750242" y="5410200"/>
                <a:ext cx="0" cy="3175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991542" y="5410200"/>
                <a:ext cx="0" cy="3175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299642" y="5410200"/>
              <a:ext cx="432212" cy="990600"/>
              <a:chOff x="2071042" y="5410200"/>
              <a:chExt cx="432212" cy="9906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071042" y="5676900"/>
                <a:ext cx="432212" cy="457200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19940" y="5689600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d</a:t>
                </a:r>
                <a:r>
                  <a:rPr lang="en-US" b="1" baseline="-25000" dirty="0" err="1" smtClean="0"/>
                  <a:t>L</a:t>
                </a:r>
                <a:endParaRPr lang="en-US" b="1" baseline="-25000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414354" y="5410200"/>
                <a:ext cx="0" cy="3175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173054" y="6096000"/>
                <a:ext cx="0" cy="3048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985442" y="5676900"/>
              <a:ext cx="443558" cy="723900"/>
              <a:chOff x="2756842" y="5676900"/>
              <a:chExt cx="443558" cy="7239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756842" y="5676900"/>
                <a:ext cx="432212" cy="457200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05740" y="5689600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d</a:t>
                </a:r>
                <a:r>
                  <a:rPr lang="en-US" b="1" baseline="-25000" dirty="0" err="1" smtClean="0"/>
                  <a:t>R</a:t>
                </a:r>
                <a:endParaRPr lang="en-US" b="1" baseline="-25000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3087042" y="6096000"/>
                <a:ext cx="0" cy="3048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858854" y="6096000"/>
                <a:ext cx="0" cy="3048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ounded Rectangle 54"/>
          <p:cNvSpPr/>
          <p:nvPr/>
        </p:nvSpPr>
        <p:spPr>
          <a:xfrm>
            <a:off x="4800600" y="3962400"/>
            <a:ext cx="2971800" cy="2438400"/>
          </a:xfrm>
          <a:prstGeom prst="roundRect">
            <a:avLst/>
          </a:prstGeom>
          <a:solidFill>
            <a:srgbClr val="00B0F0">
              <a:alpha val="25098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09199" y="5015468"/>
            <a:ext cx="7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</a:t>
            </a:r>
            <a:r>
              <a:rPr lang="en-US" b="1" baseline="-25000" dirty="0" smtClean="0">
                <a:solidFill>
                  <a:srgbClr val="0070C0"/>
                </a:solidFill>
              </a:rPr>
              <a:t>W</a:t>
            </a:r>
            <a:r>
              <a:rPr lang="en-US" b="1" dirty="0" smtClean="0">
                <a:solidFill>
                  <a:srgbClr val="0070C0"/>
                </a:solidFill>
              </a:rPr>
              <a:t>&lt;0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991630" y="4114800"/>
            <a:ext cx="443558" cy="723900"/>
            <a:chOff x="5448830" y="4279900"/>
            <a:chExt cx="443558" cy="723900"/>
          </a:xfrm>
        </p:grpSpPr>
        <p:sp>
          <p:nvSpPr>
            <p:cNvPr id="58" name="Oval 57"/>
            <p:cNvSpPr/>
            <p:nvPr/>
          </p:nvSpPr>
          <p:spPr>
            <a:xfrm>
              <a:off x="5448830" y="4546600"/>
              <a:ext cx="432212" cy="457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97728" y="4559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5550842" y="4279900"/>
              <a:ext cx="0" cy="317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5792142" y="4279900"/>
              <a:ext cx="0" cy="3175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14442" y="4102100"/>
            <a:ext cx="443558" cy="736600"/>
            <a:chOff x="6871642" y="4267200"/>
            <a:chExt cx="443558" cy="736600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6985000" y="4267200"/>
              <a:ext cx="0" cy="317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871642" y="4546600"/>
              <a:ext cx="432212" cy="457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20540" y="4559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7214954" y="4279900"/>
              <a:ext cx="0" cy="3175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77430" y="4381500"/>
            <a:ext cx="443558" cy="723900"/>
            <a:chOff x="6134630" y="4546600"/>
            <a:chExt cx="443558" cy="723900"/>
          </a:xfrm>
        </p:grpSpPr>
        <p:sp>
          <p:nvSpPr>
            <p:cNvPr id="68" name="Oval 67"/>
            <p:cNvSpPr/>
            <p:nvPr/>
          </p:nvSpPr>
          <p:spPr>
            <a:xfrm>
              <a:off x="6134630" y="4546600"/>
              <a:ext cx="432212" cy="457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83528" y="4559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477942" y="4965700"/>
              <a:ext cx="0" cy="3048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235700" y="4965700"/>
              <a:ext cx="0" cy="304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100242" y="4381500"/>
            <a:ext cx="443558" cy="723900"/>
            <a:chOff x="7557442" y="4546600"/>
            <a:chExt cx="443558" cy="723900"/>
          </a:xfrm>
        </p:grpSpPr>
        <p:sp>
          <p:nvSpPr>
            <p:cNvPr id="73" name="Oval 72"/>
            <p:cNvSpPr/>
            <p:nvPr/>
          </p:nvSpPr>
          <p:spPr>
            <a:xfrm>
              <a:off x="7557442" y="4546600"/>
              <a:ext cx="432212" cy="457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06340" y="4559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7887642" y="4965700"/>
              <a:ext cx="0" cy="3048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7659454" y="4965700"/>
              <a:ext cx="0" cy="304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991630" y="5257800"/>
            <a:ext cx="443558" cy="723900"/>
            <a:chOff x="5448830" y="5422900"/>
            <a:chExt cx="443558" cy="723900"/>
          </a:xfrm>
        </p:grpSpPr>
        <p:sp>
          <p:nvSpPr>
            <p:cNvPr id="78" name="Oval 77"/>
            <p:cNvSpPr/>
            <p:nvPr/>
          </p:nvSpPr>
          <p:spPr>
            <a:xfrm>
              <a:off x="5448830" y="5689600"/>
              <a:ext cx="432212" cy="457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97728" y="5702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d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5550842" y="5422900"/>
              <a:ext cx="0" cy="317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792142" y="5422900"/>
              <a:ext cx="0" cy="3175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414442" y="5245100"/>
            <a:ext cx="443558" cy="736600"/>
            <a:chOff x="6871642" y="5410200"/>
            <a:chExt cx="443558" cy="7366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6985000" y="5410200"/>
              <a:ext cx="0" cy="317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871642" y="5689600"/>
              <a:ext cx="432212" cy="457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920540" y="5702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214954" y="5422900"/>
              <a:ext cx="0" cy="3175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677430" y="5524500"/>
            <a:ext cx="443558" cy="723900"/>
            <a:chOff x="6134630" y="5689600"/>
            <a:chExt cx="443558" cy="723900"/>
          </a:xfrm>
        </p:grpSpPr>
        <p:sp>
          <p:nvSpPr>
            <p:cNvPr id="88" name="Oval 87"/>
            <p:cNvSpPr/>
            <p:nvPr/>
          </p:nvSpPr>
          <p:spPr>
            <a:xfrm>
              <a:off x="6134630" y="5689600"/>
              <a:ext cx="432212" cy="457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183528" y="5702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6477942" y="6108700"/>
              <a:ext cx="0" cy="3048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235700" y="6108700"/>
              <a:ext cx="0" cy="304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100242" y="5524500"/>
            <a:ext cx="443558" cy="723900"/>
            <a:chOff x="7557442" y="5689600"/>
            <a:chExt cx="443558" cy="723900"/>
          </a:xfrm>
        </p:grpSpPr>
        <p:sp>
          <p:nvSpPr>
            <p:cNvPr id="93" name="Oval 92"/>
            <p:cNvSpPr/>
            <p:nvPr/>
          </p:nvSpPr>
          <p:spPr>
            <a:xfrm>
              <a:off x="7557442" y="5689600"/>
              <a:ext cx="432212" cy="457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06340" y="5702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d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7887642" y="6108700"/>
              <a:ext cx="0" cy="3048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659454" y="6108700"/>
              <a:ext cx="0" cy="304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10800000">
            <a:off x="7086601" y="4114800"/>
            <a:ext cx="443558" cy="723900"/>
            <a:chOff x="7557442" y="4546600"/>
            <a:chExt cx="443558" cy="723900"/>
          </a:xfrm>
        </p:grpSpPr>
        <p:sp>
          <p:nvSpPr>
            <p:cNvPr id="98" name="Oval 97"/>
            <p:cNvSpPr/>
            <p:nvPr/>
          </p:nvSpPr>
          <p:spPr>
            <a:xfrm>
              <a:off x="7557442" y="4546600"/>
              <a:ext cx="432212" cy="457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06340" y="4559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7887642" y="4965700"/>
              <a:ext cx="0" cy="3048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7659454" y="4965700"/>
              <a:ext cx="0" cy="304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 rot="10800000">
            <a:off x="4978929" y="5537200"/>
            <a:ext cx="443558" cy="723900"/>
            <a:chOff x="5448830" y="5422900"/>
            <a:chExt cx="443558" cy="723900"/>
          </a:xfrm>
        </p:grpSpPr>
        <p:sp>
          <p:nvSpPr>
            <p:cNvPr id="103" name="Oval 102"/>
            <p:cNvSpPr/>
            <p:nvPr/>
          </p:nvSpPr>
          <p:spPr>
            <a:xfrm>
              <a:off x="5448830" y="5689600"/>
              <a:ext cx="432212" cy="457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97728" y="5702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d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5550842" y="5422900"/>
              <a:ext cx="0" cy="317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5792142" y="5422900"/>
              <a:ext cx="0" cy="3175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 rot="10800000">
            <a:off x="6401741" y="5524500"/>
            <a:ext cx="443558" cy="736600"/>
            <a:chOff x="6871642" y="5410200"/>
            <a:chExt cx="443558" cy="736600"/>
          </a:xfrm>
        </p:grpSpPr>
        <p:cxnSp>
          <p:nvCxnSpPr>
            <p:cNvPr id="108" name="Straight Arrow Connector 107"/>
            <p:cNvCxnSpPr/>
            <p:nvPr/>
          </p:nvCxnSpPr>
          <p:spPr>
            <a:xfrm flipV="1">
              <a:off x="6985000" y="5410200"/>
              <a:ext cx="0" cy="317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6871642" y="5689600"/>
              <a:ext cx="432212" cy="457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20540" y="5702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V="1">
              <a:off x="7214954" y="5422900"/>
              <a:ext cx="0" cy="3175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10800000">
            <a:off x="5666084" y="4114800"/>
            <a:ext cx="443558" cy="723900"/>
            <a:chOff x="6134630" y="4546600"/>
            <a:chExt cx="443558" cy="723900"/>
          </a:xfrm>
        </p:grpSpPr>
        <p:sp>
          <p:nvSpPr>
            <p:cNvPr id="113" name="Oval 112"/>
            <p:cNvSpPr/>
            <p:nvPr/>
          </p:nvSpPr>
          <p:spPr>
            <a:xfrm>
              <a:off x="6134630" y="4546600"/>
              <a:ext cx="432212" cy="457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83528" y="45593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</a:t>
              </a:r>
              <a:r>
                <a:rPr lang="en-US" b="1" baseline="-25000" dirty="0" err="1"/>
                <a:t>R</a:t>
              </a:r>
              <a:endParaRPr lang="en-US" b="1" baseline="-25000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477942" y="4965700"/>
              <a:ext cx="0" cy="3048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6235700" y="4965700"/>
              <a:ext cx="0" cy="304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/>
          <p:cNvCxnSpPr/>
          <p:nvPr/>
        </p:nvCxnSpPr>
        <p:spPr>
          <a:xfrm flipV="1">
            <a:off x="8001000" y="4456668"/>
            <a:ext cx="0" cy="186793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757996" y="38862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4572000" y="4456668"/>
            <a:ext cx="0" cy="186793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328996" y="38862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21" name="矩形 9"/>
          <p:cNvSpPr>
            <a:spLocks noChangeArrowheads="1"/>
          </p:cNvSpPr>
          <p:nvPr/>
        </p:nvSpPr>
        <p:spPr bwMode="auto">
          <a:xfrm>
            <a:off x="4648200" y="5181600"/>
            <a:ext cx="3240686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2000" b="1" dirty="0" smtClean="0"/>
              <a:t>Electric charge separation</a:t>
            </a:r>
            <a:endParaRPr lang="zh-CN" altLang="en-US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205609" y="4812268"/>
            <a:ext cx="21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Local C, CP violations</a:t>
            </a:r>
            <a:endParaRPr lang="en-US" b="1" dirty="0"/>
          </a:p>
        </p:txBody>
      </p:sp>
      <p:sp>
        <p:nvSpPr>
          <p:cNvPr id="123" name="Rectangle 122"/>
          <p:cNvSpPr/>
          <p:nvPr/>
        </p:nvSpPr>
        <p:spPr>
          <a:xfrm>
            <a:off x="4164776" y="3962400"/>
            <a:ext cx="4217224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0" y="914442"/>
            <a:ext cx="2754824" cy="20574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84" y="2971800"/>
            <a:ext cx="2760504" cy="1675659"/>
          </a:xfrm>
          <a:prstGeom prst="rect">
            <a:avLst/>
          </a:prstGeom>
        </p:spPr>
      </p:pic>
      <p:pic>
        <p:nvPicPr>
          <p:cNvPr id="12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9" y="4882754"/>
            <a:ext cx="2821489" cy="15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413000" y="4645223"/>
            <a:ext cx="2781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altLang="zh-CN" sz="1400" dirty="0" smtClean="0">
                <a:solidFill>
                  <a:schemeClr val="bg1">
                    <a:lumMod val="65000"/>
                  </a:schemeClr>
                </a:solidFill>
              </a:rPr>
              <a:t>Kharzeev</a:t>
            </a:r>
            <a:r>
              <a:rPr lang="nl-NL" altLang="zh-CN" sz="1400" dirty="0">
                <a:solidFill>
                  <a:schemeClr val="bg1">
                    <a:lumMod val="65000"/>
                  </a:schemeClr>
                </a:solidFill>
              </a:rPr>
              <a:t>, et al. NPA 803 (2008) 227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5249" y="2694801"/>
            <a:ext cx="213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Derek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Leinweber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03849" y="2971800"/>
            <a:ext cx="2596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Diakonov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PPNP 51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18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118" grpId="0"/>
      <p:bldP spid="120" grpId="0"/>
      <p:bldP spid="121" grpId="0"/>
      <p:bldP spid="122" grpId="0"/>
      <p:bldP spid="1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Possible CME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486401"/>
            <a:ext cx="5943600" cy="9144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Major physics backgrounds</a:t>
            </a:r>
            <a:endParaRPr lang="en-US" sz="2200" b="1" dirty="0">
              <a:solidFill>
                <a:srgbClr val="0000FF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Possible </a:t>
            </a:r>
            <a:r>
              <a:rPr lang="en-US" sz="2200" b="1" dirty="0">
                <a:solidFill>
                  <a:srgbClr val="0000FF"/>
                </a:solidFill>
              </a:rPr>
              <a:t>CME signal ~ a few </a:t>
            </a:r>
            <a:r>
              <a:rPr lang="en-US" sz="2200" b="1" dirty="0" smtClean="0">
                <a:solidFill>
                  <a:srgbClr val="0000FF"/>
                </a:solidFill>
              </a:rPr>
              <a:t>%, 1-2</a:t>
            </a:r>
            <a:r>
              <a:rPr lang="en-US" sz="2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2200" b="1" dirty="0" smtClean="0">
                <a:solidFill>
                  <a:srgbClr val="0000FF"/>
                </a:solidFill>
              </a:rPr>
              <a:t> from zero.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95568"/>
            <a:ext cx="4322046" cy="3532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9894" y="1105703"/>
            <a:ext cx="367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Jie</a:t>
            </a:r>
            <a:r>
              <a:rPr lang="en-US" dirty="0" smtClean="0"/>
              <a:t> Zhao (STAR) Quark Matter 2018</a:t>
            </a:r>
          </a:p>
          <a:p>
            <a:r>
              <a:rPr lang="en-US" dirty="0" smtClean="0"/>
              <a:t>arXiv:1807.09925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25673"/>
            <a:ext cx="4295038" cy="34818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85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day-1 prediction for isobar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824335"/>
            <a:ext cx="5257800" cy="471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Multiplicity sensitive to nuclear structure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09800"/>
            <a:ext cx="4566337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6756" y="2986088"/>
            <a:ext cx="200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prediction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756" y="4281488"/>
            <a:ext cx="1949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Woods-Saxon </a:t>
            </a:r>
          </a:p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88803"/>
            <a:ext cx="340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Haojie</a:t>
            </a:r>
            <a:r>
              <a:rPr lang="en-US" sz="1600" dirty="0" smtClean="0"/>
              <a:t> Xu et al. PRL 121</a:t>
            </a:r>
            <a:r>
              <a:rPr lang="en-US" sz="1600" dirty="0"/>
              <a:t> </a:t>
            </a:r>
            <a:r>
              <a:rPr lang="en-US" sz="1600" dirty="0" smtClean="0"/>
              <a:t>(2018) 022301</a:t>
            </a:r>
          </a:p>
          <a:p>
            <a:r>
              <a:rPr lang="en-US" sz="1600" dirty="0" err="1" smtClean="0"/>
              <a:t>Haojie</a:t>
            </a:r>
            <a:r>
              <a:rPr lang="en-US" sz="1600" dirty="0" smtClean="0"/>
              <a:t> Xu et al. CPC </a:t>
            </a:r>
            <a:r>
              <a:rPr lang="en-US" sz="1600" dirty="0"/>
              <a:t>42 (2018) </a:t>
            </a:r>
            <a:r>
              <a:rPr lang="en-US" sz="1600" dirty="0" smtClean="0"/>
              <a:t>084103</a:t>
            </a:r>
          </a:p>
          <a:p>
            <a:r>
              <a:rPr lang="en-US" sz="1600" dirty="0" err="1" smtClean="0"/>
              <a:t>Hanlin</a:t>
            </a:r>
            <a:r>
              <a:rPr lang="en-US" sz="1600" dirty="0" smtClean="0"/>
              <a:t> Li et al. PRC 98 (2018) 054907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75752"/>
            <a:ext cx="2819400" cy="2797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Ru+Ru</a:t>
            </a:r>
            <a:r>
              <a:rPr lang="en-US" sz="2800" b="1" dirty="0" smtClean="0"/>
              <a:t> vs. </a:t>
            </a:r>
            <a:r>
              <a:rPr lang="en-US" sz="2800" b="1" dirty="0" err="1" smtClean="0"/>
              <a:t>Zr+Zr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066800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30000" dirty="0" smtClean="0"/>
              <a:t>96</a:t>
            </a:r>
            <a:r>
              <a:rPr lang="en-US" sz="3600" b="1" baseline="-25000" dirty="0" smtClean="0"/>
              <a:t>44</a:t>
            </a:r>
            <a:r>
              <a:rPr lang="en-US" sz="3600" b="1" dirty="0" smtClean="0"/>
              <a:t>Ru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8616" y="1066800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30000" dirty="0" smtClean="0"/>
              <a:t>96</a:t>
            </a:r>
            <a:r>
              <a:rPr lang="en-US" sz="3600" b="1" baseline="-25000" dirty="0" smtClean="0"/>
              <a:t>40</a:t>
            </a:r>
            <a:r>
              <a:rPr lang="en-US" sz="3600" b="1" dirty="0" smtClean="0"/>
              <a:t>Zr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4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7"/>
            <a:ext cx="792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Very important physics</a:t>
            </a:r>
          </a:p>
          <a:p>
            <a:r>
              <a:rPr lang="en-US" sz="2800" dirty="0" smtClean="0"/>
              <a:t>Background dominate in inclusive </a:t>
            </a:r>
            <a:r>
              <a:rPr lang="en-US" sz="2800" dirty="0" smtClean="0">
                <a:latin typeface="Symbol" panose="05050102010706020507" pitchFamily="18" charset="2"/>
              </a:rPr>
              <a:t>Dg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Rigorous treatment of background is critical.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Three viable methods so far:</a:t>
            </a:r>
          </a:p>
          <a:p>
            <a:pPr lvl="1"/>
            <a:r>
              <a:rPr lang="en-US" sz="2400" dirty="0" smtClean="0"/>
              <a:t>Event-shape engineering</a:t>
            </a:r>
          </a:p>
          <a:p>
            <a:pPr lvl="1"/>
            <a:r>
              <a:rPr lang="en-US" sz="2400" dirty="0" smtClean="0"/>
              <a:t>Invariant mass</a:t>
            </a:r>
          </a:p>
          <a:p>
            <a:pPr lvl="1"/>
            <a:r>
              <a:rPr lang="en-US" sz="2400" dirty="0" smtClean="0"/>
              <a:t>RP vs. PP comparison </a:t>
            </a:r>
            <a:endParaRPr lang="en-US" sz="2400" dirty="0"/>
          </a:p>
          <a:p>
            <a:r>
              <a:rPr lang="en-US" sz="2800" dirty="0" smtClean="0"/>
              <a:t>Possible CME signal is small, </a:t>
            </a:r>
            <a:r>
              <a:rPr lang="en-US" sz="2800" dirty="0" smtClean="0">
                <a:solidFill>
                  <a:srgbClr val="FF0000"/>
                </a:solidFill>
              </a:rPr>
              <a:t>a few % of the inclusive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sz="2800" dirty="0" smtClean="0">
                <a:solidFill>
                  <a:srgbClr val="FF0000"/>
                </a:solidFill>
              </a:rPr>
              <a:t>, current precision 1-2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 </a:t>
            </a:r>
            <a:r>
              <a:rPr lang="en-US" sz="2800" dirty="0" smtClean="0">
                <a:solidFill>
                  <a:srgbClr val="FF0000"/>
                </a:solidFill>
              </a:rPr>
              <a:t>from zero.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Why is CME important?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</p:spPr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pic>
        <p:nvPicPr>
          <p:cNvPr id="76802" name="Picture 2" descr="C:\Users\fqwang\SkyDrive\Research\Talks\PICTURES\research_related\origin_sto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b="9000"/>
          <a:stretch/>
        </p:blipFill>
        <p:spPr bwMode="auto">
          <a:xfrm>
            <a:off x="0" y="914400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03198" y="1219200"/>
          <a:ext cx="223520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4" imgW="507960" imgH="190440" progId="Equation.DSMT4">
                  <p:embed/>
                </p:oleObj>
              </mc:Choice>
              <mc:Fallback>
                <p:oleObj name="Equation" r:id="rId4" imgW="507960" imgH="190440" progId="Equation.DSMT4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198" y="1219200"/>
                        <a:ext cx="223520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267200" y="1295400"/>
            <a:ext cx="914400" cy="914400"/>
            <a:chOff x="3962400" y="2133600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3962400" y="2133600"/>
              <a:ext cx="914400" cy="914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7011" y="2178903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CP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127500" y="2242403"/>
              <a:ext cx="609600" cy="70399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819400" y="2377351"/>
            <a:ext cx="4212435" cy="1585049"/>
            <a:chOff x="2153754" y="4562614"/>
            <a:chExt cx="4212435" cy="1585049"/>
          </a:xfrm>
        </p:grpSpPr>
        <p:sp>
          <p:nvSpPr>
            <p:cNvPr id="16" name="TextBox 15"/>
            <p:cNvSpPr txBox="1"/>
            <p:nvPr/>
          </p:nvSpPr>
          <p:spPr>
            <a:xfrm>
              <a:off x="2153754" y="4562614"/>
              <a:ext cx="4212435" cy="15850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Weak interaction            too small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             is observed in strong interaction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The strong CP problem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356100" y="4584036"/>
              <a:ext cx="566181" cy="523220"/>
              <a:chOff x="3701019" y="4823480"/>
              <a:chExt cx="566181" cy="52322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733800" y="4836844"/>
                <a:ext cx="497155" cy="49715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01019" y="4823480"/>
                <a:ext cx="566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CP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8" idx="7"/>
              </p:cNvCxnSpPr>
              <p:nvPr/>
            </p:nvCxnSpPr>
            <p:spPr>
              <a:xfrm flipH="1">
                <a:off x="3810000" y="4909651"/>
                <a:ext cx="348148" cy="3481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596119" y="5141843"/>
              <a:ext cx="566181" cy="523220"/>
              <a:chOff x="3701019" y="4835187"/>
              <a:chExt cx="566181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733800" y="4836844"/>
                <a:ext cx="497155" cy="49715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1019" y="4835187"/>
                <a:ext cx="566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CP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stCxn id="25" idx="7"/>
              </p:cNvCxnSpPr>
              <p:nvPr/>
            </p:nvCxnSpPr>
            <p:spPr>
              <a:xfrm flipH="1">
                <a:off x="3810000" y="4909651"/>
                <a:ext cx="348148" cy="3481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1688695" y="1959114"/>
            <a:ext cx="90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QGP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-sym.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76" y="2762071"/>
            <a:ext cx="254082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Vacuum fluctuations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opological gluon field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in local domains 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Local C and CP violations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3" name="矩形 4"/>
          <p:cNvSpPr>
            <a:spLocks noChangeArrowheads="1"/>
          </p:cNvSpPr>
          <p:nvPr/>
        </p:nvSpPr>
        <p:spPr bwMode="auto">
          <a:xfrm>
            <a:off x="0" y="609600"/>
            <a:ext cx="9144000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Kharzeev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Pisarski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Tytgat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PRL 81 (1998) 512; </a:t>
            </a:r>
            <a:r>
              <a:rPr lang="nl-NL" altLang="zh-CN" sz="1600" dirty="0" smtClean="0">
                <a:solidFill>
                  <a:schemeClr val="bg1">
                    <a:lumMod val="65000"/>
                  </a:schemeClr>
                </a:solidFill>
              </a:rPr>
              <a:t>Kharzeev, et al. NPA 803 (2008) 227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05" name="Object 2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95996"/>
              </p:ext>
            </p:extLst>
          </p:nvPr>
        </p:nvGraphicFramePr>
        <p:xfrm>
          <a:off x="613545" y="4114800"/>
          <a:ext cx="2931941" cy="233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r:id="rId6" imgW="3696020" imgH="2994920" progId="PBrush">
                  <p:embed/>
                </p:oleObj>
              </mc:Choice>
              <mc:Fallback>
                <p:oleObj r:id="rId6" imgW="3696020" imgH="2994920" progId="PBrush">
                  <p:embed/>
                  <p:pic>
                    <p:nvPicPr>
                      <p:cNvPr id="205" name="Object 20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45" y="4114800"/>
                        <a:ext cx="2931941" cy="2334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Text Box 4"/>
          <p:cNvSpPr txBox="1">
            <a:spLocks noChangeArrowheads="1"/>
          </p:cNvSpPr>
          <p:nvPr/>
        </p:nvSpPr>
        <p:spPr bwMode="auto">
          <a:xfrm>
            <a:off x="2137545" y="5674211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B ~ 10</a:t>
            </a:r>
            <a:r>
              <a:rPr lang="en-US" altLang="zh-CN" sz="2000" b="1" baseline="30000" dirty="0" smtClean="0"/>
              <a:t>15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T</a:t>
            </a:r>
            <a:endParaRPr lang="en-US" altLang="zh-CN" sz="2000" b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4365744" y="4343400"/>
            <a:ext cx="4307486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Strong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Quark </a:t>
            </a:r>
            <a:r>
              <a:rPr lang="en-US" b="1" dirty="0">
                <a:solidFill>
                  <a:srgbClr val="0000FF"/>
                </a:solidFill>
              </a:rPr>
              <a:t>degree of freedom, </a:t>
            </a:r>
            <a:r>
              <a:rPr lang="en-US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-symmetry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QCD vacuum fluctuations,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Topological gluon field, Q</a:t>
            </a:r>
            <a:r>
              <a:rPr lang="en-US" b="1" baseline="-25000" dirty="0" smtClean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≠0.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Local P, CP violations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Strong CP problem, matter-antimatter asymmetry</a:t>
            </a:r>
          </a:p>
        </p:txBody>
      </p:sp>
      <p:pic>
        <p:nvPicPr>
          <p:cNvPr id="76858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2409"/>
            <a:ext cx="1879496" cy="259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Grp="1" noChangeAspect="1"/>
          </p:cNvGraphicFramePr>
          <p:nvPr>
            <p:extLst/>
          </p:nvPr>
        </p:nvGraphicFramePr>
        <p:xfrm>
          <a:off x="6645275" y="1219200"/>
          <a:ext cx="2457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9" name="Equation" r:id="rId9" imgW="558720" imgH="190440" progId="Equation.DSMT4">
                  <p:embed/>
                </p:oleObj>
              </mc:Choice>
              <mc:Fallback>
                <p:oleObj name="Equation" r:id="rId9" imgW="558720" imgH="190440" progId="Equation.DSMT4">
                  <p:embed/>
                  <p:pic>
                    <p:nvPicPr>
                      <p:cNvPr id="9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1219200"/>
                        <a:ext cx="24574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7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To measure CME: the </a:t>
            </a:r>
            <a:r>
              <a:rPr lang="en-US" b="1" dirty="0" smtClean="0">
                <a:latin typeface="Symbol" panose="05050102010706020507" pitchFamily="18" charset="2"/>
              </a:rPr>
              <a:t>g</a:t>
            </a:r>
            <a:r>
              <a:rPr lang="en-US" b="1" dirty="0" smtClean="0"/>
              <a:t> observable</a:t>
            </a:r>
            <a:endParaRPr lang="en-US" b="1" dirty="0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527031"/>
              </p:ext>
            </p:extLst>
          </p:nvPr>
        </p:nvGraphicFramePr>
        <p:xfrm>
          <a:off x="533400" y="1295400"/>
          <a:ext cx="3595892" cy="286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1" r:id="rId3" imgW="3696020" imgH="2994920" progId="PBrush">
                  <p:embed/>
                </p:oleObj>
              </mc:Choice>
              <mc:Fallback>
                <p:oleObj r:id="rId3" imgW="3696020" imgH="2994920" progId="PBrush">
                  <p:embed/>
                  <p:pic>
                    <p:nvPicPr>
                      <p:cNvPr id="5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595892" cy="2863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" y="5095220"/>
                <a:ext cx="4723152" cy="102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+−</m:t>
                        </m:r>
                      </m:sub>
                    </m:sSub>
                  </m:oMath>
                </a14:m>
                <a:r>
                  <a:rPr lang="en-US" sz="2800" dirty="0" smtClean="0"/>
                  <a:t>&gt;0     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++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−−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US" sz="2800" dirty="0" smtClean="0"/>
                  <a:t>&lt;0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95220"/>
                <a:ext cx="4723152" cy="1028423"/>
              </a:xfrm>
              <a:prstGeom prst="rect">
                <a:avLst/>
              </a:prstGeom>
              <a:blipFill>
                <a:blip r:embed="rId5"/>
                <a:stretch>
                  <a:fillRect b="-10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762000"/>
            <a:ext cx="4038600" cy="3320595"/>
            <a:chOff x="4267200" y="838200"/>
            <a:chExt cx="4419600" cy="42570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3" y="1518455"/>
              <a:ext cx="3569697" cy="2977345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6553200" y="3352800"/>
              <a:ext cx="76200" cy="1439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580007" y="1233266"/>
              <a:ext cx="25893" cy="13575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53200" y="838200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endParaRPr lang="en-US" sz="2800" b="1" baseline="30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9518" y="4429780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endParaRPr lang="en-US" sz="2800" b="1" baseline="30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313048" y="1289855"/>
              <a:ext cx="163952" cy="12868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943600" y="914400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endParaRPr lang="en-US" sz="2800" b="1" baseline="30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395024" y="3352800"/>
              <a:ext cx="55169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19800" y="4572000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endParaRPr lang="en-US" sz="2800" b="1" baseline="30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267200" y="2997678"/>
              <a:ext cx="441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flipH="1">
              <a:off x="7696200" y="26478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RP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4665" y="4441647"/>
            <a:ext cx="283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Voloshin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PRC 70 (2004) 057901</a:t>
            </a:r>
            <a:endParaRPr lang="en-US" sz="1600" dirty="0"/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06771"/>
            <a:ext cx="3055157" cy="23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0646" y="4256981"/>
            <a:ext cx="342900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Lead to BNL Press Release in 2010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0" y="61633"/>
            <a:ext cx="9144000" cy="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D0"/>
                </a:solidFill>
              </a:rPr>
              <a:t>The Background Issue: It’s big!</a:t>
            </a:r>
            <a:endParaRPr lang="zh-CN" altLang="en-US" sz="4800" b="1" dirty="0">
              <a:solidFill>
                <a:srgbClr val="0000D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" y="1100757"/>
            <a:ext cx="2438400" cy="1872734"/>
            <a:chOff x="914400" y="2971800"/>
            <a:chExt cx="3200400" cy="19812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29718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39624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371600" y="3703320"/>
              <a:ext cx="2225843" cy="182880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1371600" y="4038600"/>
              <a:ext cx="2225843" cy="186372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000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0695" y="310396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CME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1600" y="332614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600" y="419100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SS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3200" y="1095129"/>
            <a:ext cx="2438400" cy="1878362"/>
            <a:chOff x="4648200" y="1676400"/>
            <a:chExt cx="3200400" cy="1981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876800" y="1676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48200" y="26670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 rot="21194144">
              <a:off x="5085086" y="2568683"/>
              <a:ext cx="2225843" cy="230606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5105400" y="2743200"/>
              <a:ext cx="2225843" cy="609600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000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23738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5400" y="321206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SS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60762" y="1676400"/>
              <a:ext cx="2284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CME</a:t>
              </a:r>
              <a:br>
                <a:rPr lang="en-US" dirty="0" smtClean="0"/>
              </a:br>
              <a:r>
                <a:rPr lang="en-US" dirty="0" smtClean="0"/>
                <a:t>+ momentum </a:t>
              </a:r>
              <a:r>
                <a:rPr lang="en-US" dirty="0" err="1" smtClean="0"/>
                <a:t>conserv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86400" y="914400"/>
            <a:ext cx="2438401" cy="2033689"/>
            <a:chOff x="4648200" y="4012672"/>
            <a:chExt cx="3200401" cy="223572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876800" y="42672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48200" y="52578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085086" y="4913531"/>
              <a:ext cx="2225843" cy="346275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V="1">
              <a:off x="5105400" y="5334000"/>
              <a:ext cx="2225843" cy="609600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000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799" y="4517151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580286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SS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64000" y="4012672"/>
              <a:ext cx="22846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CME</a:t>
              </a:r>
              <a:br>
                <a:rPr lang="en-US" dirty="0" smtClean="0"/>
              </a:br>
              <a:r>
                <a:rPr lang="en-US" dirty="0" smtClean="0"/>
                <a:t>+ momentum </a:t>
              </a:r>
              <a:r>
                <a:rPr lang="en-US" dirty="0" err="1" smtClean="0"/>
                <a:t>conserv</a:t>
              </a:r>
              <a:r>
                <a:rPr lang="en-US" dirty="0" smtClean="0"/>
                <a:t>.</a:t>
              </a:r>
              <a:br>
                <a:rPr lang="en-US" dirty="0" smtClean="0"/>
              </a:br>
              <a:r>
                <a:rPr lang="en-US" dirty="0" smtClean="0"/>
                <a:t>+ charge </a:t>
              </a:r>
              <a:r>
                <a:rPr lang="en-US" dirty="0" err="1" smtClean="0"/>
                <a:t>conserv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976850" y="2440091"/>
            <a:ext cx="143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se OS-SS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111248" y="1144691"/>
            <a:ext cx="1108952" cy="1503156"/>
            <a:chOff x="8111248" y="2863334"/>
            <a:chExt cx="1108952" cy="1503156"/>
          </a:xfrm>
        </p:grpSpPr>
        <p:sp>
          <p:nvSpPr>
            <p:cNvPr id="47" name="Oval 46"/>
            <p:cNvSpPr/>
            <p:nvPr/>
          </p:nvSpPr>
          <p:spPr>
            <a:xfrm>
              <a:off x="8111248" y="2935071"/>
              <a:ext cx="602327" cy="14314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263648" y="2863334"/>
              <a:ext cx="660400" cy="1403589"/>
              <a:chOff x="2311708" y="4448629"/>
              <a:chExt cx="2861400" cy="1938288"/>
            </a:xfrm>
          </p:grpSpPr>
          <p:cxnSp>
            <p:nvCxnSpPr>
              <p:cNvPr id="38" name="直线箭头连接符 10"/>
              <p:cNvCxnSpPr/>
              <p:nvPr/>
            </p:nvCxnSpPr>
            <p:spPr bwMode="auto">
              <a:xfrm flipV="1">
                <a:off x="3808510" y="5272922"/>
                <a:ext cx="1089464" cy="15042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D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线箭头连接符 13"/>
              <p:cNvCxnSpPr/>
              <p:nvPr/>
            </p:nvCxnSpPr>
            <p:spPr bwMode="auto">
              <a:xfrm>
                <a:off x="3852462" y="5465840"/>
                <a:ext cx="1320646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D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直线连接符 15"/>
              <p:cNvCxnSpPr/>
              <p:nvPr/>
            </p:nvCxnSpPr>
            <p:spPr bwMode="auto">
              <a:xfrm flipV="1">
                <a:off x="3058246" y="5455316"/>
                <a:ext cx="567726" cy="5963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文本框 20"/>
              <p:cNvSpPr txBox="1">
                <a:spLocks noChangeArrowheads="1"/>
              </p:cNvSpPr>
              <p:nvPr/>
            </p:nvSpPr>
            <p:spPr bwMode="auto">
              <a:xfrm>
                <a:off x="3302192" y="4930602"/>
                <a:ext cx="287548" cy="35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058" tIns="41029" rIns="82058" bIns="41029">
                <a:spAutoFit/>
              </a:bodyPr>
              <a:lstStyle/>
              <a:p>
                <a:r>
                  <a:rPr kumimoji="1" lang="en-US" altLang="zh-CN" b="1" dirty="0" smtClean="0">
                    <a:solidFill>
                      <a:srgbClr val="0000FF"/>
                    </a:solidFill>
                  </a:rPr>
                  <a:t>ρ</a:t>
                </a:r>
                <a:endParaRPr kumimoji="1" lang="zh-CN" altLang="en-US" b="1" baseline="30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2" name="直线箭头连接符 10"/>
              <p:cNvCxnSpPr/>
              <p:nvPr/>
            </p:nvCxnSpPr>
            <p:spPr bwMode="auto">
              <a:xfrm flipH="1" flipV="1">
                <a:off x="2872489" y="4920266"/>
                <a:ext cx="144491" cy="6211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线箭头连接符 10"/>
              <p:cNvCxnSpPr/>
              <p:nvPr/>
            </p:nvCxnSpPr>
            <p:spPr bwMode="auto">
              <a:xfrm>
                <a:off x="3020290" y="5541459"/>
                <a:ext cx="220121" cy="60693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文本框 12"/>
              <p:cNvSpPr txBox="1">
                <a:spLocks noChangeArrowheads="1"/>
              </p:cNvSpPr>
              <p:nvPr/>
            </p:nvSpPr>
            <p:spPr bwMode="auto">
              <a:xfrm>
                <a:off x="2972031" y="6027059"/>
                <a:ext cx="451052" cy="35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058" tIns="41029" rIns="82058" bIns="41029">
                <a:spAutoFit/>
              </a:bodyPr>
              <a:lstStyle/>
              <a:p>
                <a:r>
                  <a:rPr kumimoji="1" lang="en-US" altLang="zh-CN" b="1" dirty="0">
                    <a:solidFill>
                      <a:srgbClr val="FF0000"/>
                    </a:solidFill>
                  </a:rPr>
                  <a:t>π</a:t>
                </a:r>
                <a:r>
                  <a:rPr kumimoji="1" lang="en-US" altLang="zh-CN" b="1" baseline="30000" dirty="0">
                    <a:solidFill>
                      <a:srgbClr val="FF0000"/>
                    </a:solidFill>
                  </a:rPr>
                  <a:t>-   </a:t>
                </a:r>
                <a:endParaRPr kumimoji="1" lang="zh-CN" altLang="en-US" b="1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文本框 17"/>
              <p:cNvSpPr txBox="1">
                <a:spLocks noChangeArrowheads="1"/>
              </p:cNvSpPr>
              <p:nvPr/>
            </p:nvSpPr>
            <p:spPr bwMode="auto">
              <a:xfrm>
                <a:off x="2311708" y="4448629"/>
                <a:ext cx="410977" cy="35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058" tIns="41029" rIns="82058" bIns="41029">
                <a:spAutoFit/>
              </a:bodyPr>
              <a:lstStyle/>
              <a:p>
                <a:r>
                  <a:rPr kumimoji="1" lang="en-US" altLang="zh-CN" b="1" dirty="0">
                    <a:solidFill>
                      <a:srgbClr val="FF0000"/>
                    </a:solidFill>
                  </a:rPr>
                  <a:t>π</a:t>
                </a:r>
                <a:r>
                  <a:rPr kumimoji="1" lang="en-US" altLang="zh-CN" b="1" baseline="30000" dirty="0">
                    <a:solidFill>
                      <a:srgbClr val="FF0000"/>
                    </a:solidFill>
                  </a:rPr>
                  <a:t>+ </a:t>
                </a:r>
                <a:endParaRPr kumimoji="1" lang="zh-CN" altLang="en-US" b="1" baseline="30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5" name="文本框 17"/>
            <p:cNvSpPr txBox="1">
              <a:spLocks noChangeArrowheads="1"/>
            </p:cNvSpPr>
            <p:nvPr/>
          </p:nvSpPr>
          <p:spPr bwMode="auto">
            <a:xfrm>
              <a:off x="8797048" y="3136149"/>
              <a:ext cx="41097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0000CC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0000CC"/>
                  </a:solidFill>
                </a:rPr>
                <a:t>+ </a:t>
              </a:r>
              <a:endParaRPr kumimoji="1" lang="zh-CN" altLang="en-US" b="1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56" name="文本框 12"/>
            <p:cNvSpPr txBox="1">
              <a:spLocks noChangeArrowheads="1"/>
            </p:cNvSpPr>
            <p:nvPr/>
          </p:nvSpPr>
          <p:spPr bwMode="auto">
            <a:xfrm>
              <a:off x="8769147" y="3549136"/>
              <a:ext cx="45105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0000CC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0000CC"/>
                  </a:solidFill>
                </a:rPr>
                <a:t>-   </a:t>
              </a:r>
              <a:endParaRPr kumimoji="1" lang="zh-CN" altLang="en-US" b="1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361895" y="2375559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 is ambiguous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11729" y="1982891"/>
            <a:ext cx="346071" cy="43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7130649" y="1777363"/>
            <a:ext cx="241298" cy="205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6200" y="4569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FW 2009, </a:t>
            </a:r>
            <a:r>
              <a:rPr lang="en-US" sz="1400" dirty="0" err="1" smtClean="0"/>
              <a:t>Bzdak</a:t>
            </a:r>
            <a:r>
              <a:rPr lang="en-US" sz="1400" dirty="0" smtClean="0"/>
              <a:t>, Koch, Liao 2010, Pratt</a:t>
            </a:r>
            <a:r>
              <a:rPr lang="en-US" sz="1400" dirty="0"/>
              <a:t>, </a:t>
            </a:r>
            <a:r>
              <a:rPr lang="en-US" sz="1400" dirty="0" err="1"/>
              <a:t>Schlichting</a:t>
            </a:r>
            <a:r>
              <a:rPr lang="en-US" sz="1400" dirty="0"/>
              <a:t> </a:t>
            </a:r>
            <a:r>
              <a:rPr lang="en-US" sz="1400" dirty="0" smtClean="0"/>
              <a:t>2010, …</a:t>
            </a:r>
            <a:endParaRPr lang="en-US" sz="14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196754" y="1557957"/>
                <a:ext cx="7844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&gt;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54" y="1557957"/>
                <a:ext cx="784446" cy="369332"/>
              </a:xfrm>
              <a:prstGeom prst="rect">
                <a:avLst/>
              </a:prstGeom>
              <a:blipFill>
                <a:blip r:embed="rId3"/>
                <a:stretch>
                  <a:fillRect t="-10000" r="-62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19200" y="2115361"/>
                <a:ext cx="792140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eqArr>
                          <m:eqArrPr>
                            <m:ctrlPr>
                              <a:rPr lang="en-US" i="1">
                                <a:solidFill>
                                  <a:srgbClr val="0000D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solidFill>
                                  <a:srgbClr val="0000D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++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D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−−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US" dirty="0">
                    <a:solidFill>
                      <a:srgbClr val="0000D0"/>
                    </a:solidFill>
                  </a:rPr>
                  <a:t>&lt;0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15361"/>
                <a:ext cx="792140" cy="433196"/>
              </a:xfrm>
              <a:prstGeom prst="rect">
                <a:avLst/>
              </a:prstGeom>
              <a:blipFill>
                <a:blip r:embed="rId4"/>
                <a:stretch>
                  <a:fillRect t="-5634" r="-5385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61226"/>
              </p:ext>
            </p:extLst>
          </p:nvPr>
        </p:nvGraphicFramePr>
        <p:xfrm>
          <a:off x="4438479" y="3858433"/>
          <a:ext cx="1276521" cy="48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0" name="Equation" r:id="rId5" imgW="634680" imgH="241200" progId="Equation.DSMT4">
                  <p:embed/>
                </p:oleObj>
              </mc:Choice>
              <mc:Fallback>
                <p:oleObj name="Equation" r:id="rId5" imgW="634680" imgH="241200" progId="Equation.DSMT4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479" y="3858433"/>
                        <a:ext cx="1276521" cy="484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53009" y="3870101"/>
            <a:ext cx="499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Background: nonflow coupled with flow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319" y="3169783"/>
                <a:ext cx="6172481" cy="688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𝑅𝑃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𝑐𝑙𝑢𝑠𝑡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𝑐𝑙𝑢𝑠𝑡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𝑅𝑃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d>
                  </m:oMath>
                </a14:m>
                <a:endParaRPr lang="en-US" sz="1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𝑐𝑙𝑢𝑠𝑡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𝑐𝑙𝑢𝑠𝑡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𝑐𝑙𝑢𝑠𝑡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19" y="3169783"/>
                <a:ext cx="6172481" cy="688650"/>
              </a:xfrm>
              <a:prstGeom prst="rect">
                <a:avLst/>
              </a:prstGeom>
              <a:blipFill>
                <a:blip r:embed="rId7"/>
                <a:stretch>
                  <a:fillRect t="-7080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573962" y="5634335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20/100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*0.65 ~ 10</a:t>
            </a:r>
            <a:r>
              <a:rPr lang="en-US" sz="2400" baseline="30000" dirty="0" smtClean="0">
                <a:solidFill>
                  <a:srgbClr val="FF0000"/>
                </a:solidFill>
              </a:rPr>
              <a:t>-3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4800" y="5029200"/>
            <a:ext cx="3210787" cy="597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47085" y="5037817"/>
                <a:ext cx="3940822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𝑐𝑙𝑢𝑠𝑡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𝑐𝑙𝑢𝑠𝑡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𝑐𝑙𝑢𝑠𝑡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85" y="5037817"/>
                <a:ext cx="3940822" cy="565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/>
          <p:cNvSpPr/>
          <p:nvPr/>
        </p:nvSpPr>
        <p:spPr>
          <a:xfrm>
            <a:off x="3443796" y="5105400"/>
            <a:ext cx="814141" cy="491930"/>
          </a:xfrm>
          <a:prstGeom prst="ellipse">
            <a:avLst/>
          </a:prstGeom>
          <a:noFill/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618753" y="5638800"/>
            <a:ext cx="572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D0"/>
                </a:solidFill>
              </a:rPr>
              <a:t>0.1</a:t>
            </a:r>
            <a:endParaRPr lang="en-US" sz="2400" baseline="30000" dirty="0">
              <a:solidFill>
                <a:srgbClr val="0000D0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394" y="4526192"/>
            <a:ext cx="2550606" cy="1798408"/>
          </a:xfrm>
          <a:prstGeom prst="rect">
            <a:avLst/>
          </a:prstGeom>
        </p:spPr>
      </p:pic>
      <p:pic>
        <p:nvPicPr>
          <p:cNvPr id="85" name="图片 16" descr="bkg_centrality_simu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362200" cy="16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矩形 2"/>
          <p:cNvSpPr>
            <a:spLocks noChangeArrowheads="1"/>
          </p:cNvSpPr>
          <p:nvPr/>
        </p:nvSpPr>
        <p:spPr bwMode="auto">
          <a:xfrm>
            <a:off x="6795593" y="4456875"/>
            <a:ext cx="2391200" cy="2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</a:rPr>
              <a:t>FW,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Jie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Zhao, PRC 95 (2017)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</a:rPr>
              <a:t>051901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5452" y="5851642"/>
            <a:ext cx="2278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Pratt,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Schlichting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428456"/>
            <a:ext cx="1219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Next slide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6200" y="4343400"/>
            <a:ext cx="9067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resonance background in </a:t>
            </a:r>
            <a:r>
              <a:rPr lang="en-US" sz="3600" dirty="0" smtClean="0">
                <a:latin typeface="Symbol" panose="05050102010706020507" pitchFamily="18" charset="2"/>
              </a:rPr>
              <a:t>g</a:t>
            </a:r>
            <a:r>
              <a:rPr lang="en-US" sz="3600" dirty="0" smtClean="0"/>
              <a:t> correlator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90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Voloshin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2004; FW 2009;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Bzdak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Koch, Liao 2010; Pratt,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Schlichting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2010; 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" name="直线箭头连接符 4"/>
          <p:cNvCxnSpPr/>
          <p:nvPr/>
        </p:nvCxnSpPr>
        <p:spPr bwMode="auto">
          <a:xfrm>
            <a:off x="76200" y="4669342"/>
            <a:ext cx="3284682" cy="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直线箭头连接符 6"/>
          <p:cNvCxnSpPr>
            <a:cxnSpLocks/>
          </p:cNvCxnSpPr>
          <p:nvPr/>
        </p:nvCxnSpPr>
        <p:spPr bwMode="auto">
          <a:xfrm flipV="1">
            <a:off x="1032452" y="2337529"/>
            <a:ext cx="0" cy="32399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3257957" y="4364542"/>
            <a:ext cx="552043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ArialMT" charset="-122"/>
              </a:rPr>
              <a:t>X</a:t>
            </a:r>
            <a:br>
              <a:rPr lang="en-US" altLang="zh-CN" b="1" dirty="0" smtClean="0">
                <a:solidFill>
                  <a:srgbClr val="000000"/>
                </a:solidFill>
                <a:latin typeface="ArialMT" charset="-122"/>
              </a:rPr>
            </a:br>
            <a:r>
              <a:rPr lang="en-US" altLang="zh-CN" b="1" dirty="0" err="1" smtClean="0">
                <a:solidFill>
                  <a:srgbClr val="000000"/>
                </a:solidFill>
                <a:latin typeface="ArialMT" charset="-122"/>
              </a:rPr>
              <a:t>ψ</a:t>
            </a:r>
            <a:r>
              <a:rPr lang="en-US" altLang="zh-CN" b="1" baseline="-25000" dirty="0" err="1" smtClean="0">
                <a:solidFill>
                  <a:srgbClr val="000000"/>
                </a:solidFill>
                <a:latin typeface="ArialMT" charset="-122"/>
              </a:rPr>
              <a:t>RP</a:t>
            </a:r>
            <a:endParaRPr lang="zh-CN" altLang="en-US" b="1" dirty="0"/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597314" y="2328284"/>
            <a:ext cx="28273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MT" charset="-122"/>
              </a:rPr>
              <a:t>Y</a:t>
            </a:r>
            <a:endParaRPr lang="zh-CN" altLang="en-US" dirty="0"/>
          </a:p>
        </p:txBody>
      </p:sp>
      <p:cxnSp>
        <p:nvCxnSpPr>
          <p:cNvPr id="19" name="直线箭头连接符 10"/>
          <p:cNvCxnSpPr/>
          <p:nvPr/>
        </p:nvCxnSpPr>
        <p:spPr bwMode="auto">
          <a:xfrm flipV="1">
            <a:off x="2212499" y="3957479"/>
            <a:ext cx="759301" cy="4065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直线箭头连接符 13"/>
          <p:cNvCxnSpPr/>
          <p:nvPr/>
        </p:nvCxnSpPr>
        <p:spPr bwMode="auto">
          <a:xfrm>
            <a:off x="2240208" y="4382098"/>
            <a:ext cx="731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1377747" y="2459542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-  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2" name="文本框 17"/>
          <p:cNvSpPr txBox="1">
            <a:spLocks noChangeArrowheads="1"/>
          </p:cNvSpPr>
          <p:nvPr/>
        </p:nvSpPr>
        <p:spPr bwMode="auto">
          <a:xfrm>
            <a:off x="1077047" y="2480684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23" name="直线连接符 15"/>
          <p:cNvCxnSpPr/>
          <p:nvPr/>
        </p:nvCxnSpPr>
        <p:spPr bwMode="auto">
          <a:xfrm>
            <a:off x="1096779" y="4690484"/>
            <a:ext cx="1143429" cy="2218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文本框 20"/>
          <p:cNvSpPr txBox="1">
            <a:spLocks noChangeArrowheads="1"/>
          </p:cNvSpPr>
          <p:nvPr/>
        </p:nvSpPr>
        <p:spPr bwMode="auto">
          <a:xfrm>
            <a:off x="1115436" y="3597981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26" name="直线箭头连接符 13"/>
          <p:cNvCxnSpPr/>
          <p:nvPr/>
        </p:nvCxnSpPr>
        <p:spPr bwMode="auto">
          <a:xfrm flipV="1">
            <a:off x="2212499" y="4790823"/>
            <a:ext cx="759301" cy="1214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直线箭头连接符 13"/>
          <p:cNvCxnSpPr/>
          <p:nvPr/>
        </p:nvCxnSpPr>
        <p:spPr bwMode="auto">
          <a:xfrm>
            <a:off x="2240208" y="4912304"/>
            <a:ext cx="636810" cy="2904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直线连接符 15"/>
          <p:cNvCxnSpPr/>
          <p:nvPr/>
        </p:nvCxnSpPr>
        <p:spPr bwMode="auto">
          <a:xfrm flipV="1">
            <a:off x="1077047" y="4382098"/>
            <a:ext cx="1135452" cy="260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直线连接符 15"/>
          <p:cNvCxnSpPr/>
          <p:nvPr/>
        </p:nvCxnSpPr>
        <p:spPr bwMode="auto">
          <a:xfrm flipV="1">
            <a:off x="1060162" y="3221543"/>
            <a:ext cx="110548" cy="142128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直线箭头连接符 10"/>
          <p:cNvCxnSpPr/>
          <p:nvPr/>
        </p:nvCxnSpPr>
        <p:spPr bwMode="auto">
          <a:xfrm flipV="1">
            <a:off x="1176213" y="2760420"/>
            <a:ext cx="285442" cy="4611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直线箭头连接符 10"/>
          <p:cNvCxnSpPr/>
          <p:nvPr/>
        </p:nvCxnSpPr>
        <p:spPr bwMode="auto">
          <a:xfrm flipH="1" flipV="1">
            <a:off x="1090902" y="2688142"/>
            <a:ext cx="79809" cy="5334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文本框 12"/>
          <p:cNvSpPr txBox="1">
            <a:spLocks noChangeArrowheads="1"/>
          </p:cNvSpPr>
          <p:nvPr/>
        </p:nvSpPr>
        <p:spPr bwMode="auto">
          <a:xfrm>
            <a:off x="2977947" y="4233284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-  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50" name="文本框 12"/>
          <p:cNvSpPr txBox="1">
            <a:spLocks noChangeArrowheads="1"/>
          </p:cNvSpPr>
          <p:nvPr/>
        </p:nvSpPr>
        <p:spPr bwMode="auto">
          <a:xfrm>
            <a:off x="2901747" y="5071484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>
                <a:solidFill>
                  <a:srgbClr val="0000FF"/>
                </a:solidFill>
              </a:rPr>
              <a:t>-   </a:t>
            </a:r>
            <a:endParaRPr kumimoji="1" lang="zh-CN" altLang="en-US" b="1" baseline="30000">
              <a:solidFill>
                <a:srgbClr val="0000FF"/>
              </a:solidFill>
            </a:endParaRPr>
          </a:p>
        </p:txBody>
      </p:sp>
      <p:sp>
        <p:nvSpPr>
          <p:cNvPr id="51" name="文本框 17"/>
          <p:cNvSpPr txBox="1">
            <a:spLocks noChangeArrowheads="1"/>
          </p:cNvSpPr>
          <p:nvPr/>
        </p:nvSpPr>
        <p:spPr bwMode="auto">
          <a:xfrm>
            <a:off x="2971800" y="375494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52" name="文本框 17"/>
          <p:cNvSpPr txBox="1">
            <a:spLocks noChangeArrowheads="1"/>
          </p:cNvSpPr>
          <p:nvPr/>
        </p:nvSpPr>
        <p:spPr bwMode="auto">
          <a:xfrm>
            <a:off x="2941821" y="4690484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53" name="文本框 20"/>
          <p:cNvSpPr txBox="1">
            <a:spLocks noChangeArrowheads="1"/>
          </p:cNvSpPr>
          <p:nvPr/>
        </p:nvSpPr>
        <p:spPr bwMode="auto">
          <a:xfrm>
            <a:off x="1693653" y="4157084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54" name="文本框 20"/>
          <p:cNvSpPr txBox="1">
            <a:spLocks noChangeArrowheads="1"/>
          </p:cNvSpPr>
          <p:nvPr/>
        </p:nvSpPr>
        <p:spPr bwMode="auto">
          <a:xfrm>
            <a:off x="1693653" y="4745542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55" name="直线箭头连接符 10"/>
          <p:cNvCxnSpPr/>
          <p:nvPr/>
        </p:nvCxnSpPr>
        <p:spPr bwMode="auto">
          <a:xfrm flipH="1" flipV="1">
            <a:off x="907762" y="3777910"/>
            <a:ext cx="128013" cy="8914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直线箭头连接符 10"/>
          <p:cNvCxnSpPr/>
          <p:nvPr/>
        </p:nvCxnSpPr>
        <p:spPr bwMode="auto">
          <a:xfrm>
            <a:off x="1039090" y="4669342"/>
            <a:ext cx="220119" cy="762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文本框 12"/>
          <p:cNvSpPr txBox="1">
            <a:spLocks noChangeArrowheads="1"/>
          </p:cNvSpPr>
          <p:nvPr/>
        </p:nvSpPr>
        <p:spPr bwMode="auto">
          <a:xfrm>
            <a:off x="1219200" y="5278942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FF0000"/>
                </a:solidFill>
              </a:rPr>
              <a:t>-   </a:t>
            </a:r>
            <a:endParaRPr kumimoji="1"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63" name="文本框 17"/>
          <p:cNvSpPr txBox="1">
            <a:spLocks noChangeArrowheads="1"/>
          </p:cNvSpPr>
          <p:nvPr/>
        </p:nvSpPr>
        <p:spPr bwMode="auto">
          <a:xfrm>
            <a:off x="685800" y="3471284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FF0000"/>
                </a:solidFill>
              </a:rPr>
              <a:t>+ </a:t>
            </a:r>
            <a:endParaRPr kumimoji="1" lang="zh-CN" altLang="en-US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463344"/>
              </p:ext>
            </p:extLst>
          </p:nvPr>
        </p:nvGraphicFramePr>
        <p:xfrm>
          <a:off x="4038600" y="4341812"/>
          <a:ext cx="48196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8" name="Equation" r:id="rId3" imgW="2806560" imgH="711000" progId="Equation.DSMT4">
                  <p:embed/>
                </p:oleObj>
              </mc:Choice>
              <mc:Fallback>
                <p:oleObj name="Equation" r:id="rId3" imgW="2806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41812"/>
                        <a:ext cx="48196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53878"/>
              </p:ext>
            </p:extLst>
          </p:nvPr>
        </p:nvGraphicFramePr>
        <p:xfrm>
          <a:off x="3810000" y="2238375"/>
          <a:ext cx="52990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9" name="Equation" r:id="rId5" imgW="4025880" imgH="1600200" progId="Equation.DSMT4">
                  <p:embed/>
                </p:oleObj>
              </mc:Choice>
              <mc:Fallback>
                <p:oleObj name="Equation" r:id="rId5" imgW="402588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38375"/>
                        <a:ext cx="529907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505450" y="4770539"/>
            <a:ext cx="3352800" cy="777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01720"/>
              </p:ext>
            </p:extLst>
          </p:nvPr>
        </p:nvGraphicFramePr>
        <p:xfrm>
          <a:off x="6512981" y="5730333"/>
          <a:ext cx="1564219" cy="5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0" name="Equation" r:id="rId7" imgW="634680" imgH="241200" progId="Equation.DSMT4">
                  <p:embed/>
                </p:oleObj>
              </mc:Choice>
              <mc:Fallback>
                <p:oleObj name="Equation" r:id="rId7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981" y="5730333"/>
                        <a:ext cx="1564219" cy="5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91000" y="563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Background: nonflow coupled with flow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44103"/>
              </p:ext>
            </p:extLst>
          </p:nvPr>
        </p:nvGraphicFramePr>
        <p:xfrm>
          <a:off x="4352925" y="1638201"/>
          <a:ext cx="3952875" cy="5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1" name="Equation" r:id="rId9" imgW="3149280" imgH="419040" progId="Equation.DSMT4">
                  <p:embed/>
                </p:oleObj>
              </mc:Choice>
              <mc:Fallback>
                <p:oleObj name="Equation" r:id="rId9" imgW="3149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8201"/>
                        <a:ext cx="3952875" cy="571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9038"/>
              </p:ext>
            </p:extLst>
          </p:nvPr>
        </p:nvGraphicFramePr>
        <p:xfrm>
          <a:off x="463622" y="1524000"/>
          <a:ext cx="355317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2" name="Equation" r:id="rId11" imgW="1625400" imgH="279360" progId="Equation.DSMT4">
                  <p:embed/>
                </p:oleObj>
              </mc:Choice>
              <mc:Fallback>
                <p:oleObj name="Equation" r:id="rId11" imgW="16254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22" y="1524000"/>
                        <a:ext cx="355317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381000" y="1447800"/>
            <a:ext cx="3733800" cy="777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49" grpId="0"/>
      <p:bldP spid="50" grpId="0"/>
      <p:bldP spid="51" grpId="0"/>
      <p:bldP spid="52" grpId="0"/>
      <p:bldP spid="53" grpId="0"/>
      <p:bldP spid="54" grpId="0"/>
      <p:bldP spid="12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background is small</a:t>
            </a:r>
          </a:p>
          <a:p>
            <a:pPr lvl="1"/>
            <a:r>
              <a:rPr lang="en-US" sz="2000" dirty="0" smtClean="0"/>
              <a:t>Can be a bit sloppy in background estimation.</a:t>
            </a:r>
            <a:br>
              <a:rPr lang="en-US" sz="2000" dirty="0" smtClean="0"/>
            </a:br>
            <a:r>
              <a:rPr lang="en-US" sz="2000" dirty="0" smtClean="0"/>
              <a:t>Imprecision can be afforded by systematic uncertainty.</a:t>
            </a:r>
          </a:p>
          <a:p>
            <a:pPr lvl="1"/>
            <a:r>
              <a:rPr lang="en-US" sz="2000" dirty="0" smtClean="0"/>
              <a:t>Can be somewhat model-dependent (</a:t>
            </a:r>
            <a:r>
              <a:rPr lang="en-US" sz="2000" dirty="0" err="1" smtClean="0"/>
              <a:t>theo.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yst. uncertainties).</a:t>
            </a:r>
          </a:p>
          <a:p>
            <a:pPr lvl="1"/>
            <a:endParaRPr lang="en-US" sz="2000" dirty="0" smtClean="0"/>
          </a:p>
          <a:p>
            <a:r>
              <a:rPr lang="en-US" sz="2800" b="1" dirty="0" smtClean="0"/>
              <a:t>When background is large</a:t>
            </a:r>
          </a:p>
          <a:p>
            <a:pPr lvl="1"/>
            <a:r>
              <a:rPr lang="en-US" sz="2000" dirty="0"/>
              <a:t>Have to cleanly remove </a:t>
            </a:r>
            <a:r>
              <a:rPr lang="en-US" sz="2000" dirty="0" smtClean="0"/>
              <a:t>background.</a:t>
            </a:r>
            <a:endParaRPr lang="en-US" sz="2000" dirty="0"/>
          </a:p>
          <a:p>
            <a:pPr lvl="1"/>
            <a:r>
              <a:rPr lang="en-US" sz="2000" dirty="0" smtClean="0"/>
              <a:t>Extreme care should be taken. </a:t>
            </a:r>
            <a:br>
              <a:rPr lang="en-US" sz="2000" dirty="0" smtClean="0"/>
            </a:br>
            <a:r>
              <a:rPr lang="en-US" sz="2000" dirty="0" smtClean="0"/>
              <a:t>Small error in background can result in big mistake in signal.</a:t>
            </a:r>
          </a:p>
          <a:p>
            <a:pPr lvl="1"/>
            <a:r>
              <a:rPr lang="en-US" sz="2000" dirty="0" smtClean="0"/>
              <a:t>Should not rely on theory/model/trends (unless theory is very precise).</a:t>
            </a:r>
          </a:p>
          <a:p>
            <a:pPr lvl="1"/>
            <a:r>
              <a:rPr lang="en-US" sz="2000" dirty="0" smtClean="0"/>
              <a:t>Better be data-driven, often involving new observables and methods.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infamous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dirty="0"/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3505200"/>
            <a:ext cx="4267200" cy="1981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2000" dirty="0" smtClean="0">
                <a:solidFill>
                  <a:srgbClr val="FF0000"/>
                </a:solidFill>
              </a:rPr>
              <a:t>=1</a:t>
            </a:r>
            <a:r>
              <a:rPr lang="en-US" sz="2000" dirty="0" smtClean="0"/>
              <a:t> is a misconception</a:t>
            </a:r>
          </a:p>
          <a:p>
            <a:r>
              <a:rPr lang="en-US" sz="2000" dirty="0" smtClean="0"/>
              <a:t>Background size assumed!</a:t>
            </a:r>
          </a:p>
          <a:p>
            <a:r>
              <a:rPr lang="en-US" sz="2000" dirty="0" smtClean="0"/>
              <a:t>No new info beyond the original </a:t>
            </a:r>
            <a:br>
              <a:rPr lang="en-US" sz="2000" dirty="0" smtClean="0"/>
            </a:br>
            <a:r>
              <a:rPr lang="en-US" sz="2000" dirty="0" smtClean="0">
                <a:latin typeface="Symbol" panose="05050102010706020507" pitchFamily="18" charset="2"/>
              </a:rPr>
              <a:t>Dg</a:t>
            </a:r>
            <a:r>
              <a:rPr lang="en-US" sz="2000" dirty="0" smtClean="0"/>
              <a:t> measurement. Over-sold.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QCD</a:t>
            </a:r>
            <a:r>
              <a:rPr lang="zh-CN" altLang="en-US" smtClean="0"/>
              <a:t>物理研讨暨基金委重大项目交流会 </a:t>
            </a:r>
            <a:r>
              <a:rPr lang="en-US" altLang="zh-CN" smtClean="0"/>
              <a:t>-- </a:t>
            </a:r>
            <a:r>
              <a:rPr lang="zh-CN" altLang="en-US" smtClean="0"/>
              <a:t>山东大学</a:t>
            </a:r>
            <a:r>
              <a:rPr lang="en-US" altLang="zh-CN" smtClean="0"/>
              <a:t>, </a:t>
            </a:r>
            <a:r>
              <a:rPr lang="zh-CN" altLang="en-US" smtClean="0"/>
              <a:t>威海</a:t>
            </a:r>
            <a:r>
              <a:rPr lang="en-US" altLang="zh-CN" smtClean="0"/>
              <a:t>, 2019/7</a:t>
            </a:r>
            <a:endParaRPr lang="en-US" altLang="zh-C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38" y="1688900"/>
            <a:ext cx="3736612" cy="478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67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STAR, PRL 113 (2014) 052302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50" y="2133600"/>
            <a:ext cx="2668050" cy="709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66800"/>
            <a:ext cx="7629301" cy="467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00028" y="2895600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/>
              <a:t>H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</a:t>
            </a:r>
            <a:r>
              <a:rPr lang="en-US" sz="2400" dirty="0" smtClean="0">
                <a:latin typeface="Symbol" panose="05050102010706020507" pitchFamily="18" charset="2"/>
              </a:rPr>
              <a:t> Dg - </a:t>
            </a:r>
            <a:r>
              <a:rPr lang="en-US" sz="2400" i="1" dirty="0" smtClean="0">
                <a:latin typeface="Symbol" panose="05050102010706020507" pitchFamily="18" charset="2"/>
              </a:rPr>
              <a:t>k</a:t>
            </a:r>
            <a:r>
              <a:rPr lang="en-US" sz="2400" i="1" dirty="0" smtClean="0"/>
              <a:t>v</a:t>
            </a:r>
            <a:r>
              <a:rPr lang="en-US" sz="2400" baseline="-25000" dirty="0" smtClean="0">
                <a:latin typeface="Symbol" panose="05050102010706020507" pitchFamily="18" charset="2"/>
              </a:rPr>
              <a:t>2</a:t>
            </a:r>
            <a:r>
              <a:rPr lang="en-US" sz="2400" dirty="0" smtClean="0">
                <a:latin typeface="Symbol" panose="05050102010706020507" pitchFamily="18" charset="2"/>
              </a:rPr>
              <a:t>d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990600"/>
            <a:ext cx="80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endParaRPr lang="en-US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2540774"/>
            <a:ext cx="990600" cy="659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smtClean="0"/>
              <a:t> / 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52254</TotalTime>
  <Words>2313</Words>
  <Application>Microsoft Office PowerPoint</Application>
  <PresentationFormat>On-screen Show (4:3)</PresentationFormat>
  <Paragraphs>446</Paragraphs>
  <Slides>32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ArialMT</vt:lpstr>
      <vt:lpstr>宋体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Experimental status of the CME search</vt:lpstr>
      <vt:lpstr>Outline</vt:lpstr>
      <vt:lpstr>What is CME?</vt:lpstr>
      <vt:lpstr>Why is CME important?</vt:lpstr>
      <vt:lpstr>PowerPoint Presentation</vt:lpstr>
      <vt:lpstr>PowerPoint Presentation</vt:lpstr>
      <vt:lpstr>The resonance background in g correlator</vt:lpstr>
      <vt:lpstr>Handling background</vt:lpstr>
      <vt:lpstr>The infamous k parameter</vt:lpstr>
      <vt:lpstr>CMS clarification</vt:lpstr>
      <vt:lpstr>To eliminate background</vt:lpstr>
      <vt:lpstr>Make v2 “zero” – EbyE technique</vt:lpstr>
      <vt:lpstr>Make v2 “zero” – EbyE technique</vt:lpstr>
      <vt:lpstr>Make v2 “zero” – EbyE technique</vt:lpstr>
      <vt:lpstr>Make v2 “zero” – EbyE technique</vt:lpstr>
      <vt:lpstr>PowerPoint Presentation</vt:lpstr>
      <vt:lpstr>To eliminate background</vt:lpstr>
      <vt:lpstr>PowerPoint Presentation</vt:lpstr>
      <vt:lpstr>PowerPoint Presentation</vt:lpstr>
      <vt:lpstr>2) The invariant mass method</vt:lpstr>
      <vt:lpstr>PowerPoint Presentation</vt:lpstr>
      <vt:lpstr>PowerPoint Presentation</vt:lpstr>
      <vt:lpstr>Can CME survive to high mass?</vt:lpstr>
      <vt:lpstr>PowerPoint Presentation</vt:lpstr>
      <vt:lpstr>PowerPoint Presentation</vt:lpstr>
      <vt:lpstr>PowerPoint Presentation</vt:lpstr>
      <vt:lpstr>PowerPoint Presentation</vt:lpstr>
      <vt:lpstr>3) RP vs PP comparison measurement</vt:lpstr>
      <vt:lpstr>“CME-v2 Filter” results from STAR</vt:lpstr>
      <vt:lpstr>Summary of Possible CME Signal</vt:lpstr>
      <vt:lpstr>A day-1 prediction for isobar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fqwang</dc:creator>
  <cp:lastModifiedBy>Wang, Fuqiang</cp:lastModifiedBy>
  <cp:revision>494</cp:revision>
  <dcterms:created xsi:type="dcterms:W3CDTF">2006-08-16T00:00:00Z</dcterms:created>
  <dcterms:modified xsi:type="dcterms:W3CDTF">2019-07-21T23:46:18Z</dcterms:modified>
</cp:coreProperties>
</file>