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305" r:id="rId4"/>
    <p:sldId id="258" r:id="rId5"/>
    <p:sldId id="262" r:id="rId6"/>
    <p:sldId id="263" r:id="rId7"/>
    <p:sldId id="275" r:id="rId8"/>
    <p:sldId id="273" r:id="rId9"/>
    <p:sldId id="278" r:id="rId10"/>
    <p:sldId id="274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22"/>
    <p:restoredTop sz="94643"/>
  </p:normalViewPr>
  <p:slideViewPr>
    <p:cSldViewPr snapToGrid="0" snapToObjects="1">
      <p:cViewPr varScale="1">
        <p:scale>
          <a:sx n="126" d="100"/>
          <a:sy n="126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5E7E5-51D4-904D-B1AA-81EFCED27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B3758B-58D4-9040-AAFD-542400A31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432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42980-9162-7C43-9E33-EAFE32B1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9D13-5577-4E40-80E4-197C75317DB0}" type="datetimeFigureOut">
              <a:rPr lang="en-US" smtClean="0"/>
              <a:t>7/4/19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DD775-268D-304F-B9EB-903FDAF4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58D56-45EE-B443-8103-938991D4D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69B-0B13-C747-A776-43E37EC5B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5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C303-EF75-5B4B-BF6A-21BFE1B5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148E0-2659-2545-A762-96467DD57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5D86D-A92F-114D-AEA0-E89979150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9D13-5577-4E40-80E4-197C75317DB0}" type="datetimeFigureOut">
              <a:rPr lang="en-US" smtClean="0"/>
              <a:t>7/4/19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2A99D-98AA-874E-941D-2555FDCB0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BC974-C6C5-BF48-8698-CE17FB5A0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69B-0B13-C747-A776-43E37EC5B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9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4E665F-B73E-B943-A02C-8D382E7C65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5487C-BE85-2742-9C26-3CA970808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7F928-D2DE-C040-B2BF-ADDD095F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9D13-5577-4E40-80E4-197C75317DB0}" type="datetimeFigureOut">
              <a:rPr lang="en-US" smtClean="0"/>
              <a:t>7/4/19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1D4A4-F3D3-2849-83AB-27C2BDC1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EFF67-E277-0646-85B3-782A4205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69B-0B13-C747-A776-43E37EC5B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5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20F8B-FC2B-3640-88E5-B0E8FF56F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81463-B0D4-364E-A998-5727BEDCC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C6DFD-962F-A043-98CF-A3EF5948C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9D13-5577-4E40-80E4-197C75317DB0}" type="datetimeFigureOut">
              <a:rPr lang="en-US" smtClean="0"/>
              <a:t>7/4/19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1DB8E-5E58-6040-A24D-6410BE135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1AA54-0F12-564D-9E0D-0C03C572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69B-0B13-C747-A776-43E37EC5B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1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7543-55A6-8641-87EE-9AD5F9EC5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3B846-41A0-6648-B5BB-A20318A10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22B13-B950-A148-8082-26E4C45AC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9D13-5577-4E40-80E4-197C75317DB0}" type="datetimeFigureOut">
              <a:rPr lang="en-US" smtClean="0"/>
              <a:t>7/4/19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2A8E8-0C4E-1B43-BDD1-6D47FAB3C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63686-8687-8E4B-8E8C-F6C91034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69B-0B13-C747-A776-43E37EC5B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8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01147-BD16-3A4B-9CDF-88D8DBFAD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70890-7B26-6046-BDEF-D9D7FF2D8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46B41-095C-9344-B069-89A3E2F3B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F2782-F41F-A349-AA5E-B9C0531A6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9D13-5577-4E40-80E4-197C75317DB0}" type="datetimeFigureOut">
              <a:rPr lang="en-US" smtClean="0"/>
              <a:t>7/4/19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2774E-45EA-6944-8BBF-2D3B0C9F1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72B4B-3774-284C-9278-9C761D436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69B-0B13-C747-A776-43E37EC5B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7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40884-8640-D742-91DB-6BC219748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B33C8-E264-F54D-B980-1E61D700D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178B8-8E82-8F42-A2E0-A70092B6A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E9FA6-1303-DA4E-90E3-4F73EC2705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4BD102-F043-6742-AC50-2C2F983CDF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E5B59F-116C-CE42-81E8-F5842D6C7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9D13-5577-4E40-80E4-197C75317DB0}" type="datetimeFigureOut">
              <a:rPr lang="en-US" smtClean="0"/>
              <a:t>7/4/19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AC1E6C-671E-AB47-AE7B-E2E2E7FBD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EA7FF0-7C46-F346-A0AF-4092AC29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69B-0B13-C747-A776-43E37EC5B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4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55CC8-539F-0F4E-BD90-25EBA422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5FE65E-B83C-0F4D-B605-90C9D4FAE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9D13-5577-4E40-80E4-197C75317DB0}" type="datetimeFigureOut">
              <a:rPr lang="en-US" smtClean="0"/>
              <a:t>7/4/19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B362F-4F66-4F48-AD6D-A5280ABC9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FD4D5F-546B-3C47-AF39-12DAC1E16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69B-0B13-C747-A776-43E37EC5B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4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5EE273-DE33-0F44-AC31-CE43A478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9D13-5577-4E40-80E4-197C75317DB0}" type="datetimeFigureOut">
              <a:rPr lang="en-US" smtClean="0"/>
              <a:t>7/4/19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F1E32-E95A-2E47-AAFC-6EB7CD2D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C6C94-8D67-344E-B750-37BCD996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69B-0B13-C747-A776-43E37EC5B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3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83B84-BFD9-9B42-8D56-1DFF2B58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8EE4B-3335-3245-A40F-E85441D47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96439-E9E1-AD42-B0D3-230A248A8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4EFB0-E21A-6248-911D-067D37B41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9D13-5577-4E40-80E4-197C75317DB0}" type="datetimeFigureOut">
              <a:rPr lang="en-US" smtClean="0"/>
              <a:t>7/4/19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A0ACF-1866-DC4F-B157-3D61D89F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926C1-4078-2D40-BD2D-7439755AB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69B-0B13-C747-A776-43E37EC5B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6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3DBD2-F633-4247-9941-0B08CA194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BE1443-F1DA-DE43-818A-0BD40F2AD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5F4B-DBCC-CD43-8331-98A281AE5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8DA04-74DB-9F41-B348-837791B0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9D13-5577-4E40-80E4-197C75317DB0}" type="datetimeFigureOut">
              <a:rPr lang="en-US" smtClean="0"/>
              <a:t>7/4/19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191B2-1051-6741-A821-14BB9662D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0CBAF-011A-B34E-9B42-E9701A918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69B-0B13-C747-A776-43E37EC5B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1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119DCE-878C-5B49-AB4A-685ADE40C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49D96-0EB4-EC45-8ABE-2007366B7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0DB26-D30A-254D-A72D-ACAB90844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F9D13-5577-4E40-80E4-197C75317DB0}" type="datetimeFigureOut">
              <a:rPr lang="en-US" smtClean="0"/>
              <a:t>7/4/19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45825-BC11-D248-9131-25115390A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4BB17-358D-CD4C-95BC-E377A6268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3069B-0B13-C747-A776-43E37EC5B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5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7EBFE-77D7-794A-9C4D-A8376453D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265" y="408152"/>
            <a:ext cx="11399947" cy="2387600"/>
          </a:xfrm>
        </p:spPr>
        <p:txBody>
          <a:bodyPr>
            <a:normAutofit/>
          </a:bodyPr>
          <a:lstStyle/>
          <a:p>
            <a:r>
              <a:rPr lang="en-US" altLang="zh-CN" sz="4400" dirty="0"/>
              <a:t>Longitudinal</a:t>
            </a:r>
            <a:r>
              <a:rPr lang="zh-CN" altLang="en-US" sz="4400" dirty="0"/>
              <a:t> </a:t>
            </a:r>
            <a:r>
              <a:rPr lang="en-US" altLang="zh-CN" sz="4400" dirty="0"/>
              <a:t>Beam</a:t>
            </a:r>
            <a:r>
              <a:rPr lang="zh-CN" altLang="en-US" sz="4400" dirty="0"/>
              <a:t> </a:t>
            </a:r>
            <a:r>
              <a:rPr lang="en-US" altLang="zh-CN" sz="4400" dirty="0"/>
              <a:t>Polarization</a:t>
            </a:r>
            <a:r>
              <a:rPr lang="en-US" sz="4400" dirty="0"/>
              <a:t>@ CEPC-Z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5E301-F705-6849-B20B-CA60CA24E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3169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/>
              <a:t>Zhe</a:t>
            </a:r>
            <a:r>
              <a:rPr lang="en-US" sz="2800" dirty="0"/>
              <a:t> </a:t>
            </a:r>
            <a:r>
              <a:rPr lang="en-US" sz="2800" dirty="0" err="1"/>
              <a:t>Duan</a:t>
            </a:r>
            <a:endParaRPr lang="en-US" sz="2800" dirty="0"/>
          </a:p>
          <a:p>
            <a:r>
              <a:rPr lang="en-US" sz="2800" dirty="0"/>
              <a:t>On behalf of CEPC Beam Polarization Working Group</a:t>
            </a:r>
          </a:p>
          <a:p>
            <a:r>
              <a:rPr lang="en-US" sz="2800" dirty="0"/>
              <a:t>2019. 0</a:t>
            </a:r>
            <a:r>
              <a:rPr lang="en-US" altLang="zh-CN" sz="2800" dirty="0"/>
              <a:t>7</a:t>
            </a:r>
            <a:r>
              <a:rPr lang="en-US" sz="2800" dirty="0"/>
              <a:t>. </a:t>
            </a:r>
            <a:r>
              <a:rPr lang="en-US" altLang="zh-CN" sz="2800" dirty="0"/>
              <a:t>05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FB9D9F-27CA-5444-A3AE-5EFD84056278}"/>
              </a:ext>
            </a:extLst>
          </p:cNvPr>
          <p:cNvSpPr txBox="1"/>
          <p:nvPr/>
        </p:nvSpPr>
        <p:spPr>
          <a:xfrm>
            <a:off x="3108960" y="6004560"/>
            <a:ext cx="850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work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supported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sub-task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CEPC</a:t>
            </a:r>
            <a:r>
              <a:rPr lang="zh-CN" altLang="en-US" dirty="0"/>
              <a:t> </a:t>
            </a:r>
            <a:r>
              <a:rPr lang="en-US" altLang="zh-CN" dirty="0"/>
              <a:t>MOST</a:t>
            </a:r>
            <a:r>
              <a:rPr lang="zh-CN" altLang="en-US" dirty="0"/>
              <a:t> </a:t>
            </a:r>
            <a:r>
              <a:rPr lang="en-US" altLang="zh-CN" dirty="0"/>
              <a:t>Grant</a:t>
            </a:r>
            <a:r>
              <a:rPr lang="zh-CN" altLang="en-US" dirty="0"/>
              <a:t> </a:t>
            </a:r>
            <a:r>
              <a:rPr lang="en-US" altLang="zh-CN" dirty="0"/>
              <a:t>2018.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47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ED406-3175-A14E-AFAF-BCCB33E94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3043237"/>
            <a:ext cx="6553199" cy="3133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5400" dirty="0">
                <a:solidFill>
                  <a:srgbClr val="FF0000"/>
                </a:solidFill>
              </a:rPr>
              <a:t>Thanks!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34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C978E-BFFA-A043-A0C0-CABB751F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0A2000-9379-914A-BEA8-9393345D70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Backup</a:t>
                </a:r>
              </a:p>
              <a:p>
                <a:pPr lvl="1"/>
                <a:r>
                  <a:rPr lang="en-US" dirty="0"/>
                  <a:t>What about higher CM energy?</a:t>
                </a:r>
              </a:p>
              <a:p>
                <a:pPr lvl="2"/>
                <a:r>
                  <a:rPr lang="en-US" dirty="0"/>
                  <a:t>More challenging to maintain beam polarization in the booster:  stronger spin resonances, longer snakes</a:t>
                </a:r>
              </a:p>
              <a:p>
                <a:pPr lvl="2"/>
                <a:r>
                  <a:rPr lang="en-US" dirty="0"/>
                  <a:t>More challenging to ensure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DK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en-US" dirty="0"/>
                  <a:t> as depolarization is more severe at higher energy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0A2000-9379-914A-BEA8-9393345D70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11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5F39B-DA14-B340-AEB9-010B841A3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altLang="zh-CN" dirty="0"/>
              <a:t>Requirements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longitudinal</a:t>
            </a:r>
            <a:r>
              <a:rPr lang="zh-CN" altLang="en-US" dirty="0"/>
              <a:t> </a:t>
            </a:r>
            <a:r>
              <a:rPr lang="en-US" altLang="zh-CN" dirty="0"/>
              <a:t>beam</a:t>
            </a:r>
            <a:r>
              <a:rPr lang="zh-CN" altLang="en-US" dirty="0"/>
              <a:t> </a:t>
            </a:r>
            <a:r>
              <a:rPr lang="en-US" altLang="zh-CN" dirty="0"/>
              <a:t>polarization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86DDE-4DFC-3B40-87DC-FFBDFF1FF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179" y="1573376"/>
            <a:ext cx="10817772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Figure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merit:    </a:t>
            </a:r>
            <a:r>
              <a:rPr lang="zh-CN" altLang="en-US" dirty="0"/>
              <a:t> </a:t>
            </a:r>
            <a:r>
              <a:rPr lang="en-US" altLang="zh-CN" dirty="0"/>
              <a:t>Luminosity</a:t>
            </a:r>
            <a:r>
              <a:rPr lang="zh-CN" altLang="en-US" dirty="0"/>
              <a:t> * </a:t>
            </a:r>
            <a:r>
              <a:rPr lang="en-US" altLang="zh-CN" dirty="0"/>
              <a:t>f(</a:t>
            </a:r>
            <a:r>
              <a:rPr lang="zh-CN" altLang="en-US" dirty="0"/>
              <a:t> </a:t>
            </a:r>
            <a:r>
              <a:rPr lang="en-US" altLang="zh-CN" dirty="0" err="1"/>
              <a:t>P</a:t>
            </a:r>
            <a:r>
              <a:rPr lang="en-US" altLang="zh-CN" baseline="-25000" dirty="0" err="1"/>
              <a:t>e</a:t>
            </a:r>
            <a:r>
              <a:rPr lang="en-US" altLang="zh-CN" baseline="-25000" dirty="0"/>
              <a:t>+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 err="1"/>
              <a:t>P</a:t>
            </a:r>
            <a:r>
              <a:rPr lang="en-US" altLang="zh-CN" baseline="-25000" dirty="0" err="1"/>
              <a:t>e</a:t>
            </a:r>
            <a:r>
              <a:rPr lang="en-US" altLang="zh-CN" baseline="-25000" dirty="0"/>
              <a:t>-</a:t>
            </a:r>
            <a:r>
              <a:rPr lang="zh-CN" altLang="en-US" dirty="0"/>
              <a:t> </a:t>
            </a:r>
            <a:r>
              <a:rPr lang="en-US" altLang="zh-CN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Typically,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longitudinal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beam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polarization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&gt;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50%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@IPs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required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432FF"/>
                </a:solidFill>
              </a:rPr>
              <a:t>Not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interesting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if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luminosity loss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is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too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high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endParaRPr 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52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A6541-E562-B641-8E22-AA3B940DF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Self</a:t>
            </a:r>
            <a:r>
              <a:rPr lang="zh-CN" altLang="en-US" dirty="0"/>
              <a:t> </a:t>
            </a:r>
            <a:r>
              <a:rPr lang="en-US" altLang="zh-CN" dirty="0"/>
              <a:t>polarization</a:t>
            </a:r>
            <a:r>
              <a:rPr lang="zh-CN" altLang="en-US" dirty="0"/>
              <a:t> </a:t>
            </a:r>
            <a:r>
              <a:rPr lang="en-US" altLang="zh-CN" dirty="0"/>
              <a:t>@</a:t>
            </a:r>
            <a:r>
              <a:rPr lang="zh-CN" altLang="en-US" dirty="0"/>
              <a:t> </a:t>
            </a:r>
            <a:r>
              <a:rPr lang="en-US" altLang="zh-CN" dirty="0"/>
              <a:t>CEPC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4A2F5C2-0D32-8446-B049-C4284059CE3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36392" y="4693987"/>
              <a:ext cx="7715249" cy="14903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48529">
                      <a:extLst>
                        <a:ext uri="{9D8B030D-6E8A-4147-A177-3AD203B41FA5}">
                          <a16:colId xmlns:a16="http://schemas.microsoft.com/office/drawing/2014/main" val="410932178"/>
                        </a:ext>
                      </a:extLst>
                    </a:gridCol>
                    <a:gridCol w="1046480">
                      <a:extLst>
                        <a:ext uri="{9D8B030D-6E8A-4147-A177-3AD203B41FA5}">
                          <a16:colId xmlns:a16="http://schemas.microsoft.com/office/drawing/2014/main" val="3143722534"/>
                        </a:ext>
                      </a:extLst>
                    </a:gridCol>
                    <a:gridCol w="904240">
                      <a:extLst>
                        <a:ext uri="{9D8B030D-6E8A-4147-A177-3AD203B41FA5}">
                          <a16:colId xmlns:a16="http://schemas.microsoft.com/office/drawing/2014/main" val="255778312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58302203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Beam energy (GeV)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45.5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0222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Polarization build-up time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𝐵𝐾𝑆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dirty="0"/>
                            <a:t> (</a:t>
                          </a:r>
                          <a:r>
                            <a:rPr lang="en-US" sz="1800" dirty="0" err="1"/>
                            <a:t>hr</a:t>
                          </a:r>
                          <a:r>
                            <a:rPr lang="en-US" sz="1800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256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15.2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08583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Beam lifetime for colliding bunches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dirty="0"/>
                            <a:t> (</a:t>
                          </a:r>
                          <a:r>
                            <a:rPr lang="en-US" sz="1800" dirty="0" err="1"/>
                            <a:t>hr</a:t>
                          </a:r>
                          <a:r>
                            <a:rPr lang="en-US" sz="1800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3.2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0.22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50462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Expected equilibrium beam polarization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800" i="0">
                                      <a:latin typeface="Cambria Math" panose="02040503050406030204" pitchFamily="18" charset="0"/>
                                    </a:rPr>
                                    <m:t>ens</m:t>
                                  </m:r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800" i="0">
                                      <a:latin typeface="Cambria Math" panose="02040503050406030204" pitchFamily="18" charset="0"/>
                                    </a:rPr>
                                    <m:t>DK</m:t>
                                  </m:r>
                                </m:sub>
                              </m:sSub>
                            </m:oMath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&gt;50%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&lt; 50%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~ 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654205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4A2F5C2-0D32-8446-B049-C4284059CE3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36392" y="4693987"/>
              <a:ext cx="7715249" cy="14903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48529">
                      <a:extLst>
                        <a:ext uri="{9D8B030D-6E8A-4147-A177-3AD203B41FA5}">
                          <a16:colId xmlns:a16="http://schemas.microsoft.com/office/drawing/2014/main" val="410932178"/>
                        </a:ext>
                      </a:extLst>
                    </a:gridCol>
                    <a:gridCol w="1046480">
                      <a:extLst>
                        <a:ext uri="{9D8B030D-6E8A-4147-A177-3AD203B41FA5}">
                          <a16:colId xmlns:a16="http://schemas.microsoft.com/office/drawing/2014/main" val="3143722534"/>
                        </a:ext>
                      </a:extLst>
                    </a:gridCol>
                    <a:gridCol w="904240">
                      <a:extLst>
                        <a:ext uri="{9D8B030D-6E8A-4147-A177-3AD203B41FA5}">
                          <a16:colId xmlns:a16="http://schemas.microsoft.com/office/drawing/2014/main" val="255778312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58302203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Beam energy (GeV)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45.5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0222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7" t="-103333" r="-62667" b="-2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256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15.2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08583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7" t="-210345" r="-62667" b="-1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3.2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0.22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5046215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7" t="-300000" r="-62667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&gt;50%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&lt; 50%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~ 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654205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FDAEF92-7ED7-874A-9E0F-BA08D9D1E2FC}"/>
              </a:ext>
            </a:extLst>
          </p:cNvPr>
          <p:cNvSpPr txBox="1"/>
          <p:nvPr/>
        </p:nvSpPr>
        <p:spPr>
          <a:xfrm>
            <a:off x="7666991" y="4367673"/>
            <a:ext cx="3883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E. </a:t>
            </a:r>
            <a:r>
              <a:rPr lang="en-US" sz="1400" dirty="0" err="1"/>
              <a:t>Gianfelice</a:t>
            </a:r>
            <a:r>
              <a:rPr lang="en-US" sz="1400" dirty="0"/>
              <a:t>-Wendt, PRAB, </a:t>
            </a:r>
            <a:r>
              <a:rPr lang="en-HK" sz="1400" dirty="0"/>
              <a:t>19, 101005 (2016) </a:t>
            </a:r>
          </a:p>
        </p:txBody>
      </p:sp>
      <p:pic>
        <p:nvPicPr>
          <p:cNvPr id="6" name="图片 3">
            <a:extLst>
              <a:ext uri="{FF2B5EF4-FFF2-40B4-BE49-F238E27FC236}">
                <a16:creationId xmlns:a16="http://schemas.microsoft.com/office/drawing/2014/main" id="{BDD53C2E-EE4B-124C-8B88-B17FE8F05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540674"/>
            <a:ext cx="3887696" cy="23308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E340F62-432C-BA45-BA9E-0015038A7A91}"/>
              </a:ext>
            </a:extLst>
          </p:cNvPr>
          <p:cNvSpPr txBox="1"/>
          <p:nvPr/>
        </p:nvSpPr>
        <p:spPr>
          <a:xfrm>
            <a:off x="199391" y="4213785"/>
            <a:ext cx="4414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/>
              <a:t>Rassmann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/>
              <a:t>et</a:t>
            </a:r>
            <a:r>
              <a:rPr lang="zh-CN" altLang="en-US" sz="1400" dirty="0"/>
              <a:t> </a:t>
            </a:r>
            <a:r>
              <a:rPr lang="en-US" altLang="zh-CN" sz="1400" dirty="0"/>
              <a:t>al.,</a:t>
            </a:r>
            <a:r>
              <a:rPr lang="zh-CN" altLang="en-US" sz="1400" dirty="0"/>
              <a:t> </a:t>
            </a:r>
            <a:r>
              <a:rPr lang="en-US" altLang="zh-CN" sz="1400" dirty="0"/>
              <a:t>AIP</a:t>
            </a:r>
            <a:r>
              <a:rPr lang="zh-CN" altLang="en-US" sz="1400" dirty="0"/>
              <a:t> </a:t>
            </a:r>
            <a:r>
              <a:rPr lang="en-US" altLang="zh-CN" sz="1400" dirty="0"/>
              <a:t>Conf.</a:t>
            </a:r>
            <a:r>
              <a:rPr lang="zh-CN" altLang="en-US" sz="1400" dirty="0"/>
              <a:t> </a:t>
            </a:r>
            <a:r>
              <a:rPr lang="en-US" altLang="zh-CN" sz="1400" dirty="0"/>
              <a:t>Proc,</a:t>
            </a:r>
            <a:r>
              <a:rPr lang="zh-CN" altLang="en-US" sz="1400" dirty="0"/>
              <a:t> </a:t>
            </a:r>
            <a:r>
              <a:rPr lang="en-US" altLang="zh-CN" sz="1400" dirty="0"/>
              <a:t>570,</a:t>
            </a:r>
            <a:r>
              <a:rPr lang="zh-CN" altLang="en-US" sz="1400" dirty="0"/>
              <a:t> </a:t>
            </a:r>
            <a:r>
              <a:rPr lang="en-US" altLang="zh-CN" sz="1400" dirty="0"/>
              <a:t>169-178,</a:t>
            </a:r>
            <a:r>
              <a:rPr lang="zh-CN" altLang="en-US" sz="1400" dirty="0"/>
              <a:t> </a:t>
            </a:r>
            <a:r>
              <a:rPr lang="en-US" altLang="zh-CN" sz="1400" dirty="0"/>
              <a:t>2001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AFD5C6-53B5-8D47-B475-BB28FFBA8B1F}"/>
              </a:ext>
            </a:extLst>
          </p:cNvPr>
          <p:cNvSpPr txBox="1"/>
          <p:nvPr/>
        </p:nvSpPr>
        <p:spPr>
          <a:xfrm>
            <a:off x="314960" y="3021709"/>
            <a:ext cx="1070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Increasing</a:t>
            </a:r>
            <a:r>
              <a:rPr lang="zh-CN" altLang="en-US" dirty="0"/>
              <a:t> </a:t>
            </a:r>
            <a:r>
              <a:rPr lang="en-US" altLang="zh-CN" dirty="0"/>
              <a:t>energy</a:t>
            </a:r>
            <a:r>
              <a:rPr lang="zh-CN" altLang="en-US" dirty="0"/>
              <a:t> </a:t>
            </a:r>
            <a:r>
              <a:rPr lang="en-US" altLang="zh-CN" dirty="0"/>
              <a:t>spread</a:t>
            </a:r>
            <a:r>
              <a:rPr lang="zh-CN" altLang="en-US" dirty="0"/>
              <a:t> </a:t>
            </a:r>
            <a:r>
              <a:rPr lang="en-US" altLang="zh-CN" dirty="0"/>
              <a:t>leads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enhancement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synchrotron</a:t>
            </a:r>
            <a:r>
              <a:rPr lang="zh-CN" altLang="en-US" dirty="0"/>
              <a:t> </a:t>
            </a:r>
            <a:r>
              <a:rPr lang="en-US" altLang="zh-CN" dirty="0"/>
              <a:t>sideband</a:t>
            </a:r>
            <a:r>
              <a:rPr lang="zh-CN" altLang="en-US" dirty="0"/>
              <a:t> </a:t>
            </a:r>
            <a:r>
              <a:rPr lang="en-US" altLang="zh-CN" dirty="0"/>
              <a:t>resonances,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faster</a:t>
            </a:r>
            <a:r>
              <a:rPr lang="zh-CN" altLang="en-US" dirty="0"/>
              <a:t> </a:t>
            </a:r>
            <a:r>
              <a:rPr lang="en-US" altLang="zh-CN" dirty="0"/>
              <a:t>reduction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beam</a:t>
            </a:r>
            <a:r>
              <a:rPr lang="zh-CN" altLang="en-US" dirty="0"/>
              <a:t> </a:t>
            </a:r>
            <a:r>
              <a:rPr lang="en-US" altLang="zh-CN" dirty="0"/>
              <a:t>polarization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energy.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E13F4001-5BD0-854E-AF8B-024B12040B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4960" y="1427796"/>
                <a:ext cx="7889240" cy="1202055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sz="1800" u="sng" dirty="0"/>
                  <a:t>Beam</a:t>
                </a:r>
                <a:r>
                  <a:rPr lang="zh-CN" altLang="en-US" sz="1800" u="sng" dirty="0"/>
                  <a:t> </a:t>
                </a:r>
                <a:r>
                  <a:rPr lang="en-US" altLang="zh-CN" sz="1800" u="sng" dirty="0"/>
                  <a:t>polarization</a:t>
                </a:r>
                <a:r>
                  <a:rPr lang="zh-CN" altLang="en-US" sz="1800" u="sng" dirty="0"/>
                  <a:t> </a:t>
                </a:r>
                <a:r>
                  <a:rPr lang="en-US" altLang="zh-CN" sz="1800" u="sng" dirty="0"/>
                  <a:t>evolution in an electron storage ring between injections </a:t>
                </a:r>
                <a:endParaRPr lang="en-HK" altLang="zh-CN" sz="1800" u="sng" dirty="0"/>
              </a:p>
              <a:p>
                <a:pPr marL="457200" lvl="1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>
                            <a:latin typeface="Cambria Math" panose="02040503050406030204" pitchFamily="18" charset="0"/>
                          </a:rPr>
                          <m:t>ens</m:t>
                        </m:r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1600">
                            <a:latin typeface="Cambria Math" panose="02040503050406030204" pitchFamily="18" charset="0"/>
                          </a:rPr>
                          <m:t>DK</m:t>
                        </m:r>
                      </m:sub>
                    </m:sSub>
                    <m:d>
                      <m:d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CN" sz="1600">
                                    <a:latin typeface="Cambria Math" panose="02040503050406030204" pitchFamily="18" charset="0"/>
                                  </a:rPr>
                                  <m:t>DK</m:t>
                                </m:r>
                              </m:sub>
                            </m:sSub>
                          </m:sup>
                        </m:sSup>
                      </m:e>
                    </m:d>
                    <m:r>
                      <a:rPr lang="en-US" altLang="zh-CN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1600">
                                <a:latin typeface="Cambria Math" panose="02040503050406030204" pitchFamily="18" charset="0"/>
                              </a:rPr>
                              <m:t>DK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1600" dirty="0"/>
                  <a:t>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𝐷𝐾</m:t>
                            </m:r>
                          </m:sub>
                        </m:sSub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𝐵𝐾𝑆</m:t>
                            </m:r>
                          </m:sub>
                        </m:sSub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dep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>
                            <a:latin typeface="Cambria Math" panose="02040503050406030204" pitchFamily="18" charset="0"/>
                          </a:rPr>
                          <m:t>ens</m:t>
                        </m:r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1600">
                            <a:latin typeface="Cambria Math" panose="02040503050406030204" pitchFamily="18" charset="0"/>
                          </a:rPr>
                          <m:t>DK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92%</m:t>
                        </m:r>
                      </m:num>
                      <m:den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𝐵𝐾𝑆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dep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E13F4001-5BD0-854E-AF8B-024B12040B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4960" y="1427796"/>
                <a:ext cx="7889240" cy="1202055"/>
              </a:xfrm>
              <a:blipFill>
                <a:blip r:embed="rId4"/>
                <a:stretch>
                  <a:fillRect l="-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30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4FD3E-CA55-5C4F-8D3B-F84C93A33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polarization in CEPC Collider Rings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7FB775C-DD87-0E44-B872-CCB44883F0CD}"/>
                  </a:ext>
                </a:extLst>
              </p:cNvPr>
              <p:cNvSpPr/>
              <p:nvPr/>
            </p:nvSpPr>
            <p:spPr>
              <a:xfrm>
                <a:off x="3187722" y="2860565"/>
                <a:ext cx="3745256" cy="1034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avg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ens</m:t>
                              </m:r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DK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DK</m:t>
                              </m:r>
                            </m:sub>
                          </m:s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DK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7FB775C-DD87-0E44-B872-CCB44883F0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722" y="2860565"/>
                <a:ext cx="3745256" cy="10345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0F52BD98-C1E4-1D4D-B7CC-600E82CCA241}"/>
              </a:ext>
            </a:extLst>
          </p:cNvPr>
          <p:cNvSpPr/>
          <p:nvPr/>
        </p:nvSpPr>
        <p:spPr>
          <a:xfrm>
            <a:off x="331304" y="1387766"/>
            <a:ext cx="12512337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Top-up injection (continuous injection) is baseline to maintain a high average luminosity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Average beam polarization for continuous injection during physics runs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46A1E-32B3-F043-91EF-483E39F188A2}"/>
              </a:ext>
            </a:extLst>
          </p:cNvPr>
          <p:cNvSpPr txBox="1"/>
          <p:nvPr/>
        </p:nvSpPr>
        <p:spPr>
          <a:xfrm>
            <a:off x="13843" y="2825244"/>
            <a:ext cx="2757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Self-polarization: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e</a:t>
            </a:r>
            <a:r>
              <a:rPr lang="en-US" sz="2000" dirty="0">
                <a:solidFill>
                  <a:srgbClr val="FF0000"/>
                </a:solidFill>
              </a:rPr>
              <a:t>quilibrium beam polarization in the ring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1C47D6F-B005-4C46-AC67-75EAFDF05850}"/>
              </a:ext>
            </a:extLst>
          </p:cNvPr>
          <p:cNvCxnSpPr>
            <a:cxnSpLocks/>
          </p:cNvCxnSpPr>
          <p:nvPr/>
        </p:nvCxnSpPr>
        <p:spPr>
          <a:xfrm flipV="1">
            <a:off x="2176850" y="3194576"/>
            <a:ext cx="2030621" cy="16873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5593313-0088-B44D-BA3B-233471DC2EBE}"/>
              </a:ext>
            </a:extLst>
          </p:cNvPr>
          <p:cNvCxnSpPr>
            <a:cxnSpLocks/>
          </p:cNvCxnSpPr>
          <p:nvPr/>
        </p:nvCxnSpPr>
        <p:spPr>
          <a:xfrm flipH="1">
            <a:off x="6486526" y="2860565"/>
            <a:ext cx="1457324" cy="369332"/>
          </a:xfrm>
          <a:prstGeom prst="straightConnector1">
            <a:avLst/>
          </a:prstGeom>
          <a:ln w="15875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3BE4129-05CE-F149-AA24-DFCA2A9C2496}"/>
              </a:ext>
            </a:extLst>
          </p:cNvPr>
          <p:cNvSpPr txBox="1"/>
          <p:nvPr/>
        </p:nvSpPr>
        <p:spPr>
          <a:xfrm>
            <a:off x="8061763" y="2629216"/>
            <a:ext cx="37444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432FF"/>
                </a:solidFill>
              </a:rPr>
              <a:t>Injected beam polarization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04D36EB-1D3D-F740-8B81-6F0C9988C805}"/>
              </a:ext>
            </a:extLst>
          </p:cNvPr>
          <p:cNvCxnSpPr>
            <a:cxnSpLocks/>
          </p:cNvCxnSpPr>
          <p:nvPr/>
        </p:nvCxnSpPr>
        <p:spPr>
          <a:xfrm flipH="1" flipV="1">
            <a:off x="6486526" y="3786735"/>
            <a:ext cx="876299" cy="54440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C38D3ED-5539-FA49-A8A8-5BED97D24103}"/>
              </a:ext>
            </a:extLst>
          </p:cNvPr>
          <p:cNvCxnSpPr>
            <a:cxnSpLocks/>
          </p:cNvCxnSpPr>
          <p:nvPr/>
        </p:nvCxnSpPr>
        <p:spPr>
          <a:xfrm flipH="1" flipV="1">
            <a:off x="4818430" y="3840907"/>
            <a:ext cx="2544395" cy="48821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93C2E5E-51D5-AE42-950C-FAF0D5A5BB66}"/>
              </a:ext>
            </a:extLst>
          </p:cNvPr>
          <p:cNvSpPr txBox="1"/>
          <p:nvPr/>
        </p:nvSpPr>
        <p:spPr>
          <a:xfrm>
            <a:off x="7215188" y="3917661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Competition between beam decay/injection</a:t>
            </a:r>
          </a:p>
          <a:p>
            <a:r>
              <a:rPr lang="en-US" sz="2000" dirty="0"/>
              <a:t>and polarization build-up in the 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14BCF06-A60A-F841-920A-D34EE0D81707}"/>
                  </a:ext>
                </a:extLst>
              </p:cNvPr>
              <p:cNvSpPr/>
              <p:nvPr/>
            </p:nvSpPr>
            <p:spPr>
              <a:xfrm>
                <a:off x="331304" y="5016881"/>
                <a:ext cx="11713059" cy="1167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@CEPC-Z: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ens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DK</m:t>
                        </m:r>
                      </m:sub>
                    </m:sSub>
                  </m:oMath>
                </a14:m>
                <a:r>
                  <a:rPr lang="en-US" altLang="zh-CN" sz="2400" dirty="0"/>
                  <a:t> &gt; 50%,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DK</m:t>
                        </m:r>
                      </m:sub>
                    </m:sSub>
                  </m:oMath>
                </a14:m>
                <a:r>
                  <a:rPr lang="en-US" altLang="zh-CN" sz="2400" dirty="0"/>
                  <a:t> &gt; 100 hour,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=2~3 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hour</m:t>
                    </m:r>
                  </m:oMath>
                </a14:m>
                <a:r>
                  <a:rPr lang="en-US" altLang="zh-CN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DK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endParaRPr lang="en-US" altLang="zh-CN" sz="24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The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first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term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is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by default negligibly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low.</a:t>
                </a:r>
                <a:r>
                  <a:rPr lang="zh-CN" altLang="en-US" sz="2400" dirty="0"/>
                  <a:t> </a:t>
                </a:r>
                <a:endParaRPr lang="en-US" altLang="zh-CN" sz="24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14BCF06-A60A-F841-920A-D34EE0D817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04" y="5016881"/>
                <a:ext cx="11713059" cy="1167435"/>
              </a:xfrm>
              <a:prstGeom prst="rect">
                <a:avLst/>
              </a:prstGeom>
              <a:blipFill>
                <a:blip r:embed="rId3"/>
                <a:stretch>
                  <a:fillRect l="-650" b="-10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9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4FD3E-CA55-5C4F-8D3B-F84C93A3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1806237" cy="1325563"/>
          </a:xfrm>
        </p:spPr>
        <p:txBody>
          <a:bodyPr/>
          <a:lstStyle/>
          <a:p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achieve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high</a:t>
            </a:r>
            <a:r>
              <a:rPr lang="zh-CN" altLang="en-US" dirty="0"/>
              <a:t> </a:t>
            </a:r>
            <a:r>
              <a:rPr lang="en-US" altLang="zh-CN" dirty="0"/>
              <a:t>average</a:t>
            </a:r>
            <a:r>
              <a:rPr lang="zh-CN" altLang="en-US" dirty="0"/>
              <a:t> </a:t>
            </a:r>
            <a:r>
              <a:rPr lang="en-US" altLang="zh-CN" dirty="0"/>
              <a:t>beam</a:t>
            </a:r>
            <a:r>
              <a:rPr lang="zh-CN" altLang="en-US" dirty="0"/>
              <a:t> </a:t>
            </a:r>
            <a:r>
              <a:rPr lang="en-US" altLang="zh-CN" dirty="0"/>
              <a:t>polarization</a:t>
            </a:r>
            <a:r>
              <a:rPr lang="zh-CN" altLang="en-US" dirty="0"/>
              <a:t> </a:t>
            </a:r>
            <a:r>
              <a:rPr lang="en-US" altLang="zh-CN" dirty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14BCF06-A60A-F841-920A-D34EE0D81707}"/>
                  </a:ext>
                </a:extLst>
              </p:cNvPr>
              <p:cNvSpPr/>
              <p:nvPr/>
            </p:nvSpPr>
            <p:spPr>
              <a:xfrm>
                <a:off x="194881" y="1110265"/>
                <a:ext cx="12154774" cy="3359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Scenario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1:</a:t>
                </a:r>
                <a:r>
                  <a:rPr lang="zh-CN" altLang="en-US" sz="2400" dirty="0"/>
                  <a:t>  </a:t>
                </a:r>
                <a:r>
                  <a:rPr lang="en-US" altLang="zh-CN" sz="2400" u="sng" dirty="0"/>
                  <a:t>self-polarization</a:t>
                </a:r>
                <a:r>
                  <a:rPr lang="zh-CN" altLang="en-US" sz="2400" u="sng" dirty="0"/>
                  <a:t> </a:t>
                </a:r>
                <a:r>
                  <a:rPr lang="en-US" altLang="zh-CN" sz="2400" u="sng" dirty="0"/>
                  <a:t>+</a:t>
                </a:r>
                <a:r>
                  <a:rPr lang="zh-CN" altLang="en-US" sz="2400" u="sng" dirty="0"/>
                  <a:t> </a:t>
                </a:r>
                <a:r>
                  <a:rPr lang="en-US" altLang="zh-CN" sz="2400" u="sng" dirty="0"/>
                  <a:t>unpolarized</a:t>
                </a:r>
                <a:r>
                  <a:rPr lang="zh-CN" altLang="en-US" sz="2400" u="sng" dirty="0"/>
                  <a:t> </a:t>
                </a:r>
                <a:r>
                  <a:rPr lang="en-US" altLang="zh-CN" sz="2400" u="sng" dirty="0"/>
                  <a:t>injected</a:t>
                </a:r>
                <a:r>
                  <a:rPr lang="zh-CN" altLang="en-US" sz="2400" u="sng" dirty="0"/>
                  <a:t> </a:t>
                </a:r>
                <a:r>
                  <a:rPr lang="en-US" altLang="zh-CN" sz="2400" u="sng" dirty="0"/>
                  <a:t>beam</a:t>
                </a:r>
                <a:r>
                  <a:rPr lang="en-US" altLang="zh-CN" sz="2400" dirty="0"/>
                  <a:t> 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Mandatory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to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DK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~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endParaRPr lang="en-US" altLang="zh-CN" sz="2400" dirty="0"/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DK</m:t>
                        </m:r>
                      </m:sub>
                    </m:sSub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can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be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reduced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down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to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~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10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hours,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with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asymmetric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wiggler,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limited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by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allowed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energy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spread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increase</a:t>
                </a:r>
                <a:r>
                  <a:rPr lang="zh-CN" altLang="en-US" sz="2400" dirty="0"/>
                  <a:t> </a:t>
                </a:r>
                <a:endParaRPr lang="en-HK" altLang="zh-CN" sz="2400" dirty="0"/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is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dominated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by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radiative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Bhabha &amp; </a:t>
                </a:r>
                <a:r>
                  <a:rPr lang="en-US" altLang="zh-CN" sz="2400" dirty="0" err="1"/>
                  <a:t>beamstrahlung</a:t>
                </a:r>
                <a:r>
                  <a:rPr lang="en-US" altLang="zh-CN" sz="2400" dirty="0"/>
                  <a:t>,</a:t>
                </a:r>
                <a:r>
                  <a:rPr lang="zh-CN" altLang="en-US" sz="2400" dirty="0"/>
                  <a:t> 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increase</a:t>
                </a:r>
                <a:r>
                  <a:rPr lang="zh-CN" altLang="en-US" sz="2400" dirty="0">
                    <a:solidFill>
                      <a:srgbClr val="0432FF"/>
                    </a:solidFill>
                  </a:rPr>
                  <a:t> 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in</a:t>
                </a:r>
                <a:r>
                  <a:rPr lang="zh-CN" altLang="en-US" sz="2400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zh-CN" altLang="en-US" sz="2400" dirty="0">
                    <a:solidFill>
                      <a:srgbClr val="0432FF"/>
                    </a:solidFill>
                  </a:rPr>
                  <a:t> 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-&gt;</a:t>
                </a:r>
                <a:r>
                  <a:rPr lang="zh-CN" altLang="en-US" sz="2400" dirty="0">
                    <a:solidFill>
                      <a:srgbClr val="0432FF"/>
                    </a:solidFill>
                  </a:rPr>
                  <a:t> 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loss</a:t>
                </a:r>
                <a:r>
                  <a:rPr lang="zh-CN" altLang="en-US" sz="2400" dirty="0">
                    <a:solidFill>
                      <a:srgbClr val="0432FF"/>
                    </a:solidFill>
                  </a:rPr>
                  <a:t> 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in</a:t>
                </a:r>
                <a:r>
                  <a:rPr lang="zh-CN" altLang="en-US" sz="2400" dirty="0">
                    <a:solidFill>
                      <a:srgbClr val="0432FF"/>
                    </a:solidFill>
                  </a:rPr>
                  <a:t> 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luminosity</a:t>
                </a:r>
                <a:endParaRPr lang="en-US" altLang="zh-CN" sz="2400" dirty="0">
                  <a:solidFill>
                    <a:srgbClr val="00B050"/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HK" altLang="zh-CN" sz="2400" dirty="0">
                    <a:solidFill>
                      <a:srgbClr val="0432FF"/>
                    </a:solidFill>
                  </a:rPr>
                  <a:t>Significant loss in luminosity makes this scenario uninteresting, according to FCC-</a:t>
                </a:r>
                <a:r>
                  <a:rPr lang="en-HK" altLang="zh-CN" sz="2400" dirty="0" err="1">
                    <a:solidFill>
                      <a:srgbClr val="0432FF"/>
                    </a:solidFill>
                  </a:rPr>
                  <a:t>ee</a:t>
                </a:r>
                <a:r>
                  <a:rPr lang="en-HK" altLang="zh-CN" sz="2400" dirty="0">
                    <a:solidFill>
                      <a:srgbClr val="0432FF"/>
                    </a:solidFill>
                  </a:rPr>
                  <a:t> CDR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14BCF06-A60A-F841-920A-D34EE0D817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81" y="1110265"/>
                <a:ext cx="12154774" cy="3359061"/>
              </a:xfrm>
              <a:prstGeom prst="rect">
                <a:avLst/>
              </a:prstGeom>
              <a:blipFill>
                <a:blip r:embed="rId2"/>
                <a:stretch>
                  <a:fillRect l="-731" b="-3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9A7F80DF-C36B-D64B-865F-057E92ACA746}"/>
              </a:ext>
            </a:extLst>
          </p:cNvPr>
          <p:cNvSpPr/>
          <p:nvPr/>
        </p:nvSpPr>
        <p:spPr>
          <a:xfrm>
            <a:off x="122380" y="4680100"/>
            <a:ext cx="4497634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B050"/>
                </a:solidFill>
              </a:rPr>
              <a:t>A.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Blondel,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talk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on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FCC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Week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2017</a:t>
            </a:r>
            <a:endParaRPr lang="en-US" altLang="zh-CN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659C15-6C8B-1548-87C0-8A9A47D69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014" y="4561490"/>
            <a:ext cx="7114740" cy="22896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012FF06-7D3E-644B-B67E-1A5BA2D40B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03" y="5182273"/>
            <a:ext cx="4606811" cy="110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24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4FD3E-CA55-5C4F-8D3B-F84C93A3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1806237" cy="1325563"/>
          </a:xfrm>
        </p:spPr>
        <p:txBody>
          <a:bodyPr/>
          <a:lstStyle/>
          <a:p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achieve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high</a:t>
            </a:r>
            <a:r>
              <a:rPr lang="zh-CN" altLang="en-US" dirty="0"/>
              <a:t> </a:t>
            </a:r>
            <a:r>
              <a:rPr lang="en-US" altLang="zh-CN" dirty="0"/>
              <a:t>average</a:t>
            </a:r>
            <a:r>
              <a:rPr lang="zh-CN" altLang="en-US" dirty="0"/>
              <a:t> </a:t>
            </a:r>
            <a:r>
              <a:rPr lang="en-US" altLang="zh-CN" dirty="0"/>
              <a:t>beam</a:t>
            </a:r>
            <a:r>
              <a:rPr lang="zh-CN" altLang="en-US" dirty="0"/>
              <a:t> </a:t>
            </a:r>
            <a:r>
              <a:rPr lang="en-US" altLang="zh-CN" dirty="0"/>
              <a:t>polarization</a:t>
            </a:r>
            <a:r>
              <a:rPr lang="zh-CN" altLang="en-US" dirty="0"/>
              <a:t> </a:t>
            </a:r>
            <a:r>
              <a:rPr lang="en-US" altLang="zh-CN" dirty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14BCF06-A60A-F841-920A-D34EE0D81707}"/>
                  </a:ext>
                </a:extLst>
              </p:cNvPr>
              <p:cNvSpPr/>
              <p:nvPr/>
            </p:nvSpPr>
            <p:spPr>
              <a:xfrm>
                <a:off x="194881" y="1110265"/>
                <a:ext cx="12154774" cy="47855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Scenario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2:</a:t>
                </a:r>
                <a:r>
                  <a:rPr lang="zh-CN" altLang="en-US" sz="2400" dirty="0"/>
                  <a:t>  </a:t>
                </a:r>
                <a:r>
                  <a:rPr lang="en-US" altLang="zh-CN" sz="2400" u="sng" dirty="0"/>
                  <a:t>polarized</a:t>
                </a:r>
                <a:r>
                  <a:rPr lang="zh-CN" altLang="en-US" sz="2400" u="sng" dirty="0"/>
                  <a:t> </a:t>
                </a:r>
                <a:r>
                  <a:rPr lang="en-US" altLang="zh-CN" sz="2400" u="sng" dirty="0"/>
                  <a:t>injected</a:t>
                </a:r>
                <a:r>
                  <a:rPr lang="zh-CN" altLang="en-US" sz="2400" u="sng" dirty="0"/>
                  <a:t> </a:t>
                </a:r>
                <a:r>
                  <a:rPr lang="en-US" altLang="zh-CN" sz="2400" u="sng" dirty="0"/>
                  <a:t>beam</a:t>
                </a:r>
                <a:r>
                  <a:rPr lang="en-US" altLang="zh-CN" sz="2400" dirty="0"/>
                  <a:t> 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avg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ens</m:t>
                            </m:r>
                            <m: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DK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DK</m:t>
                            </m:r>
                          </m:sub>
                        </m:s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den>
                    </m:f>
                    <m:r>
                      <a:rPr lang="en-US" altLang="zh-CN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DK</m:t>
                            </m:r>
                          </m:sub>
                        </m:sSub>
                      </m:den>
                    </m:f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/>
                  <a:t>, 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DK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endParaRPr lang="en-US" altLang="zh-CN" sz="24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A high average beam polarization is not in direct contradiction to a high luminosity!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Tasks: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Preparation of polarized beam in the injector (AGS, RHIC)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Design of spin rotators in the collider rings (LEP, HERA, </a:t>
                </a:r>
                <a:r>
                  <a:rPr lang="en-US" altLang="zh-CN" sz="2400" dirty="0" err="1"/>
                  <a:t>SuperB</a:t>
                </a:r>
                <a:r>
                  <a:rPr lang="en-US" altLang="zh-CN" sz="2400" dirty="0"/>
                  <a:t>, </a:t>
                </a:r>
                <a:r>
                  <a:rPr lang="en-US" altLang="zh-CN" sz="2400" dirty="0" err="1"/>
                  <a:t>SuperT</a:t>
                </a:r>
                <a:r>
                  <a:rPr lang="en-US" altLang="zh-CN" sz="2400" dirty="0"/>
                  <a:t>-C, RHIC)</a:t>
                </a:r>
                <a:endParaRPr lang="en-US" altLang="zh-CN" sz="2400" i="1" dirty="0">
                  <a:latin typeface="Cambria Math" panose="02040503050406030204" pitchFamily="18" charset="0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Ensure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DK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en-US" altLang="zh-CN" sz="2400" dirty="0">
                    <a:solidFill>
                      <a:srgbClr val="00B050"/>
                    </a:solidFill>
                  </a:rPr>
                  <a:t> </a:t>
                </a:r>
                <a:r>
                  <a:rPr lang="en-US" altLang="zh-CN" sz="2400" dirty="0"/>
                  <a:t>via spin matching (LEP, HERA)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rgbClr val="0432FF"/>
                    </a:solidFill>
                  </a:rPr>
                  <a:t>This scenario is not considered in FCC-</a:t>
                </a:r>
                <a:r>
                  <a:rPr lang="en-US" altLang="zh-CN" sz="2400" dirty="0" err="1">
                    <a:solidFill>
                      <a:srgbClr val="0432FF"/>
                    </a:solidFill>
                  </a:rPr>
                  <a:t>ee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 CDR, and we can make a difference @ CEPC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14BCF06-A60A-F841-920A-D34EE0D817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81" y="1110265"/>
                <a:ext cx="12154774" cy="4785541"/>
              </a:xfrm>
              <a:prstGeom prst="rect">
                <a:avLst/>
              </a:prstGeom>
              <a:blipFill>
                <a:blip r:embed="rId2"/>
                <a:stretch>
                  <a:fillRect l="-731" b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113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8AA0F-CB45-9342-A065-864ECB483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08524" cy="1325563"/>
          </a:xfrm>
        </p:spPr>
        <p:txBody>
          <a:bodyPr/>
          <a:lstStyle/>
          <a:p>
            <a:r>
              <a:rPr lang="en-US" dirty="0"/>
              <a:t>Longitudinal polarized e- beam preparation in CEPC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EF69BA-2DAB-A643-BE88-CE3A2C8A8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325" y="1596697"/>
            <a:ext cx="8378492" cy="4775528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ACC190C-09AB-444A-8723-83029087AA50}"/>
              </a:ext>
            </a:extLst>
          </p:cNvPr>
          <p:cNvCxnSpPr>
            <a:cxnSpLocks/>
          </p:cNvCxnSpPr>
          <p:nvPr/>
        </p:nvCxnSpPr>
        <p:spPr>
          <a:xfrm>
            <a:off x="1818289" y="1975944"/>
            <a:ext cx="19678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EC4E5E2-3165-F84E-8F47-C8067078A3A1}"/>
              </a:ext>
            </a:extLst>
          </p:cNvPr>
          <p:cNvCxnSpPr>
            <a:cxnSpLocks/>
          </p:cNvCxnSpPr>
          <p:nvPr/>
        </p:nvCxnSpPr>
        <p:spPr>
          <a:xfrm flipH="1">
            <a:off x="4783438" y="5985641"/>
            <a:ext cx="784826" cy="6577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E87A59-9D54-6143-89B8-AC0EC7139530}"/>
              </a:ext>
            </a:extLst>
          </p:cNvPr>
          <p:cNvCxnSpPr>
            <a:cxnSpLocks/>
          </p:cNvCxnSpPr>
          <p:nvPr/>
        </p:nvCxnSpPr>
        <p:spPr>
          <a:xfrm flipH="1">
            <a:off x="3497070" y="4095255"/>
            <a:ext cx="784826" cy="6577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3A3C030-CC46-934F-BAF0-8B0F284E83AA}"/>
              </a:ext>
            </a:extLst>
          </p:cNvPr>
          <p:cNvSpPr txBox="1"/>
          <p:nvPr/>
        </p:nvSpPr>
        <p:spPr>
          <a:xfrm>
            <a:off x="1038944" y="1440267"/>
            <a:ext cx="4525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Longitudinal polarization in source &amp; </a:t>
            </a:r>
            <a:r>
              <a:rPr lang="en-US" sz="2000" dirty="0" err="1"/>
              <a:t>linac</a:t>
            </a:r>
            <a:r>
              <a:rPr lang="en-US" sz="2000" dirty="0"/>
              <a:t>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CF542C7-6967-6047-82F7-78CB03B22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7383" y="5731641"/>
            <a:ext cx="292100" cy="254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08093C0-B064-BF4F-BDC2-EF8879DDF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4305" y="3855209"/>
            <a:ext cx="292100" cy="2540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6164C96-7873-6A4A-BE42-AD0F6DF51DF5}"/>
              </a:ext>
            </a:extLst>
          </p:cNvPr>
          <p:cNvSpPr txBox="1"/>
          <p:nvPr/>
        </p:nvSpPr>
        <p:spPr>
          <a:xfrm>
            <a:off x="6672263" y="4028241"/>
            <a:ext cx="55197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Siberian snake is necessary in the booster to maintain a decent polarization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Spin rotators are necessary in the collider ring to make the polarization along longitudinal direction @ IPs.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0FC45CC-0036-BF47-8DFC-EF6BB3EDE6AB}"/>
              </a:ext>
            </a:extLst>
          </p:cNvPr>
          <p:cNvSpPr/>
          <p:nvPr/>
        </p:nvSpPr>
        <p:spPr>
          <a:xfrm>
            <a:off x="7309777" y="2548730"/>
            <a:ext cx="319747" cy="5516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68BDA2-CDB8-4244-AFFA-14C60CEBAE60}"/>
              </a:ext>
            </a:extLst>
          </p:cNvPr>
          <p:cNvSpPr txBox="1"/>
          <p:nvPr/>
        </p:nvSpPr>
        <p:spPr>
          <a:xfrm>
            <a:off x="9060654" y="3485877"/>
            <a:ext cx="2426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Siberian snake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FA21BE9-BD59-9443-AAB8-6152BA8FF92F}"/>
              </a:ext>
            </a:extLst>
          </p:cNvPr>
          <p:cNvCxnSpPr>
            <a:cxnSpLocks/>
            <a:stCxn id="27" idx="1"/>
          </p:cNvCxnSpPr>
          <p:nvPr/>
        </p:nvCxnSpPr>
        <p:spPr>
          <a:xfrm flipH="1" flipV="1">
            <a:off x="7469652" y="3143568"/>
            <a:ext cx="1591002" cy="5423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F4B834C1-86A6-3842-A2F2-336A8F54C4F9}"/>
              </a:ext>
            </a:extLst>
          </p:cNvPr>
          <p:cNvSpPr/>
          <p:nvPr/>
        </p:nvSpPr>
        <p:spPr>
          <a:xfrm>
            <a:off x="4463691" y="3855210"/>
            <a:ext cx="319747" cy="4739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D518210-019F-E247-85B9-20B269159E10}"/>
              </a:ext>
            </a:extLst>
          </p:cNvPr>
          <p:cNvSpPr/>
          <p:nvPr/>
        </p:nvSpPr>
        <p:spPr>
          <a:xfrm rot="17733173">
            <a:off x="3786188" y="4423383"/>
            <a:ext cx="319747" cy="4739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E5E5F22-37B1-5747-BECE-4D0B8B37D094}"/>
              </a:ext>
            </a:extLst>
          </p:cNvPr>
          <p:cNvSpPr/>
          <p:nvPr/>
        </p:nvSpPr>
        <p:spPr>
          <a:xfrm rot="18389992">
            <a:off x="5640476" y="5328522"/>
            <a:ext cx="319747" cy="4739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9141816-B682-354F-966F-74CE4854108A}"/>
              </a:ext>
            </a:extLst>
          </p:cNvPr>
          <p:cNvSpPr/>
          <p:nvPr/>
        </p:nvSpPr>
        <p:spPr>
          <a:xfrm rot="20777787">
            <a:off x="5015977" y="5822933"/>
            <a:ext cx="319747" cy="4739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CF591E8-0F3B-D74F-AF62-F8CC8C70E3D9}"/>
              </a:ext>
            </a:extLst>
          </p:cNvPr>
          <p:cNvSpPr txBox="1"/>
          <p:nvPr/>
        </p:nvSpPr>
        <p:spPr>
          <a:xfrm>
            <a:off x="2244680" y="5260452"/>
            <a:ext cx="2457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Spin rotators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88897D-F792-EB4C-95C4-B558E7E4B887}"/>
              </a:ext>
            </a:extLst>
          </p:cNvPr>
          <p:cNvSpPr/>
          <p:nvPr/>
        </p:nvSpPr>
        <p:spPr>
          <a:xfrm>
            <a:off x="193195" y="3437682"/>
            <a:ext cx="321297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Polarized electron source is a matured technology, polarization ~ 90% and </a:t>
            </a:r>
            <a:r>
              <a:rPr lang="en-US" sz="2000" dirty="0" err="1"/>
              <a:t>nC</a:t>
            </a:r>
            <a:r>
              <a:rPr lang="en-US" sz="2000" dirty="0"/>
              <a:t>-level bunch charge is achievable </a:t>
            </a:r>
          </a:p>
        </p:txBody>
      </p:sp>
    </p:spTree>
    <p:extLst>
      <p:ext uri="{BB962C8B-B14F-4D97-AF65-F5344CB8AC3E}">
        <p14:creationId xmlns:p14="http://schemas.microsoft.com/office/powerpoint/2010/main" val="444106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F6341-D20F-1345-B27B-4509920F8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</a:t>
            </a:r>
            <a:r>
              <a:rPr lang="zh-CN" altLang="en-US" dirty="0"/>
              <a:t> </a:t>
            </a:r>
            <a:r>
              <a:rPr lang="en-US" altLang="zh-CN" dirty="0"/>
              <a:t>R&amp;D</a:t>
            </a:r>
            <a:r>
              <a:rPr lang="zh-CN" altLang="en-US" dirty="0"/>
              <a:t> </a:t>
            </a:r>
            <a:r>
              <a:rPr lang="en-US" altLang="zh-CN" dirty="0"/>
              <a:t>items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AE2A0-2EAC-424C-8608-3FEAAB351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296988"/>
            <a:ext cx="10868025" cy="55324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moment,</a:t>
            </a:r>
            <a:r>
              <a:rPr lang="zh-CN" altLang="en-US" dirty="0"/>
              <a:t> </a:t>
            </a:r>
            <a:r>
              <a:rPr lang="en-US" altLang="zh-CN" dirty="0"/>
              <a:t>we’ll</a:t>
            </a:r>
            <a:r>
              <a:rPr lang="zh-CN" altLang="en-US" dirty="0"/>
              <a:t> </a:t>
            </a:r>
            <a:r>
              <a:rPr lang="en-US" altLang="zh-CN" dirty="0"/>
              <a:t>focus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accelerator</a:t>
            </a:r>
            <a:r>
              <a:rPr lang="zh-CN" altLang="en-US" dirty="0"/>
              <a:t> </a:t>
            </a:r>
            <a:r>
              <a:rPr lang="en-US" altLang="zh-CN" dirty="0"/>
              <a:t>physics</a:t>
            </a:r>
            <a:r>
              <a:rPr lang="zh-CN" altLang="en-US" dirty="0"/>
              <a:t> </a:t>
            </a:r>
            <a:r>
              <a:rPr lang="en-US" altLang="zh-CN" dirty="0"/>
              <a:t>study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polarized</a:t>
            </a:r>
            <a:r>
              <a:rPr lang="zh-CN" altLang="en-US" dirty="0"/>
              <a:t> </a:t>
            </a:r>
            <a:r>
              <a:rPr lang="en-US" altLang="zh-CN" dirty="0"/>
              <a:t>colliding</a:t>
            </a:r>
            <a:r>
              <a:rPr lang="zh-CN" altLang="en-US" dirty="0"/>
              <a:t> </a:t>
            </a:r>
            <a:r>
              <a:rPr lang="en-US" altLang="zh-CN" dirty="0"/>
              <a:t>beams,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give</a:t>
            </a:r>
            <a:r>
              <a:rPr lang="zh-CN" altLang="en-US" dirty="0"/>
              <a:t> </a:t>
            </a:r>
            <a:r>
              <a:rPr lang="en-US" altLang="zh-CN" dirty="0"/>
              <a:t>parameter</a:t>
            </a:r>
            <a:r>
              <a:rPr lang="zh-CN" altLang="en-US" dirty="0"/>
              <a:t> </a:t>
            </a:r>
            <a:r>
              <a:rPr lang="en-US" altLang="zh-CN" dirty="0"/>
              <a:t>specs.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 err="1"/>
              <a:t>harewares</a:t>
            </a:r>
            <a:r>
              <a:rPr lang="zh-CN" altLang="en-US" dirty="0"/>
              <a:t> 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en-US" altLang="zh-CN" dirty="0"/>
              <a:t>Siberian</a:t>
            </a:r>
            <a:r>
              <a:rPr lang="zh-CN" altLang="en-US" dirty="0"/>
              <a:t> </a:t>
            </a:r>
            <a:r>
              <a:rPr lang="en-US" altLang="zh-CN" dirty="0"/>
              <a:t>snake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booster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Spin</a:t>
            </a:r>
            <a:r>
              <a:rPr lang="zh-CN" altLang="en-US" dirty="0"/>
              <a:t> </a:t>
            </a:r>
            <a:r>
              <a:rPr lang="en-US" altLang="zh-CN" dirty="0"/>
              <a:t>rotators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storage</a:t>
            </a:r>
            <a:r>
              <a:rPr lang="zh-CN" altLang="en-US" dirty="0"/>
              <a:t> </a:t>
            </a:r>
            <a:r>
              <a:rPr lang="en-US" altLang="zh-CN" dirty="0"/>
              <a:t>ring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Additional</a:t>
            </a:r>
            <a:r>
              <a:rPr lang="zh-CN" altLang="en-US" dirty="0"/>
              <a:t> </a:t>
            </a:r>
            <a:r>
              <a:rPr lang="en-US" altLang="zh-CN" dirty="0" err="1"/>
              <a:t>hardwares</a:t>
            </a:r>
            <a:r>
              <a:rPr lang="zh-CN" altLang="en-US" dirty="0"/>
              <a:t> 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en-US" altLang="zh-CN" dirty="0"/>
              <a:t>Polarized</a:t>
            </a:r>
            <a:r>
              <a:rPr lang="zh-CN" altLang="en-US" dirty="0"/>
              <a:t> </a:t>
            </a:r>
            <a:r>
              <a:rPr lang="en-US" altLang="zh-CN" dirty="0"/>
              <a:t>electron</a:t>
            </a:r>
            <a:r>
              <a:rPr lang="zh-CN" altLang="en-US" dirty="0"/>
              <a:t> </a:t>
            </a:r>
            <a:r>
              <a:rPr lang="en-US" altLang="zh-CN" dirty="0"/>
              <a:t>gun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Longitudinal</a:t>
            </a:r>
            <a:r>
              <a:rPr lang="zh-CN" altLang="en-US" dirty="0"/>
              <a:t> </a:t>
            </a:r>
            <a:r>
              <a:rPr lang="en-US" altLang="zh-CN" dirty="0"/>
              <a:t>polarimeter</a:t>
            </a:r>
          </a:p>
        </p:txBody>
      </p:sp>
    </p:spTree>
    <p:extLst>
      <p:ext uri="{BB962C8B-B14F-4D97-AF65-F5344CB8AC3E}">
        <p14:creationId xmlns:p14="http://schemas.microsoft.com/office/powerpoint/2010/main" val="230230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0EC65-074E-DD40-89E0-3C3FDF1B4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022C8-B57B-6540-A5D2-C6A09FC61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Physics</a:t>
            </a:r>
            <a:r>
              <a:rPr lang="zh-CN" altLang="en-US" dirty="0"/>
              <a:t> </a:t>
            </a:r>
            <a:r>
              <a:rPr lang="en-US" altLang="zh-CN" dirty="0"/>
              <a:t>motivation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longitudinal</a:t>
            </a:r>
            <a:r>
              <a:rPr lang="zh-CN" altLang="en-US" dirty="0"/>
              <a:t> </a:t>
            </a:r>
            <a:r>
              <a:rPr lang="en-US" altLang="zh-CN" dirty="0"/>
              <a:t>polarized</a:t>
            </a:r>
            <a:r>
              <a:rPr lang="zh-CN" altLang="en-US" dirty="0"/>
              <a:t> </a:t>
            </a:r>
            <a:r>
              <a:rPr lang="en-US" altLang="zh-CN" dirty="0"/>
              <a:t>beams</a:t>
            </a:r>
            <a:r>
              <a:rPr lang="zh-CN" altLang="en-US" dirty="0"/>
              <a:t> </a:t>
            </a:r>
            <a:r>
              <a:rPr lang="en-US" altLang="zh-CN" dirty="0"/>
              <a:t>@</a:t>
            </a:r>
            <a:r>
              <a:rPr lang="zh-CN" altLang="en-US" dirty="0"/>
              <a:t> </a:t>
            </a:r>
            <a:r>
              <a:rPr lang="en-US" altLang="zh-CN" dirty="0"/>
              <a:t>CEPC-Z?</a:t>
            </a:r>
          </a:p>
          <a:p>
            <a:pPr lvl="1"/>
            <a:r>
              <a:rPr lang="en-US" altLang="zh-CN" dirty="0"/>
              <a:t>Single</a:t>
            </a:r>
            <a:r>
              <a:rPr lang="zh-CN" altLang="en-US" dirty="0"/>
              <a:t> </a:t>
            </a:r>
            <a:r>
              <a:rPr lang="en-US" altLang="zh-CN" dirty="0"/>
              <a:t>beam</a:t>
            </a:r>
            <a:r>
              <a:rPr lang="zh-CN" altLang="en-US" dirty="0"/>
              <a:t> </a:t>
            </a:r>
            <a:r>
              <a:rPr lang="en-US" altLang="zh-CN" dirty="0"/>
              <a:t>polarization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both</a:t>
            </a:r>
            <a:r>
              <a:rPr lang="zh-CN" altLang="en-US" dirty="0"/>
              <a:t> </a:t>
            </a:r>
            <a:r>
              <a:rPr lang="en-US" altLang="zh-CN" dirty="0"/>
              <a:t>beam</a:t>
            </a:r>
            <a:r>
              <a:rPr lang="zh-CN" altLang="en-US" dirty="0"/>
              <a:t> </a:t>
            </a:r>
            <a:r>
              <a:rPr lang="en-US" altLang="zh-CN" dirty="0"/>
              <a:t>polarization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needed?</a:t>
            </a:r>
          </a:p>
          <a:p>
            <a:pPr lvl="1"/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least</a:t>
            </a:r>
            <a:r>
              <a:rPr lang="zh-CN" altLang="en-US" dirty="0"/>
              <a:t> </a:t>
            </a:r>
            <a:r>
              <a:rPr lang="en-US" altLang="zh-CN" dirty="0"/>
              <a:t>what</a:t>
            </a:r>
            <a:r>
              <a:rPr lang="zh-CN" altLang="en-US" dirty="0"/>
              <a:t> </a:t>
            </a:r>
            <a:r>
              <a:rPr lang="en-US" altLang="zh-CN" dirty="0"/>
              <a:t>level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polarization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required?</a:t>
            </a:r>
          </a:p>
          <a:p>
            <a:pPr lvl="1"/>
            <a:r>
              <a:rPr lang="en-US" altLang="zh-CN" dirty="0"/>
              <a:t>What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strongest</a:t>
            </a:r>
            <a:r>
              <a:rPr lang="zh-CN" altLang="en-US" dirty="0"/>
              <a:t> </a:t>
            </a:r>
            <a:r>
              <a:rPr lang="en-US" altLang="zh-CN" dirty="0"/>
              <a:t>physics</a:t>
            </a:r>
            <a:r>
              <a:rPr lang="zh-CN" altLang="en-US" dirty="0"/>
              <a:t> </a:t>
            </a:r>
            <a:r>
              <a:rPr lang="en-US" altLang="zh-CN" dirty="0"/>
              <a:t>cases?</a:t>
            </a:r>
            <a:r>
              <a:rPr lang="zh-CN" alt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72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653</Words>
  <Application>Microsoft Macintosh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等线</vt:lpstr>
      <vt:lpstr>等线 Light</vt:lpstr>
      <vt:lpstr>Arial</vt:lpstr>
      <vt:lpstr>Calibri</vt:lpstr>
      <vt:lpstr>Calibri Light</vt:lpstr>
      <vt:lpstr>Cambria Math</vt:lpstr>
      <vt:lpstr>Office Theme</vt:lpstr>
      <vt:lpstr>Longitudinal Beam Polarization@ CEPC-Z</vt:lpstr>
      <vt:lpstr>Requirements of longitudinal beam polarization </vt:lpstr>
      <vt:lpstr>Self polarization @ CEPC</vt:lpstr>
      <vt:lpstr>Beam polarization in CEPC Collider Rings</vt:lpstr>
      <vt:lpstr>How to achieve a high average beam polarization ?</vt:lpstr>
      <vt:lpstr>How to achieve a high average beam polarization ?</vt:lpstr>
      <vt:lpstr>Longitudinal polarized e- beam preparation in CEPC</vt:lpstr>
      <vt:lpstr>Key R&amp;D items</vt:lpstr>
      <vt:lpstr>Questions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DUAN ZHE</dc:creator>
  <cp:lastModifiedBy>DUAN ZHE</cp:lastModifiedBy>
  <cp:revision>168</cp:revision>
  <dcterms:created xsi:type="dcterms:W3CDTF">2019-06-23T06:05:25Z</dcterms:created>
  <dcterms:modified xsi:type="dcterms:W3CDTF">2019-07-04T08:24:20Z</dcterms:modified>
</cp:coreProperties>
</file>