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412" r:id="rId3"/>
    <p:sldId id="489" r:id="rId4"/>
    <p:sldId id="452" r:id="rId5"/>
    <p:sldId id="499" r:id="rId6"/>
    <p:sldId id="501" r:id="rId7"/>
    <p:sldId id="505" r:id="rId8"/>
    <p:sldId id="472" r:id="rId9"/>
    <p:sldId id="473" r:id="rId10"/>
    <p:sldId id="474" r:id="rId11"/>
    <p:sldId id="475" r:id="rId12"/>
    <p:sldId id="458" r:id="rId13"/>
    <p:sldId id="463" r:id="rId14"/>
    <p:sldId id="504" r:id="rId15"/>
    <p:sldId id="418" r:id="rId16"/>
    <p:sldId id="421" r:id="rId17"/>
    <p:sldId id="368" r:id="rId18"/>
    <p:sldId id="491" r:id="rId19"/>
    <p:sldId id="483" r:id="rId20"/>
    <p:sldId id="495" r:id="rId21"/>
    <p:sldId id="503" r:id="rId22"/>
    <p:sldId id="470" r:id="rId23"/>
    <p:sldId id="390" r:id="rId24"/>
    <p:sldId id="506" r:id="rId25"/>
    <p:sldId id="439" r:id="rId26"/>
    <p:sldId id="500" r:id="rId27"/>
    <p:sldId id="492" r:id="rId28"/>
    <p:sldId id="502" r:id="rId29"/>
    <p:sldId id="484" r:id="rId30"/>
    <p:sldId id="493" r:id="rId31"/>
    <p:sldId id="496" r:id="rId32"/>
    <p:sldId id="498" r:id="rId33"/>
    <p:sldId id="487" r:id="rId34"/>
    <p:sldId id="497" r:id="rId35"/>
    <p:sldId id="488" r:id="rId36"/>
    <p:sldId id="485" r:id="rId37"/>
    <p:sldId id="392" r:id="rId38"/>
    <p:sldId id="393" r:id="rId39"/>
    <p:sldId id="410" r:id="rId40"/>
    <p:sldId id="422" r:id="rId41"/>
    <p:sldId id="423" r:id="rId42"/>
    <p:sldId id="424" r:id="rId43"/>
    <p:sldId id="433" r:id="rId44"/>
    <p:sldId id="435" r:id="rId45"/>
    <p:sldId id="436" r:id="rId46"/>
    <p:sldId id="437" r:id="rId47"/>
    <p:sldId id="438" r:id="rId48"/>
    <p:sldId id="441" r:id="rId49"/>
    <p:sldId id="442" r:id="rId50"/>
    <p:sldId id="464" r:id="rId51"/>
    <p:sldId id="465" r:id="rId52"/>
    <p:sldId id="466" r:id="rId53"/>
    <p:sldId id="467" r:id="rId54"/>
    <p:sldId id="468" r:id="rId55"/>
    <p:sldId id="469" r:id="rId56"/>
    <p:sldId id="476" r:id="rId57"/>
    <p:sldId id="477" r:id="rId58"/>
    <p:sldId id="47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C0"/>
    <a:srgbClr val="00B415"/>
    <a:srgbClr val="0000CC"/>
    <a:srgbClr val="FF3300"/>
    <a:srgbClr val="FF5E1D"/>
    <a:srgbClr val="1D28FF"/>
    <a:srgbClr val="FF6201"/>
    <a:srgbClr val="FC9804"/>
    <a:srgbClr val="01D3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12" autoAdjust="0"/>
  </p:normalViewPr>
  <p:slideViewPr>
    <p:cSldViewPr>
      <p:cViewPr varScale="1">
        <p:scale>
          <a:sx n="75" d="100"/>
          <a:sy n="75" d="100"/>
        </p:scale>
        <p:origin x="6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48F0E-576B-41F4-BB55-C2B0E9643657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21126-0A48-4C77-81EB-2EE090673A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9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6E53-C2CB-431D-AE5C-2D9CB6CD2A7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4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294-89F0-4FC7-B830-03ED4BC57F81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3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505B-AC59-4601-84E1-12B61E27BD1D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7242-4619-4DD5-B999-0418FD9B0A36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7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28" y="6500834"/>
            <a:ext cx="500066" cy="28575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6484-5C26-47F9-83DA-DCF03A28A7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029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22EB-526F-4D79-B029-82C12E4004A1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0131-F869-4D74-A6E9-251ADEA66B20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895A-4C8C-4773-A159-6D83EEC2F857}" type="datetime1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22A5-A9B3-4E6C-AD5A-42EBA7C7DA01}" type="datetime1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4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B1C7-3EEF-49A5-BB1A-1554A4FEC69E}" type="datetime1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172D-E1E3-47FB-918E-BE5AFB7D5B17}" type="datetime1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2C9B-8CCD-48D6-A98A-D4AD4E293885}" type="datetime1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FDC9-DCD6-4209-8B32-8BBF5E7809EF}" type="datetime1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B75D-F44E-4328-99B7-4F747B482496}" type="datetime1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Diego Martinez Santos, HQL,</a:t>
            </a:r>
            <a:r>
              <a:rPr lang="ja-JP" altLang="en-US"/>
              <a:t>山形 </a:t>
            </a:r>
            <a:r>
              <a:rPr lang="en-US" altLang="ja-JP"/>
              <a:t>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07D0-9900-4F40-A33F-F204F9DC61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5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5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7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40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emf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0" Type="http://schemas.openxmlformats.org/officeDocument/2006/relationships/image" Target="../media/image55.jpe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9.png"/><Relationship Id="rId7" Type="http://schemas.openxmlformats.org/officeDocument/2006/relationships/image" Target="../media/image5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hyperlink" Target="https://indico.cern.ch/event/590880/contributions/2485320/" TargetMode="Externa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arxiv.org/abs/1507.03859" TargetMode="Externa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002.0900v2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emf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microsoft.com/office/2007/relationships/hdphoto" Target="../media/hdphoto3.wdp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3.jpe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rxiv.org/abs/arXiv:1706.00758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1.png"/><Relationship Id="rId7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&#10;LHC&#10;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&#10;LHC&#10; logo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76146" y="2823319"/>
            <a:ext cx="6044816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Hyperon Decays in </a:t>
            </a:r>
            <a:r>
              <a:rPr lang="en-GB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endParaRPr lang="en-GB" sz="2400" i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7493" y="3284984"/>
            <a:ext cx="2509020" cy="61555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Diego Mart</a:t>
            </a:r>
            <a:r>
              <a:rPr lang="es-ES" dirty="0"/>
              <a:t>í</a:t>
            </a:r>
            <a:r>
              <a:rPr lang="en-GB" dirty="0" err="1"/>
              <a:t>nez</a:t>
            </a:r>
            <a:r>
              <a:rPr lang="en-GB" dirty="0"/>
              <a:t> Santos</a:t>
            </a:r>
          </a:p>
          <a:p>
            <a:pPr algn="ct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GAIN</a:t>
            </a:r>
          </a:p>
        </p:txBody>
      </p:sp>
      <p:pic>
        <p:nvPicPr>
          <p:cNvPr id="10" name="Picture 9" descr="http://globhealth.vjf.cnrs.fr/images/ER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54" y="-9888"/>
            <a:ext cx="615430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F9AC67-2103-4971-9FD0-4E15B37DDC16}"/>
              </a:ext>
            </a:extLst>
          </p:cNvPr>
          <p:cNvSpPr txBox="1"/>
          <p:nvPr/>
        </p:nvSpPr>
        <p:spPr>
          <a:xfrm>
            <a:off x="2411760" y="1772816"/>
            <a:ext cx="445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C0"/>
                </a:solidFill>
              </a:rPr>
              <a:t>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E830B6-A9A7-4479-9353-3ECAD2E81866}"/>
              </a:ext>
            </a:extLst>
          </p:cNvPr>
          <p:cNvSpPr txBox="1"/>
          <p:nvPr/>
        </p:nvSpPr>
        <p:spPr>
          <a:xfrm>
            <a:off x="6556663" y="692696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FCA78-94CB-4744-9475-95D9A12CFCA0}"/>
              </a:ext>
            </a:extLst>
          </p:cNvPr>
          <p:cNvSpPr txBox="1"/>
          <p:nvPr/>
        </p:nvSpPr>
        <p:spPr>
          <a:xfrm>
            <a:off x="5350180" y="4149080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415"/>
                </a:solidFill>
              </a:rPr>
              <a:t>d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6921E75-4E30-418B-BA12-57967BA2BCCF}"/>
              </a:ext>
            </a:extLst>
          </p:cNvPr>
          <p:cNvGrpSpPr/>
          <p:nvPr/>
        </p:nvGrpSpPr>
        <p:grpSpPr>
          <a:xfrm>
            <a:off x="2267744" y="6223432"/>
            <a:ext cx="4881809" cy="640920"/>
            <a:chOff x="0" y="6223432"/>
            <a:chExt cx="4881809" cy="64092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71B36F1-2D92-402A-B867-3EECFE9E9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37312"/>
              <a:ext cx="827584" cy="62068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A22353-4702-4195-BE74-4F121A42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237310"/>
              <a:ext cx="827585" cy="62068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41D7859-3A8E-444A-88BA-E5DAC32E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176" y="6240487"/>
              <a:ext cx="827584" cy="620688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E528715-4254-4673-9DC3-FC04302A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6243664"/>
              <a:ext cx="827584" cy="620688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F2C65FF-3A67-46C8-93DA-28BFCD65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341" y="6228567"/>
              <a:ext cx="827587" cy="62069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2DDB46D5-50BD-49FC-A3D8-54453E0C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225" y="6223432"/>
              <a:ext cx="827584" cy="62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17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Trigger system: status and prospects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L0 (Hardware)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HLT1 (Software)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HLT2 (Software)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5502" y="210701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0CC"/>
                </a:solidFill>
              </a:rPr>
              <a:t>LHCb</a:t>
            </a:r>
          </a:p>
          <a:p>
            <a:pPr algn="ctr"/>
            <a:r>
              <a:rPr lang="en-GB" b="1" dirty="0">
                <a:solidFill>
                  <a:srgbClr val="0000CC"/>
                </a:solidFill>
              </a:rPr>
              <a:t>Upgrade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8264" y="1575704"/>
            <a:ext cx="1512168" cy="379751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 (Software)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bottleneck for K. Can’t be changed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designed for K, but flexible. </a:t>
            </a:r>
          </a:p>
          <a:p>
            <a:endParaRPr lang="en-GB" dirty="0"/>
          </a:p>
          <a:p>
            <a:r>
              <a:rPr lang="en-GB" dirty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5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LHC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97" y="3682190"/>
            <a:ext cx="1145159" cy="8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kidshealth.org/EN/images/headers/K-steroids-enHD-A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90" y="3148410"/>
            <a:ext cx="1224136" cy="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8972" y="4563125"/>
            <a:ext cx="127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(Note: This logo may not be official)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29" name="Picture 28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25">
            <a:extLst>
              <a:ext uri="{FF2B5EF4-FFF2-40B4-BE49-F238E27FC236}">
                <a16:creationId xmlns:a16="http://schemas.microsoft.com/office/drawing/2014/main" id="{697A7522-A54E-471B-B6B5-9C6D69BCEFEC}"/>
              </a:ext>
            </a:extLst>
          </p:cNvPr>
          <p:cNvSpPr/>
          <p:nvPr/>
        </p:nvSpPr>
        <p:spPr>
          <a:xfrm>
            <a:off x="398485" y="5535326"/>
            <a:ext cx="5356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(2011-2012) ~ 1-2%</a:t>
            </a:r>
          </a:p>
          <a:p>
            <a:r>
              <a:rPr lang="el-GR" dirty="0"/>
              <a:t>ε</a:t>
            </a:r>
            <a:r>
              <a:rPr lang="en-GB" dirty="0"/>
              <a:t>(Run-II) improved HLT ~ 18% (dimuons)</a:t>
            </a:r>
          </a:p>
          <a:p>
            <a:r>
              <a:rPr lang="en-GB" dirty="0"/>
              <a:t>Maximum allowed by L0 ~30%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88DEE5-7312-47A4-BB7E-CB2C3C9615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10" y="6118482"/>
            <a:ext cx="82758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0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Trigger system: status and prospects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L0 (Hardware)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HLT1 (Software)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HLT2 (Software)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8264" y="1575704"/>
            <a:ext cx="1512168" cy="379751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 (Software)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bottleneck for K. Can’t be changed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designed for K, but flexible. </a:t>
            </a:r>
          </a:p>
          <a:p>
            <a:endParaRPr lang="en-GB" dirty="0"/>
          </a:p>
          <a:p>
            <a:r>
              <a:rPr lang="en-GB" dirty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366935" y="5517232"/>
            <a:ext cx="27770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(Upgrade) ~ 80-100%?</a:t>
            </a:r>
          </a:p>
          <a:p>
            <a:r>
              <a:rPr lang="en-GB" sz="1400" dirty="0"/>
              <a:t>Simulation studies show that rate would be under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6935" y="6305798"/>
            <a:ext cx="2232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al,</a:t>
            </a:r>
          </a:p>
          <a:p>
            <a:r>
              <a:rPr lang="en-GB" sz="1200" dirty="0"/>
              <a:t> CERN-LHCb-PUB-2016-017</a:t>
            </a:r>
          </a:p>
        </p:txBody>
      </p:sp>
      <p:pic>
        <p:nvPicPr>
          <p:cNvPr id="27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LHC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97" y="3682190"/>
            <a:ext cx="1145159" cy="8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kidshealth.org/EN/images/headers/K-steroids-enHD-A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90" y="3148410"/>
            <a:ext cx="1224136" cy="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88972" y="4563125"/>
            <a:ext cx="127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(Note: This logo may not be official)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5502" y="210701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00CC"/>
                </a:solidFill>
              </a:rPr>
              <a:t>LHCb</a:t>
            </a:r>
          </a:p>
          <a:p>
            <a:pPr algn="ctr"/>
            <a:r>
              <a:rPr lang="en-GB" b="1" dirty="0">
                <a:solidFill>
                  <a:srgbClr val="0000CC"/>
                </a:solidFill>
              </a:rPr>
              <a:t>Upgrade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33" name="Picture 32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25">
            <a:extLst>
              <a:ext uri="{FF2B5EF4-FFF2-40B4-BE49-F238E27FC236}">
                <a16:creationId xmlns:a16="http://schemas.microsoft.com/office/drawing/2014/main" id="{7778333E-0464-494B-A601-0C245F5041AC}"/>
              </a:ext>
            </a:extLst>
          </p:cNvPr>
          <p:cNvSpPr/>
          <p:nvPr/>
        </p:nvSpPr>
        <p:spPr>
          <a:xfrm>
            <a:off x="398485" y="5535326"/>
            <a:ext cx="5356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(2011-2012) ~ 1-2%</a:t>
            </a:r>
          </a:p>
          <a:p>
            <a:r>
              <a:rPr lang="el-GR" dirty="0"/>
              <a:t>ε</a:t>
            </a:r>
            <a:r>
              <a:rPr lang="en-GB" dirty="0"/>
              <a:t>(Run-II) improved HLT ~ 18% (dimuons)</a:t>
            </a:r>
          </a:p>
          <a:p>
            <a:r>
              <a:rPr lang="en-GB" dirty="0"/>
              <a:t>Maximum allowed by L0 ~30%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68DC1A-010E-4468-95DE-38F91FB599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46" y="6298465"/>
            <a:ext cx="615553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3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7996" y="1196751"/>
            <a:ext cx="8198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1D28FF"/>
                </a:solidFill>
              </a:rPr>
              <a:t> </a:t>
            </a:r>
            <a:r>
              <a:rPr lang="en-GB" dirty="0"/>
              <a:t>SM prediction: BR(K</a:t>
            </a:r>
            <a:r>
              <a:rPr lang="en-GB" baseline="-25000" dirty="0"/>
              <a:t>S</a:t>
            </a:r>
            <a:r>
              <a:rPr lang="en-GB" dirty="0"/>
              <a:t> → µµ) = (5.18 ± 1.50</a:t>
            </a:r>
            <a:r>
              <a:rPr lang="en-GB" baseline="-25000" dirty="0"/>
              <a:t>LD</a:t>
            </a:r>
            <a:r>
              <a:rPr lang="en-GB" dirty="0"/>
              <a:t> ± 0.02</a:t>
            </a:r>
            <a:r>
              <a:rPr lang="en-GB" baseline="-25000" dirty="0"/>
              <a:t>SD</a:t>
            </a:r>
            <a:r>
              <a:rPr lang="en-GB" dirty="0"/>
              <a:t> )x10</a:t>
            </a:r>
            <a:r>
              <a:rPr lang="en-GB" baseline="30000" dirty="0"/>
              <a:t>-12</a:t>
            </a:r>
            <a:r>
              <a:rPr lang="en-GB" dirty="0"/>
              <a:t> </a:t>
            </a:r>
          </a:p>
          <a:p>
            <a:r>
              <a:rPr lang="en-GB" sz="1200" dirty="0"/>
              <a:t>				 JHEP05(2018) 024 , JHEP 0401 (2004) 009, NPB 366 (1991) 189 </a:t>
            </a:r>
            <a:endParaRPr lang="en-GB" sz="1200" dirty="0">
              <a:solidFill>
                <a:srgbClr val="1D28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1D28FF"/>
                </a:solidFill>
              </a:rPr>
              <a:t> </a:t>
            </a:r>
            <a:r>
              <a:rPr lang="en-GB" dirty="0"/>
              <a:t>K</a:t>
            </a:r>
            <a:r>
              <a:rPr lang="en-GB" baseline="-25000" dirty="0"/>
              <a:t>S</a:t>
            </a:r>
            <a:r>
              <a:rPr lang="en-GB" dirty="0"/>
              <a:t> → µµ sensitive to different physics than  K</a:t>
            </a:r>
            <a:r>
              <a:rPr lang="en-GB" baseline="-25000" dirty="0"/>
              <a:t>L</a:t>
            </a:r>
            <a:r>
              <a:rPr lang="en-GB" dirty="0"/>
              <a:t> → µµ, NP can be bigger than SM by ~1 order of magnitude or even saturate current EXP limit</a:t>
            </a:r>
            <a:endParaRPr lang="en-GB" sz="1200" dirty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05254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</a:t>
            </a:r>
            <a:r>
              <a:rPr lang="en-GB" sz="2800" baseline="-25000" dirty="0">
                <a:solidFill>
                  <a:srgbClr val="FF3300"/>
                </a:solidFill>
              </a:rPr>
              <a:t>S</a:t>
            </a:r>
            <a:r>
              <a:rPr lang="en-GB" sz="2800" dirty="0">
                <a:solidFill>
                  <a:srgbClr val="FF3300"/>
                </a:solidFill>
              </a:rPr>
              <a:t>→</a:t>
            </a:r>
            <a:r>
              <a:rPr lang="el-GR" sz="2800" dirty="0">
                <a:solidFill>
                  <a:srgbClr val="FF3300"/>
                </a:solidFill>
              </a:rPr>
              <a:t>μμ</a:t>
            </a:r>
            <a:r>
              <a:rPr lang="en-GB" sz="2800" dirty="0">
                <a:solidFill>
                  <a:srgbClr val="FF3300"/>
                </a:solidFill>
              </a:rPr>
              <a:t>: motivation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25" name="Picture 24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2" y="2516509"/>
            <a:ext cx="4640195" cy="329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853" y="5683314"/>
            <a:ext cx="2791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1200" dirty="0"/>
              <a:t>Example of a SUSY scenario from </a:t>
            </a:r>
          </a:p>
          <a:p>
            <a:r>
              <a:rPr lang="en-GB" sz="1200" dirty="0"/>
              <a:t> </a:t>
            </a:r>
            <a:r>
              <a:rPr lang="en-GB" sz="1200" dirty="0" err="1"/>
              <a:t>V.Chobanova</a:t>
            </a:r>
            <a:r>
              <a:rPr lang="en-GB" sz="1200" dirty="0"/>
              <a:t> et al., JHEP05(2018) 024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22" y="2356487"/>
            <a:ext cx="4017758" cy="34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9080" y="5775647"/>
            <a:ext cx="34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Leptoquark</a:t>
            </a:r>
            <a:r>
              <a:rPr lang="en-GB" sz="1200" dirty="0"/>
              <a:t> scenarios from </a:t>
            </a:r>
            <a:r>
              <a:rPr lang="en-GB" sz="1200" dirty="0" err="1"/>
              <a:t>Bobeth</a:t>
            </a:r>
            <a:r>
              <a:rPr lang="en-GB" sz="1200" dirty="0"/>
              <a:t> &amp; Buras, JHEP02(2018)101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16338F-A222-461D-B597-51E3ED5E3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237312"/>
            <a:ext cx="710899" cy="5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</a:t>
            </a:r>
            <a:r>
              <a:rPr lang="en-GB" sz="2800" baseline="-25000" dirty="0">
                <a:solidFill>
                  <a:srgbClr val="FF3300"/>
                </a:solidFill>
              </a:rPr>
              <a:t>S</a:t>
            </a:r>
            <a:r>
              <a:rPr lang="en-GB" sz="2800" dirty="0">
                <a:solidFill>
                  <a:srgbClr val="FF3300"/>
                </a:solidFill>
              </a:rPr>
              <a:t>→</a:t>
            </a:r>
            <a:r>
              <a:rPr lang="el-GR" sz="2800" dirty="0">
                <a:solidFill>
                  <a:srgbClr val="FF3300"/>
                </a:solidFill>
              </a:rPr>
              <a:t>μμ</a:t>
            </a:r>
            <a:r>
              <a:rPr lang="en-GB" sz="2800" dirty="0">
                <a:solidFill>
                  <a:srgbClr val="FF3300"/>
                </a:solidFill>
              </a:rPr>
              <a:t> prospects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1449894"/>
            <a:ext cx="4265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Extrapolating from Run-I result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Full Run-II analysis ongoing: expected to improve by a </a:t>
            </a:r>
            <a:r>
              <a:rPr lang="en-GB" b="1" dirty="0"/>
              <a:t>factor 4 to 10</a:t>
            </a:r>
            <a:r>
              <a:rPr lang="en-GB" dirty="0"/>
              <a:t> Run-I’s sensitivity</a:t>
            </a:r>
          </a:p>
          <a:p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Better trigger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Better </a:t>
            </a:r>
            <a:r>
              <a:rPr lang="en-GB" dirty="0" err="1"/>
              <a:t>reco</a:t>
            </a:r>
            <a:r>
              <a:rPr lang="en-GB" dirty="0"/>
              <a:t>/selection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Future: start to investigate tagged decays, which would allow to access NP in the K</a:t>
            </a:r>
            <a:r>
              <a:rPr lang="en-GB" baseline="-25000" dirty="0"/>
              <a:t>S</a:t>
            </a:r>
            <a:r>
              <a:rPr lang="en-GB" dirty="0"/>
              <a:t>-K</a:t>
            </a:r>
            <a:r>
              <a:rPr lang="en-GB" baseline="-25000" dirty="0"/>
              <a:t>L</a:t>
            </a:r>
            <a:r>
              <a:rPr lang="en-GB" dirty="0"/>
              <a:t> interference</a:t>
            </a:r>
          </a:p>
          <a:p>
            <a:r>
              <a:rPr lang="en-GB" dirty="0"/>
              <a:t>      [</a:t>
            </a:r>
            <a:r>
              <a:rPr lang="en-GB" sz="1200" dirty="0" err="1"/>
              <a:t>D’Ambrosio&amp;Kitahara</a:t>
            </a:r>
            <a:r>
              <a:rPr lang="en-GB" sz="1200" dirty="0"/>
              <a:t> PRL 119, 201802 (2017)</a:t>
            </a:r>
            <a:r>
              <a:rPr lang="en-GB" dirty="0"/>
              <a:t>]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1493333" y="1828800"/>
            <a:ext cx="187983" cy="2831690"/>
          </a:xfrm>
          <a:custGeom>
            <a:avLst/>
            <a:gdLst>
              <a:gd name="connsiteX0" fmla="*/ 109325 w 187983"/>
              <a:gd name="connsiteY0" fmla="*/ 0 h 2831690"/>
              <a:gd name="connsiteX1" fmla="*/ 79828 w 187983"/>
              <a:gd name="connsiteY1" fmla="*/ 49161 h 2831690"/>
              <a:gd name="connsiteX2" fmla="*/ 40499 w 187983"/>
              <a:gd name="connsiteY2" fmla="*/ 98323 h 2831690"/>
              <a:gd name="connsiteX3" fmla="*/ 20835 w 187983"/>
              <a:gd name="connsiteY3" fmla="*/ 137652 h 2831690"/>
              <a:gd name="connsiteX4" fmla="*/ 89661 w 187983"/>
              <a:gd name="connsiteY4" fmla="*/ 147484 h 2831690"/>
              <a:gd name="connsiteX5" fmla="*/ 119157 w 187983"/>
              <a:gd name="connsiteY5" fmla="*/ 235974 h 2831690"/>
              <a:gd name="connsiteX6" fmla="*/ 158486 w 187983"/>
              <a:gd name="connsiteY6" fmla="*/ 294968 h 2831690"/>
              <a:gd name="connsiteX7" fmla="*/ 148654 w 187983"/>
              <a:gd name="connsiteY7" fmla="*/ 324465 h 2831690"/>
              <a:gd name="connsiteX8" fmla="*/ 148654 w 187983"/>
              <a:gd name="connsiteY8" fmla="*/ 471948 h 2831690"/>
              <a:gd name="connsiteX9" fmla="*/ 79828 w 187983"/>
              <a:gd name="connsiteY9" fmla="*/ 521110 h 2831690"/>
              <a:gd name="connsiteX10" fmla="*/ 30667 w 187983"/>
              <a:gd name="connsiteY10" fmla="*/ 550606 h 2831690"/>
              <a:gd name="connsiteX11" fmla="*/ 1170 w 187983"/>
              <a:gd name="connsiteY11" fmla="*/ 609600 h 2831690"/>
              <a:gd name="connsiteX12" fmla="*/ 119157 w 187983"/>
              <a:gd name="connsiteY12" fmla="*/ 658761 h 2831690"/>
              <a:gd name="connsiteX13" fmla="*/ 109325 w 187983"/>
              <a:gd name="connsiteY13" fmla="*/ 727587 h 2831690"/>
              <a:gd name="connsiteX14" fmla="*/ 99493 w 187983"/>
              <a:gd name="connsiteY14" fmla="*/ 766916 h 2831690"/>
              <a:gd name="connsiteX15" fmla="*/ 89661 w 187983"/>
              <a:gd name="connsiteY15" fmla="*/ 816077 h 2831690"/>
              <a:gd name="connsiteX16" fmla="*/ 128990 w 187983"/>
              <a:gd name="connsiteY16" fmla="*/ 825910 h 2831690"/>
              <a:gd name="connsiteX17" fmla="*/ 158486 w 187983"/>
              <a:gd name="connsiteY17" fmla="*/ 835742 h 2831690"/>
              <a:gd name="connsiteX18" fmla="*/ 168319 w 187983"/>
              <a:gd name="connsiteY18" fmla="*/ 875071 h 2831690"/>
              <a:gd name="connsiteX19" fmla="*/ 119157 w 187983"/>
              <a:gd name="connsiteY19" fmla="*/ 1042219 h 2831690"/>
              <a:gd name="connsiteX20" fmla="*/ 89661 w 187983"/>
              <a:gd name="connsiteY20" fmla="*/ 1061884 h 2831690"/>
              <a:gd name="connsiteX21" fmla="*/ 69996 w 187983"/>
              <a:gd name="connsiteY21" fmla="*/ 1111045 h 2831690"/>
              <a:gd name="connsiteX22" fmla="*/ 187983 w 187983"/>
              <a:gd name="connsiteY22" fmla="*/ 1150374 h 2831690"/>
              <a:gd name="connsiteX23" fmla="*/ 158486 w 187983"/>
              <a:gd name="connsiteY23" fmla="*/ 1209368 h 2831690"/>
              <a:gd name="connsiteX24" fmla="*/ 119157 w 187983"/>
              <a:gd name="connsiteY24" fmla="*/ 1248697 h 2831690"/>
              <a:gd name="connsiteX25" fmla="*/ 119157 w 187983"/>
              <a:gd name="connsiteY25" fmla="*/ 1406013 h 2831690"/>
              <a:gd name="connsiteX26" fmla="*/ 99493 w 187983"/>
              <a:gd name="connsiteY26" fmla="*/ 1445342 h 2831690"/>
              <a:gd name="connsiteX27" fmla="*/ 89661 w 187983"/>
              <a:gd name="connsiteY27" fmla="*/ 1474839 h 2831690"/>
              <a:gd name="connsiteX28" fmla="*/ 138822 w 187983"/>
              <a:gd name="connsiteY28" fmla="*/ 1514168 h 2831690"/>
              <a:gd name="connsiteX29" fmla="*/ 128990 w 187983"/>
              <a:gd name="connsiteY29" fmla="*/ 1632155 h 2831690"/>
              <a:gd name="connsiteX30" fmla="*/ 99493 w 187983"/>
              <a:gd name="connsiteY30" fmla="*/ 1769806 h 2831690"/>
              <a:gd name="connsiteX31" fmla="*/ 128990 w 187983"/>
              <a:gd name="connsiteY31" fmla="*/ 1779639 h 2831690"/>
              <a:gd name="connsiteX32" fmla="*/ 128990 w 187983"/>
              <a:gd name="connsiteY32" fmla="*/ 1868129 h 2831690"/>
              <a:gd name="connsiteX33" fmla="*/ 119157 w 187983"/>
              <a:gd name="connsiteY33" fmla="*/ 1897626 h 2831690"/>
              <a:gd name="connsiteX34" fmla="*/ 89661 w 187983"/>
              <a:gd name="connsiteY34" fmla="*/ 1966452 h 2831690"/>
              <a:gd name="connsiteX35" fmla="*/ 128990 w 187983"/>
              <a:gd name="connsiteY35" fmla="*/ 1976284 h 2831690"/>
              <a:gd name="connsiteX36" fmla="*/ 119157 w 187983"/>
              <a:gd name="connsiteY36" fmla="*/ 2064774 h 2831690"/>
              <a:gd name="connsiteX37" fmla="*/ 109325 w 187983"/>
              <a:gd name="connsiteY37" fmla="*/ 2104103 h 2831690"/>
              <a:gd name="connsiteX38" fmla="*/ 89661 w 187983"/>
              <a:gd name="connsiteY38" fmla="*/ 2133600 h 2831690"/>
              <a:gd name="connsiteX39" fmla="*/ 79828 w 187983"/>
              <a:gd name="connsiteY39" fmla="*/ 2163097 h 2831690"/>
              <a:gd name="connsiteX40" fmla="*/ 119157 w 187983"/>
              <a:gd name="connsiteY40" fmla="*/ 2261419 h 2831690"/>
              <a:gd name="connsiteX41" fmla="*/ 148654 w 187983"/>
              <a:gd name="connsiteY41" fmla="*/ 2271252 h 2831690"/>
              <a:gd name="connsiteX42" fmla="*/ 60164 w 187983"/>
              <a:gd name="connsiteY42" fmla="*/ 2369574 h 2831690"/>
              <a:gd name="connsiteX43" fmla="*/ 69996 w 187983"/>
              <a:gd name="connsiteY43" fmla="*/ 2408903 h 2831690"/>
              <a:gd name="connsiteX44" fmla="*/ 99493 w 187983"/>
              <a:gd name="connsiteY44" fmla="*/ 2438400 h 2831690"/>
              <a:gd name="connsiteX45" fmla="*/ 148654 w 187983"/>
              <a:gd name="connsiteY45" fmla="*/ 2625213 h 2831690"/>
              <a:gd name="connsiteX46" fmla="*/ 138822 w 187983"/>
              <a:gd name="connsiteY46" fmla="*/ 2694039 h 2831690"/>
              <a:gd name="connsiteX47" fmla="*/ 109325 w 187983"/>
              <a:gd name="connsiteY47" fmla="*/ 2792361 h 2831690"/>
              <a:gd name="connsiteX48" fmla="*/ 89661 w 187983"/>
              <a:gd name="connsiteY48" fmla="*/ 283169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7983" h="2831690">
                <a:moveTo>
                  <a:pt x="109325" y="0"/>
                </a:moveTo>
                <a:cubicBezTo>
                  <a:pt x="99493" y="16387"/>
                  <a:pt x="90787" y="33505"/>
                  <a:pt x="79828" y="49161"/>
                </a:cubicBezTo>
                <a:cubicBezTo>
                  <a:pt x="67793" y="66353"/>
                  <a:pt x="52140" y="80862"/>
                  <a:pt x="40499" y="98323"/>
                </a:cubicBezTo>
                <a:cubicBezTo>
                  <a:pt x="32369" y="110518"/>
                  <a:pt x="27390" y="124542"/>
                  <a:pt x="20835" y="137652"/>
                </a:cubicBezTo>
                <a:cubicBezTo>
                  <a:pt x="43777" y="140929"/>
                  <a:pt x="70378" y="134629"/>
                  <a:pt x="89661" y="147484"/>
                </a:cubicBezTo>
                <a:cubicBezTo>
                  <a:pt x="108053" y="159746"/>
                  <a:pt x="109861" y="217381"/>
                  <a:pt x="119157" y="235974"/>
                </a:cubicBezTo>
                <a:cubicBezTo>
                  <a:pt x="129726" y="257113"/>
                  <a:pt x="158486" y="294968"/>
                  <a:pt x="158486" y="294968"/>
                </a:cubicBezTo>
                <a:cubicBezTo>
                  <a:pt x="155209" y="304800"/>
                  <a:pt x="148654" y="314101"/>
                  <a:pt x="148654" y="324465"/>
                </a:cubicBezTo>
                <a:cubicBezTo>
                  <a:pt x="148654" y="389604"/>
                  <a:pt x="176831" y="404322"/>
                  <a:pt x="148654" y="471948"/>
                </a:cubicBezTo>
                <a:cubicBezTo>
                  <a:pt x="128988" y="519146"/>
                  <a:pt x="111824" y="505112"/>
                  <a:pt x="79828" y="521110"/>
                </a:cubicBezTo>
                <a:cubicBezTo>
                  <a:pt x="62735" y="529656"/>
                  <a:pt x="47054" y="540774"/>
                  <a:pt x="30667" y="550606"/>
                </a:cubicBezTo>
                <a:cubicBezTo>
                  <a:pt x="30007" y="551596"/>
                  <a:pt x="-6972" y="601458"/>
                  <a:pt x="1170" y="609600"/>
                </a:cubicBezTo>
                <a:cubicBezTo>
                  <a:pt x="31419" y="639849"/>
                  <a:pt x="79276" y="648791"/>
                  <a:pt x="119157" y="658761"/>
                </a:cubicBezTo>
                <a:cubicBezTo>
                  <a:pt x="115880" y="681703"/>
                  <a:pt x="113471" y="704786"/>
                  <a:pt x="109325" y="727587"/>
                </a:cubicBezTo>
                <a:cubicBezTo>
                  <a:pt x="106908" y="740882"/>
                  <a:pt x="102424" y="753725"/>
                  <a:pt x="99493" y="766916"/>
                </a:cubicBezTo>
                <a:cubicBezTo>
                  <a:pt x="95868" y="783230"/>
                  <a:pt x="92938" y="799690"/>
                  <a:pt x="89661" y="816077"/>
                </a:cubicBezTo>
                <a:cubicBezTo>
                  <a:pt x="102771" y="819355"/>
                  <a:pt x="115997" y="822198"/>
                  <a:pt x="128990" y="825910"/>
                </a:cubicBezTo>
                <a:cubicBezTo>
                  <a:pt x="138955" y="828757"/>
                  <a:pt x="152012" y="827649"/>
                  <a:pt x="158486" y="835742"/>
                </a:cubicBezTo>
                <a:cubicBezTo>
                  <a:pt x="166928" y="846294"/>
                  <a:pt x="165041" y="861961"/>
                  <a:pt x="168319" y="875071"/>
                </a:cubicBezTo>
                <a:cubicBezTo>
                  <a:pt x="158919" y="912669"/>
                  <a:pt x="136715" y="1010028"/>
                  <a:pt x="119157" y="1042219"/>
                </a:cubicBezTo>
                <a:cubicBezTo>
                  <a:pt x="113499" y="1052593"/>
                  <a:pt x="99493" y="1055329"/>
                  <a:pt x="89661" y="1061884"/>
                </a:cubicBezTo>
                <a:cubicBezTo>
                  <a:pt x="83106" y="1078271"/>
                  <a:pt x="55311" y="1101255"/>
                  <a:pt x="69996" y="1111045"/>
                </a:cubicBezTo>
                <a:cubicBezTo>
                  <a:pt x="217706" y="1209518"/>
                  <a:pt x="158334" y="1061425"/>
                  <a:pt x="187983" y="1150374"/>
                </a:cubicBezTo>
                <a:cubicBezTo>
                  <a:pt x="178151" y="1170039"/>
                  <a:pt x="172794" y="1192675"/>
                  <a:pt x="158486" y="1209368"/>
                </a:cubicBezTo>
                <a:cubicBezTo>
                  <a:pt x="101279" y="1276111"/>
                  <a:pt x="150147" y="1155733"/>
                  <a:pt x="119157" y="1248697"/>
                </a:cubicBezTo>
                <a:cubicBezTo>
                  <a:pt x="135883" y="1315597"/>
                  <a:pt x="137937" y="1305855"/>
                  <a:pt x="119157" y="1406013"/>
                </a:cubicBezTo>
                <a:cubicBezTo>
                  <a:pt x="116456" y="1420419"/>
                  <a:pt x="105267" y="1431870"/>
                  <a:pt x="99493" y="1445342"/>
                </a:cubicBezTo>
                <a:cubicBezTo>
                  <a:pt x="95410" y="1454868"/>
                  <a:pt x="92938" y="1465007"/>
                  <a:pt x="89661" y="1474839"/>
                </a:cubicBezTo>
                <a:cubicBezTo>
                  <a:pt x="106048" y="1487949"/>
                  <a:pt x="125165" y="1498234"/>
                  <a:pt x="138822" y="1514168"/>
                </a:cubicBezTo>
                <a:cubicBezTo>
                  <a:pt x="164534" y="1544165"/>
                  <a:pt x="132462" y="1615662"/>
                  <a:pt x="128990" y="1632155"/>
                </a:cubicBezTo>
                <a:cubicBezTo>
                  <a:pt x="99239" y="1773471"/>
                  <a:pt x="120437" y="1686026"/>
                  <a:pt x="99493" y="1769806"/>
                </a:cubicBezTo>
                <a:cubicBezTo>
                  <a:pt x="109325" y="1773084"/>
                  <a:pt x="121661" y="1772310"/>
                  <a:pt x="128990" y="1779639"/>
                </a:cubicBezTo>
                <a:cubicBezTo>
                  <a:pt x="165010" y="1815660"/>
                  <a:pt x="143907" y="1828352"/>
                  <a:pt x="128990" y="1868129"/>
                </a:cubicBezTo>
                <a:cubicBezTo>
                  <a:pt x="125351" y="1877833"/>
                  <a:pt x="123240" y="1888100"/>
                  <a:pt x="119157" y="1897626"/>
                </a:cubicBezTo>
                <a:cubicBezTo>
                  <a:pt x="82713" y="1982662"/>
                  <a:pt x="112716" y="1897285"/>
                  <a:pt x="89661" y="1966452"/>
                </a:cubicBezTo>
                <a:cubicBezTo>
                  <a:pt x="102771" y="1969729"/>
                  <a:pt x="117746" y="1968788"/>
                  <a:pt x="128990" y="1976284"/>
                </a:cubicBezTo>
                <a:cubicBezTo>
                  <a:pt x="170806" y="2004161"/>
                  <a:pt x="135414" y="2032260"/>
                  <a:pt x="119157" y="2064774"/>
                </a:cubicBezTo>
                <a:cubicBezTo>
                  <a:pt x="115880" y="2077884"/>
                  <a:pt x="114648" y="2091682"/>
                  <a:pt x="109325" y="2104103"/>
                </a:cubicBezTo>
                <a:cubicBezTo>
                  <a:pt x="104670" y="2114964"/>
                  <a:pt x="94946" y="2123031"/>
                  <a:pt x="89661" y="2133600"/>
                </a:cubicBezTo>
                <a:cubicBezTo>
                  <a:pt x="85026" y="2142870"/>
                  <a:pt x="83106" y="2153265"/>
                  <a:pt x="79828" y="2163097"/>
                </a:cubicBezTo>
                <a:cubicBezTo>
                  <a:pt x="89187" y="2191173"/>
                  <a:pt x="105729" y="2243514"/>
                  <a:pt x="119157" y="2261419"/>
                </a:cubicBezTo>
                <a:cubicBezTo>
                  <a:pt x="125376" y="2269710"/>
                  <a:pt x="138822" y="2267974"/>
                  <a:pt x="148654" y="2271252"/>
                </a:cubicBezTo>
                <a:cubicBezTo>
                  <a:pt x="71472" y="2348433"/>
                  <a:pt x="97825" y="2313081"/>
                  <a:pt x="60164" y="2369574"/>
                </a:cubicBezTo>
                <a:cubicBezTo>
                  <a:pt x="63441" y="2382684"/>
                  <a:pt x="63292" y="2397170"/>
                  <a:pt x="69996" y="2408903"/>
                </a:cubicBezTo>
                <a:cubicBezTo>
                  <a:pt x="76895" y="2420976"/>
                  <a:pt x="96766" y="2424765"/>
                  <a:pt x="99493" y="2438400"/>
                </a:cubicBezTo>
                <a:cubicBezTo>
                  <a:pt x="138701" y="2634438"/>
                  <a:pt x="51917" y="2576843"/>
                  <a:pt x="148654" y="2625213"/>
                </a:cubicBezTo>
                <a:cubicBezTo>
                  <a:pt x="145377" y="2648155"/>
                  <a:pt x="142968" y="2671238"/>
                  <a:pt x="138822" y="2694039"/>
                </a:cubicBezTo>
                <a:cubicBezTo>
                  <a:pt x="132878" y="2726734"/>
                  <a:pt x="119589" y="2761570"/>
                  <a:pt x="109325" y="2792361"/>
                </a:cubicBezTo>
                <a:cubicBezTo>
                  <a:pt x="98027" y="2826256"/>
                  <a:pt x="106822" y="2814529"/>
                  <a:pt x="89661" y="28316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15478" y="468449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LHCb-upgrade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23977" y="1700808"/>
            <a:ext cx="187983" cy="2831690"/>
          </a:xfrm>
          <a:custGeom>
            <a:avLst/>
            <a:gdLst>
              <a:gd name="connsiteX0" fmla="*/ 109325 w 187983"/>
              <a:gd name="connsiteY0" fmla="*/ 0 h 2831690"/>
              <a:gd name="connsiteX1" fmla="*/ 79828 w 187983"/>
              <a:gd name="connsiteY1" fmla="*/ 49161 h 2831690"/>
              <a:gd name="connsiteX2" fmla="*/ 40499 w 187983"/>
              <a:gd name="connsiteY2" fmla="*/ 98323 h 2831690"/>
              <a:gd name="connsiteX3" fmla="*/ 20835 w 187983"/>
              <a:gd name="connsiteY3" fmla="*/ 137652 h 2831690"/>
              <a:gd name="connsiteX4" fmla="*/ 89661 w 187983"/>
              <a:gd name="connsiteY4" fmla="*/ 147484 h 2831690"/>
              <a:gd name="connsiteX5" fmla="*/ 119157 w 187983"/>
              <a:gd name="connsiteY5" fmla="*/ 235974 h 2831690"/>
              <a:gd name="connsiteX6" fmla="*/ 158486 w 187983"/>
              <a:gd name="connsiteY6" fmla="*/ 294968 h 2831690"/>
              <a:gd name="connsiteX7" fmla="*/ 148654 w 187983"/>
              <a:gd name="connsiteY7" fmla="*/ 324465 h 2831690"/>
              <a:gd name="connsiteX8" fmla="*/ 148654 w 187983"/>
              <a:gd name="connsiteY8" fmla="*/ 471948 h 2831690"/>
              <a:gd name="connsiteX9" fmla="*/ 79828 w 187983"/>
              <a:gd name="connsiteY9" fmla="*/ 521110 h 2831690"/>
              <a:gd name="connsiteX10" fmla="*/ 30667 w 187983"/>
              <a:gd name="connsiteY10" fmla="*/ 550606 h 2831690"/>
              <a:gd name="connsiteX11" fmla="*/ 1170 w 187983"/>
              <a:gd name="connsiteY11" fmla="*/ 609600 h 2831690"/>
              <a:gd name="connsiteX12" fmla="*/ 119157 w 187983"/>
              <a:gd name="connsiteY12" fmla="*/ 658761 h 2831690"/>
              <a:gd name="connsiteX13" fmla="*/ 109325 w 187983"/>
              <a:gd name="connsiteY13" fmla="*/ 727587 h 2831690"/>
              <a:gd name="connsiteX14" fmla="*/ 99493 w 187983"/>
              <a:gd name="connsiteY14" fmla="*/ 766916 h 2831690"/>
              <a:gd name="connsiteX15" fmla="*/ 89661 w 187983"/>
              <a:gd name="connsiteY15" fmla="*/ 816077 h 2831690"/>
              <a:gd name="connsiteX16" fmla="*/ 128990 w 187983"/>
              <a:gd name="connsiteY16" fmla="*/ 825910 h 2831690"/>
              <a:gd name="connsiteX17" fmla="*/ 158486 w 187983"/>
              <a:gd name="connsiteY17" fmla="*/ 835742 h 2831690"/>
              <a:gd name="connsiteX18" fmla="*/ 168319 w 187983"/>
              <a:gd name="connsiteY18" fmla="*/ 875071 h 2831690"/>
              <a:gd name="connsiteX19" fmla="*/ 119157 w 187983"/>
              <a:gd name="connsiteY19" fmla="*/ 1042219 h 2831690"/>
              <a:gd name="connsiteX20" fmla="*/ 89661 w 187983"/>
              <a:gd name="connsiteY20" fmla="*/ 1061884 h 2831690"/>
              <a:gd name="connsiteX21" fmla="*/ 69996 w 187983"/>
              <a:gd name="connsiteY21" fmla="*/ 1111045 h 2831690"/>
              <a:gd name="connsiteX22" fmla="*/ 187983 w 187983"/>
              <a:gd name="connsiteY22" fmla="*/ 1150374 h 2831690"/>
              <a:gd name="connsiteX23" fmla="*/ 158486 w 187983"/>
              <a:gd name="connsiteY23" fmla="*/ 1209368 h 2831690"/>
              <a:gd name="connsiteX24" fmla="*/ 119157 w 187983"/>
              <a:gd name="connsiteY24" fmla="*/ 1248697 h 2831690"/>
              <a:gd name="connsiteX25" fmla="*/ 119157 w 187983"/>
              <a:gd name="connsiteY25" fmla="*/ 1406013 h 2831690"/>
              <a:gd name="connsiteX26" fmla="*/ 99493 w 187983"/>
              <a:gd name="connsiteY26" fmla="*/ 1445342 h 2831690"/>
              <a:gd name="connsiteX27" fmla="*/ 89661 w 187983"/>
              <a:gd name="connsiteY27" fmla="*/ 1474839 h 2831690"/>
              <a:gd name="connsiteX28" fmla="*/ 138822 w 187983"/>
              <a:gd name="connsiteY28" fmla="*/ 1514168 h 2831690"/>
              <a:gd name="connsiteX29" fmla="*/ 128990 w 187983"/>
              <a:gd name="connsiteY29" fmla="*/ 1632155 h 2831690"/>
              <a:gd name="connsiteX30" fmla="*/ 99493 w 187983"/>
              <a:gd name="connsiteY30" fmla="*/ 1769806 h 2831690"/>
              <a:gd name="connsiteX31" fmla="*/ 128990 w 187983"/>
              <a:gd name="connsiteY31" fmla="*/ 1779639 h 2831690"/>
              <a:gd name="connsiteX32" fmla="*/ 128990 w 187983"/>
              <a:gd name="connsiteY32" fmla="*/ 1868129 h 2831690"/>
              <a:gd name="connsiteX33" fmla="*/ 119157 w 187983"/>
              <a:gd name="connsiteY33" fmla="*/ 1897626 h 2831690"/>
              <a:gd name="connsiteX34" fmla="*/ 89661 w 187983"/>
              <a:gd name="connsiteY34" fmla="*/ 1966452 h 2831690"/>
              <a:gd name="connsiteX35" fmla="*/ 128990 w 187983"/>
              <a:gd name="connsiteY35" fmla="*/ 1976284 h 2831690"/>
              <a:gd name="connsiteX36" fmla="*/ 119157 w 187983"/>
              <a:gd name="connsiteY36" fmla="*/ 2064774 h 2831690"/>
              <a:gd name="connsiteX37" fmla="*/ 109325 w 187983"/>
              <a:gd name="connsiteY37" fmla="*/ 2104103 h 2831690"/>
              <a:gd name="connsiteX38" fmla="*/ 89661 w 187983"/>
              <a:gd name="connsiteY38" fmla="*/ 2133600 h 2831690"/>
              <a:gd name="connsiteX39" fmla="*/ 79828 w 187983"/>
              <a:gd name="connsiteY39" fmla="*/ 2163097 h 2831690"/>
              <a:gd name="connsiteX40" fmla="*/ 119157 w 187983"/>
              <a:gd name="connsiteY40" fmla="*/ 2261419 h 2831690"/>
              <a:gd name="connsiteX41" fmla="*/ 148654 w 187983"/>
              <a:gd name="connsiteY41" fmla="*/ 2271252 h 2831690"/>
              <a:gd name="connsiteX42" fmla="*/ 60164 w 187983"/>
              <a:gd name="connsiteY42" fmla="*/ 2369574 h 2831690"/>
              <a:gd name="connsiteX43" fmla="*/ 69996 w 187983"/>
              <a:gd name="connsiteY43" fmla="*/ 2408903 h 2831690"/>
              <a:gd name="connsiteX44" fmla="*/ 99493 w 187983"/>
              <a:gd name="connsiteY44" fmla="*/ 2438400 h 2831690"/>
              <a:gd name="connsiteX45" fmla="*/ 148654 w 187983"/>
              <a:gd name="connsiteY45" fmla="*/ 2625213 h 2831690"/>
              <a:gd name="connsiteX46" fmla="*/ 138822 w 187983"/>
              <a:gd name="connsiteY46" fmla="*/ 2694039 h 2831690"/>
              <a:gd name="connsiteX47" fmla="*/ 109325 w 187983"/>
              <a:gd name="connsiteY47" fmla="*/ 2792361 h 2831690"/>
              <a:gd name="connsiteX48" fmla="*/ 89661 w 187983"/>
              <a:gd name="connsiteY48" fmla="*/ 283169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7983" h="2831690">
                <a:moveTo>
                  <a:pt x="109325" y="0"/>
                </a:moveTo>
                <a:cubicBezTo>
                  <a:pt x="99493" y="16387"/>
                  <a:pt x="90787" y="33505"/>
                  <a:pt x="79828" y="49161"/>
                </a:cubicBezTo>
                <a:cubicBezTo>
                  <a:pt x="67793" y="66353"/>
                  <a:pt x="52140" y="80862"/>
                  <a:pt x="40499" y="98323"/>
                </a:cubicBezTo>
                <a:cubicBezTo>
                  <a:pt x="32369" y="110518"/>
                  <a:pt x="27390" y="124542"/>
                  <a:pt x="20835" y="137652"/>
                </a:cubicBezTo>
                <a:cubicBezTo>
                  <a:pt x="43777" y="140929"/>
                  <a:pt x="70378" y="134629"/>
                  <a:pt x="89661" y="147484"/>
                </a:cubicBezTo>
                <a:cubicBezTo>
                  <a:pt x="108053" y="159746"/>
                  <a:pt x="109861" y="217381"/>
                  <a:pt x="119157" y="235974"/>
                </a:cubicBezTo>
                <a:cubicBezTo>
                  <a:pt x="129726" y="257113"/>
                  <a:pt x="158486" y="294968"/>
                  <a:pt x="158486" y="294968"/>
                </a:cubicBezTo>
                <a:cubicBezTo>
                  <a:pt x="155209" y="304800"/>
                  <a:pt x="148654" y="314101"/>
                  <a:pt x="148654" y="324465"/>
                </a:cubicBezTo>
                <a:cubicBezTo>
                  <a:pt x="148654" y="389604"/>
                  <a:pt x="176831" y="404322"/>
                  <a:pt x="148654" y="471948"/>
                </a:cubicBezTo>
                <a:cubicBezTo>
                  <a:pt x="128988" y="519146"/>
                  <a:pt x="111824" y="505112"/>
                  <a:pt x="79828" y="521110"/>
                </a:cubicBezTo>
                <a:cubicBezTo>
                  <a:pt x="62735" y="529656"/>
                  <a:pt x="47054" y="540774"/>
                  <a:pt x="30667" y="550606"/>
                </a:cubicBezTo>
                <a:cubicBezTo>
                  <a:pt x="30007" y="551596"/>
                  <a:pt x="-6972" y="601458"/>
                  <a:pt x="1170" y="609600"/>
                </a:cubicBezTo>
                <a:cubicBezTo>
                  <a:pt x="31419" y="639849"/>
                  <a:pt x="79276" y="648791"/>
                  <a:pt x="119157" y="658761"/>
                </a:cubicBezTo>
                <a:cubicBezTo>
                  <a:pt x="115880" y="681703"/>
                  <a:pt x="113471" y="704786"/>
                  <a:pt x="109325" y="727587"/>
                </a:cubicBezTo>
                <a:cubicBezTo>
                  <a:pt x="106908" y="740882"/>
                  <a:pt x="102424" y="753725"/>
                  <a:pt x="99493" y="766916"/>
                </a:cubicBezTo>
                <a:cubicBezTo>
                  <a:pt x="95868" y="783230"/>
                  <a:pt x="92938" y="799690"/>
                  <a:pt x="89661" y="816077"/>
                </a:cubicBezTo>
                <a:cubicBezTo>
                  <a:pt x="102771" y="819355"/>
                  <a:pt x="115997" y="822198"/>
                  <a:pt x="128990" y="825910"/>
                </a:cubicBezTo>
                <a:cubicBezTo>
                  <a:pt x="138955" y="828757"/>
                  <a:pt x="152012" y="827649"/>
                  <a:pt x="158486" y="835742"/>
                </a:cubicBezTo>
                <a:cubicBezTo>
                  <a:pt x="166928" y="846294"/>
                  <a:pt x="165041" y="861961"/>
                  <a:pt x="168319" y="875071"/>
                </a:cubicBezTo>
                <a:cubicBezTo>
                  <a:pt x="158919" y="912669"/>
                  <a:pt x="136715" y="1010028"/>
                  <a:pt x="119157" y="1042219"/>
                </a:cubicBezTo>
                <a:cubicBezTo>
                  <a:pt x="113499" y="1052593"/>
                  <a:pt x="99493" y="1055329"/>
                  <a:pt x="89661" y="1061884"/>
                </a:cubicBezTo>
                <a:cubicBezTo>
                  <a:pt x="83106" y="1078271"/>
                  <a:pt x="55311" y="1101255"/>
                  <a:pt x="69996" y="1111045"/>
                </a:cubicBezTo>
                <a:cubicBezTo>
                  <a:pt x="217706" y="1209518"/>
                  <a:pt x="158334" y="1061425"/>
                  <a:pt x="187983" y="1150374"/>
                </a:cubicBezTo>
                <a:cubicBezTo>
                  <a:pt x="178151" y="1170039"/>
                  <a:pt x="172794" y="1192675"/>
                  <a:pt x="158486" y="1209368"/>
                </a:cubicBezTo>
                <a:cubicBezTo>
                  <a:pt x="101279" y="1276111"/>
                  <a:pt x="150147" y="1155733"/>
                  <a:pt x="119157" y="1248697"/>
                </a:cubicBezTo>
                <a:cubicBezTo>
                  <a:pt x="135883" y="1315597"/>
                  <a:pt x="137937" y="1305855"/>
                  <a:pt x="119157" y="1406013"/>
                </a:cubicBezTo>
                <a:cubicBezTo>
                  <a:pt x="116456" y="1420419"/>
                  <a:pt x="105267" y="1431870"/>
                  <a:pt x="99493" y="1445342"/>
                </a:cubicBezTo>
                <a:cubicBezTo>
                  <a:pt x="95410" y="1454868"/>
                  <a:pt x="92938" y="1465007"/>
                  <a:pt x="89661" y="1474839"/>
                </a:cubicBezTo>
                <a:cubicBezTo>
                  <a:pt x="106048" y="1487949"/>
                  <a:pt x="125165" y="1498234"/>
                  <a:pt x="138822" y="1514168"/>
                </a:cubicBezTo>
                <a:cubicBezTo>
                  <a:pt x="164534" y="1544165"/>
                  <a:pt x="132462" y="1615662"/>
                  <a:pt x="128990" y="1632155"/>
                </a:cubicBezTo>
                <a:cubicBezTo>
                  <a:pt x="99239" y="1773471"/>
                  <a:pt x="120437" y="1686026"/>
                  <a:pt x="99493" y="1769806"/>
                </a:cubicBezTo>
                <a:cubicBezTo>
                  <a:pt x="109325" y="1773084"/>
                  <a:pt x="121661" y="1772310"/>
                  <a:pt x="128990" y="1779639"/>
                </a:cubicBezTo>
                <a:cubicBezTo>
                  <a:pt x="165010" y="1815660"/>
                  <a:pt x="143907" y="1828352"/>
                  <a:pt x="128990" y="1868129"/>
                </a:cubicBezTo>
                <a:cubicBezTo>
                  <a:pt x="125351" y="1877833"/>
                  <a:pt x="123240" y="1888100"/>
                  <a:pt x="119157" y="1897626"/>
                </a:cubicBezTo>
                <a:cubicBezTo>
                  <a:pt x="82713" y="1982662"/>
                  <a:pt x="112716" y="1897285"/>
                  <a:pt x="89661" y="1966452"/>
                </a:cubicBezTo>
                <a:cubicBezTo>
                  <a:pt x="102771" y="1969729"/>
                  <a:pt x="117746" y="1968788"/>
                  <a:pt x="128990" y="1976284"/>
                </a:cubicBezTo>
                <a:cubicBezTo>
                  <a:pt x="170806" y="2004161"/>
                  <a:pt x="135414" y="2032260"/>
                  <a:pt x="119157" y="2064774"/>
                </a:cubicBezTo>
                <a:cubicBezTo>
                  <a:pt x="115880" y="2077884"/>
                  <a:pt x="114648" y="2091682"/>
                  <a:pt x="109325" y="2104103"/>
                </a:cubicBezTo>
                <a:cubicBezTo>
                  <a:pt x="104670" y="2114964"/>
                  <a:pt x="94946" y="2123031"/>
                  <a:pt x="89661" y="2133600"/>
                </a:cubicBezTo>
                <a:cubicBezTo>
                  <a:pt x="85026" y="2142870"/>
                  <a:pt x="83106" y="2153265"/>
                  <a:pt x="79828" y="2163097"/>
                </a:cubicBezTo>
                <a:cubicBezTo>
                  <a:pt x="89187" y="2191173"/>
                  <a:pt x="105729" y="2243514"/>
                  <a:pt x="119157" y="2261419"/>
                </a:cubicBezTo>
                <a:cubicBezTo>
                  <a:pt x="125376" y="2269710"/>
                  <a:pt x="138822" y="2267974"/>
                  <a:pt x="148654" y="2271252"/>
                </a:cubicBezTo>
                <a:cubicBezTo>
                  <a:pt x="71472" y="2348433"/>
                  <a:pt x="97825" y="2313081"/>
                  <a:pt x="60164" y="2369574"/>
                </a:cubicBezTo>
                <a:cubicBezTo>
                  <a:pt x="63441" y="2382684"/>
                  <a:pt x="63292" y="2397170"/>
                  <a:pt x="69996" y="2408903"/>
                </a:cubicBezTo>
                <a:cubicBezTo>
                  <a:pt x="76895" y="2420976"/>
                  <a:pt x="96766" y="2424765"/>
                  <a:pt x="99493" y="2438400"/>
                </a:cubicBezTo>
                <a:cubicBezTo>
                  <a:pt x="138701" y="2634438"/>
                  <a:pt x="51917" y="2576843"/>
                  <a:pt x="148654" y="2625213"/>
                </a:cubicBezTo>
                <a:cubicBezTo>
                  <a:pt x="145377" y="2648155"/>
                  <a:pt x="142968" y="2671238"/>
                  <a:pt x="138822" y="2694039"/>
                </a:cubicBezTo>
                <a:cubicBezTo>
                  <a:pt x="132878" y="2726734"/>
                  <a:pt x="119589" y="2761570"/>
                  <a:pt x="109325" y="2792361"/>
                </a:cubicBezTo>
                <a:cubicBezTo>
                  <a:pt x="98027" y="2826256"/>
                  <a:pt x="106822" y="2814529"/>
                  <a:pt x="89661" y="28316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116402" y="468449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Phase-II-upgrade?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9" name="Picture 18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99259"/>
              </p:ext>
            </p:extLst>
          </p:nvPr>
        </p:nvGraphicFramePr>
        <p:xfrm>
          <a:off x="250372" y="1491839"/>
          <a:ext cx="4347754" cy="346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r:id="rId5" imgW="3981600" imgH="3168000" progId="">
                  <p:embed/>
                </p:oleObj>
              </mc:Choice>
              <mc:Fallback>
                <p:oleObj r:id="rId5" imgW="3981600" imgH="3168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372" y="1491839"/>
                        <a:ext cx="4347754" cy="3460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B66C99E-2197-4169-B96A-2B3CC1B6C6E2}"/>
              </a:ext>
            </a:extLst>
          </p:cNvPr>
          <p:cNvSpPr txBox="1"/>
          <p:nvPr/>
        </p:nvSpPr>
        <p:spPr>
          <a:xfrm>
            <a:off x="467544" y="5566332"/>
            <a:ext cx="849694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Could well become the strongest limit on a BR by an LHC experiment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D72D2E-A768-4744-83FB-DB836366A956}"/>
              </a:ext>
            </a:extLst>
          </p:cNvPr>
          <p:cNvSpPr/>
          <p:nvPr/>
        </p:nvSpPr>
        <p:spPr>
          <a:xfrm>
            <a:off x="467544" y="12032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Run- I: BR&lt; 8 (10)x10</a:t>
            </a:r>
            <a:r>
              <a:rPr lang="en-GB" baseline="30000" dirty="0"/>
              <a:t>-10  </a:t>
            </a:r>
            <a:r>
              <a:rPr lang="en-GB" dirty="0"/>
              <a:t>@90(95)%CL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39D276-D13F-46CC-84D1-24A61C56D0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0" y="6191832"/>
            <a:ext cx="683568" cy="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</a:t>
            </a:r>
            <a:r>
              <a:rPr lang="en-GB" sz="2800" baseline="-25000" dirty="0">
                <a:solidFill>
                  <a:srgbClr val="FF3300"/>
                </a:solidFill>
              </a:rPr>
              <a:t>S </a:t>
            </a:r>
            <a:r>
              <a:rPr lang="en-GB" sz="2800" dirty="0">
                <a:solidFill>
                  <a:srgbClr val="FF3300"/>
                </a:solidFill>
              </a:rPr>
              <a:t>→</a:t>
            </a:r>
            <a:r>
              <a:rPr lang="el-GR" sz="2800" dirty="0">
                <a:solidFill>
                  <a:srgbClr val="FF3300"/>
                </a:solidFill>
              </a:rPr>
              <a:t>π</a:t>
            </a:r>
            <a:r>
              <a:rPr lang="en-GB" sz="2800" baseline="30000" dirty="0">
                <a:solidFill>
                  <a:srgbClr val="FF3300"/>
                </a:solidFill>
              </a:rPr>
              <a:t>+</a:t>
            </a:r>
            <a:r>
              <a:rPr lang="el-GR" sz="2800" dirty="0">
                <a:solidFill>
                  <a:srgbClr val="FF3300"/>
                </a:solidFill>
              </a:rPr>
              <a:t>π</a:t>
            </a:r>
            <a:r>
              <a:rPr lang="en-GB" sz="2800" baseline="30000" dirty="0">
                <a:solidFill>
                  <a:srgbClr val="FF3300"/>
                </a:solidFill>
              </a:rPr>
              <a:t>-</a:t>
            </a:r>
            <a:r>
              <a:rPr lang="en-GB" sz="2800" dirty="0" err="1">
                <a:solidFill>
                  <a:srgbClr val="FF3300"/>
                </a:solidFill>
              </a:rPr>
              <a:t>ee</a:t>
            </a:r>
            <a:r>
              <a:rPr lang="en-GB" sz="2800" dirty="0">
                <a:solidFill>
                  <a:srgbClr val="FF3300"/>
                </a:solidFill>
              </a:rPr>
              <a:t> sensitivity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6783" y="447055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/>
              <a:t>C.Marin</a:t>
            </a:r>
            <a:r>
              <a:rPr lang="en-GB" sz="1200" dirty="0"/>
              <a:t> et al,</a:t>
            </a:r>
          </a:p>
          <a:p>
            <a:r>
              <a:rPr lang="en-GB" sz="1200" dirty="0"/>
              <a:t>LHCb-PUB-2016-016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4960"/>
            <a:ext cx="4824536" cy="43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9828" y="1988840"/>
            <a:ext cx="2856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Based on simulation:</a:t>
            </a:r>
          </a:p>
          <a:p>
            <a:endParaRPr lang="en-GB" dirty="0"/>
          </a:p>
          <a:p>
            <a:r>
              <a:rPr lang="en-GB" dirty="0"/>
              <a:t>Expected a signal yield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=120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−100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+280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36096" y="366883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the full Run-I dataset</a:t>
            </a:r>
          </a:p>
          <a:p>
            <a:endParaRPr lang="en-GB" dirty="0"/>
          </a:p>
          <a:p>
            <a:r>
              <a:rPr lang="en-GB" dirty="0"/>
              <a:t>Expected background yield is not well known yet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40A07A0-98A4-41EF-9C6D-2FADB158F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80" y="5745485"/>
            <a:ext cx="6688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The </a:t>
            </a:r>
            <a:r>
              <a:rPr lang="en-GB" sz="2800" dirty="0" err="1">
                <a:solidFill>
                  <a:srgbClr val="FF3300"/>
                </a:solidFill>
              </a:rPr>
              <a:t>HyperCP</a:t>
            </a:r>
            <a:r>
              <a:rPr lang="en-GB" sz="2800" dirty="0">
                <a:solidFill>
                  <a:srgbClr val="FF3300"/>
                </a:solidFill>
              </a:rPr>
              <a:t> evidence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26" y="1124744"/>
            <a:ext cx="3281200" cy="28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30" y="3992228"/>
            <a:ext cx="4464496" cy="222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54731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The </a:t>
            </a:r>
            <a:r>
              <a:rPr lang="en-GB" dirty="0" err="1"/>
              <a:t>HyperCP</a:t>
            </a:r>
            <a:r>
              <a:rPr lang="en-GB" dirty="0"/>
              <a:t> collaboration found evidence for </a:t>
            </a:r>
            <a:r>
              <a:rPr lang="en-GB" dirty="0" err="1">
                <a:solidFill>
                  <a:srgbClr val="C00000"/>
                </a:solidFill>
              </a:rPr>
              <a:t>Σ→p</a:t>
            </a:r>
            <a:r>
              <a:rPr lang="el-GR" dirty="0">
                <a:solidFill>
                  <a:srgbClr val="C00000"/>
                </a:solidFill>
              </a:rPr>
              <a:t>μμ </a:t>
            </a:r>
            <a:r>
              <a:rPr lang="en-GB" dirty="0"/>
              <a:t>decays, and provided a BR: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Consistent w/ SM:  1.6 &lt; BR[x10</a:t>
            </a:r>
            <a:r>
              <a:rPr lang="en-GB" baseline="30000" dirty="0"/>
              <a:t>-8</a:t>
            </a:r>
            <a:r>
              <a:rPr lang="en-GB" dirty="0"/>
              <a:t>] &lt; 9</a:t>
            </a:r>
          </a:p>
          <a:p>
            <a:r>
              <a:rPr lang="en-GB" sz="1200" dirty="0"/>
              <a:t>			X G He et al, PRD 72 (2005) 074003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This evidence had wide relevance since all 3 observed events had the same </a:t>
            </a:r>
            <a:r>
              <a:rPr lang="en-GB" dirty="0" err="1"/>
              <a:t>dimuon</a:t>
            </a:r>
            <a:r>
              <a:rPr lang="en-GB" dirty="0"/>
              <a:t> invariant mass (214 MeV)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6621" y="4644918"/>
            <a:ext cx="416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Suggested the existence of a new neutral particle at that mass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52804"/>
            <a:ext cx="4248472" cy="5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D56F0C9-0111-46EE-987E-F56DC1666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20" y="6221413"/>
            <a:ext cx="6688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3300"/>
                </a:solidFill>
              </a:rPr>
              <a:t>Σ→p</a:t>
            </a:r>
            <a:r>
              <a:rPr lang="el-GR" sz="2800" dirty="0">
                <a:solidFill>
                  <a:srgbClr val="FF3300"/>
                </a:solidFill>
              </a:rPr>
              <a:t>μμ</a:t>
            </a:r>
            <a:endParaRPr lang="en-GB" sz="28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46" y="1268760"/>
                <a:ext cx="9054254" cy="203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endParaRPr lang="en-GB" dirty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Current result </a:t>
                </a:r>
                <a:r>
                  <a:rPr lang="en-GB" dirty="0" err="1">
                    <a:solidFill>
                      <a:srgbClr val="C00000"/>
                    </a:solidFill>
                  </a:rPr>
                  <a:t>Σ→p</a:t>
                </a:r>
                <a:r>
                  <a:rPr lang="el-GR" dirty="0">
                    <a:solidFill>
                      <a:srgbClr val="C00000"/>
                    </a:solidFill>
                  </a:rPr>
                  <a:t>μμ </a:t>
                </a:r>
                <a:r>
                  <a:rPr lang="en-GB" dirty="0"/>
                  <a:t>: Found 4</a:t>
                </a:r>
                <a:r>
                  <a:rPr lang="el-GR" dirty="0"/>
                  <a:t>σ</a:t>
                </a:r>
                <a:r>
                  <a:rPr lang="en-GB" dirty="0"/>
                  <a:t> evidence BR(</a:t>
                </a:r>
                <a:r>
                  <a:rPr lang="en-GB" dirty="0" err="1"/>
                  <a:t>Σ→p</a:t>
                </a:r>
                <a:r>
                  <a:rPr lang="el-GR" dirty="0"/>
                  <a:t>μμ</a:t>
                </a:r>
                <a:r>
                  <a:rPr lang="en-GB" dirty="0"/>
                  <a:t>) </a:t>
                </a:r>
                <a:r>
                  <a:rPr lang="en-GB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2.1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−1.2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+1.6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x 10</a:t>
                </a:r>
                <a:r>
                  <a:rPr lang="en-GB" baseline="30000" dirty="0">
                    <a:solidFill>
                      <a:schemeClr val="tx1"/>
                    </a:solidFill>
                  </a:rPr>
                  <a:t>-8</a:t>
                </a:r>
                <a:r>
                  <a:rPr lang="en-GB" dirty="0"/>
                  <a:t>, no evidence of resonant dilepton state</a:t>
                </a:r>
                <a:endParaRPr lang="en-GB" baseline="300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endParaRPr lang="en-GB" baseline="30000" dirty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Run-II:  </a:t>
                </a:r>
                <a:r>
                  <a:rPr lang="en-GB" dirty="0"/>
                  <a:t>We expect ~150 signal events </a:t>
                </a:r>
                <a:r>
                  <a:rPr lang="en-GB" dirty="0">
                    <a:sym typeface="Wingdings" panose="05000000000000000000" pitchFamily="2" charset="2"/>
                  </a:rPr>
                  <a:t> measure AFB</a:t>
                </a:r>
              </a:p>
              <a:p>
                <a:pPr marL="742950" lvl="1" indent="-285750">
                  <a:buFont typeface="Arial" charset="0"/>
                  <a:buChar char="•"/>
                </a:pPr>
                <a:endParaRPr lang="en-GB" baseline="30000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Upgrade(s): </a:t>
                </a:r>
                <a:r>
                  <a:rPr lang="en-GB" dirty="0"/>
                  <a:t>Full differential decay rate</a:t>
                </a:r>
                <a:endParaRPr lang="en-GB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endParaRPr lang="en-GB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6" y="1268760"/>
                <a:ext cx="9054254" cy="2036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3" name="Picture 12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7308304" y="70490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LHCb-PAPER-2017-049</a:t>
            </a:r>
          </a:p>
          <a:p>
            <a:r>
              <a:rPr lang="en-GB" sz="1200" dirty="0"/>
              <a:t>arXiv:1712.08606</a:t>
            </a:r>
          </a:p>
          <a:p>
            <a:r>
              <a:rPr lang="en-US" sz="1200" dirty="0"/>
              <a:t>PRL 120, 221803 (2018)</a:t>
            </a:r>
            <a:endParaRPr lang="en-GB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5748092"/>
            <a:ext cx="727280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10y ago we thought this channel was ~impossible and instead now we are even thinking on an amplitude analysis….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3DE5AC-4FF7-48F8-97E7-447AC38F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99" y="3181625"/>
            <a:ext cx="3615871" cy="24076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FC05E6-30A1-43B8-8AF4-0F514952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6873" y="3068960"/>
            <a:ext cx="3656970" cy="24076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FB8245-CA4B-45A0-B95E-C64A980EF2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98" y="5829925"/>
            <a:ext cx="86177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</a:t>
            </a:r>
            <a:r>
              <a:rPr lang="en-GB" sz="2800" baseline="-25000" dirty="0">
                <a:solidFill>
                  <a:srgbClr val="FF3300"/>
                </a:solidFill>
              </a:rPr>
              <a:t>S </a:t>
            </a:r>
            <a:r>
              <a:rPr lang="en-GB" sz="2800" dirty="0">
                <a:solidFill>
                  <a:srgbClr val="FF3300"/>
                </a:solidFill>
              </a:rPr>
              <a:t>→</a:t>
            </a:r>
            <a:r>
              <a:rPr lang="el-GR" sz="2800" dirty="0">
                <a:solidFill>
                  <a:srgbClr val="FF3300"/>
                </a:solidFill>
              </a:rPr>
              <a:t>π</a:t>
            </a:r>
            <a:r>
              <a:rPr lang="en-GB" sz="2800" baseline="30000" dirty="0">
                <a:solidFill>
                  <a:srgbClr val="FF3300"/>
                </a:solidFill>
              </a:rPr>
              <a:t>0</a:t>
            </a:r>
            <a:r>
              <a:rPr lang="el-GR" sz="2800" dirty="0">
                <a:solidFill>
                  <a:srgbClr val="FF3300"/>
                </a:solidFill>
              </a:rPr>
              <a:t>μμ</a:t>
            </a:r>
            <a:r>
              <a:rPr lang="en-GB" sz="2800" dirty="0">
                <a:solidFill>
                  <a:srgbClr val="FF3300"/>
                </a:solidFill>
              </a:rPr>
              <a:t> sensitivity study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8" name="Picture 1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50306"/>
              </p:ext>
            </p:extLst>
          </p:nvPr>
        </p:nvGraphicFramePr>
        <p:xfrm>
          <a:off x="57449" y="1109519"/>
          <a:ext cx="4586559" cy="36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r:id="rId6" imgW="3961440" imgH="3175200" progId="">
                  <p:embed/>
                </p:oleObj>
              </mc:Choice>
              <mc:Fallback>
                <p:oleObj r:id="rId6" imgW="3961440" imgH="317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449" y="1109519"/>
                        <a:ext cx="4586559" cy="36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2409551" y="1450373"/>
            <a:ext cx="187983" cy="2831690"/>
          </a:xfrm>
          <a:custGeom>
            <a:avLst/>
            <a:gdLst>
              <a:gd name="connsiteX0" fmla="*/ 109325 w 187983"/>
              <a:gd name="connsiteY0" fmla="*/ 0 h 2831690"/>
              <a:gd name="connsiteX1" fmla="*/ 79828 w 187983"/>
              <a:gd name="connsiteY1" fmla="*/ 49161 h 2831690"/>
              <a:gd name="connsiteX2" fmla="*/ 40499 w 187983"/>
              <a:gd name="connsiteY2" fmla="*/ 98323 h 2831690"/>
              <a:gd name="connsiteX3" fmla="*/ 20835 w 187983"/>
              <a:gd name="connsiteY3" fmla="*/ 137652 h 2831690"/>
              <a:gd name="connsiteX4" fmla="*/ 89661 w 187983"/>
              <a:gd name="connsiteY4" fmla="*/ 147484 h 2831690"/>
              <a:gd name="connsiteX5" fmla="*/ 119157 w 187983"/>
              <a:gd name="connsiteY5" fmla="*/ 235974 h 2831690"/>
              <a:gd name="connsiteX6" fmla="*/ 158486 w 187983"/>
              <a:gd name="connsiteY6" fmla="*/ 294968 h 2831690"/>
              <a:gd name="connsiteX7" fmla="*/ 148654 w 187983"/>
              <a:gd name="connsiteY7" fmla="*/ 324465 h 2831690"/>
              <a:gd name="connsiteX8" fmla="*/ 148654 w 187983"/>
              <a:gd name="connsiteY8" fmla="*/ 471948 h 2831690"/>
              <a:gd name="connsiteX9" fmla="*/ 79828 w 187983"/>
              <a:gd name="connsiteY9" fmla="*/ 521110 h 2831690"/>
              <a:gd name="connsiteX10" fmla="*/ 30667 w 187983"/>
              <a:gd name="connsiteY10" fmla="*/ 550606 h 2831690"/>
              <a:gd name="connsiteX11" fmla="*/ 1170 w 187983"/>
              <a:gd name="connsiteY11" fmla="*/ 609600 h 2831690"/>
              <a:gd name="connsiteX12" fmla="*/ 119157 w 187983"/>
              <a:gd name="connsiteY12" fmla="*/ 658761 h 2831690"/>
              <a:gd name="connsiteX13" fmla="*/ 109325 w 187983"/>
              <a:gd name="connsiteY13" fmla="*/ 727587 h 2831690"/>
              <a:gd name="connsiteX14" fmla="*/ 99493 w 187983"/>
              <a:gd name="connsiteY14" fmla="*/ 766916 h 2831690"/>
              <a:gd name="connsiteX15" fmla="*/ 89661 w 187983"/>
              <a:gd name="connsiteY15" fmla="*/ 816077 h 2831690"/>
              <a:gd name="connsiteX16" fmla="*/ 128990 w 187983"/>
              <a:gd name="connsiteY16" fmla="*/ 825910 h 2831690"/>
              <a:gd name="connsiteX17" fmla="*/ 158486 w 187983"/>
              <a:gd name="connsiteY17" fmla="*/ 835742 h 2831690"/>
              <a:gd name="connsiteX18" fmla="*/ 168319 w 187983"/>
              <a:gd name="connsiteY18" fmla="*/ 875071 h 2831690"/>
              <a:gd name="connsiteX19" fmla="*/ 119157 w 187983"/>
              <a:gd name="connsiteY19" fmla="*/ 1042219 h 2831690"/>
              <a:gd name="connsiteX20" fmla="*/ 89661 w 187983"/>
              <a:gd name="connsiteY20" fmla="*/ 1061884 h 2831690"/>
              <a:gd name="connsiteX21" fmla="*/ 69996 w 187983"/>
              <a:gd name="connsiteY21" fmla="*/ 1111045 h 2831690"/>
              <a:gd name="connsiteX22" fmla="*/ 187983 w 187983"/>
              <a:gd name="connsiteY22" fmla="*/ 1150374 h 2831690"/>
              <a:gd name="connsiteX23" fmla="*/ 158486 w 187983"/>
              <a:gd name="connsiteY23" fmla="*/ 1209368 h 2831690"/>
              <a:gd name="connsiteX24" fmla="*/ 119157 w 187983"/>
              <a:gd name="connsiteY24" fmla="*/ 1248697 h 2831690"/>
              <a:gd name="connsiteX25" fmla="*/ 119157 w 187983"/>
              <a:gd name="connsiteY25" fmla="*/ 1406013 h 2831690"/>
              <a:gd name="connsiteX26" fmla="*/ 99493 w 187983"/>
              <a:gd name="connsiteY26" fmla="*/ 1445342 h 2831690"/>
              <a:gd name="connsiteX27" fmla="*/ 89661 w 187983"/>
              <a:gd name="connsiteY27" fmla="*/ 1474839 h 2831690"/>
              <a:gd name="connsiteX28" fmla="*/ 138822 w 187983"/>
              <a:gd name="connsiteY28" fmla="*/ 1514168 h 2831690"/>
              <a:gd name="connsiteX29" fmla="*/ 128990 w 187983"/>
              <a:gd name="connsiteY29" fmla="*/ 1632155 h 2831690"/>
              <a:gd name="connsiteX30" fmla="*/ 99493 w 187983"/>
              <a:gd name="connsiteY30" fmla="*/ 1769806 h 2831690"/>
              <a:gd name="connsiteX31" fmla="*/ 128990 w 187983"/>
              <a:gd name="connsiteY31" fmla="*/ 1779639 h 2831690"/>
              <a:gd name="connsiteX32" fmla="*/ 128990 w 187983"/>
              <a:gd name="connsiteY32" fmla="*/ 1868129 h 2831690"/>
              <a:gd name="connsiteX33" fmla="*/ 119157 w 187983"/>
              <a:gd name="connsiteY33" fmla="*/ 1897626 h 2831690"/>
              <a:gd name="connsiteX34" fmla="*/ 89661 w 187983"/>
              <a:gd name="connsiteY34" fmla="*/ 1966452 h 2831690"/>
              <a:gd name="connsiteX35" fmla="*/ 128990 w 187983"/>
              <a:gd name="connsiteY35" fmla="*/ 1976284 h 2831690"/>
              <a:gd name="connsiteX36" fmla="*/ 119157 w 187983"/>
              <a:gd name="connsiteY36" fmla="*/ 2064774 h 2831690"/>
              <a:gd name="connsiteX37" fmla="*/ 109325 w 187983"/>
              <a:gd name="connsiteY37" fmla="*/ 2104103 h 2831690"/>
              <a:gd name="connsiteX38" fmla="*/ 89661 w 187983"/>
              <a:gd name="connsiteY38" fmla="*/ 2133600 h 2831690"/>
              <a:gd name="connsiteX39" fmla="*/ 79828 w 187983"/>
              <a:gd name="connsiteY39" fmla="*/ 2163097 h 2831690"/>
              <a:gd name="connsiteX40" fmla="*/ 119157 w 187983"/>
              <a:gd name="connsiteY40" fmla="*/ 2261419 h 2831690"/>
              <a:gd name="connsiteX41" fmla="*/ 148654 w 187983"/>
              <a:gd name="connsiteY41" fmla="*/ 2271252 h 2831690"/>
              <a:gd name="connsiteX42" fmla="*/ 60164 w 187983"/>
              <a:gd name="connsiteY42" fmla="*/ 2369574 h 2831690"/>
              <a:gd name="connsiteX43" fmla="*/ 69996 w 187983"/>
              <a:gd name="connsiteY43" fmla="*/ 2408903 h 2831690"/>
              <a:gd name="connsiteX44" fmla="*/ 99493 w 187983"/>
              <a:gd name="connsiteY44" fmla="*/ 2438400 h 2831690"/>
              <a:gd name="connsiteX45" fmla="*/ 148654 w 187983"/>
              <a:gd name="connsiteY45" fmla="*/ 2625213 h 2831690"/>
              <a:gd name="connsiteX46" fmla="*/ 138822 w 187983"/>
              <a:gd name="connsiteY46" fmla="*/ 2694039 h 2831690"/>
              <a:gd name="connsiteX47" fmla="*/ 109325 w 187983"/>
              <a:gd name="connsiteY47" fmla="*/ 2792361 h 2831690"/>
              <a:gd name="connsiteX48" fmla="*/ 89661 w 187983"/>
              <a:gd name="connsiteY48" fmla="*/ 283169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7983" h="2831690">
                <a:moveTo>
                  <a:pt x="109325" y="0"/>
                </a:moveTo>
                <a:cubicBezTo>
                  <a:pt x="99493" y="16387"/>
                  <a:pt x="90787" y="33505"/>
                  <a:pt x="79828" y="49161"/>
                </a:cubicBezTo>
                <a:cubicBezTo>
                  <a:pt x="67793" y="66353"/>
                  <a:pt x="52140" y="80862"/>
                  <a:pt x="40499" y="98323"/>
                </a:cubicBezTo>
                <a:cubicBezTo>
                  <a:pt x="32369" y="110518"/>
                  <a:pt x="27390" y="124542"/>
                  <a:pt x="20835" y="137652"/>
                </a:cubicBezTo>
                <a:cubicBezTo>
                  <a:pt x="43777" y="140929"/>
                  <a:pt x="70378" y="134629"/>
                  <a:pt x="89661" y="147484"/>
                </a:cubicBezTo>
                <a:cubicBezTo>
                  <a:pt x="108053" y="159746"/>
                  <a:pt x="109861" y="217381"/>
                  <a:pt x="119157" y="235974"/>
                </a:cubicBezTo>
                <a:cubicBezTo>
                  <a:pt x="129726" y="257113"/>
                  <a:pt x="158486" y="294968"/>
                  <a:pt x="158486" y="294968"/>
                </a:cubicBezTo>
                <a:cubicBezTo>
                  <a:pt x="155209" y="304800"/>
                  <a:pt x="148654" y="314101"/>
                  <a:pt x="148654" y="324465"/>
                </a:cubicBezTo>
                <a:cubicBezTo>
                  <a:pt x="148654" y="389604"/>
                  <a:pt x="176831" y="404322"/>
                  <a:pt x="148654" y="471948"/>
                </a:cubicBezTo>
                <a:cubicBezTo>
                  <a:pt x="128988" y="519146"/>
                  <a:pt x="111824" y="505112"/>
                  <a:pt x="79828" y="521110"/>
                </a:cubicBezTo>
                <a:cubicBezTo>
                  <a:pt x="62735" y="529656"/>
                  <a:pt x="47054" y="540774"/>
                  <a:pt x="30667" y="550606"/>
                </a:cubicBezTo>
                <a:cubicBezTo>
                  <a:pt x="30007" y="551596"/>
                  <a:pt x="-6972" y="601458"/>
                  <a:pt x="1170" y="609600"/>
                </a:cubicBezTo>
                <a:cubicBezTo>
                  <a:pt x="31419" y="639849"/>
                  <a:pt x="79276" y="648791"/>
                  <a:pt x="119157" y="658761"/>
                </a:cubicBezTo>
                <a:cubicBezTo>
                  <a:pt x="115880" y="681703"/>
                  <a:pt x="113471" y="704786"/>
                  <a:pt x="109325" y="727587"/>
                </a:cubicBezTo>
                <a:cubicBezTo>
                  <a:pt x="106908" y="740882"/>
                  <a:pt x="102424" y="753725"/>
                  <a:pt x="99493" y="766916"/>
                </a:cubicBezTo>
                <a:cubicBezTo>
                  <a:pt x="95868" y="783230"/>
                  <a:pt x="92938" y="799690"/>
                  <a:pt x="89661" y="816077"/>
                </a:cubicBezTo>
                <a:cubicBezTo>
                  <a:pt x="102771" y="819355"/>
                  <a:pt x="115997" y="822198"/>
                  <a:pt x="128990" y="825910"/>
                </a:cubicBezTo>
                <a:cubicBezTo>
                  <a:pt x="138955" y="828757"/>
                  <a:pt x="152012" y="827649"/>
                  <a:pt x="158486" y="835742"/>
                </a:cubicBezTo>
                <a:cubicBezTo>
                  <a:pt x="166928" y="846294"/>
                  <a:pt x="165041" y="861961"/>
                  <a:pt x="168319" y="875071"/>
                </a:cubicBezTo>
                <a:cubicBezTo>
                  <a:pt x="158919" y="912669"/>
                  <a:pt x="136715" y="1010028"/>
                  <a:pt x="119157" y="1042219"/>
                </a:cubicBezTo>
                <a:cubicBezTo>
                  <a:pt x="113499" y="1052593"/>
                  <a:pt x="99493" y="1055329"/>
                  <a:pt x="89661" y="1061884"/>
                </a:cubicBezTo>
                <a:cubicBezTo>
                  <a:pt x="83106" y="1078271"/>
                  <a:pt x="55311" y="1101255"/>
                  <a:pt x="69996" y="1111045"/>
                </a:cubicBezTo>
                <a:cubicBezTo>
                  <a:pt x="217706" y="1209518"/>
                  <a:pt x="158334" y="1061425"/>
                  <a:pt x="187983" y="1150374"/>
                </a:cubicBezTo>
                <a:cubicBezTo>
                  <a:pt x="178151" y="1170039"/>
                  <a:pt x="172794" y="1192675"/>
                  <a:pt x="158486" y="1209368"/>
                </a:cubicBezTo>
                <a:cubicBezTo>
                  <a:pt x="101279" y="1276111"/>
                  <a:pt x="150147" y="1155733"/>
                  <a:pt x="119157" y="1248697"/>
                </a:cubicBezTo>
                <a:cubicBezTo>
                  <a:pt x="135883" y="1315597"/>
                  <a:pt x="137937" y="1305855"/>
                  <a:pt x="119157" y="1406013"/>
                </a:cubicBezTo>
                <a:cubicBezTo>
                  <a:pt x="116456" y="1420419"/>
                  <a:pt x="105267" y="1431870"/>
                  <a:pt x="99493" y="1445342"/>
                </a:cubicBezTo>
                <a:cubicBezTo>
                  <a:pt x="95410" y="1454868"/>
                  <a:pt x="92938" y="1465007"/>
                  <a:pt x="89661" y="1474839"/>
                </a:cubicBezTo>
                <a:cubicBezTo>
                  <a:pt x="106048" y="1487949"/>
                  <a:pt x="125165" y="1498234"/>
                  <a:pt x="138822" y="1514168"/>
                </a:cubicBezTo>
                <a:cubicBezTo>
                  <a:pt x="164534" y="1544165"/>
                  <a:pt x="132462" y="1615662"/>
                  <a:pt x="128990" y="1632155"/>
                </a:cubicBezTo>
                <a:cubicBezTo>
                  <a:pt x="99239" y="1773471"/>
                  <a:pt x="120437" y="1686026"/>
                  <a:pt x="99493" y="1769806"/>
                </a:cubicBezTo>
                <a:cubicBezTo>
                  <a:pt x="109325" y="1773084"/>
                  <a:pt x="121661" y="1772310"/>
                  <a:pt x="128990" y="1779639"/>
                </a:cubicBezTo>
                <a:cubicBezTo>
                  <a:pt x="165010" y="1815660"/>
                  <a:pt x="143907" y="1828352"/>
                  <a:pt x="128990" y="1868129"/>
                </a:cubicBezTo>
                <a:cubicBezTo>
                  <a:pt x="125351" y="1877833"/>
                  <a:pt x="123240" y="1888100"/>
                  <a:pt x="119157" y="1897626"/>
                </a:cubicBezTo>
                <a:cubicBezTo>
                  <a:pt x="82713" y="1982662"/>
                  <a:pt x="112716" y="1897285"/>
                  <a:pt x="89661" y="1966452"/>
                </a:cubicBezTo>
                <a:cubicBezTo>
                  <a:pt x="102771" y="1969729"/>
                  <a:pt x="117746" y="1968788"/>
                  <a:pt x="128990" y="1976284"/>
                </a:cubicBezTo>
                <a:cubicBezTo>
                  <a:pt x="170806" y="2004161"/>
                  <a:pt x="135414" y="2032260"/>
                  <a:pt x="119157" y="2064774"/>
                </a:cubicBezTo>
                <a:cubicBezTo>
                  <a:pt x="115880" y="2077884"/>
                  <a:pt x="114648" y="2091682"/>
                  <a:pt x="109325" y="2104103"/>
                </a:cubicBezTo>
                <a:cubicBezTo>
                  <a:pt x="104670" y="2114964"/>
                  <a:pt x="94946" y="2123031"/>
                  <a:pt x="89661" y="2133600"/>
                </a:cubicBezTo>
                <a:cubicBezTo>
                  <a:pt x="85026" y="2142870"/>
                  <a:pt x="83106" y="2153265"/>
                  <a:pt x="79828" y="2163097"/>
                </a:cubicBezTo>
                <a:cubicBezTo>
                  <a:pt x="89187" y="2191173"/>
                  <a:pt x="105729" y="2243514"/>
                  <a:pt x="119157" y="2261419"/>
                </a:cubicBezTo>
                <a:cubicBezTo>
                  <a:pt x="125376" y="2269710"/>
                  <a:pt x="138822" y="2267974"/>
                  <a:pt x="148654" y="2271252"/>
                </a:cubicBezTo>
                <a:cubicBezTo>
                  <a:pt x="71472" y="2348433"/>
                  <a:pt x="97825" y="2313081"/>
                  <a:pt x="60164" y="2369574"/>
                </a:cubicBezTo>
                <a:cubicBezTo>
                  <a:pt x="63441" y="2382684"/>
                  <a:pt x="63292" y="2397170"/>
                  <a:pt x="69996" y="2408903"/>
                </a:cubicBezTo>
                <a:cubicBezTo>
                  <a:pt x="76895" y="2420976"/>
                  <a:pt x="96766" y="2424765"/>
                  <a:pt x="99493" y="2438400"/>
                </a:cubicBezTo>
                <a:cubicBezTo>
                  <a:pt x="138701" y="2634438"/>
                  <a:pt x="51917" y="2576843"/>
                  <a:pt x="148654" y="2625213"/>
                </a:cubicBezTo>
                <a:cubicBezTo>
                  <a:pt x="145377" y="2648155"/>
                  <a:pt x="142968" y="2671238"/>
                  <a:pt x="138822" y="2694039"/>
                </a:cubicBezTo>
                <a:cubicBezTo>
                  <a:pt x="132878" y="2726734"/>
                  <a:pt x="119589" y="2761570"/>
                  <a:pt x="109325" y="2792361"/>
                </a:cubicBezTo>
                <a:cubicBezTo>
                  <a:pt x="98027" y="2826256"/>
                  <a:pt x="106822" y="2814529"/>
                  <a:pt x="89661" y="28316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182297" y="4563598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LHCb-upgrade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9312" y="5003884"/>
            <a:ext cx="245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Phase-II-upgrade? </a:t>
            </a:r>
            <a:r>
              <a:rPr lang="en-GB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316" y="5805264"/>
            <a:ext cx="350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Much more </a:t>
            </a:r>
            <a:r>
              <a:rPr lang="en-GB" dirty="0" err="1"/>
              <a:t>bkg</a:t>
            </a:r>
            <a:r>
              <a:rPr lang="en-GB" dirty="0"/>
              <a:t> than 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→μμ</a:t>
            </a:r>
            <a:r>
              <a:rPr lang="en-GB" dirty="0">
                <a:sym typeface="Wingdings" panose="05000000000000000000" pitchFamily="2" charset="2"/>
              </a:rPr>
              <a:t>, but also 1000x more signal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452320" y="476672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al,</a:t>
            </a:r>
          </a:p>
          <a:p>
            <a:r>
              <a:rPr lang="en-GB" sz="1200" dirty="0"/>
              <a:t>LHCb-PUB-2016-017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A2A33ABF-97E3-4CBA-AAD6-130725DA692D}"/>
              </a:ext>
            </a:extLst>
          </p:cNvPr>
          <p:cNvSpPr/>
          <p:nvPr/>
        </p:nvSpPr>
        <p:spPr>
          <a:xfrm>
            <a:off x="7399509" y="950531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A1A25F-6D91-4B3C-8270-FC0B295A0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387" y="5360169"/>
            <a:ext cx="5289001" cy="13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B93067-5DA7-4EA7-B686-23C4B2083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129" y="1831617"/>
            <a:ext cx="3569370" cy="25249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60E00D2-A38D-44B8-83BD-C7349BE8E23F}"/>
              </a:ext>
            </a:extLst>
          </p:cNvPr>
          <p:cNvSpPr/>
          <p:nvPr/>
        </p:nvSpPr>
        <p:spPr>
          <a:xfrm>
            <a:off x="5868144" y="1416817"/>
            <a:ext cx="2376264" cy="49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F5EE002-F35A-42FD-AEDB-DFB4EF9D861C}"/>
              </a:ext>
            </a:extLst>
          </p:cNvPr>
          <p:cNvCxnSpPr/>
          <p:nvPr/>
        </p:nvCxnSpPr>
        <p:spPr>
          <a:xfrm flipV="1">
            <a:off x="2597534" y="2996952"/>
            <a:ext cx="2650595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2D83751-018E-4946-BC39-73ED2595CEB2}"/>
              </a:ext>
            </a:extLst>
          </p:cNvPr>
          <p:cNvSpPr txBox="1"/>
          <p:nvPr/>
        </p:nvSpPr>
        <p:spPr>
          <a:xfrm>
            <a:off x="4832792" y="6567155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(fixing </a:t>
            </a:r>
            <a:r>
              <a:rPr lang="en-US" sz="1100" dirty="0" err="1"/>
              <a:t>b</a:t>
            </a:r>
            <a:r>
              <a:rPr lang="en-US" sz="1100" baseline="-25000" dirty="0" err="1"/>
              <a:t>S</a:t>
            </a:r>
            <a:r>
              <a:rPr lang="en-US" sz="1100" dirty="0"/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223E45-518E-49C9-9C8F-5BC2B6BF77A4}"/>
              </a:ext>
            </a:extLst>
          </p:cNvPr>
          <p:cNvSpPr txBox="1"/>
          <p:nvPr/>
        </p:nvSpPr>
        <p:spPr>
          <a:xfrm>
            <a:off x="4515965" y="4917951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|</a:t>
            </a:r>
            <a:r>
              <a:rPr lang="en-US" sz="1600" dirty="0" err="1"/>
              <a:t>a</a:t>
            </a:r>
            <a:r>
              <a:rPr lang="en-US" sz="1600" baseline="-25000" dirty="0" err="1"/>
              <a:t>S</a:t>
            </a:r>
            <a:r>
              <a:rPr lang="en-US" sz="1600" dirty="0"/>
              <a:t>|=1.2±0.2 from NA48 fixing </a:t>
            </a:r>
            <a:r>
              <a:rPr lang="en-US" sz="1600" dirty="0" err="1"/>
              <a:t>b</a:t>
            </a:r>
            <a:r>
              <a:rPr lang="en-US" sz="1600" baseline="-25000" dirty="0" err="1"/>
              <a:t>S</a:t>
            </a:r>
            <a:r>
              <a:rPr lang="en-US" sz="1600" baseline="-25000" dirty="0"/>
              <a:t> </a:t>
            </a:r>
            <a:r>
              <a:rPr lang="en-US" sz="1600" dirty="0"/>
              <a:t>from VMD</a:t>
            </a:r>
          </a:p>
          <a:p>
            <a:r>
              <a:rPr lang="en-US" sz="1200" dirty="0"/>
              <a:t>PLB599 (2004) 197-211,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C13DD2-AC79-47CA-AD87-C6208BFCC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5844764"/>
            <a:ext cx="786552" cy="6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3300"/>
                </a:solidFill>
              </a:rPr>
              <a:t>Semileptonic</a:t>
            </a:r>
            <a:r>
              <a:rPr lang="en-GB" sz="2800" dirty="0">
                <a:solidFill>
                  <a:srgbClr val="FF3300"/>
                </a:solidFill>
              </a:rPr>
              <a:t> Hyperon Decays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340768"/>
            <a:ext cx="865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/>
              <a:t>Semileptonic</a:t>
            </a:r>
            <a:r>
              <a:rPr lang="en-GB" dirty="0"/>
              <a:t> Hyperon Decays (SHD)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097" y="2060848"/>
            <a:ext cx="3725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interesting in view of LUV hints in </a:t>
            </a:r>
            <a:r>
              <a:rPr lang="en-GB" dirty="0" err="1"/>
              <a:t>semileptonic</a:t>
            </a:r>
            <a:r>
              <a:rPr lang="en-GB" dirty="0"/>
              <a:t> B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dirty="0"/>
              <a:t>Many </a:t>
            </a:r>
            <a:r>
              <a:rPr lang="en-GB" dirty="0" err="1"/>
              <a:t>muonic</a:t>
            </a:r>
            <a:r>
              <a:rPr lang="en-GB" dirty="0"/>
              <a:t> modes have  still very poor precision (20%, 100%)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High BR (10</a:t>
            </a:r>
            <a:r>
              <a:rPr lang="en-GB" baseline="30000" dirty="0"/>
              <a:t>-4</a:t>
            </a:r>
            <a:r>
              <a:rPr lang="en-GB" dirty="0"/>
              <a:t>): Massive yields in LHCb acceptance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8059F83-2AA6-4991-93D4-BCB7273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9794"/>
            <a:ext cx="3321281" cy="288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CA546212-B0A6-405E-9F01-A8BB5FA72530}"/>
              </a:ext>
            </a:extLst>
          </p:cNvPr>
          <p:cNvSpPr txBox="1"/>
          <p:nvPr/>
        </p:nvSpPr>
        <p:spPr>
          <a:xfrm>
            <a:off x="5476028" y="2012875"/>
            <a:ext cx="9605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J. </a:t>
            </a:r>
            <a:r>
              <a:rPr lang="en-GB" sz="1200" dirty="0" err="1"/>
              <a:t>Camalich</a:t>
            </a:r>
            <a:endParaRPr lang="en-GB" sz="1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8C803F-C6D9-43A6-8256-ED8EE83B3725}"/>
              </a:ext>
            </a:extLst>
          </p:cNvPr>
          <p:cNvSpPr/>
          <p:nvPr/>
        </p:nvSpPr>
        <p:spPr>
          <a:xfrm>
            <a:off x="5476028" y="4383461"/>
            <a:ext cx="2175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A0000"/>
                </a:solidFill>
                <a:latin typeface="CMTT12"/>
              </a:rPr>
              <a:t>(extrapolations from</a:t>
            </a:r>
          </a:p>
          <a:p>
            <a:r>
              <a:rPr lang="en-US" dirty="0">
                <a:solidFill>
                  <a:srgbClr val="9A0000"/>
                </a:solidFill>
                <a:latin typeface="CMTT12"/>
              </a:rPr>
              <a:t>1412.8484) </a:t>
            </a:r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3FFE166-7310-4778-88E8-8038B669AEA4}"/>
              </a:ext>
            </a:extLst>
          </p:cNvPr>
          <p:cNvSpPr/>
          <p:nvPr/>
        </p:nvSpPr>
        <p:spPr>
          <a:xfrm>
            <a:off x="3208418" y="5551926"/>
            <a:ext cx="5643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https://indico.cern.ch/event/590880/contributions/2485320/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C2563DA-D9C8-4DEA-9DA9-49EF8DBCC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87" y="4725144"/>
            <a:ext cx="3135886" cy="9250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235162-39F1-4CA7-A35A-7D01F0EDC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031" y="5049249"/>
            <a:ext cx="2451000" cy="2651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2194A5C-A6CE-483A-9B1A-936C6DF37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22" y="5895860"/>
            <a:ext cx="642243" cy="4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19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1000" y="1340768"/>
            <a:ext cx="865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/>
              <a:t>Semileptonic</a:t>
            </a:r>
            <a:r>
              <a:rPr lang="en-GB" dirty="0"/>
              <a:t> Hyperon Decays (SHD)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036038" y="1916832"/>
            <a:ext cx="4807265" cy="3547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097" y="2060848"/>
            <a:ext cx="3725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interesting in view of LUV hints in </a:t>
            </a:r>
            <a:r>
              <a:rPr lang="en-GB" dirty="0" err="1"/>
              <a:t>semileptonic</a:t>
            </a:r>
            <a:r>
              <a:rPr lang="en-GB" dirty="0"/>
              <a:t> B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dirty="0"/>
              <a:t>Many </a:t>
            </a:r>
            <a:r>
              <a:rPr lang="en-GB" dirty="0" err="1"/>
              <a:t>muonic</a:t>
            </a:r>
            <a:r>
              <a:rPr lang="en-GB" dirty="0"/>
              <a:t> modes have  still very poor precision (20%, 100%)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High BR (10</a:t>
            </a:r>
            <a:r>
              <a:rPr lang="en-GB" baseline="30000" dirty="0"/>
              <a:t>-4</a:t>
            </a:r>
            <a:r>
              <a:rPr lang="en-GB" dirty="0"/>
              <a:t>): Massive yields in LHCb acceptance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GB" dirty="0">
                <a:sym typeface="Wingdings" panose="05000000000000000000" pitchFamily="2" charset="2"/>
              </a:rPr>
              <a:t>Challenging peaking backgrounds: 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For each</a:t>
            </a:r>
          </a:p>
          <a:p>
            <a:r>
              <a:rPr lang="en-GB" dirty="0">
                <a:sym typeface="Wingdings" panose="05000000000000000000" pitchFamily="2" charset="2"/>
              </a:rPr>
              <a:t>B1 </a:t>
            </a:r>
            <a:r>
              <a:rPr lang="el-GR" dirty="0">
                <a:sym typeface="Wingdings" panose="05000000000000000000" pitchFamily="2" charset="2"/>
              </a:rPr>
              <a:t>→ </a:t>
            </a:r>
            <a:r>
              <a:rPr lang="en-GB" dirty="0">
                <a:sym typeface="Wingdings" panose="05000000000000000000" pitchFamily="2" charset="2"/>
              </a:rPr>
              <a:t>B2 </a:t>
            </a:r>
            <a:r>
              <a:rPr lang="el-GR" dirty="0">
                <a:sym typeface="Wingdings" panose="05000000000000000000" pitchFamily="2" charset="2"/>
              </a:rPr>
              <a:t>μν</a:t>
            </a:r>
            <a:r>
              <a:rPr lang="en-GB" dirty="0">
                <a:sym typeface="Wingdings" panose="05000000000000000000" pitchFamily="2" charset="2"/>
              </a:rPr>
              <a:t> there is always a </a:t>
            </a:r>
          </a:p>
          <a:p>
            <a:r>
              <a:rPr lang="en-GB" dirty="0">
                <a:sym typeface="Wingdings" panose="05000000000000000000" pitchFamily="2" charset="2"/>
              </a:rPr>
              <a:t>B1 </a:t>
            </a:r>
            <a:r>
              <a:rPr lang="el-GR" dirty="0">
                <a:sym typeface="Wingdings" panose="05000000000000000000" pitchFamily="2" charset="2"/>
              </a:rPr>
              <a:t>→ </a:t>
            </a:r>
            <a:r>
              <a:rPr lang="en-GB" dirty="0">
                <a:sym typeface="Wingdings" panose="05000000000000000000" pitchFamily="2" charset="2"/>
              </a:rPr>
              <a:t>B2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n-GB" dirty="0">
                <a:sym typeface="Wingdings" panose="05000000000000000000" pitchFamily="2" charset="2"/>
              </a:rPr>
              <a:t>  (</a:t>
            </a:r>
            <a:r>
              <a:rPr lang="en-GB" dirty="0" err="1">
                <a:sym typeface="Wingdings" panose="05000000000000000000" pitchFamily="2" charset="2"/>
              </a:rPr>
              <a:t>inc.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→</a:t>
            </a:r>
            <a:r>
              <a:rPr lang="en-GB" dirty="0">
                <a:sym typeface="Wingdings" panose="05000000000000000000" pitchFamily="2" charset="2"/>
              </a:rPr>
              <a:t>B2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GB" dirty="0">
                <a:sym typeface="Wingdings" panose="05000000000000000000" pitchFamily="2" charset="2"/>
              </a:rPr>
              <a:t>v)</a:t>
            </a:r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3347864" y="5589240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29235" y="5805264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Can be separated in search planes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3250" y="2564904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p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π</a:t>
            </a:r>
          </a:p>
          <a:p>
            <a:r>
              <a:rPr lang="el-GR" dirty="0">
                <a:solidFill>
                  <a:srgbClr val="0000CC"/>
                </a:solidFill>
                <a:sym typeface="Wingdings" panose="05000000000000000000" pitchFamily="2" charset="2"/>
              </a:rPr>
              <a:t>Λ</a:t>
            </a:r>
            <a:r>
              <a:rPr lang="en-GB" dirty="0">
                <a:solidFill>
                  <a:srgbClr val="0000CC"/>
                </a:solidFill>
                <a:sym typeface="Wingdings" panose="05000000000000000000" pitchFamily="2" charset="2"/>
              </a:rPr>
              <a:t>p</a:t>
            </a:r>
            <a:r>
              <a:rPr lang="el-GR" dirty="0">
                <a:solidFill>
                  <a:srgbClr val="0000CC"/>
                </a:solidFill>
                <a:sym typeface="Wingdings" panose="05000000000000000000" pitchFamily="2" charset="2"/>
              </a:rPr>
              <a:t>μν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4366" y="226758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C59437-0E13-49FD-B23D-3AFBB9FE7759}"/>
              </a:ext>
            </a:extLst>
          </p:cNvPr>
          <p:cNvSpPr txBox="1"/>
          <p:nvPr/>
        </p:nvSpPr>
        <p:spPr>
          <a:xfrm>
            <a:off x="6808494" y="1994819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Simulation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35215600-4417-49CD-8F33-49334E5D2A20}"/>
              </a:ext>
            </a:extLst>
          </p:cNvPr>
          <p:cNvSpPr txBox="1"/>
          <p:nvPr/>
        </p:nvSpPr>
        <p:spPr>
          <a:xfrm>
            <a:off x="381000" y="304800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3300"/>
                </a:solidFill>
              </a:rPr>
              <a:t>Semileptonic</a:t>
            </a:r>
            <a:r>
              <a:rPr lang="en-GB" sz="2800" dirty="0">
                <a:solidFill>
                  <a:srgbClr val="FF3300"/>
                </a:solidFill>
              </a:rPr>
              <a:t> Hyperon Decays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5B86949-E5C8-4C5C-ADC4-EF49A2F0D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02" y="5780286"/>
            <a:ext cx="76808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1" name="Picture 10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9512" y="1208941"/>
            <a:ext cx="5760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LHCb experiment at LHC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Designed mostly for </a:t>
            </a:r>
            <a:r>
              <a:rPr lang="en-GB" b="1" dirty="0">
                <a:solidFill>
                  <a:srgbClr val="1D2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GB" dirty="0"/>
              <a:t>and </a:t>
            </a:r>
            <a:r>
              <a:rPr lang="en-GB" b="1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/>
              <a:t> decays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 low trigger efficiency otherwise</a:t>
            </a:r>
            <a:endParaRPr lang="en-GB" dirty="0"/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But there is also an ~infinite </a:t>
            </a:r>
            <a:r>
              <a:rPr lang="en-GB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strangeness </a:t>
            </a:r>
            <a:r>
              <a:rPr lang="en-GB" dirty="0"/>
              <a:t>production at LHC (</a:t>
            </a:r>
            <a:r>
              <a:rPr lang="en-GB" dirty="0" err="1"/>
              <a:t>kaon</a:t>
            </a:r>
            <a:r>
              <a:rPr lang="en-GB" dirty="0"/>
              <a:t> </a:t>
            </a:r>
            <a:r>
              <a:rPr lang="en-GB" dirty="0" err="1"/>
              <a:t>xs</a:t>
            </a:r>
            <a:r>
              <a:rPr lang="en-GB" dirty="0"/>
              <a:t> ~ 1.2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</a:t>
            </a:r>
            <a:r>
              <a:rPr lang="en-GB" dirty="0"/>
              <a:t>)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Infinite production times zero efficiency requires </a:t>
            </a:r>
            <a:r>
              <a:rPr lang="en-GB" dirty="0" err="1"/>
              <a:t>L’Hopital</a:t>
            </a:r>
            <a:endParaRPr lang="en-GB" dirty="0"/>
          </a:p>
          <a:p>
            <a:pPr marL="1200150" lvl="2" indent="-285750">
              <a:buFont typeface="Arial" charset="0"/>
              <a:buChar char="•"/>
            </a:pPr>
            <a:r>
              <a:rPr lang="en-GB" dirty="0"/>
              <a:t>In 2011 we managed to get world best result in 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 → μμ</a:t>
            </a:r>
            <a:endParaRPr lang="en-GB" dirty="0"/>
          </a:p>
          <a:p>
            <a:pPr marL="1200150" lvl="2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Major improvements in the trigger for </a:t>
            </a:r>
            <a:r>
              <a:rPr lang="en-GB" b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/>
              <a:t> decays done for Run-II (2016-2018), and ongoing for Upgrade (&gt;=2021)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9" name="Picture 7" descr="\\cern.ch\dfs\Users\d\diegoms\Documents\My Pictures\LHCb_pers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39952" cy="32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FDECEA-8C93-4664-B266-6605EBE71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2" y="5789668"/>
            <a:ext cx="755576" cy="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1000" y="1340768"/>
            <a:ext cx="865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/>
              <a:t>Semileptonic</a:t>
            </a:r>
            <a:r>
              <a:rPr lang="en-GB" dirty="0"/>
              <a:t> Hyperon Decays (SHD)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097" y="2060848"/>
            <a:ext cx="3725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interesting in view of LUV hints in </a:t>
            </a:r>
            <a:r>
              <a:rPr lang="en-GB" dirty="0" err="1"/>
              <a:t>semileptonic</a:t>
            </a:r>
            <a:r>
              <a:rPr lang="en-GB" dirty="0"/>
              <a:t> B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dirty="0"/>
              <a:t>Many </a:t>
            </a:r>
            <a:r>
              <a:rPr lang="en-GB" dirty="0" err="1"/>
              <a:t>muonic</a:t>
            </a:r>
            <a:r>
              <a:rPr lang="en-GB" dirty="0"/>
              <a:t> modes have  still very poor precision (20%, 100%)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High BR (10</a:t>
            </a:r>
            <a:r>
              <a:rPr lang="en-GB" baseline="30000" dirty="0"/>
              <a:t>-4</a:t>
            </a:r>
            <a:r>
              <a:rPr lang="en-GB" dirty="0"/>
              <a:t>): Massive yields in LHCb acceptance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GB" dirty="0">
                <a:sym typeface="Wingdings" panose="05000000000000000000" pitchFamily="2" charset="2"/>
              </a:rPr>
              <a:t>Challenging peaking backgrounds: 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For each</a:t>
            </a:r>
          </a:p>
          <a:p>
            <a:r>
              <a:rPr lang="en-GB" dirty="0">
                <a:sym typeface="Wingdings" panose="05000000000000000000" pitchFamily="2" charset="2"/>
              </a:rPr>
              <a:t>B1 </a:t>
            </a:r>
            <a:r>
              <a:rPr lang="el-GR" dirty="0">
                <a:sym typeface="Wingdings" panose="05000000000000000000" pitchFamily="2" charset="2"/>
              </a:rPr>
              <a:t>→ </a:t>
            </a:r>
            <a:r>
              <a:rPr lang="en-GB" dirty="0">
                <a:sym typeface="Wingdings" panose="05000000000000000000" pitchFamily="2" charset="2"/>
              </a:rPr>
              <a:t>B2 </a:t>
            </a:r>
            <a:r>
              <a:rPr lang="el-GR" dirty="0">
                <a:sym typeface="Wingdings" panose="05000000000000000000" pitchFamily="2" charset="2"/>
              </a:rPr>
              <a:t>μν</a:t>
            </a:r>
            <a:r>
              <a:rPr lang="en-GB" dirty="0">
                <a:sym typeface="Wingdings" panose="05000000000000000000" pitchFamily="2" charset="2"/>
              </a:rPr>
              <a:t> there is always a </a:t>
            </a:r>
          </a:p>
          <a:p>
            <a:r>
              <a:rPr lang="en-GB" dirty="0">
                <a:sym typeface="Wingdings" panose="05000000000000000000" pitchFamily="2" charset="2"/>
              </a:rPr>
              <a:t>B1 </a:t>
            </a:r>
            <a:r>
              <a:rPr lang="el-GR" dirty="0">
                <a:sym typeface="Wingdings" panose="05000000000000000000" pitchFamily="2" charset="2"/>
              </a:rPr>
              <a:t>→ </a:t>
            </a:r>
            <a:r>
              <a:rPr lang="en-GB" dirty="0">
                <a:sym typeface="Wingdings" panose="05000000000000000000" pitchFamily="2" charset="2"/>
              </a:rPr>
              <a:t>B2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n-GB" dirty="0">
                <a:sym typeface="Wingdings" panose="05000000000000000000" pitchFamily="2" charset="2"/>
              </a:rPr>
              <a:t>  (</a:t>
            </a:r>
            <a:r>
              <a:rPr lang="en-GB" dirty="0" err="1">
                <a:sym typeface="Wingdings" panose="05000000000000000000" pitchFamily="2" charset="2"/>
              </a:rPr>
              <a:t>inc.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→</a:t>
            </a:r>
            <a:r>
              <a:rPr lang="en-GB" dirty="0">
                <a:sym typeface="Wingdings" panose="05000000000000000000" pitchFamily="2" charset="2"/>
              </a:rPr>
              <a:t>B2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GB" dirty="0">
                <a:sym typeface="Wingdings" panose="05000000000000000000" pitchFamily="2" charset="2"/>
              </a:rPr>
              <a:t>v)</a:t>
            </a:r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3347864" y="5589240"/>
            <a:ext cx="21602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29235" y="5805264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Can be separated in search planes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1C2BB19-FE92-4AAA-BA21-E23E50599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354" y="2350725"/>
            <a:ext cx="4988521" cy="3222454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BC90948D-ACED-4CE1-A733-5CFD26B2F445}"/>
              </a:ext>
            </a:extLst>
          </p:cNvPr>
          <p:cNvSpPr/>
          <p:nvPr/>
        </p:nvSpPr>
        <p:spPr>
          <a:xfrm>
            <a:off x="7056960" y="258560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3C402892-E21D-4E51-9848-4931374DAD89}"/>
              </a:ext>
            </a:extLst>
          </p:cNvPr>
          <p:cNvSpPr txBox="1"/>
          <p:nvPr/>
        </p:nvSpPr>
        <p:spPr>
          <a:xfrm>
            <a:off x="7308304" y="2928953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Ξ</a:t>
            </a:r>
            <a:r>
              <a:rPr lang="en-US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Λ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π</a:t>
            </a:r>
          </a:p>
          <a:p>
            <a:r>
              <a:rPr lang="el-GR" dirty="0">
                <a:solidFill>
                  <a:srgbClr val="0000CC"/>
                </a:solidFill>
                <a:sym typeface="Wingdings" panose="05000000000000000000" pitchFamily="2" charset="2"/>
              </a:rPr>
              <a:t>Ξ</a:t>
            </a:r>
            <a:r>
              <a:rPr lang="en-US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</a:t>
            </a:r>
            <a:r>
              <a:rPr lang="en-GB" dirty="0">
                <a:solidFill>
                  <a:srgbClr val="0000CC"/>
                </a:solidFill>
                <a:sym typeface="Wingdings" panose="05000000000000000000" pitchFamily="2" charset="2"/>
              </a:rPr>
              <a:t>Λ </a:t>
            </a:r>
            <a:r>
              <a:rPr lang="el-GR" dirty="0">
                <a:solidFill>
                  <a:srgbClr val="0000CC"/>
                </a:solidFill>
                <a:sym typeface="Wingdings" panose="05000000000000000000" pitchFamily="2" charset="2"/>
              </a:rPr>
              <a:t>μν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EB6BC5-35AD-400E-9E2C-4D6B9B44F58B}"/>
              </a:ext>
            </a:extLst>
          </p:cNvPr>
          <p:cNvSpPr txBox="1"/>
          <p:nvPr/>
        </p:nvSpPr>
        <p:spPr>
          <a:xfrm>
            <a:off x="6808494" y="1994819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Simulation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EBDC8ED-1403-401F-B832-8C8A3C98B737}"/>
              </a:ext>
            </a:extLst>
          </p:cNvPr>
          <p:cNvSpPr txBox="1"/>
          <p:nvPr/>
        </p:nvSpPr>
        <p:spPr>
          <a:xfrm>
            <a:off x="381000" y="304800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3300"/>
                </a:solidFill>
              </a:rPr>
              <a:t>Semileptonic</a:t>
            </a:r>
            <a:r>
              <a:rPr lang="en-GB" sz="2800" dirty="0">
                <a:solidFill>
                  <a:srgbClr val="FF3300"/>
                </a:solidFill>
              </a:rPr>
              <a:t> Hyperon Decays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344898-54C8-4FDF-A6E5-FF9DE42C6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63" y="5899645"/>
            <a:ext cx="635563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3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D60862-B978-4467-B4E2-CFABC35C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274850E-EE9C-48F3-B241-D022270555DE}"/>
              </a:ext>
            </a:extLst>
          </p:cNvPr>
          <p:cNvSpPr txBox="1"/>
          <p:nvPr/>
        </p:nvSpPr>
        <p:spPr>
          <a:xfrm>
            <a:off x="381000" y="304800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3300"/>
                </a:solidFill>
              </a:rPr>
              <a:t>Δ</a:t>
            </a:r>
            <a:r>
              <a:rPr lang="en-US" sz="2800" dirty="0">
                <a:solidFill>
                  <a:srgbClr val="FF3300"/>
                </a:solidFill>
              </a:rPr>
              <a:t>S = 2 hyperon decays</a:t>
            </a:r>
            <a:endParaRPr lang="en-GB" sz="2800" dirty="0">
              <a:solidFill>
                <a:srgbClr val="FF3300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948BB8A9-C29C-4D49-A1CA-E973908A0D6D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6" name="Picture 7" descr="http://globhealth.vjf.cnrs.fr/images/ERC_Logo.png">
              <a:extLst>
                <a:ext uri="{FF2B5EF4-FFF2-40B4-BE49-F238E27FC236}">
                  <a16:creationId xmlns:a16="http://schemas.microsoft.com/office/drawing/2014/main" id="{8D6DFDE7-0A1D-437E-A131-4322B173C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C62D7B0-1DAE-4BC1-858F-00BA8E34A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>
            <a:extLst>
              <a:ext uri="{FF2B5EF4-FFF2-40B4-BE49-F238E27FC236}">
                <a16:creationId xmlns:a16="http://schemas.microsoft.com/office/drawing/2014/main" id="{DA8A30BA-B49C-44E0-80EB-E11784F0ABA4}"/>
              </a:ext>
            </a:extLst>
          </p:cNvPr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90C06D-0375-4596-A565-D9CDDDEBEA03}"/>
              </a:ext>
            </a:extLst>
          </p:cNvPr>
          <p:cNvSpPr txBox="1"/>
          <p:nvPr/>
        </p:nvSpPr>
        <p:spPr>
          <a:xfrm>
            <a:off x="539552" y="1700808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suppressed in SM (~10</a:t>
            </a:r>
            <a:r>
              <a:rPr lang="en-US" baseline="30000" dirty="0"/>
              <a:t>-17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EXP limits are very loose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5ADE954-B80F-488D-A6E2-85B923041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84514"/>
              </p:ext>
            </p:extLst>
          </p:nvPr>
        </p:nvGraphicFramePr>
        <p:xfrm>
          <a:off x="1303509" y="268732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20291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3693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 limit @ 90% 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Ξ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p</a:t>
                      </a:r>
                      <a:r>
                        <a:rPr lang="el-GR" dirty="0">
                          <a:sym typeface="Wingdings" panose="05000000000000000000" pitchFamily="2" charset="2"/>
                        </a:rPr>
                        <a:t>π</a:t>
                      </a:r>
                      <a:r>
                        <a:rPr lang="en-US" baseline="30000" dirty="0">
                          <a:sym typeface="Wingdings" panose="05000000000000000000" pitchFamily="2" charset="2"/>
                        </a:rPr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8.2x10</a:t>
                      </a:r>
                      <a:r>
                        <a:rPr lang="en-US" baseline="30000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Ξ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p</a:t>
                      </a:r>
                      <a:r>
                        <a:rPr lang="el-GR" dirty="0">
                          <a:sym typeface="Wingdings" panose="05000000000000000000" pitchFamily="2" charset="2"/>
                        </a:rPr>
                        <a:t>π</a:t>
                      </a:r>
                      <a:r>
                        <a:rPr lang="en-US" baseline="30000" dirty="0"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l-GR" dirty="0">
                          <a:sym typeface="Wingdings" panose="05000000000000000000" pitchFamily="2" charset="2"/>
                        </a:rPr>
                        <a:t>π</a:t>
                      </a:r>
                      <a:r>
                        <a:rPr lang="en-US" baseline="30000" dirty="0">
                          <a:sym typeface="Wingdings" panose="05000000000000000000" pitchFamily="2" charset="2"/>
                        </a:rPr>
                        <a:t>-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2.9x10</a:t>
                      </a:r>
                      <a:r>
                        <a:rPr lang="en-US" baseline="30000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Ω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l-GR" dirty="0"/>
                        <a:t>Λπ</a:t>
                      </a:r>
                      <a:r>
                        <a:rPr lang="en-US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3.7x10</a:t>
                      </a:r>
                      <a:r>
                        <a:rPr lang="en-US" baseline="30000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1710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91DCFCC-3387-4924-A97D-F1DE10E89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05" y="5848698"/>
            <a:ext cx="676870" cy="5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1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B and L violation (very low priority)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8" y="1411613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 collaboration (Jefferson Lab):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Limits on </a:t>
            </a:r>
            <a:r>
              <a:rPr lang="en-GB" b="1" i="1" dirty="0">
                <a:solidFill>
                  <a:srgbClr val="0070C0"/>
                </a:solidFill>
              </a:rPr>
              <a:t>B</a:t>
            </a:r>
            <a:r>
              <a:rPr lang="en-GB" b="1" i="1" dirty="0">
                <a:solidFill>
                  <a:srgbClr val="C00000"/>
                </a:solidFill>
              </a:rPr>
              <a:t> and </a:t>
            </a:r>
            <a:r>
              <a:rPr lang="en-GB" b="1" i="1" dirty="0">
                <a:solidFill>
                  <a:srgbClr val="0070C0"/>
                </a:solidFill>
              </a:rPr>
              <a:t>L</a:t>
            </a:r>
            <a:r>
              <a:rPr lang="en-GB" b="1" i="1" dirty="0">
                <a:solidFill>
                  <a:srgbClr val="C00000"/>
                </a:solidFill>
              </a:rPr>
              <a:t> violation </a:t>
            </a:r>
          </a:p>
          <a:p>
            <a:endParaRPr lang="en-GB" b="1" i="1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150097" cy="244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35239" y="2540568"/>
            <a:ext cx="2228850" cy="2790825"/>
            <a:chOff x="6735638" y="2540568"/>
            <a:chExt cx="2228850" cy="27908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38" y="2540568"/>
              <a:ext cx="1171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213" y="2586462"/>
              <a:ext cx="1057275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50317" y="5404574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arXiv:1507.03859</a:t>
            </a:r>
            <a:r>
              <a:rPr lang="en-GB" dirty="0"/>
              <a:t> [hep-ex]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985870" y="1411613"/>
            <a:ext cx="28346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easily do many of CLAS’ decays</a:t>
            </a:r>
          </a:p>
          <a:p>
            <a:endParaRPr lang="en-GB" dirty="0"/>
          </a:p>
          <a:p>
            <a:r>
              <a:rPr lang="en-GB" dirty="0"/>
              <a:t>…as well as others: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l-GR" dirty="0"/>
              <a:t>Σ</a:t>
            </a:r>
            <a:r>
              <a:rPr lang="en-GB" dirty="0">
                <a:sym typeface="Wingdings" panose="05000000000000000000" pitchFamily="2" charset="2"/>
              </a:rPr>
              <a:t> 3</a:t>
            </a:r>
            <a:r>
              <a:rPr lang="el-GR" dirty="0"/>
              <a:t>μ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l-GR" dirty="0"/>
              <a:t>Λ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n-GB" dirty="0">
                <a:sym typeface="Wingdings" panose="05000000000000000000" pitchFamily="2" charset="2"/>
              </a:rPr>
              <a:t>3</a:t>
            </a:r>
            <a:r>
              <a:rPr lang="el-GR" dirty="0">
                <a:sym typeface="Wingdings" panose="05000000000000000000" pitchFamily="2" charset="2"/>
              </a:rPr>
              <a:t>μ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…and many other crazy (J conserving) combinations.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dirty="0"/>
              <a:t>Currently very low priority, since we assume that BSM contributions can only be as much as  BR ~10</a:t>
            </a:r>
            <a:r>
              <a:rPr lang="en-GB" baseline="30000" dirty="0"/>
              <a:t>-56</a:t>
            </a:r>
            <a:r>
              <a:rPr lang="en-GB" dirty="0"/>
              <a:t> 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4241C14-4D7E-48FA-B94D-42ACD90B8012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7" descr="http://globhealth.vjf.cnrs.fr/images/ERC_Logo.png">
              <a:extLst>
                <a:ext uri="{FF2B5EF4-FFF2-40B4-BE49-F238E27FC236}">
                  <a16:creationId xmlns:a16="http://schemas.microsoft.com/office/drawing/2014/main" id="{A2F2CC15-3352-4020-B88A-96F8A2171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46461F9-7A25-4511-9134-7E8BAD2BF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1D16796-CCA7-49F0-9240-8FE486A585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45" y="5883275"/>
            <a:ext cx="6688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52736"/>
            <a:ext cx="82493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/>
              <a:t> </a:t>
            </a:r>
            <a:r>
              <a:rPr lang="en-GB" b="1" dirty="0">
                <a:solidFill>
                  <a:srgbClr val="C000C0"/>
                </a:solidFill>
              </a:rPr>
              <a:t>s</a:t>
            </a:r>
            <a:r>
              <a:rPr lang="en-GB" dirty="0"/>
              <a:t> decays are awesome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High interest for BSM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Ultimate experimental precision ~ 10</a:t>
            </a:r>
            <a:r>
              <a:rPr lang="en-GB" baseline="30000" dirty="0"/>
              <a:t>-11 </a:t>
            </a:r>
            <a:r>
              <a:rPr lang="en-GB" dirty="0"/>
              <a:t>-10</a:t>
            </a:r>
            <a:r>
              <a:rPr lang="en-GB" baseline="30000" dirty="0"/>
              <a:t>-12</a:t>
            </a:r>
            <a:endParaRPr lang="en-GB" dirty="0"/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There is an LHC</a:t>
            </a:r>
            <a:r>
              <a:rPr lang="en-GB" b="1" dirty="0">
                <a:solidFill>
                  <a:srgbClr val="C000C0"/>
                </a:solidFill>
              </a:rPr>
              <a:t>s</a:t>
            </a:r>
            <a:r>
              <a:rPr lang="en-GB" dirty="0"/>
              <a:t> community in the LHC</a:t>
            </a:r>
            <a:r>
              <a:rPr lang="en-GB" b="1" dirty="0">
                <a:solidFill>
                  <a:srgbClr val="0000CC"/>
                </a:solidFill>
              </a:rPr>
              <a:t>b</a:t>
            </a:r>
            <a:r>
              <a:rPr lang="en-GB" dirty="0"/>
              <a:t> village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Trigger is constantly improving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We aim for LHCb upgrade to reach efficiencies </a:t>
            </a:r>
            <a:r>
              <a:rPr lang="en-GB" b="1" dirty="0">
                <a:solidFill>
                  <a:srgbClr val="C000C0"/>
                </a:solidFill>
              </a:rPr>
              <a:t>s </a:t>
            </a:r>
            <a:r>
              <a:rPr lang="en-GB" dirty="0"/>
              <a:t>as high as for </a:t>
            </a:r>
            <a:r>
              <a:rPr lang="en-GB" b="1" dirty="0">
                <a:solidFill>
                  <a:srgbClr val="0000CC"/>
                </a:solidFill>
              </a:rPr>
              <a:t>b</a:t>
            </a:r>
            <a:r>
              <a:rPr lang="en-GB" dirty="0"/>
              <a:t>’s</a:t>
            </a:r>
          </a:p>
          <a:p>
            <a:endParaRPr lang="el-GR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Run-II (2016-2018) data analysis ongoing </a:t>
            </a:r>
            <a:r>
              <a:rPr lang="en-GB" dirty="0" err="1">
                <a:solidFill>
                  <a:srgbClr val="C00000"/>
                </a:solidFill>
              </a:rPr>
              <a:t>Σ→p</a:t>
            </a:r>
            <a:r>
              <a:rPr lang="el-GR" dirty="0">
                <a:solidFill>
                  <a:srgbClr val="C00000"/>
                </a:solidFill>
              </a:rPr>
              <a:t>μμ</a:t>
            </a:r>
            <a:r>
              <a:rPr lang="en-GB" dirty="0">
                <a:solidFill>
                  <a:srgbClr val="C00000"/>
                </a:solidFill>
              </a:rPr>
              <a:t>, K</a:t>
            </a:r>
            <a:r>
              <a:rPr lang="en-GB" baseline="-25000" dirty="0">
                <a:solidFill>
                  <a:srgbClr val="C00000"/>
                </a:solidFill>
              </a:rPr>
              <a:t>S</a:t>
            </a:r>
            <a:r>
              <a:rPr lang="en-GB" dirty="0">
                <a:solidFill>
                  <a:srgbClr val="C00000"/>
                </a:solidFill>
              </a:rPr>
              <a:t> → µµ, K</a:t>
            </a:r>
            <a:r>
              <a:rPr lang="en-GB" baseline="-25000" dirty="0">
                <a:solidFill>
                  <a:srgbClr val="C00000"/>
                </a:solidFill>
              </a:rPr>
              <a:t>S</a:t>
            </a:r>
            <a:r>
              <a:rPr lang="en-GB" dirty="0">
                <a:solidFill>
                  <a:srgbClr val="C00000"/>
                </a:solidFill>
              </a:rPr>
              <a:t> → </a:t>
            </a:r>
            <a:r>
              <a:rPr lang="el-GR" dirty="0">
                <a:solidFill>
                  <a:srgbClr val="C00000"/>
                </a:solidFill>
              </a:rPr>
              <a:t>(γ/π</a:t>
            </a:r>
            <a:r>
              <a:rPr lang="el-GR" baseline="30000" dirty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)</a:t>
            </a:r>
            <a:r>
              <a:rPr lang="en-GB" dirty="0">
                <a:solidFill>
                  <a:srgbClr val="C00000"/>
                </a:solidFill>
              </a:rPr>
              <a:t>µµ</a:t>
            </a:r>
            <a:r>
              <a:rPr lang="el-GR" dirty="0">
                <a:solidFill>
                  <a:srgbClr val="C00000"/>
                </a:solidFill>
              </a:rPr>
              <a:t>...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0" name="Picture 9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31DED148-3C8A-4059-BBF1-50B8C727E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80" y="5761122"/>
            <a:ext cx="697627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36B992-3C07-4F5B-BC51-8AB15BF5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24</a:t>
            </a:fld>
            <a:endParaRPr lang="en-GB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D2A475-42DA-4DDB-AEF3-48094F319FB9}"/>
              </a:ext>
            </a:extLst>
          </p:cNvPr>
          <p:cNvSpPr/>
          <p:nvPr/>
        </p:nvSpPr>
        <p:spPr>
          <a:xfrm>
            <a:off x="3923928" y="2132856"/>
            <a:ext cx="141577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谢</a:t>
            </a:r>
          </a:p>
          <a:p>
            <a:r>
              <a:rPr lang="en-US" sz="9600" dirty="0"/>
              <a:t>谢</a:t>
            </a:r>
          </a:p>
        </p:txBody>
      </p:sp>
    </p:spTree>
    <p:extLst>
      <p:ext uri="{BB962C8B-B14F-4D97-AF65-F5344CB8AC3E}">
        <p14:creationId xmlns:p14="http://schemas.microsoft.com/office/powerpoint/2010/main" val="230347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84151" y="2924944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18626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32C6EE0-750B-454B-BD8C-E5568F02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F1F2D3-2D25-44A5-8FCE-4BC536FC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99" y="2570338"/>
            <a:ext cx="6140401" cy="15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4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</a:t>
            </a:r>
            <a:r>
              <a:rPr lang="en-GB" sz="2800" baseline="-25000" dirty="0">
                <a:solidFill>
                  <a:srgbClr val="FF3300"/>
                </a:solidFill>
              </a:rPr>
              <a:t>S </a:t>
            </a:r>
            <a:r>
              <a:rPr lang="en-GB" sz="2800" dirty="0">
                <a:solidFill>
                  <a:srgbClr val="FF3300"/>
                </a:solidFill>
              </a:rPr>
              <a:t>→</a:t>
            </a:r>
            <a:r>
              <a:rPr lang="el-GR" sz="2800" dirty="0">
                <a:solidFill>
                  <a:srgbClr val="FF3300"/>
                </a:solidFill>
              </a:rPr>
              <a:t>γμμ</a:t>
            </a:r>
            <a:r>
              <a:rPr lang="en-GB" sz="2800" dirty="0">
                <a:solidFill>
                  <a:srgbClr val="FF3300"/>
                </a:solidFill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8" name="Picture 1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D1DE4CAB-902C-40F2-A6CE-13A686E03762}"/>
              </a:ext>
            </a:extLst>
          </p:cNvPr>
          <p:cNvSpPr txBox="1"/>
          <p:nvPr/>
        </p:nvSpPr>
        <p:spPr>
          <a:xfrm>
            <a:off x="251520" y="1528299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/>
              <a:t>→</a:t>
            </a:r>
            <a:r>
              <a:rPr lang="el-GR" dirty="0"/>
              <a:t>π</a:t>
            </a:r>
            <a:r>
              <a:rPr lang="en-GB" baseline="30000" dirty="0"/>
              <a:t>0</a:t>
            </a:r>
            <a:r>
              <a:rPr lang="el-GR" dirty="0"/>
              <a:t>μμ</a:t>
            </a:r>
            <a:r>
              <a:rPr lang="en-GB" dirty="0"/>
              <a:t> analysis </a:t>
            </a:r>
            <a:r>
              <a:rPr lang="en-US" dirty="0"/>
              <a:t>can also be extended to other neutrals, </a:t>
            </a: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/>
              <a:t>→</a:t>
            </a:r>
            <a:r>
              <a:rPr lang="el-GR" dirty="0"/>
              <a:t>γμμ</a:t>
            </a:r>
            <a:endParaRPr lang="en-US" dirty="0"/>
          </a:p>
          <a:p>
            <a:r>
              <a:rPr lang="en-US" dirty="0"/>
              <a:t>But harder to separate from </a:t>
            </a:r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/>
              <a:t>→</a:t>
            </a:r>
            <a:r>
              <a:rPr lang="el-GR" dirty="0"/>
              <a:t>ππ</a:t>
            </a:r>
            <a:r>
              <a:rPr lang="en-US" dirty="0"/>
              <a:t> as the mass of the neutral gets lighter (unless a cut on the energy is used) 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9EF577E-39FA-4A7E-B1EA-12965AE2BC1B}"/>
              </a:ext>
            </a:extLst>
          </p:cNvPr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0BC917-A654-4651-9BDA-8771E10BC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2996953"/>
            <a:ext cx="4176464" cy="302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057898-9C37-41E7-8A72-2144F94EE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115" y="3068090"/>
            <a:ext cx="4841764" cy="31534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AD16D24-0BC9-40FE-A2A2-E5FD48638F22}"/>
              </a:ext>
            </a:extLst>
          </p:cNvPr>
          <p:cNvSpPr/>
          <p:nvPr/>
        </p:nvSpPr>
        <p:spPr>
          <a:xfrm>
            <a:off x="5000154" y="3244334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CC"/>
                </a:solidFill>
              </a:rPr>
              <a:t>K</a:t>
            </a:r>
            <a:r>
              <a:rPr lang="en-GB" baseline="-25000" dirty="0">
                <a:solidFill>
                  <a:srgbClr val="0000CC"/>
                </a:solidFill>
              </a:rPr>
              <a:t>S </a:t>
            </a:r>
            <a:r>
              <a:rPr lang="en-GB" dirty="0">
                <a:solidFill>
                  <a:srgbClr val="0000CC"/>
                </a:solidFill>
              </a:rPr>
              <a:t>→</a:t>
            </a:r>
            <a:r>
              <a:rPr lang="el-GR" dirty="0">
                <a:solidFill>
                  <a:srgbClr val="0000CC"/>
                </a:solidFill>
              </a:rPr>
              <a:t>γμμ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D024B05-7EFD-426D-A896-08FF606FC08D}"/>
              </a:ext>
            </a:extLst>
          </p:cNvPr>
          <p:cNvSpPr/>
          <p:nvPr/>
        </p:nvSpPr>
        <p:spPr>
          <a:xfrm>
            <a:off x="7060538" y="3479761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-25000" dirty="0">
                <a:solidFill>
                  <a:srgbClr val="FF0000"/>
                </a:solidFill>
              </a:rPr>
              <a:t>S </a:t>
            </a:r>
            <a:r>
              <a:rPr lang="en-GB" dirty="0">
                <a:solidFill>
                  <a:srgbClr val="FF0000"/>
                </a:solidFill>
              </a:rPr>
              <a:t>→</a:t>
            </a:r>
            <a:r>
              <a:rPr lang="el-GR" dirty="0">
                <a:solidFill>
                  <a:srgbClr val="FF0000"/>
                </a:solidFill>
              </a:rPr>
              <a:t>ππ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301E22-F147-44E9-B5A4-44C0B1C7127F}"/>
              </a:ext>
            </a:extLst>
          </p:cNvPr>
          <p:cNvSpPr/>
          <p:nvPr/>
        </p:nvSpPr>
        <p:spPr>
          <a:xfrm>
            <a:off x="655438" y="3203684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CC"/>
                </a:solidFill>
              </a:rPr>
              <a:t>K</a:t>
            </a:r>
            <a:r>
              <a:rPr lang="en-GB" baseline="-25000" dirty="0">
                <a:solidFill>
                  <a:srgbClr val="0000CC"/>
                </a:solidFill>
              </a:rPr>
              <a:t>S </a:t>
            </a:r>
            <a:r>
              <a:rPr lang="en-GB" dirty="0">
                <a:solidFill>
                  <a:srgbClr val="0000CC"/>
                </a:solidFill>
              </a:rPr>
              <a:t>→</a:t>
            </a:r>
            <a:r>
              <a:rPr lang="el-GR" dirty="0">
                <a:solidFill>
                  <a:srgbClr val="0000CC"/>
                </a:solidFill>
              </a:rPr>
              <a:t>π</a:t>
            </a:r>
            <a:r>
              <a:rPr lang="en-GB" baseline="30000" dirty="0">
                <a:solidFill>
                  <a:srgbClr val="0000CC"/>
                </a:solidFill>
              </a:rPr>
              <a:t>0</a:t>
            </a:r>
            <a:r>
              <a:rPr lang="el-GR" dirty="0">
                <a:solidFill>
                  <a:srgbClr val="0000CC"/>
                </a:solidFill>
              </a:rPr>
              <a:t>μμ</a:t>
            </a:r>
            <a:r>
              <a:rPr lang="en-GB" dirty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0E42383-BDD1-4247-B7D0-92F2AC37CFE9}"/>
              </a:ext>
            </a:extLst>
          </p:cNvPr>
          <p:cNvSpPr/>
          <p:nvPr/>
        </p:nvSpPr>
        <p:spPr>
          <a:xfrm>
            <a:off x="2652501" y="338835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-25000" dirty="0">
                <a:solidFill>
                  <a:srgbClr val="FF0000"/>
                </a:solidFill>
              </a:rPr>
              <a:t>S </a:t>
            </a:r>
            <a:r>
              <a:rPr lang="en-GB" dirty="0">
                <a:solidFill>
                  <a:srgbClr val="FF0000"/>
                </a:solidFill>
              </a:rPr>
              <a:t>→</a:t>
            </a:r>
            <a:r>
              <a:rPr lang="el-GR" dirty="0">
                <a:solidFill>
                  <a:srgbClr val="FF0000"/>
                </a:solidFill>
              </a:rPr>
              <a:t>ππ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9AA114E-E71D-429B-A53C-71E5A9A5EEB5}"/>
              </a:ext>
            </a:extLst>
          </p:cNvPr>
          <p:cNvSpPr/>
          <p:nvPr/>
        </p:nvSpPr>
        <p:spPr>
          <a:xfrm>
            <a:off x="7380312" y="313167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4C1D181-1DC0-4FEF-B56E-BD6652981AD2}"/>
              </a:ext>
            </a:extLst>
          </p:cNvPr>
          <p:cNvSpPr/>
          <p:nvPr/>
        </p:nvSpPr>
        <p:spPr>
          <a:xfrm>
            <a:off x="2843808" y="306896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26F6A40-46BA-4027-BA7A-36F3DD1B93ED}"/>
              </a:ext>
            </a:extLst>
          </p:cNvPr>
          <p:cNvSpPr txBox="1"/>
          <p:nvPr/>
        </p:nvSpPr>
        <p:spPr>
          <a:xfrm>
            <a:off x="6250333" y="51479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Simulation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C502D4-8958-4E3E-921E-2D064F04A73B}"/>
              </a:ext>
            </a:extLst>
          </p:cNvPr>
          <p:cNvSpPr txBox="1"/>
          <p:nvPr/>
        </p:nvSpPr>
        <p:spPr>
          <a:xfrm>
            <a:off x="2195736" y="429309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Simulation</a:t>
            </a:r>
          </a:p>
        </p:txBody>
      </p:sp>
    </p:spTree>
    <p:extLst>
      <p:ext uri="{BB962C8B-B14F-4D97-AF65-F5344CB8AC3E}">
        <p14:creationId xmlns:p14="http://schemas.microsoft.com/office/powerpoint/2010/main" val="1804935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E4FA9E3-B066-4ECF-BEBA-54065FBB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28</a:t>
            </a:fld>
            <a:endParaRPr lang="en-GB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CE6212D1-2AFA-4626-B889-341ECA8FD518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5" name="Picture 7" descr="http://globhealth.vjf.cnrs.fr/images/ERC_Logo.png">
              <a:extLst>
                <a:ext uri="{FF2B5EF4-FFF2-40B4-BE49-F238E27FC236}">
                  <a16:creationId xmlns:a16="http://schemas.microsoft.com/office/drawing/2014/main" id="{480D13A9-E45C-4888-8F6F-3E7ED9A9C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59B75BF-943B-4744-A482-051066E99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918AD2A-80CA-4A5F-ABF2-5D93F068D698}"/>
              </a:ext>
            </a:extLst>
          </p:cNvPr>
          <p:cNvGrpSpPr/>
          <p:nvPr/>
        </p:nvGrpSpPr>
        <p:grpSpPr>
          <a:xfrm>
            <a:off x="933598" y="2204864"/>
            <a:ext cx="3998442" cy="2304256"/>
            <a:chOff x="251520" y="1268760"/>
            <a:chExt cx="3998442" cy="230425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C0414F5-53A4-47F9-87D0-D8C567DE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1268760"/>
              <a:ext cx="3998442" cy="230425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2551592-339A-4D9B-813E-D81C701E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6588" y="1628800"/>
              <a:ext cx="1032000" cy="174600"/>
            </a:xfrm>
            <a:prstGeom prst="rect">
              <a:avLst/>
            </a:prstGeom>
            <a:ln w="25400">
              <a:solidFill>
                <a:srgbClr val="0000CC"/>
              </a:solidFill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C0B130B-EB9D-4E4A-AE82-277CFA56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3648" y="2320133"/>
              <a:ext cx="1238400" cy="2328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01BFE0A-4FD0-4546-80A6-FE0023A8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3808" y="2780928"/>
              <a:ext cx="1238400" cy="245733"/>
            </a:xfrm>
            <a:prstGeom prst="rect">
              <a:avLst/>
            </a:prstGeom>
            <a:ln w="25400">
              <a:solidFill>
                <a:srgbClr val="00B050"/>
              </a:solidFill>
            </a:ln>
          </p:spPr>
        </p:pic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09E8F9C3-ECCE-467A-89BF-8D9D4EF2BA33}"/>
                </a:ext>
              </a:extLst>
            </p:cNvPr>
            <p:cNvCxnSpPr/>
            <p:nvPr/>
          </p:nvCxnSpPr>
          <p:spPr>
            <a:xfrm flipH="1">
              <a:off x="971600" y="2552933"/>
              <a:ext cx="432048" cy="2279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6144066C-E9BD-48FA-9CCA-C2DD200E819A}"/>
                </a:ext>
              </a:extLst>
            </p:cNvPr>
            <p:cNvCxnSpPr/>
            <p:nvPr/>
          </p:nvCxnSpPr>
          <p:spPr>
            <a:xfrm flipH="1">
              <a:off x="1835696" y="2903794"/>
              <a:ext cx="1008112" cy="16516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FC275160-7B52-41A0-8819-1738F25B9DDE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971600" y="1716100"/>
              <a:ext cx="214988" cy="344748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">
            <a:extLst>
              <a:ext uri="{FF2B5EF4-FFF2-40B4-BE49-F238E27FC236}">
                <a16:creationId xmlns:a16="http://schemas.microsoft.com/office/drawing/2014/main" id="{7AE3B22B-22DA-43B0-BB15-D4A5109F08A7}"/>
              </a:ext>
            </a:extLst>
          </p:cNvPr>
          <p:cNvSpPr txBox="1"/>
          <p:nvPr/>
        </p:nvSpPr>
        <p:spPr>
          <a:xfrm>
            <a:off x="381000" y="30480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3300"/>
                </a:solidFill>
              </a:rPr>
              <a:t>Dielectrons</a:t>
            </a:r>
            <a:endParaRPr lang="en-GB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3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Lepton Flavour Violation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340768"/>
            <a:ext cx="865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Lepton Flavour Violation is a hot topic nowadays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arXiv:1808.02006 [hep-ex]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97" y="1700808"/>
            <a:ext cx="6702197" cy="41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41097"/>
            <a:ext cx="22333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LHCb can do: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dirty="0"/>
              <a:t> 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 → </a:t>
            </a:r>
            <a:r>
              <a:rPr lang="en-GB" dirty="0">
                <a:sym typeface="Wingdings" panose="05000000000000000000" pitchFamily="2" charset="2"/>
              </a:rPr>
              <a:t>e</a:t>
            </a:r>
            <a:r>
              <a:rPr lang="el-GR" dirty="0">
                <a:sym typeface="Wingdings" panose="05000000000000000000" pitchFamily="2" charset="2"/>
              </a:rPr>
              <a:t>μ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 K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 → π</a:t>
            </a:r>
            <a:r>
              <a:rPr lang="el-GR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l-GR" baseline="30000" dirty="0">
                <a:sym typeface="Wingdings" panose="05000000000000000000" pitchFamily="2" charset="2"/>
              </a:rPr>
              <a:t>-</a:t>
            </a:r>
            <a:r>
              <a:rPr lang="en-GB" dirty="0">
                <a:sym typeface="Wingdings" panose="05000000000000000000" pitchFamily="2" charset="2"/>
              </a:rPr>
              <a:t>e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</a:p>
          <a:p>
            <a:r>
              <a:rPr lang="en-GB" dirty="0">
                <a:sym typeface="Wingdings" panose="05000000000000000000" pitchFamily="2" charset="2"/>
              </a:rPr>
              <a:t> Maybe K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 → π</a:t>
            </a:r>
            <a:r>
              <a:rPr lang="el-GR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e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57134" y="3418259"/>
            <a:ext cx="2422476" cy="846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1497652" y="4295423"/>
            <a:ext cx="137858" cy="35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4869160"/>
            <a:ext cx="22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Competition w/ NA62 to be clarified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6960" y="2356431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1808.02006</a:t>
            </a:r>
          </a:p>
        </p:txBody>
      </p:sp>
    </p:spTree>
    <p:extLst>
      <p:ext uri="{BB962C8B-B14F-4D97-AF65-F5344CB8AC3E}">
        <p14:creationId xmlns:p14="http://schemas.microsoft.com/office/powerpoint/2010/main" val="87202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338756F-0456-4A8F-965A-0EABC036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D9275-920A-4115-8482-8F2EA61D1714}"/>
              </a:ext>
            </a:extLst>
          </p:cNvPr>
          <p:cNvSpPr txBox="1"/>
          <p:nvPr/>
        </p:nvSpPr>
        <p:spPr>
          <a:xfrm>
            <a:off x="381000" y="424190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Strangeness decays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F85A2DF2-06E2-4236-B37C-2A67211D94D6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5" name="Picture 15" descr="http://globhealth.vjf.cnrs.fr/images/ERC_Logo.png">
              <a:extLst>
                <a:ext uri="{FF2B5EF4-FFF2-40B4-BE49-F238E27FC236}">
                  <a16:creationId xmlns:a16="http://schemas.microsoft.com/office/drawing/2014/main" id="{FC837935-79E6-4728-B0C1-17B5D27BB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44F9AF4-0ED6-41CE-B408-64212866B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B4333EB-6E06-4B08-B615-619ADFDF1223}"/>
              </a:ext>
            </a:extLst>
          </p:cNvPr>
          <p:cNvSpPr txBox="1"/>
          <p:nvPr/>
        </p:nvSpPr>
        <p:spPr>
          <a:xfrm flipH="1">
            <a:off x="389359" y="1268387"/>
            <a:ext cx="3770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far a kaons showed great success on indirect searches: </a:t>
            </a:r>
            <a:r>
              <a:rPr lang="en-US" i="1" dirty="0"/>
              <a:t>c, b, t , </a:t>
            </a:r>
            <a:r>
              <a:rPr lang="en-US" dirty="0"/>
              <a:t>CKM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theoretical interest, most notably to test departures from MFV paradigm (</a:t>
            </a:r>
            <a:r>
              <a:rPr lang="en-US" dirty="0" err="1"/>
              <a:t>eg</a:t>
            </a:r>
            <a:r>
              <a:rPr lang="en-US" dirty="0"/>
              <a:t>, flavor generic)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78A8BCB-BD1E-49AC-8757-68ECD53FE202}"/>
              </a:ext>
            </a:extLst>
          </p:cNvPr>
          <p:cNvSpPr/>
          <p:nvPr/>
        </p:nvSpPr>
        <p:spPr>
          <a:xfrm>
            <a:off x="366242" y="4847548"/>
            <a:ext cx="84512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to understand “Hints” for BSM in b sector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deviations in </a:t>
            </a:r>
            <a:r>
              <a:rPr lang="en-US" dirty="0" err="1"/>
              <a:t>b</a:t>
            </a:r>
            <a:r>
              <a:rPr lang="en-US" dirty="0" err="1">
                <a:sym typeface="Wingdings" panose="05000000000000000000" pitchFamily="2" charset="2"/>
              </a:rPr>
              <a:t>s</a:t>
            </a:r>
            <a:r>
              <a:rPr lang="en-US" dirty="0">
                <a:sym typeface="Wingdings" panose="05000000000000000000" pitchFamily="2" charset="2"/>
              </a:rPr>
              <a:t>µµ: are they replicated in s  dµµ?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Potentially immense samples : high(</a:t>
            </a:r>
            <a:r>
              <a:rPr lang="en-US" dirty="0" err="1">
                <a:sym typeface="Wingdings" panose="05000000000000000000" pitchFamily="2" charset="2"/>
              </a:rPr>
              <a:t>est</a:t>
            </a:r>
            <a:r>
              <a:rPr lang="en-US" dirty="0">
                <a:sym typeface="Wingdings" panose="05000000000000000000" pitchFamily="2" charset="2"/>
              </a:rPr>
              <a:t>) ultimate experimental precision</a:t>
            </a:r>
            <a:r>
              <a:rPr lang="en-US" dirty="0"/>
              <a:t> 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1AC088D-0E16-4BB1-81D6-2A28BCF91977}"/>
              </a:ext>
            </a:extLst>
          </p:cNvPr>
          <p:cNvCxnSpPr>
            <a:cxnSpLocks/>
          </p:cNvCxnSpPr>
          <p:nvPr/>
        </p:nvCxnSpPr>
        <p:spPr>
          <a:xfrm flipV="1">
            <a:off x="6948264" y="5224116"/>
            <a:ext cx="216024" cy="393570"/>
          </a:xfrm>
          <a:prstGeom prst="straightConnector1">
            <a:avLst/>
          </a:prstGeom>
          <a:ln>
            <a:solidFill>
              <a:srgbClr val="C00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36590AD-66A4-4BD8-B70C-C2BDC0B3F917}"/>
              </a:ext>
            </a:extLst>
          </p:cNvPr>
          <p:cNvCxnSpPr>
            <a:cxnSpLocks/>
          </p:cNvCxnSpPr>
          <p:nvPr/>
        </p:nvCxnSpPr>
        <p:spPr>
          <a:xfrm>
            <a:off x="6948264" y="5589241"/>
            <a:ext cx="216024" cy="234607"/>
          </a:xfrm>
          <a:prstGeom prst="straightConnector1">
            <a:avLst/>
          </a:prstGeom>
          <a:ln>
            <a:solidFill>
              <a:srgbClr val="C00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D2CF76-965D-438C-AD48-621E3D1BC3C1}"/>
              </a:ext>
            </a:extLst>
          </p:cNvPr>
          <p:cNvSpPr txBox="1"/>
          <p:nvPr/>
        </p:nvSpPr>
        <p:spPr>
          <a:xfrm>
            <a:off x="7112699" y="507589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</a:t>
            </a:r>
            <a:r>
              <a:rPr lang="en-US" dirty="0">
                <a:sym typeface="Wingdings" panose="05000000000000000000" pitchFamily="2" charset="2"/>
              </a:rPr>
              <a:t> interesting</a:t>
            </a:r>
            <a:r>
              <a:rPr lang="en-US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4ED5EE-48C5-459A-A2AA-708BED4D592F}"/>
              </a:ext>
            </a:extLst>
          </p:cNvPr>
          <p:cNvSpPr txBox="1"/>
          <p:nvPr/>
        </p:nvSpPr>
        <p:spPr>
          <a:xfrm>
            <a:off x="7101017" y="562189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</a:t>
            </a:r>
            <a:r>
              <a:rPr lang="en-US" dirty="0">
                <a:sym typeface="Wingdings" panose="05000000000000000000" pitchFamily="2" charset="2"/>
              </a:rPr>
              <a:t> interesting</a:t>
            </a:r>
            <a:r>
              <a:rPr lang="en-US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C77D08-70BE-482C-87FC-22A19B762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466" y="1034153"/>
            <a:ext cx="4833074" cy="33279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A00501D-D935-439E-9466-AADA3C7AD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268" y="857484"/>
            <a:ext cx="2133688" cy="6170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269A97-6603-4774-8F26-160AE439EA2D}"/>
              </a:ext>
            </a:extLst>
          </p:cNvPr>
          <p:cNvSpPr txBox="1"/>
          <p:nvPr/>
        </p:nvSpPr>
        <p:spPr>
          <a:xfrm>
            <a:off x="6372200" y="1371480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G. </a:t>
            </a:r>
            <a:r>
              <a:rPr lang="en-US" sz="1000" dirty="0" err="1"/>
              <a:t>Isidori</a:t>
            </a:r>
            <a:r>
              <a:rPr lang="en-US" sz="1000" dirty="0"/>
              <a:t> KAON’16</a:t>
            </a:r>
          </a:p>
          <a:p>
            <a:r>
              <a:rPr lang="en-US" sz="1000" dirty="0"/>
              <a:t>For details see </a:t>
            </a:r>
          </a:p>
          <a:p>
            <a:r>
              <a:rPr lang="en-US" sz="1000" dirty="0" err="1"/>
              <a:t>G.Isidori</a:t>
            </a:r>
            <a:r>
              <a:rPr lang="en-US" sz="1000" dirty="0"/>
              <a:t> , Y. Nir, G. Perez</a:t>
            </a:r>
          </a:p>
          <a:p>
            <a:r>
              <a:rPr lang="en-US" sz="1000" dirty="0">
                <a:hlinkClick r:id="rId6"/>
              </a:rPr>
              <a:t>arXiv:1002.0900v2</a:t>
            </a:r>
            <a:r>
              <a:rPr lang="en-US" sz="1000" dirty="0"/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7A449FB-50A5-415E-8BE2-EE1212CF1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46" y="5911799"/>
            <a:ext cx="710832" cy="5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9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Lepton Flavour Violation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340768"/>
            <a:ext cx="865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Lepton Flavour Violation is a hot topic nowadays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arXiv:1808.02006 [hep-ex]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97" y="1700808"/>
            <a:ext cx="6702197" cy="41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41097"/>
            <a:ext cx="1603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LHCb can do: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dirty="0"/>
              <a:t> 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 → </a:t>
            </a:r>
            <a:r>
              <a:rPr lang="en-GB" dirty="0">
                <a:sym typeface="Wingdings" panose="05000000000000000000" pitchFamily="2" charset="2"/>
              </a:rPr>
              <a:t>e</a:t>
            </a:r>
            <a:r>
              <a:rPr lang="el-GR" dirty="0">
                <a:sym typeface="Wingdings" panose="05000000000000000000" pitchFamily="2" charset="2"/>
              </a:rPr>
              <a:t>μ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 K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 → π</a:t>
            </a:r>
            <a:r>
              <a:rPr lang="el-GR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l-GR" baseline="30000" dirty="0">
                <a:sym typeface="Wingdings" panose="05000000000000000000" pitchFamily="2" charset="2"/>
              </a:rPr>
              <a:t>-</a:t>
            </a:r>
            <a:r>
              <a:rPr lang="en-GB" dirty="0">
                <a:sym typeface="Wingdings" panose="05000000000000000000" pitchFamily="2" charset="2"/>
              </a:rPr>
              <a:t>e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056960" y="2356431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1808.02006</a:t>
            </a:r>
          </a:p>
        </p:txBody>
      </p:sp>
    </p:spTree>
    <p:extLst>
      <p:ext uri="{BB962C8B-B14F-4D97-AF65-F5344CB8AC3E}">
        <p14:creationId xmlns:p14="http://schemas.microsoft.com/office/powerpoint/2010/main" val="3187318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Charged kaons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609" y="1248435"/>
            <a:ext cx="8655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K</a:t>
            </a:r>
            <a:r>
              <a:rPr lang="en-GB" baseline="30000" dirty="0"/>
              <a:t>+</a:t>
            </a:r>
            <a:r>
              <a:rPr lang="en-GB" dirty="0"/>
              <a:t> mass in K</a:t>
            </a:r>
            <a:r>
              <a:rPr lang="el-GR" dirty="0">
                <a:sym typeface="Wingdings" panose="05000000000000000000" pitchFamily="2" charset="2"/>
              </a:rPr>
              <a:t> → 3π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i="1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Under study sensitivity to K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 → π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r>
              <a:rPr lang="en-GB" dirty="0">
                <a:sym typeface="Wingdings" panose="05000000000000000000" pitchFamily="2" charset="2"/>
              </a:rPr>
              <a:t> vs NA62 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561D72C2-9EE1-481C-AA97-23FF617C222A}"/>
              </a:ext>
            </a:extLst>
          </p:cNvPr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DEA525-E560-4A33-BBE5-2A0FF4678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129" y="3073613"/>
            <a:ext cx="4505316" cy="31636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2B52E5E-B897-4AC4-9539-2806A7BF0DA8}"/>
              </a:ext>
            </a:extLst>
          </p:cNvPr>
          <p:cNvSpPr/>
          <p:nvPr/>
        </p:nvSpPr>
        <p:spPr>
          <a:xfrm>
            <a:off x="6099192" y="3419708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CC"/>
                </a:solidFill>
              </a:rPr>
              <a:t>K</a:t>
            </a:r>
            <a:r>
              <a:rPr lang="en-GB" baseline="30000" dirty="0">
                <a:solidFill>
                  <a:srgbClr val="0000CC"/>
                </a:solidFill>
              </a:rPr>
              <a:t>+</a:t>
            </a:r>
            <a:r>
              <a:rPr lang="en-GB" baseline="-25000" dirty="0">
                <a:solidFill>
                  <a:srgbClr val="0000CC"/>
                </a:solidFill>
              </a:rPr>
              <a:t> </a:t>
            </a:r>
            <a:r>
              <a:rPr lang="en-GB" dirty="0">
                <a:solidFill>
                  <a:srgbClr val="0000CC"/>
                </a:solidFill>
              </a:rPr>
              <a:t>→</a:t>
            </a:r>
            <a:r>
              <a:rPr lang="el-GR" dirty="0">
                <a:solidFill>
                  <a:srgbClr val="0000CC"/>
                </a:solidFill>
              </a:rPr>
              <a:t>π</a:t>
            </a:r>
            <a:r>
              <a:rPr lang="en-GB" baseline="30000" dirty="0">
                <a:solidFill>
                  <a:srgbClr val="0000CC"/>
                </a:solidFill>
              </a:rPr>
              <a:t>+</a:t>
            </a:r>
            <a:r>
              <a:rPr lang="el-GR" dirty="0">
                <a:solidFill>
                  <a:srgbClr val="0000CC"/>
                </a:solidFill>
              </a:rPr>
              <a:t>μμ</a:t>
            </a:r>
            <a:r>
              <a:rPr lang="en-GB" dirty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AF12807-9C12-40D8-B9B1-396F9F02B00F}"/>
              </a:ext>
            </a:extLst>
          </p:cNvPr>
          <p:cNvSpPr/>
          <p:nvPr/>
        </p:nvSpPr>
        <p:spPr>
          <a:xfrm>
            <a:off x="5181605" y="478786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30000" dirty="0">
                <a:solidFill>
                  <a:srgbClr val="FF0000"/>
                </a:solidFill>
              </a:rPr>
              <a:t>+</a:t>
            </a:r>
            <a:r>
              <a:rPr lang="en-GB" baseline="-25000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→</a:t>
            </a:r>
            <a:r>
              <a:rPr lang="el-GR" dirty="0">
                <a:solidFill>
                  <a:srgbClr val="FF0000"/>
                </a:solidFill>
              </a:rPr>
              <a:t>πππ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FAD097-7FB5-4DB7-8440-C9970BD07DF3}"/>
              </a:ext>
            </a:extLst>
          </p:cNvPr>
          <p:cNvSpPr txBox="1"/>
          <p:nvPr/>
        </p:nvSpPr>
        <p:spPr>
          <a:xfrm>
            <a:off x="569126" y="331988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Benefits from the new dimuon triggers (the same way as </a:t>
            </a:r>
            <a:r>
              <a:rPr lang="en-GB" dirty="0"/>
              <a:t>K</a:t>
            </a:r>
            <a:r>
              <a:rPr lang="en-GB" baseline="-25000" dirty="0"/>
              <a:t>S</a:t>
            </a:r>
            <a:r>
              <a:rPr lang="en-GB" dirty="0"/>
              <a:t> → µµ)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093A41E-CCD7-49BF-8ACA-FAD6CCFE3667}"/>
              </a:ext>
            </a:extLst>
          </p:cNvPr>
          <p:cNvSpPr/>
          <p:nvPr/>
        </p:nvSpPr>
        <p:spPr>
          <a:xfrm>
            <a:off x="7474420" y="327372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947BB7B-92BC-4D81-9E4B-CC66F25E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80" y="616620"/>
            <a:ext cx="3445598" cy="23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9B43306-4FE8-4C2A-9DD4-D3204090AAF2}"/>
              </a:ext>
            </a:extLst>
          </p:cNvPr>
          <p:cNvSpPr txBox="1"/>
          <p:nvPr/>
        </p:nvSpPr>
        <p:spPr>
          <a:xfrm>
            <a:off x="5364088" y="386104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Simulation</a:t>
            </a:r>
          </a:p>
        </p:txBody>
      </p:sp>
    </p:spTree>
    <p:extLst>
      <p:ext uri="{BB962C8B-B14F-4D97-AF65-F5344CB8AC3E}">
        <p14:creationId xmlns:p14="http://schemas.microsoft.com/office/powerpoint/2010/main" val="4293899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D8AB52-72B0-4EB1-8075-C9373E13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32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3E3A46-A98C-4521-9688-AB1DE434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7605192" cy="35611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82CBED-933C-4B4F-9FF6-3C738C3D5E14}"/>
              </a:ext>
            </a:extLst>
          </p:cNvPr>
          <p:cNvSpPr/>
          <p:nvPr/>
        </p:nvSpPr>
        <p:spPr>
          <a:xfrm>
            <a:off x="611560" y="4293096"/>
            <a:ext cx="411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https://arxiv.org/pdf/1904.08399.pdf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74A8DE-5FC8-4180-A488-21B6C6C727A1}"/>
              </a:ext>
            </a:extLst>
          </p:cNvPr>
          <p:cNvSpPr txBox="1"/>
          <p:nvPr/>
        </p:nvSpPr>
        <p:spPr>
          <a:xfrm>
            <a:off x="2843808" y="1556792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LHC</a:t>
            </a:r>
          </a:p>
        </p:txBody>
      </p:sp>
    </p:spTree>
    <p:extLst>
      <p:ext uri="{BB962C8B-B14F-4D97-AF65-F5344CB8AC3E}">
        <p14:creationId xmlns:p14="http://schemas.microsoft.com/office/powerpoint/2010/main" val="298293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605"/>
            <a:ext cx="898963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Efficiencies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68760"/>
            <a:ext cx="4658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More details in:  arXiv:1808.03477 [hep-ex]</a:t>
            </a:r>
          </a:p>
          <a:p>
            <a:r>
              <a:rPr lang="en-GB" dirty="0"/>
              <a:t> 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FD30EB7-81C3-4A26-A4DE-C0B9AF9AE479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7" name="Picture 9" descr="http://globhealth.vjf.cnrs.fr/images/ERC_Logo.png">
              <a:extLst>
                <a:ext uri="{FF2B5EF4-FFF2-40B4-BE49-F238E27FC236}">
                  <a16:creationId xmlns:a16="http://schemas.microsoft.com/office/drawing/2014/main" id="{1EFDEF6E-00C8-4CDB-A464-859E51C8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0D5CC6B-F488-4E37-82F7-7725E9129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7FF48D1-DCAB-4434-81DC-3AA9ECF939B1}"/>
              </a:ext>
            </a:extLst>
          </p:cNvPr>
          <p:cNvSpPr txBox="1"/>
          <p:nvPr/>
        </p:nvSpPr>
        <p:spPr>
          <a:xfrm>
            <a:off x="1907704" y="1915091"/>
            <a:ext cx="12715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Xs</a:t>
            </a:r>
            <a:r>
              <a:rPr lang="en-US" dirty="0"/>
              <a:t>/</a:t>
            </a:r>
            <a:r>
              <a:rPr lang="en-US" dirty="0" err="1"/>
              <a:t>Xs</a:t>
            </a:r>
            <a:r>
              <a:rPr lang="en-US" dirty="0"/>
              <a:t>(K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D28FB2-1B4C-4491-B84F-969F893B5705}"/>
              </a:ext>
            </a:extLst>
          </p:cNvPr>
          <p:cNvSpPr txBox="1"/>
          <p:nvPr/>
        </p:nvSpPr>
        <p:spPr>
          <a:xfrm>
            <a:off x="3300498" y="1929106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eff/eff(K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BF1F67-7FB5-4C95-BCAD-D283EFC0595F}"/>
              </a:ext>
            </a:extLst>
          </p:cNvPr>
          <p:cNvSpPr txBox="1"/>
          <p:nvPr/>
        </p:nvSpPr>
        <p:spPr>
          <a:xfrm>
            <a:off x="4705910" y="1761203"/>
            <a:ext cx="15119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eff/eff(K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  <a:p>
            <a:r>
              <a:rPr lang="en-US" sz="1000" dirty="0"/>
              <a:t>w/ Downstream tracks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367B6B-E943-4821-AA97-FD2721E560A6}"/>
              </a:ext>
            </a:extLst>
          </p:cNvPr>
          <p:cNvSpPr txBox="1"/>
          <p:nvPr/>
        </p:nvSpPr>
        <p:spPr>
          <a:xfrm>
            <a:off x="6793266" y="1639524"/>
            <a:ext cx="18085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Mass resolution</a:t>
            </a:r>
          </a:p>
        </p:txBody>
      </p:sp>
    </p:spTree>
    <p:extLst>
      <p:ext uri="{BB962C8B-B14F-4D97-AF65-F5344CB8AC3E}">
        <p14:creationId xmlns:p14="http://schemas.microsoft.com/office/powerpoint/2010/main" val="3248845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EBD227-4B42-4376-A69F-E6B9365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20D1DC-8D3A-40F4-9C59-1837E8D8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99" y="664499"/>
            <a:ext cx="7120801" cy="55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2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</a:t>
            </a:r>
            <a:r>
              <a:rPr lang="en-GB" sz="2800" baseline="-25000" dirty="0">
                <a:solidFill>
                  <a:srgbClr val="FF3300"/>
                </a:solidFill>
              </a:rPr>
              <a:t>S </a:t>
            </a:r>
            <a:r>
              <a:rPr lang="en-GB" sz="2800" dirty="0">
                <a:solidFill>
                  <a:srgbClr val="FF3300"/>
                </a:solidFill>
              </a:rPr>
              <a:t>→</a:t>
            </a:r>
            <a:r>
              <a:rPr lang="el-GR" sz="2800" dirty="0">
                <a:solidFill>
                  <a:srgbClr val="FF3300"/>
                </a:solidFill>
              </a:rPr>
              <a:t>π</a:t>
            </a:r>
            <a:r>
              <a:rPr lang="en-GB" sz="2800" baseline="30000" dirty="0">
                <a:solidFill>
                  <a:srgbClr val="FF3300"/>
                </a:solidFill>
              </a:rPr>
              <a:t>+</a:t>
            </a:r>
            <a:r>
              <a:rPr lang="el-GR" sz="2800" dirty="0">
                <a:solidFill>
                  <a:srgbClr val="FF3300"/>
                </a:solidFill>
              </a:rPr>
              <a:t>π</a:t>
            </a:r>
            <a:r>
              <a:rPr lang="en-GB" sz="2800" baseline="30000" dirty="0">
                <a:solidFill>
                  <a:srgbClr val="FF3300"/>
                </a:solidFill>
              </a:rPr>
              <a:t>-</a:t>
            </a:r>
            <a:r>
              <a:rPr lang="en-GB" sz="2800" dirty="0" err="1">
                <a:solidFill>
                  <a:srgbClr val="FF3300"/>
                </a:solidFill>
              </a:rPr>
              <a:t>ee</a:t>
            </a:r>
            <a:r>
              <a:rPr lang="en-GB" sz="2800" dirty="0">
                <a:solidFill>
                  <a:srgbClr val="FF3300"/>
                </a:solidFill>
              </a:rPr>
              <a:t> sensitivity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6783" y="447055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/>
              <a:t>C.Marin</a:t>
            </a:r>
            <a:r>
              <a:rPr lang="en-GB" sz="1200" dirty="0"/>
              <a:t> et al,</a:t>
            </a:r>
          </a:p>
          <a:p>
            <a:r>
              <a:rPr lang="en-GB" sz="1200" dirty="0"/>
              <a:t>LHCb-PUB-2016-016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4960"/>
            <a:ext cx="4824536" cy="43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9828" y="1988840"/>
            <a:ext cx="2856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Based on simulation:</a:t>
            </a:r>
          </a:p>
          <a:p>
            <a:endParaRPr lang="en-GB" dirty="0"/>
          </a:p>
          <a:p>
            <a:r>
              <a:rPr lang="en-GB" dirty="0"/>
              <a:t>Expected a signal yield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=120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−100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+280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36096" y="366883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the full Run-I dataset</a:t>
            </a:r>
          </a:p>
          <a:p>
            <a:endParaRPr lang="en-GB" dirty="0"/>
          </a:p>
          <a:p>
            <a:r>
              <a:rPr lang="en-GB" dirty="0"/>
              <a:t>Expected background yield is not well known yet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821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K0 tagging?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561D72C2-9EE1-481C-AA97-23FF617C222A}"/>
              </a:ext>
            </a:extLst>
          </p:cNvPr>
          <p:cNvSpPr/>
          <p:nvPr/>
        </p:nvSpPr>
        <p:spPr>
          <a:xfrm>
            <a:off x="7399509" y="581799"/>
            <a:ext cx="16369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arXiv:1808.03477 [hep-ex]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62030C-B2FE-4F64-8B1D-3503356A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17" y="1772816"/>
            <a:ext cx="7495904" cy="5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7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942975"/>
            <a:ext cx="62198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21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BA40-E7FE-4365-9E59-AB04C092EF39}" type="slidenum">
              <a:rPr lang="en-GB" smtClean="0"/>
              <a:t>38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668013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Lifetime acceptance and K</a:t>
            </a:r>
            <a:r>
              <a:rPr lang="en-GB" b="1" i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μμ</a:t>
            </a:r>
            <a:r>
              <a:rPr lang="en-GB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  <a:r>
              <a:rPr lang="en-GB" baseline="-25000" dirty="0"/>
              <a:t>L</a:t>
            </a:r>
            <a:r>
              <a:rPr lang="en-GB" dirty="0"/>
              <a:t> and K</a:t>
            </a:r>
            <a:r>
              <a:rPr lang="en-GB" baseline="-25000" dirty="0"/>
              <a:t>S</a:t>
            </a:r>
            <a:r>
              <a:rPr lang="en-GB" dirty="0"/>
              <a:t> are distinguishable only by the </a:t>
            </a:r>
            <a:r>
              <a:rPr lang="en-GB" dirty="0" err="1"/>
              <a:t>decaytime</a:t>
            </a:r>
            <a:r>
              <a:rPr lang="en-GB" dirty="0"/>
              <a:t>…</a:t>
            </a:r>
          </a:p>
          <a:p>
            <a:r>
              <a:rPr lang="en-GB" dirty="0"/>
              <a:t>… and that is in theory. In practice, </a:t>
            </a:r>
            <a:r>
              <a:rPr lang="en-GB" dirty="0" err="1"/>
              <a:t>LHCb</a:t>
            </a:r>
            <a:r>
              <a:rPr lang="en-GB" dirty="0"/>
              <a:t> </a:t>
            </a:r>
            <a:r>
              <a:rPr lang="en-GB" dirty="0" err="1"/>
              <a:t>decaytime</a:t>
            </a:r>
            <a:r>
              <a:rPr lang="en-GB" dirty="0"/>
              <a:t> acceptance is not great for </a:t>
            </a:r>
            <a:r>
              <a:rPr lang="en-GB" dirty="0" err="1"/>
              <a:t>kaons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192090"/>
                <a:ext cx="1584176" cy="38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𝜖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92090"/>
                <a:ext cx="1584176" cy="382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23728" y="2205042"/>
                <a:ext cx="2448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With </a:t>
                </a:r>
                <a:r>
                  <a:rPr lang="el-GR" dirty="0"/>
                  <a:t>β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≳</m:t>
                    </m:r>
                  </m:oMath>
                </a14:m>
                <a:r>
                  <a:rPr lang="en-GB" dirty="0"/>
                  <a:t> 5x</a:t>
                </a:r>
                <a:r>
                  <a:rPr lang="el-GR" dirty="0"/>
                  <a:t>Γ</a:t>
                </a:r>
                <a:r>
                  <a:rPr lang="en-GB" dirty="0"/>
                  <a:t>s (&gt;&gt; </a:t>
                </a:r>
                <a:r>
                  <a:rPr lang="el-GR" dirty="0"/>
                  <a:t>Γ</a:t>
                </a:r>
                <a:r>
                  <a:rPr lang="en-GB" baseline="-25000" dirty="0"/>
                  <a:t>L</a:t>
                </a:r>
                <a:r>
                  <a:rPr lang="en-GB" dirty="0"/>
                  <a:t>).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05042"/>
                <a:ext cx="244810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90" t="-6667" r="-149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2574374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makes the two lifetime distributions to look similar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476885"/>
            <a:ext cx="540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But the overall efficiency ratio is of course different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429309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makes K</a:t>
            </a:r>
            <a:r>
              <a:rPr lang="en-GB" baseline="-25000" dirty="0"/>
              <a:t>L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l-GR" dirty="0"/>
              <a:t>μμ</a:t>
            </a:r>
            <a:r>
              <a:rPr lang="en-GB" dirty="0"/>
              <a:t> to become a negligible background for the current level of precision</a:t>
            </a:r>
          </a:p>
          <a:p>
            <a:r>
              <a:rPr lang="en-GB" dirty="0"/>
              <a:t>But can be relevant when we approach the 10</a:t>
            </a:r>
            <a:r>
              <a:rPr lang="en-GB" baseline="30000" dirty="0"/>
              <a:t>-11</a:t>
            </a:r>
            <a:r>
              <a:rPr lang="en-GB" dirty="0"/>
              <a:t> level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D329FA-5971-4F4B-94DE-D9E03669D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24" y="4675380"/>
            <a:ext cx="4073519" cy="1258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07FDD4-5E50-453D-A81F-D874A718E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83" y="6076497"/>
            <a:ext cx="1780200" cy="4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2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1499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20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Strangeness production/detection at LHCb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2782"/>
            <a:ext cx="5198379" cy="58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0432" y="4694943"/>
            <a:ext cx="2089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  <a:r>
              <a:rPr lang="en-GB" baseline="-25000" dirty="0"/>
              <a:t>L</a:t>
            </a:r>
            <a:r>
              <a:rPr lang="en-GB" dirty="0"/>
              <a:t> , K</a:t>
            </a:r>
            <a:r>
              <a:rPr lang="en-GB" baseline="-25000" dirty="0"/>
              <a:t>S</a:t>
            </a:r>
            <a:r>
              <a:rPr lang="en-GB" dirty="0"/>
              <a:t> produced in equal amounts.  Acceptance ratio is ~2x10</a:t>
            </a:r>
            <a:r>
              <a:rPr lang="en-GB" baseline="30000" dirty="0"/>
              <a:t>-3</a:t>
            </a:r>
          </a:p>
          <a:p>
            <a:r>
              <a:rPr lang="en-GB" dirty="0"/>
              <a:t>(for Long Tracks)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023" y="1412776"/>
            <a:ext cx="3663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The pp collisions @ LHC produce a ‘</a:t>
            </a:r>
            <a:r>
              <a:rPr lang="en-GB" dirty="0" err="1"/>
              <a:t>kaon</a:t>
            </a:r>
            <a:r>
              <a:rPr lang="en-GB" dirty="0"/>
              <a:t> flux’ of 10</a:t>
            </a:r>
            <a:r>
              <a:rPr lang="en-GB" baseline="30000" dirty="0"/>
              <a:t>13</a:t>
            </a:r>
            <a:r>
              <a:rPr lang="en-GB" dirty="0"/>
              <a:t> K</a:t>
            </a:r>
            <a:r>
              <a:rPr lang="en-GB" baseline="-25000" dirty="0"/>
              <a:t>S </a:t>
            </a:r>
            <a:r>
              <a:rPr lang="en-GB" dirty="0"/>
              <a:t>per fb</a:t>
            </a:r>
            <a:r>
              <a:rPr lang="en-GB" baseline="30000" dirty="0"/>
              <a:t>-1</a:t>
            </a:r>
            <a:r>
              <a:rPr lang="en-GB" dirty="0"/>
              <a:t> of luminosity in the LHCb acceptance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Charged decay products can be reconstructed using Long Tracks or Downstream Tracks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We use Long Tracks for </a:t>
            </a:r>
            <a:r>
              <a:rPr lang="en-GB" dirty="0" err="1"/>
              <a:t>RnS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Downstream will be investigated (extra yield, but worse reconstruction quality)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27984" y="2204864"/>
            <a:ext cx="403244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3042778"/>
            <a:ext cx="3888432" cy="170198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">
            <a:extLst>
              <a:ext uri="{FF2B5EF4-FFF2-40B4-BE49-F238E27FC236}">
                <a16:creationId xmlns:a16="http://schemas.microsoft.com/office/drawing/2014/main" id="{2C98109C-E260-4BCC-88CB-574041F22535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3" name="Picture 10" descr="http://globhealth.vjf.cnrs.fr/images/ERC_Logo.png">
              <a:extLst>
                <a:ext uri="{FF2B5EF4-FFF2-40B4-BE49-F238E27FC236}">
                  <a16:creationId xmlns:a16="http://schemas.microsoft.com/office/drawing/2014/main" id="{3AFF2857-7A77-4860-8D21-B7C10A849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4F4DC44-7673-4BA6-838B-B37396A8B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2296FAF-C124-4DAB-BD89-8696F774E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05" y="6220240"/>
            <a:ext cx="731573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09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1000" y="1071479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Converting a signal yield into a branching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Ν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i="1">
                              <a:latin typeface="Cambria Math"/>
                            </a:rPr>
                            <m:t>→</m:t>
                          </m:r>
                          <m:r>
                            <a:rPr lang="el-GR" sz="2800" i="1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solidFill>
                            <a:srgbClr val="D60093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Β</m:t>
                      </m:r>
                      <m:r>
                        <a:rPr lang="en-GB" sz="28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l-GR" sz="2800" b="1" i="1" smtClean="0">
                          <a:solidFill>
                            <a:srgbClr val="007E00"/>
                          </a:solidFill>
                          <a:latin typeface="Cambria Math"/>
                        </a:rPr>
                        <m:t>𝜺</m:t>
                      </m:r>
                      <m:r>
                        <a:rPr lang="en-GB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rgbClr val="D60093"/>
                    </a:solidFill>
                  </a:rPr>
                  <a:t> production crossection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149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72200" y="1459468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E00"/>
                </a:solidFill>
              </a:rPr>
              <a:t>Absolute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762" y="2505785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Integrated luminosity</a:t>
            </a: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051344" y="1740932"/>
            <a:ext cx="0" cy="240268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89026" y="1692533"/>
            <a:ext cx="152400" cy="337066"/>
          </a:xfrm>
          <a:prstGeom prst="straightConnector1">
            <a:avLst/>
          </a:prstGeom>
          <a:ln w="38100">
            <a:solidFill>
              <a:srgbClr val="007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41426" y="2242810"/>
            <a:ext cx="228600" cy="347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228600"/>
            <a:ext cx="5432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Normalization of event yield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00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41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How? </a:t>
            </a:r>
            <a:r>
              <a:rPr lang="en-GB" sz="2000" dirty="0">
                <a:solidFill>
                  <a:srgbClr val="C00000"/>
                </a:solidFill>
              </a:rPr>
              <a:t>(normalization of event yield)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71479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Converting a signal yield into a branching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Ν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i="1">
                              <a:latin typeface="Cambria Math"/>
                            </a:rPr>
                            <m:t>→</m:t>
                          </m:r>
                          <m:r>
                            <a:rPr lang="el-GR" sz="2800" i="1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solidFill>
                            <a:srgbClr val="D60093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Β</m:t>
                      </m:r>
                      <m:r>
                        <a:rPr lang="en-GB" sz="28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l-GR" sz="2800" b="1" i="1" smtClean="0">
                          <a:solidFill>
                            <a:srgbClr val="007E00"/>
                          </a:solidFill>
                          <a:latin typeface="Cambria Math"/>
                        </a:rPr>
                        <m:t>𝜺</m:t>
                      </m:r>
                      <m:r>
                        <a:rPr lang="en-GB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rgbClr val="D60093"/>
                    </a:solidFill>
                  </a:rPr>
                  <a:t> production crossection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149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72200" y="1459468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E00"/>
                </a:solidFill>
              </a:rPr>
              <a:t>Absolute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762" y="2505785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Integrated luminosity</a:t>
            </a: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051344" y="1740932"/>
            <a:ext cx="0" cy="240268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89026" y="1692533"/>
            <a:ext cx="152400" cy="337066"/>
          </a:xfrm>
          <a:prstGeom prst="straightConnector1">
            <a:avLst/>
          </a:prstGeom>
          <a:ln w="38100">
            <a:solidFill>
              <a:srgbClr val="007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41426" y="2242810"/>
            <a:ext cx="228600" cy="347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44" y="3810000"/>
                <a:ext cx="8077200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Ν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𝜋𝜇𝜇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Ν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𝜋𝜋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Β</m:t>
                          </m:r>
                          <m:r>
                            <a:rPr lang="en-GB" sz="2800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𝜋𝜇𝜇</m:t>
                              </m:r>
                            </m:e>
                          </m:d>
                          <m:r>
                            <a:rPr lang="el-GR" sz="2800" b="1" i="1">
                              <a:solidFill>
                                <a:srgbClr val="007E00"/>
                              </a:solidFill>
                              <a:latin typeface="Cambria Math"/>
                            </a:rPr>
                            <m:t>𝜺</m:t>
                          </m:r>
                          <m:r>
                            <a:rPr lang="en-GB" sz="28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rgbClr val="0033CC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l-GR" sz="2800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Β</m:t>
                          </m:r>
                          <m:r>
                            <a:rPr lang="en-GB" sz="2800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𝜋𝜋</m:t>
                              </m:r>
                            </m:e>
                          </m:d>
                          <m:r>
                            <a:rPr lang="el-GR" sz="2800" b="1" i="1">
                              <a:solidFill>
                                <a:srgbClr val="007E00"/>
                              </a:solidFill>
                              <a:latin typeface="Cambria Math"/>
                            </a:rPr>
                            <m:t>𝜺</m:t>
                          </m:r>
                          <m:r>
                            <a:rPr lang="en-GB" sz="2800" b="1" i="1" smtClean="0">
                              <a:solidFill>
                                <a:srgbClr val="007E00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GB" sz="28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rgbClr val="0033CC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" y="3810000"/>
                <a:ext cx="8077200" cy="1049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3886200" y="3751402"/>
            <a:ext cx="381000" cy="1201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2491" y="5225534"/>
                <a:ext cx="5406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Introduce in the </a:t>
                </a:r>
                <a:r>
                  <a:rPr lang="en-GB" dirty="0" err="1"/>
                  <a:t>ntuples</a:t>
                </a:r>
                <a:r>
                  <a:rPr lang="en-GB" dirty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l-GR" i="1">
                        <a:latin typeface="Cambria Math"/>
                      </a:rPr>
                      <m:t>𝜋𝜋</m:t>
                    </m:r>
                  </m:oMath>
                </a14:m>
                <a:r>
                  <a:rPr lang="en-GB" dirty="0"/>
                  <a:t> decays counter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1" y="5225534"/>
                <a:ext cx="540654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15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6781800" y="3810000"/>
            <a:ext cx="381000" cy="1201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76400" y="4859198"/>
            <a:ext cx="0" cy="36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72200" y="4953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10400" y="5116945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Very well known</a:t>
            </a:r>
          </a:p>
          <a:p>
            <a:r>
              <a:rPr lang="en-GB" dirty="0"/>
              <a:t>(69.20±0.05)%</a:t>
            </a:r>
          </a:p>
        </p:txBody>
      </p:sp>
    </p:spTree>
    <p:extLst>
      <p:ext uri="{BB962C8B-B14F-4D97-AF65-F5344CB8AC3E}">
        <p14:creationId xmlns:p14="http://schemas.microsoft.com/office/powerpoint/2010/main" val="3984647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2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Dilepton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5318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formulae from hep-</a:t>
            </a:r>
            <a:r>
              <a:rPr lang="en-GB" dirty="0" err="1"/>
              <a:t>ph</a:t>
            </a:r>
            <a:r>
              <a:rPr lang="en-GB" dirty="0"/>
              <a:t>/9808289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466975"/>
            <a:ext cx="7953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62400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z= m</a:t>
            </a:r>
            <a:r>
              <a:rPr lang="en-GB" baseline="30000" dirty="0"/>
              <a:t>2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 </a:t>
            </a:r>
            <a:r>
              <a:rPr lang="en-GB" dirty="0"/>
              <a:t>d</a:t>
            </a:r>
            <a:r>
              <a:rPr lang="el-GR" dirty="0"/>
              <a:t>Γ</a:t>
            </a:r>
            <a:r>
              <a:rPr lang="en-GB" dirty="0"/>
              <a:t>/</a:t>
            </a:r>
            <a:r>
              <a:rPr lang="en-GB" dirty="0" err="1"/>
              <a:t>dm</a:t>
            </a:r>
            <a:r>
              <a:rPr lang="en-GB" dirty="0"/>
              <a:t>  = 2m</a:t>
            </a:r>
            <a:r>
              <a:rPr lang="el-GR" dirty="0"/>
              <a:t> </a:t>
            </a:r>
            <a:r>
              <a:rPr lang="en-GB" dirty="0"/>
              <a:t>d</a:t>
            </a:r>
            <a:r>
              <a:rPr lang="el-GR" dirty="0"/>
              <a:t>Γ</a:t>
            </a:r>
            <a:r>
              <a:rPr lang="en-GB" dirty="0"/>
              <a:t>/</a:t>
            </a:r>
            <a:r>
              <a:rPr lang="en-GB" dirty="0" err="1"/>
              <a:t>dz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741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495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95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924944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Remind of </a:t>
            </a:r>
            <a:r>
              <a:rPr lang="en-GB" dirty="0" err="1"/>
              <a:t>Bmm</a:t>
            </a:r>
            <a:r>
              <a:rPr lang="en-GB" dirty="0"/>
              <a:t> sensitivity</a:t>
            </a:r>
          </a:p>
        </p:txBody>
      </p:sp>
    </p:spTree>
    <p:extLst>
      <p:ext uri="{BB962C8B-B14F-4D97-AF65-F5344CB8AC3E}">
        <p14:creationId xmlns:p14="http://schemas.microsoft.com/office/powerpoint/2010/main" val="521821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mesons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1" y="160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check that we get right the expected increase of B meson yields (</a:t>
            </a:r>
            <a:r>
              <a:rPr lang="en-US" dirty="0" err="1"/>
              <a:t>i.e</a:t>
            </a:r>
            <a:r>
              <a:rPr lang="en-US" dirty="0"/>
              <a:t>, a factor ~2)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6248400" cy="41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029200" y="3352800"/>
            <a:ext cx="21336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124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B0s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34000" y="4038600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3886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B0d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10400" y="41910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4724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B+/-</a:t>
            </a:r>
          </a:p>
        </p:txBody>
      </p:sp>
      <p:pic>
        <p:nvPicPr>
          <p:cNvPr id="1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64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mesons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1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 mesons the increase is slightly smaller (~1.6- 1.7)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6096000" cy="418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8200" y="34290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D+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57800" y="35814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3810000"/>
            <a:ext cx="51648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D-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9600" y="3962400"/>
            <a:ext cx="914400" cy="6858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9800" y="4343400"/>
            <a:ext cx="18288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15200" y="4953000"/>
            <a:ext cx="59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62600" y="4876800"/>
            <a:ext cx="0" cy="533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2600" y="5410200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Ds</a:t>
            </a:r>
          </a:p>
        </p:txBody>
      </p:sp>
      <p:pic>
        <p:nvPicPr>
          <p:cNvPr id="16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98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 particles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6293889" cy="42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562600" y="2590800"/>
            <a:ext cx="12954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2209800"/>
            <a:ext cx="29883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US" baseline="30000" dirty="0">
                <a:solidFill>
                  <a:srgbClr val="00B050"/>
                </a:solidFill>
              </a:rPr>
              <a:t>0</a:t>
            </a:r>
            <a:r>
              <a:rPr lang="en-US" dirty="0">
                <a:solidFill>
                  <a:srgbClr val="00B050"/>
                </a:solidFill>
              </a:rPr>
              <a:t>s, K</a:t>
            </a:r>
            <a:r>
              <a:rPr lang="en-US" baseline="30000" dirty="0">
                <a:solidFill>
                  <a:srgbClr val="00B050"/>
                </a:solidFill>
              </a:rPr>
              <a:t>0</a:t>
            </a:r>
            <a:r>
              <a:rPr lang="en-US" baseline="-25000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 ,K</a:t>
            </a:r>
            <a:r>
              <a:rPr lang="en-US" baseline="30000" dirty="0">
                <a:solidFill>
                  <a:srgbClr val="00B050"/>
                </a:solidFill>
              </a:rPr>
              <a:t>+/-/0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l-GR" dirty="0">
                <a:solidFill>
                  <a:srgbClr val="00B050"/>
                </a:solidFill>
              </a:rPr>
              <a:t>φ</a:t>
            </a:r>
            <a:r>
              <a:rPr lang="en-US" dirty="0">
                <a:solidFill>
                  <a:srgbClr val="00B050"/>
                </a:solidFill>
              </a:rPr>
              <a:t>(1020),  K*</a:t>
            </a:r>
          </a:p>
          <a:p>
            <a:r>
              <a:rPr lang="en-US" dirty="0">
                <a:solidFill>
                  <a:srgbClr val="00B050"/>
                </a:solidFill>
              </a:rPr>
              <a:t>As well as anti baryons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172200" y="2514600"/>
          <a:ext cx="6096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Equation" r:id="rId4" imgW="304560" imgH="241200" progId="Equation.3">
                  <p:embed/>
                </p:oleObj>
              </mc:Choice>
              <mc:Fallback>
                <p:oleObj name="Equation" r:id="rId4" imgW="30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6096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467600" y="3352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Λ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0" y="2667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198120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for  most of them is ~40% </a:t>
            </a:r>
          </a:p>
          <a:p>
            <a:endParaRPr lang="en-US" dirty="0"/>
          </a:p>
          <a:p>
            <a:r>
              <a:rPr lang="en-US" dirty="0"/>
              <a:t>A bit less for baryons (note: baryons, not anti-baryons)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the momentum is also different </a:t>
            </a:r>
            <a:r>
              <a:rPr lang="en-US" dirty="0" err="1"/>
              <a:t>w.r.t</a:t>
            </a:r>
            <a:r>
              <a:rPr lang="en-US" dirty="0"/>
              <a:t> 7 </a:t>
            </a:r>
            <a:r>
              <a:rPr lang="en-US" dirty="0" err="1"/>
              <a:t>TeV</a:t>
            </a:r>
            <a:r>
              <a:rPr lang="en-US" dirty="0"/>
              <a:t>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240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In particular, for the K0s decaying in the VELO the increase is “only” ~30% </a:t>
            </a:r>
            <a:r>
              <a:rPr lang="en-US" b="1" i="1" dirty="0">
                <a:solidFill>
                  <a:srgbClr val="C00000"/>
                </a:solidFill>
                <a:sym typeface="Wingdings" pitchFamily="2" charset="2"/>
              </a:rPr>
              <a:t> This is the number we really care for Ks  </a:t>
            </a:r>
            <a:r>
              <a:rPr lang="el-GR" b="1" i="1" dirty="0">
                <a:solidFill>
                  <a:srgbClr val="C00000"/>
                </a:solidFill>
                <a:sym typeface="Wingdings" pitchFamily="2" charset="2"/>
              </a:rPr>
              <a:t>μμ</a:t>
            </a:r>
            <a:r>
              <a:rPr lang="en-US" b="1" i="1" dirty="0">
                <a:solidFill>
                  <a:srgbClr val="C00000"/>
                </a:solidFill>
                <a:sym typeface="Wingdings" pitchFamily="2" charset="2"/>
              </a:rPr>
              <a:t> studies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75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5715000" cy="38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50292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Electrons, </a:t>
            </a:r>
            <a:r>
              <a:rPr lang="en-US" b="1" dirty="0" err="1">
                <a:solidFill>
                  <a:srgbClr val="FF0000"/>
                </a:solidFill>
              </a:rPr>
              <a:t>muons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48006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2667000"/>
            <a:ext cx="5581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τ</a:t>
            </a:r>
            <a:r>
              <a:rPr lang="en-US" sz="2800" dirty="0">
                <a:solidFill>
                  <a:srgbClr val="7030A0"/>
                </a:solidFill>
              </a:rPr>
              <a:t>+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6120766" y="2928610"/>
            <a:ext cx="1194434" cy="6527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5434" y="3472190"/>
            <a:ext cx="4603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τ</a:t>
            </a:r>
            <a:r>
              <a:rPr lang="en-US" sz="2800" dirty="0">
                <a:solidFill>
                  <a:srgbClr val="7030A0"/>
                </a:solidFill>
              </a:rPr>
              <a:t>-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5845816" y="3733800"/>
            <a:ext cx="1292218" cy="65279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21336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in tau </a:t>
            </a:r>
            <a:r>
              <a:rPr lang="en-US" dirty="0" err="1"/>
              <a:t>yiled</a:t>
            </a:r>
            <a:r>
              <a:rPr lang="en-US" dirty="0"/>
              <a:t> consistent with ~ 2 , expected by the fact that most of them come from </a:t>
            </a:r>
            <a:r>
              <a:rPr lang="en-US" dirty="0" err="1"/>
              <a:t>b’s</a:t>
            </a:r>
            <a:r>
              <a:rPr lang="en-US" dirty="0"/>
              <a:t> and </a:t>
            </a:r>
            <a:r>
              <a:rPr lang="en-US" dirty="0" err="1"/>
              <a:t>c’s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Check with more stats if the asymmetry +/- is still there</a:t>
            </a:r>
          </a:p>
        </p:txBody>
      </p:sp>
      <p:pic>
        <p:nvPicPr>
          <p:cNvPr id="1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04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184576" cy="43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83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10" y="328612"/>
            <a:ext cx="466929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7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1F980F-DEF1-4148-BB86-E2ADF3A8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294FE7-8410-4BD4-9826-304293F3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402"/>
            <a:ext cx="3472764" cy="5929196"/>
          </a:xfrm>
          <a:prstGeom prst="rect">
            <a:avLst/>
          </a:prstGeom>
        </p:spPr>
      </p:pic>
      <p:grpSp>
        <p:nvGrpSpPr>
          <p:cNvPr id="4" name="Group 21">
            <a:extLst>
              <a:ext uri="{FF2B5EF4-FFF2-40B4-BE49-F238E27FC236}">
                <a16:creationId xmlns:a16="http://schemas.microsoft.com/office/drawing/2014/main" id="{825DFE64-6327-43D4-9366-E59EF82237FD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5" name="Picture 24" descr="http://globhealth.vjf.cnrs.fr/images/ERC_Logo.png">
              <a:extLst>
                <a:ext uri="{FF2B5EF4-FFF2-40B4-BE49-F238E27FC236}">
                  <a16:creationId xmlns:a16="http://schemas.microsoft.com/office/drawing/2014/main" id="{46544F72-63E3-42B0-AAC5-08893ADBD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FC8185E-932B-48B6-86C7-53C8DEFA5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D1F9065-82B9-4F79-BF40-ED4BCC532C93}"/>
              </a:ext>
            </a:extLst>
          </p:cNvPr>
          <p:cNvSpPr txBox="1"/>
          <p:nvPr/>
        </p:nvSpPr>
        <p:spPr>
          <a:xfrm>
            <a:off x="611560" y="1556792"/>
            <a:ext cx="12554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~0.15 barn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~0.04 barn</a:t>
            </a:r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2A96B51-2160-4B8F-94E4-E9886BE46560}"/>
              </a:ext>
            </a:extLst>
          </p:cNvPr>
          <p:cNvSpPr txBox="1"/>
          <p:nvPr/>
        </p:nvSpPr>
        <p:spPr>
          <a:xfrm>
            <a:off x="251520" y="548680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Strangeness cross sections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304C735-315C-4856-885B-8A22AB9723F9}"/>
              </a:ext>
            </a:extLst>
          </p:cNvPr>
          <p:cNvSpPr/>
          <p:nvPr/>
        </p:nvSpPr>
        <p:spPr>
          <a:xfrm>
            <a:off x="7812268" y="59484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5FA344-528F-444C-81DA-379EA3E8D8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8103"/>
            <a:ext cx="2160240" cy="16158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1B5FD4-CA27-426A-8E2A-A40AC971F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" y="4005064"/>
            <a:ext cx="2160240" cy="16158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6CE581C-0075-4E2B-B955-76312054C1EB}"/>
              </a:ext>
            </a:extLst>
          </p:cNvPr>
          <p:cNvSpPr txBox="1"/>
          <p:nvPr/>
        </p:nvSpPr>
        <p:spPr>
          <a:xfrm>
            <a:off x="1252469" y="3718720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 3x10</a:t>
            </a:r>
            <a:r>
              <a:rPr lang="en-US" sz="1200" baseline="30000" dirty="0"/>
              <a:t>14</a:t>
            </a:r>
            <a:r>
              <a:rPr lang="en-US" sz="1200" dirty="0"/>
              <a:t> produced per year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02E356-43DA-4CB0-BA01-411F3C33FD61}"/>
              </a:ext>
            </a:extLst>
          </p:cNvPr>
          <p:cNvSpPr txBox="1"/>
          <p:nvPr/>
        </p:nvSpPr>
        <p:spPr>
          <a:xfrm>
            <a:off x="971600" y="176352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4857EE-FA90-4BB3-B8A8-D3A7F67A5BA0}"/>
              </a:ext>
            </a:extLst>
          </p:cNvPr>
          <p:cNvSpPr txBox="1"/>
          <p:nvPr/>
        </p:nvSpPr>
        <p:spPr>
          <a:xfrm>
            <a:off x="1858056" y="157357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A54314-D80E-4B1A-B812-97EFC84565EE}"/>
              </a:ext>
            </a:extLst>
          </p:cNvPr>
          <p:cNvSpPr txBox="1"/>
          <p:nvPr/>
        </p:nvSpPr>
        <p:spPr>
          <a:xfrm>
            <a:off x="1907704" y="40770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0ECE2C-7B5B-4916-9349-DB3AE8645B7F}"/>
              </a:ext>
            </a:extLst>
          </p:cNvPr>
          <p:cNvSpPr txBox="1"/>
          <p:nvPr/>
        </p:nvSpPr>
        <p:spPr>
          <a:xfrm>
            <a:off x="1619672" y="48691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95906A-33C9-4F02-B6C3-9CECF9E7F29E}"/>
              </a:ext>
            </a:extLst>
          </p:cNvPr>
          <p:cNvSpPr txBox="1"/>
          <p:nvPr/>
        </p:nvSpPr>
        <p:spPr>
          <a:xfrm>
            <a:off x="899592" y="42838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52BCA23-7CE9-42E7-8642-E81449D617EA}"/>
              </a:ext>
            </a:extLst>
          </p:cNvPr>
          <p:cNvSpPr txBox="1"/>
          <p:nvPr/>
        </p:nvSpPr>
        <p:spPr>
          <a:xfrm>
            <a:off x="1619672" y="24115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2126FB-7349-4264-A689-696867549D2F}"/>
              </a:ext>
            </a:extLst>
          </p:cNvPr>
          <p:cNvSpPr/>
          <p:nvPr/>
        </p:nvSpPr>
        <p:spPr>
          <a:xfrm>
            <a:off x="2126287" y="278092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C0"/>
                </a:solidFill>
              </a:rPr>
              <a:t>Λ</a:t>
            </a:r>
            <a:endParaRPr lang="en-US" dirty="0">
              <a:solidFill>
                <a:srgbClr val="C000C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24437D5-4174-4B5F-943A-5D0A6E815D27}"/>
              </a:ext>
            </a:extLst>
          </p:cNvPr>
          <p:cNvSpPr/>
          <p:nvPr/>
        </p:nvSpPr>
        <p:spPr>
          <a:xfrm>
            <a:off x="2123728" y="5219908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C0"/>
                </a:solidFill>
              </a:rPr>
              <a:t>Σ</a:t>
            </a:r>
            <a:r>
              <a:rPr lang="en-US" baseline="30000" dirty="0">
                <a:solidFill>
                  <a:srgbClr val="C000C0"/>
                </a:solidFill>
              </a:rPr>
              <a:t>+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D40A2C8-61FC-4B73-A07B-7EC95B8BAED2}"/>
              </a:ext>
            </a:extLst>
          </p:cNvPr>
          <p:cNvSpPr txBox="1"/>
          <p:nvPr/>
        </p:nvSpPr>
        <p:spPr>
          <a:xfrm>
            <a:off x="1316539" y="6021288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 8x10</a:t>
            </a:r>
            <a:r>
              <a:rPr lang="en-US" sz="1200" baseline="30000" dirty="0"/>
              <a:t>13</a:t>
            </a:r>
            <a:r>
              <a:rPr lang="en-US" sz="1200" dirty="0"/>
              <a:t> produced per year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72A8E39-D340-4258-872E-D6D1D989F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67" y="6228431"/>
            <a:ext cx="755576" cy="56668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9160FE8-31D4-4E0C-B48F-04CA006DCC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2" y="6228430"/>
            <a:ext cx="755577" cy="5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4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50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0" y="1556792"/>
            <a:ext cx="7524328" cy="29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>
                <a:solidFill>
                  <a:srgbClr val="C00000"/>
                </a:solidFill>
              </a:rPr>
              <a:t>→</a:t>
            </a:r>
            <a:r>
              <a:rPr lang="el-GR" sz="2800" dirty="0">
                <a:solidFill>
                  <a:srgbClr val="C00000"/>
                </a:solidFill>
              </a:rPr>
              <a:t>π</a:t>
            </a:r>
            <a:r>
              <a:rPr lang="en-GB" sz="2800" baseline="30000" dirty="0">
                <a:solidFill>
                  <a:srgbClr val="C00000"/>
                </a:solidFill>
              </a:rPr>
              <a:t>0</a:t>
            </a:r>
            <a:r>
              <a:rPr lang="el-GR" sz="2800" dirty="0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sensitivity study</a:t>
            </a:r>
          </a:p>
        </p:txBody>
      </p:sp>
      <p:pic>
        <p:nvPicPr>
          <p:cNvPr id="6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al,</a:t>
            </a:r>
          </a:p>
          <a:p>
            <a:r>
              <a:rPr lang="en-GB" sz="1200" dirty="0"/>
              <a:t> CERN-LHCb-PUB-2016-017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335" y="5013175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As usual: BDT trained against combinatorial background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Specific backgrounds: K</a:t>
            </a:r>
            <a:r>
              <a:rPr lang="en-GB" baseline="-25000" dirty="0"/>
              <a:t>S </a:t>
            </a:r>
            <a:r>
              <a:rPr lang="en-GB" dirty="0"/>
              <a:t>→</a:t>
            </a:r>
            <a:r>
              <a:rPr lang="el-GR" dirty="0"/>
              <a:t>ππ, </a:t>
            </a:r>
            <a:r>
              <a:rPr lang="en-GB" dirty="0"/>
              <a:t>K</a:t>
            </a:r>
            <a:r>
              <a:rPr lang="en-GB" baseline="-25000" dirty="0"/>
              <a:t>L</a:t>
            </a:r>
            <a:r>
              <a:rPr lang="en-GB" dirty="0"/>
              <a:t>→</a:t>
            </a:r>
            <a:r>
              <a:rPr lang="el-GR" dirty="0"/>
              <a:t>πππ, </a:t>
            </a:r>
            <a:r>
              <a:rPr lang="en-GB" dirty="0"/>
              <a:t>K</a:t>
            </a:r>
            <a:r>
              <a:rPr lang="en-GB" baseline="-25000" dirty="0"/>
              <a:t>S/L </a:t>
            </a:r>
            <a:r>
              <a:rPr lang="en-GB" dirty="0"/>
              <a:t>→</a:t>
            </a:r>
            <a:r>
              <a:rPr lang="el-GR" dirty="0"/>
              <a:t>μμγγ</a:t>
            </a:r>
            <a:r>
              <a:rPr lang="en-GB" dirty="0"/>
              <a:t> (negligible)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3731229" y="5046567"/>
            <a:ext cx="408723" cy="1550785"/>
          </a:xfrm>
          <a:prstGeom prst="rightBrace">
            <a:avLst>
              <a:gd name="adj1" fmla="val 8333"/>
              <a:gd name="adj2" fmla="val 59997"/>
            </a:avLst>
          </a:prstGeom>
          <a:ln w="25400">
            <a:solidFill>
              <a:srgbClr val="C0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4313" y="5867399"/>
            <a:ext cx="2986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Don’t affect the sensitivity estimate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836711"/>
            <a:ext cx="269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The background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806266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>
                <a:solidFill>
                  <a:srgbClr val="C00000"/>
                </a:solidFill>
              </a:rPr>
              <a:t>→</a:t>
            </a:r>
            <a:r>
              <a:rPr lang="el-GR" sz="2800" dirty="0">
                <a:solidFill>
                  <a:srgbClr val="C00000"/>
                </a:solidFill>
              </a:rPr>
              <a:t>π</a:t>
            </a:r>
            <a:r>
              <a:rPr lang="en-GB" sz="2800" baseline="30000" dirty="0">
                <a:solidFill>
                  <a:srgbClr val="C00000"/>
                </a:solidFill>
              </a:rPr>
              <a:t>0</a:t>
            </a:r>
            <a:r>
              <a:rPr lang="el-GR" sz="2800" dirty="0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sensitivity study</a:t>
            </a:r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al,</a:t>
            </a:r>
          </a:p>
          <a:p>
            <a:r>
              <a:rPr lang="en-GB" sz="1200" dirty="0"/>
              <a:t> CERN-LHCb-PUB-2016-017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836711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Fit, FULL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3" y="1340768"/>
            <a:ext cx="69818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24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>
                <a:solidFill>
                  <a:srgbClr val="C00000"/>
                </a:solidFill>
              </a:rPr>
              <a:t>→</a:t>
            </a:r>
            <a:r>
              <a:rPr lang="el-GR" sz="2800" dirty="0">
                <a:solidFill>
                  <a:srgbClr val="C00000"/>
                </a:solidFill>
              </a:rPr>
              <a:t>π</a:t>
            </a:r>
            <a:r>
              <a:rPr lang="en-GB" sz="2800" baseline="30000" dirty="0">
                <a:solidFill>
                  <a:srgbClr val="C00000"/>
                </a:solidFill>
              </a:rPr>
              <a:t>0</a:t>
            </a:r>
            <a:r>
              <a:rPr lang="el-GR" sz="2800" dirty="0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sensitivity study</a:t>
            </a:r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al,</a:t>
            </a:r>
          </a:p>
          <a:p>
            <a:r>
              <a:rPr lang="en-GB" sz="1200" dirty="0"/>
              <a:t> CERN-LHCb-PUB-2016-017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836711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Fit, PARTIAL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2970"/>
            <a:ext cx="68865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31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1992" y="2924944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Ongoing stuff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1680" y="4005064"/>
            <a:ext cx="5328592" cy="2230206"/>
            <a:chOff x="323528" y="4408081"/>
            <a:chExt cx="5328592" cy="223020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475656" y="4408081"/>
              <a:ext cx="0" cy="1829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75656" y="6237312"/>
              <a:ext cx="41764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3528" y="5061086"/>
              <a:ext cx="171553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/>
                <a:t>BR(K</a:t>
              </a:r>
              <a:r>
                <a:rPr lang="en-GB" i="1" baseline="-25000" dirty="0"/>
                <a:t>S </a:t>
              </a:r>
              <a:r>
                <a:rPr lang="en-GB" i="1" dirty="0"/>
                <a:t>→X</a:t>
              </a:r>
              <a:r>
                <a:rPr lang="en-GB" i="1" baseline="30000" dirty="0"/>
                <a:t>0</a:t>
              </a:r>
              <a:r>
                <a:rPr lang="el-GR" i="1" dirty="0"/>
                <a:t>μμ</a:t>
              </a:r>
              <a:r>
                <a:rPr lang="en-GB" i="1" dirty="0"/>
                <a:t> 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5096" y="626895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m</a:t>
              </a:r>
              <a:r>
                <a:rPr lang="en-GB" baseline="-25000" dirty="0" err="1"/>
                <a:t>X</a:t>
              </a:r>
              <a:endParaRPr lang="en-GB" baseline="-25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02229" y="4598126"/>
              <a:ext cx="3670662" cy="1438274"/>
            </a:xfrm>
            <a:custGeom>
              <a:avLst/>
              <a:gdLst>
                <a:gd name="connsiteX0" fmla="*/ 0 w 3670662"/>
                <a:gd name="connsiteY0" fmla="*/ 0 h 1438274"/>
                <a:gd name="connsiteX1" fmla="*/ 26125 w 3670662"/>
                <a:gd name="connsiteY1" fmla="*/ 65314 h 1438274"/>
                <a:gd name="connsiteX2" fmla="*/ 39188 w 3670662"/>
                <a:gd name="connsiteY2" fmla="*/ 104503 h 1438274"/>
                <a:gd name="connsiteX3" fmla="*/ 78377 w 3670662"/>
                <a:gd name="connsiteY3" fmla="*/ 391885 h 1438274"/>
                <a:gd name="connsiteX4" fmla="*/ 91440 w 3670662"/>
                <a:gd name="connsiteY4" fmla="*/ 444137 h 1438274"/>
                <a:gd name="connsiteX5" fmla="*/ 209005 w 3670662"/>
                <a:gd name="connsiteY5" fmla="*/ 509451 h 1438274"/>
                <a:gd name="connsiteX6" fmla="*/ 287382 w 3670662"/>
                <a:gd name="connsiteY6" fmla="*/ 561703 h 1438274"/>
                <a:gd name="connsiteX7" fmla="*/ 339634 w 3670662"/>
                <a:gd name="connsiteY7" fmla="*/ 522514 h 1438274"/>
                <a:gd name="connsiteX8" fmla="*/ 378822 w 3670662"/>
                <a:gd name="connsiteY8" fmla="*/ 509451 h 1438274"/>
                <a:gd name="connsiteX9" fmla="*/ 391885 w 3670662"/>
                <a:gd name="connsiteY9" fmla="*/ 561703 h 1438274"/>
                <a:gd name="connsiteX10" fmla="*/ 470262 w 3670662"/>
                <a:gd name="connsiteY10" fmla="*/ 613954 h 1438274"/>
                <a:gd name="connsiteX11" fmla="*/ 496388 w 3670662"/>
                <a:gd name="connsiteY11" fmla="*/ 653143 h 1438274"/>
                <a:gd name="connsiteX12" fmla="*/ 587828 w 3670662"/>
                <a:gd name="connsiteY12" fmla="*/ 718457 h 1438274"/>
                <a:gd name="connsiteX13" fmla="*/ 744582 w 3670662"/>
                <a:gd name="connsiteY13" fmla="*/ 862148 h 1438274"/>
                <a:gd name="connsiteX14" fmla="*/ 783771 w 3670662"/>
                <a:gd name="connsiteY14" fmla="*/ 875211 h 1438274"/>
                <a:gd name="connsiteX15" fmla="*/ 822960 w 3670662"/>
                <a:gd name="connsiteY15" fmla="*/ 914400 h 1438274"/>
                <a:gd name="connsiteX16" fmla="*/ 979714 w 3670662"/>
                <a:gd name="connsiteY16" fmla="*/ 992777 h 1438274"/>
                <a:gd name="connsiteX17" fmla="*/ 1188720 w 3670662"/>
                <a:gd name="connsiteY17" fmla="*/ 979714 h 1438274"/>
                <a:gd name="connsiteX18" fmla="*/ 1227908 w 3670662"/>
                <a:gd name="connsiteY18" fmla="*/ 1097280 h 1438274"/>
                <a:gd name="connsiteX19" fmla="*/ 1293222 w 3670662"/>
                <a:gd name="connsiteY19" fmla="*/ 1162594 h 1438274"/>
                <a:gd name="connsiteX20" fmla="*/ 1397725 w 3670662"/>
                <a:gd name="connsiteY20" fmla="*/ 1254034 h 1438274"/>
                <a:gd name="connsiteX21" fmla="*/ 1658982 w 3670662"/>
                <a:gd name="connsiteY21" fmla="*/ 1240971 h 1438274"/>
                <a:gd name="connsiteX22" fmla="*/ 1711234 w 3670662"/>
                <a:gd name="connsiteY22" fmla="*/ 1214845 h 1438274"/>
                <a:gd name="connsiteX23" fmla="*/ 1815737 w 3670662"/>
                <a:gd name="connsiteY23" fmla="*/ 1254034 h 1438274"/>
                <a:gd name="connsiteX24" fmla="*/ 1867988 w 3670662"/>
                <a:gd name="connsiteY24" fmla="*/ 1267097 h 1438274"/>
                <a:gd name="connsiteX25" fmla="*/ 1894114 w 3670662"/>
                <a:gd name="connsiteY25" fmla="*/ 1306285 h 1438274"/>
                <a:gd name="connsiteX26" fmla="*/ 2063931 w 3670662"/>
                <a:gd name="connsiteY26" fmla="*/ 1332411 h 1438274"/>
                <a:gd name="connsiteX27" fmla="*/ 2116182 w 3670662"/>
                <a:gd name="connsiteY27" fmla="*/ 1345474 h 1438274"/>
                <a:gd name="connsiteX28" fmla="*/ 2233748 w 3670662"/>
                <a:gd name="connsiteY28" fmla="*/ 1410788 h 1438274"/>
                <a:gd name="connsiteX29" fmla="*/ 2351314 w 3670662"/>
                <a:gd name="connsiteY29" fmla="*/ 1371600 h 1438274"/>
                <a:gd name="connsiteX30" fmla="*/ 2416628 w 3670662"/>
                <a:gd name="connsiteY30" fmla="*/ 1384663 h 1438274"/>
                <a:gd name="connsiteX31" fmla="*/ 2455817 w 3670662"/>
                <a:gd name="connsiteY31" fmla="*/ 1397725 h 1438274"/>
                <a:gd name="connsiteX32" fmla="*/ 2599508 w 3670662"/>
                <a:gd name="connsiteY32" fmla="*/ 1410788 h 1438274"/>
                <a:gd name="connsiteX33" fmla="*/ 2730137 w 3670662"/>
                <a:gd name="connsiteY33" fmla="*/ 1384663 h 1438274"/>
                <a:gd name="connsiteX34" fmla="*/ 2847702 w 3670662"/>
                <a:gd name="connsiteY34" fmla="*/ 1371600 h 1438274"/>
                <a:gd name="connsiteX35" fmla="*/ 2899954 w 3670662"/>
                <a:gd name="connsiteY35" fmla="*/ 1345474 h 1438274"/>
                <a:gd name="connsiteX36" fmla="*/ 3122022 w 3670662"/>
                <a:gd name="connsiteY36" fmla="*/ 1384663 h 1438274"/>
                <a:gd name="connsiteX37" fmla="*/ 3148148 w 3670662"/>
                <a:gd name="connsiteY37" fmla="*/ 1423851 h 1438274"/>
                <a:gd name="connsiteX38" fmla="*/ 3213462 w 3670662"/>
                <a:gd name="connsiteY38" fmla="*/ 1371600 h 1438274"/>
                <a:gd name="connsiteX39" fmla="*/ 3344091 w 3670662"/>
                <a:gd name="connsiteY39" fmla="*/ 1358537 h 1438274"/>
                <a:gd name="connsiteX40" fmla="*/ 3540034 w 3670662"/>
                <a:gd name="connsiteY40" fmla="*/ 1084217 h 1438274"/>
                <a:gd name="connsiteX41" fmla="*/ 3553097 w 3670662"/>
                <a:gd name="connsiteY41" fmla="*/ 1031965 h 1438274"/>
                <a:gd name="connsiteX42" fmla="*/ 3540034 w 3670662"/>
                <a:gd name="connsiteY42" fmla="*/ 1071154 h 1438274"/>
                <a:gd name="connsiteX43" fmla="*/ 3553097 w 3670662"/>
                <a:gd name="connsiteY43" fmla="*/ 1005840 h 1438274"/>
                <a:gd name="connsiteX44" fmla="*/ 3631474 w 3670662"/>
                <a:gd name="connsiteY44" fmla="*/ 992777 h 1438274"/>
                <a:gd name="connsiteX45" fmla="*/ 3644537 w 3670662"/>
                <a:gd name="connsiteY45" fmla="*/ 901337 h 1438274"/>
                <a:gd name="connsiteX46" fmla="*/ 3670662 w 3670662"/>
                <a:gd name="connsiteY46" fmla="*/ 862148 h 14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670662" h="1438274">
                  <a:moveTo>
                    <a:pt x="0" y="0"/>
                  </a:moveTo>
                  <a:cubicBezTo>
                    <a:pt x="8708" y="21771"/>
                    <a:pt x="17892" y="43359"/>
                    <a:pt x="26125" y="65314"/>
                  </a:cubicBezTo>
                  <a:cubicBezTo>
                    <a:pt x="30960" y="78207"/>
                    <a:pt x="37941" y="90790"/>
                    <a:pt x="39188" y="104503"/>
                  </a:cubicBezTo>
                  <a:cubicBezTo>
                    <a:pt x="64771" y="385917"/>
                    <a:pt x="4079" y="280441"/>
                    <a:pt x="78377" y="391885"/>
                  </a:cubicBezTo>
                  <a:cubicBezTo>
                    <a:pt x="82731" y="409302"/>
                    <a:pt x="79756" y="430506"/>
                    <a:pt x="91440" y="444137"/>
                  </a:cubicBezTo>
                  <a:cubicBezTo>
                    <a:pt x="108685" y="464257"/>
                    <a:pt x="183719" y="494279"/>
                    <a:pt x="209005" y="509451"/>
                  </a:cubicBezTo>
                  <a:cubicBezTo>
                    <a:pt x="235930" y="525606"/>
                    <a:pt x="287382" y="561703"/>
                    <a:pt x="287382" y="561703"/>
                  </a:cubicBezTo>
                  <a:cubicBezTo>
                    <a:pt x="304799" y="548640"/>
                    <a:pt x="320731" y="533316"/>
                    <a:pt x="339634" y="522514"/>
                  </a:cubicBezTo>
                  <a:cubicBezTo>
                    <a:pt x="351589" y="515682"/>
                    <a:pt x="367807" y="501189"/>
                    <a:pt x="378822" y="509451"/>
                  </a:cubicBezTo>
                  <a:cubicBezTo>
                    <a:pt x="393185" y="520223"/>
                    <a:pt x="380063" y="548192"/>
                    <a:pt x="391885" y="561703"/>
                  </a:cubicBezTo>
                  <a:cubicBezTo>
                    <a:pt x="412561" y="585333"/>
                    <a:pt x="470262" y="613954"/>
                    <a:pt x="470262" y="613954"/>
                  </a:cubicBezTo>
                  <a:cubicBezTo>
                    <a:pt x="478971" y="627017"/>
                    <a:pt x="485287" y="642042"/>
                    <a:pt x="496388" y="653143"/>
                  </a:cubicBezTo>
                  <a:cubicBezTo>
                    <a:pt x="584581" y="741335"/>
                    <a:pt x="513665" y="651710"/>
                    <a:pt x="587828" y="718457"/>
                  </a:cubicBezTo>
                  <a:cubicBezTo>
                    <a:pt x="642027" y="767236"/>
                    <a:pt x="682448" y="823315"/>
                    <a:pt x="744582" y="862148"/>
                  </a:cubicBezTo>
                  <a:cubicBezTo>
                    <a:pt x="756259" y="869446"/>
                    <a:pt x="770708" y="870857"/>
                    <a:pt x="783771" y="875211"/>
                  </a:cubicBezTo>
                  <a:cubicBezTo>
                    <a:pt x="796834" y="888274"/>
                    <a:pt x="806436" y="906138"/>
                    <a:pt x="822960" y="914400"/>
                  </a:cubicBezTo>
                  <a:cubicBezTo>
                    <a:pt x="1003082" y="1004461"/>
                    <a:pt x="891177" y="904240"/>
                    <a:pt x="979714" y="992777"/>
                  </a:cubicBezTo>
                  <a:cubicBezTo>
                    <a:pt x="1136314" y="961457"/>
                    <a:pt x="1066541" y="959351"/>
                    <a:pt x="1188720" y="979714"/>
                  </a:cubicBezTo>
                  <a:cubicBezTo>
                    <a:pt x="1276601" y="1155479"/>
                    <a:pt x="1151933" y="894682"/>
                    <a:pt x="1227908" y="1097280"/>
                  </a:cubicBezTo>
                  <a:cubicBezTo>
                    <a:pt x="1245783" y="1144945"/>
                    <a:pt x="1257931" y="1132345"/>
                    <a:pt x="1293222" y="1162594"/>
                  </a:cubicBezTo>
                  <a:cubicBezTo>
                    <a:pt x="1451067" y="1297889"/>
                    <a:pt x="1246044" y="1140271"/>
                    <a:pt x="1397725" y="1254034"/>
                  </a:cubicBezTo>
                  <a:cubicBezTo>
                    <a:pt x="1484811" y="1249680"/>
                    <a:pt x="1572461" y="1251786"/>
                    <a:pt x="1658982" y="1240971"/>
                  </a:cubicBezTo>
                  <a:cubicBezTo>
                    <a:pt x="1678305" y="1238556"/>
                    <a:pt x="1691828" y="1213228"/>
                    <a:pt x="1711234" y="1214845"/>
                  </a:cubicBezTo>
                  <a:cubicBezTo>
                    <a:pt x="1748309" y="1217935"/>
                    <a:pt x="1780443" y="1242269"/>
                    <a:pt x="1815737" y="1254034"/>
                  </a:cubicBezTo>
                  <a:cubicBezTo>
                    <a:pt x="1832769" y="1259711"/>
                    <a:pt x="1850571" y="1262743"/>
                    <a:pt x="1867988" y="1267097"/>
                  </a:cubicBezTo>
                  <a:cubicBezTo>
                    <a:pt x="1876697" y="1280160"/>
                    <a:pt x="1879220" y="1301320"/>
                    <a:pt x="1894114" y="1306285"/>
                  </a:cubicBezTo>
                  <a:cubicBezTo>
                    <a:pt x="1948447" y="1324396"/>
                    <a:pt x="2007531" y="1322458"/>
                    <a:pt x="2063931" y="1332411"/>
                  </a:cubicBezTo>
                  <a:cubicBezTo>
                    <a:pt x="2081611" y="1335531"/>
                    <a:pt x="2098765" y="1341120"/>
                    <a:pt x="2116182" y="1345474"/>
                  </a:cubicBezTo>
                  <a:cubicBezTo>
                    <a:pt x="2121034" y="1348385"/>
                    <a:pt x="2217966" y="1408815"/>
                    <a:pt x="2233748" y="1410788"/>
                  </a:cubicBezTo>
                  <a:cubicBezTo>
                    <a:pt x="2255176" y="1413466"/>
                    <a:pt x="2339300" y="1376406"/>
                    <a:pt x="2351314" y="1371600"/>
                  </a:cubicBezTo>
                  <a:cubicBezTo>
                    <a:pt x="2373085" y="1375954"/>
                    <a:pt x="2395088" y="1379278"/>
                    <a:pt x="2416628" y="1384663"/>
                  </a:cubicBezTo>
                  <a:cubicBezTo>
                    <a:pt x="2429986" y="1388003"/>
                    <a:pt x="2442186" y="1395778"/>
                    <a:pt x="2455817" y="1397725"/>
                  </a:cubicBezTo>
                  <a:cubicBezTo>
                    <a:pt x="2503428" y="1404526"/>
                    <a:pt x="2551611" y="1406434"/>
                    <a:pt x="2599508" y="1410788"/>
                  </a:cubicBezTo>
                  <a:cubicBezTo>
                    <a:pt x="2731844" y="1463723"/>
                    <a:pt x="2597601" y="1431997"/>
                    <a:pt x="2730137" y="1384663"/>
                  </a:cubicBezTo>
                  <a:cubicBezTo>
                    <a:pt x="2767269" y="1371401"/>
                    <a:pt x="2808514" y="1375954"/>
                    <a:pt x="2847702" y="1371600"/>
                  </a:cubicBezTo>
                  <a:cubicBezTo>
                    <a:pt x="2865119" y="1362891"/>
                    <a:pt x="2880481" y="1345474"/>
                    <a:pt x="2899954" y="1345474"/>
                  </a:cubicBezTo>
                  <a:cubicBezTo>
                    <a:pt x="2972094" y="1345474"/>
                    <a:pt x="3050391" y="1366755"/>
                    <a:pt x="3122022" y="1384663"/>
                  </a:cubicBezTo>
                  <a:cubicBezTo>
                    <a:pt x="3130731" y="1397726"/>
                    <a:pt x="3132606" y="1426071"/>
                    <a:pt x="3148148" y="1423851"/>
                  </a:cubicBezTo>
                  <a:cubicBezTo>
                    <a:pt x="3175749" y="1419908"/>
                    <a:pt x="3187012" y="1380417"/>
                    <a:pt x="3213462" y="1371600"/>
                  </a:cubicBezTo>
                  <a:cubicBezTo>
                    <a:pt x="3254977" y="1357762"/>
                    <a:pt x="3300548" y="1362891"/>
                    <a:pt x="3344091" y="1358537"/>
                  </a:cubicBezTo>
                  <a:cubicBezTo>
                    <a:pt x="3472997" y="1251116"/>
                    <a:pt x="3431365" y="1301556"/>
                    <a:pt x="3540034" y="1084217"/>
                  </a:cubicBezTo>
                  <a:cubicBezTo>
                    <a:pt x="3548063" y="1068159"/>
                    <a:pt x="3553097" y="1049918"/>
                    <a:pt x="3553097" y="1031965"/>
                  </a:cubicBezTo>
                  <a:cubicBezTo>
                    <a:pt x="3553097" y="1018195"/>
                    <a:pt x="3540034" y="1084924"/>
                    <a:pt x="3540034" y="1071154"/>
                  </a:cubicBezTo>
                  <a:cubicBezTo>
                    <a:pt x="3540034" y="1048951"/>
                    <a:pt x="3548743" y="1027611"/>
                    <a:pt x="3553097" y="1005840"/>
                  </a:cubicBezTo>
                  <a:cubicBezTo>
                    <a:pt x="3587412" y="1028716"/>
                    <a:pt x="3605006" y="1058947"/>
                    <a:pt x="3631474" y="992777"/>
                  </a:cubicBezTo>
                  <a:cubicBezTo>
                    <a:pt x="3642909" y="964190"/>
                    <a:pt x="3635690" y="930828"/>
                    <a:pt x="3644537" y="901337"/>
                  </a:cubicBezTo>
                  <a:cubicBezTo>
                    <a:pt x="3649048" y="886300"/>
                    <a:pt x="3670662" y="862148"/>
                    <a:pt x="3670662" y="8621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3204" y="4797364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LHCb Fictitious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020" y="5317263"/>
              <a:ext cx="192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</a:rPr>
                <a:t>90% CL exclusion</a:t>
              </a:r>
            </a:p>
          </p:txBody>
        </p:sp>
        <p:cxnSp>
          <p:nvCxnSpPr>
            <p:cNvPr id="15" name="Straight Connector 14"/>
            <p:cNvCxnSpPr>
              <a:stCxn id="12" idx="37"/>
            </p:cNvCxnSpPr>
            <p:nvPr/>
          </p:nvCxnSpPr>
          <p:spPr>
            <a:xfrm flipH="1">
              <a:off x="4644008" y="6021977"/>
              <a:ext cx="6369" cy="215335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55590" y="61560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00CC"/>
                  </a:solidFill>
                </a:rPr>
                <a:t>γ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75656" y="4598126"/>
              <a:ext cx="1" cy="1611870"/>
            </a:xfrm>
            <a:prstGeom prst="line">
              <a:avLst/>
            </a:prstGeom>
            <a:ln w="254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83916" y="623731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00CC"/>
                  </a:solidFill>
                </a:rPr>
                <a:t>π</a:t>
              </a:r>
              <a:r>
                <a:rPr lang="en-GB" baseline="30000" dirty="0">
                  <a:solidFill>
                    <a:srgbClr val="0000CC"/>
                  </a:solidFill>
                </a:rPr>
                <a:t>0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752122" y="5188726"/>
              <a:ext cx="6370" cy="1048586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2930" y="572172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CC"/>
                  </a:solidFill>
                </a:rPr>
                <a:t>X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975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54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30000" dirty="0">
                <a:solidFill>
                  <a:srgbClr val="C00000"/>
                </a:solidFill>
              </a:rPr>
              <a:t>+</a:t>
            </a:r>
            <a:r>
              <a:rPr lang="en-GB" sz="2800" baseline="-25000" dirty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studies </a:t>
            </a:r>
          </a:p>
        </p:txBody>
      </p:sp>
      <p:pic>
        <p:nvPicPr>
          <p:cNvPr id="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" y="1268760"/>
            <a:ext cx="4307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9" y="155679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 samples of charged </a:t>
            </a:r>
            <a:r>
              <a:rPr lang="en-GB" dirty="0" err="1"/>
              <a:t>kaon</a:t>
            </a:r>
            <a:r>
              <a:rPr lang="en-GB" dirty="0"/>
              <a:t> decays are available</a:t>
            </a:r>
          </a:p>
          <a:p>
            <a:endParaRPr lang="en-GB" dirty="0"/>
          </a:p>
          <a:p>
            <a:r>
              <a:rPr lang="en-GB" dirty="0"/>
              <a:t>K</a:t>
            </a:r>
            <a:r>
              <a:rPr lang="en-GB" baseline="30000" dirty="0"/>
              <a:t>+</a:t>
            </a:r>
            <a:r>
              <a:rPr lang="en-GB" dirty="0"/>
              <a:t> mass is not very well known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K</a:t>
            </a:r>
            <a:r>
              <a:rPr lang="en-GB" baseline="30000" dirty="0"/>
              <a:t>+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πμμ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896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>
                <a:solidFill>
                  <a:srgbClr val="C00000"/>
                </a:solidFill>
              </a:rPr>
              <a:t>→X</a:t>
            </a:r>
            <a:r>
              <a:rPr lang="en-GB" sz="2800" baseline="30000" dirty="0">
                <a:solidFill>
                  <a:srgbClr val="C00000"/>
                </a:solidFill>
              </a:rPr>
              <a:t>0</a:t>
            </a:r>
            <a:r>
              <a:rPr lang="el-GR" sz="2800" dirty="0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The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μμ</a:t>
            </a:r>
            <a:r>
              <a:rPr lang="en-GB" dirty="0"/>
              <a:t>  PARTIAL analysis can be </a:t>
            </a:r>
            <a:r>
              <a:rPr lang="en-GB" dirty="0" err="1"/>
              <a:t>recasted</a:t>
            </a:r>
            <a:r>
              <a:rPr lang="en-GB" dirty="0"/>
              <a:t> for general/inclusive 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→X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μμ</a:t>
            </a:r>
            <a:r>
              <a:rPr lang="en-GB" dirty="0"/>
              <a:t>. With X being whatever neutral system: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/>
              <a:t>→γ</a:t>
            </a:r>
            <a:r>
              <a:rPr lang="el-GR" dirty="0"/>
              <a:t>μμ</a:t>
            </a:r>
            <a:r>
              <a:rPr lang="en-GB" dirty="0"/>
              <a:t>. Can also be completed with photon reconstruction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/>
              <a:t>→(</a:t>
            </a:r>
            <a:r>
              <a:rPr lang="en-GB" dirty="0" err="1"/>
              <a:t>l+l</a:t>
            </a:r>
            <a:r>
              <a:rPr lang="en-GB" dirty="0"/>
              <a:t>-)</a:t>
            </a:r>
            <a:r>
              <a:rPr lang="el-GR" dirty="0"/>
              <a:t>μμ</a:t>
            </a:r>
            <a:r>
              <a:rPr lang="en-GB" dirty="0"/>
              <a:t>. Some of them are also being searched for explicitly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Some exotic, </a:t>
            </a:r>
            <a:r>
              <a:rPr lang="en-GB" dirty="0" err="1"/>
              <a:t>eg</a:t>
            </a:r>
            <a:r>
              <a:rPr lang="en-GB" dirty="0"/>
              <a:t>, 17 MeV neutral boson of </a:t>
            </a:r>
            <a:r>
              <a:rPr lang="en-GB" sz="1400" dirty="0"/>
              <a:t>Phys. Rev. </a:t>
            </a:r>
            <a:r>
              <a:rPr lang="en-GB" sz="1400" dirty="0" err="1"/>
              <a:t>Lett</a:t>
            </a:r>
            <a:r>
              <a:rPr lang="en-GB" sz="1400" dirty="0"/>
              <a:t>. 116, 042501 (2016)</a:t>
            </a:r>
          </a:p>
          <a:p>
            <a:pPr marL="742950" lvl="1" indent="-285750">
              <a:buFont typeface="Arial" charset="0"/>
              <a:buChar char="•"/>
            </a:pPr>
            <a:endParaRPr lang="en-GB" dirty="0">
              <a:solidFill>
                <a:srgbClr val="C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>
              <a:solidFill>
                <a:srgbClr val="C00000"/>
              </a:solidFill>
            </a:endParaRPr>
          </a:p>
          <a:p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893867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Limits can be provided as a function of X</a:t>
            </a:r>
            <a:r>
              <a:rPr lang="en-GB" baseline="30000" dirty="0"/>
              <a:t>0</a:t>
            </a:r>
            <a:r>
              <a:rPr lang="en-GB" dirty="0"/>
              <a:t> mass</a:t>
            </a:r>
          </a:p>
        </p:txBody>
      </p:sp>
      <p:pic>
        <p:nvPicPr>
          <p:cNvPr id="19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3528" y="4408081"/>
            <a:ext cx="5328592" cy="2230206"/>
            <a:chOff x="323528" y="4408081"/>
            <a:chExt cx="5328592" cy="223020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475656" y="4408081"/>
              <a:ext cx="0" cy="1829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75656" y="6237312"/>
              <a:ext cx="41764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3528" y="5061086"/>
              <a:ext cx="171553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/>
                <a:t>BR(K</a:t>
              </a:r>
              <a:r>
                <a:rPr lang="en-GB" i="1" baseline="-25000" dirty="0"/>
                <a:t>S </a:t>
              </a:r>
              <a:r>
                <a:rPr lang="en-GB" i="1" dirty="0"/>
                <a:t>→X</a:t>
              </a:r>
              <a:r>
                <a:rPr lang="en-GB" i="1" baseline="30000" dirty="0"/>
                <a:t>0</a:t>
              </a:r>
              <a:r>
                <a:rPr lang="el-GR" i="1" dirty="0"/>
                <a:t>μμ</a:t>
              </a:r>
              <a:r>
                <a:rPr lang="en-GB" i="1" dirty="0"/>
                <a:t>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5096" y="626895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m</a:t>
              </a:r>
              <a:r>
                <a:rPr lang="en-GB" baseline="-25000" dirty="0" err="1"/>
                <a:t>X</a:t>
              </a:r>
              <a:endParaRPr lang="en-GB" baseline="-25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02229" y="4598126"/>
              <a:ext cx="3670662" cy="1438274"/>
            </a:xfrm>
            <a:custGeom>
              <a:avLst/>
              <a:gdLst>
                <a:gd name="connsiteX0" fmla="*/ 0 w 3670662"/>
                <a:gd name="connsiteY0" fmla="*/ 0 h 1438274"/>
                <a:gd name="connsiteX1" fmla="*/ 26125 w 3670662"/>
                <a:gd name="connsiteY1" fmla="*/ 65314 h 1438274"/>
                <a:gd name="connsiteX2" fmla="*/ 39188 w 3670662"/>
                <a:gd name="connsiteY2" fmla="*/ 104503 h 1438274"/>
                <a:gd name="connsiteX3" fmla="*/ 78377 w 3670662"/>
                <a:gd name="connsiteY3" fmla="*/ 391885 h 1438274"/>
                <a:gd name="connsiteX4" fmla="*/ 91440 w 3670662"/>
                <a:gd name="connsiteY4" fmla="*/ 444137 h 1438274"/>
                <a:gd name="connsiteX5" fmla="*/ 209005 w 3670662"/>
                <a:gd name="connsiteY5" fmla="*/ 509451 h 1438274"/>
                <a:gd name="connsiteX6" fmla="*/ 287382 w 3670662"/>
                <a:gd name="connsiteY6" fmla="*/ 561703 h 1438274"/>
                <a:gd name="connsiteX7" fmla="*/ 339634 w 3670662"/>
                <a:gd name="connsiteY7" fmla="*/ 522514 h 1438274"/>
                <a:gd name="connsiteX8" fmla="*/ 378822 w 3670662"/>
                <a:gd name="connsiteY8" fmla="*/ 509451 h 1438274"/>
                <a:gd name="connsiteX9" fmla="*/ 391885 w 3670662"/>
                <a:gd name="connsiteY9" fmla="*/ 561703 h 1438274"/>
                <a:gd name="connsiteX10" fmla="*/ 470262 w 3670662"/>
                <a:gd name="connsiteY10" fmla="*/ 613954 h 1438274"/>
                <a:gd name="connsiteX11" fmla="*/ 496388 w 3670662"/>
                <a:gd name="connsiteY11" fmla="*/ 653143 h 1438274"/>
                <a:gd name="connsiteX12" fmla="*/ 587828 w 3670662"/>
                <a:gd name="connsiteY12" fmla="*/ 718457 h 1438274"/>
                <a:gd name="connsiteX13" fmla="*/ 744582 w 3670662"/>
                <a:gd name="connsiteY13" fmla="*/ 862148 h 1438274"/>
                <a:gd name="connsiteX14" fmla="*/ 783771 w 3670662"/>
                <a:gd name="connsiteY14" fmla="*/ 875211 h 1438274"/>
                <a:gd name="connsiteX15" fmla="*/ 822960 w 3670662"/>
                <a:gd name="connsiteY15" fmla="*/ 914400 h 1438274"/>
                <a:gd name="connsiteX16" fmla="*/ 979714 w 3670662"/>
                <a:gd name="connsiteY16" fmla="*/ 992777 h 1438274"/>
                <a:gd name="connsiteX17" fmla="*/ 1188720 w 3670662"/>
                <a:gd name="connsiteY17" fmla="*/ 979714 h 1438274"/>
                <a:gd name="connsiteX18" fmla="*/ 1227908 w 3670662"/>
                <a:gd name="connsiteY18" fmla="*/ 1097280 h 1438274"/>
                <a:gd name="connsiteX19" fmla="*/ 1293222 w 3670662"/>
                <a:gd name="connsiteY19" fmla="*/ 1162594 h 1438274"/>
                <a:gd name="connsiteX20" fmla="*/ 1397725 w 3670662"/>
                <a:gd name="connsiteY20" fmla="*/ 1254034 h 1438274"/>
                <a:gd name="connsiteX21" fmla="*/ 1658982 w 3670662"/>
                <a:gd name="connsiteY21" fmla="*/ 1240971 h 1438274"/>
                <a:gd name="connsiteX22" fmla="*/ 1711234 w 3670662"/>
                <a:gd name="connsiteY22" fmla="*/ 1214845 h 1438274"/>
                <a:gd name="connsiteX23" fmla="*/ 1815737 w 3670662"/>
                <a:gd name="connsiteY23" fmla="*/ 1254034 h 1438274"/>
                <a:gd name="connsiteX24" fmla="*/ 1867988 w 3670662"/>
                <a:gd name="connsiteY24" fmla="*/ 1267097 h 1438274"/>
                <a:gd name="connsiteX25" fmla="*/ 1894114 w 3670662"/>
                <a:gd name="connsiteY25" fmla="*/ 1306285 h 1438274"/>
                <a:gd name="connsiteX26" fmla="*/ 2063931 w 3670662"/>
                <a:gd name="connsiteY26" fmla="*/ 1332411 h 1438274"/>
                <a:gd name="connsiteX27" fmla="*/ 2116182 w 3670662"/>
                <a:gd name="connsiteY27" fmla="*/ 1345474 h 1438274"/>
                <a:gd name="connsiteX28" fmla="*/ 2233748 w 3670662"/>
                <a:gd name="connsiteY28" fmla="*/ 1410788 h 1438274"/>
                <a:gd name="connsiteX29" fmla="*/ 2351314 w 3670662"/>
                <a:gd name="connsiteY29" fmla="*/ 1371600 h 1438274"/>
                <a:gd name="connsiteX30" fmla="*/ 2416628 w 3670662"/>
                <a:gd name="connsiteY30" fmla="*/ 1384663 h 1438274"/>
                <a:gd name="connsiteX31" fmla="*/ 2455817 w 3670662"/>
                <a:gd name="connsiteY31" fmla="*/ 1397725 h 1438274"/>
                <a:gd name="connsiteX32" fmla="*/ 2599508 w 3670662"/>
                <a:gd name="connsiteY32" fmla="*/ 1410788 h 1438274"/>
                <a:gd name="connsiteX33" fmla="*/ 2730137 w 3670662"/>
                <a:gd name="connsiteY33" fmla="*/ 1384663 h 1438274"/>
                <a:gd name="connsiteX34" fmla="*/ 2847702 w 3670662"/>
                <a:gd name="connsiteY34" fmla="*/ 1371600 h 1438274"/>
                <a:gd name="connsiteX35" fmla="*/ 2899954 w 3670662"/>
                <a:gd name="connsiteY35" fmla="*/ 1345474 h 1438274"/>
                <a:gd name="connsiteX36" fmla="*/ 3122022 w 3670662"/>
                <a:gd name="connsiteY36" fmla="*/ 1384663 h 1438274"/>
                <a:gd name="connsiteX37" fmla="*/ 3148148 w 3670662"/>
                <a:gd name="connsiteY37" fmla="*/ 1423851 h 1438274"/>
                <a:gd name="connsiteX38" fmla="*/ 3213462 w 3670662"/>
                <a:gd name="connsiteY38" fmla="*/ 1371600 h 1438274"/>
                <a:gd name="connsiteX39" fmla="*/ 3344091 w 3670662"/>
                <a:gd name="connsiteY39" fmla="*/ 1358537 h 1438274"/>
                <a:gd name="connsiteX40" fmla="*/ 3540034 w 3670662"/>
                <a:gd name="connsiteY40" fmla="*/ 1084217 h 1438274"/>
                <a:gd name="connsiteX41" fmla="*/ 3553097 w 3670662"/>
                <a:gd name="connsiteY41" fmla="*/ 1031965 h 1438274"/>
                <a:gd name="connsiteX42" fmla="*/ 3540034 w 3670662"/>
                <a:gd name="connsiteY42" fmla="*/ 1071154 h 1438274"/>
                <a:gd name="connsiteX43" fmla="*/ 3553097 w 3670662"/>
                <a:gd name="connsiteY43" fmla="*/ 1005840 h 1438274"/>
                <a:gd name="connsiteX44" fmla="*/ 3631474 w 3670662"/>
                <a:gd name="connsiteY44" fmla="*/ 992777 h 1438274"/>
                <a:gd name="connsiteX45" fmla="*/ 3644537 w 3670662"/>
                <a:gd name="connsiteY45" fmla="*/ 901337 h 1438274"/>
                <a:gd name="connsiteX46" fmla="*/ 3670662 w 3670662"/>
                <a:gd name="connsiteY46" fmla="*/ 862148 h 14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670662" h="1438274">
                  <a:moveTo>
                    <a:pt x="0" y="0"/>
                  </a:moveTo>
                  <a:cubicBezTo>
                    <a:pt x="8708" y="21771"/>
                    <a:pt x="17892" y="43359"/>
                    <a:pt x="26125" y="65314"/>
                  </a:cubicBezTo>
                  <a:cubicBezTo>
                    <a:pt x="30960" y="78207"/>
                    <a:pt x="37941" y="90790"/>
                    <a:pt x="39188" y="104503"/>
                  </a:cubicBezTo>
                  <a:cubicBezTo>
                    <a:pt x="64771" y="385917"/>
                    <a:pt x="4079" y="280441"/>
                    <a:pt x="78377" y="391885"/>
                  </a:cubicBezTo>
                  <a:cubicBezTo>
                    <a:pt x="82731" y="409302"/>
                    <a:pt x="79756" y="430506"/>
                    <a:pt x="91440" y="444137"/>
                  </a:cubicBezTo>
                  <a:cubicBezTo>
                    <a:pt x="108685" y="464257"/>
                    <a:pt x="183719" y="494279"/>
                    <a:pt x="209005" y="509451"/>
                  </a:cubicBezTo>
                  <a:cubicBezTo>
                    <a:pt x="235930" y="525606"/>
                    <a:pt x="287382" y="561703"/>
                    <a:pt x="287382" y="561703"/>
                  </a:cubicBezTo>
                  <a:cubicBezTo>
                    <a:pt x="304799" y="548640"/>
                    <a:pt x="320731" y="533316"/>
                    <a:pt x="339634" y="522514"/>
                  </a:cubicBezTo>
                  <a:cubicBezTo>
                    <a:pt x="351589" y="515682"/>
                    <a:pt x="367807" y="501189"/>
                    <a:pt x="378822" y="509451"/>
                  </a:cubicBezTo>
                  <a:cubicBezTo>
                    <a:pt x="393185" y="520223"/>
                    <a:pt x="380063" y="548192"/>
                    <a:pt x="391885" y="561703"/>
                  </a:cubicBezTo>
                  <a:cubicBezTo>
                    <a:pt x="412561" y="585333"/>
                    <a:pt x="470262" y="613954"/>
                    <a:pt x="470262" y="613954"/>
                  </a:cubicBezTo>
                  <a:cubicBezTo>
                    <a:pt x="478971" y="627017"/>
                    <a:pt x="485287" y="642042"/>
                    <a:pt x="496388" y="653143"/>
                  </a:cubicBezTo>
                  <a:cubicBezTo>
                    <a:pt x="584581" y="741335"/>
                    <a:pt x="513665" y="651710"/>
                    <a:pt x="587828" y="718457"/>
                  </a:cubicBezTo>
                  <a:cubicBezTo>
                    <a:pt x="642027" y="767236"/>
                    <a:pt x="682448" y="823315"/>
                    <a:pt x="744582" y="862148"/>
                  </a:cubicBezTo>
                  <a:cubicBezTo>
                    <a:pt x="756259" y="869446"/>
                    <a:pt x="770708" y="870857"/>
                    <a:pt x="783771" y="875211"/>
                  </a:cubicBezTo>
                  <a:cubicBezTo>
                    <a:pt x="796834" y="888274"/>
                    <a:pt x="806436" y="906138"/>
                    <a:pt x="822960" y="914400"/>
                  </a:cubicBezTo>
                  <a:cubicBezTo>
                    <a:pt x="1003082" y="1004461"/>
                    <a:pt x="891177" y="904240"/>
                    <a:pt x="979714" y="992777"/>
                  </a:cubicBezTo>
                  <a:cubicBezTo>
                    <a:pt x="1136314" y="961457"/>
                    <a:pt x="1066541" y="959351"/>
                    <a:pt x="1188720" y="979714"/>
                  </a:cubicBezTo>
                  <a:cubicBezTo>
                    <a:pt x="1276601" y="1155479"/>
                    <a:pt x="1151933" y="894682"/>
                    <a:pt x="1227908" y="1097280"/>
                  </a:cubicBezTo>
                  <a:cubicBezTo>
                    <a:pt x="1245783" y="1144945"/>
                    <a:pt x="1257931" y="1132345"/>
                    <a:pt x="1293222" y="1162594"/>
                  </a:cubicBezTo>
                  <a:cubicBezTo>
                    <a:pt x="1451067" y="1297889"/>
                    <a:pt x="1246044" y="1140271"/>
                    <a:pt x="1397725" y="1254034"/>
                  </a:cubicBezTo>
                  <a:cubicBezTo>
                    <a:pt x="1484811" y="1249680"/>
                    <a:pt x="1572461" y="1251786"/>
                    <a:pt x="1658982" y="1240971"/>
                  </a:cubicBezTo>
                  <a:cubicBezTo>
                    <a:pt x="1678305" y="1238556"/>
                    <a:pt x="1691828" y="1213228"/>
                    <a:pt x="1711234" y="1214845"/>
                  </a:cubicBezTo>
                  <a:cubicBezTo>
                    <a:pt x="1748309" y="1217935"/>
                    <a:pt x="1780443" y="1242269"/>
                    <a:pt x="1815737" y="1254034"/>
                  </a:cubicBezTo>
                  <a:cubicBezTo>
                    <a:pt x="1832769" y="1259711"/>
                    <a:pt x="1850571" y="1262743"/>
                    <a:pt x="1867988" y="1267097"/>
                  </a:cubicBezTo>
                  <a:cubicBezTo>
                    <a:pt x="1876697" y="1280160"/>
                    <a:pt x="1879220" y="1301320"/>
                    <a:pt x="1894114" y="1306285"/>
                  </a:cubicBezTo>
                  <a:cubicBezTo>
                    <a:pt x="1948447" y="1324396"/>
                    <a:pt x="2007531" y="1322458"/>
                    <a:pt x="2063931" y="1332411"/>
                  </a:cubicBezTo>
                  <a:cubicBezTo>
                    <a:pt x="2081611" y="1335531"/>
                    <a:pt x="2098765" y="1341120"/>
                    <a:pt x="2116182" y="1345474"/>
                  </a:cubicBezTo>
                  <a:cubicBezTo>
                    <a:pt x="2121034" y="1348385"/>
                    <a:pt x="2217966" y="1408815"/>
                    <a:pt x="2233748" y="1410788"/>
                  </a:cubicBezTo>
                  <a:cubicBezTo>
                    <a:pt x="2255176" y="1413466"/>
                    <a:pt x="2339300" y="1376406"/>
                    <a:pt x="2351314" y="1371600"/>
                  </a:cubicBezTo>
                  <a:cubicBezTo>
                    <a:pt x="2373085" y="1375954"/>
                    <a:pt x="2395088" y="1379278"/>
                    <a:pt x="2416628" y="1384663"/>
                  </a:cubicBezTo>
                  <a:cubicBezTo>
                    <a:pt x="2429986" y="1388003"/>
                    <a:pt x="2442186" y="1395778"/>
                    <a:pt x="2455817" y="1397725"/>
                  </a:cubicBezTo>
                  <a:cubicBezTo>
                    <a:pt x="2503428" y="1404526"/>
                    <a:pt x="2551611" y="1406434"/>
                    <a:pt x="2599508" y="1410788"/>
                  </a:cubicBezTo>
                  <a:cubicBezTo>
                    <a:pt x="2731844" y="1463723"/>
                    <a:pt x="2597601" y="1431997"/>
                    <a:pt x="2730137" y="1384663"/>
                  </a:cubicBezTo>
                  <a:cubicBezTo>
                    <a:pt x="2767269" y="1371401"/>
                    <a:pt x="2808514" y="1375954"/>
                    <a:pt x="2847702" y="1371600"/>
                  </a:cubicBezTo>
                  <a:cubicBezTo>
                    <a:pt x="2865119" y="1362891"/>
                    <a:pt x="2880481" y="1345474"/>
                    <a:pt x="2899954" y="1345474"/>
                  </a:cubicBezTo>
                  <a:cubicBezTo>
                    <a:pt x="2972094" y="1345474"/>
                    <a:pt x="3050391" y="1366755"/>
                    <a:pt x="3122022" y="1384663"/>
                  </a:cubicBezTo>
                  <a:cubicBezTo>
                    <a:pt x="3130731" y="1397726"/>
                    <a:pt x="3132606" y="1426071"/>
                    <a:pt x="3148148" y="1423851"/>
                  </a:cubicBezTo>
                  <a:cubicBezTo>
                    <a:pt x="3175749" y="1419908"/>
                    <a:pt x="3187012" y="1380417"/>
                    <a:pt x="3213462" y="1371600"/>
                  </a:cubicBezTo>
                  <a:cubicBezTo>
                    <a:pt x="3254977" y="1357762"/>
                    <a:pt x="3300548" y="1362891"/>
                    <a:pt x="3344091" y="1358537"/>
                  </a:cubicBezTo>
                  <a:cubicBezTo>
                    <a:pt x="3472997" y="1251116"/>
                    <a:pt x="3431365" y="1301556"/>
                    <a:pt x="3540034" y="1084217"/>
                  </a:cubicBezTo>
                  <a:cubicBezTo>
                    <a:pt x="3548063" y="1068159"/>
                    <a:pt x="3553097" y="1049918"/>
                    <a:pt x="3553097" y="1031965"/>
                  </a:cubicBezTo>
                  <a:cubicBezTo>
                    <a:pt x="3553097" y="1018195"/>
                    <a:pt x="3540034" y="1084924"/>
                    <a:pt x="3540034" y="1071154"/>
                  </a:cubicBezTo>
                  <a:cubicBezTo>
                    <a:pt x="3540034" y="1048951"/>
                    <a:pt x="3548743" y="1027611"/>
                    <a:pt x="3553097" y="1005840"/>
                  </a:cubicBezTo>
                  <a:cubicBezTo>
                    <a:pt x="3587412" y="1028716"/>
                    <a:pt x="3605006" y="1058947"/>
                    <a:pt x="3631474" y="992777"/>
                  </a:cubicBezTo>
                  <a:cubicBezTo>
                    <a:pt x="3642909" y="964190"/>
                    <a:pt x="3635690" y="930828"/>
                    <a:pt x="3644537" y="901337"/>
                  </a:cubicBezTo>
                  <a:cubicBezTo>
                    <a:pt x="3649048" y="886300"/>
                    <a:pt x="3670662" y="862148"/>
                    <a:pt x="3670662" y="8621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3204" y="4797364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LHCb Fictitious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4020" y="5317263"/>
              <a:ext cx="192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C00000"/>
                  </a:solidFill>
                </a:rPr>
                <a:t>90% CL exclusion</a:t>
              </a:r>
            </a:p>
          </p:txBody>
        </p:sp>
        <p:cxnSp>
          <p:nvCxnSpPr>
            <p:cNvPr id="8" name="Straight Connector 7"/>
            <p:cNvCxnSpPr>
              <a:stCxn id="14" idx="37"/>
            </p:cNvCxnSpPr>
            <p:nvPr/>
          </p:nvCxnSpPr>
          <p:spPr>
            <a:xfrm flipH="1">
              <a:off x="4644008" y="6021977"/>
              <a:ext cx="6369" cy="215335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55590" y="61560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00CC"/>
                  </a:solidFill>
                </a:rPr>
                <a:t>γ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75656" y="4598126"/>
              <a:ext cx="1" cy="1611870"/>
            </a:xfrm>
            <a:prstGeom prst="line">
              <a:avLst/>
            </a:prstGeom>
            <a:ln w="254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83916" y="623731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00CC"/>
                  </a:solidFill>
                </a:rPr>
                <a:t>π</a:t>
              </a:r>
              <a:r>
                <a:rPr lang="en-GB" baseline="30000" dirty="0">
                  <a:solidFill>
                    <a:srgbClr val="0000CC"/>
                  </a:solidFill>
                </a:rPr>
                <a:t>0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752122" y="5188726"/>
              <a:ext cx="6370" cy="1048586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22930" y="572172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CC"/>
                  </a:solidFill>
                </a:rPr>
                <a:t>X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9" y="3725897"/>
            <a:ext cx="2536233" cy="24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45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56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</a:t>
            </a:r>
            <a:r>
              <a:rPr lang="en-GB" sz="2800" dirty="0">
                <a:solidFill>
                  <a:srgbClr val="C00000"/>
                </a:solidFill>
              </a:rPr>
              <a:t>→</a:t>
            </a:r>
            <a:r>
              <a:rPr lang="el-GR" sz="2800" dirty="0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full Run-I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0072" y="3789040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</a:t>
            </a:r>
            <a:r>
              <a:rPr lang="en-GB" baseline="-25000" dirty="0"/>
              <a:t>L</a:t>
            </a:r>
            <a:r>
              <a:rPr lang="en-GB" dirty="0"/>
              <a:t>→</a:t>
            </a:r>
            <a:r>
              <a:rPr lang="el-GR" dirty="0"/>
              <a:t>μμ </a:t>
            </a:r>
            <a:r>
              <a:rPr lang="en-GB" dirty="0"/>
              <a:t>negligible: (down to 10</a:t>
            </a:r>
            <a:r>
              <a:rPr lang="en-GB" baseline="30000" dirty="0"/>
              <a:t>-11 </a:t>
            </a:r>
            <a:r>
              <a:rPr lang="en-GB" dirty="0"/>
              <a:t>precision)</a:t>
            </a:r>
          </a:p>
          <a:p>
            <a:endParaRPr lang="en-GB" dirty="0"/>
          </a:p>
          <a:p>
            <a:r>
              <a:rPr lang="en-GB" dirty="0"/>
              <a:t>K→</a:t>
            </a:r>
            <a:r>
              <a:rPr lang="el-GR" dirty="0"/>
              <a:t>πμν</a:t>
            </a:r>
            <a:r>
              <a:rPr lang="en-GB" dirty="0"/>
              <a:t> : negligible</a:t>
            </a:r>
          </a:p>
          <a:p>
            <a:endParaRPr lang="en-GB" dirty="0"/>
          </a:p>
          <a:p>
            <a:r>
              <a:rPr lang="en-GB" dirty="0"/>
              <a:t>Λ</a:t>
            </a:r>
            <a:r>
              <a:rPr lang="en-GB" dirty="0">
                <a:sym typeface="Wingdings" panose="05000000000000000000" pitchFamily="2" charset="2"/>
              </a:rPr>
              <a:t> p</a:t>
            </a:r>
            <a:r>
              <a:rPr lang="el-GR" dirty="0"/>
              <a:t>π</a:t>
            </a:r>
            <a:r>
              <a:rPr lang="en-GB" dirty="0"/>
              <a:t> removed by a cut in the </a:t>
            </a:r>
            <a:r>
              <a:rPr lang="en-GB" dirty="0" err="1"/>
              <a:t>Armenteros-Podolanski</a:t>
            </a:r>
            <a:r>
              <a:rPr lang="en-GB" dirty="0"/>
              <a:t> plot.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00CC"/>
                </a:solidFill>
              </a:rPr>
              <a:t>Combinatorial background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00CC"/>
                </a:solidFill>
              </a:rPr>
              <a:t>K</a:t>
            </a:r>
            <a:r>
              <a:rPr lang="en-GB" b="1" baseline="-25000" dirty="0">
                <a:solidFill>
                  <a:srgbClr val="0000CC"/>
                </a:solidFill>
              </a:rPr>
              <a:t>S</a:t>
            </a:r>
            <a:r>
              <a:rPr lang="el-GR" b="1" dirty="0">
                <a:solidFill>
                  <a:srgbClr val="0000CC"/>
                </a:solidFill>
                <a:sym typeface="Wingdings" panose="05000000000000000000" pitchFamily="2" charset="2"/>
              </a:rPr>
              <a:t>ππ</a:t>
            </a:r>
            <a:r>
              <a:rPr lang="en-GB" b="1" dirty="0">
                <a:solidFill>
                  <a:srgbClr val="0000CC"/>
                </a:solidFill>
                <a:sym typeface="Wingdings" panose="05000000000000000000" pitchFamily="2" charset="2"/>
              </a:rPr>
              <a:t> double </a:t>
            </a:r>
            <a:r>
              <a:rPr lang="en-GB" b="1" dirty="0" err="1">
                <a:solidFill>
                  <a:srgbClr val="0000CC"/>
                </a:solidFill>
                <a:sym typeface="Wingdings" panose="05000000000000000000" pitchFamily="2" charset="2"/>
              </a:rPr>
              <a:t>misid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34749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Background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1" y="3599948"/>
            <a:ext cx="4061004" cy="27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7020272" y="692696"/>
            <a:ext cx="20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6"/>
              </a:rPr>
              <a:t>arXiv:1706.00758</a:t>
            </a:r>
            <a:r>
              <a:rPr lang="en-GB" sz="1200" dirty="0"/>
              <a:t> [hep-ex]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0026" y="1349125"/>
            <a:ext cx="7839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Analysed full Run-I (2011-2012) data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Events classified using a BDT trained against combinatorial background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Dedicated </a:t>
            </a:r>
            <a:r>
              <a:rPr lang="en-GB" dirty="0" err="1"/>
              <a:t>muon</a:t>
            </a:r>
            <a:r>
              <a:rPr lang="en-GB" dirty="0"/>
              <a:t> identification algorithm trained against 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ππ</a:t>
            </a: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Mass resolution 4 MeV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609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>
                <a:solidFill>
                  <a:srgbClr val="C00000"/>
                </a:solidFill>
              </a:rPr>
              <a:t>→</a:t>
            </a:r>
            <a:r>
              <a:rPr lang="el-GR" sz="2800" dirty="0">
                <a:solidFill>
                  <a:srgbClr val="C00000"/>
                </a:solidFill>
              </a:rPr>
              <a:t>π</a:t>
            </a:r>
            <a:r>
              <a:rPr lang="en-GB" sz="2800" baseline="30000" dirty="0">
                <a:solidFill>
                  <a:srgbClr val="C00000"/>
                </a:solidFill>
              </a:rPr>
              <a:t>+</a:t>
            </a:r>
            <a:r>
              <a:rPr lang="el-GR" sz="2800" dirty="0">
                <a:solidFill>
                  <a:srgbClr val="C00000"/>
                </a:solidFill>
              </a:rPr>
              <a:t>π</a:t>
            </a:r>
            <a:r>
              <a:rPr lang="en-GB" sz="2800" baseline="30000" dirty="0">
                <a:solidFill>
                  <a:srgbClr val="C00000"/>
                </a:solidFill>
              </a:rPr>
              <a:t>-</a:t>
            </a:r>
            <a:r>
              <a:rPr lang="en-GB" sz="2800" dirty="0" err="1">
                <a:solidFill>
                  <a:srgbClr val="C00000"/>
                </a:solidFill>
              </a:rPr>
              <a:t>ee</a:t>
            </a:r>
            <a:r>
              <a:rPr lang="en-GB" sz="2800" dirty="0">
                <a:solidFill>
                  <a:srgbClr val="C00000"/>
                </a:solidFill>
              </a:rPr>
              <a:t> sensitivity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/>
              <a:t>C.Marin</a:t>
            </a:r>
            <a:r>
              <a:rPr lang="en-GB" sz="1200" dirty="0"/>
              <a:t> et al,</a:t>
            </a:r>
          </a:p>
          <a:p>
            <a:r>
              <a:rPr lang="en-GB" sz="1200" dirty="0"/>
              <a:t> CERN-LHCb-PUB-2016-016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4960"/>
            <a:ext cx="4824536" cy="43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9828" y="1988840"/>
            <a:ext cx="2856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Based on simulation:</a:t>
            </a:r>
          </a:p>
          <a:p>
            <a:endParaRPr lang="en-GB" dirty="0"/>
          </a:p>
          <a:p>
            <a:r>
              <a:rPr lang="en-GB" dirty="0"/>
              <a:t>Expected a signal yield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=120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−100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+280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36096" y="366883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the full Run-I dataset</a:t>
            </a:r>
          </a:p>
          <a:p>
            <a:endParaRPr lang="en-GB" dirty="0"/>
          </a:p>
          <a:p>
            <a:r>
              <a:rPr lang="en-GB" dirty="0"/>
              <a:t>Expected background yield is not well known yet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6144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58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799"/>
            <a:ext cx="5009689" cy="4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1752600"/>
            <a:ext cx="668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24786" cy="34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86" y="2533938"/>
            <a:ext cx="1866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3076" idx="3"/>
          </p:cNvCxnSpPr>
          <p:nvPr/>
        </p:nvCxnSpPr>
        <p:spPr>
          <a:xfrm>
            <a:off x="4277186" y="2710151"/>
            <a:ext cx="599614" cy="1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2514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Dominant uncertainty, that makes difficult potential BSM interpretation of K</a:t>
            </a:r>
            <a:r>
              <a:rPr lang="en-GB" b="1" baseline="-25000" dirty="0">
                <a:solidFill>
                  <a:srgbClr val="0070C0"/>
                </a:solidFill>
              </a:rPr>
              <a:t>L</a:t>
            </a:r>
            <a:r>
              <a:rPr lang="en-GB" baseline="-25000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s-ES" baseline="30000" dirty="0">
                <a:sym typeface="Wingdings" panose="05000000000000000000" pitchFamily="2" charset="2"/>
              </a:rPr>
              <a:t>0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endParaRPr lang="en-GB" dirty="0"/>
          </a:p>
          <a:p>
            <a:endParaRPr lang="en-GB" dirty="0"/>
          </a:p>
          <a:p>
            <a:r>
              <a:rPr lang="en-GB" dirty="0"/>
              <a:t>It comes from the </a:t>
            </a:r>
            <a:r>
              <a:rPr lang="en-GB" b="1" dirty="0"/>
              <a:t>experimental uncertainty </a:t>
            </a:r>
            <a:r>
              <a:rPr lang="en-GB" dirty="0"/>
              <a:t>on BR(K</a:t>
            </a:r>
            <a:r>
              <a:rPr lang="en-GB" b="1" baseline="-25000" dirty="0">
                <a:solidFill>
                  <a:srgbClr val="D60093"/>
                </a:solidFill>
              </a:rPr>
              <a:t>S</a:t>
            </a:r>
            <a:r>
              <a:rPr lang="en-GB" baseline="-25000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s-ES" baseline="30000" dirty="0">
                <a:sym typeface="Wingdings" panose="05000000000000000000" pitchFamily="2" charset="2"/>
              </a:rPr>
              <a:t>0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r>
              <a:rPr lang="en-GB" dirty="0">
                <a:sym typeface="Wingdings" panose="05000000000000000000" pitchFamily="2" charset="2"/>
              </a:rPr>
              <a:t>) measured by NA48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45" y="4572000"/>
            <a:ext cx="4928755" cy="3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26863" y="457392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NA48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48792" y="510540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~50% relative error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1786" y="5849363"/>
            <a:ext cx="4739814" cy="92333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3CC"/>
                </a:solidFill>
              </a:rPr>
              <a:t>Improved measurements of BR(K</a:t>
            </a:r>
            <a:r>
              <a:rPr lang="en-GB" b="1" baseline="-25000" dirty="0">
                <a:solidFill>
                  <a:srgbClr val="D60093"/>
                </a:solidFill>
              </a:rPr>
              <a:t>S</a:t>
            </a:r>
            <a:r>
              <a:rPr lang="en-GB" b="1" baseline="-25000" dirty="0">
                <a:solidFill>
                  <a:srgbClr val="0033CC"/>
                </a:solidFill>
              </a:rPr>
              <a:t> 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0033CC"/>
                </a:solidFill>
                <a:sym typeface="Wingdings" panose="05000000000000000000" pitchFamily="2" charset="2"/>
              </a:rPr>
              <a:t>π</a:t>
            </a:r>
            <a:r>
              <a:rPr lang="es-ES" b="1" baseline="30000" dirty="0">
                <a:solidFill>
                  <a:srgbClr val="0033CC"/>
                </a:solidFill>
                <a:sym typeface="Wingdings" panose="05000000000000000000" pitchFamily="2" charset="2"/>
              </a:rPr>
              <a:t>0</a:t>
            </a:r>
            <a:r>
              <a:rPr lang="el-GR" b="1" dirty="0">
                <a:solidFill>
                  <a:srgbClr val="0033CC"/>
                </a:solidFill>
                <a:sym typeface="Wingdings" panose="05000000000000000000" pitchFamily="2" charset="2"/>
              </a:rPr>
              <a:t>μμ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) w</a:t>
            </a:r>
            <a:r>
              <a:rPr lang="en-GB" b="1" dirty="0">
                <a:solidFill>
                  <a:srgbClr val="0033CC"/>
                </a:solidFill>
              </a:rPr>
              <a:t>ill translate into improved BSM constraints from K</a:t>
            </a:r>
            <a:r>
              <a:rPr lang="en-GB" b="1" baseline="-25000" dirty="0">
                <a:solidFill>
                  <a:srgbClr val="0033CC"/>
                </a:solidFill>
              </a:rPr>
              <a:t>L 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0033CC"/>
                </a:solidFill>
                <a:sym typeface="Wingdings" panose="05000000000000000000" pitchFamily="2" charset="2"/>
              </a:rPr>
              <a:t>π</a:t>
            </a:r>
            <a:r>
              <a:rPr lang="es-ES" b="1" baseline="30000" dirty="0">
                <a:solidFill>
                  <a:srgbClr val="0033CC"/>
                </a:solidFill>
                <a:sym typeface="Wingdings" panose="05000000000000000000" pitchFamily="2" charset="2"/>
              </a:rPr>
              <a:t>0</a:t>
            </a:r>
            <a:r>
              <a:rPr lang="el-GR" b="1" dirty="0">
                <a:solidFill>
                  <a:srgbClr val="0033CC"/>
                </a:solidFill>
                <a:sym typeface="Wingdings" panose="05000000000000000000" pitchFamily="2" charset="2"/>
              </a:rPr>
              <a:t>μμ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"/>
            <a:ext cx="6006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Why? </a:t>
            </a:r>
            <a:r>
              <a:rPr lang="en-GB" sz="2000" dirty="0">
                <a:solidFill>
                  <a:srgbClr val="C00000"/>
                </a:solidFill>
              </a:rPr>
              <a:t>(K</a:t>
            </a:r>
            <a:r>
              <a:rPr lang="en-GB" sz="2000" b="1" baseline="-25000" dirty="0">
                <a:solidFill>
                  <a:srgbClr val="D60093"/>
                </a:solidFill>
              </a:rPr>
              <a:t>S</a:t>
            </a:r>
            <a:r>
              <a:rPr lang="en-GB" sz="2000" baseline="-25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π</a:t>
            </a:r>
            <a:r>
              <a:rPr lang="es-E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 and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SM errors on K</a:t>
            </a:r>
            <a:r>
              <a:rPr lang="en-GB" sz="2000" b="1" baseline="-25000" dirty="0">
                <a:solidFill>
                  <a:srgbClr val="0033CC"/>
                </a:solidFill>
              </a:rPr>
              <a:t>L</a:t>
            </a:r>
            <a:r>
              <a:rPr lang="en-GB" sz="2000" baseline="-25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π</a:t>
            </a:r>
            <a:r>
              <a:rPr lang="es-E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GB" sz="2000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309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B11A7B3-A7A2-4707-8CAC-43AE4E1A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6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3C66FB-E899-43A4-B3C9-374F91C41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6749455" cy="1656184"/>
          </a:xfrm>
          <a:prstGeom prst="rect">
            <a:avLst/>
          </a:prstGeom>
        </p:spPr>
      </p:pic>
      <p:grpSp>
        <p:nvGrpSpPr>
          <p:cNvPr id="4" name="Group 21">
            <a:extLst>
              <a:ext uri="{FF2B5EF4-FFF2-40B4-BE49-F238E27FC236}">
                <a16:creationId xmlns:a16="http://schemas.microsoft.com/office/drawing/2014/main" id="{B87F3806-E490-4106-8E5E-F0694A308273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5" name="Picture 24" descr="http://globhealth.vjf.cnrs.fr/images/ERC_Logo.png">
              <a:extLst>
                <a:ext uri="{FF2B5EF4-FFF2-40B4-BE49-F238E27FC236}">
                  <a16:creationId xmlns:a16="http://schemas.microsoft.com/office/drawing/2014/main" id="{E5CBB891-AD43-4B0D-93E4-904E891E9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0A4F9C9-9428-4CA6-B94E-31B2C09BE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36AEB752-1BBB-4946-A618-6C5E762C78F4}"/>
              </a:ext>
            </a:extLst>
          </p:cNvPr>
          <p:cNvSpPr txBox="1"/>
          <p:nvPr/>
        </p:nvSpPr>
        <p:spPr>
          <a:xfrm>
            <a:off x="251520" y="548680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Strangeness cross sections and acceptances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D6C1AD-0768-48C1-8CD2-364A5452D175}"/>
              </a:ext>
            </a:extLst>
          </p:cNvPr>
          <p:cNvSpPr txBox="1"/>
          <p:nvPr/>
        </p:nvSpPr>
        <p:spPr>
          <a:xfrm>
            <a:off x="1979712" y="191683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C000C0"/>
                </a:solidFill>
              </a:rPr>
              <a:t>σ</a:t>
            </a:r>
            <a:r>
              <a:rPr lang="en-US" dirty="0">
                <a:solidFill>
                  <a:srgbClr val="C000C0"/>
                </a:solidFill>
              </a:rPr>
              <a:t>/</a:t>
            </a:r>
            <a:r>
              <a:rPr lang="el-GR" dirty="0">
                <a:solidFill>
                  <a:srgbClr val="C000C0"/>
                </a:solidFill>
              </a:rPr>
              <a:t>σ</a:t>
            </a:r>
            <a:r>
              <a:rPr lang="en-US" baseline="-25000" dirty="0">
                <a:solidFill>
                  <a:srgbClr val="C000C0"/>
                </a:solidFill>
              </a:rPr>
              <a:t>Ks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78DF4F-1F9C-42DC-876E-6AEAE2A9758B}"/>
              </a:ext>
            </a:extLst>
          </p:cNvPr>
          <p:cNvSpPr txBox="1"/>
          <p:nvPr/>
        </p:nvSpPr>
        <p:spPr>
          <a:xfrm>
            <a:off x="3604427" y="1615503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</a:rPr>
              <a:t>acc./acc(Ks</a:t>
            </a:r>
            <a:r>
              <a:rPr lang="en-US" dirty="0">
                <a:solidFill>
                  <a:srgbClr val="00B415"/>
                </a:solidFill>
                <a:sym typeface="Wingdings" panose="05000000000000000000" pitchFamily="2" charset="2"/>
              </a:rPr>
              <a:t>µµ</a:t>
            </a:r>
            <a:r>
              <a:rPr lang="en-US" dirty="0">
                <a:solidFill>
                  <a:srgbClr val="00B415"/>
                </a:solidFill>
              </a:rPr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C83780-6DBC-45B7-89F7-1AE79F6C35A2}"/>
              </a:ext>
            </a:extLst>
          </p:cNvPr>
          <p:cNvSpPr txBox="1"/>
          <p:nvPr/>
        </p:nvSpPr>
        <p:spPr>
          <a:xfrm>
            <a:off x="2843808" y="20563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</a:rPr>
              <a:t>Full tracks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F3D5F-463E-4BFF-B559-03E69ADC362A}"/>
              </a:ext>
            </a:extLst>
          </p:cNvPr>
          <p:cNvSpPr txBox="1"/>
          <p:nvPr/>
        </p:nvSpPr>
        <p:spPr>
          <a:xfrm>
            <a:off x="4059205" y="203572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</a:rPr>
              <a:t>Downstream tracks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0A3141D-7DCF-4B33-93A9-4E214F2EC949}"/>
              </a:ext>
            </a:extLst>
          </p:cNvPr>
          <p:cNvSpPr/>
          <p:nvPr/>
        </p:nvSpPr>
        <p:spPr>
          <a:xfrm>
            <a:off x="7812268" y="59484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1808.03477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E88F1F-C962-4DE1-8C93-EABCD012C237}"/>
              </a:ext>
            </a:extLst>
          </p:cNvPr>
          <p:cNvSpPr/>
          <p:nvPr/>
        </p:nvSpPr>
        <p:spPr>
          <a:xfrm>
            <a:off x="5539572" y="2389655"/>
            <a:ext cx="158417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3F9BC34-126B-4037-8B25-874D63EA1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66" y="4966793"/>
            <a:ext cx="7272716" cy="10416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8570D98-6DED-49D9-A8F6-B957BA400C75}"/>
              </a:ext>
            </a:extLst>
          </p:cNvPr>
          <p:cNvSpPr txBox="1"/>
          <p:nvPr/>
        </p:nvSpPr>
        <p:spPr>
          <a:xfrm>
            <a:off x="1907704" y="449982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C000C0"/>
                </a:solidFill>
              </a:rPr>
              <a:t>σ</a:t>
            </a:r>
            <a:r>
              <a:rPr lang="en-US" dirty="0">
                <a:solidFill>
                  <a:srgbClr val="C000C0"/>
                </a:solidFill>
              </a:rPr>
              <a:t>/</a:t>
            </a:r>
            <a:r>
              <a:rPr lang="el-GR" dirty="0">
                <a:solidFill>
                  <a:srgbClr val="C000C0"/>
                </a:solidFill>
              </a:rPr>
              <a:t>σ</a:t>
            </a:r>
            <a:r>
              <a:rPr lang="en-US" baseline="-25000" dirty="0">
                <a:solidFill>
                  <a:srgbClr val="C000C0"/>
                </a:solidFill>
              </a:rPr>
              <a:t>Ks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236DEE4-8770-470B-994C-BC037E93C337}"/>
              </a:ext>
            </a:extLst>
          </p:cNvPr>
          <p:cNvSpPr txBox="1"/>
          <p:nvPr/>
        </p:nvSpPr>
        <p:spPr>
          <a:xfrm>
            <a:off x="3608904" y="4149080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</a:rPr>
              <a:t>acc./acc(Ks</a:t>
            </a:r>
            <a:r>
              <a:rPr lang="en-US" dirty="0">
                <a:solidFill>
                  <a:srgbClr val="00B415"/>
                </a:solidFill>
                <a:sym typeface="Wingdings" panose="05000000000000000000" pitchFamily="2" charset="2"/>
              </a:rPr>
              <a:t>π</a:t>
            </a:r>
            <a:r>
              <a:rPr lang="el-GR" dirty="0">
                <a:solidFill>
                  <a:srgbClr val="00B415"/>
                </a:solidFill>
                <a:sym typeface="Wingdings" panose="05000000000000000000" pitchFamily="2" charset="2"/>
              </a:rPr>
              <a:t>π</a:t>
            </a:r>
            <a:r>
              <a:rPr lang="en-US" dirty="0" err="1">
                <a:solidFill>
                  <a:srgbClr val="00B415"/>
                </a:solidFill>
                <a:sym typeface="Wingdings" panose="05000000000000000000" pitchFamily="2" charset="2"/>
              </a:rPr>
              <a:t>ee</a:t>
            </a:r>
            <a:r>
              <a:rPr lang="en-US" dirty="0">
                <a:solidFill>
                  <a:srgbClr val="00B415"/>
                </a:solidFill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AF550D-D408-4F82-AAE7-D28054C943D9}"/>
              </a:ext>
            </a:extLst>
          </p:cNvPr>
          <p:cNvSpPr txBox="1"/>
          <p:nvPr/>
        </p:nvSpPr>
        <p:spPr>
          <a:xfrm>
            <a:off x="2848285" y="458997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</a:rPr>
              <a:t>Full tracks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AA54F-2CC3-4FB6-B193-D63DB9C6F3C2}"/>
              </a:ext>
            </a:extLst>
          </p:cNvPr>
          <p:cNvSpPr txBox="1"/>
          <p:nvPr/>
        </p:nvSpPr>
        <p:spPr>
          <a:xfrm>
            <a:off x="4063682" y="456930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415"/>
                </a:solidFill>
              </a:rPr>
              <a:t>Downstream tracks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75B97FA-944B-447C-BCAF-8BE671B23D04}"/>
              </a:ext>
            </a:extLst>
          </p:cNvPr>
          <p:cNvGrpSpPr/>
          <p:nvPr/>
        </p:nvGrpSpPr>
        <p:grpSpPr>
          <a:xfrm>
            <a:off x="5650040" y="4489515"/>
            <a:ext cx="3170432" cy="2107837"/>
            <a:chOff x="251520" y="1268760"/>
            <a:chExt cx="3998442" cy="2304256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ECFBB09-6DC2-4645-8223-26053989A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520" y="1268760"/>
              <a:ext cx="3998442" cy="2304256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D7C1DA6-C51A-4474-A8B3-04FAF3EE2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6588" y="1628800"/>
              <a:ext cx="1032000" cy="174600"/>
            </a:xfrm>
            <a:prstGeom prst="rect">
              <a:avLst/>
            </a:prstGeom>
            <a:ln w="25400">
              <a:solidFill>
                <a:srgbClr val="0000CC"/>
              </a:solidFill>
            </a:ln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675A725-8C57-4EF2-8CB2-88E9DC684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3648" y="2320133"/>
              <a:ext cx="1238400" cy="2328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83C88BB-7FBA-4D4A-9037-3029D024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43808" y="2780928"/>
              <a:ext cx="1238400" cy="245733"/>
            </a:xfrm>
            <a:prstGeom prst="rect">
              <a:avLst/>
            </a:prstGeom>
            <a:ln w="25400">
              <a:solidFill>
                <a:srgbClr val="00B050"/>
              </a:solidFill>
            </a:ln>
          </p:spPr>
        </p:pic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9C262CC-F09D-48A1-9BF4-07D2E0A6E55F}"/>
                </a:ext>
              </a:extLst>
            </p:cNvPr>
            <p:cNvCxnSpPr/>
            <p:nvPr/>
          </p:nvCxnSpPr>
          <p:spPr>
            <a:xfrm flipH="1">
              <a:off x="971600" y="2552933"/>
              <a:ext cx="432048" cy="2279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8E9B78F9-A633-41C9-816B-801C80D8C526}"/>
                </a:ext>
              </a:extLst>
            </p:cNvPr>
            <p:cNvCxnSpPr/>
            <p:nvPr/>
          </p:nvCxnSpPr>
          <p:spPr>
            <a:xfrm flipH="1">
              <a:off x="1835696" y="2903794"/>
              <a:ext cx="1008112" cy="16516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784EB358-30BE-4D71-A279-E6B88B62C822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971600" y="1716100"/>
              <a:ext cx="214988" cy="344748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FC447703-A7A9-472A-98F9-A7639F30E7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61" y="6321019"/>
            <a:ext cx="683568" cy="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3696F5-79B3-4376-9610-C2E0C26C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7</a:t>
            </a:fld>
            <a:endParaRPr lang="en-GB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31FA3D-7980-41D6-B66E-C0A5E78F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187387" cy="4980705"/>
          </a:xfrm>
          <a:prstGeom prst="rect">
            <a:avLst/>
          </a:prstGeom>
        </p:spPr>
      </p:pic>
      <p:grpSp>
        <p:nvGrpSpPr>
          <p:cNvPr id="4" name="Group 21">
            <a:extLst>
              <a:ext uri="{FF2B5EF4-FFF2-40B4-BE49-F238E27FC236}">
                <a16:creationId xmlns:a16="http://schemas.microsoft.com/office/drawing/2014/main" id="{7231FE91-9CD7-451D-86F8-AC413136478D}"/>
              </a:ext>
            </a:extLst>
          </p:cNvPr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5" name="Picture 24" descr="http://globhealth.vjf.cnrs.fr/images/ERC_Logo.png">
              <a:extLst>
                <a:ext uri="{FF2B5EF4-FFF2-40B4-BE49-F238E27FC236}">
                  <a16:creationId xmlns:a16="http://schemas.microsoft.com/office/drawing/2014/main" id="{345D3AE6-D26D-46B0-9BAC-1725DAE08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11AA886-808D-440F-BB66-F0A22C01C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14FF1CA6-C35E-42BB-80D9-3C8F9F7CB5F1}"/>
              </a:ext>
            </a:extLst>
          </p:cNvPr>
          <p:cNvSpPr txBox="1"/>
          <p:nvPr/>
        </p:nvSpPr>
        <p:spPr>
          <a:xfrm>
            <a:off x="251520" y="54868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taking Runs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F9807D-14B4-4EB4-A7FD-16C0DFB0795D}"/>
              </a:ext>
            </a:extLst>
          </p:cNvPr>
          <p:cNvSpPr/>
          <p:nvPr/>
        </p:nvSpPr>
        <p:spPr>
          <a:xfrm>
            <a:off x="2051720" y="1573570"/>
            <a:ext cx="648072" cy="17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A1E2659-2D11-45F3-A047-6546F8E503DF}"/>
              </a:ext>
            </a:extLst>
          </p:cNvPr>
          <p:cNvSpPr/>
          <p:nvPr/>
        </p:nvSpPr>
        <p:spPr>
          <a:xfrm>
            <a:off x="3805766" y="1124744"/>
            <a:ext cx="57606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2ED167-D1AC-4738-BEE6-246F0F3EB6E5}"/>
              </a:ext>
            </a:extLst>
          </p:cNvPr>
          <p:cNvSpPr/>
          <p:nvPr/>
        </p:nvSpPr>
        <p:spPr>
          <a:xfrm>
            <a:off x="6403934" y="1493942"/>
            <a:ext cx="2344529" cy="164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516C181-AAF0-4A19-B5B7-470B02926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16" y="5666283"/>
            <a:ext cx="923595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Trigger system: status and prospects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L0 (Hardware)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HLT1 (Software)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HLT2 (Software)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bottleneck for K. Can’t be changed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designed for K, but flexible. </a:t>
            </a:r>
          </a:p>
          <a:p>
            <a:endParaRPr lang="en-GB" dirty="0"/>
          </a:p>
          <a:p>
            <a:r>
              <a:rPr lang="en-GB" dirty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65DF27-DA56-403B-AB76-DBAF6122F87E}"/>
              </a:ext>
            </a:extLst>
          </p:cNvPr>
          <p:cNvSpPr txBox="1"/>
          <p:nvPr/>
        </p:nvSpPr>
        <p:spPr>
          <a:xfrm>
            <a:off x="7208550" y="1992322"/>
            <a:ext cx="13740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~30-40 GeV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 1-2 GeV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~0.08 GeV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760B96F-2B02-4F34-8F7C-2484856329BE}"/>
              </a:ext>
            </a:extLst>
          </p:cNvPr>
          <p:cNvSpPr txBox="1"/>
          <p:nvPr/>
        </p:nvSpPr>
        <p:spPr>
          <a:xfrm>
            <a:off x="5875881" y="3654315"/>
            <a:ext cx="130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B-physics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5145E75-5EB8-43D4-98A3-A8A04F336E3F}"/>
              </a:ext>
            </a:extLst>
          </p:cNvPr>
          <p:cNvSpPr txBox="1"/>
          <p:nvPr/>
        </p:nvSpPr>
        <p:spPr>
          <a:xfrm>
            <a:off x="5830982" y="5243869"/>
            <a:ext cx="130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C0"/>
                </a:solidFill>
              </a:rPr>
              <a:t>s-physics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CACA82D-78A7-4D75-ADC6-5C999C07BC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69" y="1429465"/>
            <a:ext cx="1588300" cy="111161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488A8B9-119A-4F54-A17F-23361E782F33}"/>
              </a:ext>
            </a:extLst>
          </p:cNvPr>
          <p:cNvSpPr txBox="1"/>
          <p:nvPr/>
        </p:nvSpPr>
        <p:spPr>
          <a:xfrm>
            <a:off x="7235801" y="12041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PT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6F5DDD-8D00-4CED-8627-935A0861FE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10" y="5816102"/>
            <a:ext cx="82758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300"/>
                </a:solidFill>
              </a:rPr>
              <a:t>Trigger system: status and prospects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L0 (Hardware)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HLT1 (Software)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HLT2 (Software)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bottleneck for K. Can’t be changed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designed for K, but flexible. </a:t>
            </a:r>
          </a:p>
          <a:p>
            <a:endParaRPr lang="en-GB" dirty="0"/>
          </a:p>
          <a:p>
            <a:r>
              <a:rPr lang="en-GB" dirty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98485" y="5535326"/>
            <a:ext cx="5356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(2011-2012) ~ 1-2%</a:t>
            </a:r>
          </a:p>
          <a:p>
            <a:r>
              <a:rPr lang="el-GR" dirty="0"/>
              <a:t>ε</a:t>
            </a:r>
            <a:r>
              <a:rPr lang="en-GB" dirty="0"/>
              <a:t>(Run-II) improved HLT ~ 18% (dimuons)</a:t>
            </a:r>
          </a:p>
          <a:p>
            <a:r>
              <a:rPr lang="en-GB" dirty="0"/>
              <a:t>Maximum allowed by L0 ~30%</a:t>
            </a:r>
          </a:p>
        </p:txBody>
      </p:sp>
      <p:pic>
        <p:nvPicPr>
          <p:cNvPr id="15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E055703-6F59-40E4-88B1-2DA43342B475}"/>
              </a:ext>
            </a:extLst>
          </p:cNvPr>
          <p:cNvSpPr txBox="1"/>
          <p:nvPr/>
        </p:nvSpPr>
        <p:spPr>
          <a:xfrm>
            <a:off x="7208550" y="1992322"/>
            <a:ext cx="13740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~30-40 GeV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 1-2 GeV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~0.08 GeV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09BA88-4641-4BFD-A1A4-C7A814FBE38D}"/>
              </a:ext>
            </a:extLst>
          </p:cNvPr>
          <p:cNvSpPr txBox="1"/>
          <p:nvPr/>
        </p:nvSpPr>
        <p:spPr>
          <a:xfrm>
            <a:off x="5875881" y="3654315"/>
            <a:ext cx="130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B-physics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F9A2D9F-C21D-4EA9-BAAB-2B7167B7DEE5}"/>
              </a:ext>
            </a:extLst>
          </p:cNvPr>
          <p:cNvSpPr txBox="1"/>
          <p:nvPr/>
        </p:nvSpPr>
        <p:spPr>
          <a:xfrm>
            <a:off x="5830982" y="5243869"/>
            <a:ext cx="130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C0"/>
                </a:solidFill>
              </a:rPr>
              <a:t>s-physics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A899CD-3215-4822-AB37-F7F1FA091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69" y="1429465"/>
            <a:ext cx="1588300" cy="111161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BAF33FE-3BF3-4C66-9717-C2CC072CA035}"/>
              </a:ext>
            </a:extLst>
          </p:cNvPr>
          <p:cNvSpPr/>
          <p:nvPr/>
        </p:nvSpPr>
        <p:spPr>
          <a:xfrm>
            <a:off x="381000" y="5809762"/>
            <a:ext cx="4263008" cy="75706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98065E1-0D4D-4A2D-BE54-E74055989BF6}"/>
              </a:ext>
            </a:extLst>
          </p:cNvPr>
          <p:cNvSpPr/>
          <p:nvPr/>
        </p:nvSpPr>
        <p:spPr>
          <a:xfrm>
            <a:off x="5436096" y="5085184"/>
            <a:ext cx="3096344" cy="75706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C854234-D7CC-4CB9-A710-93934BDE61FC}"/>
              </a:ext>
            </a:extLst>
          </p:cNvPr>
          <p:cNvCxnSpPr>
            <a:stCxn id="7" idx="6"/>
            <a:endCxn id="21" idx="2"/>
          </p:cNvCxnSpPr>
          <p:nvPr/>
        </p:nvCxnSpPr>
        <p:spPr>
          <a:xfrm flipV="1">
            <a:off x="4644008" y="5463716"/>
            <a:ext cx="792088" cy="72457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CED42BC-81D4-47E9-9EB6-1A9F41FC1D41}"/>
              </a:ext>
            </a:extLst>
          </p:cNvPr>
          <p:cNvSpPr txBox="1"/>
          <p:nvPr/>
        </p:nvSpPr>
        <p:spPr>
          <a:xfrm>
            <a:off x="7235801" y="12041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PT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A8008E6-A6CC-4431-8772-E37D9F249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27" y="5923551"/>
            <a:ext cx="744757" cy="5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8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15706</TotalTime>
  <Words>2686</Words>
  <Application>Microsoft Office PowerPoint</Application>
  <PresentationFormat>Presentación en pantalla (4:3)</PresentationFormat>
  <Paragraphs>599</Paragraphs>
  <Slides>58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6" baseType="lpstr">
      <vt:lpstr>Arial</vt:lpstr>
      <vt:lpstr>Book Antiqua</vt:lpstr>
      <vt:lpstr>Calibri</vt:lpstr>
      <vt:lpstr>Cambria Math</vt:lpstr>
      <vt:lpstr>CMTT12</vt:lpstr>
      <vt:lpstr>Wingdings</vt:lpstr>
      <vt:lpstr>Office Theme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Martinez Santos</dc:creator>
  <cp:lastModifiedBy>diego martinez santos</cp:lastModifiedBy>
  <cp:revision>1108</cp:revision>
  <dcterms:created xsi:type="dcterms:W3CDTF">2013-07-01T08:58:01Z</dcterms:created>
  <dcterms:modified xsi:type="dcterms:W3CDTF">2019-07-08T04:36:06Z</dcterms:modified>
</cp:coreProperties>
</file>