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60" r:id="rId2"/>
    <p:sldId id="322" r:id="rId3"/>
    <p:sldId id="324" r:id="rId4"/>
    <p:sldId id="263" r:id="rId5"/>
    <p:sldId id="264" r:id="rId6"/>
    <p:sldId id="271" r:id="rId7"/>
    <p:sldId id="266" r:id="rId8"/>
    <p:sldId id="270" r:id="rId9"/>
    <p:sldId id="274" r:id="rId10"/>
    <p:sldId id="275" r:id="rId11"/>
    <p:sldId id="272" r:id="rId12"/>
    <p:sldId id="333" r:id="rId13"/>
    <p:sldId id="276" r:id="rId14"/>
    <p:sldId id="278" r:id="rId15"/>
    <p:sldId id="277" r:id="rId16"/>
    <p:sldId id="287" r:id="rId17"/>
    <p:sldId id="288" r:id="rId18"/>
    <p:sldId id="289" r:id="rId19"/>
    <p:sldId id="312" r:id="rId20"/>
    <p:sldId id="313" r:id="rId21"/>
    <p:sldId id="292" r:id="rId22"/>
    <p:sldId id="326" r:id="rId23"/>
    <p:sldId id="293" r:id="rId24"/>
    <p:sldId id="298" r:id="rId25"/>
    <p:sldId id="299" r:id="rId26"/>
    <p:sldId id="300" r:id="rId27"/>
    <p:sldId id="301" r:id="rId28"/>
    <p:sldId id="294" r:id="rId29"/>
    <p:sldId id="304" r:id="rId30"/>
    <p:sldId id="295" r:id="rId31"/>
    <p:sldId id="305" r:id="rId32"/>
    <p:sldId id="296" r:id="rId33"/>
    <p:sldId id="314" r:id="rId34"/>
    <p:sldId id="306" r:id="rId35"/>
    <p:sldId id="307" r:id="rId36"/>
    <p:sldId id="308" r:id="rId37"/>
    <p:sldId id="309" r:id="rId38"/>
    <p:sldId id="310" r:id="rId39"/>
    <p:sldId id="311" r:id="rId40"/>
    <p:sldId id="315" r:id="rId41"/>
    <p:sldId id="316" r:id="rId42"/>
    <p:sldId id="319" r:id="rId43"/>
    <p:sldId id="327" r:id="rId44"/>
    <p:sldId id="317" r:id="rId45"/>
    <p:sldId id="318" r:id="rId46"/>
    <p:sldId id="328" r:id="rId47"/>
    <p:sldId id="329" r:id="rId48"/>
    <p:sldId id="331" r:id="rId49"/>
    <p:sldId id="332" r:id="rId50"/>
    <p:sldId id="320" r:id="rId51"/>
    <p:sldId id="33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D60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4"/>
    <p:restoredTop sz="87981"/>
  </p:normalViewPr>
  <p:slideViewPr>
    <p:cSldViewPr snapToGrid="0" snapToObjects="1">
      <p:cViewPr>
        <p:scale>
          <a:sx n="109" d="100"/>
          <a:sy n="109" d="100"/>
        </p:scale>
        <p:origin x="792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image" Target="../media/image75.png"/><Relationship Id="rId2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D942E-544D-7840-9591-C0083DEAC86A}" type="datetimeFigureOut">
              <a:rPr lang="en-US" smtClean="0"/>
              <a:t>7/6/19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6DEEB-A953-DF4F-90CC-44F4C8B5C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6DEEB-A953-DF4F-90CC-44F4C8B5C5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6DEEB-A953-DF4F-90CC-44F4C8B5C5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6DEEB-A953-DF4F-90CC-44F4C8B5C5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6DEEB-A953-DF4F-90CC-44F4C8B5C5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E2F26-CEFC-5544-BAC6-FC8C2D633465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B6686-BF78-6842-8D4B-E11519C12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32.emf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tiff"/><Relationship Id="rId3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hyperlink" Target="http://arxiv.org/abs/1808.0891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Relationship Id="rId3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78.png"/><Relationship Id="rId13" Type="http://schemas.openxmlformats.org/officeDocument/2006/relationships/image" Target="../media/image83.pn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79.png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80.png"/><Relationship Id="rId18" Type="http://schemas.openxmlformats.org/officeDocument/2006/relationships/image" Target="../media/image84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75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76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tiff"/><Relationship Id="rId3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63594" y="-125749"/>
            <a:ext cx="10952420" cy="10020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Introduction to hyperon physics</a:t>
            </a:r>
            <a:endParaRPr lang="en-US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905716" y="5843947"/>
            <a:ext cx="10268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Stephen Lars Olsen</a:t>
            </a:r>
            <a:r>
              <a:rPr lang="en-US" sz="2400" dirty="0"/>
              <a:t>, </a:t>
            </a:r>
            <a:r>
              <a:rPr lang="en-US" dirty="0"/>
              <a:t>Institute for Basic Science (KOREA) &amp; University of Chinese Academy of </a:t>
            </a:r>
            <a:r>
              <a:rPr lang="en-US" dirty="0" smtClean="0"/>
              <a:t>Science</a:t>
            </a:r>
          </a:p>
          <a:p>
            <a:pPr algn="ctr"/>
            <a:r>
              <a:rPr lang="en-US" dirty="0" err="1" smtClean="0"/>
              <a:t>Fudan</a:t>
            </a:r>
            <a:r>
              <a:rPr lang="en-US" dirty="0" smtClean="0"/>
              <a:t> Univ. Hyperon Physics Workshop, Sept. 7-8, 2019</a:t>
            </a:r>
            <a:endParaRPr lang="en-US" dirty="0"/>
          </a:p>
        </p:txBody>
      </p:sp>
      <p:pic>
        <p:nvPicPr>
          <p:cNvPr id="5122" name="Picture 2" descr="mage result for hyperon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36983"/>
            <a:ext cx="4654062" cy="49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48" y="149369"/>
            <a:ext cx="10515600" cy="8575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New Physics with hyperons?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8" y="932727"/>
            <a:ext cx="5130515" cy="1823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73" y="3056855"/>
            <a:ext cx="2819429" cy="1970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75" y="1345912"/>
            <a:ext cx="3787335" cy="4911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89802" y="2872189"/>
            <a:ext cx="68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FCNC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9067023" y="1849348"/>
            <a:ext cx="110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virtual-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Penguin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9067022" y="3016853"/>
            <a:ext cx="110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virtual-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a typeface="Symbol" charset="2"/>
                <a:cs typeface="Symbol" charset="2"/>
              </a:rPr>
              <a:t>Z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Penguin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0400841" y="4913375"/>
            <a:ext cx="11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L=2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10097540" y="1719732"/>
            <a:ext cx="381233" cy="2424369"/>
          </a:xfrm>
          <a:prstGeom prst="rightBrace">
            <a:avLst>
              <a:gd name="adj1" fmla="val 8333"/>
              <a:gd name="adj2" fmla="val 57205"/>
            </a:avLst>
          </a:prstGeom>
          <a:ln w="158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1811" y="366955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S=+</a:t>
            </a:r>
            <a:r>
              <a:rPr lang="en-US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Q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811" y="4064812"/>
            <a:ext cx="3391068" cy="1555151"/>
          </a:xfrm>
          <a:prstGeom prst="rect">
            <a:avLst/>
          </a:prstGeom>
          <a:solidFill>
            <a:schemeClr val="accent4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85132" y="2729047"/>
            <a:ext cx="70724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0.02±0.01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1461311" y="4928425"/>
            <a:ext cx="2721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1500" baseline="30000" dirty="0" smtClean="0"/>
              <a:t>0</a:t>
            </a:r>
            <a:r>
              <a:rPr lang="en-US" sz="1500" dirty="0" smtClean="0"/>
              <a:t> </a:t>
            </a:r>
            <a:r>
              <a:rPr lang="en-US" sz="1500" dirty="0" smtClean="0">
                <a:sym typeface="Wingdings"/>
              </a:rPr>
              <a:t> p</a:t>
            </a:r>
            <a:r>
              <a:rPr lang="en-US" sz="15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1500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1500" dirty="0" smtClean="0">
                <a:sym typeface="Wingdings"/>
              </a:rPr>
              <a:t>             &lt; 8              2</a:t>
            </a:r>
          </a:p>
          <a:p>
            <a:r>
              <a:rPr lang="en-US" sz="1500" dirty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1500" baseline="30000" dirty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500" dirty="0"/>
              <a:t> </a:t>
            </a:r>
            <a:r>
              <a:rPr lang="en-US" sz="1500" dirty="0">
                <a:sym typeface="Wingdings"/>
              </a:rPr>
              <a:t> </a:t>
            </a:r>
            <a:r>
              <a:rPr lang="en-US" sz="1500" dirty="0" smtClean="0">
                <a:sym typeface="Wingdings"/>
              </a:rPr>
              <a:t>n</a:t>
            </a:r>
            <a:r>
              <a:rPr lang="en-US" sz="15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1500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1500" dirty="0" smtClean="0">
                <a:sym typeface="Wingdings"/>
              </a:rPr>
              <a:t>             &lt; 18            2</a:t>
            </a:r>
          </a:p>
          <a:p>
            <a:r>
              <a:rPr lang="en-US" sz="1500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500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500" dirty="0" smtClean="0"/>
              <a:t> </a:t>
            </a:r>
            <a:r>
              <a:rPr lang="en-US" sz="1500" dirty="0">
                <a:sym typeface="Wingdings"/>
              </a:rPr>
              <a:t> </a:t>
            </a:r>
            <a:r>
              <a:rPr lang="en-US" sz="15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sz="1500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1500" dirty="0" smtClean="0">
                <a:sym typeface="Wingdings"/>
              </a:rPr>
              <a:t>            &lt; 3              2</a:t>
            </a:r>
          </a:p>
          <a:p>
            <a:r>
              <a:rPr lang="en-US" sz="1500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500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500" dirty="0" smtClean="0"/>
              <a:t> </a:t>
            </a:r>
            <a:r>
              <a:rPr lang="en-US" sz="1500" dirty="0">
                <a:sym typeface="Wingdings"/>
              </a:rPr>
              <a:t> n</a:t>
            </a:r>
            <a:r>
              <a:rPr lang="en-US" sz="1500" dirty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1500" baseline="30000" dirty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1500" dirty="0">
                <a:sym typeface="Wingdings"/>
              </a:rPr>
              <a:t>      </a:t>
            </a:r>
            <a:r>
              <a:rPr lang="en-US" sz="1500" dirty="0" smtClean="0">
                <a:sym typeface="Wingdings"/>
              </a:rPr>
              <a:t>        --               3</a:t>
            </a:r>
            <a:endParaRPr lang="en-US" sz="1500" dirty="0"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692130" y="6256961"/>
            <a:ext cx="247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mostly never measured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285" y="46435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S=+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343" y="3638734"/>
            <a:ext cx="2932032" cy="424072"/>
          </a:xfrm>
          <a:prstGeom prst="rect">
            <a:avLst/>
          </a:prstGeom>
          <a:solidFill>
            <a:srgbClr val="C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7343" y="5619969"/>
            <a:ext cx="3395535" cy="324119"/>
          </a:xfrm>
          <a:prstGeom prst="rect">
            <a:avLst/>
          </a:prstGeom>
          <a:solidFill>
            <a:srgbClr val="7030A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12380" y="557002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S=+</a:t>
            </a:r>
            <a:r>
              <a:rPr lang="en-US" b="1" dirty="0">
                <a:solidFill>
                  <a:srgbClr val="7030A0"/>
                </a:solidFill>
                <a:ea typeface="Symbol" charset="2"/>
                <a:cs typeface="Symbol" charset="2"/>
              </a:rPr>
              <a:t>3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4" name="Picture 4" descr="eynman graph for â L = 2 hyperon decays.Â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03" y="5619963"/>
            <a:ext cx="1901870" cy="12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ight Brace 24"/>
          <p:cNvSpPr/>
          <p:nvPr/>
        </p:nvSpPr>
        <p:spPr>
          <a:xfrm>
            <a:off x="9995803" y="4189632"/>
            <a:ext cx="473719" cy="1991948"/>
          </a:xfrm>
          <a:prstGeom prst="rightBrace">
            <a:avLst>
              <a:gd name="adj1" fmla="val 8333"/>
              <a:gd name="adj2" fmla="val 47921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80" y="0"/>
            <a:ext cx="10515600" cy="908871"/>
          </a:xfrm>
        </p:spPr>
        <p:txBody>
          <a:bodyPr/>
          <a:lstStyle/>
          <a:p>
            <a:pPr algn="ctr"/>
            <a:r>
              <a:rPr lang="en-US" b="1" smtClean="0">
                <a:latin typeface="+mn-lt"/>
              </a:rPr>
              <a:t>hyperon CP </a:t>
            </a:r>
            <a:r>
              <a:rPr lang="en-US" b="1" dirty="0" smtClean="0">
                <a:latin typeface="+mn-lt"/>
              </a:rPr>
              <a:t>violation and new physics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1540" y="2446177"/>
            <a:ext cx="44283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</a:t>
            </a:r>
            <a:r>
              <a:rPr lang="en-US" dirty="0"/>
              <a:t> </a:t>
            </a:r>
            <a:r>
              <a:rPr lang="en-US" dirty="0" smtClean="0"/>
              <a:t>SM CPV processes are expected to be small</a:t>
            </a:r>
          </a:p>
          <a:p>
            <a:r>
              <a:rPr lang="en-US" dirty="0"/>
              <a:t>	</a:t>
            </a:r>
            <a:r>
              <a:rPr lang="en-US" dirty="0" smtClean="0"/>
              <a:t>b-sector: CPV effects are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(1)</a:t>
            </a:r>
            <a:endParaRPr lang="en-US" dirty="0"/>
          </a:p>
          <a:p>
            <a:r>
              <a:rPr lang="en-US" dirty="0" smtClean="0"/>
              <a:t>	c-sector:		        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(10</a:t>
            </a:r>
            <a:r>
              <a:rPr lang="en-US" baseline="30000" dirty="0" smtClean="0"/>
              <a:t>-3</a:t>
            </a:r>
            <a:r>
              <a:rPr lang="en-US" dirty="0" smtClean="0"/>
              <a:t>) </a:t>
            </a:r>
          </a:p>
          <a:p>
            <a:r>
              <a:rPr lang="en-US" dirty="0"/>
              <a:t>	</a:t>
            </a:r>
            <a:r>
              <a:rPr lang="en-US" dirty="0" smtClean="0"/>
              <a:t>s-sector</a:t>
            </a:r>
            <a:r>
              <a:rPr lang="en-US" dirty="0"/>
              <a:t>:		        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(10</a:t>
            </a:r>
            <a:r>
              <a:rPr lang="en-US" baseline="30000" dirty="0" smtClean="0"/>
              <a:t>-5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-- Current limits are not severe:     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(10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634804" y="1304817"/>
            <a:ext cx="8647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QCD conserves CP.  QCD processes, in &amp; of themselves, don’t produce CPV asymmetries</a:t>
            </a:r>
          </a:p>
          <a:p>
            <a:endParaRPr lang="en-US" dirty="0"/>
          </a:p>
          <a:p>
            <a:r>
              <a:rPr lang="en-US" dirty="0" smtClean="0"/>
              <a:t>-- </a:t>
            </a:r>
            <a:r>
              <a:rPr lang="en-US" b="1" dirty="0" smtClean="0"/>
              <a:t>Baryon Asymmetry of the Universe </a:t>
            </a:r>
            <a:r>
              <a:rPr lang="en-US" dirty="0" smtClean="0"/>
              <a:t>means there </a:t>
            </a:r>
            <a:r>
              <a:rPr lang="en-US" b="1" dirty="0" smtClean="0"/>
              <a:t>must be non-SM CPV </a:t>
            </a:r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3016" y="2427342"/>
            <a:ext cx="164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hyperons?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2480" y="1294542"/>
            <a:ext cx="114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Why CPV?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0812" y="357976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3 orders of magnitude of reach</a:t>
            </a:r>
            <a:endParaRPr lang="en-US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60827" y="3497566"/>
            <a:ext cx="345142" cy="15411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560827" y="3843379"/>
            <a:ext cx="345142" cy="10571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2245" y="4456953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Why BESIII?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flipH="1">
            <a:off x="2634804" y="4477502"/>
            <a:ext cx="8647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i="1" dirty="0" smtClean="0"/>
              <a:t>Bf</a:t>
            </a:r>
            <a:r>
              <a:rPr lang="en-US" dirty="0" smtClean="0"/>
              <a:t>(J/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BB)≈10</a:t>
            </a:r>
            <a:r>
              <a:rPr lang="en-US" baseline="30000" dirty="0" smtClean="0">
                <a:sym typeface="Wingdings"/>
              </a:rPr>
              <a:t>-3</a:t>
            </a:r>
            <a:r>
              <a:rPr lang="en-US" dirty="0" smtClean="0">
                <a:sym typeface="Wingdings"/>
              </a:rPr>
              <a:t>  10</a:t>
            </a:r>
            <a:r>
              <a:rPr lang="en-US" baseline="30000" dirty="0" smtClean="0">
                <a:sym typeface="Wingdings"/>
              </a:rPr>
              <a:t>10</a:t>
            </a:r>
            <a:r>
              <a:rPr lang="en-US" dirty="0" smtClean="0">
                <a:sym typeface="Wingdings"/>
              </a:rPr>
              <a:t> J/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y</a:t>
            </a:r>
            <a:r>
              <a:rPr lang="en-US" dirty="0">
                <a:sym typeface="Wingdings"/>
              </a:rPr>
              <a:t>: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(5x10</a:t>
            </a:r>
            <a:r>
              <a:rPr lang="en-US" baseline="30000" dirty="0" smtClean="0"/>
              <a:t>6</a:t>
            </a:r>
            <a:r>
              <a:rPr lang="en-US" dirty="0" smtClean="0"/>
              <a:t>)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LL</a:t>
            </a:r>
            <a:r>
              <a:rPr lang="en-US" dirty="0" smtClean="0"/>
              <a:t> &amp;</a:t>
            </a:r>
            <a:r>
              <a:rPr lang="en-US" dirty="0"/>
              <a:t> </a:t>
            </a:r>
            <a:r>
              <a:rPr lang="en-US" b="1" dirty="0" smtClean="0">
                <a:latin typeface="PilGi" charset="-127"/>
                <a:ea typeface="PilGi" charset="-127"/>
                <a:cs typeface="PilGi" charset="-127"/>
              </a:rPr>
              <a:t>O</a:t>
            </a:r>
            <a:r>
              <a:rPr lang="en-US" dirty="0" smtClean="0"/>
              <a:t>(10</a:t>
            </a:r>
            <a:r>
              <a:rPr lang="en-US" baseline="30000" dirty="0" smtClean="0"/>
              <a:t>6</a:t>
            </a:r>
            <a:r>
              <a:rPr lang="en-US" dirty="0" smtClean="0"/>
              <a:t>)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XX</a:t>
            </a:r>
            <a:r>
              <a:rPr lang="en-US" dirty="0" smtClean="0"/>
              <a:t> pairs </a:t>
            </a:r>
            <a:r>
              <a:rPr lang="en-US" dirty="0" smtClean="0">
                <a:sym typeface="Wingdings"/>
              </a:rPr>
              <a:t>fully reconstructed 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-- Polarized, quantum correlated, nearly zero background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-- Large acceptance; good control of systematics.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 flipH="1">
            <a:off x="3852210" y="4487775"/>
            <a:ext cx="24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0800000" flipH="1">
            <a:off x="6764220" y="4477501"/>
            <a:ext cx="24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0800000" flipH="1">
            <a:off x="7961077" y="4477501"/>
            <a:ext cx="24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48" y="-7858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Classic paper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2" y="2087685"/>
            <a:ext cx="9549226" cy="3410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795" y="3422620"/>
            <a:ext cx="1806626" cy="1354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37" y="1364532"/>
            <a:ext cx="214744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D34, 833 (1986) 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mage result for xiao-gang he ntu twqiw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180067"/>
            <a:ext cx="1453662" cy="14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ge result for john donohue physics umass amher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08" y="1359419"/>
            <a:ext cx="1638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43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58" y="0"/>
            <a:ext cx="10515600" cy="832207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ea typeface="Symbol" charset="2"/>
                <a:cs typeface="Symbol" charset="2"/>
              </a:rPr>
              <a:t>primer on CP </a:t>
            </a:r>
            <a:endParaRPr lang="en-US" b="1" dirty="0">
              <a:latin typeface="+mn-lt"/>
              <a:ea typeface="Symbol" charset="2"/>
              <a:cs typeface="Symbol" charset="2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3687887" y="3143892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697287" y="367729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764087" y="3753492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44887" y="3677292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97487" y="3143892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3200" b="1"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</a:t>
            </a:r>
            <a:endParaRPr kumimoji="1" lang="en-US" sz="3200" b="1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687887" y="3829692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endParaRPr kumimoji="1" lang="en-US" sz="3200" b="1" i="1" baseline="30000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83087" y="3067692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endParaRPr kumimoji="1" lang="en-US" sz="3200" b="1" i="1" baseline="-25000">
              <a:solidFill>
                <a:schemeClr val="tx2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3611687" y="3601092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670861" y="3539028"/>
            <a:ext cx="777751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smtClean="0">
                <a:solidFill>
                  <a:srgbClr val="7030A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CP</a:t>
            </a:r>
            <a:endParaRPr kumimoji="1" lang="en-US" sz="3200" b="1" dirty="0">
              <a:solidFill>
                <a:srgbClr val="7030A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383087" y="3220092"/>
            <a:ext cx="381000" cy="457200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3764086" y="2564454"/>
            <a:ext cx="1404937" cy="6556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169025" y="2077092"/>
            <a:ext cx="1535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</a:rPr>
              <a:t>“</a:t>
            </a:r>
            <a:r>
              <a:rPr lang="en-US" sz="2400" b="1" dirty="0" smtClean="0">
                <a:solidFill>
                  <a:srgbClr val="CC0000"/>
                </a:solidFill>
              </a:rPr>
              <a:t>coupling”</a:t>
            </a:r>
            <a:endParaRPr lang="en-US" sz="2400" b="1" dirty="0">
              <a:solidFill>
                <a:srgbClr val="CC0000"/>
              </a:solidFill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316912" y="2534292"/>
            <a:ext cx="3657600" cy="2286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V="1">
            <a:off x="8688512" y="3448692"/>
            <a:ext cx="8382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8688512" y="3982092"/>
            <a:ext cx="6858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8612312" y="4134492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i="1" baseline="300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†</a:t>
            </a:r>
            <a:endParaRPr kumimoji="1" lang="en-US" sz="3200" b="1" i="1" baseline="3000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8612312" y="3905892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9679112" y="3504726"/>
            <a:ext cx="228600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7850312" y="3982092"/>
            <a:ext cx="9112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8002712" y="4181187"/>
            <a:ext cx="228600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926512" y="3982092"/>
            <a:ext cx="9144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endParaRPr kumimoji="1" lang="en-US" sz="3200" b="1" dirty="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383712" y="3372492"/>
            <a:ext cx="9906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rgbClr val="FFCCCC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g*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9602912" y="3296292"/>
            <a:ext cx="9144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3200" b="1" dirty="0">
                <a:solidFill>
                  <a:schemeClr val="bg1"/>
                </a:solidFill>
                <a:ea typeface="MS PGothic" pitchFamily="34" charset="-128"/>
                <a:cs typeface="MS PGothic" pitchFamily="34" charset="-128"/>
              </a:rPr>
              <a:t>’</a:t>
            </a: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9298112" y="4439292"/>
            <a:ext cx="152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4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mirror</a:t>
            </a: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8612312" y="3905892"/>
            <a:ext cx="152400" cy="152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7697912" y="3982092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6618412" y="2534292"/>
            <a:ext cx="1765300" cy="1066800"/>
          </a:xfrm>
          <a:prstGeom prst="line">
            <a:avLst/>
          </a:prstGeom>
          <a:noFill/>
          <a:ln w="9525">
            <a:solidFill>
              <a:srgbClr val="FFCCCC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2621087" y="4263080"/>
            <a:ext cx="252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some basic process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38988" y="1040641"/>
            <a:ext cx="9471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</a:t>
            </a:r>
            <a:r>
              <a:rPr lang="en-US" dirty="0" smtClean="0"/>
              <a:t>: multiply by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aseline="-25000" dirty="0" smtClean="0"/>
              <a:t>0</a:t>
            </a:r>
            <a:r>
              <a:rPr lang="en-US" dirty="0" smtClean="0"/>
              <a:t> =                        </a:t>
            </a:r>
            <a:r>
              <a:rPr lang="en-US" sz="2000" b="1" i="1" dirty="0" smtClean="0"/>
              <a:t> C</a:t>
            </a:r>
            <a:r>
              <a:rPr lang="en-US" dirty="0" smtClean="0"/>
              <a:t>: multiply by i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aseline="-25000" dirty="0" smtClean="0"/>
              <a:t>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aseline="-25000" dirty="0" smtClean="0"/>
              <a:t>0</a:t>
            </a:r>
            <a:r>
              <a:rPr lang="en-US" dirty="0" smtClean="0"/>
              <a:t>                        </a:t>
            </a:r>
            <a:r>
              <a:rPr lang="en-US" sz="2400" b="1" dirty="0" smtClean="0"/>
              <a:t>&amp;</a:t>
            </a:r>
            <a:r>
              <a:rPr lang="en-US" sz="2400" b="1" dirty="0"/>
              <a:t> </a:t>
            </a:r>
            <a:r>
              <a:rPr lang="en-US" sz="2400" b="1" i="1" dirty="0" smtClean="0"/>
              <a:t>take charge conjugate</a:t>
            </a:r>
            <a:r>
              <a:rPr lang="en-US" sz="2400" b="1" i="1" baseline="-25000" dirty="0" smtClean="0"/>
              <a:t>    </a:t>
            </a:r>
            <a:endParaRPr lang="en-US" sz="2400" b="1" i="1" baseline="-25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35" y="970853"/>
            <a:ext cx="1044677" cy="7766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099" y="1036052"/>
            <a:ext cx="782689" cy="690608"/>
          </a:xfrm>
          <a:prstGeom prst="rect">
            <a:avLst/>
          </a:prstGeom>
        </p:spPr>
      </p:pic>
      <p:sp>
        <p:nvSpPr>
          <p:cNvPr id="36" name="Notched Right Arrow 35"/>
          <p:cNvSpPr/>
          <p:nvPr/>
        </p:nvSpPr>
        <p:spPr>
          <a:xfrm>
            <a:off x="5513365" y="3448692"/>
            <a:ext cx="1101906" cy="188119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147135" y="5425427"/>
            <a:ext cx="7909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CP Violation</a:t>
            </a:r>
            <a:r>
              <a:rPr lang="en-US" sz="28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:   coupling has a complex phase</a:t>
            </a:r>
            <a:endParaRPr lang="en-US" sz="28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03" y="-33104"/>
            <a:ext cx="11353800" cy="85232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QM phase measurements require interference</a:t>
            </a:r>
            <a:endParaRPr lang="en-US" b="1" dirty="0">
              <a:latin typeface="+mn-lt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149191" y="5199197"/>
            <a:ext cx="2133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282791" y="5199196"/>
            <a:ext cx="1869280" cy="413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228507" y="4628186"/>
            <a:ext cx="732994" cy="53687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3122081" y="3344063"/>
            <a:ext cx="159853" cy="1864472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1140828" y="3389181"/>
            <a:ext cx="2132744" cy="18644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073192" y="4744051"/>
            <a:ext cx="481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846875" y="3775989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572991" y="1787328"/>
            <a:ext cx="5197257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|A+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1" dirty="0" smtClean="0"/>
              <a:t>|-|A+</a:t>
            </a:r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b="1" dirty="0" smtClean="0"/>
              <a:t>|=4|A||</a:t>
            </a:r>
            <a:r>
              <a:rPr lang="en-US" sz="2800" b="1" dirty="0" err="1" smtClean="0"/>
              <a:t>B|sin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-25000" dirty="0" err="1" smtClean="0"/>
              <a:t>s</a:t>
            </a:r>
            <a:r>
              <a:rPr lang="en-US" sz="2800" b="1" dirty="0" err="1" smtClean="0"/>
              <a:t>sin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-25000" dirty="0" err="1" smtClean="0">
                <a:ea typeface="Symbol" charset="2"/>
                <a:cs typeface="Symbol" charset="2"/>
              </a:rPr>
              <a:t>CP</a:t>
            </a:r>
            <a:endParaRPr lang="en-US" sz="2800" b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 rot="179664">
            <a:off x="3377470" y="4876498"/>
            <a:ext cx="380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latin typeface="Symbol" charset="2"/>
              </a:rPr>
              <a:t>d</a:t>
            </a:r>
            <a:r>
              <a:rPr lang="en-US" sz="2000" b="1" baseline="-25000" dirty="0" smtClean="0"/>
              <a:t>s</a:t>
            </a:r>
            <a:endParaRPr lang="en-US" sz="2000" b="1" baseline="-25000" dirty="0">
              <a:latin typeface="Symbol" charset="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363954" y="4114693"/>
            <a:ext cx="6864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</a:rPr>
              <a:t>f</a:t>
            </a:r>
            <a:r>
              <a:rPr lang="en-US" sz="22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CP</a:t>
            </a:r>
            <a:endParaRPr lang="en-US" sz="2200" b="1" baseline="-25000" dirty="0">
              <a:solidFill>
                <a:schemeClr val="accent6">
                  <a:lumMod val="75000"/>
                </a:schemeClr>
              </a:solidFill>
              <a:latin typeface="Symbol" charset="2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248259" y="5235762"/>
            <a:ext cx="1606383" cy="678199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86742" y="4033029"/>
            <a:ext cx="8354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</a:rPr>
              <a:t>d</a:t>
            </a:r>
            <a:r>
              <a:rPr lang="en-US" sz="20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</a:rPr>
              <a:t>f</a:t>
            </a:r>
            <a:r>
              <a:rPr lang="en-US" sz="20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CP</a:t>
            </a:r>
            <a:endParaRPr lang="en-US" sz="2000" b="1" baseline="-25000" dirty="0">
              <a:solidFill>
                <a:schemeClr val="accent6">
                  <a:lumMod val="75000"/>
                </a:schemeClr>
              </a:solidFill>
              <a:latin typeface="Symbol" charset="2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114191" y="5268040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145141" y="4917616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_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1149191" y="5240236"/>
            <a:ext cx="3605494" cy="66369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 rot="850113">
            <a:off x="2073884" y="5544841"/>
            <a:ext cx="8691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A+</a:t>
            </a:r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 rot="827962">
            <a:off x="2628990" y="5273241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_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 rot="18957797">
            <a:off x="1294062" y="4011007"/>
            <a:ext cx="8691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A+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 rot="10800000">
            <a:off x="8175768" y="1787328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_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05192" y="2801923"/>
            <a:ext cx="39632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measureable CPV asymmetry</a:t>
            </a:r>
          </a:p>
          <a:p>
            <a:r>
              <a:rPr lang="en-US" sz="2000" b="1" dirty="0" smtClean="0"/>
              <a:t>requires:  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       1) non-zero </a:t>
            </a:r>
            <a:r>
              <a:rPr lang="en-US" sz="2000" b="1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b="1" baseline="-25000" dirty="0" err="1" smtClean="0"/>
              <a:t>CP</a:t>
            </a:r>
            <a:endParaRPr lang="en-US" sz="2000" b="1" baseline="-25000" dirty="0" smtClean="0"/>
          </a:p>
          <a:p>
            <a:r>
              <a:rPr lang="en-US" sz="2000" b="1" dirty="0"/>
              <a:t>	</a:t>
            </a:r>
            <a:r>
              <a:rPr lang="en-US" sz="2000" b="1" dirty="0" smtClean="0"/>
              <a:t>     2) interfering amplitude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       3) non-zero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baseline="-25000" dirty="0" smtClean="0"/>
              <a:t>s</a:t>
            </a:r>
            <a:endParaRPr lang="en-US" sz="2000" b="1" baseline="-25000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7080870" y="4574230"/>
            <a:ext cx="381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non-zero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b="1" baseline="-25000" dirty="0" err="1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CP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is not enough!!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" name="Arc 26"/>
          <p:cNvSpPr/>
          <p:nvPr/>
        </p:nvSpPr>
        <p:spPr>
          <a:xfrm>
            <a:off x="2873565" y="4402718"/>
            <a:ext cx="819342" cy="657224"/>
          </a:xfrm>
          <a:prstGeom prst="arc">
            <a:avLst>
              <a:gd name="adj1" fmla="val 15139182"/>
              <a:gd name="adj2" fmla="val 584705"/>
            </a:avLst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871680" y="4767393"/>
            <a:ext cx="9005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-</a:t>
            </a:r>
            <a:r>
              <a:rPr lang="en-US" sz="2200" b="1" dirty="0" err="1" smtClean="0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sz="2200" b="1" baseline="-25000" dirty="0" err="1" smtClean="0">
                <a:solidFill>
                  <a:srgbClr val="FF0000"/>
                </a:solidFill>
              </a:rPr>
              <a:t>CP</a:t>
            </a:r>
            <a:endParaRPr lang="en-US" sz="2200" b="1" baseline="-25000" dirty="0">
              <a:solidFill>
                <a:srgbClr val="FF0000"/>
              </a:solidFill>
              <a:latin typeface="Symbol" charset="2"/>
            </a:endParaRPr>
          </a:p>
        </p:txBody>
      </p:sp>
      <p:sp>
        <p:nvSpPr>
          <p:cNvPr id="29" name="Arc 28"/>
          <p:cNvSpPr/>
          <p:nvPr/>
        </p:nvSpPr>
        <p:spPr>
          <a:xfrm rot="3328110">
            <a:off x="3273500" y="4881975"/>
            <a:ext cx="565144" cy="303655"/>
          </a:xfrm>
          <a:prstGeom prst="arc">
            <a:avLst>
              <a:gd name="adj1" fmla="val 15139182"/>
              <a:gd name="adj2" fmla="val 2091809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2731889">
            <a:off x="3163908" y="4812006"/>
            <a:ext cx="819342" cy="657224"/>
          </a:xfrm>
          <a:prstGeom prst="arc">
            <a:avLst>
              <a:gd name="adj1" fmla="val 15139182"/>
              <a:gd name="adj2" fmla="val 584705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867000" y="5301352"/>
            <a:ext cx="772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CP</a:t>
            </a:r>
            <a:endParaRPr lang="en-US" sz="2000" b="1" baseline="-25000" dirty="0">
              <a:solidFill>
                <a:srgbClr val="FF0000"/>
              </a:solidFill>
              <a:latin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903" y="1050906"/>
            <a:ext cx="22557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</a:t>
            </a:r>
          </a:p>
          <a:p>
            <a:r>
              <a:rPr lang="en-US" sz="1000" b="1" dirty="0"/>
              <a:t> </a:t>
            </a:r>
            <a:r>
              <a:rPr lang="en-US" sz="1000" b="1" dirty="0" smtClean="0"/>
              <a:t>   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1" dirty="0" smtClean="0"/>
              <a:t>=|</a:t>
            </a:r>
            <a:r>
              <a:rPr lang="en-US" sz="2800" b="1" dirty="0" err="1" smtClean="0"/>
              <a:t>B|e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14000" dirty="0" err="1" smtClean="0"/>
              <a:t>s</a:t>
            </a:r>
            <a:r>
              <a:rPr lang="en-US" sz="2800" b="1" dirty="0" smtClean="0"/>
              <a:t> </a:t>
            </a:r>
            <a:r>
              <a:rPr lang="en-US" sz="2800" b="1" baseline="30000" dirty="0" smtClean="0"/>
              <a:t>+ 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14000" dirty="0" err="1" smtClean="0"/>
              <a:t>CP</a:t>
            </a:r>
            <a:endParaRPr lang="en-US" sz="2800" b="1" baseline="14000" dirty="0"/>
          </a:p>
        </p:txBody>
      </p:sp>
      <p:sp>
        <p:nvSpPr>
          <p:cNvPr id="32" name="TextBox 31"/>
          <p:cNvSpPr txBox="1"/>
          <p:nvPr/>
        </p:nvSpPr>
        <p:spPr>
          <a:xfrm>
            <a:off x="3807025" y="940942"/>
            <a:ext cx="22557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</a:t>
            </a:r>
          </a:p>
          <a:p>
            <a:r>
              <a:rPr lang="en-US" sz="1000" b="1" dirty="0"/>
              <a:t> </a:t>
            </a:r>
            <a:r>
              <a:rPr lang="en-US" sz="1000" b="1" dirty="0" smtClean="0"/>
              <a:t>  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b="1" dirty="0" smtClean="0"/>
              <a:t>=|</a:t>
            </a:r>
            <a:r>
              <a:rPr lang="en-US" sz="2800" b="1" dirty="0" err="1" smtClean="0"/>
              <a:t>B|e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14000" dirty="0" err="1" smtClean="0"/>
              <a:t>s</a:t>
            </a:r>
            <a:r>
              <a:rPr lang="en-US" sz="2800" b="1" dirty="0" smtClean="0"/>
              <a:t> </a:t>
            </a:r>
            <a:r>
              <a:rPr lang="en-US" sz="2800" b="1" baseline="30000" dirty="0" smtClean="0"/>
              <a:t>- 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14000" dirty="0" err="1" smtClean="0"/>
              <a:t>CP</a:t>
            </a:r>
            <a:endParaRPr lang="en-US" sz="2800" b="1" baseline="14000" dirty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2861844" y="1021876"/>
            <a:ext cx="77775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dirty="0" smtClean="0">
                <a:solidFill>
                  <a:srgbClr val="7030A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CP</a:t>
            </a:r>
            <a:endParaRPr kumimoji="1" lang="en-US" sz="2400" b="1" dirty="0">
              <a:solidFill>
                <a:srgbClr val="7030A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" name="Notched Right Arrow 33"/>
          <p:cNvSpPr/>
          <p:nvPr/>
        </p:nvSpPr>
        <p:spPr>
          <a:xfrm>
            <a:off x="2746720" y="1442506"/>
            <a:ext cx="819439" cy="125010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140828" y="2237072"/>
            <a:ext cx="4343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r>
              <a:rPr lang="en-US" dirty="0" smtClean="0"/>
              <a:t>: non-CPV process to the same final state</a:t>
            </a:r>
          </a:p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/>
              <a:t>s</a:t>
            </a:r>
            <a:r>
              <a:rPr lang="en-US" dirty="0" smtClean="0"/>
              <a:t>; strong phase difference between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59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/>
      <p:bldP spid="19" grpId="0" animBg="1"/>
      <p:bldP spid="20" grpId="0"/>
      <p:bldP spid="21" grpId="0"/>
      <p:bldP spid="22" grpId="0"/>
      <p:bldP spid="23" grpId="0"/>
      <p:bldP spid="25" grpId="0"/>
      <p:bldP spid="26" grpId="0"/>
      <p:bldP spid="27" grpId="0" animBg="1"/>
      <p:bldP spid="28" grpId="0"/>
      <p:bldP spid="29" grpId="0" animBg="1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43" y="0"/>
            <a:ext cx="10515600" cy="99659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two kinds of phases in QFT</a:t>
            </a:r>
            <a:endParaRPr lang="en-US" b="1" dirty="0">
              <a:latin typeface="+mn-lt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V="1">
            <a:off x="2992660" y="2647740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2002060" y="318114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3068860" y="325734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49660" y="318114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593974" y="2672105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3200" b="1"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</a:t>
            </a:r>
            <a:endParaRPr kumimoji="1" lang="en-US" sz="3200" b="1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916460" y="3383394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endParaRPr kumimoji="1" lang="en-US" sz="3200" b="1" i="1" baseline="30000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680805" y="2595905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endParaRPr kumimoji="1" lang="en-US" sz="3200" b="1" i="1" baseline="-25000">
              <a:solidFill>
                <a:schemeClr val="tx2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2916460" y="310494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057419" y="1934088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 |</a:t>
            </a:r>
            <a:r>
              <a:rPr lang="en-US" sz="3600" b="1" dirty="0" err="1" smtClean="0"/>
              <a:t>B|e</a:t>
            </a:r>
            <a:r>
              <a:rPr lang="en-US" sz="3600" b="1" baseline="30000" dirty="0" err="1" smtClean="0"/>
              <a:t>i</a:t>
            </a:r>
            <a:r>
              <a:rPr lang="en-US" sz="36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b="1" dirty="0"/>
              <a:t> </a:t>
            </a:r>
            <a:r>
              <a:rPr lang="en-US" sz="3600" b="1" baseline="30000" dirty="0" smtClean="0"/>
              <a:t>+ i</a:t>
            </a:r>
            <a:r>
              <a:rPr lang="en-US" sz="3600" b="1" baseline="30000" dirty="0" smtClean="0">
                <a:latin typeface="Symbol" charset="2"/>
                <a:ea typeface="Symbol" charset="2"/>
                <a:cs typeface="Symbol" charset="2"/>
              </a:rPr>
              <a:t>f</a:t>
            </a:r>
            <a:endParaRPr lang="en-US" sz="3600" b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6696183" y="1652623"/>
            <a:ext cx="3657600" cy="2286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8067783" y="2567023"/>
            <a:ext cx="8382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8067783" y="3100423"/>
            <a:ext cx="6858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7991583" y="3252823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i="1" baseline="300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†</a:t>
            </a:r>
            <a:endParaRPr kumimoji="1" lang="en-US" sz="3200" b="1" i="1" baseline="3000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7991583" y="3024223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9058383" y="2623057"/>
            <a:ext cx="228600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7229583" y="3100423"/>
            <a:ext cx="9112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7381983" y="3299518"/>
            <a:ext cx="228600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7305783" y="3100423"/>
            <a:ext cx="9144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endParaRPr kumimoji="1" lang="en-US" sz="3200" b="1" dirty="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7762983" y="2490823"/>
            <a:ext cx="9906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i="1">
                <a:solidFill>
                  <a:srgbClr val="FFCCCC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g*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8982183" y="2414623"/>
            <a:ext cx="914400" cy="604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3200" b="1" dirty="0">
                <a:solidFill>
                  <a:schemeClr val="bg1"/>
                </a:solidFill>
                <a:ea typeface="MS PGothic" pitchFamily="34" charset="-128"/>
                <a:cs typeface="MS PGothic" pitchFamily="34" charset="-128"/>
              </a:rPr>
              <a:t>’</a:t>
            </a: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8677383" y="3557623"/>
            <a:ext cx="152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4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mirror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7991583" y="3024223"/>
            <a:ext cx="152400" cy="152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>
            <a:off x="7077183" y="3100423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6886683" y="1710968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>
                <a:solidFill>
                  <a:schemeClr val="bg1"/>
                </a:solidFill>
              </a:rPr>
              <a:t>|</a:t>
            </a:r>
            <a:r>
              <a:rPr lang="en-US" sz="3600" b="1" dirty="0" err="1" smtClean="0">
                <a:solidFill>
                  <a:schemeClr val="bg1"/>
                </a:solidFill>
              </a:rPr>
              <a:t>B|e</a:t>
            </a:r>
            <a:r>
              <a:rPr lang="en-US" sz="3600" b="1" baseline="30000" dirty="0" err="1" smtClean="0">
                <a:solidFill>
                  <a:schemeClr val="bg1"/>
                </a:solidFill>
              </a:rPr>
              <a:t>i</a:t>
            </a:r>
            <a:r>
              <a:rPr lang="en-US" sz="3600" b="1" baseline="30000" dirty="0" err="1" smtClean="0">
                <a:solidFill>
                  <a:schemeClr val="bg1"/>
                </a:solidFill>
                <a:latin typeface="Symbol" charset="2"/>
              </a:rPr>
              <a:t>d</a:t>
            </a:r>
            <a:r>
              <a:rPr lang="en-US" sz="3600" b="1" baseline="30000" dirty="0" smtClean="0">
                <a:solidFill>
                  <a:schemeClr val="bg1"/>
                </a:solidFill>
                <a:latin typeface="Symbol" charset="2"/>
              </a:rPr>
              <a:t> -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i</a:t>
            </a:r>
            <a:r>
              <a:rPr lang="en-US" sz="3600" b="1" baseline="30000" dirty="0" smtClean="0">
                <a:solidFill>
                  <a:schemeClr val="bg1"/>
                </a:solidFill>
                <a:latin typeface="Symbol" charset="2"/>
              </a:rPr>
              <a:t>f</a:t>
            </a:r>
            <a:endParaRPr lang="en-US" sz="3600" b="1" baseline="30000" dirty="0">
              <a:solidFill>
                <a:schemeClr val="bg1"/>
              </a:solidFill>
              <a:latin typeface="Symbol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 flipH="1">
            <a:off x="2303717" y="2044956"/>
            <a:ext cx="424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 flipH="1">
            <a:off x="2841122" y="2111086"/>
            <a:ext cx="57438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-25000" dirty="0" smtClean="0"/>
              <a:t>CP</a:t>
            </a:r>
            <a:endParaRPr lang="en-US" sz="2000" b="1" baseline="-25000" dirty="0"/>
          </a:p>
        </p:txBody>
      </p:sp>
      <p:sp>
        <p:nvSpPr>
          <p:cNvPr id="40" name="TextBox 39"/>
          <p:cNvSpPr txBox="1"/>
          <p:nvPr/>
        </p:nvSpPr>
        <p:spPr>
          <a:xfrm flipH="1">
            <a:off x="8140808" y="1818098"/>
            <a:ext cx="424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8598301" y="1893838"/>
            <a:ext cx="57438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-25000" dirty="0" smtClean="0">
                <a:solidFill>
                  <a:schemeClr val="bg1"/>
                </a:solidFill>
              </a:rPr>
              <a:t>CP</a:t>
            </a:r>
            <a:endParaRPr lang="en-US" sz="2000" b="1" baseline="-25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262516" y="942978"/>
            <a:ext cx="10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“strong”</a:t>
            </a:r>
          </a:p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phase 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016041" y="1607238"/>
            <a:ext cx="222478" cy="378599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flipH="1">
            <a:off x="3108069" y="969211"/>
            <a:ext cx="10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“CP”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phase </a:t>
            </a:r>
            <a:endParaRPr lang="en-US" b="1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041633" y="1667377"/>
            <a:ext cx="451011" cy="405365"/>
          </a:xfrm>
          <a:prstGeom prst="straightConnector1">
            <a:avLst/>
          </a:prstGeom>
          <a:ln w="158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flipH="1">
            <a:off x="7305783" y="967253"/>
            <a:ext cx="10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“same”</a:t>
            </a:r>
          </a:p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sign 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880344" y="1548872"/>
            <a:ext cx="222478" cy="378599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8436167" y="1011072"/>
            <a:ext cx="138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“opposite”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sign </a:t>
            </a:r>
            <a:endParaRPr lang="en-US" b="1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8486883" y="1541348"/>
            <a:ext cx="232680" cy="28089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8645638" y="1385690"/>
            <a:ext cx="232680" cy="280896"/>
          </a:xfrm>
          <a:prstGeom prst="straightConnector1">
            <a:avLst/>
          </a:prstGeom>
          <a:ln w="158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utoShape 2" descr="mage result for scattering phase shifts tutorial"/>
          <p:cNvSpPr>
            <a:spLocks noChangeAspect="1" noChangeArrowheads="1"/>
          </p:cNvSpPr>
          <p:nvPr/>
        </p:nvSpPr>
        <p:spPr bwMode="auto">
          <a:xfrm>
            <a:off x="-1" y="-1"/>
            <a:ext cx="750013" cy="7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mage result for scattering phase shifts tut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3118">
            <a:off x="4366815" y="5123508"/>
            <a:ext cx="1120504" cy="7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Arrow Connector 57"/>
          <p:cNvCxnSpPr/>
          <p:nvPr/>
        </p:nvCxnSpPr>
        <p:spPr>
          <a:xfrm>
            <a:off x="2674572" y="6142893"/>
            <a:ext cx="1210205" cy="13258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4127688" y="5178370"/>
            <a:ext cx="1072177" cy="882338"/>
          </a:xfrm>
          <a:prstGeom prst="straightConnector1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884777" y="5983215"/>
            <a:ext cx="280651" cy="319357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 flipH="1">
            <a:off x="7531745" y="5780656"/>
            <a:ext cx="45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endParaRPr lang="en-US" b="1" baseline="30000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3904642" y="59235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</a:t>
            </a:r>
            <a:endParaRPr lang="en-US"/>
          </a:p>
        </p:txBody>
      </p:sp>
      <p:pic>
        <p:nvPicPr>
          <p:cNvPr id="69" name="Picture 4" descr="mage result for scattering phase shifts tut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3118">
            <a:off x="8636938" y="5123509"/>
            <a:ext cx="1120504" cy="7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Arrow Connector 69"/>
          <p:cNvCxnSpPr/>
          <p:nvPr/>
        </p:nvCxnSpPr>
        <p:spPr>
          <a:xfrm>
            <a:off x="6944695" y="6142894"/>
            <a:ext cx="1210205" cy="13258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8397811" y="5178371"/>
            <a:ext cx="1072177" cy="882338"/>
          </a:xfrm>
          <a:prstGeom prst="straightConnector1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8154900" y="5983216"/>
            <a:ext cx="280651" cy="319357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flipH="1">
            <a:off x="2903769" y="5768644"/>
            <a:ext cx="45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endParaRPr lang="en-US" b="1" baseline="30000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8636" y="59247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0800000">
            <a:off x="8148725" y="59628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_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 rot="19048800" flipV="1">
            <a:off x="4798086" y="5795135"/>
            <a:ext cx="257962" cy="135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 rot="18808487">
            <a:off x="4756419" y="57150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FF0000"/>
                </a:solidFill>
              </a:rPr>
              <a:t>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 rot="19048800" flipV="1">
            <a:off x="9100855" y="5809355"/>
            <a:ext cx="257962" cy="20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 rot="18808487">
            <a:off x="9008067" y="572660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FF0000"/>
                </a:solidFill>
              </a:rPr>
              <a:t>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5859082" y="5069522"/>
            <a:ext cx="1674202" cy="6967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482745" y="4935930"/>
            <a:ext cx="426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CP</a:t>
            </a:r>
            <a:endParaRPr lang="en-US" b="1" i="1" dirty="0"/>
          </a:p>
        </p:txBody>
      </p:sp>
      <p:sp>
        <p:nvSpPr>
          <p:cNvPr id="1039" name="TextBox 1038"/>
          <p:cNvSpPr txBox="1"/>
          <p:nvPr/>
        </p:nvSpPr>
        <p:spPr>
          <a:xfrm>
            <a:off x="770319" y="5041098"/>
            <a:ext cx="3046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example of a strong phase:</a:t>
            </a:r>
          </a:p>
          <a:p>
            <a:pPr algn="ctr"/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000" b="1" dirty="0" smtClean="0"/>
              <a:t>p scattering phase shift</a:t>
            </a:r>
            <a:endParaRPr lang="en-US" sz="2000" b="1" dirty="0"/>
          </a:p>
        </p:txBody>
      </p:sp>
      <p:sp>
        <p:nvSpPr>
          <p:cNvPr id="1040" name="TextBox 1039"/>
          <p:cNvSpPr txBox="1"/>
          <p:nvPr/>
        </p:nvSpPr>
        <p:spPr>
          <a:xfrm flipH="1">
            <a:off x="3352378" y="6410402"/>
            <a:ext cx="701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particle-antiparticle phase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shifts are the same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4935707" y="2838203"/>
            <a:ext cx="777751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smtClean="0">
                <a:solidFill>
                  <a:srgbClr val="7030A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CP</a:t>
            </a:r>
            <a:endParaRPr kumimoji="1" lang="en-US" sz="3200" b="1" dirty="0">
              <a:solidFill>
                <a:srgbClr val="7030A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" name="Notched Right Arrow 64"/>
          <p:cNvSpPr/>
          <p:nvPr/>
        </p:nvSpPr>
        <p:spPr>
          <a:xfrm>
            <a:off x="4778211" y="2747867"/>
            <a:ext cx="1101906" cy="188119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 animBg="1"/>
      <p:bldP spid="37" grpId="0"/>
      <p:bldP spid="40" grpId="0"/>
      <p:bldP spid="41" grpId="0"/>
      <p:bldP spid="49" grpId="0"/>
      <p:bldP spid="53" grpId="0"/>
      <p:bldP spid="62" grpId="0" animBg="1"/>
      <p:bldP spid="63" grpId="0"/>
      <p:bldP spid="1027" grpId="0"/>
      <p:bldP spid="72" grpId="0" animBg="1"/>
      <p:bldP spid="73" grpId="0"/>
      <p:bldP spid="74" grpId="0"/>
      <p:bldP spid="76" grpId="0"/>
      <p:bldP spid="80" grpId="0" animBg="1"/>
      <p:bldP spid="81" grpId="0"/>
      <p:bldP spid="82" grpId="0" animBg="1"/>
      <p:bldP spid="83" grpId="0"/>
      <p:bldP spid="91" grpId="0" animBg="1"/>
      <p:bldP spid="1039" grpId="0"/>
      <p:bldP spid="1040" grpId="0"/>
      <p:bldP spid="64" grpId="0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04328"/>
            <a:ext cx="10515600" cy="113577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Example CPV in 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dirty="0" err="1" smtClean="0">
                <a:latin typeface="+mn-lt"/>
                <a:sym typeface="Wingdings"/>
              </a:rPr>
              <a:t>p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latin typeface="+mn-lt"/>
                <a:sym typeface="Wingdings"/>
              </a:rPr>
              <a:t>-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b="1" dirty="0" smtClean="0">
                <a:latin typeface="+mn-lt"/>
                <a:ea typeface="Symbol" charset="2"/>
                <a:cs typeface="Symbol" charset="2"/>
                <a:sym typeface="Wingdings"/>
              </a:rPr>
              <a:t>(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L</a:t>
            </a:r>
            <a:r>
              <a:rPr lang="en-US" b="1" dirty="0" err="1" smtClean="0">
                <a:latin typeface="+mn-lt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latin typeface="+mn-lt"/>
                <a:sym typeface="Wingdings"/>
              </a:rPr>
              <a:t>+</a:t>
            </a:r>
            <a:r>
              <a:rPr lang="en-US" b="1" dirty="0" smtClean="0">
                <a:latin typeface="+mn-lt"/>
                <a:sym typeface="Wingdings"/>
              </a:rPr>
              <a:t>)</a:t>
            </a:r>
            <a:br>
              <a:rPr lang="en-US" b="1" dirty="0" smtClean="0">
                <a:latin typeface="+mn-lt"/>
                <a:sym typeface="Wingdings"/>
              </a:rPr>
            </a:br>
            <a:r>
              <a:rPr lang="en-US" sz="3100" b="1" dirty="0" smtClean="0">
                <a:latin typeface="+mn-lt"/>
                <a:sym typeface="Wingdings"/>
              </a:rPr>
              <a:t>-- assume CPV is in P-wave --</a:t>
            </a:r>
            <a:endParaRPr lang="en-US" sz="3100" b="1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90600" y="2286000"/>
            <a:ext cx="1314450" cy="381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305050" y="1575212"/>
            <a:ext cx="790575" cy="7107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176338" y="2286000"/>
            <a:ext cx="1128712" cy="911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83899" y="1495871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806" y="2695874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400" b="1" baseline="30000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4274" y="2153138"/>
            <a:ext cx="99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S-wave: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57275" y="3917008"/>
            <a:ext cx="1314450" cy="381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71725" y="3197871"/>
            <a:ext cx="723900" cy="694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99131" y="3979845"/>
            <a:ext cx="805919" cy="731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04274" y="322192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3722" y="4240858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400" b="1" baseline="30000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6529" y="3843502"/>
            <a:ext cx="99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P-wave: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3834" y="2093268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 </a:t>
            </a:r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baseline="72000" dirty="0" err="1" smtClean="0"/>
              <a:t>S</a:t>
            </a:r>
            <a:endParaRPr lang="en-US" sz="2000" b="1" baseline="7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439683" y="381272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 </a:t>
            </a:r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baseline="70000" dirty="0" err="1" smtClean="0"/>
              <a:t>P</a:t>
            </a:r>
            <a:r>
              <a:rPr lang="en-US" sz="2400" b="1" baseline="30000" dirty="0" err="1" smtClean="0"/>
              <a:t>+i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baseline="12000" dirty="0" err="1" smtClean="0"/>
              <a:t>CP</a:t>
            </a:r>
            <a:endParaRPr lang="en-US" sz="2400" b="1" baseline="12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592256" y="4674260"/>
            <a:ext cx="2666728" cy="12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03498" y="4878944"/>
            <a:ext cx="3367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800" b="1" dirty="0"/>
              <a:t>e</a:t>
            </a:r>
            <a:r>
              <a:rPr lang="en-US" sz="2800" b="1" baseline="30000" dirty="0"/>
              <a:t>-</a:t>
            </a:r>
            <a:r>
              <a:rPr lang="en-US" sz="2800" b="1" baseline="30000" dirty="0" err="1"/>
              <a:t>i</a:t>
            </a:r>
            <a:r>
              <a:rPr lang="en-US" sz="2800" b="1" baseline="30000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baseline="72000" dirty="0" err="1"/>
              <a:t>S</a:t>
            </a:r>
            <a:r>
              <a:rPr lang="en-US" sz="2400" b="1" baseline="30000" dirty="0"/>
              <a:t> </a:t>
            </a:r>
            <a:r>
              <a:rPr lang="en-US" sz="2400" b="1" dirty="0"/>
              <a:t>( S + P </a:t>
            </a:r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smtClean="0"/>
              <a:t>(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baseline="70000" dirty="0" err="1" smtClean="0"/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-d</a:t>
            </a:r>
            <a:r>
              <a:rPr lang="en-US" sz="2400" b="1" baseline="64000" dirty="0" err="1" smtClean="0"/>
              <a:t>S</a:t>
            </a:r>
            <a:r>
              <a:rPr lang="en-US" sz="2400" b="1" baseline="30000" dirty="0" smtClean="0"/>
              <a:t>)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baseline="12000" dirty="0" err="1" smtClean="0"/>
              <a:t>CP</a:t>
            </a:r>
            <a:r>
              <a:rPr lang="en-US" sz="2800" b="1" dirty="0" smtClean="0"/>
              <a:t>)</a:t>
            </a:r>
          </a:p>
          <a:p>
            <a:endParaRPr lang="en-US" sz="2800" b="1" dirty="0"/>
          </a:p>
          <a:p>
            <a:r>
              <a:rPr lang="en-US" sz="2800" b="1" dirty="0"/>
              <a:t> </a:t>
            </a:r>
            <a:r>
              <a:rPr lang="en-US" sz="3200" b="1" dirty="0"/>
              <a:t>e</a:t>
            </a:r>
            <a:r>
              <a:rPr lang="en-US" sz="3200" b="1" baseline="30000" dirty="0"/>
              <a:t>-</a:t>
            </a:r>
            <a:r>
              <a:rPr lang="en-US" sz="3200" b="1" baseline="30000" dirty="0" err="1"/>
              <a:t>i</a:t>
            </a:r>
            <a:r>
              <a:rPr lang="en-US" sz="3200" b="1" baseline="30000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72000" dirty="0" err="1"/>
              <a:t>S</a:t>
            </a:r>
            <a:r>
              <a:rPr lang="en-US" sz="2800" b="1" baseline="30000" dirty="0"/>
              <a:t> </a:t>
            </a:r>
            <a:r>
              <a:rPr lang="en-US" sz="2800" b="1" dirty="0"/>
              <a:t>( S + P </a:t>
            </a:r>
            <a:r>
              <a:rPr lang="en-US" sz="2800" b="1" dirty="0" err="1" smtClean="0"/>
              <a:t>e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16000" dirty="0" err="1" smtClean="0">
                <a:ea typeface="Symbol" charset="2"/>
                <a:cs typeface="Symbol" charset="2"/>
              </a:rPr>
              <a:t>s</a:t>
            </a:r>
            <a:r>
              <a:rPr lang="en-US" sz="2800" b="1" baseline="30000" dirty="0" smtClean="0"/>
              <a:t> </a:t>
            </a:r>
            <a:r>
              <a:rPr lang="en-US" sz="2800" b="1" baseline="30000" dirty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800" b="1" baseline="30000" dirty="0" smtClean="0"/>
              <a:t> </a:t>
            </a:r>
            <a:r>
              <a:rPr lang="en-US" sz="2800" b="1" baseline="30000" dirty="0" err="1"/>
              <a:t>i</a:t>
            </a:r>
            <a:r>
              <a:rPr lang="en-US" sz="2800" b="1" baseline="30000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12000" dirty="0" err="1"/>
              <a:t>CP</a:t>
            </a:r>
            <a:r>
              <a:rPr lang="en-US" sz="3200" b="1" dirty="0"/>
              <a:t>)</a:t>
            </a:r>
          </a:p>
          <a:p>
            <a:endParaRPr lang="en-US" sz="28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493834" y="5425469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2103498" y="2153138"/>
            <a:ext cx="300776" cy="285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flipH="1">
            <a:off x="2103498" y="2111103"/>
            <a:ext cx="2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b="1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99157" y="3741635"/>
            <a:ext cx="300776" cy="285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flipH="1">
            <a:off x="2199157" y="3699600"/>
            <a:ext cx="2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b="1" dirty="0">
              <a:solidFill>
                <a:srgbClr val="0070C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457950" y="2400299"/>
            <a:ext cx="1314450" cy="38101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772400" y="1689511"/>
            <a:ext cx="790575" cy="71078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643688" y="2400299"/>
            <a:ext cx="1128712" cy="91187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851249" y="161017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p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33156" y="2810173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endParaRPr lang="en-US" sz="2400" b="1" baseline="30000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77319" y="2104995"/>
            <a:ext cx="99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S-wave: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524625" y="4031307"/>
            <a:ext cx="1314450" cy="38101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839075" y="3312170"/>
            <a:ext cx="723900" cy="6944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966481" y="4094144"/>
            <a:ext cx="805919" cy="7311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871624" y="3336219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p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21072" y="4355157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endParaRPr lang="en-US" sz="2400" b="1" baseline="30000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73879" y="3957801"/>
            <a:ext cx="99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P-wave: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61184" y="2207567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 </a:t>
            </a:r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baseline="72000" dirty="0" err="1" smtClean="0"/>
              <a:t>S</a:t>
            </a:r>
            <a:endParaRPr lang="en-US" sz="2000" b="1" baseline="72000" dirty="0"/>
          </a:p>
        </p:txBody>
      </p:sp>
      <p:sp>
        <p:nvSpPr>
          <p:cNvPr id="57" name="TextBox 56"/>
          <p:cNvSpPr txBox="1"/>
          <p:nvPr/>
        </p:nvSpPr>
        <p:spPr>
          <a:xfrm>
            <a:off x="8907033" y="392702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 </a:t>
            </a:r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baseline="70000" dirty="0" err="1" smtClean="0"/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b="1" baseline="30000" dirty="0" err="1" smtClean="0"/>
              <a:t>i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baseline="12000" dirty="0" err="1" smtClean="0"/>
              <a:t>CP</a:t>
            </a:r>
            <a:endParaRPr lang="en-US" sz="2400" b="1" baseline="120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8059606" y="4788559"/>
            <a:ext cx="2666728" cy="12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570848" y="4993243"/>
            <a:ext cx="33678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 </a:t>
            </a:r>
            <a:r>
              <a:rPr lang="en-US" sz="3200" b="1" dirty="0"/>
              <a:t>e</a:t>
            </a:r>
            <a:r>
              <a:rPr lang="en-US" sz="3200" b="1" baseline="30000" dirty="0"/>
              <a:t>-</a:t>
            </a:r>
            <a:r>
              <a:rPr lang="en-US" sz="3200" b="1" baseline="30000" dirty="0" err="1"/>
              <a:t>i</a:t>
            </a:r>
            <a:r>
              <a:rPr lang="en-US" sz="3200" b="1" baseline="30000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72000" dirty="0" err="1"/>
              <a:t>S</a:t>
            </a:r>
            <a:r>
              <a:rPr lang="en-US" sz="2800" b="1" baseline="30000" dirty="0"/>
              <a:t> </a:t>
            </a:r>
            <a:r>
              <a:rPr lang="en-US" sz="2800" b="1" dirty="0"/>
              <a:t>( S + P </a:t>
            </a:r>
            <a:r>
              <a:rPr lang="en-US" sz="2800" b="1" dirty="0" err="1" smtClean="0"/>
              <a:t>e</a:t>
            </a:r>
            <a:r>
              <a:rPr lang="en-US" sz="2800" b="1" baseline="30000" dirty="0" err="1" smtClean="0"/>
              <a:t>i</a:t>
            </a:r>
            <a:r>
              <a:rPr lang="en-US" sz="2800" b="1" baseline="30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baseline="16000" dirty="0" err="1" smtClean="0">
                <a:ea typeface="Symbol" charset="2"/>
                <a:cs typeface="Symbol" charset="2"/>
              </a:rPr>
              <a:t>s</a:t>
            </a:r>
            <a:r>
              <a:rPr lang="en-US" sz="2800" b="1" baseline="30000" dirty="0" smtClean="0"/>
              <a:t> </a:t>
            </a:r>
            <a:r>
              <a:rPr lang="en-US" sz="28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800" b="1" baseline="30000" dirty="0" smtClean="0"/>
              <a:t> </a:t>
            </a:r>
            <a:r>
              <a:rPr lang="en-US" sz="2800" b="1" baseline="30000" dirty="0" err="1"/>
              <a:t>i</a:t>
            </a:r>
            <a:r>
              <a:rPr lang="en-US" sz="2800" b="1" baseline="30000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12000" dirty="0" err="1"/>
              <a:t>CP</a:t>
            </a:r>
            <a:r>
              <a:rPr lang="en-US" sz="3200" b="1" dirty="0"/>
              <a:t>)</a:t>
            </a:r>
          </a:p>
          <a:p>
            <a:endParaRPr lang="en-US" sz="28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61" name="Oval 60"/>
          <p:cNvSpPr/>
          <p:nvPr/>
        </p:nvSpPr>
        <p:spPr>
          <a:xfrm>
            <a:off x="7570848" y="2267437"/>
            <a:ext cx="300776" cy="285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 flipH="1">
            <a:off x="7570848" y="2225402"/>
            <a:ext cx="2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666507" y="3855934"/>
            <a:ext cx="300776" cy="285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 flipH="1">
            <a:off x="7666507" y="3813899"/>
            <a:ext cx="2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5" name="TextBox 64"/>
          <p:cNvSpPr txBox="1"/>
          <p:nvPr/>
        </p:nvSpPr>
        <p:spPr>
          <a:xfrm rot="10800000">
            <a:off x="7817911" y="166836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_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0800000">
            <a:off x="7630850" y="3790636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_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0800000">
            <a:off x="7528705" y="2231536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_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0800000">
            <a:off x="7873869" y="339981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_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62" y="-16156"/>
            <a:ext cx="10515600" cy="863161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dirty="0" smtClean="0"/>
              <a:t>,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b &amp;</a:t>
            </a:r>
            <a:r>
              <a:rPr lang="en-US" b="1" dirty="0" smtClean="0"/>
              <a:t>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="1" dirty="0" smtClean="0"/>
              <a:t> parameters for hyperon decay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216651" y="3243415"/>
            <a:ext cx="1814511" cy="90472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08140" y="3004702"/>
            <a:ext cx="33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z’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9987" y="2807297"/>
            <a:ext cx="0" cy="87223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35759" y="3694309"/>
            <a:ext cx="604227" cy="39039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72138" y="3990335"/>
            <a:ext cx="34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x’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3975608" y="2559192"/>
            <a:ext cx="46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y’</a:t>
            </a:r>
            <a:endParaRPr lang="en-US" dirty="0"/>
          </a:p>
        </p:txBody>
      </p:sp>
      <p:sp>
        <p:nvSpPr>
          <p:cNvPr id="32" name="Striped Right Arrow 31"/>
          <p:cNvSpPr/>
          <p:nvPr/>
        </p:nvSpPr>
        <p:spPr>
          <a:xfrm rot="14106885">
            <a:off x="3534587" y="3392639"/>
            <a:ext cx="567368" cy="94651"/>
          </a:xfrm>
          <a:prstGeom prst="stripedRightArrow">
            <a:avLst/>
          </a:prstGeom>
          <a:noFill/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3575793" y="3421206"/>
            <a:ext cx="326722" cy="175853"/>
          </a:xfrm>
          <a:prstGeom prst="straightConnector1">
            <a:avLst/>
          </a:prstGeom>
          <a:ln>
            <a:solidFill>
              <a:srgbClr val="9411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864250" y="3511138"/>
            <a:ext cx="320573" cy="294099"/>
          </a:xfrm>
          <a:prstGeom prst="ellipse">
            <a:avLst/>
          </a:prstGeom>
          <a:solidFill>
            <a:schemeClr val="bg1"/>
          </a:solidFill>
          <a:ln w="2222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871289" y="34422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</a:rPr>
              <a:t>p</a:t>
            </a:r>
            <a:endParaRPr lang="en-US" dirty="0">
              <a:solidFill>
                <a:srgbClr val="9411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4024536" y="3145492"/>
            <a:ext cx="26572" cy="363448"/>
          </a:xfrm>
          <a:prstGeom prst="straightConnector1">
            <a:avLst/>
          </a:prstGeom>
          <a:ln>
            <a:solidFill>
              <a:srgbClr val="9411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3664787" y="3784349"/>
            <a:ext cx="254090" cy="154102"/>
          </a:xfrm>
          <a:prstGeom prst="straightConnector1">
            <a:avLst/>
          </a:prstGeom>
          <a:ln>
            <a:solidFill>
              <a:srgbClr val="9411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42793" y="282642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P</a:t>
            </a:r>
            <a:r>
              <a:rPr lang="en-US" sz="2400" b="1" baseline="-25000" dirty="0" smtClean="0">
                <a:solidFill>
                  <a:srgbClr val="941100"/>
                </a:solidFill>
                <a:ea typeface="Symbol" charset="2"/>
                <a:cs typeface="Symbol" charset="2"/>
              </a:rPr>
              <a:t>p</a:t>
            </a:r>
            <a:endParaRPr lang="en-US" sz="2400" b="1" baseline="-25000" dirty="0">
              <a:solidFill>
                <a:srgbClr val="941100"/>
              </a:solidFill>
              <a:ea typeface="Symbol" charset="2"/>
              <a:cs typeface="Symbol" charset="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89301" y="3142471"/>
            <a:ext cx="258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1400" b="1" dirty="0">
              <a:solidFill>
                <a:srgbClr val="9411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90273" y="3444596"/>
            <a:ext cx="963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41100"/>
                </a:solidFill>
                <a:ea typeface="Symbol" charset="2"/>
                <a:cs typeface="Symbol" charset="2"/>
              </a:rPr>
              <a:t>-</a:t>
            </a:r>
            <a:r>
              <a:rPr lang="en-US" sz="1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400" b="1" dirty="0" smtClean="0">
                <a:solidFill>
                  <a:srgbClr val="941100"/>
                </a:solidFill>
                <a:ea typeface="Symbol" charset="2"/>
                <a:cs typeface="Symbol" charset="2"/>
              </a:rPr>
              <a:t>-</a:t>
            </a:r>
            <a:r>
              <a:rPr lang="en-US" sz="1400" b="1" dirty="0" err="1" smtClean="0">
                <a:solidFill>
                  <a:srgbClr val="9411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P</a:t>
            </a:r>
            <a:r>
              <a:rPr lang="en-US" sz="1400" b="1" baseline="-25000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400" b="1" dirty="0" err="1" smtClean="0">
                <a:solidFill>
                  <a:srgbClr val="941100"/>
                </a:solidFill>
                <a:ea typeface="Symbol" charset="2"/>
                <a:cs typeface="Symbol" charset="2"/>
              </a:rPr>
              <a:t>cos</a:t>
            </a:r>
            <a:r>
              <a:rPr lang="en-US" sz="1400" b="1" dirty="0" err="1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sz="1400" b="1" dirty="0">
              <a:solidFill>
                <a:srgbClr val="9411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52298" y="374275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endParaRPr lang="en-US" sz="1400" b="1" dirty="0">
              <a:solidFill>
                <a:srgbClr val="9411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6" name="Arc 75"/>
          <p:cNvSpPr/>
          <p:nvPr/>
        </p:nvSpPr>
        <p:spPr>
          <a:xfrm rot="17093703">
            <a:off x="4939982" y="3906928"/>
            <a:ext cx="1028700" cy="793369"/>
          </a:xfrm>
          <a:prstGeom prst="arc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66" y="910857"/>
            <a:ext cx="2038350" cy="379287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94" y="1277081"/>
            <a:ext cx="3594100" cy="114300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 flipH="1">
            <a:off x="3307671" y="935329"/>
            <a:ext cx="224540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Phys. Rev. 108 1645 (1957)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4104751" y="3701558"/>
            <a:ext cx="1509372" cy="755523"/>
          </a:xfrm>
          <a:prstGeom prst="straightConnector1">
            <a:avLst/>
          </a:prstGeom>
          <a:ln w="25400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779377" y="4487994"/>
            <a:ext cx="1509372" cy="755523"/>
          </a:xfrm>
          <a:prstGeom prst="straightConnector1">
            <a:avLst/>
          </a:prstGeom>
          <a:ln w="25400">
            <a:solidFill>
              <a:srgbClr val="9411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triped Right Arrow 90"/>
          <p:cNvSpPr/>
          <p:nvPr/>
        </p:nvSpPr>
        <p:spPr>
          <a:xfrm rot="16200000">
            <a:off x="5291136" y="3752850"/>
            <a:ext cx="742950" cy="219075"/>
          </a:xfrm>
          <a:prstGeom prst="stripedRightArrow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337781" y="4141649"/>
            <a:ext cx="659187" cy="571500"/>
          </a:xfrm>
          <a:prstGeom prst="ellipse">
            <a:avLst/>
          </a:prstGeom>
          <a:solidFill>
            <a:schemeClr val="bg1"/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408236" y="4036930"/>
            <a:ext cx="5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sz="4000" dirty="0">
              <a:solidFill>
                <a:srgbClr val="00206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60033" y="368397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Lucida Calligraphy" charset="0"/>
                <a:ea typeface="Lucida Calligraphy" charset="0"/>
                <a:cs typeface="Lucida Calligraphy" charset="0"/>
              </a:rPr>
              <a:t>P</a:t>
            </a:r>
            <a:r>
              <a:rPr lang="en-US" baseline="-250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baseline="-25000" dirty="0">
              <a:solidFill>
                <a:srgbClr val="00206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194923" y="3821486"/>
            <a:ext cx="33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sz="2200" b="1" dirty="0">
              <a:solidFill>
                <a:srgbClr val="00206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968309" y="481840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endParaRPr lang="en-US" b="1" baseline="30000" dirty="0">
              <a:solidFill>
                <a:srgbClr val="9411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3" y="5186891"/>
            <a:ext cx="3981935" cy="831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4" y="4349320"/>
            <a:ext cx="2288931" cy="6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2" y="6012"/>
            <a:ext cx="10515600" cy="865386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CPV observables in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dirty="0" smtClean="0">
                <a:latin typeface="+mn-lt"/>
              </a:rPr>
              <a:t> decay: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18" y="2388945"/>
            <a:ext cx="3691963" cy="1412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60" y="3922655"/>
            <a:ext cx="3175247" cy="1795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5782860" y="4820330"/>
            <a:ext cx="37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</a:t>
            </a:r>
            <a:r>
              <a:rPr lang="en-US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Strong 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phase cancels out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839691" y="5333367"/>
            <a:ext cx="37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measures the strong phase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9317071" y="4879337"/>
            <a:ext cx="447675" cy="791543"/>
          </a:xfrm>
          <a:prstGeom prst="rightBrace">
            <a:avLst>
              <a:gd name="adj1" fmla="val 22696"/>
              <a:gd name="adj2" fmla="val 48576"/>
            </a:avLst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flipH="1">
            <a:off x="9710643" y="4582610"/>
            <a:ext cx="2457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only practical </a:t>
            </a:r>
          </a:p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in BESIII for</a:t>
            </a:r>
          </a:p>
          <a:p>
            <a:r>
              <a:rPr lang="en-US" sz="2000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1400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or </a:t>
            </a:r>
            <a:r>
              <a:rPr lang="en-US" sz="20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W</a:t>
            </a:r>
            <a:r>
              <a:rPr lang="en-US" sz="2000" b="1" baseline="30000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1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0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K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462329" y="3295354"/>
            <a:ext cx="527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For 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p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, need measurement of 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=</a:t>
            </a:r>
            <a:r>
              <a:rPr lang="en-US" b="1" dirty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P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227764" y="2357301"/>
            <a:ext cx="2135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decay asymmetry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227764" y="4357211"/>
            <a:ext cx="18361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final-state polarization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295858" y="1192952"/>
            <a:ext cx="2135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decay rate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7" y="1388781"/>
            <a:ext cx="3290428" cy="987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flipH="1">
            <a:off x="6174867" y="1573919"/>
            <a:ext cx="596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ç"/>
            </a:pP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3/2(1/2)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: 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Ispin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=</a:t>
            </a:r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3/2 (1/2) 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ampl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&amp; 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= 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3/2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1/2</a:t>
            </a:r>
            <a:endParaRPr lang="en-US" b="1" baseline="-25000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5903" y="1930981"/>
            <a:ext cx="2150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ea typeface="Symbol" charset="2"/>
                <a:cs typeface="Symbol" charset="2"/>
                <a:sym typeface="Wingdings"/>
              </a:rPr>
              <a:t>=0 for 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b="1" dirty="0" err="1" smtClean="0">
                <a:solidFill>
                  <a:srgbClr val="941100"/>
                </a:solidFill>
                <a:ea typeface="Symbol" charset="2"/>
                <a:cs typeface="Symbol" charset="2"/>
                <a:sym typeface="Wingdings"/>
              </a:rPr>
              <a:t>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b="1" dirty="0" smtClean="0">
                <a:solidFill>
                  <a:srgbClr val="941100"/>
                </a:solidFill>
                <a:ea typeface="Symbol" charset="2"/>
                <a:cs typeface="Symbol" charset="2"/>
                <a:sym typeface="Wingdings"/>
              </a:rPr>
              <a:t> decays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1557" y="6107705"/>
            <a:ext cx="457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b/g</a:t>
            </a:r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 (= </a:t>
            </a:r>
            <a:r>
              <a:rPr lang="en-US" b="1" dirty="0" err="1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tan</a:t>
            </a:r>
            <a:r>
              <a:rPr lang="en-US" b="1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b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) is commonly used</a:t>
            </a:r>
            <a:endParaRPr lang="en-US" b="1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8244070" y="-10336"/>
            <a:ext cx="368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see S. </a:t>
            </a:r>
            <a:r>
              <a:rPr lang="en-US" dirty="0" err="1" smtClean="0">
                <a:solidFill>
                  <a:schemeClr val="bg1"/>
                </a:solidFill>
              </a:rPr>
              <a:t>Pakvasa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h</a:t>
            </a:r>
            <a:r>
              <a:rPr lang="mr-IN" dirty="0" err="1" smtClean="0"/>
              <a:t>ep-ph</a:t>
            </a:r>
            <a:r>
              <a:rPr lang="mr-IN" dirty="0" smtClean="0"/>
              <a:t>/991023v1</a:t>
            </a:r>
            <a:endParaRPr lang="en-US" dirty="0"/>
          </a:p>
          <a:p>
            <a:r>
              <a:rPr lang="en-US" dirty="0" smtClean="0"/>
              <a:t>                 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 smtClean="0"/>
              <a:t>  </a:t>
            </a:r>
            <a:r>
              <a:rPr lang="en-US" dirty="0" err="1" smtClean="0"/>
              <a:t>hep-ph</a:t>
            </a:r>
            <a:r>
              <a:rPr lang="en-US" dirty="0" smtClean="0"/>
              <a:t>/0002210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0337" y="1451552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DG=</a:t>
            </a:r>
            <a:endParaRPr lang="en-US" sz="24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0337" y="322827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Symbol" charset="2"/>
                <a:ea typeface="Symbol" charset="2"/>
                <a:cs typeface="Symbol" charset="2"/>
              </a:rPr>
              <a:t>Da=</a:t>
            </a:r>
            <a:endParaRPr lang="en-US" sz="24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986" y="45297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Db=</a:t>
            </a:r>
            <a:endParaRPr lang="en-US" sz="2400" b="1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941590" y="5858395"/>
            <a:ext cx="3076" cy="661154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0051618" y="6532248"/>
            <a:ext cx="765442" cy="0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85424" y="6347582"/>
            <a:ext cx="35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x’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64746" y="5598273"/>
            <a:ext cx="36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y’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1" name="Up Arrow 30"/>
          <p:cNvSpPr/>
          <p:nvPr/>
        </p:nvSpPr>
        <p:spPr>
          <a:xfrm rot="3348199">
            <a:off x="10196172" y="5992270"/>
            <a:ext cx="131503" cy="685224"/>
          </a:xfrm>
          <a:prstGeom prst="up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0239364" y="6234314"/>
            <a:ext cx="60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1360" y="574183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≈</a:t>
            </a:r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b/a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9682938" y="5840690"/>
            <a:ext cx="6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10426711" y="6477037"/>
            <a:ext cx="6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endParaRPr lang="en-US" b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39" name="Straight Arrow Connector 38"/>
          <p:cNvCxnSpPr>
            <a:endCxn id="31" idx="0"/>
          </p:cNvCxnSpPr>
          <p:nvPr/>
        </p:nvCxnSpPr>
        <p:spPr>
          <a:xfrm flipH="1" flipV="1">
            <a:off x="10545303" y="6142322"/>
            <a:ext cx="13666" cy="531343"/>
          </a:xfrm>
          <a:prstGeom prst="straightConnector1">
            <a:avLst/>
          </a:prstGeom>
          <a:ln w="12700">
            <a:solidFill>
              <a:srgbClr val="7030A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3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74" y="7209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Constraints from Kaon decays</a:t>
            </a:r>
            <a:endParaRPr lang="en-US" b="1" dirty="0">
              <a:latin typeface="+mn-lt"/>
            </a:endParaRPr>
          </a:p>
        </p:txBody>
      </p:sp>
      <p:pic>
        <p:nvPicPr>
          <p:cNvPr id="3" name="Picture 9" descr="xi_dk_feynman_pengu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4" y="1885163"/>
            <a:ext cx="2723356" cy="146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k_zero_dk_feynman_pengu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01" y="2197007"/>
            <a:ext cx="2977873" cy="99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29629" y="3401901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S-wave only</a:t>
            </a:r>
          </a:p>
          <a:p>
            <a:pPr algn="ctr"/>
            <a:r>
              <a:rPr lang="en-US" sz="1400" dirty="0" smtClean="0"/>
              <a:t>(parity violating)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73973" y="3428812"/>
            <a:ext cx="15794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S- and P-waves</a:t>
            </a:r>
          </a:p>
          <a:p>
            <a:pPr algn="ctr"/>
            <a:r>
              <a:rPr lang="en-US" sz="1400" dirty="0" smtClean="0"/>
              <a:t>(parity violating</a:t>
            </a:r>
          </a:p>
          <a:p>
            <a:pPr algn="ctr"/>
            <a:r>
              <a:rPr lang="en-US" sz="1400" dirty="0" smtClean="0"/>
              <a:t>&amp; conserving)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87484" y="2495523"/>
            <a:ext cx="328953" cy="440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55914" y="2203135"/>
            <a:ext cx="328953" cy="440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20383" y="2546156"/>
            <a:ext cx="129624" cy="235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2953166" y="2505337"/>
            <a:ext cx="129624" cy="235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3131" y="2472135"/>
            <a:ext cx="281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6682" y="247929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6947" y="246598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L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9660" y="2203135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a typeface="Symbol" charset="2"/>
                <a:cs typeface="Symbol" charset="2"/>
              </a:rPr>
              <a:t>p</a:t>
            </a:r>
            <a:endParaRPr lang="en-US" sz="2000" dirty="0">
              <a:ea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3866" y="1899953"/>
            <a:ext cx="173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err="1" smtClean="0">
                <a:sym typeface="Wingdings"/>
              </a:rPr>
              <a:t>p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         </a:t>
            </a:r>
            <a:r>
              <a:rPr lang="en-US" dirty="0" smtClean="0"/>
              <a:t>A</a:t>
            </a:r>
            <a:r>
              <a:rPr lang="en-US" baseline="-25000" dirty="0" smtClean="0"/>
              <a:t>NP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88430" y="2248311"/>
            <a:ext cx="202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S-wave   &lt;6x10</a:t>
            </a:r>
            <a:r>
              <a:rPr lang="en-US" baseline="30000" dirty="0" smtClean="0"/>
              <a:t>-5</a:t>
            </a:r>
            <a:endParaRPr lang="en-US" dirty="0" smtClean="0"/>
          </a:p>
          <a:p>
            <a:r>
              <a:rPr lang="en-US" dirty="0" smtClean="0"/>
              <a:t>P-wave   &lt;3x10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555645" y="1899953"/>
            <a:ext cx="1785484" cy="994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20488" y="2269285"/>
            <a:ext cx="18418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59377" y="1394778"/>
            <a:ext cx="2545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He &amp; Valencia PRD 52, 5257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07490" y="1762954"/>
            <a:ext cx="23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Re(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dirty="0" smtClean="0"/>
              <a:t>’/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mtClean="0"/>
              <a:t>)=(1.6+0.3)x10</a:t>
            </a:r>
            <a:r>
              <a:rPr lang="en-US" baseline="30000" smtClean="0"/>
              <a:t>-3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60467" y="4963664"/>
            <a:ext cx="11342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800" b="1" dirty="0" smtClean="0">
                <a:solidFill>
                  <a:srgbClr val="941100"/>
                </a:solidFill>
              </a:rPr>
              <a:t>’/</a:t>
            </a:r>
            <a:r>
              <a:rPr lang="en-US" sz="28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800" b="1" dirty="0" smtClean="0">
                <a:solidFill>
                  <a:srgbClr val="941100"/>
                </a:solidFill>
              </a:rPr>
              <a:t> </a:t>
            </a:r>
            <a:r>
              <a:rPr lang="en-US" sz="28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strongly constrains NP in S-waves, but </a:t>
            </a:r>
            <a:r>
              <a:rPr lang="en-US" sz="2800" b="1" i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28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P-waves. Thus, hyperon NP searches are </a:t>
            </a:r>
            <a:r>
              <a:rPr lang="en-US" sz="2800" b="1" i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complementary</a:t>
            </a:r>
            <a:r>
              <a:rPr lang="en-US" sz="28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to those with Kaons.</a:t>
            </a:r>
            <a:endParaRPr lang="en-US" sz="28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1544" y="3303541"/>
            <a:ext cx="1266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A</a:t>
            </a:r>
            <a:r>
              <a:rPr lang="en-US" sz="2200" b="1" baseline="-25000" dirty="0" smtClean="0"/>
              <a:t>SM</a:t>
            </a:r>
            <a:r>
              <a:rPr lang="en-US" sz="2200" b="1" dirty="0" smtClean="0"/>
              <a:t>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200" b="1" dirty="0" smtClean="0"/>
              <a:t>10</a:t>
            </a:r>
            <a:r>
              <a:rPr lang="en-US" sz="2200" b="1" baseline="30000" dirty="0" smtClean="0"/>
              <a:t>-5</a:t>
            </a:r>
            <a:endParaRPr lang="en-US" sz="2200" b="1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403066" y="2212631"/>
            <a:ext cx="1470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parity violating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27143" y="2490778"/>
            <a:ext cx="1657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parity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conserving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5" y="1483402"/>
            <a:ext cx="5395784" cy="237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12" y="1582553"/>
            <a:ext cx="5237194" cy="2274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199" y="1216352"/>
            <a:ext cx="24053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Lett. 24, 843 (1970)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9070" y="1224301"/>
            <a:ext cx="24053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Lett. 24, 165 (1970) 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908" y="1687645"/>
            <a:ext cx="1661777" cy="10718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3218" y="-36094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ancient history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187" y="4344505"/>
            <a:ext cx="6447901" cy="2405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6298" y="4056046"/>
            <a:ext cx="221958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184, 1663 (1969) 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46" y="4209934"/>
            <a:ext cx="1315764" cy="18692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65868" y="2421113"/>
            <a:ext cx="1068507" cy="379828"/>
          </a:xfrm>
          <a:prstGeom prst="rect">
            <a:avLst/>
          </a:prstGeom>
          <a:solidFill>
            <a:schemeClr val="accent2">
              <a:alpha val="4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39428" y="1757604"/>
            <a:ext cx="1068507" cy="318133"/>
          </a:xfrm>
          <a:prstGeom prst="rect">
            <a:avLst/>
          </a:prstGeom>
          <a:solidFill>
            <a:schemeClr val="accent2">
              <a:alpha val="4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86218" y="4633919"/>
            <a:ext cx="1068507" cy="379828"/>
          </a:xfrm>
          <a:prstGeom prst="rect">
            <a:avLst/>
          </a:prstGeom>
          <a:solidFill>
            <a:schemeClr val="accent2">
              <a:alpha val="4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mage result for frederick a harris hawa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06" y="1484872"/>
            <a:ext cx="1141746" cy="13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5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0" y="244942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Measurements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02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6" y="88334"/>
            <a:ext cx="10515600" cy="91783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Measuring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a, b </a:t>
            </a:r>
            <a:r>
              <a:rPr lang="en-US" sz="3600" dirty="0" smtClean="0">
                <a:latin typeface="+mn-lt"/>
                <a:ea typeface="Symbol" charset="2"/>
                <a:cs typeface="Symbol" charset="2"/>
              </a:rPr>
              <a:t>&amp;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 g</a:t>
            </a:r>
            <a:r>
              <a:rPr lang="en-US" b="1" dirty="0" smtClean="0">
                <a:latin typeface="+mn-lt"/>
              </a:rPr>
              <a:t> in the 20</a:t>
            </a:r>
            <a:r>
              <a:rPr lang="en-US" b="1" baseline="30000" dirty="0" smtClean="0">
                <a:latin typeface="+mn-lt"/>
              </a:rPr>
              <a:t>th</a:t>
            </a:r>
            <a:r>
              <a:rPr lang="en-US" b="1" dirty="0" smtClean="0">
                <a:latin typeface="+mn-lt"/>
              </a:rPr>
              <a:t> century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6" y="2698542"/>
            <a:ext cx="6096000" cy="267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91" y="1777915"/>
            <a:ext cx="4629150" cy="3062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2291" y="195447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/>
              <a:t>-</a:t>
            </a:r>
            <a:r>
              <a:rPr lang="en-US" b="1" dirty="0" smtClean="0"/>
              <a:t> p </a:t>
            </a:r>
            <a:r>
              <a:rPr lang="en-US" b="1" dirty="0" smtClean="0">
                <a:sym typeface="Wingdings"/>
              </a:rPr>
              <a:t> K</a:t>
            </a:r>
            <a:r>
              <a:rPr lang="en-US" b="1" baseline="30000" dirty="0" smtClean="0">
                <a:sym typeface="Wingdings"/>
              </a:rPr>
              <a:t>0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b="1" baseline="30000" dirty="0" smtClean="0">
                <a:sym typeface="Wingdings"/>
              </a:rPr>
              <a:t>0</a:t>
            </a:r>
            <a:endParaRPr lang="en-US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8440506" y="195447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30000" dirty="0" smtClean="0"/>
              <a:t>0</a:t>
            </a:r>
            <a:r>
              <a:rPr lang="en-US" b="1" dirty="0" smtClean="0">
                <a:sym typeface="Wingdings"/>
              </a:rPr>
              <a:t>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sym typeface="Wingdings"/>
              </a:rPr>
              <a:t>-</a:t>
            </a:r>
            <a:r>
              <a:rPr lang="en-US" b="1" dirty="0" smtClean="0">
                <a:sym typeface="Wingdings"/>
              </a:rPr>
              <a:t>p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88323" y="347029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/>
              <a:t>-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8887" y="2621359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/>
              <a:t>-</a:t>
            </a:r>
            <a:endParaRPr lang="en-US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8744502" y="335733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0475987" y="3726662"/>
            <a:ext cx="723900" cy="219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401109" y="365153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 </a:t>
            </a:r>
            <a:r>
              <a:rPr lang="en-US" b="1" dirty="0" err="1" smtClean="0"/>
              <a:t>C</a:t>
            </a:r>
            <a:r>
              <a:rPr lang="en-US" b="1" dirty="0" err="1" smtClean="0">
                <a:sym typeface="Wingdings"/>
              </a:rPr>
              <a:t>p</a:t>
            </a:r>
            <a:r>
              <a:rPr lang="en-US" b="1" dirty="0" smtClean="0">
                <a:sym typeface="Wingdings"/>
              </a:rPr>
              <a:t> C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0115360" y="4245165"/>
            <a:ext cx="217754" cy="216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064719" y="4165210"/>
            <a:ext cx="30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644797" y="1485175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carbon plates</a:t>
            </a:r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188666" y="3225716"/>
            <a:ext cx="580221" cy="832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61672" y="958755"/>
            <a:ext cx="2524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Oliver </a:t>
            </a:r>
            <a:r>
              <a:rPr lang="en-US" sz="1400" dirty="0" err="1" smtClean="0"/>
              <a:t>Overseth</a:t>
            </a:r>
            <a:endParaRPr lang="en-US" sz="1400" dirty="0" smtClean="0"/>
          </a:p>
          <a:p>
            <a:pPr algn="ctr"/>
            <a:r>
              <a:rPr lang="en-US" sz="1100" dirty="0" smtClean="0"/>
              <a:t>1928-2008</a:t>
            </a:r>
            <a:endParaRPr lang="en-US" sz="11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908" y="1647817"/>
            <a:ext cx="1246297" cy="108012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26797" y="1156971"/>
            <a:ext cx="2524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James Cronin</a:t>
            </a:r>
          </a:p>
          <a:p>
            <a:pPr algn="ctr"/>
            <a:r>
              <a:rPr lang="en-US" sz="1100" dirty="0" smtClean="0"/>
              <a:t>1931-2016</a:t>
            </a:r>
            <a:endParaRPr lang="en-US" sz="11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34" y="5976694"/>
            <a:ext cx="3412992" cy="7126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flipH="1">
            <a:off x="8355691" y="5056067"/>
            <a:ext cx="335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no H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target, no magnet;</a:t>
            </a:r>
          </a:p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use kinematics and proton’s range in carbon to infer E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endParaRPr lang="en-US" b="1" baseline="-25000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44797" y="1226616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1.25 cm-thick</a:t>
            </a:r>
          </a:p>
        </p:txBody>
      </p:sp>
      <p:pic>
        <p:nvPicPr>
          <p:cNvPr id="4098" name="Picture 2" descr="mage result for overseth michigan phys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94" y="1402571"/>
            <a:ext cx="899432" cy="13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3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0"/>
            <a:ext cx="11760591" cy="97067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Olsen et al.,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b="1" dirty="0" smtClean="0">
                <a:latin typeface="+mn-lt"/>
              </a:rPr>
              <a:t> parameter in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30000" dirty="0" smtClean="0">
                <a:latin typeface="+mn-lt"/>
              </a:rPr>
              <a:t>0</a:t>
            </a:r>
            <a:r>
              <a:rPr lang="en-US" b="1" dirty="0" smtClean="0">
                <a:latin typeface="+mn-lt"/>
                <a:sym typeface="Wingdings"/>
              </a:rPr>
              <a:t>n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latin typeface="+mn-lt"/>
                <a:sym typeface="Wingdings"/>
              </a:rPr>
              <a:t>0</a:t>
            </a:r>
            <a:r>
              <a:rPr lang="en-US" b="1" dirty="0" smtClean="0">
                <a:latin typeface="+mn-lt"/>
                <a:sym typeface="Wingdings"/>
              </a:rPr>
              <a:t> decays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" y="1197172"/>
            <a:ext cx="6137324" cy="4700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030" y="225531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+</a:t>
            </a:r>
            <a:r>
              <a:rPr lang="en-US" sz="2400" b="1" dirty="0" smtClean="0">
                <a:solidFill>
                  <a:srgbClr val="002060"/>
                </a:solidFill>
              </a:rPr>
              <a:t> n</a:t>
            </a:r>
            <a:r>
              <a:rPr lang="en-US" sz="2400" b="1" dirty="0" smtClean="0">
                <a:solidFill>
                  <a:srgbClr val="002060"/>
                </a:solidFill>
                <a:sym typeface="Wingdings"/>
              </a:rPr>
              <a:t> K</a:t>
            </a:r>
            <a:r>
              <a:rPr lang="en-US" sz="2400" b="1" baseline="30000" smtClean="0">
                <a:solidFill>
                  <a:srgbClr val="002060"/>
                </a:solidFill>
                <a:sym typeface="Wingdings"/>
              </a:rPr>
              <a:t>+</a:t>
            </a:r>
            <a:r>
              <a:rPr lang="en-US" sz="2400" b="1" smtClean="0">
                <a:solidFill>
                  <a:srgbClr val="002060"/>
                </a:solidFill>
                <a:sym typeface="Wingdings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b="1" baseline="30000" smtClean="0">
                <a:solidFill>
                  <a:srgbClr val="002060"/>
                </a:solidFill>
                <a:sym typeface="Wingdings"/>
              </a:rPr>
              <a:t>0</a:t>
            </a:r>
            <a:endParaRPr lang="en-US" sz="2400" b="1" baseline="300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829" y="853384"/>
            <a:ext cx="3377704" cy="256506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030304" y="1253938"/>
            <a:ext cx="60224" cy="950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02521" y="2250077"/>
            <a:ext cx="2489982" cy="12801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94898" y="2611287"/>
            <a:ext cx="68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816208" y="834795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endParaRPr lang="en-US" sz="2400" b="1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15065" y="3541113"/>
            <a:ext cx="1885070" cy="10449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23049" y="4229458"/>
            <a:ext cx="667479" cy="2361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07434" y="3861613"/>
            <a:ext cx="45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27695" y="4294817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829" y="3765458"/>
            <a:ext cx="3751031" cy="27838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073662" y="5401994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aseline="-25000" dirty="0" smtClean="0">
                <a:solidFill>
                  <a:srgbClr val="002060"/>
                </a:solidFill>
              </a:rPr>
              <a:t>0</a:t>
            </a:r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en-US" sz="24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aseline="-25000" dirty="0" smtClean="0">
                <a:solidFill>
                  <a:srgbClr val="002060"/>
                </a:solidFill>
              </a:rPr>
              <a:t>-</a:t>
            </a:r>
            <a:r>
              <a:rPr lang="en-US" sz="2400" dirty="0" smtClean="0">
                <a:solidFill>
                  <a:srgbClr val="002060"/>
                </a:solidFill>
              </a:rPr>
              <a:t>=1.00±0.07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7054" y="889395"/>
            <a:ext cx="24053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Lett. 24, 843 (1970)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2300" y="2070648"/>
            <a:ext cx="1618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exit-entry time</a:t>
            </a:r>
          </a:p>
          <a:p>
            <a:r>
              <a:rPr lang="en-US" dirty="0" smtClean="0"/>
              <a:t>in the H</a:t>
            </a:r>
            <a:r>
              <a:rPr lang="en-US" baseline="-25000" dirty="0" smtClean="0"/>
              <a:t>2</a:t>
            </a:r>
            <a:r>
              <a:rPr lang="en-US" dirty="0" smtClean="0"/>
              <a:t>O tank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-4406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Use p C elastic scattering to measure p spin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40" y="1055574"/>
            <a:ext cx="2171700" cy="1607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85825" y="3769237"/>
            <a:ext cx="3889997" cy="23553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46139" y="1592683"/>
            <a:ext cx="390525" cy="14896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57" y="1874117"/>
            <a:ext cx="1570521" cy="6498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8723" y="457757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1785" y="427013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1012" y="514036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p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90" y="2523987"/>
            <a:ext cx="1331209" cy="458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896" y="1281500"/>
            <a:ext cx="5351616" cy="51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50" y="46479"/>
            <a:ext cx="10515600" cy="954185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Measuring these in the 21</a:t>
            </a:r>
            <a:r>
              <a:rPr lang="en-US" b="1" baseline="30000" dirty="0" smtClean="0">
                <a:latin typeface="+mn-lt"/>
              </a:rPr>
              <a:t>st</a:t>
            </a:r>
            <a:r>
              <a:rPr lang="en-US" b="1" dirty="0" smtClean="0">
                <a:latin typeface="+mn-lt"/>
              </a:rPr>
              <a:t> century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30" y="1550313"/>
            <a:ext cx="4759108" cy="4725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" y="1136245"/>
            <a:ext cx="4195161" cy="181154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968222" y="1673486"/>
            <a:ext cx="0" cy="105242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15765" y="1673486"/>
            <a:ext cx="20128" cy="41694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4" y="3263150"/>
            <a:ext cx="5157796" cy="3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2" y="-2447"/>
            <a:ext cx="10515600" cy="8547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Production: </a:t>
            </a:r>
            <a:r>
              <a:rPr lang="en-US" sz="3200" b="1" dirty="0" smtClean="0">
                <a:latin typeface="+mn-lt"/>
              </a:rPr>
              <a:t>2 independent helicity amplitudes: A</a:t>
            </a:r>
            <a:r>
              <a:rPr lang="en-US" sz="3200" b="1" baseline="-25000" dirty="0" smtClean="0">
                <a:latin typeface="+mn-lt"/>
              </a:rPr>
              <a:t>½ ½</a:t>
            </a:r>
            <a:r>
              <a:rPr lang="en-US" sz="3200" b="1" dirty="0" smtClean="0">
                <a:latin typeface="+mn-lt"/>
              </a:rPr>
              <a:t>,</a:t>
            </a:r>
            <a:r>
              <a:rPr lang="en-US" sz="3200" b="1" baseline="-25000" dirty="0" smtClean="0">
                <a:latin typeface="+mn-lt"/>
              </a:rPr>
              <a:t> </a:t>
            </a:r>
            <a:r>
              <a:rPr lang="en-US" sz="3200" b="1" dirty="0"/>
              <a:t>A</a:t>
            </a:r>
            <a:r>
              <a:rPr lang="en-US" sz="3200" b="1" baseline="-25000" dirty="0"/>
              <a:t>½ </a:t>
            </a:r>
            <a:r>
              <a:rPr lang="en-US" sz="3200" b="1" baseline="-25000" dirty="0" smtClean="0"/>
              <a:t>-½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5828994"/>
            <a:ext cx="9926128" cy="10230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048008" y="1376602"/>
            <a:ext cx="3784600" cy="19431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9908273">
            <a:off x="4005327" y="1491520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9291433">
            <a:off x="1596743" y="2740723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80273" y="173211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m=±1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12291" y="2432390"/>
            <a:ext cx="1557286" cy="42412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82825" y="203668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θ,φ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9176">
            <a:off x="3734730" y="1269359"/>
            <a:ext cx="725654" cy="372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456">
            <a:off x="1441729" y="2407275"/>
            <a:ext cx="725654" cy="37263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665433" y="2102205"/>
            <a:ext cx="493210" cy="39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80460" y="2093082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J/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266343" y="2631950"/>
            <a:ext cx="3784600" cy="19431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 rot="9142866">
            <a:off x="4223662" y="2746868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9818351">
            <a:off x="1815078" y="3981557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798608" y="298745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m=±1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430626" y="3557112"/>
            <a:ext cx="1557286" cy="42412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74948" y="3148375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θ,φ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0672">
            <a:off x="9870690" y="1095377"/>
            <a:ext cx="725654" cy="37263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883768" y="3357553"/>
            <a:ext cx="493210" cy="39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898795" y="334843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J/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970">
            <a:off x="1479690" y="3693363"/>
            <a:ext cx="806541" cy="4141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970">
            <a:off x="4026097" y="2291422"/>
            <a:ext cx="806541" cy="414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42905" y="192570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-25000" dirty="0"/>
              <a:t>½ </a:t>
            </a:r>
            <a:r>
              <a:rPr lang="en-US" sz="2400" b="1" baseline="-25000" dirty="0" smtClean="0"/>
              <a:t>½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114505" y="3082329"/>
            <a:ext cx="820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r>
              <a:rPr lang="en-US" sz="2400" b="1" baseline="-25000" dirty="0" smtClean="0"/>
              <a:t>-½ -½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7110624" y="1224652"/>
            <a:ext cx="3784600" cy="19431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rot="19908273">
            <a:off x="10067943" y="1339570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909902">
            <a:off x="7618632" y="2603515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642889" y="158016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m=±1</a:t>
            </a:r>
            <a:endParaRPr lang="en-US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274907" y="2280440"/>
            <a:ext cx="1557286" cy="42412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86109" y="185824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θ,φ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8728049" y="1950255"/>
            <a:ext cx="493210" cy="39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743076" y="1941132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J/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7328959" y="2480000"/>
            <a:ext cx="3784600" cy="19431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ight Arrow 53"/>
          <p:cNvSpPr/>
          <p:nvPr/>
        </p:nvSpPr>
        <p:spPr>
          <a:xfrm rot="9142866">
            <a:off x="10286278" y="2594918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9113449">
            <a:off x="7877694" y="3829607"/>
            <a:ext cx="520700" cy="355600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861224" y="283550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m=±1</a:t>
            </a:r>
            <a:endParaRPr lang="en-US" b="1" dirty="0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493242" y="3405162"/>
            <a:ext cx="1557286" cy="42412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9837564" y="2996425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θ,φ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946384" y="3205603"/>
            <a:ext cx="493210" cy="39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8961411" y="31964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J/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970">
            <a:off x="7208402" y="2308780"/>
            <a:ext cx="806541" cy="41417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970">
            <a:off x="10075863" y="2227348"/>
            <a:ext cx="806541" cy="41417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005521" y="1773754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-25000" dirty="0"/>
              <a:t>½ </a:t>
            </a:r>
            <a:r>
              <a:rPr lang="en-US" sz="2400" b="1" baseline="-25000" dirty="0" smtClean="0"/>
              <a:t>-½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188356" y="2941930"/>
            <a:ext cx="75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r>
              <a:rPr lang="en-US" sz="2400" b="1" baseline="-25000" dirty="0" smtClean="0"/>
              <a:t>-½ ½</a:t>
            </a:r>
            <a:endParaRPr lang="en-US" sz="24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773">
            <a:off x="7650486" y="3564575"/>
            <a:ext cx="725654" cy="37263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471911" y="3996078"/>
            <a:ext cx="2405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parity: </a:t>
            </a:r>
            <a:r>
              <a:rPr lang="en-US" sz="2400" b="1" dirty="0" smtClean="0"/>
              <a:t>A</a:t>
            </a:r>
            <a:r>
              <a:rPr lang="en-US" sz="2400" b="1" baseline="-25000" dirty="0" smtClean="0"/>
              <a:t>½ ½</a:t>
            </a:r>
            <a:r>
              <a:rPr lang="en-US" sz="2400" b="1" dirty="0" smtClean="0"/>
              <a:t> =A</a:t>
            </a:r>
            <a:r>
              <a:rPr lang="en-US" sz="2400" b="1" baseline="-25000" dirty="0" smtClean="0"/>
              <a:t>-½ -½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8669403" y="3792433"/>
            <a:ext cx="2336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parity: </a:t>
            </a:r>
            <a:r>
              <a:rPr lang="en-US" sz="2400" b="1" dirty="0" smtClean="0"/>
              <a:t>A</a:t>
            </a:r>
            <a:r>
              <a:rPr lang="en-US" sz="2400" b="1" baseline="-25000" dirty="0" smtClean="0"/>
              <a:t>½</a:t>
            </a:r>
            <a:r>
              <a:rPr lang="en-US" sz="2400" b="1" dirty="0" smtClean="0"/>
              <a:t> </a:t>
            </a:r>
            <a:r>
              <a:rPr lang="en-US" sz="2400" b="1" baseline="-25000" dirty="0" smtClean="0"/>
              <a:t>-½</a:t>
            </a:r>
            <a:r>
              <a:rPr lang="en-US" sz="2400" b="1" dirty="0" smtClean="0"/>
              <a:t> =A</a:t>
            </a:r>
            <a:r>
              <a:rPr lang="en-US" sz="2400" b="1" baseline="-25000" dirty="0" smtClean="0"/>
              <a:t>-½ ½</a:t>
            </a:r>
            <a:endParaRPr lang="en-US" sz="24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22" y="5903687"/>
            <a:ext cx="9926128" cy="102308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965082" y="4814638"/>
            <a:ext cx="567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 D</a:t>
            </a:r>
            <a:r>
              <a:rPr lang="en-US" sz="2400" b="1" dirty="0" smtClean="0"/>
              <a:t>= complex phase between A</a:t>
            </a:r>
            <a:r>
              <a:rPr lang="en-US" sz="2400" b="1" baseline="-25000" dirty="0" smtClean="0"/>
              <a:t>½</a:t>
            </a:r>
            <a:r>
              <a:rPr lang="en-US" sz="2400" b="1" dirty="0" smtClean="0"/>
              <a:t> </a:t>
            </a:r>
            <a:r>
              <a:rPr lang="en-US" sz="2400" b="1" baseline="-25000" dirty="0" smtClean="0"/>
              <a:t>½</a:t>
            </a:r>
            <a:r>
              <a:rPr lang="en-US" sz="2400" b="1" dirty="0" smtClean="0"/>
              <a:t> and A</a:t>
            </a:r>
            <a:r>
              <a:rPr lang="en-US" sz="2400" b="1" baseline="-25000" dirty="0" smtClean="0"/>
              <a:t>½ -½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8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45" y="-15581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if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latin typeface="+mn-lt"/>
              </a:rPr>
              <a:t> ≠ 0,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dirty="0" smtClean="0">
                <a:latin typeface="+mn-lt"/>
              </a:rPr>
              <a:t> and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dirty="0" smtClean="0">
                <a:latin typeface="+mn-lt"/>
              </a:rPr>
              <a:t> are transversely polarized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6" y="1323100"/>
            <a:ext cx="5803900" cy="32893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5400000">
            <a:off x="3460581" y="2191328"/>
            <a:ext cx="769257" cy="405199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603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1572081" y="2960585"/>
            <a:ext cx="769257" cy="405199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603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31111" y="1398090"/>
            <a:ext cx="59874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Polarization is:</a:t>
            </a:r>
          </a:p>
          <a:p>
            <a:r>
              <a:rPr lang="en-US" sz="2400" b="1" dirty="0" smtClean="0"/>
              <a:t>	perpendicular to the production plane</a:t>
            </a:r>
          </a:p>
          <a:p>
            <a:endParaRPr lang="en-US" sz="2400" b="1" dirty="0"/>
          </a:p>
          <a:p>
            <a:r>
              <a:rPr lang="en-US" sz="2400" b="1" dirty="0" smtClean="0"/>
              <a:t>	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="1" dirty="0" smtClean="0"/>
              <a:t>-dependent</a:t>
            </a:r>
          </a:p>
          <a:p>
            <a:endParaRPr lang="en-US" sz="2400" b="1" dirty="0"/>
          </a:p>
          <a:p>
            <a:r>
              <a:rPr lang="en-US" sz="2400" b="1" dirty="0" smtClean="0"/>
              <a:t>	in opposite directions for 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="1" dirty="0" smtClean="0"/>
              <a:t> and 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 rot="10800000">
            <a:off x="10482359" y="3316980"/>
            <a:ext cx="43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 rot="10800000">
            <a:off x="4600000" y="113702"/>
            <a:ext cx="43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43" y="3940065"/>
            <a:ext cx="3806937" cy="208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59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911"/>
            <a:ext cx="9863528" cy="98792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Correlated 5-dim.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angular distribution</a:t>
            </a:r>
            <a:endParaRPr lang="en-US" b="1" dirty="0">
              <a:latin typeface="+mn-l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908" y="1272163"/>
            <a:ext cx="9117092" cy="25917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515"/>
            <a:ext cx="5478671" cy="341174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824306" y="3674222"/>
            <a:ext cx="54585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polarization-term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independent </a:t>
            </a:r>
            <a:r>
              <a:rPr lang="en-US" sz="28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dependence</a:t>
            </a:r>
            <a:endParaRPr lang="en-US" sz="24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11358" y="3098078"/>
            <a:ext cx="5213529" cy="539646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17758" y="4715612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endParaRPr lang="en-US" sz="1400" b="1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53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52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BESIII results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5" y="1357204"/>
            <a:ext cx="7260087" cy="45433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814" y="5360746"/>
            <a:ext cx="7056408" cy="431321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8814" y="2102161"/>
            <a:ext cx="7056408" cy="431321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8814" y="3197557"/>
            <a:ext cx="7056408" cy="431321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7497" y="2063350"/>
            <a:ext cx="4065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</a:t>
            </a:r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1)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4x precision improvement</a:t>
            </a:r>
          </a:p>
          <a:p>
            <a:r>
              <a:rPr lang="en-US" sz="20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	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-same data sample-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8178" y="3123978"/>
            <a:ext cx="43138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ç"/>
            </a:pPr>
            <a:r>
              <a:rPr lang="en-US" sz="2000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2) ~7</a:t>
            </a:r>
            <a:r>
              <a:rPr lang="en-US" sz="2400" b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sz="2000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upward shift</a:t>
            </a:r>
            <a:r>
              <a:rPr lang="en-US" sz="20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from all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	previous measurements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7497" y="5360746"/>
            <a:ext cx="3943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</a:t>
            </a:r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3) ~3</a:t>
            </a:r>
            <a:r>
              <a:rPr lang="en-US" sz="22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difference from 1. 	Is this reasonable?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9220716" y="662781"/>
            <a:ext cx="265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Nature Physics May 2019</a:t>
            </a:r>
          </a:p>
          <a:p>
            <a:r>
              <a:rPr lang="nb-NO" b="1" dirty="0">
                <a:hlinkClick r:id="rId3"/>
              </a:rPr>
              <a:t>arXiv:1808.08917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6252" y="1486176"/>
            <a:ext cx="4605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I have comments on these 3 items:</a:t>
            </a:r>
            <a:endParaRPr lang="en-US" sz="20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233" y="120059"/>
            <a:ext cx="11383780" cy="6841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smtClean="0">
                <a:latin typeface="+mn-lt"/>
              </a:rPr>
              <a:t>:  cut &amp; count + 1-dim fit </a:t>
            </a:r>
            <a:r>
              <a:rPr lang="en-US" b="1" i="1" dirty="0" smtClean="0">
                <a:latin typeface="+mn-lt"/>
              </a:rPr>
              <a:t>vs</a:t>
            </a:r>
            <a:r>
              <a:rPr lang="en-US" b="1" dirty="0" smtClean="0">
                <a:latin typeface="+mn-lt"/>
              </a:rPr>
              <a:t> multi-dimensional fits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932200"/>
            <a:ext cx="4137286" cy="1318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57" y="871844"/>
            <a:ext cx="4781863" cy="2757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3" y="2431742"/>
            <a:ext cx="3499365" cy="2944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9085" y="2302706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L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741605" y="3659536"/>
            <a:ext cx="1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1+</a:t>
            </a:r>
            <a:r>
              <a:rPr lang="en-US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smtClean="0">
                <a:solidFill>
                  <a:srgbClr val="C00000"/>
                </a:solidFill>
              </a:rPr>
              <a:t>cos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b="1" dirty="0">
              <a:solidFill>
                <a:srgbClr val="C0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>
            <a:off x="2615989" y="2302706"/>
            <a:ext cx="36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297" y="3300088"/>
            <a:ext cx="4213633" cy="2291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4267" y="5867434"/>
            <a:ext cx="4503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same data, statistical precision</a:t>
            </a:r>
          </a:p>
          <a:p>
            <a:pPr algn="ctr"/>
            <a:r>
              <a:rPr lang="en-US" sz="22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22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200" b="1" baseline="-25000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2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is 4.3x better!</a:t>
            </a:r>
            <a:endParaRPr lang="en-US" sz="22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5180" y="5722352"/>
            <a:ext cx="4238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800" baseline="-25000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800" dirty="0" smtClean="0"/>
              <a:t>= </a:t>
            </a:r>
            <a:r>
              <a:rPr lang="en-US" sz="2800" b="1" dirty="0"/>
              <a:t>0.469 ± </a:t>
            </a:r>
            <a:r>
              <a:rPr lang="en-US" sz="2800" b="1" dirty="0" smtClean="0"/>
              <a:t>0.006 </a:t>
            </a:r>
            <a:r>
              <a:rPr lang="en-US" sz="2800" b="1" dirty="0"/>
              <a:t>± </a:t>
            </a:r>
            <a:r>
              <a:rPr lang="en-US" sz="2800" b="1" dirty="0" smtClean="0"/>
              <a:t>0.007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77550" y="5250961"/>
            <a:ext cx="418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b="1" dirty="0" smtClean="0"/>
              <a:t>= 0.469 ± 0.026 ± 0.008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34428" y="3029103"/>
            <a:ext cx="177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1-dimensional fit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95246" y="2930756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5-dimensional fit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26792" y="1031259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BESIII PUB-212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770" y="966877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BESIII PUB-150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209422"/>
            <a:ext cx="12192000" cy="652735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flipH="1">
            <a:off x="154979" y="139379"/>
            <a:ext cx="7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</a:rPr>
              <a:t>1)</a:t>
            </a:r>
            <a:endParaRPr lang="en-US" sz="36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228600"/>
            <a:ext cx="7772400" cy="8382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x-none" sz="4400" b="1" dirty="0">
                <a:latin typeface="+mn-lt"/>
              </a:rPr>
              <a:t>Oliver </a:t>
            </a:r>
            <a:r>
              <a:rPr lang="en-US" altLang="x-none" sz="4400" b="1" dirty="0" err="1">
                <a:latin typeface="+mn-lt"/>
              </a:rPr>
              <a:t>Overseth</a:t>
            </a:r>
            <a:endParaRPr lang="en-US" altLang="x-none" sz="4400" b="1" dirty="0">
              <a:latin typeface="+mn-lt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56388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3200"/>
              <a:t>1928 – 2008</a:t>
            </a:r>
          </a:p>
          <a:p>
            <a:pPr eaLnBrk="1" hangingPunct="1">
              <a:defRPr/>
            </a:pPr>
            <a:r>
              <a:rPr lang="en-US" altLang="x-none" sz="3200"/>
              <a:t>A graceful man with lots of style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1"/>
            <a:ext cx="6326188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16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112872"/>
            <a:ext cx="6761884" cy="4727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720" y="1828800"/>
            <a:ext cx="267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from: Kiyoshi Tanida</a:t>
            </a:r>
          </a:p>
          <a:p>
            <a:r>
              <a:rPr lang="en-US" dirty="0"/>
              <a:t> </a:t>
            </a:r>
            <a:r>
              <a:rPr lang="en-US" dirty="0" smtClean="0"/>
              <a:t>          JAEA Japan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19245" y="1112872"/>
            <a:ext cx="3640347" cy="715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5353" y="343431"/>
            <a:ext cx="6112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Why the big change in </a:t>
            </a:r>
            <a:r>
              <a:rPr lang="en-US" sz="4400" b="1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4400" b="1" dirty="0"/>
              <a:t>?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4" y="1112872"/>
            <a:ext cx="6761884" cy="4727588"/>
          </a:xfrm>
          <a:prstGeom prst="rect">
            <a:avLst/>
          </a:prstGeom>
        </p:spPr>
      </p:pic>
      <p:pic>
        <p:nvPicPr>
          <p:cNvPr id="9218" name="Picture 2" descr="mage result for Kiyoshi Tanida Ja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4" y="24751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59306" y="4653303"/>
            <a:ext cx="4961965" cy="431321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9483" y="250880"/>
            <a:ext cx="7463118" cy="931589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flipH="1">
            <a:off x="2151133" y="343431"/>
            <a:ext cx="7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</a:rPr>
              <a:t>2)</a:t>
            </a:r>
            <a:endParaRPr lang="en-US" sz="36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207" y="1"/>
            <a:ext cx="10515600" cy="1100380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b="1" dirty="0" smtClean="0"/>
              <a:t>/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/>
              <a:t>0</a:t>
            </a:r>
            <a:r>
              <a:rPr lang="en-US" b="1" dirty="0"/>
              <a:t> </a:t>
            </a:r>
            <a:r>
              <a:rPr lang="en-US" b="1" dirty="0" smtClean="0">
                <a:latin typeface="+mn-lt"/>
              </a:rPr>
              <a:t>≠ 1: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latin typeface="+mn-lt"/>
              </a:rPr>
              <a:t>I=1/2 law violation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>
            <a:off x="3297443" y="273738"/>
            <a:ext cx="360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7" y="3759262"/>
            <a:ext cx="3998564" cy="747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7" y="4528823"/>
            <a:ext cx="7169569" cy="1895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9560" y="1374117"/>
            <a:ext cx="10008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200" b="1" dirty="0"/>
              <a:t>I=1/2 </a:t>
            </a:r>
            <a:r>
              <a:rPr lang="en-US" sz="2200" b="1" dirty="0" smtClean="0"/>
              <a:t>law:   K</a:t>
            </a:r>
            <a:r>
              <a:rPr lang="en-US" sz="2200" b="1" baseline="30000" dirty="0" smtClean="0"/>
              <a:t>+</a:t>
            </a:r>
            <a:r>
              <a:rPr lang="en-US" sz="2200" b="1" dirty="0" smtClean="0">
                <a:sym typeface="Wingdings"/>
              </a:rPr>
              <a:t>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0</a:t>
            </a:r>
            <a:r>
              <a:rPr lang="en-US" sz="2200" b="1" dirty="0" smtClean="0">
                <a:sym typeface="Wingdings"/>
              </a:rPr>
              <a:t> (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200" b="1" dirty="0" smtClean="0">
                <a:sym typeface="Wingdings"/>
              </a:rPr>
              <a:t>I=3/2 transition) :   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2200" b="1" dirty="0" smtClean="0">
                <a:sym typeface="Wingdings"/>
              </a:rPr>
              <a:t>(K</a:t>
            </a:r>
            <a:r>
              <a:rPr lang="en-US" sz="2200" b="1" baseline="30000" dirty="0" smtClean="0">
                <a:sym typeface="Wingdings"/>
              </a:rPr>
              <a:t>+</a:t>
            </a:r>
            <a:r>
              <a:rPr lang="en-US" sz="2200" b="1" dirty="0" smtClean="0">
                <a:sym typeface="Wingdings"/>
              </a:rPr>
              <a:t>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0</a:t>
            </a:r>
            <a:r>
              <a:rPr lang="en-US" sz="2200" b="1" dirty="0" smtClean="0">
                <a:sym typeface="Wingdings"/>
              </a:rPr>
              <a:t>)= |T</a:t>
            </a:r>
            <a:r>
              <a:rPr lang="en-US" sz="2200" b="1" baseline="-25000" dirty="0" smtClean="0">
                <a:sym typeface="Wingdings"/>
              </a:rPr>
              <a:t>3/2</a:t>
            </a:r>
            <a:r>
              <a:rPr lang="en-US" sz="2200" b="1" dirty="0" smtClean="0">
                <a:sym typeface="Wingdings"/>
              </a:rPr>
              <a:t>|</a:t>
            </a:r>
            <a:r>
              <a:rPr lang="en-US" sz="2200" b="1" baseline="30000" dirty="0" smtClean="0">
                <a:sym typeface="Wingdings"/>
              </a:rPr>
              <a:t>2</a:t>
            </a:r>
            <a:r>
              <a:rPr lang="en-US" sz="2200" b="1" dirty="0" smtClean="0">
                <a:sym typeface="Wingdings"/>
              </a:rPr>
              <a:t>≈ </a:t>
            </a:r>
            <a:r>
              <a:rPr lang="en-US" sz="2200" b="1" i="1" dirty="0" smtClean="0">
                <a:sym typeface="Wingdings"/>
              </a:rPr>
              <a:t>Bf</a:t>
            </a:r>
            <a:r>
              <a:rPr lang="en-US" sz="2200" b="1" dirty="0" smtClean="0">
                <a:sym typeface="Wingdings"/>
              </a:rPr>
              <a:t> (K</a:t>
            </a:r>
            <a:r>
              <a:rPr lang="en-US" sz="2200" b="1" baseline="30000" dirty="0" smtClean="0">
                <a:sym typeface="Wingdings"/>
              </a:rPr>
              <a:t>+</a:t>
            </a:r>
            <a:r>
              <a:rPr lang="en-US" sz="2200" b="1" dirty="0" smtClean="0">
                <a:sym typeface="Wingdings"/>
              </a:rPr>
              <a:t>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0</a:t>
            </a:r>
            <a:r>
              <a:rPr lang="en-US" sz="2200" b="1" dirty="0" smtClean="0">
                <a:sym typeface="Wingdings"/>
              </a:rPr>
              <a:t>)/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b="1" baseline="-25000" dirty="0" err="1" smtClean="0">
                <a:sym typeface="Wingdings"/>
              </a:rPr>
              <a:t>K</a:t>
            </a:r>
            <a:r>
              <a:rPr lang="en-US" sz="2200" b="1" baseline="-11000" dirty="0" smtClean="0">
                <a:sym typeface="Wingdings"/>
              </a:rPr>
              <a:t>+</a:t>
            </a:r>
            <a:r>
              <a:rPr lang="en-US" sz="2200" b="1" baseline="-25000" dirty="0" smtClean="0">
                <a:sym typeface="Wingdings"/>
              </a:rPr>
              <a:t> </a:t>
            </a:r>
          </a:p>
          <a:p>
            <a:r>
              <a:rPr lang="en-US" sz="2200" b="1" baseline="-25000" dirty="0">
                <a:sym typeface="Wingdings"/>
              </a:rPr>
              <a:t> </a:t>
            </a:r>
            <a:r>
              <a:rPr lang="en-US" sz="2200" b="1" baseline="-25000" dirty="0" smtClean="0">
                <a:sym typeface="Wingdings"/>
              </a:rPr>
              <a:t>                                   </a:t>
            </a:r>
            <a:r>
              <a:rPr lang="en-US" sz="2200" b="1" dirty="0" err="1" smtClean="0"/>
              <a:t>K</a:t>
            </a:r>
            <a:r>
              <a:rPr lang="en-US" sz="2200" b="1" baseline="-25000" dirty="0" err="1" smtClean="0"/>
              <a:t>S</a:t>
            </a:r>
            <a:r>
              <a:rPr lang="en-US" sz="2200" b="1" dirty="0" err="1" smtClean="0">
                <a:sym typeface="Wingdings"/>
              </a:rPr>
              <a:t>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 </a:t>
            </a:r>
            <a:r>
              <a:rPr lang="en-US" sz="2200" b="1" dirty="0" smtClean="0">
                <a:sym typeface="Wingdings"/>
              </a:rPr>
              <a:t>(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200" b="1" dirty="0" smtClean="0">
                <a:sym typeface="Wingdings"/>
              </a:rPr>
              <a:t>I=1/2 </a:t>
            </a:r>
            <a:r>
              <a:rPr lang="en-US" sz="2200" b="1" dirty="0">
                <a:sym typeface="Wingdings"/>
              </a:rPr>
              <a:t>transition) :   </a:t>
            </a:r>
            <a:r>
              <a:rPr lang="en-US" sz="2200" b="1" dirty="0" smtClean="0">
                <a:sym typeface="Wingdings"/>
              </a:rPr>
              <a:t>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2200" b="1" dirty="0" smtClean="0">
                <a:sym typeface="Wingdings"/>
              </a:rPr>
              <a:t>(</a:t>
            </a:r>
            <a:r>
              <a:rPr lang="en-US" sz="2200" b="1" dirty="0" err="1" smtClean="0">
                <a:sym typeface="Wingdings"/>
              </a:rPr>
              <a:t>K</a:t>
            </a:r>
            <a:r>
              <a:rPr lang="en-US" sz="2200" b="1" baseline="-25000" dirty="0" err="1" smtClean="0">
                <a:sym typeface="Wingdings"/>
              </a:rPr>
              <a:t>S</a:t>
            </a:r>
            <a:r>
              <a:rPr lang="en-US" sz="2200" b="1" dirty="0" err="1" smtClean="0">
                <a:sym typeface="Wingdings"/>
              </a:rPr>
              <a:t>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 smtClean="0">
                <a:sym typeface="Wingdings"/>
              </a:rPr>
              <a:t>)= </a:t>
            </a:r>
            <a:r>
              <a:rPr lang="en-US" sz="2200" b="1" dirty="0">
                <a:sym typeface="Wingdings"/>
              </a:rPr>
              <a:t>|</a:t>
            </a:r>
            <a:r>
              <a:rPr lang="en-US" sz="2200" b="1" dirty="0" smtClean="0">
                <a:sym typeface="Wingdings"/>
              </a:rPr>
              <a:t>T</a:t>
            </a:r>
            <a:r>
              <a:rPr lang="en-US" sz="2200" b="1" baseline="-25000" dirty="0" smtClean="0">
                <a:sym typeface="Wingdings"/>
              </a:rPr>
              <a:t>1/2</a:t>
            </a:r>
            <a:r>
              <a:rPr lang="en-US" sz="2200" b="1" dirty="0" smtClean="0">
                <a:sym typeface="Wingdings"/>
              </a:rPr>
              <a:t>|</a:t>
            </a:r>
            <a:r>
              <a:rPr lang="en-US" sz="2200" b="1" baseline="30000" dirty="0" smtClean="0">
                <a:sym typeface="Wingdings"/>
              </a:rPr>
              <a:t>2</a:t>
            </a:r>
            <a:r>
              <a:rPr lang="en-US" sz="2200" b="1" dirty="0" smtClean="0">
                <a:sym typeface="Wingdings"/>
              </a:rPr>
              <a:t>≈ </a:t>
            </a:r>
            <a:r>
              <a:rPr lang="en-US" sz="2200" b="1" i="1" dirty="0">
                <a:sym typeface="Wingdings"/>
              </a:rPr>
              <a:t>Bf</a:t>
            </a:r>
            <a:r>
              <a:rPr lang="en-US" sz="2200" b="1" dirty="0">
                <a:sym typeface="Wingdings"/>
              </a:rPr>
              <a:t> (</a:t>
            </a:r>
            <a:r>
              <a:rPr lang="en-US" sz="2200" b="1" dirty="0" err="1" smtClean="0">
                <a:sym typeface="Wingdings"/>
              </a:rPr>
              <a:t>K</a:t>
            </a:r>
            <a:r>
              <a:rPr lang="en-US" sz="2200" b="1" baseline="-25000" dirty="0" err="1" smtClean="0">
                <a:sym typeface="Wingdings"/>
              </a:rPr>
              <a:t>S</a:t>
            </a:r>
            <a:r>
              <a:rPr lang="en-US" sz="2200" b="1" dirty="0" err="1" smtClean="0">
                <a:sym typeface="Wingdings"/>
              </a:rPr>
              <a:t>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 smtClean="0">
                <a:sym typeface="Wingdings"/>
              </a:rPr>
              <a:t>)/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b="1" baseline="-25000" dirty="0" err="1" smtClean="0">
                <a:sym typeface="Wingdings"/>
              </a:rPr>
              <a:t>K</a:t>
            </a:r>
            <a:r>
              <a:rPr lang="en-US" sz="2200" b="1" baseline="-33000" dirty="0" err="1" smtClean="0">
                <a:sym typeface="Wingdings"/>
              </a:rPr>
              <a:t>S</a:t>
            </a:r>
            <a:r>
              <a:rPr lang="en-US" sz="2200" b="1" baseline="-25000" dirty="0" smtClean="0">
                <a:sym typeface="Wingdings"/>
              </a:rPr>
              <a:t> </a:t>
            </a:r>
            <a:r>
              <a:rPr lang="en-US" sz="2200" b="1" baseline="-25000" dirty="0" smtClean="0"/>
              <a:t> </a:t>
            </a:r>
            <a:endParaRPr lang="en-US" sz="2200" baseline="-25000" dirty="0"/>
          </a:p>
          <a:p>
            <a:r>
              <a:rPr lang="en-US" b="1" baseline="-25000" dirty="0" smtClean="0"/>
              <a:t> </a:t>
            </a:r>
            <a:endParaRPr lang="en-US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70" y="2669264"/>
            <a:ext cx="6150126" cy="988413"/>
          </a:xfrm>
          <a:prstGeom prst="rect">
            <a:avLst/>
          </a:prstGeom>
          <a:ln w="22225">
            <a:solidFill>
              <a:srgbClr val="A5002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820692" y="2843134"/>
            <a:ext cx="1208867" cy="76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55" y="2673901"/>
            <a:ext cx="551267" cy="983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4996" y="4413547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good agreement</a:t>
            </a:r>
            <a:endParaRPr lang="en-US" sz="24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2979" y="5627560"/>
            <a:ext cx="2666727" cy="75941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8877283" y="3654890"/>
            <a:ext cx="622957" cy="768126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275159" y="4875212"/>
            <a:ext cx="839658" cy="620287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flipH="1">
            <a:off x="2629140" y="1137998"/>
            <a:ext cx="2317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lifetime=12 ns</a:t>
            </a:r>
            <a:endParaRPr lang="en-US" sz="16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2629139" y="2104122"/>
            <a:ext cx="2317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lifetime=0.21 ns</a:t>
            </a:r>
            <a:endParaRPr lang="en-US" sz="16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1489066" y="233560"/>
            <a:ext cx="7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941100"/>
                </a:solidFill>
              </a:rPr>
              <a:t>3)</a:t>
            </a:r>
            <a:endParaRPr lang="en-US" sz="3600" b="1" dirty="0">
              <a:solidFill>
                <a:srgbClr val="9411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14254" y="90313"/>
            <a:ext cx="8390964" cy="931589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2012"/>
            <a:ext cx="12192000" cy="968375"/>
          </a:xfrm>
        </p:spPr>
        <p:txBody>
          <a:bodyPr/>
          <a:lstStyle/>
          <a:p>
            <a:pPr algn="ctr"/>
            <a:r>
              <a:rPr lang="en-US" b="1" i="1" dirty="0" smtClean="0">
                <a:latin typeface="+mn-lt"/>
              </a:rPr>
              <a:t>T</a:t>
            </a:r>
            <a:r>
              <a:rPr lang="en-US" b="1" i="1" baseline="-25000" dirty="0" smtClean="0">
                <a:latin typeface="+mn-lt"/>
              </a:rPr>
              <a:t>3/2</a:t>
            </a:r>
            <a:r>
              <a:rPr lang="en-US" b="1" dirty="0" smtClean="0">
                <a:latin typeface="+mn-lt"/>
              </a:rPr>
              <a:t>≠ 0: decay rate asymmetry in BESIII?</a:t>
            </a:r>
            <a:endParaRPr lang="en-US" b="1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35836" y="2324100"/>
            <a:ext cx="4010025" cy="3543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026536" y="3876675"/>
            <a:ext cx="214312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757506">
            <a:off x="926839" y="2652587"/>
            <a:ext cx="2147323" cy="199357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flipH="1" flipV="1">
            <a:off x="626226" y="914401"/>
            <a:ext cx="4800620" cy="2962274"/>
          </a:xfrm>
          <a:prstGeom prst="arc">
            <a:avLst>
              <a:gd name="adj1" fmla="val 16117968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35836" y="2800945"/>
            <a:ext cx="2162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err="1" smtClean="0">
                <a:sym typeface="Wingdings"/>
              </a:rPr>
              <a:t>p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-</a:t>
            </a:r>
          </a:p>
          <a:p>
            <a:pPr algn="ctr"/>
            <a:r>
              <a:rPr lang="en-US" dirty="0" smtClean="0">
                <a:sym typeface="Wingdings"/>
              </a:rPr>
              <a:t>   or</a:t>
            </a:r>
          </a:p>
          <a:p>
            <a:pPr algn="ctr"/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dirty="0" err="1" smtClean="0">
                <a:sym typeface="Wingdings"/>
              </a:rPr>
              <a:t>p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 rot="10800000">
            <a:off x="1903744" y="33454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0800000">
            <a:off x="2260976" y="33882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4" name="Arc 13"/>
          <p:cNvSpPr/>
          <p:nvPr/>
        </p:nvSpPr>
        <p:spPr>
          <a:xfrm rot="10215138">
            <a:off x="3373891" y="2937381"/>
            <a:ext cx="3080742" cy="1974662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411314" y="4323054"/>
            <a:ext cx="511632" cy="14135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738271">
            <a:off x="3598832" y="4694365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60B06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D60B06"/>
                </a:solidFill>
                <a:latin typeface="Symbol" charset="2"/>
                <a:ea typeface="Symbol" charset="2"/>
                <a:cs typeface="Symbol" charset="2"/>
              </a:rPr>
              <a:t>±</a:t>
            </a:r>
            <a:endParaRPr lang="en-US" b="1" dirty="0" smtClean="0">
              <a:solidFill>
                <a:srgbClr val="D60B06"/>
              </a:solidFill>
              <a:latin typeface="Symbol" charset="2"/>
              <a:ea typeface="Symbol" charset="2"/>
              <a:cs typeface="Symbol" charset="2"/>
            </a:endParaRPr>
          </a:p>
          <a:p>
            <a:r>
              <a:rPr lang="en-US" b="1" dirty="0" smtClean="0">
                <a:solidFill>
                  <a:srgbClr val="D60B06"/>
                </a:solidFill>
                <a:ea typeface="Symbol" charset="2"/>
                <a:cs typeface="Symbol" charset="2"/>
              </a:rPr>
              <a:t>or</a:t>
            </a:r>
          </a:p>
          <a:p>
            <a:r>
              <a:rPr lang="en-US" b="1" dirty="0" smtClean="0">
                <a:solidFill>
                  <a:srgbClr val="D60B06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D60B06"/>
                </a:solidFill>
                <a:ea typeface="Symbol" charset="2"/>
                <a:cs typeface="Symbol" charset="2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6536" y="2800945"/>
            <a:ext cx="9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 side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39224" y="4905627"/>
            <a:ext cx="70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recoil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398011" y="4235259"/>
            <a:ext cx="0" cy="163214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xplosion 1 24"/>
          <p:cNvSpPr/>
          <p:nvPr/>
        </p:nvSpPr>
        <p:spPr>
          <a:xfrm>
            <a:off x="3389850" y="5828957"/>
            <a:ext cx="106989" cy="4572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1 26"/>
          <p:cNvSpPr/>
          <p:nvPr/>
        </p:nvSpPr>
        <p:spPr>
          <a:xfrm rot="20674530">
            <a:off x="3957966" y="5701385"/>
            <a:ext cx="106233" cy="4572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89" y="2794462"/>
            <a:ext cx="6138811" cy="894002"/>
          </a:xfrm>
          <a:prstGeom prst="rect">
            <a:avLst/>
          </a:prstGeom>
        </p:spPr>
      </p:pic>
      <p:cxnSp>
        <p:nvCxnSpPr>
          <p:cNvPr id="29" name="Straight Connector 28"/>
          <p:cNvCxnSpPr>
            <a:stCxn id="14" idx="2"/>
          </p:cNvCxnSpPr>
          <p:nvPr/>
        </p:nvCxnSpPr>
        <p:spPr>
          <a:xfrm flipH="1" flipV="1">
            <a:off x="3219370" y="4020821"/>
            <a:ext cx="176760" cy="164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52861" y="4193663"/>
            <a:ext cx="1727066" cy="583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53983">
            <a:off x="3786809" y="3961221"/>
            <a:ext cx="1251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recoil  nucleon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undetected</a:t>
            </a:r>
          </a:p>
        </p:txBody>
      </p:sp>
      <p:sp>
        <p:nvSpPr>
          <p:cNvPr id="3" name="Rectangle 2"/>
          <p:cNvSpPr/>
          <p:nvPr/>
        </p:nvSpPr>
        <p:spPr>
          <a:xfrm rot="1508341">
            <a:off x="162196" y="2420946"/>
            <a:ext cx="1393863" cy="965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14722" y="2230578"/>
            <a:ext cx="6883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Can BESIII measure this with low systematic errors?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7580" y="5159514"/>
            <a:ext cx="579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the 10</a:t>
            </a:r>
            <a:r>
              <a:rPr lang="en-US" sz="2000" b="1" baseline="30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10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J/</a:t>
            </a:r>
            <a:r>
              <a:rPr lang="en-US" sz="20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data sample has &gt;1M events in</a:t>
            </a:r>
          </a:p>
          <a:p>
            <a:pPr algn="r"/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each category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 statistical precision ≈10</a:t>
            </a:r>
            <a:r>
              <a:rPr lang="en-US" sz="2000" b="1" baseline="30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-3</a:t>
            </a:r>
            <a:endParaRPr lang="en-US" sz="2000" b="1" baseline="30000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9546" y="3966875"/>
            <a:ext cx="6470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Detect a 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="1" dirty="0" err="1" smtClean="0">
                <a:sym typeface="Wingdings"/>
              </a:rPr>
              <a:t>p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-</a:t>
            </a:r>
            <a:r>
              <a:rPr lang="en-US" sz="2200" b="1" dirty="0" smtClean="0">
                <a:sym typeface="Wingdings"/>
              </a:rPr>
              <a:t> or 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200" b="1" dirty="0" err="1" smtClean="0">
                <a:sym typeface="Wingdings"/>
              </a:rPr>
              <a:t>p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+ </a:t>
            </a:r>
            <a:r>
              <a:rPr lang="en-US" sz="2200" b="1" dirty="0" smtClean="0">
                <a:sym typeface="Wingdings"/>
              </a:rPr>
              <a:t>accompanied by a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±</a:t>
            </a:r>
            <a:r>
              <a:rPr lang="en-US" sz="2200" b="1" dirty="0" smtClean="0">
                <a:sym typeface="Wingdings"/>
              </a:rPr>
              <a:t> or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0</a:t>
            </a:r>
            <a:r>
              <a:rPr lang="en-US" sz="2200" b="1" dirty="0" smtClean="0">
                <a:sym typeface="Wingdings"/>
              </a:rPr>
              <a:t> </a:t>
            </a:r>
          </a:p>
          <a:p>
            <a:pPr algn="ctr"/>
            <a:r>
              <a:rPr lang="en-US" sz="2200" b="1" dirty="0" smtClean="0">
                <a:sym typeface="Wingdings"/>
              </a:rPr>
              <a:t>Infer presence of the recoil nucleon by missing mass</a:t>
            </a:r>
          </a:p>
        </p:txBody>
      </p:sp>
      <p:sp>
        <p:nvSpPr>
          <p:cNvPr id="26" name="TextBox 25"/>
          <p:cNvSpPr txBox="1"/>
          <p:nvPr/>
        </p:nvSpPr>
        <p:spPr>
          <a:xfrm rot="10800000">
            <a:off x="2056144" y="3497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0800000">
            <a:off x="7635651" y="39751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0800000">
            <a:off x="8082540" y="40332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66071" y="1032793"/>
            <a:ext cx="6002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use </a:t>
            </a:r>
            <a:r>
              <a:rPr lang="en-US" sz="2800" b="1" i="1" dirty="0" smtClean="0"/>
              <a:t>partial</a:t>
            </a:r>
            <a:r>
              <a:rPr lang="en-US" sz="2800" b="1" dirty="0" smtClean="0"/>
              <a:t> reconstruction of J/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800" b="1" dirty="0" err="1" smtClean="0">
                <a:sym typeface="Wingdings"/>
              </a:rPr>
              <a:t>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LL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?</a:t>
            </a:r>
            <a:endParaRPr lang="en-US" sz="28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 rot="10800000">
            <a:off x="8718735" y="10654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395" y="86444"/>
            <a:ext cx="1101762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4000" b="1" baseline="30000" dirty="0" smtClean="0">
                <a:latin typeface="+mn-lt"/>
              </a:rPr>
              <a:t>0</a:t>
            </a:r>
            <a:r>
              <a:rPr lang="en-US" sz="4000" b="1" dirty="0" smtClean="0">
                <a:latin typeface="+mn-lt"/>
              </a:rPr>
              <a:t> must be distinguished from n annihilation debris</a:t>
            </a:r>
            <a:br>
              <a:rPr lang="en-US" sz="40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-- not so easy --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5" y="1961984"/>
            <a:ext cx="4759108" cy="4725943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 rot="2725421">
            <a:off x="4850302" y="2723432"/>
            <a:ext cx="2782685" cy="2876325"/>
          </a:xfrm>
          <a:prstGeom prst="pie">
            <a:avLst>
              <a:gd name="adj1" fmla="val 5174035"/>
              <a:gd name="adj2" fmla="val 1593355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5704721" y="2730858"/>
            <a:ext cx="490626" cy="1471249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266656" y="3198593"/>
            <a:ext cx="903950" cy="103159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64966" y="2939686"/>
            <a:ext cx="31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 rot="10609466">
            <a:off x="5761165" y="2979302"/>
            <a:ext cx="42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_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25375" y="3468182"/>
            <a:ext cx="56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0</a:t>
            </a:r>
            <a:endParaRPr lang="en-US" sz="2400" b="1" baseline="30000" dirty="0"/>
          </a:p>
        </p:txBody>
      </p:sp>
      <p:sp>
        <p:nvSpPr>
          <p:cNvPr id="20" name="TextBox 19"/>
          <p:cNvSpPr txBox="1"/>
          <p:nvPr/>
        </p:nvSpPr>
        <p:spPr>
          <a:xfrm rot="10800000">
            <a:off x="6995287" y="264258"/>
            <a:ext cx="59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240692" y="1554416"/>
            <a:ext cx="4418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use machine-learning algorithms? 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8028626" y="2161131"/>
            <a:ext cx="19059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under study by</a:t>
            </a:r>
          </a:p>
          <a:p>
            <a:pPr algn="ctr"/>
            <a:r>
              <a:rPr lang="en-US" sz="2000" b="1" dirty="0" smtClean="0"/>
              <a:t>Zhang Jian-Lu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87618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355" y="-5927"/>
            <a:ext cx="10515600" cy="9979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Decay rate asymmetry in BESIII</a:t>
            </a:r>
            <a:br>
              <a:rPr lang="en-US" b="1" dirty="0" smtClean="0">
                <a:latin typeface="+mn-lt"/>
              </a:rPr>
            </a:br>
            <a:r>
              <a:rPr lang="en-US" sz="2700" b="1" dirty="0" smtClean="0">
                <a:latin typeface="+mn-lt"/>
              </a:rPr>
              <a:t>-- using partially reconstructed J/</a:t>
            </a:r>
            <a:r>
              <a:rPr lang="en-US" sz="2700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700" b="1" dirty="0" smtClean="0">
                <a:latin typeface="+mn-lt"/>
                <a:sym typeface="Wingdings"/>
              </a:rPr>
              <a:t></a:t>
            </a:r>
            <a:r>
              <a:rPr lang="en-US" sz="2700" b="1" dirty="0" smtClean="0">
                <a:latin typeface="+mn-lt"/>
              </a:rPr>
              <a:t> </a:t>
            </a:r>
            <a:r>
              <a:rPr lang="en-US" sz="2700" b="1" dirty="0" smtClean="0">
                <a:latin typeface="Symbol" charset="2"/>
                <a:ea typeface="Symbol" charset="2"/>
                <a:cs typeface="Symbol" charset="2"/>
              </a:rPr>
              <a:t>LL</a:t>
            </a:r>
            <a:r>
              <a:rPr lang="en-US" sz="2700" b="1" dirty="0" smtClean="0">
                <a:latin typeface="+mn-lt"/>
              </a:rPr>
              <a:t> events --</a:t>
            </a:r>
            <a:endParaRPr lang="en-US" sz="27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0" y="1580787"/>
            <a:ext cx="5666954" cy="825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9823" y="1427412"/>
            <a:ext cx="2924477" cy="1157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17" y="1580787"/>
            <a:ext cx="6863181" cy="1217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87" y="3989004"/>
            <a:ext cx="3602810" cy="22436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23257" y="586860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5575" y="56432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_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482550" y="3371915"/>
            <a:ext cx="259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 used: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75913" y="2758130"/>
            <a:ext cx="4180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sensitivity is nominally</a:t>
            </a:r>
          </a:p>
          <a:p>
            <a:pPr algn="ctr"/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reduced by a factor of ~5</a:t>
            </a:r>
          </a:p>
        </p:txBody>
      </p:sp>
      <p:sp>
        <p:nvSpPr>
          <p:cNvPr id="14" name="Left Brace 13"/>
          <p:cNvSpPr/>
          <p:nvPr/>
        </p:nvSpPr>
        <p:spPr>
          <a:xfrm rot="16200000">
            <a:off x="8347879" y="1753403"/>
            <a:ext cx="515408" cy="1842148"/>
          </a:xfrm>
          <a:prstGeom prst="leftBrace">
            <a:avLst>
              <a:gd name="adj1" fmla="val 23953"/>
              <a:gd name="adj2" fmla="val 50000"/>
            </a:avLst>
          </a:prstGeom>
          <a:ln w="2857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0800000">
            <a:off x="7610470" y="530385"/>
            <a:ext cx="462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7517461" y="1561827"/>
            <a:ext cx="3128018" cy="88841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43181" y="951883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s</a:t>
            </a:r>
            <a:r>
              <a:rPr lang="en-US" b="1" dirty="0" smtClean="0">
                <a:solidFill>
                  <a:srgbClr val="941100"/>
                </a:solidFill>
              </a:rPr>
              <a:t>=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3/2</a:t>
            </a:r>
            <a:r>
              <a:rPr lang="en-US" b="1" dirty="0" smtClean="0">
                <a:solidFill>
                  <a:srgbClr val="941100"/>
                </a:solidFill>
              </a:rPr>
              <a:t>-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1/2</a:t>
            </a:r>
            <a:endParaRPr lang="en-US" b="1" baseline="-25000" dirty="0">
              <a:solidFill>
                <a:srgbClr val="9411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897431" y="1306138"/>
            <a:ext cx="200957" cy="517119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6275913" y="4773936"/>
            <a:ext cx="401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Wingdings"/>
              </a:rPr>
              <a:t>same data would be useful for an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400" b="1" baseline="-25000" dirty="0" smtClean="0">
                <a:sym typeface="Wingdings"/>
              </a:rPr>
              <a:t>0</a:t>
            </a:r>
            <a:r>
              <a:rPr lang="en-US" sz="2400" b="1" dirty="0" smtClean="0">
                <a:sym typeface="Wingdings"/>
              </a:rPr>
              <a:t>+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400" b="1" baseline="-25000" dirty="0" smtClean="0">
                <a:sym typeface="Wingdings"/>
              </a:rPr>
              <a:t>0</a:t>
            </a:r>
            <a:r>
              <a:rPr lang="en-US" sz="2400" b="1" dirty="0" smtClean="0">
                <a:sym typeface="Wingdings"/>
              </a:rPr>
              <a:t>/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400" b="1" baseline="-25000" dirty="0" smtClean="0">
                <a:sym typeface="Wingdings"/>
              </a:rPr>
              <a:t>0</a:t>
            </a:r>
            <a:r>
              <a:rPr lang="en-US" sz="2400" b="1" dirty="0" smtClean="0">
                <a:sym typeface="Wingdings"/>
              </a:rPr>
              <a:t>-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400" b="1" baseline="-25000" dirty="0" smtClean="0">
                <a:sym typeface="Wingdings"/>
              </a:rPr>
              <a:t>0 </a:t>
            </a:r>
            <a:r>
              <a:rPr lang="en-US" sz="2400" b="1" dirty="0" smtClean="0">
                <a:sym typeface="Wingdings"/>
              </a:rPr>
              <a:t>measurement</a:t>
            </a:r>
            <a:endParaRPr lang="en-US" sz="2400" b="1" baseline="-25000" dirty="0"/>
          </a:p>
        </p:txBody>
      </p:sp>
      <p:sp>
        <p:nvSpPr>
          <p:cNvPr id="20" name="TextBox 19"/>
          <p:cNvSpPr txBox="1"/>
          <p:nvPr/>
        </p:nvSpPr>
        <p:spPr>
          <a:xfrm rot="10800000" flipH="1">
            <a:off x="7089937" y="5203087"/>
            <a:ext cx="3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0800000" flipH="1">
            <a:off x="7938791" y="5205618"/>
            <a:ext cx="3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3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54" y="0"/>
            <a:ext cx="10515600" cy="1026919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CPV with 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b="1" dirty="0" err="1" smtClean="0">
                <a:latin typeface="+mn-lt"/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b="1" dirty="0" smtClean="0">
                <a:latin typeface="+mn-lt"/>
                <a:sym typeface="Wingdings"/>
              </a:rPr>
              <a:t> decays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2412" y="1398018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</a:t>
            </a:r>
            <a:r>
              <a:rPr lang="en-US" dirty="0" smtClean="0"/>
              <a:t> Greek letter ”Xi”                 “cascade”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</a:t>
            </a:r>
            <a:r>
              <a:rPr lang="en-US" dirty="0" smtClean="0"/>
              <a:t>English word for multi-tier waterfall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879436"/>
              </p:ext>
            </p:extLst>
          </p:nvPr>
        </p:nvGraphicFramePr>
        <p:xfrm>
          <a:off x="5659812" y="3298216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" name="Equation" r:id="rId3" imgW="127000" imgH="203200" progId="Equation.DSMT4">
                  <p:embed/>
                </p:oleObj>
              </mc:Choice>
              <mc:Fallback>
                <p:oleObj name="Equation" r:id="rId3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812" y="3298216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30936" flipH="1">
            <a:off x="6687906" y="2930792"/>
            <a:ext cx="2738670" cy="32993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16256" y="2059450"/>
            <a:ext cx="699356" cy="520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902" y="2040724"/>
            <a:ext cx="765907" cy="520892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242288"/>
              </p:ext>
            </p:extLst>
          </p:nvPr>
        </p:nvGraphicFramePr>
        <p:xfrm>
          <a:off x="5993919" y="1852075"/>
          <a:ext cx="1866900" cy="40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" name="Equation" r:id="rId7" imgW="1117600" imgH="241300" progId="Equation.DSMT4">
                  <p:embed/>
                </p:oleObj>
              </mc:Choice>
              <mc:Fallback>
                <p:oleObj name="Equation" r:id="rId7" imgW="1117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919" y="1852075"/>
                        <a:ext cx="1866900" cy="4030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491403"/>
              </p:ext>
            </p:extLst>
          </p:nvPr>
        </p:nvGraphicFramePr>
        <p:xfrm>
          <a:off x="6632093" y="2472716"/>
          <a:ext cx="7207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name="Equation" r:id="rId9" imgW="431800" imgH="241300" progId="Equation.DSMT4">
                  <p:embed/>
                </p:oleObj>
              </mc:Choice>
              <mc:Fallback>
                <p:oleObj name="Equation" r:id="rId9" imgW="431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93" y="2472716"/>
                        <a:ext cx="7207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8075987" y="2293255"/>
            <a:ext cx="784225" cy="420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15612" y="2377370"/>
            <a:ext cx="699356" cy="520892"/>
          </a:xfrm>
          <a:prstGeom prst="rect">
            <a:avLst/>
          </a:prstGeom>
        </p:spPr>
      </p:pic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722394"/>
              </p:ext>
            </p:extLst>
          </p:nvPr>
        </p:nvGraphicFramePr>
        <p:xfrm>
          <a:off x="7471150" y="2167916"/>
          <a:ext cx="5937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1" name="Equation" r:id="rId11" imgW="355600" imgH="215900" progId="Equation.DSMT4">
                  <p:embed/>
                </p:oleObj>
              </mc:Choice>
              <mc:Fallback>
                <p:oleObj name="Equation" r:id="rId11" imgW="355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150" y="2167916"/>
                        <a:ext cx="593725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295138" y="2485415"/>
            <a:ext cx="477225" cy="358823"/>
          </a:xfrm>
          <a:prstGeom prst="rect">
            <a:avLst/>
          </a:prstGeom>
        </p:spPr>
      </p:pic>
      <p:graphicFrame>
        <p:nvGraphicFramePr>
          <p:cNvPr id="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75923"/>
              </p:ext>
            </p:extLst>
          </p:nvPr>
        </p:nvGraphicFramePr>
        <p:xfrm>
          <a:off x="6042400" y="2144104"/>
          <a:ext cx="5937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2" name="Equation" r:id="rId14" imgW="355600" imgH="215900" progId="Equation.DSMT4">
                  <p:embed/>
                </p:oleObj>
              </mc:Choice>
              <mc:Fallback>
                <p:oleObj name="Equation" r:id="rId14" imgW="355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400" y="2144104"/>
                        <a:ext cx="593725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388571"/>
              </p:ext>
            </p:extLst>
          </p:nvPr>
        </p:nvGraphicFramePr>
        <p:xfrm>
          <a:off x="8247437" y="2471129"/>
          <a:ext cx="4667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" name="Equation" r:id="rId16" imgW="279400" imgH="241300" progId="Equation.DSMT4">
                  <p:embed/>
                </p:oleObj>
              </mc:Choice>
              <mc:Fallback>
                <p:oleObj name="Equation" r:id="rId16" imgW="279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7437" y="2471129"/>
                        <a:ext cx="4667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332412" y="1849870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sounds like “psi” (</a:t>
            </a:r>
            <a:r>
              <a:rPr lang="en-US" sz="16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16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en-US" sz="16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8460" y="2860444"/>
            <a:ext cx="3718140" cy="27886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79387" y="2395676"/>
            <a:ext cx="18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Cascade Waterfall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907473" y="2990439"/>
            <a:ext cx="922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云绸瀑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2156" y="3739090"/>
            <a:ext cx="11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/>
              <a:t>書鵑瀑</a:t>
            </a:r>
            <a:endParaRPr lang="en-US" sz="1400" b="1" dirty="0"/>
          </a:p>
        </p:txBody>
      </p:sp>
      <p:sp>
        <p:nvSpPr>
          <p:cNvPr id="11" name="Oval 10"/>
          <p:cNvSpPr/>
          <p:nvPr/>
        </p:nvSpPr>
        <p:spPr>
          <a:xfrm>
            <a:off x="8245168" y="4032907"/>
            <a:ext cx="118662" cy="1684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114668" y="3910548"/>
            <a:ext cx="38664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0</a:t>
            </a:r>
            <a:endParaRPr lang="en-US" sz="1600" b="1" baseline="30000" dirty="0">
              <a:solidFill>
                <a:srgbClr val="C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016656" y="4533666"/>
            <a:ext cx="118662" cy="1684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24815" y="444861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0</a:t>
            </a:r>
            <a:endParaRPr lang="en-US" sz="1600" b="1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25" y="51841"/>
            <a:ext cx="12001499" cy="9967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CPV with J/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err="1" smtClean="0">
                <a:latin typeface="+mn-lt"/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b="1" baseline="30000" dirty="0" smtClean="0">
                <a:latin typeface="+mn-lt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4000" b="1" dirty="0" smtClean="0">
                <a:latin typeface="+mn-lt"/>
                <a:ea typeface="Symbol" charset="2"/>
                <a:cs typeface="Symbol" charset="2"/>
                <a:sym typeface="Wingdings"/>
              </a:rPr>
              <a:t>(</a:t>
            </a:r>
            <a:r>
              <a:rPr lang="en-US" sz="2700" b="1" dirty="0" smtClean="0">
                <a:latin typeface="+mn-lt"/>
                <a:ea typeface="Symbol" charset="2"/>
                <a:cs typeface="Symbol" charset="2"/>
                <a:sym typeface="Wingdings"/>
              </a:rPr>
              <a:t></a:t>
            </a:r>
            <a:r>
              <a:rPr lang="en-US" sz="40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sz="40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4000" b="1" dirty="0" smtClean="0">
                <a:latin typeface="+mn-lt"/>
                <a:ea typeface="Symbol" charset="2"/>
                <a:cs typeface="Symbol" charset="2"/>
                <a:sym typeface="Wingdings"/>
              </a:rPr>
              <a:t>)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b="1" baseline="30000" dirty="0" smtClean="0">
                <a:latin typeface="+mn-lt"/>
                <a:sym typeface="Wingdings"/>
              </a:rPr>
              <a:t>+</a:t>
            </a:r>
            <a:r>
              <a:rPr lang="en-US" sz="4000" b="1" dirty="0" smtClean="0">
                <a:latin typeface="+mn-lt"/>
                <a:sym typeface="Wingdings"/>
              </a:rPr>
              <a:t>(</a:t>
            </a:r>
            <a:r>
              <a:rPr lang="en-US" sz="2700" b="1" dirty="0" smtClean="0">
                <a:latin typeface="+mn-lt"/>
                <a:sym typeface="Wingdings"/>
              </a:rPr>
              <a:t></a:t>
            </a:r>
            <a:r>
              <a:rPr lang="en-US" sz="40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sz="40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4000" b="1" dirty="0" smtClean="0">
                <a:latin typeface="+mn-lt"/>
                <a:sym typeface="Wingdings"/>
              </a:rPr>
              <a:t>)</a:t>
            </a:r>
            <a:r>
              <a:rPr lang="en-US" b="1" dirty="0" smtClean="0">
                <a:latin typeface="+mn-lt"/>
                <a:sym typeface="Wingdings"/>
              </a:rPr>
              <a:t>: </a:t>
            </a:r>
            <a:r>
              <a:rPr lang="en-US" b="1" dirty="0" smtClean="0">
                <a:latin typeface="+mn-lt"/>
              </a:rPr>
              <a:t>plusses and minuses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56" y="3065525"/>
            <a:ext cx="2116771" cy="1768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72718" y="1101902"/>
            <a:ext cx="500810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Pluses:</a:t>
            </a:r>
          </a:p>
          <a:p>
            <a:endParaRPr lang="en-US" sz="2200" b="1" dirty="0"/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="1" dirty="0" smtClean="0"/>
              <a:t>(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="1" dirty="0" smtClean="0"/>
              <a:t>) polarizations are measureable via</a:t>
            </a:r>
          </a:p>
          <a:p>
            <a:r>
              <a:rPr lang="en-US" sz="2200" b="1" dirty="0" smtClean="0"/>
              <a:t>their parity-violating </a:t>
            </a:r>
            <a:r>
              <a:rPr lang="en-US" sz="2200" b="1" dirty="0" smtClean="0">
                <a:sym typeface="Wingdings"/>
              </a:rPr>
              <a:t>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-</a:t>
            </a:r>
            <a:r>
              <a:rPr lang="en-US" sz="2200" b="1" dirty="0" smtClean="0">
                <a:sym typeface="Wingdings"/>
              </a:rPr>
              <a:t> (p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sym typeface="Wingdings"/>
              </a:rPr>
              <a:t>+</a:t>
            </a:r>
            <a:r>
              <a:rPr lang="en-US" sz="2200" b="1" dirty="0" smtClean="0">
                <a:sym typeface="Wingdings"/>
              </a:rPr>
              <a:t>) decays;</a:t>
            </a:r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b</a:t>
            </a:r>
            <a:r>
              <a:rPr lang="en-US" sz="2200" b="1" baseline="-25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>
                <a:sym typeface="Wingdings"/>
              </a:rPr>
              <a:t> </a:t>
            </a:r>
            <a:r>
              <a:rPr lang="en-US" sz="2200" b="1" dirty="0" smtClean="0">
                <a:sym typeface="Wingdings"/>
              </a:rPr>
              <a:t>and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b</a:t>
            </a:r>
            <a:r>
              <a:rPr lang="en-US" sz="2200" b="1" baseline="-25000" dirty="0" smtClean="0">
                <a:sym typeface="Wingdings"/>
              </a:rPr>
              <a:t>0</a:t>
            </a:r>
            <a:r>
              <a:rPr lang="en-US" sz="2200" b="1" dirty="0" smtClean="0">
                <a:sym typeface="Wingdings"/>
              </a:rPr>
              <a:t> parameters can be determined.</a:t>
            </a:r>
          </a:p>
          <a:p>
            <a:pPr marL="342900" indent="-342900">
              <a:buFont typeface="Symbol" charset="2"/>
              <a:buChar char="b"/>
            </a:pPr>
            <a:endParaRPr lang="en-US" sz="2200" b="1" dirty="0">
              <a:sym typeface="Wingdings"/>
            </a:endParaRPr>
          </a:p>
          <a:p>
            <a:pPr marL="342900" indent="-342900">
              <a:buFont typeface="Symbol" charset="2"/>
              <a:buChar char="b"/>
            </a:pPr>
            <a:endParaRPr lang="en-US" sz="2200" b="1" dirty="0" smtClean="0">
              <a:sym typeface="Wingdings"/>
            </a:endParaRPr>
          </a:p>
          <a:p>
            <a:pPr marL="342900" indent="-342900">
              <a:buFont typeface="Symbol" charset="2"/>
              <a:buChar char="b"/>
            </a:pPr>
            <a:endParaRPr lang="en-US" sz="2200" b="1" dirty="0">
              <a:sym typeface="Wingdings"/>
            </a:endParaRPr>
          </a:p>
          <a:p>
            <a:endParaRPr lang="en-US" sz="2200" b="1" dirty="0">
              <a:sym typeface="Wingdings"/>
            </a:endParaRPr>
          </a:p>
          <a:p>
            <a:endParaRPr lang="en-US" sz="2200" b="1" dirty="0" smtClean="0">
              <a:sym typeface="Wingdings"/>
            </a:endParaRPr>
          </a:p>
          <a:p>
            <a:endParaRPr lang="en-US" sz="2200" b="1" dirty="0">
              <a:sym typeface="Wingdings"/>
            </a:endParaRPr>
          </a:p>
          <a:p>
            <a:endParaRPr lang="en-US" sz="2200" b="1" dirty="0">
              <a:sym typeface="Wingdings"/>
            </a:endParaRPr>
          </a:p>
          <a:p>
            <a:r>
              <a:rPr lang="en-US" sz="2200" b="1" dirty="0" smtClean="0">
                <a:sym typeface="Wingdings"/>
              </a:rPr>
              <a:t>Preliminary results indicate that the</a:t>
            </a:r>
          </a:p>
          <a:p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200" b="1" dirty="0" err="1" smtClean="0">
                <a:sym typeface="Wingdings"/>
              </a:rPr>
              <a:t>s</a:t>
            </a:r>
            <a:r>
              <a:rPr lang="en-US" sz="2200" b="1" dirty="0" smtClean="0">
                <a:sym typeface="Wingdings"/>
              </a:rPr>
              <a:t>  are even more polarized than the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200" b="1" dirty="0" smtClean="0">
                <a:sym typeface="Wingdings"/>
              </a:rPr>
              <a:t>s.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0" y="2992125"/>
            <a:ext cx="5070970" cy="15661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0800000">
            <a:off x="6972718" y="1739672"/>
            <a:ext cx="60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5190929" y="120486"/>
            <a:ext cx="606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 rot="10800000">
            <a:off x="6139874" y="244153"/>
            <a:ext cx="59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_</a:t>
            </a:r>
            <a:endParaRPr lang="en-US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46138" y="1115222"/>
            <a:ext cx="4623638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Minuses:</a:t>
            </a:r>
          </a:p>
          <a:p>
            <a:endParaRPr lang="en-US" sz="2200" b="1" dirty="0"/>
          </a:p>
          <a:p>
            <a:r>
              <a:rPr lang="en-US" sz="2200" b="1" dirty="0" smtClean="0"/>
              <a:t>complicated topology: 9-dimensions</a:t>
            </a:r>
          </a:p>
          <a:p>
            <a:r>
              <a:rPr lang="en-US" sz="2200" b="1" dirty="0"/>
              <a:t> </a:t>
            </a:r>
            <a:r>
              <a:rPr lang="en-US" sz="2200" b="1" dirty="0" smtClean="0"/>
              <a:t> </a:t>
            </a:r>
            <a:r>
              <a:rPr lang="el-GR" sz="2200" b="1" dirty="0" smtClean="0"/>
              <a:t>θ</a:t>
            </a:r>
            <a:r>
              <a:rPr lang="el-GR" sz="2200" b="1" baseline="-25000" dirty="0" smtClean="0"/>
              <a:t> </a:t>
            </a:r>
            <a:r>
              <a:rPr lang="el-GR" sz="2200" b="1" baseline="-25000" dirty="0"/>
              <a:t>Ξ </a:t>
            </a:r>
            <a:r>
              <a:rPr lang="el-GR" sz="2200" b="1" dirty="0"/>
              <a:t>,θ </a:t>
            </a:r>
            <a:r>
              <a:rPr lang="el-GR" sz="2200" b="1" baseline="-25000" dirty="0"/>
              <a:t>Λ</a:t>
            </a:r>
            <a:r>
              <a:rPr lang="el-GR" sz="2200" b="1" dirty="0"/>
              <a:t> ,</a:t>
            </a:r>
            <a:r>
              <a:rPr lang="el-GR" sz="2200" b="1" dirty="0" err="1"/>
              <a:t>ϕ</a:t>
            </a:r>
            <a:r>
              <a:rPr lang="el-GR" sz="2200" b="1" dirty="0"/>
              <a:t> </a:t>
            </a:r>
            <a:r>
              <a:rPr lang="el-GR" sz="2200" b="1" baseline="-25000" dirty="0"/>
              <a:t>Λ</a:t>
            </a:r>
            <a:r>
              <a:rPr lang="el-GR" sz="2200" b="1" dirty="0"/>
              <a:t> ,θ </a:t>
            </a:r>
            <a:r>
              <a:rPr lang="el-GR" sz="2200" b="1" baseline="-25000" dirty="0"/>
              <a:t>Λ</a:t>
            </a:r>
            <a:r>
              <a:rPr lang="el-GR" sz="2200" b="1" dirty="0"/>
              <a:t> ,</a:t>
            </a:r>
            <a:r>
              <a:rPr lang="el-GR" sz="2200" b="1" dirty="0" err="1"/>
              <a:t>ϕ</a:t>
            </a:r>
            <a:r>
              <a:rPr lang="el-GR" sz="2200" b="1" dirty="0"/>
              <a:t> </a:t>
            </a:r>
            <a:r>
              <a:rPr lang="el-GR" sz="2200" b="1" baseline="-25000" dirty="0"/>
              <a:t>Λ</a:t>
            </a:r>
            <a:r>
              <a:rPr lang="el-GR" sz="2200" b="1" dirty="0"/>
              <a:t> ,θ </a:t>
            </a:r>
            <a:r>
              <a:rPr lang="el-GR" sz="2200" b="1" baseline="-25000" dirty="0"/>
              <a:t>p</a:t>
            </a:r>
            <a:r>
              <a:rPr lang="el-GR" sz="2200" b="1" dirty="0"/>
              <a:t> ,</a:t>
            </a:r>
            <a:r>
              <a:rPr lang="el-GR" sz="2200" b="1" dirty="0" err="1"/>
              <a:t>ϕ</a:t>
            </a:r>
            <a:r>
              <a:rPr lang="el-GR" sz="2200" b="1" baseline="-25000" dirty="0" err="1"/>
              <a:t>p</a:t>
            </a:r>
            <a:r>
              <a:rPr lang="el-GR" sz="2200" b="1" dirty="0"/>
              <a:t> ,θ </a:t>
            </a:r>
            <a:r>
              <a:rPr lang="el-GR" sz="2200" b="1" baseline="-25000" dirty="0"/>
              <a:t>p</a:t>
            </a:r>
            <a:r>
              <a:rPr lang="el-GR" sz="2200" b="1" dirty="0"/>
              <a:t> ,</a:t>
            </a:r>
            <a:r>
              <a:rPr lang="el-GR" sz="2200" b="1" dirty="0" err="1" smtClean="0"/>
              <a:t>ϕ</a:t>
            </a:r>
            <a:r>
              <a:rPr lang="el-GR" sz="2200" b="1" baseline="-25000" dirty="0" err="1" smtClean="0"/>
              <a:t>p</a:t>
            </a:r>
            <a:endParaRPr lang="en-US" sz="2200" b="1" baseline="-25000" dirty="0" smtClean="0"/>
          </a:p>
          <a:p>
            <a:r>
              <a:rPr lang="en-US" sz="2200" b="1" dirty="0"/>
              <a:t> </a:t>
            </a:r>
            <a:r>
              <a:rPr lang="en-US" sz="2200" b="1" dirty="0" smtClean="0"/>
              <a:t> 72 terms, 8 parameters to determine</a:t>
            </a:r>
          </a:p>
          <a:p>
            <a:endParaRPr lang="en-US" sz="2200" b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200" b="1" dirty="0" smtClean="0"/>
              <a:t>Low rate compared to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LL</a:t>
            </a:r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  </a:t>
            </a:r>
            <a:r>
              <a:rPr lang="en-US" sz="2200" b="1" dirty="0" smtClean="0">
                <a:ea typeface="Symbol" charset="2"/>
                <a:cs typeface="Symbol" charset="2"/>
              </a:rPr>
              <a:t>1.3B J/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200" b="1" dirty="0" smtClean="0">
                <a:ea typeface="Symbol" charset="2"/>
                <a:cs typeface="Symbol" charset="2"/>
              </a:rPr>
              <a:t>:  420K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="1" dirty="0" smtClean="0">
                <a:ea typeface="Symbol" charset="2"/>
                <a:cs typeface="Symbol" charset="2"/>
              </a:rPr>
              <a:t>(p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200" b="1" baseline="30000" dirty="0" smtClean="0">
                <a:ea typeface="Symbol" charset="2"/>
                <a:cs typeface="Symbol" charset="2"/>
              </a:rPr>
              <a:t>-</a:t>
            </a:r>
            <a:r>
              <a:rPr lang="en-US" sz="2200" b="1" dirty="0" smtClean="0">
                <a:ea typeface="Symbol" charset="2"/>
                <a:cs typeface="Symbol" charset="2"/>
              </a:rPr>
              <a:t>)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="1" dirty="0" smtClean="0">
                <a:ea typeface="Symbol" charset="2"/>
                <a:cs typeface="Symbol" charset="2"/>
              </a:rPr>
              <a:t>(p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200" b="1" baseline="30000" dirty="0" smtClean="0">
                <a:ea typeface="Symbol" charset="2"/>
                <a:cs typeface="Symbol" charset="2"/>
              </a:rPr>
              <a:t>+</a:t>
            </a:r>
            <a:r>
              <a:rPr lang="en-US" sz="2200" b="1" dirty="0" smtClean="0">
                <a:ea typeface="Symbol" charset="2"/>
                <a:cs typeface="Symbol" charset="2"/>
              </a:rPr>
              <a:t>) </a:t>
            </a:r>
            <a:r>
              <a:rPr lang="en-US" sz="2200" b="1" dirty="0" err="1" smtClean="0">
                <a:ea typeface="Symbol" charset="2"/>
                <a:cs typeface="Symbol" charset="2"/>
              </a:rPr>
              <a:t>evts</a:t>
            </a:r>
            <a:endParaRPr lang="en-US" sz="2200" b="1" dirty="0" smtClean="0">
              <a:ea typeface="Symbol" charset="2"/>
              <a:cs typeface="Symbol" charset="2"/>
            </a:endParaRPr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                   </a:t>
            </a:r>
            <a:r>
              <a:rPr lang="en-US" sz="2200" b="1" dirty="0" smtClean="0">
                <a:ea typeface="Symbol" charset="2"/>
                <a:cs typeface="Symbol" charset="2"/>
              </a:rPr>
              <a:t>61K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X(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</a:rPr>
              <a:t>Lp</a:t>
            </a:r>
            <a:r>
              <a:rPr lang="en-US" sz="2200" b="1" baseline="30000" dirty="0" smtClean="0">
                <a:ea typeface="Symbol" charset="2"/>
                <a:cs typeface="Symbol" charset="2"/>
              </a:rPr>
              <a:t>-</a:t>
            </a:r>
            <a:r>
              <a:rPr lang="en-US" sz="2200" b="1" dirty="0" smtClean="0">
                <a:ea typeface="Symbol" charset="2"/>
                <a:cs typeface="Symbol" charset="2"/>
              </a:rPr>
              <a:t>)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X(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</a:rPr>
              <a:t>Lp</a:t>
            </a:r>
            <a:r>
              <a:rPr lang="en-US" sz="2200" b="1" baseline="30000" dirty="0" smtClean="0">
                <a:ea typeface="Symbol" charset="2"/>
                <a:cs typeface="Symbol" charset="2"/>
              </a:rPr>
              <a:t>-</a:t>
            </a:r>
            <a:r>
              <a:rPr lang="en-US" sz="2200" b="1" dirty="0" smtClean="0">
                <a:ea typeface="Symbol" charset="2"/>
                <a:cs typeface="Symbol" charset="2"/>
              </a:rPr>
              <a:t>)</a:t>
            </a:r>
            <a:endParaRPr lang="en-US" sz="2200" b="1" dirty="0" smtClean="0">
              <a:latin typeface="Symbol" charset="2"/>
              <a:ea typeface="Symbol" charset="2"/>
              <a:cs typeface="Symbol" charset="2"/>
            </a:endParaRPr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                               </a:t>
            </a:r>
            <a:r>
              <a:rPr lang="en-US" sz="2200" b="1" dirty="0" smtClean="0">
                <a:ea typeface="Symbol" charset="2"/>
                <a:cs typeface="Symbol" charset="2"/>
              </a:rPr>
              <a:t>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     </a:t>
            </a:r>
            <a:r>
              <a:rPr lang="en-US" sz="2200" b="1" dirty="0" smtClean="0">
                <a:ea typeface="Symbol" charset="2"/>
                <a:cs typeface="Symbol" charset="2"/>
              </a:rPr>
              <a:t>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200" b="1" dirty="0" smtClean="0">
                <a:ea typeface="Symbol" charset="2"/>
                <a:cs typeface="Symbol" charset="2"/>
              </a:rPr>
              <a:t> </a:t>
            </a:r>
            <a:r>
              <a:rPr lang="en-US" sz="2200" b="1" dirty="0" err="1" smtClean="0">
                <a:ea typeface="Symbol" charset="2"/>
                <a:cs typeface="Symbol" charset="2"/>
              </a:rPr>
              <a:t>evts</a:t>
            </a:r>
            <a:endParaRPr lang="en-US" sz="22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>
            <a:off x="2758294" y="22723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 rot="10800000">
            <a:off x="3259308" y="227149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 rot="10800000">
            <a:off x="5047300" y="230782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 rot="10800000">
            <a:off x="4603045" y="229870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 rot="10800000">
            <a:off x="3878803" y="48000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 rot="10800000">
            <a:off x="3830294" y="545659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 rot="10800000">
            <a:off x="4106048" y="54613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 rot="10800000">
            <a:off x="4077986" y="58709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 rot="10800000">
            <a:off x="3864532" y="512430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 rot="10800000">
            <a:off x="4135054" y="518316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 rot="5400000">
            <a:off x="3402937" y="57016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 rot="5400000">
            <a:off x="4142041" y="57016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9057481" y="4096656"/>
            <a:ext cx="1736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BESIII internal only  from Ma </a:t>
            </a:r>
            <a:r>
              <a:rPr lang="en-US" sz="1200" b="1" dirty="0" err="1" smtClean="0">
                <a:solidFill>
                  <a:srgbClr val="FF0000"/>
                </a:solidFill>
              </a:rPr>
              <a:t>XinXin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-82549"/>
            <a:ext cx="10515600" cy="103505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CPV observables in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latin typeface="+mn-lt"/>
              </a:rPr>
              <a:t> decay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87" y="2152299"/>
            <a:ext cx="4247559" cy="1624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7" y="4203638"/>
            <a:ext cx="3691963" cy="2087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5783109" y="5201808"/>
            <a:ext cx="37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</a:t>
            </a:r>
            <a:r>
              <a:rPr lang="en-US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Strong 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phase cancels out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754532" y="5793372"/>
            <a:ext cx="37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measures the strong phase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9205943" y="5155061"/>
            <a:ext cx="447675" cy="1045811"/>
          </a:xfrm>
          <a:prstGeom prst="rightBrace">
            <a:avLst>
              <a:gd name="adj1" fmla="val 75707"/>
              <a:gd name="adj2" fmla="val 48576"/>
            </a:avLst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6831375" y="3089775"/>
            <a:ext cx="527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 in this case, the strong phase </a:t>
            </a:r>
            <a:r>
              <a:rPr lang="en-US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(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=</a:t>
            </a:r>
            <a:r>
              <a:rPr lang="en-US" b="1" dirty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b="1" baseline="-25000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P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) 	is measureable (see below)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227764" y="2357301"/>
            <a:ext cx="2135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decay asymmetry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295858" y="4832476"/>
            <a:ext cx="18361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final-state polarization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287581" y="1025815"/>
            <a:ext cx="2135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decay rate</a:t>
            </a:r>
          </a:p>
          <a:p>
            <a:r>
              <a:rPr lang="en-US" sz="2200" b="1" dirty="0" smtClean="0"/>
              <a:t>difference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4552632" y="1088205"/>
            <a:ext cx="6820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 </a:t>
            </a:r>
            <a:r>
              <a:rPr lang="en-US" sz="2000" b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Lp</a:t>
            </a:r>
            <a:r>
              <a:rPr lang="en-US" sz="2000" b="1" dirty="0" smtClean="0">
                <a:solidFill>
                  <a:srgbClr val="C00000"/>
                </a:solidFill>
              </a:rPr>
              <a:t> final states are purely </a:t>
            </a:r>
            <a:r>
              <a:rPr lang="en-US" sz="2000" b="1" dirty="0" err="1" smtClean="0">
                <a:solidFill>
                  <a:srgbClr val="C00000"/>
                </a:solidFill>
              </a:rPr>
              <a:t>Ispin</a:t>
            </a:r>
            <a:r>
              <a:rPr lang="en-US" sz="2000" b="1" dirty="0" smtClean="0">
                <a:solidFill>
                  <a:srgbClr val="C00000"/>
                </a:solidFill>
              </a:rPr>
              <a:t>=1, only </a:t>
            </a:r>
            <a:r>
              <a:rPr lang="en-US" sz="20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C00000"/>
                </a:solidFill>
              </a:rPr>
              <a:t>I=1/2 transitions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	allowed, no </a:t>
            </a:r>
            <a:r>
              <a:rPr lang="en-US" sz="20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C00000"/>
                </a:solidFill>
              </a:rPr>
              <a:t>I=3/2 transition possible 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49117" y="5201808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big advantage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for </a:t>
            </a:r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over </a:t>
            </a:r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70" y="1079989"/>
            <a:ext cx="1757281" cy="11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5521"/>
            <a:ext cx="10515600" cy="818216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Preliminary BESII results (still internal)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058400" cy="4764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5306" y="1169894"/>
            <a:ext cx="577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Patrik</a:t>
            </a:r>
            <a:r>
              <a:rPr lang="en-US" dirty="0" smtClean="0"/>
              <a:t> </a:t>
            </a:r>
            <a:r>
              <a:rPr lang="en-US" dirty="0" err="1" smtClean="0"/>
              <a:t>Adlarson</a:t>
            </a:r>
            <a:r>
              <a:rPr lang="en-US" dirty="0" smtClean="0"/>
              <a:t> BESIII B=General </a:t>
            </a:r>
            <a:r>
              <a:rPr lang="en-US" dirty="0" err="1" smtClean="0"/>
              <a:t>Mtg</a:t>
            </a:r>
            <a:r>
              <a:rPr lang="en-US" dirty="0" smtClean="0"/>
              <a:t> @Wuhan (Nov 20018)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882" y="147637"/>
            <a:ext cx="11273118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Preliminary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b="1" dirty="0" smtClean="0">
                <a:latin typeface="+mn-lt"/>
              </a:rPr>
              <a:t> results for 2008 &amp; 2012 J/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smtClean="0">
                <a:latin typeface="+mn-lt"/>
              </a:rPr>
              <a:t> data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06" y="1231153"/>
            <a:ext cx="5092700" cy="538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429741" y="5565933"/>
            <a:ext cx="1500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ea typeface="Symbol" charset="2"/>
                <a:cs typeface="Symbol" charset="2"/>
              </a:rPr>
              <a:t>tan</a:t>
            </a:r>
            <a:r>
              <a:rPr lang="en-US" sz="2400" b="1" dirty="0" err="1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≡</a:t>
            </a:r>
            <a:r>
              <a:rPr lang="en-US" sz="24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 b/g</a:t>
            </a:r>
            <a:endParaRPr lang="en-US" sz="2400" b="1" dirty="0">
              <a:solidFill>
                <a:srgbClr val="00206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847" y="5935265"/>
            <a:ext cx="4125825" cy="382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847" y="5565933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HyperCP</a:t>
            </a:r>
            <a:r>
              <a:rPr lang="en-US" dirty="0" smtClean="0"/>
              <a:t> (PRL 93, 011802):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9824" y="1624933"/>
            <a:ext cx="4543864" cy="483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Sorry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34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39" y="0"/>
            <a:ext cx="1174516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What have we learned from hyperons in the past?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0" y="2199333"/>
            <a:ext cx="3822700" cy="370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9750" y="5419001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9750" y="2183569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2090" y="1900029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</a:t>
            </a:r>
          </a:p>
          <a:p>
            <a:pPr algn="ctr"/>
            <a:r>
              <a:rPr lang="en-US" sz="2000" b="1" dirty="0" err="1" smtClean="0"/>
              <a:t>ddu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78552" y="5277230"/>
            <a:ext cx="562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dds</a:t>
            </a:r>
            <a:endParaRPr lang="en-US" sz="2000" b="1" dirty="0" smtClean="0"/>
          </a:p>
          <a:p>
            <a:pPr algn="ctr"/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800" b="1" baseline="30000" dirty="0" smtClean="0"/>
              <a:t>-</a:t>
            </a:r>
            <a:endParaRPr lang="en-US" sz="2800" b="1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33" y="2199333"/>
            <a:ext cx="3822700" cy="370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35033" y="5419001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35033" y="2183569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37373" y="1900029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</a:t>
            </a:r>
          </a:p>
          <a:p>
            <a:pPr algn="ctr"/>
            <a:r>
              <a:rPr lang="en-US" sz="2000" b="1" dirty="0" err="1" smtClean="0"/>
              <a:t>ddu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48224" y="5277230"/>
            <a:ext cx="574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uus</a:t>
            </a:r>
            <a:endParaRPr lang="en-US" sz="2000" b="1" dirty="0" smtClean="0"/>
          </a:p>
          <a:p>
            <a:pPr algn="ctr"/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800" b="1" baseline="30000" dirty="0"/>
              <a:t>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46383" y="4292678"/>
            <a:ext cx="502569" cy="26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904420" y="4165075"/>
            <a:ext cx="62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ymbol" charset="2"/>
                <a:cs typeface="Symbol" charset="2"/>
              </a:rPr>
              <a:t>W</a:t>
            </a:r>
            <a:r>
              <a:rPr lang="en-US" sz="2800" b="1" baseline="30000" dirty="0" smtClean="0"/>
              <a:t>+</a:t>
            </a:r>
            <a:endParaRPr lang="en-US" sz="2800" b="1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10259220" y="2936403"/>
            <a:ext cx="502569" cy="26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16958" y="2953964"/>
            <a:ext cx="6286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baseline="30000" smtClean="0"/>
              <a:t>+</a:t>
            </a:r>
            <a:endParaRPr lang="en-US" sz="2800" b="1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9192887" y="2189283"/>
            <a:ext cx="502569" cy="26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81695" y="1567534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ne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-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29626" y="1705642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800" b="1" dirty="0" err="1" smtClean="0">
                <a:solidFill>
                  <a:srgbClr val="FF0000"/>
                </a:solidFill>
                <a:sym typeface="Wingdings"/>
              </a:rPr>
              <a:t>ne</a:t>
            </a:r>
            <a:r>
              <a:rPr lang="en-US" sz="2800" b="1" baseline="30000" dirty="0" err="1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sz="2800" b="1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endParaRPr lang="en-US" sz="2800" b="1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3991" y="1018161"/>
            <a:ext cx="248337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dirty="0" smtClean="0">
                <a:solidFill>
                  <a:srgbClr val="002060"/>
                </a:solidFill>
              </a:rPr>
              <a:t>S=-</a:t>
            </a:r>
            <a:r>
              <a:rPr lang="en-US" sz="36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dirty="0" smtClean="0">
                <a:solidFill>
                  <a:srgbClr val="002060"/>
                </a:solidFill>
              </a:rPr>
              <a:t>Q rule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639" y="368096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smtClean="0"/>
              <a:t>S=+1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6286995" y="375630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smtClean="0"/>
              <a:t>S=+1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652936" y="3841909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smtClean="0"/>
              <a:t>Q=-1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9775367" y="3770139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dirty="0" smtClean="0"/>
              <a:t>Q=+1</a:t>
            </a:r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2389565" y="4766659"/>
            <a:ext cx="163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accent6">
                    <a:lumMod val="75000"/>
                  </a:schemeClr>
                </a:solidFill>
              </a:rPr>
              <a:t>Bf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≃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sz="2800" baseline="30000" dirty="0" smtClean="0">
                <a:solidFill>
                  <a:schemeClr val="accent6">
                    <a:lumMod val="75000"/>
                  </a:schemeClr>
                </a:solidFill>
              </a:rPr>
              <a:t>-3</a:t>
            </a:r>
            <a:endParaRPr lang="en-US" sz="28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35668" y="4844042"/>
            <a:ext cx="181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Bf </a:t>
            </a:r>
            <a:r>
              <a:rPr lang="en-US" sz="2800" dirty="0">
                <a:solidFill>
                  <a:srgbClr val="FF0000"/>
                </a:solidFill>
              </a:rPr>
              <a:t>&lt;</a:t>
            </a:r>
            <a:r>
              <a:rPr lang="en-US" sz="2800" dirty="0" smtClean="0">
                <a:solidFill>
                  <a:srgbClr val="FF0000"/>
                </a:solidFill>
              </a:rPr>
              <a:t> 5x10</a:t>
            </a:r>
            <a:r>
              <a:rPr lang="en-US" sz="2800" baseline="30000" dirty="0" smtClean="0">
                <a:solidFill>
                  <a:srgbClr val="FF0000"/>
                </a:solidFill>
              </a:rPr>
              <a:t>-6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814425" y="2149277"/>
            <a:ext cx="3943308" cy="3758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25020" y="2199333"/>
            <a:ext cx="3585484" cy="35632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7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-251128"/>
            <a:ext cx="11125381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How about other weakly decaying hyperons?</a:t>
            </a:r>
            <a:endParaRPr lang="en-US" b="1" dirty="0">
              <a:latin typeface="+mn-lt"/>
            </a:endParaRPr>
          </a:p>
        </p:txBody>
      </p:sp>
      <p:pic>
        <p:nvPicPr>
          <p:cNvPr id="4" name="Picture 11" descr="800px-Oct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416" y="1418282"/>
            <a:ext cx="4327859" cy="31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733px-Decupleto_bari%C3%B4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5828" y="1418282"/>
            <a:ext cx="4026614" cy="32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472919" y="2638147"/>
            <a:ext cx="748146" cy="698269"/>
          </a:xfrm>
          <a:prstGeom prst="ellips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ln w="38100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381" y="2638147"/>
            <a:ext cx="748146" cy="698269"/>
          </a:xfrm>
          <a:prstGeom prst="ellips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ln w="38100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77531" y="3962263"/>
            <a:ext cx="748146" cy="698269"/>
          </a:xfrm>
          <a:prstGeom prst="ellips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ln w="38100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5248" y="4931846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dirty="0" smtClean="0">
                <a:sym typeface="Wingdings"/>
              </a:rPr>
              <a:t>p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sym typeface="Wingdings"/>
              </a:rPr>
              <a:t>0</a:t>
            </a:r>
          </a:p>
          <a:p>
            <a:r>
              <a:rPr lang="en-US" sz="2400" b="1" dirty="0" smtClean="0"/>
              <a:t>    </a:t>
            </a:r>
            <a:r>
              <a:rPr lang="en-US" b="1" dirty="0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n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endParaRPr lang="en-US" sz="2400" b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7909" y="4885679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n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endParaRPr lang="en-US" sz="2400" b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2558" y="4710408"/>
            <a:ext cx="13372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sym typeface="Wingdings"/>
              </a:rPr>
              <a:t>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-</a:t>
            </a:r>
          </a:p>
          <a:p>
            <a:r>
              <a:rPr lang="en-US" sz="2400" b="1" dirty="0" smtClean="0"/>
              <a:t>     </a:t>
            </a:r>
            <a:r>
              <a:rPr lang="en-US" b="1" dirty="0" smtClean="0">
                <a:sym typeface="Wingdings"/>
              </a:rPr>
              <a:t>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</a:p>
          <a:p>
            <a:r>
              <a:rPr lang="en-US" sz="2400" b="1" dirty="0">
                <a:sym typeface="Wingdings"/>
              </a:rPr>
              <a:t> </a:t>
            </a:r>
            <a:r>
              <a:rPr lang="en-US" sz="2400" b="1" dirty="0" smtClean="0">
                <a:sym typeface="Wingdings"/>
              </a:rPr>
              <a:t>    </a:t>
            </a:r>
            <a:r>
              <a:rPr lang="en-US" b="1" dirty="0" smtClean="0">
                <a:sym typeface="Wingdings"/>
              </a:rPr>
              <a:t>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endParaRPr lang="en-US" sz="2400" b="1" baseline="30000" dirty="0">
              <a:latin typeface="Symbol" charset="2"/>
              <a:ea typeface="Symbol" charset="2"/>
              <a:cs typeface="Symbol" charset="2"/>
            </a:endParaRPr>
          </a:p>
          <a:p>
            <a:endParaRPr lang="en-US" sz="2400" b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453135" y="5440400"/>
            <a:ext cx="4257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final state baryon polarization</a:t>
            </a:r>
          </a:p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measurements impractical with BESIII 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9374433" y="4931846"/>
            <a:ext cx="25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need </a:t>
            </a:r>
            <a:r>
              <a:rPr lang="en-US" sz="2000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’</a:t>
            </a:r>
            <a:r>
              <a:rPr lang="en-US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="1" baseline="30000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000" b="1" dirty="0" err="1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="1" baseline="30000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+ </a:t>
            </a:r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data</a:t>
            </a:r>
          </a:p>
          <a:p>
            <a:r>
              <a:rPr lang="en-US" sz="20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rates are low</a:t>
            </a:r>
            <a:endParaRPr lang="en-US" sz="20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43" y="-16775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baseline="30000" dirty="0" smtClean="0">
                <a:latin typeface="+mn-lt"/>
              </a:rPr>
              <a:t>+</a:t>
            </a:r>
            <a:r>
              <a:rPr lang="en-US" b="1" dirty="0" smtClean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" y="3738718"/>
            <a:ext cx="4579158" cy="1148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6" y="748380"/>
            <a:ext cx="4579158" cy="2062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6" y="2911466"/>
            <a:ext cx="4579158" cy="6621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656" y="2911466"/>
            <a:ext cx="4579158" cy="331079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flipH="1">
            <a:off x="7062228" y="2199254"/>
            <a:ext cx="4149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/>
              <a:t>0</a:t>
            </a:r>
            <a:r>
              <a:rPr lang="en-US" sz="2400" b="1" dirty="0" smtClean="0"/>
              <a:t>≈1 </a:t>
            </a:r>
            <a:r>
              <a:rPr lang="en-US" sz="2400" b="1" dirty="0" smtClean="0">
                <a:sym typeface="Wingdings"/>
              </a:rPr>
              <a:t> S-wave</a:t>
            </a:r>
            <a:r>
              <a:rPr lang="en-US" sz="2400" b="1" dirty="0" smtClean="0"/>
              <a:t> </a:t>
            </a:r>
            <a:r>
              <a:rPr lang="en-US" sz="2400" b="1" dirty="0"/>
              <a:t>≈</a:t>
            </a:r>
            <a:r>
              <a:rPr lang="en-US" sz="2400" b="1" dirty="0" smtClean="0">
                <a:sym typeface="Wingdings"/>
              </a:rPr>
              <a:t> P-wave </a:t>
            </a:r>
          </a:p>
          <a:p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              interference is maximum</a:t>
            </a:r>
          </a:p>
          <a:p>
            <a:r>
              <a:rPr lang="en-US" sz="2000" b="1" dirty="0">
                <a:sym typeface="Wingdings"/>
              </a:rPr>
              <a:t>	</a:t>
            </a:r>
            <a:r>
              <a:rPr lang="en-US" sz="2000" b="1" dirty="0" smtClean="0">
                <a:sym typeface="Wingdings"/>
              </a:rPr>
              <a:t>well suited for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sym typeface="Wingdings"/>
              </a:rPr>
              <a:t>0</a:t>
            </a:r>
            <a:r>
              <a:rPr lang="en-US" sz="2000" b="1" dirty="0" smtClean="0">
                <a:sym typeface="Wingdings"/>
              </a:rPr>
              <a:t>+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sym typeface="Wingdings"/>
              </a:rPr>
              <a:t>0</a:t>
            </a:r>
            <a:r>
              <a:rPr lang="en-US" sz="2000" b="1" dirty="0" smtClean="0">
                <a:sym typeface="Wingdings"/>
              </a:rPr>
              <a:t>/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sym typeface="Wingdings"/>
              </a:rPr>
              <a:t>0</a:t>
            </a:r>
            <a:r>
              <a:rPr lang="en-US" sz="2000" b="1" dirty="0" smtClean="0">
                <a:sym typeface="Wingdings"/>
              </a:rPr>
              <a:t>-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sym typeface="Wingdings"/>
              </a:rPr>
              <a:t>0</a:t>
            </a:r>
            <a:endParaRPr lang="en-US" sz="2000" b="1" baseline="-25000" dirty="0"/>
          </a:p>
        </p:txBody>
      </p:sp>
      <p:sp>
        <p:nvSpPr>
          <p:cNvPr id="10" name="TextBox 9"/>
          <p:cNvSpPr txBox="1"/>
          <p:nvPr/>
        </p:nvSpPr>
        <p:spPr>
          <a:xfrm rot="10800000" flipH="1">
            <a:off x="9923910" y="2906041"/>
            <a:ext cx="3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0800000" flipH="1">
            <a:off x="10583967" y="2921113"/>
            <a:ext cx="3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7062229" y="748380"/>
            <a:ext cx="45614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50 year-old measurements,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</a:t>
            </a:r>
            <a:r>
              <a:rPr lang="en-US" sz="2000" b="1" dirty="0" smtClean="0"/>
              <a:t>probably wrong for the same reason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the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b="1" dirty="0" smtClean="0"/>
              <a:t> measurements were wrong 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7121580" y="3504758"/>
            <a:ext cx="408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 measurements of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/>
              <a:t> or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7121579" y="4312942"/>
            <a:ext cx="4665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/>
              <a:t>(p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)</a:t>
            </a:r>
            <a:r>
              <a:rPr lang="en-US" sz="2000" b="1" dirty="0"/>
              <a:t> ≈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b="1" dirty="0" smtClean="0"/>
              <a:t>(n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) to ~10% </a:t>
            </a:r>
            <a:r>
              <a:rPr lang="en-US" sz="2000" b="1" dirty="0" smtClean="0">
                <a:sym typeface="Wingdings"/>
              </a:rPr>
              <a:t>T</a:t>
            </a:r>
            <a:r>
              <a:rPr lang="en-US" sz="2000" b="1" baseline="-25000" dirty="0" smtClean="0">
                <a:sym typeface="Wingdings"/>
              </a:rPr>
              <a:t>3/2</a:t>
            </a:r>
            <a:r>
              <a:rPr lang="en-US" sz="2000" b="1" dirty="0" smtClean="0"/>
              <a:t> ≈ 5% 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 DG </a:t>
            </a:r>
            <a:r>
              <a:rPr lang="en-US" sz="2000" b="1" dirty="0" smtClean="0">
                <a:ea typeface="Symbol" charset="2"/>
                <a:cs typeface="Symbol" charset="2"/>
              </a:rPr>
              <a:t>will be </a:t>
            </a:r>
            <a:r>
              <a:rPr lang="en-US" sz="2000" b="1" dirty="0" smtClean="0"/>
              <a:t>suppressed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6" y="5262692"/>
            <a:ext cx="3338400" cy="11037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7062228" y="5220800"/>
            <a:ext cx="53359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PDG 2018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smtClean="0"/>
              <a:t>S=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smtClean="0"/>
              <a:t>Q limit is not severe,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</a:t>
            </a:r>
            <a:r>
              <a:rPr lang="en-US" sz="2000" b="1" dirty="0" smtClean="0"/>
              <a:t>BESIII can probably improve on this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by a large factor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 rot="10800000" flipH="1">
            <a:off x="9840136" y="3554052"/>
            <a:ext cx="3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18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Strong polarization in J/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err="1" smtClean="0">
                <a:latin typeface="+mn-lt"/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b="1" baseline="30000" dirty="0" err="1" smtClean="0">
                <a:latin typeface="+mn-lt"/>
                <a:sym typeface="Wingdings"/>
              </a:rPr>
              <a:t>+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b="1" baseline="30000" dirty="0" smtClean="0">
                <a:latin typeface="+mn-lt"/>
                <a:sym typeface="Wingdings"/>
              </a:rPr>
              <a:t>-</a:t>
            </a:r>
            <a:r>
              <a:rPr lang="en-US" b="1" dirty="0" smtClean="0">
                <a:latin typeface="+mn-lt"/>
                <a:sym typeface="Wingdings"/>
              </a:rPr>
              <a:t>?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>
            <a:off x="8960076" y="266582"/>
            <a:ext cx="61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9" y="1331259"/>
            <a:ext cx="6667500" cy="414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3296098" y="4370295"/>
            <a:ext cx="234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BESIII internal only  from Ma </a:t>
            </a:r>
            <a:r>
              <a:rPr lang="en-US" b="1" dirty="0" err="1" smtClean="0">
                <a:solidFill>
                  <a:srgbClr val="FF0000"/>
                </a:solidFill>
              </a:rPr>
              <a:t>XinXin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736425" y="5606676"/>
            <a:ext cx="471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ym typeface="Wingdings"/>
              </a:rPr>
              <a:t>well suited for </a:t>
            </a:r>
            <a:r>
              <a:rPr lang="en-US" sz="2000" b="1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smtClean="0">
                <a:sym typeface="Wingdings"/>
              </a:rPr>
              <a:t>0</a:t>
            </a:r>
            <a:r>
              <a:rPr lang="en-US" sz="2000" b="1" smtClean="0">
                <a:sym typeface="Wingdings"/>
              </a:rPr>
              <a:t>+</a:t>
            </a:r>
            <a:r>
              <a:rPr lang="en-US" sz="2000" b="1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smtClean="0">
                <a:sym typeface="Wingdings"/>
              </a:rPr>
              <a:t>0</a:t>
            </a:r>
            <a:r>
              <a:rPr lang="en-US" sz="2000" b="1" smtClean="0">
                <a:sym typeface="Wingdings"/>
              </a:rPr>
              <a:t>/</a:t>
            </a:r>
            <a:r>
              <a:rPr lang="en-US" sz="2000" b="1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smtClean="0">
                <a:sym typeface="Wingdings"/>
              </a:rPr>
              <a:t>0</a:t>
            </a:r>
            <a:r>
              <a:rPr lang="en-US" sz="2000" b="1" smtClean="0">
                <a:sym typeface="Wingdings"/>
              </a:rPr>
              <a:t>-</a:t>
            </a:r>
            <a:r>
              <a:rPr lang="en-US" sz="2000" b="1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smtClean="0">
                <a:sym typeface="Wingdings"/>
              </a:rPr>
              <a:t>0 </a:t>
            </a:r>
            <a:r>
              <a:rPr lang="en-US" sz="2000" b="1" smtClean="0">
                <a:sym typeface="Wingdings"/>
              </a:rPr>
              <a:t>measurement</a:t>
            </a:r>
            <a:endParaRPr lang="en-US" sz="2000" b="1" baseline="-25000" dirty="0"/>
          </a:p>
        </p:txBody>
      </p:sp>
      <p:sp>
        <p:nvSpPr>
          <p:cNvPr id="7" name="TextBox 6"/>
          <p:cNvSpPr txBox="1"/>
          <p:nvPr/>
        </p:nvSpPr>
        <p:spPr>
          <a:xfrm rot="10800000" flipH="1">
            <a:off x="5744970" y="5657218"/>
            <a:ext cx="24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 flipH="1">
            <a:off x="6405027" y="5672290"/>
            <a:ext cx="24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10498" y="1623447"/>
            <a:ext cx="5590884" cy="3501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sorry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607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04" y="-278022"/>
            <a:ext cx="11760591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Harris et al.,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="1" baseline="-25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b="1" dirty="0" smtClean="0">
                <a:latin typeface="+mn-lt"/>
              </a:rPr>
              <a:t> parameter in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baseline="30000" dirty="0" smtClean="0">
                <a:latin typeface="+mn-lt"/>
              </a:rPr>
              <a:t>+</a:t>
            </a:r>
            <a:r>
              <a:rPr lang="en-US" b="1" dirty="0" smtClean="0">
                <a:latin typeface="+mn-lt"/>
                <a:sym typeface="Wingdings"/>
              </a:rPr>
              <a:t>p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latin typeface="+mn-lt"/>
                <a:sym typeface="Wingdings"/>
              </a:rPr>
              <a:t>0</a:t>
            </a:r>
            <a:r>
              <a:rPr lang="en-US" b="1" dirty="0" smtClean="0">
                <a:latin typeface="+mn-lt"/>
                <a:sym typeface="Wingdings"/>
              </a:rPr>
              <a:t> decays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300" y="1676611"/>
            <a:ext cx="5159860" cy="4256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0437" y="1913197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+</a:t>
            </a:r>
            <a:r>
              <a:rPr lang="en-US" sz="2400" b="1" dirty="0" smtClean="0">
                <a:solidFill>
                  <a:srgbClr val="002060"/>
                </a:solidFill>
              </a:rPr>
              <a:t> p</a:t>
            </a:r>
            <a:r>
              <a:rPr lang="en-US" sz="2400" b="1" dirty="0" smtClean="0">
                <a:solidFill>
                  <a:srgbClr val="002060"/>
                </a:solidFill>
                <a:sym typeface="Wingdings"/>
              </a:rPr>
              <a:t> K</a:t>
            </a:r>
            <a:r>
              <a:rPr lang="en-US" sz="2400" b="1" baseline="30000" dirty="0" smtClean="0">
                <a:solidFill>
                  <a:srgbClr val="002060"/>
                </a:solidFill>
                <a:sym typeface="Wingdings"/>
              </a:rPr>
              <a:t>+</a:t>
            </a:r>
            <a:r>
              <a:rPr lang="en-US" sz="2400" b="1" dirty="0" smtClean="0">
                <a:solidFill>
                  <a:srgbClr val="00206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sz="2400" b="1" baseline="30000" dirty="0" smtClean="0">
                <a:solidFill>
                  <a:srgbClr val="002060"/>
                </a:solidFill>
                <a:sym typeface="Wingdings"/>
              </a:rPr>
              <a:t>+</a:t>
            </a:r>
            <a:endParaRPr lang="en-US" sz="2400" b="1" baseline="300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" y="2156689"/>
            <a:ext cx="3041001" cy="2993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3662" y="4853354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=-0.98±0.05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5718" y="975995"/>
            <a:ext cx="24053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Phys. Rev. Lett. 24, 165 (1970) 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380" y="1913197"/>
            <a:ext cx="2457992" cy="32373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9668" y="5133646"/>
            <a:ext cx="2019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observed-expected</a:t>
            </a:r>
          </a:p>
          <a:p>
            <a:r>
              <a:rPr lang="en-US" dirty="0" smtClean="0"/>
              <a:t>range of the proton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042" y="5150552"/>
            <a:ext cx="167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exit-entry time</a:t>
            </a:r>
          </a:p>
          <a:p>
            <a:r>
              <a:rPr lang="en-US" dirty="0" smtClean="0"/>
              <a:t>in the H</a:t>
            </a:r>
            <a:r>
              <a:rPr lang="en-US" baseline="-25000" dirty="0" smtClean="0"/>
              <a:t>2</a:t>
            </a:r>
            <a:r>
              <a:rPr lang="en-US" dirty="0" smtClean="0"/>
              <a:t>O tank</a:t>
            </a:r>
            <a:endParaRPr lang="en-US" dirty="0"/>
          </a:p>
        </p:txBody>
      </p:sp>
      <p:pic>
        <p:nvPicPr>
          <p:cNvPr id="13" name="Picture 2" descr="mage result for frederick a harris hawa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35" y="845450"/>
            <a:ext cx="1182418" cy="141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76461" y="806717"/>
            <a:ext cx="156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Fred Harris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PhD Thesis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100912" y="6076617"/>
            <a:ext cx="811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Fred used thin (1 cm-thick) carbon plates. Thus, according to </a:t>
            </a:r>
            <a:r>
              <a:rPr lang="en-US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ajima-san’s hypothesis, his analyzing powers were more reliable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51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1" y="0"/>
            <a:ext cx="10515600" cy="1091821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7" y="3787546"/>
            <a:ext cx="5308600" cy="115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63" y="2067446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7" y="1567890"/>
            <a:ext cx="5308600" cy="1743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719897" y="2468325"/>
            <a:ext cx="4688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dirty="0" smtClean="0"/>
              <a:t>0</a:t>
            </a:r>
            <a:r>
              <a:rPr lang="en-US" sz="2400" b="1" dirty="0" smtClean="0"/>
              <a:t>≈0 </a:t>
            </a:r>
            <a:r>
              <a:rPr lang="en-US" sz="2400" b="1" dirty="0" smtClean="0">
                <a:sym typeface="Wingdings"/>
              </a:rPr>
              <a:t> 1 partial wave</a:t>
            </a:r>
            <a:r>
              <a:rPr lang="en-US" sz="2400" b="1" dirty="0">
                <a:sym typeface="Wingdings"/>
              </a:rPr>
              <a:t> </a:t>
            </a:r>
            <a:r>
              <a:rPr lang="en-US" sz="2400" b="1" dirty="0" smtClean="0">
                <a:sym typeface="Wingdings"/>
              </a:rPr>
              <a:t>dominates</a:t>
            </a:r>
          </a:p>
          <a:p>
            <a:r>
              <a:rPr lang="en-US" sz="2400" b="1" dirty="0">
                <a:sym typeface="Wingdings"/>
              </a:rPr>
              <a:t>	</a:t>
            </a:r>
            <a:r>
              <a:rPr lang="en-US" sz="2000" b="1" dirty="0" smtClean="0">
                <a:sym typeface="Wingdings"/>
              </a:rPr>
              <a:t>interference is small not</a:t>
            </a:r>
          </a:p>
          <a:p>
            <a:r>
              <a:rPr lang="en-US" sz="2000" b="1" dirty="0">
                <a:sym typeface="Wingdings"/>
              </a:rPr>
              <a:t>	</a:t>
            </a:r>
            <a:r>
              <a:rPr lang="en-US" sz="2000" b="1" dirty="0" smtClean="0">
                <a:sym typeface="Wingdings"/>
              </a:rPr>
              <a:t>well suited for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000" b="1" dirty="0" smtClean="0">
                <a:sym typeface="Wingdings"/>
              </a:rPr>
              <a:t>+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sym typeface="Wingdings"/>
              </a:rPr>
              <a:t>+</a:t>
            </a:r>
            <a:r>
              <a:rPr lang="en-US" sz="2000" b="1" dirty="0" smtClean="0">
                <a:sym typeface="Wingdings"/>
              </a:rPr>
              <a:t>/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baseline="-25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 a</a:t>
            </a:r>
            <a:r>
              <a:rPr lang="en-US" sz="2000" b="1" baseline="-25000" dirty="0" smtClean="0">
                <a:sym typeface="Wingdings"/>
              </a:rPr>
              <a:t>+</a:t>
            </a:r>
          </a:p>
          <a:p>
            <a:r>
              <a:rPr lang="en-US" sz="2000" b="1" dirty="0" smtClean="0">
                <a:sym typeface="Wingdings"/>
              </a:rPr>
              <a:t>	measurements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719897" y="4136256"/>
            <a:ext cx="408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 measurements of </a:t>
            </a:r>
            <a:r>
              <a:rPr lang="en-US" sz="2400" b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-25000" smtClean="0">
                <a:latin typeface="Symbol" charset="2"/>
                <a:ea typeface="Symbol" charset="2"/>
                <a:cs typeface="Symbol" charset="2"/>
              </a:rPr>
              <a:t>+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719897" y="4943431"/>
            <a:ext cx="491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 dominant decay mode</a:t>
            </a:r>
          </a:p>
          <a:p>
            <a:r>
              <a:rPr lang="en-US" sz="2000" b="1" dirty="0" smtClean="0"/>
              <a:t>	no suitable for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DG</a:t>
            </a:r>
            <a:r>
              <a:rPr lang="en-US" sz="2000" b="1" dirty="0" smtClean="0"/>
              <a:t> measurements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719897" y="1210686"/>
            <a:ext cx="45614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400" b="1" dirty="0" smtClean="0"/>
              <a:t>50 year-old measurements,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</a:t>
            </a:r>
            <a:r>
              <a:rPr lang="en-US" sz="2000" b="1" dirty="0" smtClean="0"/>
              <a:t>probably wrong for the same reason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the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b="1" dirty="0" smtClean="0"/>
              <a:t> measurements were wrong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954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1" y="0"/>
            <a:ext cx="10515600" cy="1091821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7494" y="4161566"/>
            <a:ext cx="58609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dirty="0" smtClean="0"/>
              <a:t>≈0 </a:t>
            </a:r>
            <a:r>
              <a:rPr lang="en-US" sz="2400" b="1" dirty="0" smtClean="0">
                <a:sym typeface="Wingdings"/>
              </a:rPr>
              <a:t> 1 partial wave</a:t>
            </a:r>
            <a:r>
              <a:rPr lang="en-US" sz="2400" b="1" dirty="0">
                <a:sym typeface="Wingdings"/>
              </a:rPr>
              <a:t> </a:t>
            </a:r>
            <a:r>
              <a:rPr lang="en-US" sz="2400" b="1" dirty="0" smtClean="0">
                <a:sym typeface="Wingdings"/>
              </a:rPr>
              <a:t>dominates all modes</a:t>
            </a:r>
          </a:p>
          <a:p>
            <a:r>
              <a:rPr lang="en-US" sz="2400" b="1" dirty="0">
                <a:sym typeface="Wingdings"/>
              </a:rPr>
              <a:t>	</a:t>
            </a:r>
            <a:r>
              <a:rPr lang="en-US" sz="2000" b="1" dirty="0" smtClean="0">
                <a:sym typeface="Wingdings"/>
              </a:rPr>
              <a:t>interference is small, not well suited</a:t>
            </a:r>
          </a:p>
          <a:p>
            <a:r>
              <a:rPr lang="en-US" sz="2000" b="1" dirty="0">
                <a:sym typeface="Wingdings"/>
              </a:rPr>
              <a:t>	</a:t>
            </a:r>
            <a:r>
              <a:rPr lang="en-US" sz="2000" b="1" dirty="0" smtClean="0">
                <a:sym typeface="Wingdings"/>
              </a:rPr>
              <a:t>for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 </a:t>
            </a:r>
            <a:r>
              <a:rPr lang="en-US" sz="2000" b="1" dirty="0" smtClean="0">
                <a:sym typeface="Wingdings"/>
              </a:rPr>
              <a:t>+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</a:t>
            </a:r>
            <a:r>
              <a:rPr lang="en-US" sz="2000" b="1" dirty="0" smtClean="0">
                <a:sym typeface="Wingdings"/>
              </a:rPr>
              <a:t>/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a—a</a:t>
            </a:r>
            <a:r>
              <a:rPr lang="en-US" sz="2000" b="1" baseline="-25000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measurements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24" y="645594"/>
            <a:ext cx="5321300" cy="154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8" y="1091821"/>
            <a:ext cx="4268656" cy="1249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8" y="2382268"/>
            <a:ext cx="4191000" cy="1574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06438" y="0"/>
            <a:ext cx="10515600" cy="109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b="1" dirty="0" smtClean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6643442" y="2536607"/>
            <a:ext cx="5435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/>
              <a:t>(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)</a:t>
            </a:r>
            <a:r>
              <a:rPr lang="en-US" sz="2000" b="1" dirty="0" smtClean="0"/>
              <a:t> =(2.74 + 0.15) x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b="1" dirty="0" smtClean="0"/>
              <a:t>(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0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) </a:t>
            </a:r>
          </a:p>
          <a:p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000" b="1" dirty="0" smtClean="0">
                <a:sym typeface="Wingdings"/>
              </a:rPr>
              <a:t>I=1/2 rule expectation:</a:t>
            </a:r>
            <a:r>
              <a:rPr lang="en-US" sz="2000" b="1" dirty="0" smtClean="0"/>
              <a:t> </a:t>
            </a:r>
            <a:r>
              <a:rPr lang="en-US" sz="2000" b="1" dirty="0"/>
              <a:t>≈ </a:t>
            </a:r>
            <a:r>
              <a:rPr lang="en-US" sz="2000" b="1" dirty="0" smtClean="0"/>
              <a:t>2 :  </a:t>
            </a:r>
            <a:r>
              <a:rPr lang="en-US" sz="2000" b="1" dirty="0" smtClean="0">
                <a:sym typeface="Wingdings"/>
              </a:rPr>
              <a:t>T</a:t>
            </a:r>
            <a:r>
              <a:rPr lang="en-US" sz="2000" b="1" baseline="-25000" dirty="0" smtClean="0">
                <a:sym typeface="Wingdings"/>
              </a:rPr>
              <a:t>3/2</a:t>
            </a:r>
            <a:r>
              <a:rPr lang="en-US" sz="2000" b="1" dirty="0" smtClean="0"/>
              <a:t> ≈ 0.15  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</a:t>
            </a:r>
          </a:p>
          <a:p>
            <a:r>
              <a:rPr lang="en-US" sz="2000" b="1" dirty="0"/>
              <a:t>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DG </a:t>
            </a:r>
            <a:r>
              <a:rPr lang="en-US" sz="2000" b="1" dirty="0" smtClean="0">
                <a:ea typeface="Symbol" charset="2"/>
                <a:cs typeface="Symbol" charset="2"/>
              </a:rPr>
              <a:t>will be </a:t>
            </a:r>
            <a:r>
              <a:rPr lang="en-US" sz="2000" b="1" dirty="0" smtClean="0"/>
              <a:t>enhanced (compared to 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b="1" dirty="0" smtClean="0"/>
              <a:t>s)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 rot="10800000" flipH="1">
            <a:off x="1793811" y="4951804"/>
            <a:ext cx="26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0800000" flipH="1">
            <a:off x="2429980" y="4977899"/>
            <a:ext cx="26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56451" y="1649805"/>
            <a:ext cx="5322539" cy="596819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38" y="4367695"/>
            <a:ext cx="5909486" cy="6488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947" y="5467915"/>
            <a:ext cx="4261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sensitivity is reduced but</a:t>
            </a:r>
          </a:p>
          <a:p>
            <a:pPr algn="ctr"/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only by a factor of ~0.7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9649072" y="4564029"/>
            <a:ext cx="515408" cy="1640465"/>
          </a:xfrm>
          <a:prstGeom prst="leftBrace">
            <a:avLst>
              <a:gd name="adj1" fmla="val 23953"/>
              <a:gd name="adj2" fmla="val 50000"/>
            </a:avLst>
          </a:prstGeom>
          <a:ln w="2857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19495" y="4271612"/>
            <a:ext cx="2785555" cy="88841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906776" y="3792234"/>
            <a:ext cx="214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s</a:t>
            </a:r>
            <a:r>
              <a:rPr lang="en-US" b="1" dirty="0" smtClean="0">
                <a:solidFill>
                  <a:srgbClr val="941100"/>
                </a:solidFill>
              </a:rPr>
              <a:t>=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3/2</a:t>
            </a:r>
            <a:r>
              <a:rPr lang="en-US" b="1" dirty="0" smtClean="0">
                <a:solidFill>
                  <a:srgbClr val="941100"/>
                </a:solidFill>
              </a:rPr>
              <a:t>-</a:t>
            </a:r>
            <a:r>
              <a:rPr lang="en-US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baseline="-25000" dirty="0" smtClean="0">
                <a:solidFill>
                  <a:srgbClr val="941100"/>
                </a:solidFill>
              </a:rPr>
              <a:t>1/2</a:t>
            </a:r>
            <a:endParaRPr lang="en-US" b="1" baseline="-25000" dirty="0">
              <a:solidFill>
                <a:srgbClr val="9411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0883064" y="4161566"/>
            <a:ext cx="200957" cy="517119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5273" y="5871633"/>
            <a:ext cx="527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BESIII should </a:t>
            </a:r>
            <a:r>
              <a:rPr lang="en-US" b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check all these</a:t>
            </a:r>
            <a:r>
              <a:rPr lang="en-US" b="1" i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measurements</a:t>
            </a:r>
            <a:endParaRPr lang="en-US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74" y="2798835"/>
            <a:ext cx="12093526" cy="1325563"/>
          </a:xfrm>
        </p:spPr>
        <p:txBody>
          <a:bodyPr/>
          <a:lstStyle/>
          <a:p>
            <a:r>
              <a:rPr lang="en-US" b="1" dirty="0" smtClean="0"/>
              <a:t>Implications for a J/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 smtClean="0"/>
              <a:t> factory for CPV measurements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1555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794" y="13086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Minimize inner detector material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9" y="1776858"/>
            <a:ext cx="6916030" cy="41274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36937" y="2445434"/>
            <a:ext cx="126609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64958" y="2190584"/>
            <a:ext cx="126609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21" y="20974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78541" y="20673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53942" y="2137062"/>
            <a:ext cx="548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err="1" smtClean="0"/>
              <a:t>+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00326" y="2137062"/>
            <a:ext cx="548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ea typeface="Symbol" charset="2"/>
                <a:cs typeface="Symbol" charset="2"/>
              </a:rPr>
              <a:t>K</a:t>
            </a:r>
            <a:r>
              <a:rPr lang="en-US" baseline="30000" dirty="0" err="1" smtClean="0"/>
              <a:t>+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40796" y="1776858"/>
            <a:ext cx="508985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huge differences between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particle &amp; antiparticle nuclear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interaction lengths.</a:t>
            </a:r>
          </a:p>
          <a:p>
            <a:endParaRPr lang="en-US" sz="24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 err="1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gms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/cm</a:t>
            </a:r>
            <a:r>
              <a:rPr lang="en-US" sz="2400" b="1" baseline="30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 is the relevant measure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not radiation length</a:t>
            </a:r>
          </a:p>
          <a:p>
            <a:endParaRPr lang="en-US" sz="24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no vertex detectors!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no GEMs!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88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165" y="-130225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SND:  </a:t>
            </a:r>
            <a:r>
              <a:rPr lang="en-US" b="1" dirty="0" err="1" smtClean="0">
                <a:latin typeface="+mn-lt"/>
              </a:rPr>
              <a:t>e</a:t>
            </a:r>
            <a:r>
              <a:rPr lang="en-US" b="1" baseline="30000" dirty="0" err="1" smtClean="0">
                <a:latin typeface="+mn-lt"/>
              </a:rPr>
              <a:t>+</a:t>
            </a:r>
            <a:r>
              <a:rPr lang="en-US" b="1" dirty="0" err="1" smtClean="0">
                <a:latin typeface="+mn-lt"/>
              </a:rPr>
              <a:t>e</a:t>
            </a:r>
            <a:r>
              <a:rPr lang="en-US" b="1" baseline="30000" dirty="0" smtClean="0">
                <a:latin typeface="+mn-lt"/>
              </a:rPr>
              <a:t>-</a:t>
            </a:r>
            <a:r>
              <a:rPr lang="en-US" b="1" dirty="0" smtClean="0">
                <a:latin typeface="+mn-lt"/>
              </a:rPr>
              <a:t> </a:t>
            </a:r>
            <a:r>
              <a:rPr lang="en-US" sz="3600" b="1" dirty="0" err="1">
                <a:latin typeface="+mn-lt"/>
                <a:sym typeface="Wingdings"/>
              </a:rPr>
              <a:t></a:t>
            </a:r>
            <a:r>
              <a:rPr lang="en-US" b="1" dirty="0" smtClean="0">
                <a:latin typeface="+mn-lt"/>
                <a:sym typeface="Wingdings"/>
              </a:rPr>
              <a:t> </a:t>
            </a:r>
            <a:r>
              <a:rPr lang="en-US" b="1" dirty="0" err="1" smtClean="0">
                <a:latin typeface="+mn-lt"/>
                <a:sym typeface="Wingdings"/>
              </a:rPr>
              <a:t>nn</a:t>
            </a:r>
            <a:r>
              <a:rPr lang="en-US" b="1" dirty="0" smtClean="0">
                <a:latin typeface="+mn-lt"/>
                <a:sym typeface="Wingdings"/>
              </a:rPr>
              <a:t> at threshold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 descr="Screenshot 2018-06-27 13.0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328" y="1505850"/>
            <a:ext cx="4194083" cy="3959449"/>
          </a:xfrm>
          <a:prstGeom prst="rect">
            <a:avLst/>
          </a:prstGeom>
        </p:spPr>
      </p:pic>
      <p:pic>
        <p:nvPicPr>
          <p:cNvPr id="8" name="Picture 7" descr="Screenshot 2018-06-28 10.48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310" y="1505849"/>
            <a:ext cx="800100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97" y="1505849"/>
            <a:ext cx="4521200" cy="4000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 flipH="1">
            <a:off x="9880939" y="2776942"/>
            <a:ext cx="125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41100"/>
                </a:solidFill>
              </a:rPr>
              <a:t>_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6910754" y="2911940"/>
            <a:ext cx="67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910753" y="3726954"/>
            <a:ext cx="67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H="1">
            <a:off x="6588953" y="3781112"/>
            <a:ext cx="67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4442" y="2773440"/>
            <a:ext cx="2658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n</a:t>
            </a:r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0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&amp; </a:t>
            </a:r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n</a:t>
            </a:r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0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backgrounds are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totally different</a:t>
            </a:r>
            <a:endParaRPr lang="en-US" sz="24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0800000">
            <a:off x="6175056" y="118109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_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H="1">
            <a:off x="10342835" y="2802730"/>
            <a:ext cx="125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411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6693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1055" y="-18976"/>
            <a:ext cx="10515600" cy="944295"/>
          </a:xfrm>
        </p:spPr>
        <p:txBody>
          <a:bodyPr/>
          <a:lstStyle/>
          <a:p>
            <a:pPr algn="ctr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="1" dirty="0" smtClean="0">
                <a:latin typeface="+mn-lt"/>
              </a:rPr>
              <a:t>-ray microscope?</a:t>
            </a:r>
            <a:endParaRPr lang="en-US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60736" y="1090751"/>
            <a:ext cx="32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need very high-Z</a:t>
            </a:r>
          </a:p>
          <a:p>
            <a:pPr algn="ctr"/>
            <a:r>
              <a:rPr lang="en-US" sz="3200" b="1" dirty="0" smtClean="0"/>
              <a:t>“pre-radiator”  </a:t>
            </a:r>
            <a:endParaRPr lang="en-US" sz="3200" b="1" dirty="0"/>
          </a:p>
        </p:txBody>
      </p:sp>
      <p:sp>
        <p:nvSpPr>
          <p:cNvPr id="5" name="Arc 4"/>
          <p:cNvSpPr/>
          <p:nvPr/>
        </p:nvSpPr>
        <p:spPr>
          <a:xfrm>
            <a:off x="632459" y="2019186"/>
            <a:ext cx="8582466" cy="7297932"/>
          </a:xfrm>
          <a:prstGeom prst="arc">
            <a:avLst/>
          </a:prstGeom>
          <a:ln w="1111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4726745" y="4979962"/>
            <a:ext cx="393895" cy="554389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41862" y="1955409"/>
            <a:ext cx="839960" cy="3024553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20640" y="3981157"/>
            <a:ext cx="3545058" cy="127600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650629" y="1474391"/>
            <a:ext cx="9084214" cy="7565532"/>
          </a:xfrm>
          <a:prstGeom prst="arc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16200000">
            <a:off x="5620044" y="1707548"/>
            <a:ext cx="914400" cy="590843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17243280" flipV="1">
            <a:off x="4802686" y="1607314"/>
            <a:ext cx="1419914" cy="54665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19881952" flipV="1">
            <a:off x="7807503" y="3317070"/>
            <a:ext cx="1554908" cy="645195"/>
          </a:xfrm>
          <a:prstGeom prst="arc">
            <a:avLst>
              <a:gd name="adj1" fmla="val 16200000"/>
              <a:gd name="adj2" fmla="val 21238561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9881952">
            <a:off x="8175931" y="3899827"/>
            <a:ext cx="1339773" cy="505046"/>
          </a:xfrm>
          <a:prstGeom prst="arc">
            <a:avLst>
              <a:gd name="adj1" fmla="val 16200000"/>
              <a:gd name="adj2" fmla="val 21238561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ghtning Bolt 19"/>
          <p:cNvSpPr/>
          <p:nvPr/>
        </p:nvSpPr>
        <p:spPr>
          <a:xfrm rot="7934614">
            <a:off x="9421988" y="3429523"/>
            <a:ext cx="689317" cy="513472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ghtning Bolt 20"/>
          <p:cNvSpPr/>
          <p:nvPr/>
        </p:nvSpPr>
        <p:spPr>
          <a:xfrm rot="5400000">
            <a:off x="9171340" y="2953325"/>
            <a:ext cx="590519" cy="513472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/>
          <p:cNvSpPr/>
          <p:nvPr/>
        </p:nvSpPr>
        <p:spPr>
          <a:xfrm rot="2386077">
            <a:off x="5510210" y="877650"/>
            <a:ext cx="590519" cy="513472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ghtning Bolt 23"/>
          <p:cNvSpPr/>
          <p:nvPr/>
        </p:nvSpPr>
        <p:spPr>
          <a:xfrm rot="5400000">
            <a:off x="5968277" y="989016"/>
            <a:ext cx="590519" cy="513472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2388344">
            <a:off x="5691590" y="3040326"/>
            <a:ext cx="240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tracking chamber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 rot="1859106">
            <a:off x="7085591" y="1409638"/>
            <a:ext cx="3279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fine-grained calorimeter</a:t>
            </a:r>
            <a:endParaRPr lang="en-US" sz="2400" b="1" dirty="0"/>
          </a:p>
          <a:p>
            <a:r>
              <a:rPr lang="en-US" sz="2400" b="1" dirty="0" smtClean="0"/>
              <a:t>    --liquid Xenon?--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10776" y="5578187"/>
            <a:ext cx="287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tantalum </a:t>
            </a:r>
            <a:r>
              <a:rPr lang="en-US" sz="2400" b="1" dirty="0" err="1" smtClean="0">
                <a:solidFill>
                  <a:srgbClr val="7030A0"/>
                </a:solidFill>
              </a:rPr>
              <a:t>preradiator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multi-layer?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590" y="4114007"/>
            <a:ext cx="4875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trick is to develop a highly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granular system that preserves</a:t>
            </a:r>
          </a:p>
          <a:p>
            <a:r>
              <a:rPr lang="en-US" sz="2400" b="1" dirty="0" smtClean="0">
                <a:solidFill>
                  <a:srgbClr val="9411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941100"/>
                </a:solidFill>
                <a:latin typeface="Comic Sans MS" charset="0"/>
                <a:ea typeface="Comic Sans MS" charset="0"/>
                <a:cs typeface="Comic Sans MS" charset="0"/>
              </a:rPr>
              <a:t>-ray energy resolution</a:t>
            </a:r>
            <a:endParaRPr lang="en-US" sz="2400" b="1" dirty="0">
              <a:solidFill>
                <a:srgbClr val="9411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388344">
            <a:off x="7203335" y="2475929"/>
            <a:ext cx="1623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</a:t>
            </a:r>
            <a:r>
              <a:rPr lang="en-US" sz="2400" b="1" baseline="30000" dirty="0" err="1" smtClean="0"/>
              <a:t>+</a:t>
            </a:r>
            <a:r>
              <a:rPr lang="en-US" sz="2400" b="1" dirty="0" err="1" smtClean="0"/>
              <a:t>e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 tracker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03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966" y="0"/>
            <a:ext cx="10515600" cy="1325563"/>
          </a:xfrm>
        </p:spPr>
        <p:txBody>
          <a:bodyPr/>
          <a:lstStyle/>
          <a:p>
            <a:r>
              <a:rPr lang="en-US" dirty="0" smtClean="0"/>
              <a:t>What did we learn from hyperons in the past?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0" y="2199333"/>
            <a:ext cx="3822700" cy="370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9750" y="5419001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9750" y="2183569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9722" y="1900029"/>
            <a:ext cx="562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</a:p>
          <a:p>
            <a:pPr algn="ctr"/>
            <a:r>
              <a:rPr lang="en-US" sz="2000" b="1" dirty="0" err="1" smtClean="0"/>
              <a:t>uds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96185" y="527723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dss</a:t>
            </a:r>
            <a:endParaRPr lang="en-US" sz="2000" b="1" dirty="0" smtClean="0"/>
          </a:p>
          <a:p>
            <a:pPr algn="ctr"/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800" b="1" baseline="30000" dirty="0" smtClean="0"/>
              <a:t>-</a:t>
            </a:r>
            <a:endParaRPr lang="en-US" sz="2800" b="1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33" y="2199333"/>
            <a:ext cx="3822700" cy="370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35033" y="5419001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35033" y="2183569"/>
            <a:ext cx="800581" cy="5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37373" y="1900029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</a:t>
            </a:r>
          </a:p>
          <a:p>
            <a:pPr algn="ctr"/>
            <a:r>
              <a:rPr lang="en-US" sz="2000" b="1" dirty="0" err="1" smtClean="0"/>
              <a:t>ddu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71467" y="5277230"/>
            <a:ext cx="527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dss</a:t>
            </a:r>
            <a:endParaRPr lang="en-US" sz="2000" b="1" dirty="0" smtClean="0"/>
          </a:p>
          <a:p>
            <a:pPr algn="ctr"/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800" b="1" baseline="30000" dirty="0"/>
              <a:t>-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59220" y="2936403"/>
            <a:ext cx="502569" cy="26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16958" y="2953964"/>
            <a:ext cx="6286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baseline="30000" smtClean="0"/>
              <a:t>+</a:t>
            </a:r>
            <a:endParaRPr lang="en-US" sz="2800" b="1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1781695" y="1567534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Lp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-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29626" y="1705642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 n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smtClean="0">
                <a:solidFill>
                  <a:srgbClr val="FF0000"/>
                </a:solidFill>
                <a:sym typeface="Wingdings"/>
              </a:rPr>
              <a:t>-</a:t>
            </a:r>
            <a:endParaRPr lang="en-US" sz="2800" b="1" baseline="300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1247" y="1012973"/>
            <a:ext cx="221246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dirty="0" smtClean="0">
                <a:solidFill>
                  <a:srgbClr val="002060"/>
                </a:solidFill>
              </a:rPr>
              <a:t>S=±1 rule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639" y="368096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smtClean="0"/>
              <a:t>S=+1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6286995" y="375630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dirty="0" smtClean="0"/>
              <a:t>S=+2</a:t>
            </a:r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2394184" y="4844042"/>
            <a:ext cx="163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Bf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≃ 100%</a:t>
            </a:r>
            <a:endParaRPr lang="en-US" sz="28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35668" y="4844042"/>
            <a:ext cx="181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Bf </a:t>
            </a:r>
            <a:r>
              <a:rPr lang="en-US" sz="2800" dirty="0">
                <a:solidFill>
                  <a:srgbClr val="FF0000"/>
                </a:solidFill>
              </a:rPr>
              <a:t>&lt;</a:t>
            </a:r>
            <a:r>
              <a:rPr lang="en-US" sz="2800" dirty="0" smtClean="0">
                <a:solidFill>
                  <a:srgbClr val="FF0000"/>
                </a:solidFill>
              </a:rPr>
              <a:t> 2x10</a:t>
            </a:r>
            <a:r>
              <a:rPr lang="en-US" sz="2800" baseline="30000" dirty="0" smtClean="0">
                <a:solidFill>
                  <a:srgbClr val="FF0000"/>
                </a:solidFill>
              </a:rPr>
              <a:t>-5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2311018">
            <a:off x="9242658" y="2421515"/>
            <a:ext cx="1559572" cy="703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2311018">
            <a:off x="3212069" y="2370054"/>
            <a:ext cx="1559572" cy="703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44184" y="2409171"/>
            <a:ext cx="39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4217198" y="2933450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d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440128" y="223209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_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271561" y="2439944"/>
            <a:ext cx="39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</a:t>
            </a:r>
            <a:endParaRPr lang="en-US" sz="2000" b="1" dirty="0"/>
          </a:p>
        </p:txBody>
      </p:sp>
      <p:sp>
        <p:nvSpPr>
          <p:cNvPr id="37" name="Rectangle 36"/>
          <p:cNvSpPr/>
          <p:nvPr/>
        </p:nvSpPr>
        <p:spPr>
          <a:xfrm>
            <a:off x="10044575" y="296422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d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9267505" y="226286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_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80708" y="232593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400" b="1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9617744" y="2532488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400" b="1" baseline="300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814425" y="2149277"/>
            <a:ext cx="3758325" cy="35942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935033" y="2149277"/>
            <a:ext cx="3551992" cy="34037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0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207" y="-115323"/>
            <a:ext cx="10515600" cy="921235"/>
          </a:xfrm>
        </p:spPr>
        <p:txBody>
          <a:bodyPr/>
          <a:lstStyle/>
          <a:p>
            <a:pPr algn="ctr"/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summary and some random questions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8113" y="1132395"/>
            <a:ext cx="10464083" cy="5093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Hyperon polarization in J/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y </a:t>
            </a:r>
            <a:r>
              <a:rPr lang="en-US" sz="2400" b="1" dirty="0" smtClean="0"/>
              <a:t>(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b="1" dirty="0" smtClean="0"/>
              <a:t>’) decays</a:t>
            </a:r>
            <a:r>
              <a:rPr lang="en-US" sz="2000" b="1" dirty="0" smtClean="0"/>
              <a:t> </a:t>
            </a:r>
            <a:r>
              <a:rPr lang="en-US" sz="2000" b="1" dirty="0" smtClean="0">
                <a:sym typeface="Wingdings"/>
              </a:rPr>
              <a:t> </a:t>
            </a:r>
            <a:r>
              <a:rPr lang="en-US" sz="2400" b="1" dirty="0" smtClean="0">
                <a:sym typeface="Wingdings"/>
              </a:rPr>
              <a:t>new way to study CPV</a:t>
            </a:r>
          </a:p>
          <a:p>
            <a:r>
              <a:rPr lang="en-US" sz="2200" b="1" dirty="0">
                <a:sym typeface="Wingdings"/>
              </a:rPr>
              <a:t>	 complementary to CPV studies with </a:t>
            </a:r>
            <a:r>
              <a:rPr lang="en-US" sz="2200" b="1" dirty="0" smtClean="0">
                <a:sym typeface="Wingdings"/>
              </a:rPr>
              <a:t>Kaons</a:t>
            </a:r>
          </a:p>
          <a:p>
            <a:r>
              <a:rPr lang="en-US" sz="2200" b="1" dirty="0" smtClean="0">
                <a:sym typeface="Wingdings"/>
              </a:rPr>
              <a:t>	 BESIII as already rewritten the PDG book for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200" b="1" dirty="0" smtClean="0">
                <a:sym typeface="Wingdings"/>
              </a:rPr>
              <a:t> decays</a:t>
            </a:r>
          </a:p>
          <a:p>
            <a:r>
              <a:rPr lang="en-US" sz="2200" b="1" dirty="0">
                <a:sym typeface="Wingdings"/>
              </a:rPr>
              <a:t>	</a:t>
            </a:r>
            <a:r>
              <a:rPr lang="en-US" sz="2200" b="1" dirty="0" smtClean="0">
                <a:sym typeface="Wingdings"/>
              </a:rPr>
              <a:t> about to do the same for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200" b="1" dirty="0" smtClean="0">
                <a:sym typeface="Wingdings"/>
              </a:rPr>
              <a:t> decays</a:t>
            </a:r>
          </a:p>
          <a:p>
            <a:r>
              <a:rPr lang="en-US" sz="2200" b="1" dirty="0">
                <a:sym typeface="Wingdings"/>
              </a:rPr>
              <a:t>	</a:t>
            </a:r>
            <a:r>
              <a:rPr lang="en-US" sz="2200" b="1" dirty="0" smtClean="0">
                <a:sym typeface="Wingdings"/>
              </a:rPr>
              <a:t> good opportunities for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Da</a:t>
            </a:r>
            <a:r>
              <a:rPr lang="en-US" sz="2200" b="1" dirty="0" smtClean="0">
                <a:sym typeface="Wingdings"/>
              </a:rPr>
              <a:t> measurements with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S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b="1" dirty="0" smtClean="0">
                <a:sym typeface="Wingdings"/>
              </a:rPr>
              <a:t> </a:t>
            </a:r>
            <a:endParaRPr lang="en-US" sz="2200" b="1" dirty="0">
              <a:sym typeface="Wingdings"/>
            </a:endParaRPr>
          </a:p>
          <a:p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	 S</a:t>
            </a:r>
            <a:r>
              <a:rPr lang="en-US" sz="2200" b="1" baseline="30000" dirty="0" smtClean="0"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and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W</a:t>
            </a:r>
            <a:r>
              <a:rPr lang="en-US" sz="2200" b="1" baseline="30000" dirty="0" smtClean="0"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CPV measurements are probably hopeless</a:t>
            </a:r>
            <a:endParaRPr lang="en-US" sz="2200" b="1" dirty="0" smtClean="0">
              <a:latin typeface="Symbol" charset="2"/>
              <a:ea typeface="Symbol" charset="2"/>
              <a:cs typeface="Symbol" charset="2"/>
              <a:sym typeface="Wingdings"/>
            </a:endParaRPr>
          </a:p>
          <a:p>
            <a:r>
              <a:rPr lang="en-US" sz="8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   </a:t>
            </a:r>
            <a:endParaRPr lang="en-US" sz="800" b="1" dirty="0">
              <a:latin typeface="Symbol" charset="2"/>
              <a:ea typeface="Symbol" charset="2"/>
              <a:cs typeface="Symbol" charset="2"/>
              <a:sym typeface="Wingdings"/>
            </a:endParaRPr>
          </a:p>
          <a:p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Can partial reconstruction techniques be exploited with BESIII data</a:t>
            </a:r>
          </a:p>
          <a:p>
            <a:r>
              <a:rPr lang="en-US" sz="2200" b="1" dirty="0">
                <a:ea typeface="Symbol" charset="2"/>
                <a:cs typeface="Symbol" charset="2"/>
                <a:sym typeface="Wingdings"/>
              </a:rPr>
              <a:t>	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 extracting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from n debris is essential for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Da</a:t>
            </a:r>
            <a:r>
              <a:rPr lang="en-US" sz="2200" b="1" baseline="-25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&amp;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DG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measurements</a:t>
            </a:r>
          </a:p>
          <a:p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	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W</a:t>
            </a:r>
            <a:r>
              <a:rPr lang="en-US" sz="2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Xp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measurements are severely rate limited</a:t>
            </a:r>
          </a:p>
          <a:p>
            <a:r>
              <a:rPr lang="en-US" sz="900" b="1" dirty="0" smtClean="0">
                <a:ea typeface="Symbol" charset="2"/>
                <a:cs typeface="Symbol" charset="2"/>
                <a:sym typeface="Wingdings"/>
              </a:rPr>
              <a:t>   </a:t>
            </a:r>
          </a:p>
          <a:p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Can detector/software be developed to cleanly reconstruct 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200" b="1" baseline="30000" dirty="0" smtClean="0"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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 in the midst of debris</a:t>
            </a:r>
          </a:p>
          <a:p>
            <a:r>
              <a:rPr lang="en-US" sz="2200" b="1" dirty="0">
                <a:ea typeface="Symbol" charset="2"/>
                <a:cs typeface="Symbol" charset="2"/>
                <a:sym typeface="Wingdings"/>
              </a:rPr>
              <a:t>	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from n and p annihilations? </a:t>
            </a:r>
          </a:p>
          <a:p>
            <a:r>
              <a:rPr lang="en-US" sz="2200" b="1" dirty="0">
                <a:ea typeface="Symbol" charset="2"/>
                <a:cs typeface="Symbol" charset="2"/>
                <a:sym typeface="Wingdings"/>
              </a:rPr>
              <a:t>	 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a future J/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y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-factory detector should include some kind of </a:t>
            </a:r>
            <a:r>
              <a:rPr lang="en-US" sz="2200" b="1" dirty="0">
                <a:ea typeface="Symbol" charset="2"/>
                <a:cs typeface="Symbol" charset="2"/>
                <a:sym typeface="Wingdings"/>
              </a:rPr>
              <a:t>”pre-radiator</a:t>
            </a:r>
            <a:r>
              <a:rPr lang="en-US" sz="2200" b="1" dirty="0" smtClean="0">
                <a:ea typeface="Symbol" charset="2"/>
                <a:cs typeface="Symbol" charset="2"/>
                <a:sym typeface="Wingdings"/>
              </a:rPr>
              <a:t>”</a:t>
            </a:r>
          </a:p>
          <a:p>
            <a:r>
              <a:rPr lang="en-US" sz="800" b="1" dirty="0" smtClean="0">
                <a:ea typeface="Symbol" charset="2"/>
                <a:cs typeface="Symbol" charset="2"/>
                <a:sym typeface="Wingdings"/>
              </a:rPr>
              <a:t>    </a:t>
            </a:r>
          </a:p>
          <a:p>
            <a:r>
              <a:rPr lang="en-US" sz="800" b="1" dirty="0" smtClean="0">
                <a:ea typeface="Symbol" charset="2"/>
                <a:cs typeface="Symbol" charset="2"/>
                <a:sym typeface="Wingdings"/>
              </a:rPr>
              <a:t>   </a:t>
            </a:r>
            <a:endParaRPr lang="en-US" sz="800" b="1" dirty="0">
              <a:ea typeface="Symbol" charset="2"/>
              <a:cs typeface="Symbol" charset="2"/>
              <a:sym typeface="Wingdings"/>
            </a:endParaRPr>
          </a:p>
          <a:p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Question: Can BESII measure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p scattering phases at </a:t>
            </a:r>
            <a:r>
              <a:rPr lang="en-US" sz="2400" b="1" dirty="0" err="1" smtClean="0">
                <a:ea typeface="Symbol" charset="2"/>
                <a:cs typeface="Symbol" charset="2"/>
                <a:sym typeface="Wingdings"/>
              </a:rPr>
              <a:t>E</a:t>
            </a:r>
            <a:r>
              <a:rPr lang="en-US" sz="2400" b="1" baseline="-25000" dirty="0" err="1" smtClean="0">
                <a:ea typeface="Symbol" charset="2"/>
                <a:cs typeface="Symbol" charset="2"/>
                <a:sym typeface="Wingdings"/>
              </a:rPr>
              <a:t>cm</a:t>
            </a:r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=m</a:t>
            </a:r>
            <a:r>
              <a:rPr lang="en-US" sz="2400" b="1" baseline="-25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 &amp; </a:t>
            </a:r>
            <a:r>
              <a:rPr lang="en-US" sz="2400" b="1" dirty="0" err="1" smtClean="0"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-25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sz="2400" b="1" dirty="0" smtClean="0">
                <a:ea typeface="Symbol" charset="2"/>
                <a:cs typeface="Symbol" charset="2"/>
                <a:sym typeface="Wingdings"/>
              </a:rPr>
              <a:t> precisely?</a:t>
            </a:r>
            <a:endParaRPr lang="en-US" dirty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>
            <a:off x="2511152" y="4857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0800000" flipH="1">
            <a:off x="2604935" y="4857508"/>
            <a:ext cx="9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0800000" flipH="1">
            <a:off x="3742074" y="3714415"/>
            <a:ext cx="9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57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569" y="2662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latin typeface="+mn-lt"/>
              </a:rPr>
              <a:t>thank you</a:t>
            </a:r>
            <a:endParaRPr lang="en-US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208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99" y="-97889"/>
            <a:ext cx="1178437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Baryon </a:t>
            </a:r>
            <a:r>
              <a:rPr lang="en-US" sz="4000" b="1" dirty="0" err="1" smtClean="0">
                <a:latin typeface="+mn-lt"/>
              </a:rPr>
              <a:t>decuplets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smtClean="0">
                <a:latin typeface="+mn-lt"/>
              </a:rPr>
              <a:t>led to fractionally charged quarks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11" descr="800px-Oct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294" y="2484481"/>
            <a:ext cx="3508166" cy="254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733px-Decupleto_bari%C3%B4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684" y="2440475"/>
            <a:ext cx="4026614" cy="32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2"/>
          <p:cNvSpPr txBox="1">
            <a:spLocks noChangeArrowheads="1"/>
          </p:cNvSpPr>
          <p:nvPr/>
        </p:nvSpPr>
        <p:spPr bwMode="auto">
          <a:xfrm>
            <a:off x="10256349" y="3475575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Y=0</a:t>
            </a:r>
          </a:p>
        </p:txBody>
      </p:sp>
      <p:sp>
        <p:nvSpPr>
          <p:cNvPr id="6" name="TextBox 44"/>
          <p:cNvSpPr txBox="1">
            <a:spLocks noChangeArrowheads="1"/>
          </p:cNvSpPr>
          <p:nvPr/>
        </p:nvSpPr>
        <p:spPr bwMode="auto">
          <a:xfrm>
            <a:off x="10192848" y="2696112"/>
            <a:ext cx="548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Y=+1</a:t>
            </a:r>
          </a:p>
        </p:txBody>
      </p:sp>
      <p:sp>
        <p:nvSpPr>
          <p:cNvPr id="7" name="TextBox 45"/>
          <p:cNvSpPr txBox="1">
            <a:spLocks noChangeArrowheads="1"/>
          </p:cNvSpPr>
          <p:nvPr/>
        </p:nvSpPr>
        <p:spPr bwMode="auto">
          <a:xfrm>
            <a:off x="10193216" y="4320706"/>
            <a:ext cx="5132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Y=-1</a:t>
            </a: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10237298" y="5165838"/>
            <a:ext cx="5132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Y=-2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2621" y="398386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 = S + 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65407" y="2177232"/>
            <a:ext cx="108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Q=I</a:t>
            </a:r>
            <a:r>
              <a:rPr lang="en-US" b="1" baseline="-25000" dirty="0" smtClean="0"/>
              <a:t>3</a:t>
            </a:r>
            <a:r>
              <a:rPr lang="en-US" b="1" dirty="0" smtClean="0"/>
              <a:t>+ Y/2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29739" y="1188057"/>
            <a:ext cx="276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-- baryons in 1960 --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8149057" y="5098796"/>
            <a:ext cx="388768" cy="421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flipH="1">
            <a:off x="8100608" y="5150166"/>
            <a:ext cx="124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???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2534" y="5760634"/>
            <a:ext cx="416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“missing:” S=-3, I</a:t>
            </a:r>
            <a:r>
              <a:rPr lang="en-US" b="1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=0, Q=-1, J=3/2 baryon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6207" y="2407994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Q=+1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19029" y="2484481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Q=-1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111523" y="2408883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Q=0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89166" y="18079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J=1/2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949711" y="19596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J=3/2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18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721" y="1041010"/>
            <a:ext cx="3487736" cy="992038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Sakata model</a:t>
            </a:r>
            <a:endParaRPr lang="en-US" b="1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21" y="2474784"/>
            <a:ext cx="9928955" cy="3847584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199" y="3231365"/>
            <a:ext cx="12700" cy="25400"/>
          </a:xfrm>
          <a:prstGeom prst="rect">
            <a:avLst/>
          </a:prstGeom>
        </p:spPr>
      </p:pic>
      <p:sp>
        <p:nvSpPr>
          <p:cNvPr id="122" name="Oval 121"/>
          <p:cNvSpPr/>
          <p:nvPr/>
        </p:nvSpPr>
        <p:spPr>
          <a:xfrm>
            <a:off x="8068817" y="5603390"/>
            <a:ext cx="776555" cy="612476"/>
          </a:xfrm>
          <a:prstGeom prst="ellipse">
            <a:avLst/>
          </a:prstGeom>
          <a:solidFill>
            <a:schemeClr val="accent1">
              <a:lumMod val="40000"/>
              <a:lumOff val="60000"/>
              <a:alpha val="43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6677309" y="5852553"/>
            <a:ext cx="2288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wrong charge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wrong baryon number</a:t>
            </a: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913" y="148697"/>
            <a:ext cx="4529797" cy="25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51" y="936195"/>
            <a:ext cx="3661764" cy="992038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Quark model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94" y="2864427"/>
            <a:ext cx="9000162" cy="3298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91" y="173764"/>
            <a:ext cx="4545725" cy="2347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526" y="5932493"/>
            <a:ext cx="64465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quarks  have </a:t>
            </a:r>
            <a:r>
              <a:rPr lang="en-US" sz="2400" b="1" i="1" dirty="0" smtClean="0">
                <a:solidFill>
                  <a:srgbClr val="002060"/>
                </a:solidFill>
              </a:rPr>
              <a:t>fractional</a:t>
            </a:r>
            <a:r>
              <a:rPr lang="en-US" sz="2400" b="1" dirty="0" smtClean="0">
                <a:solidFill>
                  <a:srgbClr val="002060"/>
                </a:solidFill>
              </a:rPr>
              <a:t> charge &amp; baryon number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hst-archive.web.cern.ch/archiv/HST2005/bubble_chambers/BCwebsite/gallery/gal3_lambda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7942" y="-1316568"/>
            <a:ext cx="6858001" cy="94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0839" y="3346559"/>
            <a:ext cx="44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0792" y="4542002"/>
            <a:ext cx="44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563" y="5138573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+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632" y="2960302"/>
            <a:ext cx="54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0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5981" y="352162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800" b="1" baseline="30000" dirty="0" smtClean="0">
                <a:solidFill>
                  <a:srgbClr val="7030A0"/>
                </a:solidFill>
              </a:rPr>
              <a:t>-</a:t>
            </a:r>
            <a:endParaRPr lang="en-US" sz="2800" b="1" baseline="300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3458" y="3690283"/>
            <a:ext cx="59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800" b="1" baseline="30000" smtClean="0">
                <a:solidFill>
                  <a:srgbClr val="7030A0"/>
                </a:solidFill>
              </a:rPr>
              <a:t>0</a:t>
            </a:r>
            <a:endParaRPr lang="en-US" sz="2800" b="1" baseline="300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6355" y="4326511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a typeface="Symbol" charset="2"/>
                <a:cs typeface="Symbol" charset="2"/>
              </a:rPr>
              <a:t>p</a:t>
            </a:r>
            <a:endParaRPr lang="en-US" sz="2800" b="1" baseline="300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0781" y="3485000"/>
            <a:ext cx="45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1526" y="6096821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baseline="30000" dirty="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9" y="1980349"/>
            <a:ext cx="2444796" cy="2732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2019" y="1184668"/>
            <a:ext cx="45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3478" y="2546874"/>
            <a:ext cx="529898" cy="52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baseline="30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824" y="21639"/>
            <a:ext cx="109061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0076" y="-37492"/>
            <a:ext cx="11306174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="1" baseline="30000" dirty="0"/>
              <a:t>-</a:t>
            </a:r>
            <a:r>
              <a:rPr lang="en-US" b="1" dirty="0"/>
              <a:t> event in the Berkeley </a:t>
            </a:r>
            <a:r>
              <a:rPr lang="en-US" b="1" dirty="0" smtClean="0"/>
              <a:t>72” </a:t>
            </a:r>
            <a:r>
              <a:rPr lang="en-US" b="1" dirty="0"/>
              <a:t>bubble chamber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495675" y="3221911"/>
            <a:ext cx="994093" cy="64786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19650" y="4076700"/>
            <a:ext cx="1314450" cy="81025"/>
          </a:xfrm>
          <a:prstGeom prst="line">
            <a:avLst/>
          </a:prstGeom>
          <a:ln w="254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00029" y="6358431"/>
            <a:ext cx="691771" cy="5766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935967" y="6420351"/>
            <a:ext cx="37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0026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2199</Words>
  <Application>Microsoft Macintosh PowerPoint</Application>
  <PresentationFormat>Widescreen</PresentationFormat>
  <Paragraphs>658</Paragraphs>
  <Slides>51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Calibri</vt:lpstr>
      <vt:lpstr>Calibri Light</vt:lpstr>
      <vt:lpstr>Comic Sans MS</vt:lpstr>
      <vt:lpstr>Lucida Calligraphy</vt:lpstr>
      <vt:lpstr>Mangal</vt:lpstr>
      <vt:lpstr>MS PGothic</vt:lpstr>
      <vt:lpstr>PilGi</vt:lpstr>
      <vt:lpstr>Symbol</vt:lpstr>
      <vt:lpstr>Times New Roman</vt:lpstr>
      <vt:lpstr>Wingdings</vt:lpstr>
      <vt:lpstr>新細明體</vt:lpstr>
      <vt:lpstr>Arial</vt:lpstr>
      <vt:lpstr>Office Theme</vt:lpstr>
      <vt:lpstr>Equation</vt:lpstr>
      <vt:lpstr>PowerPoint Presentation</vt:lpstr>
      <vt:lpstr>ancient history</vt:lpstr>
      <vt:lpstr>Oliver Overseth</vt:lpstr>
      <vt:lpstr>What have we learned from hyperons in the past?</vt:lpstr>
      <vt:lpstr>What did we learn from hyperons in the past?</vt:lpstr>
      <vt:lpstr>Baryon decuplets led to fractionally charged quarks</vt:lpstr>
      <vt:lpstr>Sakata model</vt:lpstr>
      <vt:lpstr>Quark model</vt:lpstr>
      <vt:lpstr>W- event in the Berkeley 72” bubble chamber</vt:lpstr>
      <vt:lpstr>New Physics with hyperons?</vt:lpstr>
      <vt:lpstr>hyperon CP violation and new physics</vt:lpstr>
      <vt:lpstr>Classic paper</vt:lpstr>
      <vt:lpstr>primer on CP </vt:lpstr>
      <vt:lpstr>QM phase measurements require interference</vt:lpstr>
      <vt:lpstr>two kinds of phases in QFT</vt:lpstr>
      <vt:lpstr>Example CPV in Lpp- (Lpp+) -- assume CPV is in P-wave --</vt:lpstr>
      <vt:lpstr>a, b &amp; g parameters for hyperon decay</vt:lpstr>
      <vt:lpstr>CPV observables in L decay:</vt:lpstr>
      <vt:lpstr>Constraints from Kaon decays</vt:lpstr>
      <vt:lpstr>Measurements</vt:lpstr>
      <vt:lpstr>Measuring a, b &amp; g in the 20th century</vt:lpstr>
      <vt:lpstr>Olsen et al., a0 parameter in L0np0 decays</vt:lpstr>
      <vt:lpstr>Use p C elastic scattering to measure p spin</vt:lpstr>
      <vt:lpstr>Measuring these in the 21st century</vt:lpstr>
      <vt:lpstr>Production: 2 independent helicity amplitudes: A½ ½, A½ -½</vt:lpstr>
      <vt:lpstr>if D ≠ 0, L and L are transversely polarized</vt:lpstr>
      <vt:lpstr>Correlated 5-dim. angular distribution</vt:lpstr>
      <vt:lpstr>BESIII results</vt:lpstr>
      <vt:lpstr>ay:  cut &amp; count + 1-dim fit vs multi-dimensional fits</vt:lpstr>
      <vt:lpstr>PowerPoint Presentation</vt:lpstr>
      <vt:lpstr>a+/a0 ≠ 1: DI=1/2 law violation</vt:lpstr>
      <vt:lpstr>T3/2≠ 0: decay rate asymmetry in BESIII?</vt:lpstr>
      <vt:lpstr>p0 must be distinguished from n annihilation debris -- not so easy --</vt:lpstr>
      <vt:lpstr>Decay rate asymmetry in BESIII -- using partially reconstructed J/y LL events --</vt:lpstr>
      <vt:lpstr>CPV with XLp decays</vt:lpstr>
      <vt:lpstr>CPV with J/yX-(Lp-) X+(Lp+): plusses and minuses</vt:lpstr>
      <vt:lpstr>CPV observables in X- decay</vt:lpstr>
      <vt:lpstr>Preliminary BESII results (still internal)</vt:lpstr>
      <vt:lpstr>Preliminary X results for 2008 &amp; 2012 J/y data</vt:lpstr>
      <vt:lpstr>How about other weakly decaying hyperons?</vt:lpstr>
      <vt:lpstr>S+?</vt:lpstr>
      <vt:lpstr>Strong polarization in J/yS+S-?</vt:lpstr>
      <vt:lpstr>Harris et al., a0 parameter in S+pp0 decays</vt:lpstr>
      <vt:lpstr>S-?</vt:lpstr>
      <vt:lpstr>W-?</vt:lpstr>
      <vt:lpstr>Implications for a J/y factory for CPV measurements</vt:lpstr>
      <vt:lpstr>Minimize inner detector material </vt:lpstr>
      <vt:lpstr>SND:  e+e-  nn at threshold</vt:lpstr>
      <vt:lpstr>g-ray microscope?</vt:lpstr>
      <vt:lpstr>summary and some random questions</vt:lpstr>
      <vt:lpstr>thank you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Physics searches with hyperon decays</dc:title>
  <dc:creator>Microsoft Office User</dc:creator>
  <cp:lastModifiedBy>Microsoft Office User</cp:lastModifiedBy>
  <cp:revision>275</cp:revision>
  <cp:lastPrinted>2019-07-06T07:49:30Z</cp:lastPrinted>
  <dcterms:created xsi:type="dcterms:W3CDTF">2019-04-23T03:22:00Z</dcterms:created>
  <dcterms:modified xsi:type="dcterms:W3CDTF">2019-07-06T09:06:51Z</dcterms:modified>
</cp:coreProperties>
</file>