
<file path=[Content_Types].xml><?xml version="1.0" encoding="utf-8"?>
<Types xmlns="http://schemas.openxmlformats.org/package/2006/content-types">
  <Default Extension="jpeg" ContentType="image/jpeg"/>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5"/>
  </p:notesMasterIdLst>
  <p:handoutMasterIdLst>
    <p:handoutMasterId r:id="rId17"/>
  </p:handoutMasterIdLst>
  <p:sldIdLst>
    <p:sldId id="522" r:id="rId4"/>
    <p:sldId id="523" r:id="rId6"/>
    <p:sldId id="515" r:id="rId7"/>
    <p:sldId id="524" r:id="rId8"/>
    <p:sldId id="517" r:id="rId9"/>
    <p:sldId id="525" r:id="rId10"/>
    <p:sldId id="526" r:id="rId11"/>
    <p:sldId id="527" r:id="rId12"/>
    <p:sldId id="528" r:id="rId13"/>
    <p:sldId id="529" r:id="rId14"/>
    <p:sldId id="519" r:id="rId15"/>
    <p:sldId id="530" r:id="rId16"/>
  </p:sldIdLst>
  <p:sldSz cx="9144000" cy="6858000" type="screen4x3"/>
  <p:notesSz cx="98742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C6D9F1"/>
    <a:srgbClr val="FF99FF"/>
    <a:srgbClr val="66FF33"/>
    <a:srgbClr val="9900FF"/>
    <a:srgbClr val="DEC0BA"/>
    <a:srgbClr val="F5EBEB"/>
    <a:srgbClr val="FFFED1"/>
    <a:srgbClr val="FFFEBA"/>
    <a:srgbClr val="FE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3963" autoAdjust="0"/>
  </p:normalViewPr>
  <p:slideViewPr>
    <p:cSldViewPr>
      <p:cViewPr varScale="1">
        <p:scale>
          <a:sx n="108" d="100"/>
          <a:sy n="108" d="100"/>
        </p:scale>
        <p:origin x="19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294"/>
    </p:cViewPr>
  </p:notesTextViewPr>
  <p:sorterViewPr>
    <p:cViewPr>
      <p:scale>
        <a:sx n="125" d="100"/>
        <a:sy n="125" d="100"/>
      </p:scale>
      <p:origin x="0" y="2802"/>
    </p:cViewPr>
  </p:sorterViewPr>
  <p:notesViewPr>
    <p:cSldViewPr>
      <p:cViewPr varScale="1">
        <p:scale>
          <a:sx n="70" d="100"/>
          <a:sy n="70" d="100"/>
        </p:scale>
        <p:origin x="1628" y="40"/>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71F3B1A7-91DA-4CDA-8A7B-EEB7518020ED}" type="datetimeFigureOut">
              <a:rPr lang="zh-CN" altLang="en-US" smtClean="0"/>
            </a:fld>
            <a:endParaRPr lang="zh-CN" altLang="en-US"/>
          </a:p>
        </p:txBody>
      </p:sp>
      <p:sp>
        <p:nvSpPr>
          <p:cNvPr id="4" name="页脚占位符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8007AAB9-D1ED-47ED-A5DB-7CAE8C1546A6}"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593123" y="0"/>
            <a:ext cx="4278842" cy="339884"/>
          </a:xfrm>
          <a:prstGeom prst="rect">
            <a:avLst/>
          </a:prstGeom>
        </p:spPr>
        <p:txBody>
          <a:bodyPr vert="horz" lIns="91440" tIns="45720" rIns="91440" bIns="45720" rtlCol="0"/>
          <a:lstStyle>
            <a:lvl1pPr algn="r">
              <a:defRPr sz="1200"/>
            </a:lvl1pPr>
          </a:lstStyle>
          <a:p>
            <a:fld id="{DEDA5114-A4F5-476A-BD02-94E54D1521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7425" y="3228896"/>
            <a:ext cx="7899400" cy="30589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456612"/>
            <a:ext cx="4278842"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3123" y="6456612"/>
            <a:ext cx="4278842" cy="339884"/>
          </a:xfrm>
          <a:prstGeom prst="rect">
            <a:avLst/>
          </a:prstGeom>
        </p:spPr>
        <p:txBody>
          <a:bodyPr vert="horz" lIns="91440" tIns="45720" rIns="91440" bIns="45720" rtlCol="0" anchor="b"/>
          <a:lstStyle>
            <a:lvl1pPr algn="r">
              <a:defRPr sz="1200"/>
            </a:lvl1pPr>
          </a:lstStyle>
          <a:p>
            <a:fld id="{7134B738-A780-4D86-8330-34388DA0DE3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各位老师同学大家下午好！我是来自上海应用物理研究所的刘继召，非常感谢会务组能够给我这次宝贵的机会，来给大家展示我们在镍基合金辐照方面所做的的工作。我今天报告的题目是</a:t>
            </a:r>
            <a:r>
              <a:rPr lang="en-US" altLang="zh-CN" sz="1200" dirty="0" err="1" smtClean="0">
                <a:latin typeface="华文楷体" panose="02010600040101010101" pitchFamily="2" charset="-122"/>
                <a:ea typeface="华文楷体" panose="02010600040101010101" pitchFamily="2" charset="-122"/>
              </a:rPr>
              <a:t>Hastelloy</a:t>
            </a:r>
            <a:r>
              <a:rPr lang="en-US" altLang="zh-CN" sz="1200" dirty="0" smtClean="0">
                <a:latin typeface="华文楷体" panose="02010600040101010101" pitchFamily="2" charset="-122"/>
                <a:ea typeface="华文楷体" panose="02010600040101010101" pitchFamily="2" charset="-122"/>
              </a:rPr>
              <a:t> N </a:t>
            </a:r>
            <a:r>
              <a:rPr lang="zh-CN" altLang="zh-CN" sz="1200" dirty="0" smtClean="0">
                <a:latin typeface="华文楷体" panose="02010600040101010101" pitchFamily="2" charset="-122"/>
                <a:ea typeface="华文楷体" panose="02010600040101010101" pitchFamily="2" charset="-122"/>
              </a:rPr>
              <a:t>合金中氦泡与位错环在</a:t>
            </a:r>
            <a:r>
              <a:rPr lang="en-US" altLang="zh-CN" sz="1200" dirty="0" smtClean="0">
                <a:latin typeface="华文楷体" panose="02010600040101010101" pitchFamily="2" charset="-122"/>
                <a:ea typeface="华文楷体" panose="02010600040101010101" pitchFamily="2" charset="-122"/>
              </a:rPr>
              <a:t> </a:t>
            </a:r>
            <a:r>
              <a:rPr lang="en-US" altLang="zh-CN" sz="1200" dirty="0" err="1" smtClean="0">
                <a:latin typeface="华文楷体" panose="02010600040101010101" pitchFamily="2" charset="-122"/>
                <a:ea typeface="华文楷体" panose="02010600040101010101" pitchFamily="2" charset="-122"/>
              </a:rPr>
              <a:t>Xe+He</a:t>
            </a:r>
            <a:r>
              <a:rPr lang="zh-CN" altLang="zh-CN" sz="1200" dirty="0" smtClean="0">
                <a:latin typeface="华文楷体" panose="02010600040101010101" pitchFamily="2" charset="-122"/>
                <a:ea typeface="华文楷体" panose="02010600040101010101" pitchFamily="2" charset="-122"/>
              </a:rPr>
              <a:t>离子先后辐照条件下的协同效应研究</a:t>
            </a:r>
            <a:endParaRPr lang="zh-CN" altLang="en-US" dirty="0"/>
          </a:p>
        </p:txBody>
      </p:sp>
      <p:sp>
        <p:nvSpPr>
          <p:cNvPr id="4" name="灯片编号占位符 3"/>
          <p:cNvSpPr>
            <a:spLocks noGrp="1"/>
          </p:cNvSpPr>
          <p:nvPr>
            <p:ph type="sldNum" sz="quarter" idx="10"/>
          </p:nvPr>
        </p:nvSpPr>
        <p:spPr/>
        <p:txBody>
          <a:bodyPr/>
          <a:lstStyle/>
          <a:p>
            <a:pPr>
              <a:defRPr/>
            </a:pPr>
            <a:fld id="{86C62C22-C550-42EF-9545-5A6F67D9BF4D}"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辐照诱导的缺陷（氙</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氦气泡，位错环和析出相）可以导致辐照样品屈服强度</a:t>
            </a:r>
            <a:r>
              <a:rPr lang="zh-CN" altLang="en-US" sz="1200" kern="1200" dirty="0" smtClean="0">
                <a:solidFill>
                  <a:schemeClr val="tx1"/>
                </a:solidFill>
                <a:effectLst/>
                <a:latin typeface="+mn-lt"/>
                <a:ea typeface="+mn-ea"/>
                <a:cs typeface="+mn-cs"/>
              </a:rPr>
              <a:t>的增加</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这个</a:t>
            </a:r>
            <a:r>
              <a:rPr lang="zh-CN" altLang="zh-CN" sz="1200" kern="1200" dirty="0" smtClean="0">
                <a:solidFill>
                  <a:schemeClr val="tx1"/>
                </a:solidFill>
                <a:effectLst/>
                <a:latin typeface="+mn-lt"/>
                <a:ea typeface="+mn-ea"/>
                <a:cs typeface="+mn-cs"/>
              </a:rPr>
              <a:t>增量可以用弥散强化（</a:t>
            </a:r>
            <a:r>
              <a:rPr lang="en-US" altLang="zh-CN" sz="1200" kern="1200" dirty="0" smtClean="0">
                <a:solidFill>
                  <a:schemeClr val="tx1"/>
                </a:solidFill>
                <a:effectLst/>
                <a:latin typeface="+mn-lt"/>
                <a:ea typeface="+mn-ea"/>
                <a:cs typeface="+mn-cs"/>
              </a:rPr>
              <a:t>DBH</a:t>
            </a:r>
            <a:r>
              <a:rPr lang="zh-CN" altLang="zh-CN" sz="1200" kern="1200" dirty="0" smtClean="0">
                <a:solidFill>
                  <a:schemeClr val="tx1"/>
                </a:solidFill>
                <a:effectLst/>
                <a:latin typeface="+mn-lt"/>
                <a:ea typeface="+mn-ea"/>
                <a:cs typeface="+mn-cs"/>
              </a:rPr>
              <a:t>）模型计算，</a:t>
            </a:r>
            <a:r>
              <a:rPr lang="zh-CN" altLang="en-US" sz="1200" kern="1200" dirty="0" smtClean="0">
                <a:solidFill>
                  <a:schemeClr val="tx1"/>
                </a:solidFill>
                <a:effectLst/>
                <a:latin typeface="+mn-lt"/>
                <a:ea typeface="+mn-ea"/>
                <a:cs typeface="+mn-cs"/>
              </a:rPr>
              <a:t>计算得到的屈服强度增量的比值为</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1.82:2.14</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考虑到材料的硬度与屈服强度成比例，</a:t>
            </a:r>
            <a:r>
              <a:rPr lang="zh-CN" altLang="en-US" sz="1200" kern="1200" dirty="0" smtClean="0">
                <a:solidFill>
                  <a:schemeClr val="tx1"/>
                </a:solidFill>
                <a:effectLst/>
                <a:latin typeface="+mn-lt"/>
                <a:ea typeface="+mn-ea"/>
                <a:cs typeface="+mn-cs"/>
              </a:rPr>
              <a:t>我们拿这个比值与纳米压痕硬度增量的比值相比较，发现基本吻合的。</a:t>
            </a:r>
            <a:r>
              <a:rPr lang="zh-CN" altLang="zh-CN" sz="1200" kern="1200" dirty="0" smtClean="0">
                <a:solidFill>
                  <a:schemeClr val="tx1"/>
                </a:solidFill>
                <a:effectLst/>
                <a:latin typeface="+mn-lt"/>
                <a:ea typeface="+mn-ea"/>
                <a:cs typeface="+mn-cs"/>
              </a:rPr>
              <a:t>计算得到的屈服强度增量的比值与</a:t>
            </a:r>
            <a:r>
              <a:rPr lang="en-US" altLang="zh-CN" sz="1200" kern="1200" dirty="0" smtClean="0">
                <a:solidFill>
                  <a:schemeClr val="tx1"/>
                </a:solidFill>
                <a:effectLst/>
                <a:latin typeface="+mn-lt"/>
                <a:ea typeface="+mn-ea"/>
                <a:cs typeface="+mn-cs"/>
              </a:rPr>
              <a:t>ΔH</a:t>
            </a:r>
            <a:r>
              <a:rPr lang="zh-CN" altLang="zh-CN" sz="1200" kern="1200" dirty="0" smtClean="0">
                <a:solidFill>
                  <a:schemeClr val="tx1"/>
                </a:solidFill>
                <a:effectLst/>
                <a:latin typeface="+mn-lt"/>
                <a:ea typeface="+mn-ea"/>
                <a:cs typeface="+mn-cs"/>
              </a:rPr>
              <a:t>的比值之间存在偏差，这主要是由以下几个方面造成的。首先，</a:t>
            </a:r>
            <a:r>
              <a:rPr lang="en-US" altLang="zh-CN" sz="1200" kern="1200" dirty="0" smtClean="0">
                <a:solidFill>
                  <a:schemeClr val="tx1"/>
                </a:solidFill>
                <a:effectLst/>
                <a:latin typeface="+mn-lt"/>
                <a:ea typeface="+mn-ea"/>
                <a:cs typeface="+mn-cs"/>
              </a:rPr>
              <a:t>TEM</a:t>
            </a:r>
            <a:r>
              <a:rPr lang="zh-CN" altLang="zh-CN" sz="1200" kern="1200" dirty="0" smtClean="0">
                <a:solidFill>
                  <a:schemeClr val="tx1"/>
                </a:solidFill>
                <a:effectLst/>
                <a:latin typeface="+mn-lt"/>
                <a:ea typeface="+mn-ea"/>
                <a:cs typeface="+mn-cs"/>
              </a:rPr>
              <a:t>样品的厚度大约为几十纳米，实际上每个观察区域的厚度都不相同。其次，缺陷的平均尺寸和数密度的统计是随机地选择几张</a:t>
            </a:r>
            <a:r>
              <a:rPr lang="en-US" altLang="zh-CN" sz="1200" kern="1200" dirty="0" smtClean="0">
                <a:solidFill>
                  <a:schemeClr val="tx1"/>
                </a:solidFill>
                <a:effectLst/>
                <a:latin typeface="+mn-lt"/>
                <a:ea typeface="+mn-ea"/>
                <a:cs typeface="+mn-cs"/>
              </a:rPr>
              <a:t>TEM</a:t>
            </a:r>
            <a:r>
              <a:rPr lang="zh-CN" altLang="zh-CN" sz="1200" kern="1200" dirty="0" smtClean="0">
                <a:solidFill>
                  <a:schemeClr val="tx1"/>
                </a:solidFill>
                <a:effectLst/>
                <a:latin typeface="+mn-lt"/>
                <a:ea typeface="+mn-ea"/>
                <a:cs typeface="+mn-cs"/>
              </a:rPr>
              <a:t>图像来确定的。第三，在</a:t>
            </a:r>
            <a:r>
              <a:rPr lang="en-US" altLang="zh-CN" sz="1200" kern="1200" dirty="0" err="1" smtClean="0">
                <a:solidFill>
                  <a:schemeClr val="tx1"/>
                </a:solidFill>
                <a:effectLst/>
                <a:latin typeface="+mn-lt"/>
                <a:ea typeface="+mn-ea"/>
                <a:cs typeface="+mn-cs"/>
              </a:rPr>
              <a:t>Xe</a:t>
            </a:r>
            <a:r>
              <a:rPr lang="en-US" altLang="zh-CN" sz="1200" kern="1200" dirty="0" smtClean="0">
                <a:solidFill>
                  <a:schemeClr val="tx1"/>
                </a:solidFill>
                <a:effectLst/>
                <a:latin typeface="+mn-lt"/>
                <a:ea typeface="+mn-ea"/>
                <a:cs typeface="+mn-cs"/>
              </a:rPr>
              <a:t> + He</a:t>
            </a:r>
            <a:r>
              <a:rPr lang="zh-CN" altLang="zh-CN" sz="1200" kern="1200" dirty="0" smtClean="0">
                <a:solidFill>
                  <a:schemeClr val="tx1"/>
                </a:solidFill>
                <a:effectLst/>
                <a:latin typeface="+mn-lt"/>
                <a:ea typeface="+mn-ea"/>
                <a:cs typeface="+mn-cs"/>
              </a:rPr>
              <a:t>辐照样品中存在一些极小的氦泡，这些氦泡很难通过</a:t>
            </a:r>
            <a:r>
              <a:rPr lang="en-US" altLang="zh-CN" sz="1200" kern="1200" dirty="0" smtClean="0">
                <a:solidFill>
                  <a:schemeClr val="tx1"/>
                </a:solidFill>
                <a:effectLst/>
                <a:latin typeface="+mn-lt"/>
                <a:ea typeface="+mn-ea"/>
                <a:cs typeface="+mn-cs"/>
              </a:rPr>
              <a:t>TEM</a:t>
            </a:r>
            <a:r>
              <a:rPr lang="zh-CN" altLang="zh-CN" sz="1200" kern="1200" dirty="0" smtClean="0">
                <a:solidFill>
                  <a:schemeClr val="tx1"/>
                </a:solidFill>
                <a:effectLst/>
                <a:latin typeface="+mn-lt"/>
                <a:ea typeface="+mn-ea"/>
                <a:cs typeface="+mn-cs"/>
              </a:rPr>
              <a:t>检测到，而这些看不见的氦泡也可导致材料的硬化。</a:t>
            </a:r>
            <a:endParaRPr lang="zh-CN" altLang="en-US" dirty="0"/>
          </a:p>
        </p:txBody>
      </p:sp>
      <p:sp>
        <p:nvSpPr>
          <p:cNvPr id="4" name="灯片编号占位符 3"/>
          <p:cNvSpPr>
            <a:spLocks noGrp="1"/>
          </p:cNvSpPr>
          <p:nvPr>
            <p:ph type="sldNum" sz="quarter" idx="10"/>
          </p:nvPr>
        </p:nvSpPr>
        <p:spPr/>
        <p:txBody>
          <a:bodyPr/>
          <a:lstStyle/>
          <a:p>
            <a:fld id="{7134B738-A780-4D86-8330-34388DA0DE3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最后是一个总结。在</a:t>
            </a:r>
            <a:r>
              <a:rPr lang="en-US" altLang="zh-CN" sz="1200" dirty="0" err="1" smtClean="0">
                <a:latin typeface="华文楷体" panose="02010600040101010101" pitchFamily="2" charset="-122"/>
                <a:ea typeface="华文楷体" panose="02010600040101010101" pitchFamily="2" charset="-122"/>
              </a:rPr>
              <a:t>Xe+He</a:t>
            </a:r>
            <a:r>
              <a:rPr lang="en-US" altLang="zh-CN" sz="1200" dirty="0" smtClean="0">
                <a:latin typeface="华文楷体" panose="02010600040101010101" pitchFamily="2" charset="-122"/>
                <a:ea typeface="华文楷体" panose="02010600040101010101" pitchFamily="2" charset="-122"/>
              </a:rPr>
              <a:t> </a:t>
            </a:r>
            <a:r>
              <a:rPr lang="zh-CN" altLang="en-US" sz="1200" dirty="0" smtClean="0">
                <a:latin typeface="华文楷体" panose="02010600040101010101" pitchFamily="2" charset="-122"/>
                <a:ea typeface="华文楷体" panose="02010600040101010101" pitchFamily="2" charset="-122"/>
              </a:rPr>
              <a:t>离子先后辐照的样品中，</a:t>
            </a:r>
            <a:r>
              <a:rPr lang="zh-CN" altLang="zh-CN" sz="1200" kern="1200" dirty="0" smtClean="0">
                <a:solidFill>
                  <a:schemeClr val="tx1"/>
                </a:solidFill>
                <a:effectLst/>
                <a:latin typeface="+mn-lt"/>
                <a:ea typeface="+mn-ea"/>
                <a:cs typeface="+mn-cs"/>
              </a:rPr>
              <a:t>由于</a:t>
            </a:r>
            <a:r>
              <a:rPr lang="en-US" altLang="zh-CN" sz="1200" kern="1200" dirty="0" err="1" smtClean="0">
                <a:solidFill>
                  <a:schemeClr val="tx1"/>
                </a:solidFill>
                <a:effectLst/>
                <a:latin typeface="+mn-lt"/>
                <a:ea typeface="+mn-ea"/>
                <a:cs typeface="+mn-cs"/>
              </a:rPr>
              <a:t>Xe</a:t>
            </a:r>
            <a:r>
              <a:rPr lang="zh-CN" altLang="zh-CN" sz="1200" kern="1200" dirty="0" smtClean="0">
                <a:solidFill>
                  <a:schemeClr val="tx1"/>
                </a:solidFill>
                <a:effectLst/>
                <a:latin typeface="+mn-lt"/>
                <a:ea typeface="+mn-ea"/>
                <a:cs typeface="+mn-cs"/>
              </a:rPr>
              <a:t>离子的辐照形成了大量</a:t>
            </a:r>
            <a:r>
              <a:rPr lang="zh-CN" altLang="en-US" sz="1200" kern="1200" dirty="0" smtClean="0">
                <a:solidFill>
                  <a:schemeClr val="tx1"/>
                </a:solidFill>
                <a:effectLst/>
                <a:latin typeface="+mn-lt"/>
                <a:ea typeface="+mn-ea"/>
                <a:cs typeface="+mn-cs"/>
              </a:rPr>
              <a:t>的空位型缺陷，这些空位型缺陷是</a:t>
            </a:r>
            <a:r>
              <a:rPr lang="zh-CN" altLang="zh-CN" sz="1200" kern="1200" dirty="0" smtClean="0">
                <a:solidFill>
                  <a:schemeClr val="tx1"/>
                </a:solidFill>
                <a:effectLst/>
                <a:latin typeface="+mn-lt"/>
                <a:ea typeface="+mn-ea"/>
                <a:cs typeface="+mn-cs"/>
              </a:rPr>
              <a:t>氦泡的形核点，这些形核点最终将导致样品中形成氦泡。</a:t>
            </a:r>
            <a:r>
              <a:rPr lang="zh-CN" altLang="en-US" sz="1200" kern="1200" dirty="0" smtClean="0">
                <a:solidFill>
                  <a:schemeClr val="tx1"/>
                </a:solidFill>
                <a:effectLst/>
                <a:latin typeface="+mn-lt"/>
                <a:ea typeface="+mn-ea"/>
                <a:cs typeface="+mn-cs"/>
              </a:rPr>
              <a:t>由于</a:t>
            </a:r>
            <a:r>
              <a:rPr lang="zh-CN" altLang="zh-CN" sz="1200" kern="1200" dirty="0" smtClean="0">
                <a:solidFill>
                  <a:schemeClr val="tx1"/>
                </a:solidFill>
                <a:effectLst/>
                <a:latin typeface="+mn-lt"/>
                <a:ea typeface="+mn-ea"/>
                <a:cs typeface="+mn-cs"/>
              </a:rPr>
              <a:t>相当一部分氦泡可能太小而不能通过</a:t>
            </a:r>
            <a:r>
              <a:rPr lang="en-US" altLang="zh-CN" sz="1200" kern="1200" dirty="0" smtClean="0">
                <a:solidFill>
                  <a:schemeClr val="tx1"/>
                </a:solidFill>
                <a:effectLst/>
                <a:latin typeface="+mn-lt"/>
                <a:ea typeface="+mn-ea"/>
                <a:cs typeface="+mn-cs"/>
              </a:rPr>
              <a:t>TEM</a:t>
            </a:r>
            <a:r>
              <a:rPr lang="zh-CN" altLang="zh-CN" sz="1200" kern="1200" dirty="0" smtClean="0">
                <a:solidFill>
                  <a:schemeClr val="tx1"/>
                </a:solidFill>
                <a:effectLst/>
                <a:latin typeface="+mn-lt"/>
                <a:ea typeface="+mn-ea"/>
                <a:cs typeface="+mn-cs"/>
              </a:rPr>
              <a:t>检测到</a:t>
            </a:r>
            <a:r>
              <a:rPr lang="zh-CN" altLang="en-US" sz="1200" kern="1200" dirty="0" smtClean="0">
                <a:solidFill>
                  <a:schemeClr val="tx1"/>
                </a:solidFill>
                <a:effectLst/>
                <a:latin typeface="+mn-lt"/>
                <a:ea typeface="+mn-ea"/>
                <a:cs typeface="+mn-cs"/>
              </a:rPr>
              <a:t>，所以</a:t>
            </a:r>
            <a:r>
              <a:rPr lang="en-US" altLang="zh-CN" sz="1200" kern="1200" dirty="0" smtClean="0">
                <a:solidFill>
                  <a:schemeClr val="tx1"/>
                </a:solidFill>
                <a:effectLst/>
                <a:latin typeface="+mn-lt"/>
                <a:ea typeface="+mn-ea"/>
                <a:cs typeface="+mn-cs"/>
              </a:rPr>
              <a:t>TEM</a:t>
            </a:r>
            <a:r>
              <a:rPr lang="zh-CN" altLang="en-US" sz="1200" kern="1200" dirty="0" smtClean="0">
                <a:solidFill>
                  <a:schemeClr val="tx1"/>
                </a:solidFill>
                <a:effectLst/>
                <a:latin typeface="+mn-lt"/>
                <a:ea typeface="+mn-ea"/>
                <a:cs typeface="+mn-cs"/>
              </a:rPr>
              <a:t>观测到氦泡的数密度小于单独辐照氦离子样品氦泡的数量密度</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在空位型缺陷捕获氦原子不断长大的过程中会挤出间隙子形成位错环，</a:t>
            </a:r>
            <a:r>
              <a:rPr lang="zh-CN" altLang="en-US" dirty="0" smtClean="0"/>
              <a:t>也就是说，</a:t>
            </a:r>
            <a:r>
              <a:rPr lang="en-US" altLang="zh-CN" dirty="0" err="1" smtClean="0"/>
              <a:t>Xe+He</a:t>
            </a:r>
            <a:r>
              <a:rPr lang="zh-CN" altLang="en-US" dirty="0" smtClean="0"/>
              <a:t>辐照样品中的位错环一部分是由</a:t>
            </a:r>
            <a:r>
              <a:rPr lang="en-US" altLang="zh-CN" dirty="0" err="1" smtClean="0"/>
              <a:t>Xe</a:t>
            </a:r>
            <a:r>
              <a:rPr lang="zh-CN" altLang="en-US" dirty="0" smtClean="0"/>
              <a:t>的</a:t>
            </a:r>
            <a:r>
              <a:rPr lang="en-US" altLang="zh-CN" dirty="0" err="1" smtClean="0"/>
              <a:t>dpa</a:t>
            </a:r>
            <a:r>
              <a:rPr lang="zh-CN" altLang="en-US" dirty="0" smtClean="0"/>
              <a:t>造成的，一部分是由</a:t>
            </a:r>
            <a:r>
              <a:rPr lang="en-US" altLang="zh-CN" dirty="0" smtClean="0"/>
              <a:t>He</a:t>
            </a:r>
            <a:r>
              <a:rPr lang="zh-CN" altLang="en-US" dirty="0" smtClean="0"/>
              <a:t>的</a:t>
            </a:r>
            <a:r>
              <a:rPr lang="en-US" altLang="zh-CN" dirty="0" err="1" smtClean="0"/>
              <a:t>dpa</a:t>
            </a:r>
            <a:r>
              <a:rPr lang="zh-CN" altLang="en-US" dirty="0" smtClean="0"/>
              <a:t>造成的，另外是由于氦泡的自诱导长大过程造成的，</a:t>
            </a:r>
            <a:r>
              <a:rPr lang="zh-CN" altLang="en-US" sz="1200" kern="1200" dirty="0" smtClean="0">
                <a:solidFill>
                  <a:schemeClr val="tx1"/>
                </a:solidFill>
                <a:effectLst/>
                <a:latin typeface="+mn-lt"/>
                <a:ea typeface="+mn-ea"/>
                <a:cs typeface="+mn-cs"/>
              </a:rPr>
              <a:t>因此导致</a:t>
            </a:r>
            <a:r>
              <a:rPr lang="en-US" altLang="zh-CN" sz="1200" kern="1200" dirty="0" err="1" smtClean="0">
                <a:solidFill>
                  <a:schemeClr val="tx1"/>
                </a:solidFill>
                <a:effectLst/>
                <a:latin typeface="+mn-lt"/>
                <a:ea typeface="+mn-ea"/>
                <a:cs typeface="+mn-cs"/>
              </a:rPr>
              <a:t>Xe</a:t>
            </a:r>
            <a:r>
              <a:rPr lang="en-US" altLang="zh-CN" sz="1200" kern="1200" dirty="0" smtClean="0">
                <a:solidFill>
                  <a:schemeClr val="tx1"/>
                </a:solidFill>
                <a:effectLst/>
                <a:latin typeface="+mn-lt"/>
                <a:ea typeface="+mn-ea"/>
                <a:cs typeface="+mn-cs"/>
              </a:rPr>
              <a:t> + He</a:t>
            </a:r>
            <a:r>
              <a:rPr lang="zh-CN" altLang="zh-CN" sz="1200" kern="1200" dirty="0" smtClean="0">
                <a:solidFill>
                  <a:schemeClr val="tx1"/>
                </a:solidFill>
                <a:effectLst/>
                <a:latin typeface="+mn-lt"/>
                <a:ea typeface="+mn-ea"/>
                <a:cs typeface="+mn-cs"/>
              </a:rPr>
              <a:t>离子辐照样品中位错环的数密度多于其他样品中位错环的数密度</a:t>
            </a:r>
            <a:r>
              <a:rPr lang="zh-CN" altLang="en-US" sz="1200" kern="1200" dirty="0" smtClean="0">
                <a:solidFill>
                  <a:schemeClr val="tx1"/>
                </a:solidFill>
                <a:effectLst/>
                <a:latin typeface="+mn-lt"/>
                <a:ea typeface="+mn-ea"/>
                <a:cs typeface="+mn-cs"/>
              </a:rPr>
              <a:t>。这是微观结构方面的协同效应，微观结构的变化同样导致在纳米硬度中也出现协同效应。</a:t>
            </a:r>
            <a:endParaRPr lang="zh-CN" altLang="en-US" dirty="0"/>
          </a:p>
        </p:txBody>
      </p:sp>
      <p:sp>
        <p:nvSpPr>
          <p:cNvPr id="4" name="灯片编号占位符 3"/>
          <p:cNvSpPr>
            <a:spLocks noGrp="1"/>
          </p:cNvSpPr>
          <p:nvPr>
            <p:ph type="sldNum" sz="quarter" idx="10"/>
          </p:nvPr>
        </p:nvSpPr>
        <p:spPr/>
        <p:txBody>
          <a:bodyPr/>
          <a:lstStyle/>
          <a:p>
            <a:fld id="{7134B738-A780-4D86-8330-34388DA0DE3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我的报告完毕，谢谢各位老师及同学！</a:t>
            </a:r>
            <a:endParaRPr lang="zh-CN" altLang="en-US" dirty="0"/>
          </a:p>
        </p:txBody>
      </p:sp>
      <p:sp>
        <p:nvSpPr>
          <p:cNvPr id="4" name="灯片编号占位符 3"/>
          <p:cNvSpPr>
            <a:spLocks noGrp="1"/>
          </p:cNvSpPr>
          <p:nvPr>
            <p:ph type="sldNum" sz="quarter" idx="10"/>
          </p:nvPr>
        </p:nvSpPr>
        <p:spPr/>
        <p:txBody>
          <a:bodyPr/>
          <a:lstStyle/>
          <a:p>
            <a:pPr>
              <a:defRPr/>
            </a:pPr>
            <a:fld id="{86C62C22-C550-42EF-9545-5A6F67D9BF4D}"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defTabSz="1066800">
              <a:lnSpc>
                <a:spcPct val="150000"/>
              </a:lnSpc>
              <a:spcAft>
                <a:spcPct val="35000"/>
              </a:spcAft>
              <a:buNone/>
            </a:pPr>
            <a:r>
              <a:rPr lang="zh-CN" altLang="en-US" dirty="0" smtClean="0"/>
              <a:t>我的报告的内容主要由以下</a:t>
            </a:r>
            <a:r>
              <a:rPr lang="en-US" altLang="zh-CN" dirty="0" smtClean="0"/>
              <a:t>4</a:t>
            </a:r>
            <a:r>
              <a:rPr lang="zh-CN" altLang="en-US" dirty="0" smtClean="0"/>
              <a:t>比分组成：第一部分是</a:t>
            </a:r>
            <a:r>
              <a:rPr lang="zh-CN" altLang="en-US" sz="1200" b="0" dirty="0" smtClean="0">
                <a:solidFill>
                  <a:srgbClr val="0000FF"/>
                </a:solidFill>
                <a:latin typeface="华文楷体" panose="02010600040101010101" pitchFamily="2" charset="-122"/>
                <a:ea typeface="华文楷体" panose="02010600040101010101" pitchFamily="2" charset="-122"/>
              </a:rPr>
              <a:t>研究背景及意义，</a:t>
            </a:r>
            <a:r>
              <a:rPr lang="zh-CN" altLang="en-US" dirty="0" smtClean="0"/>
              <a:t>第二部分是</a:t>
            </a:r>
            <a:r>
              <a:rPr lang="zh-CN" altLang="en-US" sz="1200" b="0" dirty="0" smtClean="0">
                <a:solidFill>
                  <a:srgbClr val="0000FF"/>
                </a:solidFill>
                <a:latin typeface="华文楷体" panose="02010600040101010101" pitchFamily="2" charset="-122"/>
                <a:ea typeface="华文楷体" panose="02010600040101010101" pitchFamily="2" charset="-122"/>
              </a:rPr>
              <a:t>实验方案设计与实施，</a:t>
            </a:r>
            <a:r>
              <a:rPr lang="zh-CN" altLang="en-US" dirty="0" smtClean="0"/>
              <a:t>第三部分是</a:t>
            </a:r>
            <a:r>
              <a:rPr lang="en-US" altLang="zh-CN" sz="1200" b="0" dirty="0" err="1" smtClean="0">
                <a:solidFill>
                  <a:srgbClr val="0000FF"/>
                </a:solidFill>
                <a:latin typeface="华文楷体" panose="02010600040101010101" pitchFamily="2" charset="-122"/>
                <a:ea typeface="华文楷体" panose="02010600040101010101" pitchFamily="2" charset="-122"/>
              </a:rPr>
              <a:t>Xe+He</a:t>
            </a:r>
            <a:r>
              <a:rPr lang="en-US" altLang="zh-CN" sz="1200" b="0" dirty="0" smtClean="0">
                <a:solidFill>
                  <a:srgbClr val="0000FF"/>
                </a:solidFill>
                <a:latin typeface="华文楷体" panose="02010600040101010101" pitchFamily="2" charset="-122"/>
                <a:ea typeface="华文楷体" panose="02010600040101010101" pitchFamily="2" charset="-122"/>
              </a:rPr>
              <a:t> </a:t>
            </a:r>
            <a:r>
              <a:rPr lang="zh-CN" altLang="en-US" sz="1200" b="0" dirty="0" smtClean="0">
                <a:solidFill>
                  <a:srgbClr val="0000FF"/>
                </a:solidFill>
                <a:latin typeface="华文楷体" panose="02010600040101010101" pitchFamily="2" charset="-122"/>
                <a:ea typeface="华文楷体" panose="02010600040101010101" pitchFamily="2" charset="-122"/>
              </a:rPr>
              <a:t>离子辐照协同效应分析，</a:t>
            </a:r>
            <a:r>
              <a:rPr lang="zh-CN" altLang="en-US" dirty="0" smtClean="0"/>
              <a:t>第四部分是总结</a:t>
            </a:r>
            <a:endParaRPr lang="en-US" altLang="zh-CN" sz="1200" b="0" dirty="0" smtClean="0">
              <a:solidFill>
                <a:srgbClr val="0000FF"/>
              </a:solidFill>
              <a:latin typeface="华文楷体" panose="02010600040101010101" pitchFamily="2" charset="-122"/>
              <a:ea typeface="华文楷体" panose="0201060004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7134B738-A780-4D86-8330-34388DA0DE3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熔盐反应堆（</a:t>
            </a:r>
            <a:r>
              <a:rPr lang="en-US" altLang="zh-CN" sz="1200" kern="1200" dirty="0" smtClean="0">
                <a:solidFill>
                  <a:schemeClr val="tx1"/>
                </a:solidFill>
                <a:effectLst/>
                <a:latin typeface="+mn-lt"/>
                <a:ea typeface="+mn-ea"/>
                <a:cs typeface="+mn-cs"/>
              </a:rPr>
              <a:t>MSR</a:t>
            </a:r>
            <a:r>
              <a:rPr lang="zh-CN" altLang="zh-CN" sz="1200" kern="1200" dirty="0" smtClean="0">
                <a:solidFill>
                  <a:schemeClr val="tx1"/>
                </a:solidFill>
                <a:effectLst/>
                <a:latin typeface="+mn-lt"/>
                <a:ea typeface="+mn-ea"/>
                <a:cs typeface="+mn-cs"/>
              </a:rPr>
              <a:t>）作为最有发展前途的六座四代裂变反应堆的堆型之一，以其高效率、高安全性和可靠性引起了世界各国的广泛关注。</a:t>
            </a:r>
            <a:r>
              <a:rPr lang="zh-CN" altLang="en-US" sz="1200" kern="1200" dirty="0" smtClean="0">
                <a:solidFill>
                  <a:schemeClr val="tx1"/>
                </a:solidFill>
                <a:effectLst/>
                <a:latin typeface="+mn-lt"/>
                <a:ea typeface="+mn-ea"/>
                <a:cs typeface="+mn-cs"/>
              </a:rPr>
              <a:t>然而，</a:t>
            </a:r>
            <a:r>
              <a:rPr lang="zh-CN" altLang="zh-CN" sz="1200" kern="1200" dirty="0" smtClean="0">
                <a:solidFill>
                  <a:schemeClr val="tx1"/>
                </a:solidFill>
                <a:effectLst/>
                <a:latin typeface="+mn-lt"/>
                <a:ea typeface="+mn-ea"/>
                <a:cs typeface="+mn-cs"/>
              </a:rPr>
              <a:t>熔盐反应堆</a:t>
            </a:r>
            <a:r>
              <a:rPr lang="zh-CN" altLang="en-US" sz="1200" kern="1200" dirty="0" smtClean="0">
                <a:solidFill>
                  <a:schemeClr val="tx1"/>
                </a:solidFill>
                <a:effectLst/>
                <a:latin typeface="+mn-lt"/>
                <a:ea typeface="+mn-ea"/>
                <a:cs typeface="+mn-cs"/>
              </a:rPr>
              <a:t>要面临</a:t>
            </a:r>
            <a:r>
              <a:rPr lang="zh-CN" altLang="zh-CN" sz="1200" kern="1200" dirty="0" smtClean="0">
                <a:solidFill>
                  <a:schemeClr val="tx1"/>
                </a:solidFill>
                <a:effectLst/>
                <a:latin typeface="+mn-lt"/>
                <a:ea typeface="+mn-ea"/>
                <a:cs typeface="+mn-cs"/>
              </a:rPr>
              <a:t>高温、高中子剂量辐照、强氟化物熔盐腐蚀等极端工作环境，这对其结构材料提出了极大的挑战。实际上，早在</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世纪</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年代，美国橡树岭国家实验室（</a:t>
            </a:r>
            <a:r>
              <a:rPr lang="en-US" altLang="zh-CN" sz="1200" kern="1200" dirty="0" smtClean="0">
                <a:solidFill>
                  <a:schemeClr val="tx1"/>
                </a:solidFill>
                <a:effectLst/>
                <a:latin typeface="+mn-lt"/>
                <a:ea typeface="+mn-ea"/>
                <a:cs typeface="+mn-cs"/>
              </a:rPr>
              <a:t>ORNL</a:t>
            </a:r>
            <a:r>
              <a:rPr lang="zh-CN" altLang="zh-CN" sz="1200" kern="1200" dirty="0" smtClean="0">
                <a:solidFill>
                  <a:schemeClr val="tx1"/>
                </a:solidFill>
                <a:effectLst/>
                <a:latin typeface="+mn-lt"/>
                <a:ea typeface="+mn-ea"/>
                <a:cs typeface="+mn-cs"/>
              </a:rPr>
              <a:t>）的研究人员就已经为熔融盐反应实验堆（</a:t>
            </a:r>
            <a:r>
              <a:rPr lang="en-US" altLang="zh-CN" sz="1200" kern="1200" dirty="0" smtClean="0">
                <a:solidFill>
                  <a:schemeClr val="tx1"/>
                </a:solidFill>
                <a:effectLst/>
                <a:latin typeface="+mn-lt"/>
                <a:ea typeface="+mn-ea"/>
                <a:cs typeface="+mn-cs"/>
              </a:rPr>
              <a:t>MSRE</a:t>
            </a:r>
            <a:r>
              <a:rPr lang="zh-CN" altLang="zh-CN" sz="1200" kern="1200" dirty="0" smtClean="0">
                <a:solidFill>
                  <a:schemeClr val="tx1"/>
                </a:solidFill>
                <a:effectLst/>
                <a:latin typeface="+mn-lt"/>
                <a:ea typeface="+mn-ea"/>
                <a:cs typeface="+mn-cs"/>
              </a:rPr>
              <a:t>）开发了镍基</a:t>
            </a:r>
            <a:r>
              <a:rPr lang="en-US" altLang="zh-CN" sz="1200" kern="1200" dirty="0" err="1" smtClean="0">
                <a:solidFill>
                  <a:schemeClr val="tx1"/>
                </a:solidFill>
                <a:effectLst/>
                <a:latin typeface="+mn-lt"/>
                <a:ea typeface="+mn-ea"/>
                <a:cs typeface="+mn-cs"/>
              </a:rPr>
              <a:t>Hastelloy</a:t>
            </a:r>
            <a:r>
              <a:rPr lang="en-US" altLang="zh-CN" sz="1200" kern="1200" dirty="0" smtClean="0">
                <a:solidFill>
                  <a:schemeClr val="tx1"/>
                </a:solidFill>
                <a:effectLst/>
                <a:latin typeface="+mn-lt"/>
                <a:ea typeface="+mn-ea"/>
                <a:cs typeface="+mn-cs"/>
              </a:rPr>
              <a:t> N</a:t>
            </a:r>
            <a:r>
              <a:rPr lang="zh-CN" altLang="zh-CN" sz="1200" kern="1200" dirty="0" smtClean="0">
                <a:solidFill>
                  <a:schemeClr val="tx1"/>
                </a:solidFill>
                <a:effectLst/>
                <a:latin typeface="+mn-lt"/>
                <a:ea typeface="+mn-ea"/>
                <a:cs typeface="+mn-cs"/>
              </a:rPr>
              <a:t>合金。该合金具有优异的耐腐蚀性能和良好的高温</a:t>
            </a:r>
            <a:r>
              <a:rPr lang="zh-CN" altLang="en-US" sz="1200" kern="1200" dirty="0" smtClean="0">
                <a:solidFill>
                  <a:schemeClr val="tx1"/>
                </a:solidFill>
                <a:effectLst/>
                <a:latin typeface="+mn-lt"/>
                <a:ea typeface="+mn-ea"/>
                <a:cs typeface="+mn-cs"/>
              </a:rPr>
              <a:t>机械性能</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并且，在橡树岭的</a:t>
            </a:r>
            <a:r>
              <a:rPr lang="en-US" altLang="zh-CN" sz="1200" kern="1200" dirty="0" smtClean="0">
                <a:solidFill>
                  <a:schemeClr val="tx1"/>
                </a:solidFill>
                <a:effectLst/>
                <a:latin typeface="+mn-lt"/>
                <a:ea typeface="+mn-ea"/>
                <a:cs typeface="+mn-cs"/>
              </a:rPr>
              <a:t>MSRE</a:t>
            </a:r>
            <a:r>
              <a:rPr lang="zh-CN" altLang="en-US" sz="1200" kern="1200" dirty="0" smtClean="0">
                <a:solidFill>
                  <a:schemeClr val="tx1"/>
                </a:solidFill>
                <a:effectLst/>
                <a:latin typeface="+mn-lt"/>
                <a:ea typeface="+mn-ea"/>
                <a:cs typeface="+mn-cs"/>
              </a:rPr>
              <a:t>中成功服役</a:t>
            </a: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年，因此，</a:t>
            </a:r>
            <a:r>
              <a:rPr lang="zh-CN" altLang="zh-CN" sz="1200" kern="1200" dirty="0" smtClean="0">
                <a:solidFill>
                  <a:schemeClr val="tx1"/>
                </a:solidFill>
                <a:effectLst/>
                <a:latin typeface="+mn-lt"/>
                <a:ea typeface="+mn-ea"/>
                <a:cs typeface="+mn-cs"/>
              </a:rPr>
              <a:t>到目前为止，</a:t>
            </a:r>
            <a:r>
              <a:rPr lang="zh-CN" altLang="en-US" sz="1200" kern="1200" dirty="0" smtClean="0">
                <a:solidFill>
                  <a:schemeClr val="tx1"/>
                </a:solidFill>
                <a:effectLst/>
                <a:latin typeface="+mn-lt"/>
                <a:ea typeface="+mn-ea"/>
                <a:cs typeface="+mn-cs"/>
              </a:rPr>
              <a:t>该合金</a:t>
            </a:r>
            <a:r>
              <a:rPr lang="zh-CN" altLang="zh-CN" sz="1200" kern="1200" dirty="0" smtClean="0">
                <a:solidFill>
                  <a:schemeClr val="tx1"/>
                </a:solidFill>
                <a:effectLst/>
                <a:latin typeface="+mn-lt"/>
                <a:ea typeface="+mn-ea"/>
                <a:cs typeface="+mn-cs"/>
              </a:rPr>
              <a:t>被认为是最优的</a:t>
            </a:r>
            <a:r>
              <a:rPr lang="zh-CN" altLang="en-US" sz="1200" kern="1200" dirty="0" smtClean="0">
                <a:solidFill>
                  <a:schemeClr val="tx1"/>
                </a:solidFill>
                <a:effectLst/>
                <a:latin typeface="+mn-lt"/>
                <a:ea typeface="+mn-ea"/>
                <a:cs typeface="+mn-cs"/>
              </a:rPr>
              <a:t>熔盐堆堆用</a:t>
            </a:r>
            <a:r>
              <a:rPr lang="zh-CN" altLang="zh-CN" sz="1200" kern="1200" dirty="0" smtClean="0">
                <a:solidFill>
                  <a:schemeClr val="tx1"/>
                </a:solidFill>
                <a:effectLst/>
                <a:latin typeface="+mn-lt"/>
                <a:ea typeface="+mn-ea"/>
                <a:cs typeface="+mn-cs"/>
              </a:rPr>
              <a:t>候选结构材料。</a:t>
            </a:r>
            <a:endParaRPr lang="zh-CN" altLang="en-US" dirty="0"/>
          </a:p>
        </p:txBody>
      </p:sp>
      <p:sp>
        <p:nvSpPr>
          <p:cNvPr id="4" name="灯片编号占位符 3"/>
          <p:cNvSpPr>
            <a:spLocks noGrp="1"/>
          </p:cNvSpPr>
          <p:nvPr>
            <p:ph type="sldNum" sz="quarter" idx="10"/>
          </p:nvPr>
        </p:nvSpPr>
        <p:spPr/>
        <p:txBody>
          <a:bodyPr/>
          <a:lstStyle/>
          <a:p>
            <a:fld id="{7134B738-A780-4D86-8330-34388DA0DE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smtClean="0">
                <a:latin typeface="华文楷体" panose="02010600040101010101" pitchFamily="2" charset="-122"/>
                <a:ea typeface="华文楷体" panose="02010600040101010101" pitchFamily="2" charset="-122"/>
              </a:rPr>
              <a:t>核反应堆堆用结构材料与常规工业结构材料最大的不同，在于核反应堆内的结构材料需要遭受强烈的中子辐照。从</a:t>
            </a:r>
            <a:r>
              <a:rPr lang="en-US" altLang="zh-CN" b="0" dirty="0" err="1" smtClean="0">
                <a:latin typeface="华文楷体" panose="02010600040101010101" pitchFamily="2" charset="-122"/>
                <a:ea typeface="华文楷体" panose="02010600040101010101" pitchFamily="2" charset="-122"/>
              </a:rPr>
              <a:t>Hastelloy</a:t>
            </a:r>
            <a:r>
              <a:rPr lang="en-US" altLang="zh-CN" b="0" dirty="0" smtClean="0">
                <a:latin typeface="华文楷体" panose="02010600040101010101" pitchFamily="2" charset="-122"/>
                <a:ea typeface="华文楷体" panose="02010600040101010101" pitchFamily="2" charset="-122"/>
              </a:rPr>
              <a:t> N </a:t>
            </a:r>
            <a:r>
              <a:rPr lang="zh-CN" altLang="en-US" b="0" dirty="0" smtClean="0">
                <a:latin typeface="华文楷体" panose="02010600040101010101" pitchFamily="2" charset="-122"/>
                <a:ea typeface="华文楷体" panose="02010600040101010101" pitchFamily="2" charset="-122"/>
              </a:rPr>
              <a:t>的主要化学成分中可以看出，</a:t>
            </a:r>
            <a:r>
              <a:rPr lang="en-US" altLang="zh-CN" b="0" dirty="0" smtClean="0">
                <a:latin typeface="华文楷体" panose="02010600040101010101" pitchFamily="2" charset="-122"/>
                <a:ea typeface="华文楷体" panose="02010600040101010101" pitchFamily="2" charset="-122"/>
              </a:rPr>
              <a:t>Ni</a:t>
            </a:r>
            <a:r>
              <a:rPr lang="zh-CN" altLang="en-US" b="0" dirty="0" smtClean="0">
                <a:latin typeface="华文楷体" panose="02010600040101010101" pitchFamily="2" charset="-122"/>
                <a:ea typeface="华文楷体" panose="02010600040101010101" pitchFamily="2" charset="-122"/>
              </a:rPr>
              <a:t>的含量最多，中子易于</a:t>
            </a:r>
            <a:r>
              <a:rPr lang="en-US" altLang="zh-CN" b="0" dirty="0" smtClean="0">
                <a:latin typeface="华文楷体" panose="02010600040101010101" pitchFamily="2" charset="-122"/>
                <a:ea typeface="华文楷体" panose="02010600040101010101" pitchFamily="2" charset="-122"/>
              </a:rPr>
              <a:t>Ni</a:t>
            </a:r>
            <a:r>
              <a:rPr lang="zh-CN" altLang="en-US" b="0" dirty="0" smtClean="0">
                <a:latin typeface="华文楷体" panose="02010600040101010101" pitchFamily="2" charset="-122"/>
                <a:ea typeface="华文楷体" panose="02010600040101010101" pitchFamily="2" charset="-122"/>
              </a:rPr>
              <a:t>元素发生</a:t>
            </a:r>
            <a:r>
              <a:rPr lang="en-US" altLang="zh-CN" b="0" dirty="0" smtClean="0">
                <a:latin typeface="华文楷体" panose="02010600040101010101" pitchFamily="2" charset="-122"/>
                <a:ea typeface="华文楷体" panose="02010600040101010101" pitchFamily="2" charset="-122"/>
              </a:rPr>
              <a:t>(n, </a:t>
            </a:r>
            <a:r>
              <a:rPr lang="el-GR" altLang="zh-CN" b="0" dirty="0" smtClean="0">
                <a:latin typeface="华文楷体" panose="02010600040101010101" pitchFamily="2" charset="-122"/>
                <a:ea typeface="华文楷体" panose="02010600040101010101" pitchFamily="2" charset="-122"/>
              </a:rPr>
              <a:t>α)</a:t>
            </a:r>
            <a:r>
              <a:rPr lang="zh-CN" altLang="en-US" b="0" dirty="0" smtClean="0">
                <a:latin typeface="华文楷体" panose="02010600040101010101" pitchFamily="2" charset="-122"/>
                <a:ea typeface="华文楷体" panose="02010600040101010101" pitchFamily="2" charset="-122"/>
              </a:rPr>
              <a:t>核反应</a:t>
            </a:r>
            <a:r>
              <a:rPr lang="zh-CN" altLang="zh-CN" sz="1200" kern="1200" dirty="0" smtClean="0">
                <a:solidFill>
                  <a:schemeClr val="tx1"/>
                </a:solidFill>
                <a:effectLst/>
                <a:latin typeface="+mn-lt"/>
                <a:ea typeface="+mn-ea"/>
                <a:cs typeface="+mn-cs"/>
              </a:rPr>
              <a:t>产生氦原子，这些氦原子可以在镍基合金材料中扩散和聚集，最终导致氦泡的形成</a:t>
            </a:r>
            <a:r>
              <a:rPr lang="zh-CN" altLang="en-US" sz="1200" kern="1200" dirty="0" smtClean="0">
                <a:solidFill>
                  <a:schemeClr val="tx1"/>
                </a:solidFill>
                <a:effectLst/>
                <a:latin typeface="+mn-lt"/>
                <a:ea typeface="+mn-ea"/>
                <a:cs typeface="+mn-cs"/>
              </a:rPr>
              <a:t>。右下图</a:t>
            </a:r>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显示了</a:t>
            </a:r>
            <a:r>
              <a:rPr lang="en-US" altLang="zh-CN" sz="1200" kern="1200" dirty="0" smtClean="0">
                <a:solidFill>
                  <a:schemeClr val="tx1"/>
                </a:solidFill>
                <a:effectLst/>
                <a:latin typeface="+mn-lt"/>
                <a:ea typeface="+mn-ea"/>
                <a:cs typeface="+mn-cs"/>
              </a:rPr>
              <a:t>MSER </a:t>
            </a:r>
            <a:r>
              <a:rPr lang="zh-CN" altLang="en-US" sz="1200" kern="1200" dirty="0" smtClean="0">
                <a:solidFill>
                  <a:schemeClr val="tx1"/>
                </a:solidFill>
                <a:effectLst/>
                <a:latin typeface="+mn-lt"/>
                <a:ea typeface="+mn-ea"/>
                <a:cs typeface="+mn-cs"/>
              </a:rPr>
              <a:t>内热中子剂量与氦浓度的应对关系，以及合金的断裂应变与辐照剂量（氦浓度）之间的关系。可以发现，在热中子剂量为</a:t>
            </a:r>
            <a:r>
              <a:rPr lang="en-US" altLang="zh-CN" sz="1200" kern="1200" dirty="0" smtClean="0">
                <a:solidFill>
                  <a:schemeClr val="tx1"/>
                </a:solidFill>
                <a:effectLst/>
                <a:latin typeface="+mn-lt"/>
                <a:ea typeface="+mn-ea"/>
                <a:cs typeface="+mn-cs"/>
              </a:rPr>
              <a:t>1.3×1019 n/cm2 </a:t>
            </a:r>
            <a:r>
              <a:rPr lang="zh-CN" altLang="en-US" sz="1200" kern="1200" dirty="0" smtClean="0">
                <a:solidFill>
                  <a:schemeClr val="tx1"/>
                </a:solidFill>
                <a:effectLst/>
                <a:latin typeface="+mn-lt"/>
                <a:ea typeface="+mn-ea"/>
                <a:cs typeface="+mn-cs"/>
              </a:rPr>
              <a:t>时，材料中相应的氦浓度约为</a:t>
            </a:r>
            <a:r>
              <a:rPr lang="en-US" altLang="zh-CN" sz="1200" kern="1200" dirty="0" smtClean="0">
                <a:solidFill>
                  <a:schemeClr val="tx1"/>
                </a:solidFill>
                <a:effectLst/>
                <a:latin typeface="+mn-lt"/>
                <a:ea typeface="+mn-ea"/>
                <a:cs typeface="+mn-cs"/>
              </a:rPr>
              <a:t>1 ppm</a:t>
            </a:r>
            <a:r>
              <a:rPr lang="zh-CN" altLang="en-US" sz="1200" kern="1200" dirty="0" smtClean="0">
                <a:solidFill>
                  <a:schemeClr val="tx1"/>
                </a:solidFill>
                <a:effectLst/>
                <a:latin typeface="+mn-lt"/>
                <a:ea typeface="+mn-ea"/>
                <a:cs typeface="+mn-cs"/>
              </a:rPr>
              <a:t>，在应变率</a:t>
            </a:r>
            <a:r>
              <a:rPr lang="en-US" altLang="zh-CN" sz="1200" kern="1200" dirty="0" smtClean="0">
                <a:solidFill>
                  <a:schemeClr val="tx1"/>
                </a:solidFill>
                <a:effectLst/>
                <a:latin typeface="+mn-lt"/>
                <a:ea typeface="+mn-ea"/>
                <a:cs typeface="+mn-cs"/>
              </a:rPr>
              <a:t>0.1 %/</a:t>
            </a:r>
            <a:r>
              <a:rPr lang="en-US" altLang="zh-CN" sz="1200" kern="1200" dirty="0" err="1" smtClean="0">
                <a:solidFill>
                  <a:schemeClr val="tx1"/>
                </a:solidFill>
                <a:effectLst/>
                <a:latin typeface="+mn-lt"/>
                <a:ea typeface="+mn-ea"/>
                <a:cs typeface="+mn-cs"/>
              </a:rPr>
              <a:t>hr</a:t>
            </a:r>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的蠕变条件下，即便只有</a:t>
            </a:r>
            <a:r>
              <a:rPr lang="en-US" altLang="zh-CN" sz="1200" kern="1200" dirty="0" smtClean="0">
                <a:solidFill>
                  <a:schemeClr val="tx1"/>
                </a:solidFill>
                <a:effectLst/>
                <a:latin typeface="+mn-lt"/>
                <a:ea typeface="+mn-ea"/>
                <a:cs typeface="+mn-cs"/>
              </a:rPr>
              <a:t>1ppm</a:t>
            </a:r>
            <a:r>
              <a:rPr lang="zh-CN" altLang="en-US" sz="1200" kern="1200" dirty="0" smtClean="0">
                <a:solidFill>
                  <a:schemeClr val="tx1"/>
                </a:solidFill>
                <a:effectLst/>
                <a:latin typeface="+mn-lt"/>
                <a:ea typeface="+mn-ea"/>
                <a:cs typeface="+mn-cs"/>
              </a:rPr>
              <a:t>的氦，合金的断裂应变从</a:t>
            </a:r>
            <a:r>
              <a:rPr lang="en-US" altLang="zh-CN" sz="1200" kern="1200" dirty="0" smtClean="0">
                <a:solidFill>
                  <a:schemeClr val="tx1"/>
                </a:solidFill>
                <a:effectLst/>
                <a:latin typeface="+mn-lt"/>
                <a:ea typeface="+mn-ea"/>
                <a:cs typeface="+mn-cs"/>
              </a:rPr>
              <a:t>30 %</a:t>
            </a:r>
            <a:r>
              <a:rPr lang="zh-CN" altLang="en-US" sz="1200" kern="1200" dirty="0" smtClean="0">
                <a:solidFill>
                  <a:schemeClr val="tx1"/>
                </a:solidFill>
                <a:effectLst/>
                <a:latin typeface="+mn-lt"/>
                <a:ea typeface="+mn-ea"/>
                <a:cs typeface="+mn-cs"/>
              </a:rPr>
              <a:t>下降到</a:t>
            </a:r>
            <a:r>
              <a:rPr lang="en-US" altLang="zh-CN" sz="1200" kern="1200" dirty="0" smtClean="0">
                <a:solidFill>
                  <a:schemeClr val="tx1"/>
                </a:solidFill>
                <a:effectLst/>
                <a:latin typeface="+mn-lt"/>
                <a:ea typeface="+mn-ea"/>
                <a:cs typeface="+mn-cs"/>
              </a:rPr>
              <a:t>2 %</a:t>
            </a:r>
            <a:r>
              <a:rPr lang="zh-CN" altLang="en-US" sz="1200" kern="1200" dirty="0" smtClean="0">
                <a:solidFill>
                  <a:schemeClr val="tx1"/>
                </a:solidFill>
                <a:effectLst/>
                <a:latin typeface="+mn-lt"/>
                <a:ea typeface="+mn-ea"/>
                <a:cs typeface="+mn-cs"/>
              </a:rPr>
              <a:t>，表现出强烈的脆化效应。根据</a:t>
            </a:r>
            <a:r>
              <a:rPr lang="en-US" altLang="zh-CN" sz="1200" kern="1200" dirty="0" smtClean="0">
                <a:solidFill>
                  <a:schemeClr val="tx1"/>
                </a:solidFill>
                <a:effectLst/>
                <a:latin typeface="+mn-lt"/>
                <a:ea typeface="+mn-ea"/>
                <a:cs typeface="+mn-cs"/>
              </a:rPr>
              <a:t>ORNL </a:t>
            </a:r>
            <a:r>
              <a:rPr lang="zh-CN" altLang="en-US" sz="1200" kern="1200" dirty="0" smtClean="0">
                <a:solidFill>
                  <a:schemeClr val="tx1"/>
                </a:solidFill>
                <a:effectLst/>
                <a:latin typeface="+mn-lt"/>
                <a:ea typeface="+mn-ea"/>
                <a:cs typeface="+mn-cs"/>
              </a:rPr>
              <a:t>材料监测报告，</a:t>
            </a:r>
            <a:r>
              <a:rPr lang="en-US" altLang="zh-CN" sz="1200" kern="1200" dirty="0" err="1" smtClean="0">
                <a:solidFill>
                  <a:schemeClr val="tx1"/>
                </a:solidFill>
                <a:effectLst/>
                <a:latin typeface="+mn-lt"/>
                <a:ea typeface="+mn-ea"/>
                <a:cs typeface="+mn-cs"/>
              </a:rPr>
              <a:t>Hastelloy</a:t>
            </a:r>
            <a:r>
              <a:rPr lang="en-US" altLang="zh-CN" sz="1200" kern="1200" dirty="0" smtClean="0">
                <a:solidFill>
                  <a:schemeClr val="tx1"/>
                </a:solidFill>
                <a:effectLst/>
                <a:latin typeface="+mn-lt"/>
                <a:ea typeface="+mn-ea"/>
                <a:cs typeface="+mn-cs"/>
              </a:rPr>
              <a:t> N </a:t>
            </a:r>
            <a:r>
              <a:rPr lang="zh-CN" altLang="en-US" sz="1200" kern="1200" dirty="0" smtClean="0">
                <a:solidFill>
                  <a:schemeClr val="tx1"/>
                </a:solidFill>
                <a:effectLst/>
                <a:latin typeface="+mn-lt"/>
                <a:ea typeface="+mn-ea"/>
                <a:cs typeface="+mn-cs"/>
              </a:rPr>
              <a:t>合金在堆内</a:t>
            </a:r>
            <a:r>
              <a:rPr lang="en-US" altLang="zh-CN" sz="1200" kern="1200" dirty="0" smtClean="0">
                <a:solidFill>
                  <a:schemeClr val="tx1"/>
                </a:solidFill>
                <a:effectLst/>
                <a:latin typeface="+mn-lt"/>
                <a:ea typeface="+mn-ea"/>
                <a:cs typeface="+mn-cs"/>
              </a:rPr>
              <a:t>650 </a:t>
            </a:r>
            <a:r>
              <a:rPr lang="zh-CN" altLang="en-US" sz="1200" kern="1200" dirty="0" smtClean="0">
                <a:solidFill>
                  <a:schemeClr val="tx1"/>
                </a:solidFill>
                <a:effectLst/>
                <a:latin typeface="+mn-lt"/>
                <a:ea typeface="+mn-ea"/>
                <a:cs typeface="+mn-cs"/>
              </a:rPr>
              <a:t>℃环境下辐照</a:t>
            </a:r>
            <a:r>
              <a:rPr lang="en-US" altLang="zh-CN" sz="1200" kern="1200" dirty="0" smtClean="0">
                <a:solidFill>
                  <a:schemeClr val="tx1"/>
                </a:solidFill>
                <a:effectLst/>
                <a:latin typeface="+mn-lt"/>
                <a:ea typeface="+mn-ea"/>
                <a:cs typeface="+mn-cs"/>
              </a:rPr>
              <a:t>4800 </a:t>
            </a:r>
            <a:r>
              <a:rPr lang="zh-CN" altLang="en-US" sz="1200" kern="1200" dirty="0" smtClean="0">
                <a:solidFill>
                  <a:schemeClr val="tx1"/>
                </a:solidFill>
                <a:effectLst/>
                <a:latin typeface="+mn-lt"/>
                <a:ea typeface="+mn-ea"/>
                <a:cs typeface="+mn-cs"/>
              </a:rPr>
              <a:t>小时后（期间堆内</a:t>
            </a:r>
            <a:r>
              <a:rPr lang="en-US" altLang="zh-CN" sz="1200" kern="1200" dirty="0" smtClean="0">
                <a:solidFill>
                  <a:schemeClr val="tx1"/>
                </a:solidFill>
                <a:effectLst/>
                <a:latin typeface="+mn-lt"/>
                <a:ea typeface="+mn-ea"/>
                <a:cs typeface="+mn-cs"/>
              </a:rPr>
              <a:t>8 MW </a:t>
            </a:r>
            <a:r>
              <a:rPr lang="zh-CN" altLang="en-US" sz="1200" kern="1200" dirty="0" smtClean="0">
                <a:solidFill>
                  <a:schemeClr val="tx1"/>
                </a:solidFill>
                <a:effectLst/>
                <a:latin typeface="+mn-lt"/>
                <a:ea typeface="+mn-ea"/>
                <a:cs typeface="+mn-cs"/>
              </a:rPr>
              <a:t>满功率运行时间</a:t>
            </a:r>
            <a:r>
              <a:rPr lang="en-US" altLang="zh-CN" sz="1200" kern="1200" dirty="0" smtClean="0">
                <a:solidFill>
                  <a:schemeClr val="tx1"/>
                </a:solidFill>
                <a:effectLst/>
                <a:latin typeface="+mn-lt"/>
                <a:ea typeface="+mn-ea"/>
                <a:cs typeface="+mn-cs"/>
              </a:rPr>
              <a:t>4531 </a:t>
            </a:r>
            <a:r>
              <a:rPr lang="zh-CN" altLang="en-US" sz="1200" kern="1200" dirty="0" smtClean="0">
                <a:solidFill>
                  <a:schemeClr val="tx1"/>
                </a:solidFill>
                <a:effectLst/>
                <a:latin typeface="+mn-lt"/>
                <a:ea typeface="+mn-ea"/>
                <a:cs typeface="+mn-cs"/>
              </a:rPr>
              <a:t>小时），材料内积累的热中子、快中子（</a:t>
            </a:r>
            <a:r>
              <a:rPr lang="en-US" altLang="zh-CN" sz="1200" kern="1200" dirty="0" smtClean="0">
                <a:solidFill>
                  <a:schemeClr val="tx1"/>
                </a:solidFill>
                <a:effectLst/>
                <a:latin typeface="+mn-lt"/>
                <a:ea typeface="+mn-ea"/>
                <a:cs typeface="+mn-cs"/>
              </a:rPr>
              <a:t>&gt; 0.876 eV</a:t>
            </a:r>
            <a:r>
              <a:rPr lang="zh-CN" altLang="en-US" sz="1200" kern="1200" dirty="0" smtClean="0">
                <a:solidFill>
                  <a:schemeClr val="tx1"/>
                </a:solidFill>
                <a:effectLst/>
                <a:latin typeface="+mn-lt"/>
                <a:ea typeface="+mn-ea"/>
                <a:cs typeface="+mn-cs"/>
              </a:rPr>
              <a:t>）剂量分别为 </a:t>
            </a:r>
            <a:r>
              <a:rPr lang="en-US" altLang="zh-CN" sz="1200" kern="1200" dirty="0" smtClean="0">
                <a:solidFill>
                  <a:schemeClr val="tx1"/>
                </a:solidFill>
                <a:effectLst/>
                <a:latin typeface="+mn-lt"/>
                <a:ea typeface="+mn-ea"/>
                <a:cs typeface="+mn-cs"/>
              </a:rPr>
              <a:t>1.3×1020 n/cm2</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3.8×1020 n/cm2</a:t>
            </a:r>
            <a:r>
              <a:rPr lang="zh-CN" altLang="en-US" sz="1200" kern="1200" dirty="0" smtClean="0">
                <a:solidFill>
                  <a:schemeClr val="tx1"/>
                </a:solidFill>
                <a:effectLst/>
                <a:latin typeface="+mn-lt"/>
                <a:ea typeface="+mn-ea"/>
                <a:cs typeface="+mn-cs"/>
              </a:rPr>
              <a:t>，合金内通过嬗变反应产生的氦浓度将超过</a:t>
            </a:r>
            <a:r>
              <a:rPr lang="en-US" altLang="zh-CN" sz="1200" kern="1200" dirty="0" smtClean="0">
                <a:solidFill>
                  <a:schemeClr val="tx1"/>
                </a:solidFill>
                <a:effectLst/>
                <a:latin typeface="+mn-lt"/>
                <a:ea typeface="+mn-ea"/>
                <a:cs typeface="+mn-cs"/>
              </a:rPr>
              <a:t>8 ppm</a:t>
            </a:r>
            <a:r>
              <a:rPr lang="zh-CN" altLang="en-US" sz="1200" kern="1200" dirty="0" smtClean="0">
                <a:solidFill>
                  <a:schemeClr val="tx1"/>
                </a:solidFill>
                <a:effectLst/>
                <a:latin typeface="+mn-lt"/>
                <a:ea typeface="+mn-ea"/>
                <a:cs typeface="+mn-cs"/>
              </a:rPr>
              <a:t>。这意味着随着反应堆功率的提高和服役时间的延长，</a:t>
            </a:r>
            <a:r>
              <a:rPr lang="en-US" altLang="zh-CN" sz="1200" kern="1200" dirty="0" err="1" smtClean="0">
                <a:solidFill>
                  <a:schemeClr val="tx1"/>
                </a:solidFill>
                <a:effectLst/>
                <a:latin typeface="+mn-lt"/>
                <a:ea typeface="+mn-ea"/>
                <a:cs typeface="+mn-cs"/>
              </a:rPr>
              <a:t>Hastelloy</a:t>
            </a:r>
            <a:r>
              <a:rPr lang="en-US" altLang="zh-CN" sz="1200" kern="1200" dirty="0" smtClean="0">
                <a:solidFill>
                  <a:schemeClr val="tx1"/>
                </a:solidFill>
                <a:effectLst/>
                <a:latin typeface="+mn-lt"/>
                <a:ea typeface="+mn-ea"/>
                <a:cs typeface="+mn-cs"/>
              </a:rPr>
              <a:t> N </a:t>
            </a:r>
            <a:r>
              <a:rPr lang="zh-CN" altLang="en-US" sz="1200" kern="1200" dirty="0" smtClean="0">
                <a:solidFill>
                  <a:schemeClr val="tx1"/>
                </a:solidFill>
                <a:effectLst/>
                <a:latin typeface="+mn-lt"/>
                <a:ea typeface="+mn-ea"/>
                <a:cs typeface="+mn-cs"/>
              </a:rPr>
              <a:t>合金将面临更加严峻的脆化风险。</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
        <p:nvSpPr>
          <p:cNvPr id="5" name="日期占位符 4"/>
          <p:cNvSpPr>
            <a:spLocks noGrp="1"/>
          </p:cNvSpPr>
          <p:nvPr>
            <p:ph type="dt" idx="11"/>
          </p:nvPr>
        </p:nvSpPr>
        <p:spPr/>
        <p:txBody>
          <a:bodyPr/>
          <a:lstStyle/>
          <a:p>
            <a:fld id="{16231E94-77D2-4984-8EEF-B06AC94071F0}" type="datetime1">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材料内的中子除了会与金属元素发生嬗变反应外，材料在遭受中子辐照的过程中还会造成原子离位，</a:t>
            </a:r>
            <a:r>
              <a:rPr lang="zh-CN" altLang="en-US" sz="2400" dirty="0" smtClean="0"/>
              <a:t>产生大量的离位损伤缺陷，比如位错环等。这些辐照诱导的</a:t>
            </a:r>
            <a:r>
              <a:rPr lang="zh-CN" altLang="zh-CN" sz="1200" kern="1200" dirty="0" smtClean="0">
                <a:solidFill>
                  <a:schemeClr val="tx1"/>
                </a:solidFill>
                <a:effectLst/>
                <a:latin typeface="+mn-lt"/>
                <a:ea typeface="+mn-ea"/>
                <a:cs typeface="+mn-cs"/>
              </a:rPr>
              <a:t>缺陷会钉扎位错线并阻碍其自由运动，这将导致屈服强度的增加，</a:t>
            </a:r>
            <a:r>
              <a:rPr lang="zh-CN" altLang="en-US" sz="1200" kern="1200" dirty="0" smtClean="0">
                <a:solidFill>
                  <a:schemeClr val="tx1"/>
                </a:solidFill>
                <a:effectLst/>
                <a:latin typeface="+mn-lt"/>
                <a:ea typeface="+mn-ea"/>
                <a:cs typeface="+mn-cs"/>
              </a:rPr>
              <a:t>最终造成</a:t>
            </a:r>
            <a:r>
              <a:rPr lang="zh-CN" altLang="zh-CN" sz="1200" kern="1200" dirty="0" smtClean="0">
                <a:solidFill>
                  <a:schemeClr val="tx1"/>
                </a:solidFill>
                <a:effectLst/>
                <a:latin typeface="+mn-lt"/>
                <a:ea typeface="+mn-ea"/>
                <a:cs typeface="+mn-cs"/>
              </a:rPr>
              <a:t>材料的硬化</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开展中子辐照实验是评价堆用合金结构材料抗辐照损伤性能的最为直接有效的方式。与中子辐照相比，</a:t>
            </a:r>
            <a:r>
              <a:rPr lang="zh-CN" altLang="en-US" sz="1200" kern="1200" dirty="0" smtClean="0">
                <a:solidFill>
                  <a:schemeClr val="tx1"/>
                </a:solidFill>
                <a:effectLst/>
                <a:latin typeface="+mn-lt"/>
                <a:ea typeface="+mn-ea"/>
                <a:cs typeface="+mn-cs"/>
              </a:rPr>
              <a:t>重离子辐照</a:t>
            </a:r>
            <a:r>
              <a:rPr lang="zh-CN" altLang="zh-CN" sz="1200" kern="1200" dirty="0" smtClean="0">
                <a:solidFill>
                  <a:schemeClr val="tx1"/>
                </a:solidFill>
                <a:effectLst/>
                <a:latin typeface="+mn-lt"/>
                <a:ea typeface="+mn-ea"/>
                <a:cs typeface="+mn-cs"/>
              </a:rPr>
              <a:t>可以在材料内造成明显的离位损伤，这类似于中子辐照损伤行为</a:t>
            </a:r>
            <a:r>
              <a:rPr lang="zh-CN" altLang="en-US" sz="1200" kern="1200" dirty="0" smtClean="0">
                <a:solidFill>
                  <a:schemeClr val="tx1"/>
                </a:solidFill>
                <a:effectLst/>
                <a:latin typeface="+mn-lt"/>
                <a:ea typeface="+mn-ea"/>
                <a:cs typeface="+mn-cs"/>
              </a:rPr>
              <a:t>，同时</a:t>
            </a:r>
            <a:r>
              <a:rPr lang="zh-CN" altLang="zh-CN" sz="1200" kern="1200" dirty="0" smtClean="0">
                <a:solidFill>
                  <a:schemeClr val="tx1"/>
                </a:solidFill>
                <a:effectLst/>
                <a:latin typeface="+mn-lt"/>
                <a:ea typeface="+mn-ea"/>
                <a:cs typeface="+mn-cs"/>
              </a:rPr>
              <a:t>离子辐照</a:t>
            </a:r>
            <a:r>
              <a:rPr lang="zh-CN" altLang="en-US" sz="1200" kern="1200" dirty="0" smtClean="0">
                <a:solidFill>
                  <a:schemeClr val="tx1"/>
                </a:solidFill>
                <a:effectLst/>
                <a:latin typeface="+mn-lt"/>
                <a:ea typeface="+mn-ea"/>
                <a:cs typeface="+mn-cs"/>
              </a:rPr>
              <a:t>还</a:t>
            </a:r>
            <a:r>
              <a:rPr lang="zh-CN" altLang="zh-CN" sz="1200" kern="1200" dirty="0" smtClean="0">
                <a:solidFill>
                  <a:schemeClr val="tx1"/>
                </a:solidFill>
                <a:effectLst/>
                <a:latin typeface="+mn-lt"/>
                <a:ea typeface="+mn-ea"/>
                <a:cs typeface="+mn-cs"/>
              </a:rPr>
              <a:t>具有能量便于调节，束流控制方便，辐照装备较多，损伤速率大且几乎不活化等特点。</a:t>
            </a:r>
            <a:r>
              <a:rPr lang="zh-CN" altLang="en-US" sz="1200" kern="1200" dirty="0" smtClean="0">
                <a:solidFill>
                  <a:schemeClr val="tx1"/>
                </a:solidFill>
                <a:effectLst/>
                <a:latin typeface="+mn-lt"/>
                <a:ea typeface="+mn-ea"/>
                <a:cs typeface="+mn-cs"/>
              </a:rPr>
              <a:t>因此在实验中经常用离子辐照代替中子辐照来研究离位损伤缺陷。上面的三个图是国产</a:t>
            </a:r>
            <a:r>
              <a:rPr lang="en-US" altLang="zh-CN" sz="2400" kern="1200" dirty="0" err="1" smtClean="0">
                <a:solidFill>
                  <a:schemeClr val="tx1"/>
                </a:solidFill>
                <a:effectLst/>
                <a:latin typeface="+mn-lt"/>
                <a:ea typeface="+mn-ea"/>
                <a:cs typeface="+mn-cs"/>
              </a:rPr>
              <a:t>Hastelloy</a:t>
            </a:r>
            <a:r>
              <a:rPr lang="en-US" altLang="zh-CN" sz="2400" kern="1200" dirty="0" smtClean="0">
                <a:solidFill>
                  <a:schemeClr val="tx1"/>
                </a:solidFill>
                <a:effectLst/>
                <a:latin typeface="+mn-lt"/>
                <a:ea typeface="+mn-ea"/>
                <a:cs typeface="+mn-cs"/>
              </a:rPr>
              <a:t> N </a:t>
            </a:r>
            <a:r>
              <a:rPr lang="zh-CN" altLang="en-US" sz="2400" kern="1200" dirty="0" smtClean="0">
                <a:solidFill>
                  <a:schemeClr val="tx1"/>
                </a:solidFill>
                <a:effectLst/>
                <a:latin typeface="+mn-lt"/>
                <a:ea typeface="+mn-ea"/>
                <a:cs typeface="+mn-cs"/>
              </a:rPr>
              <a:t>合金在经过</a:t>
            </a:r>
            <a:r>
              <a:rPr lang="en-US" altLang="zh-CN" sz="2400" kern="1200" dirty="0" smtClean="0">
                <a:solidFill>
                  <a:schemeClr val="tx1"/>
                </a:solidFill>
                <a:effectLst/>
                <a:latin typeface="+mn-lt"/>
                <a:ea typeface="+mn-ea"/>
                <a:cs typeface="+mn-cs"/>
              </a:rPr>
              <a:t>Ni</a:t>
            </a:r>
            <a:r>
              <a:rPr lang="zh-CN" altLang="en-US" sz="2400" kern="1200" dirty="0" smtClean="0">
                <a:solidFill>
                  <a:schemeClr val="tx1"/>
                </a:solidFill>
                <a:effectLst/>
                <a:latin typeface="+mn-lt"/>
                <a:ea typeface="+mn-ea"/>
                <a:cs typeface="+mn-cs"/>
              </a:rPr>
              <a:t>离子辐照后的</a:t>
            </a:r>
            <a:r>
              <a:rPr lang="en-US" altLang="zh-CN" sz="2400" kern="1200" dirty="0" smtClean="0">
                <a:solidFill>
                  <a:schemeClr val="tx1"/>
                </a:solidFill>
                <a:effectLst/>
                <a:latin typeface="+mn-lt"/>
                <a:ea typeface="+mn-ea"/>
                <a:cs typeface="+mn-cs"/>
              </a:rPr>
              <a:t>TEM</a:t>
            </a:r>
            <a:r>
              <a:rPr lang="zh-CN" altLang="en-US" sz="2400" kern="1200" dirty="0" smtClean="0">
                <a:solidFill>
                  <a:schemeClr val="tx1"/>
                </a:solidFill>
                <a:effectLst/>
                <a:latin typeface="+mn-lt"/>
                <a:ea typeface="+mn-ea"/>
                <a:cs typeface="+mn-cs"/>
              </a:rPr>
              <a:t>微观结构图，</a:t>
            </a:r>
            <a:r>
              <a:rPr lang="zh-CN" altLang="zh-CN" sz="1200" kern="1200" dirty="0" smtClean="0">
                <a:solidFill>
                  <a:schemeClr val="tx1"/>
                </a:solidFill>
                <a:effectLst/>
                <a:latin typeface="+mn-lt"/>
                <a:ea typeface="+mn-ea"/>
                <a:cs typeface="+mn-cs"/>
              </a:rPr>
              <a:t>可以看出辐照后的样品产生了黑斑和位错环等缺陷。</a:t>
            </a:r>
            <a:r>
              <a:rPr lang="zh-CN" altLang="en-US" sz="2400" kern="1200" dirty="0" smtClean="0">
                <a:solidFill>
                  <a:schemeClr val="tx1"/>
                </a:solidFill>
                <a:effectLst/>
                <a:latin typeface="+mn-lt"/>
                <a:ea typeface="+mn-ea"/>
                <a:cs typeface="+mn-cs"/>
              </a:rPr>
              <a:t>从下面的纳米压痕结果可以看出：与未辐照样品相比，辐照后的样品产生了硬化现象，并且，随着辐照剂量的增加，硬化程度增加。</a:t>
            </a:r>
            <a:endParaRPr lang="zh-CN" altLang="en-US" sz="2400" dirty="0"/>
          </a:p>
        </p:txBody>
      </p:sp>
      <p:sp>
        <p:nvSpPr>
          <p:cNvPr id="5" name="灯片编号占位符 4"/>
          <p:cNvSpPr>
            <a:spLocks noGrp="1"/>
          </p:cNvSpPr>
          <p:nvPr>
            <p:ph type="sldNum" sz="quarter" idx="11"/>
          </p:nvPr>
        </p:nvSpPr>
        <p:spPr/>
        <p:txBody>
          <a:bodyPr/>
          <a:lstStyle/>
          <a:p>
            <a:fld id="{7134B738-A780-4D86-8330-34388DA0DE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前期研究人员对</a:t>
            </a:r>
            <a:r>
              <a:rPr lang="en-US" altLang="zh-CN" sz="1200" kern="1200" dirty="0" err="1" smtClean="0">
                <a:solidFill>
                  <a:schemeClr val="tx1"/>
                </a:solidFill>
                <a:effectLst/>
                <a:latin typeface="+mn-lt"/>
                <a:ea typeface="+mn-ea"/>
                <a:cs typeface="+mn-cs"/>
              </a:rPr>
              <a:t>Hastelloy</a:t>
            </a:r>
            <a:r>
              <a:rPr lang="en-US" altLang="zh-CN" sz="1200" kern="1200" dirty="0" smtClean="0">
                <a:solidFill>
                  <a:schemeClr val="tx1"/>
                </a:solidFill>
                <a:effectLst/>
                <a:latin typeface="+mn-lt"/>
                <a:ea typeface="+mn-ea"/>
                <a:cs typeface="+mn-cs"/>
              </a:rPr>
              <a:t> N</a:t>
            </a:r>
            <a:r>
              <a:rPr lang="zh-CN" altLang="zh-CN" sz="1200" kern="1200" dirty="0" smtClean="0">
                <a:solidFill>
                  <a:schemeClr val="tx1"/>
                </a:solidFill>
                <a:effectLst/>
                <a:latin typeface="+mn-lt"/>
                <a:ea typeface="+mn-ea"/>
                <a:cs typeface="+mn-cs"/>
              </a:rPr>
              <a:t>合金辐照效应的研究主要集中在单束离子辐照方面，就是说以前为了研究氦脆，就注入氦离子，为了研究离位损伤缺陷就只注入重离子。考虑到合金在反应堆服役过程中面临的环境非常复杂，离位损伤和氦的影响将会同时存在，二者可能对材料的辐照损伤产生协同效应。</a:t>
            </a:r>
            <a:r>
              <a:rPr lang="zh-CN" altLang="en-US" dirty="0" smtClean="0"/>
              <a:t>为了研究离位损伤缺陷与氦泡的相互作用，我们采用</a:t>
            </a:r>
            <a:r>
              <a:rPr lang="en-US" altLang="zh-CN" dirty="0" err="1" smtClean="0"/>
              <a:t>Xe+He</a:t>
            </a:r>
            <a:r>
              <a:rPr lang="zh-CN" altLang="en-US" dirty="0" smtClean="0"/>
              <a:t>离子先后辐照的方法分别引入离位损伤缺陷和氦泡。实验方案如表所示，</a:t>
            </a:r>
            <a:r>
              <a:rPr lang="en-US" altLang="zh-CN" sz="1200" b="0" kern="100" dirty="0" smtClean="0">
                <a:solidFill>
                  <a:schemeClr val="tx1"/>
                </a:solidFill>
                <a:effectLst/>
                <a:latin typeface="华文楷体" panose="02010600040101010101" pitchFamily="2" charset="-122"/>
                <a:ea typeface="华文楷体" panose="02010600040101010101" pitchFamily="2" charset="-122"/>
              </a:rPr>
              <a:t>S</a:t>
            </a:r>
            <a:r>
              <a:rPr lang="en-US" altLang="zh-CN" sz="1200" b="0" kern="100" baseline="-25000" dirty="0" smtClean="0">
                <a:solidFill>
                  <a:schemeClr val="tx1"/>
                </a:solidFill>
                <a:effectLst/>
                <a:latin typeface="华文楷体" panose="02010600040101010101" pitchFamily="2" charset="-122"/>
                <a:ea typeface="华文楷体" panose="02010600040101010101" pitchFamily="2" charset="-122"/>
              </a:rPr>
              <a:t>1</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cs typeface="Arial" panose="020B0604020202020204"/>
              </a:rPr>
              <a:t>是未辐照样品，</a:t>
            </a:r>
            <a:r>
              <a:rPr lang="en-US" altLang="zh-CN" sz="1200" b="0" kern="100" dirty="0" smtClean="0">
                <a:solidFill>
                  <a:schemeClr val="tx1"/>
                </a:solidFill>
                <a:effectLst/>
                <a:latin typeface="华文楷体" panose="02010600040101010101" pitchFamily="2" charset="-122"/>
                <a:ea typeface="华文楷体" panose="02010600040101010101" pitchFamily="2" charset="-122"/>
              </a:rPr>
              <a:t>S</a:t>
            </a:r>
            <a:r>
              <a:rPr lang="en-US" altLang="zh-CN" sz="1200" b="0" kern="100" baseline="-25000" dirty="0" smtClean="0">
                <a:solidFill>
                  <a:schemeClr val="tx1"/>
                </a:solidFill>
                <a:effectLst/>
                <a:latin typeface="华文楷体" panose="02010600040101010101" pitchFamily="2" charset="-122"/>
                <a:ea typeface="华文楷体" panose="02010600040101010101" pitchFamily="2" charset="-122"/>
              </a:rPr>
              <a:t>2</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rPr>
              <a:t>和</a:t>
            </a:r>
            <a:r>
              <a:rPr lang="en-US" altLang="zh-CN" sz="1200" b="0" kern="100" dirty="0" smtClean="0">
                <a:solidFill>
                  <a:schemeClr val="tx1"/>
                </a:solidFill>
                <a:effectLst/>
                <a:latin typeface="华文楷体" panose="02010600040101010101" pitchFamily="2" charset="-122"/>
                <a:ea typeface="华文楷体" panose="02010600040101010101" pitchFamily="2" charset="-122"/>
              </a:rPr>
              <a:t>S</a:t>
            </a:r>
            <a:r>
              <a:rPr lang="en-US" altLang="zh-CN" sz="1200" b="0" kern="100" baseline="-25000" dirty="0" smtClean="0">
                <a:solidFill>
                  <a:schemeClr val="tx1"/>
                </a:solidFill>
                <a:effectLst/>
                <a:latin typeface="华文楷体" panose="02010600040101010101" pitchFamily="2" charset="-122"/>
                <a:ea typeface="华文楷体" panose="02010600040101010101" pitchFamily="2" charset="-122"/>
              </a:rPr>
              <a:t>3</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rPr>
              <a:t>是只辐照</a:t>
            </a:r>
            <a:r>
              <a:rPr lang="en-US" altLang="zh-CN" sz="1200" b="0" kern="100" baseline="0" dirty="0" err="1" smtClean="0">
                <a:solidFill>
                  <a:schemeClr val="tx1"/>
                </a:solidFill>
                <a:effectLst/>
                <a:latin typeface="华文楷体" panose="02010600040101010101" pitchFamily="2" charset="-122"/>
                <a:ea typeface="华文楷体" panose="02010600040101010101" pitchFamily="2" charset="-122"/>
              </a:rPr>
              <a:t>Xe</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rPr>
              <a:t>离子和只辐照</a:t>
            </a:r>
            <a:r>
              <a:rPr lang="en-US" altLang="zh-CN" sz="1200" b="0" kern="100" baseline="0" dirty="0" smtClean="0">
                <a:solidFill>
                  <a:schemeClr val="tx1"/>
                </a:solidFill>
                <a:effectLst/>
                <a:latin typeface="华文楷体" panose="02010600040101010101" pitchFamily="2" charset="-122"/>
                <a:ea typeface="华文楷体" panose="02010600040101010101" pitchFamily="2" charset="-122"/>
              </a:rPr>
              <a:t>He</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rPr>
              <a:t>离子的样品，</a:t>
            </a:r>
            <a:r>
              <a:rPr lang="en-US" altLang="zh-CN" sz="1200" b="0" kern="100" dirty="0" smtClean="0">
                <a:solidFill>
                  <a:schemeClr val="tx1"/>
                </a:solidFill>
                <a:effectLst/>
                <a:latin typeface="华文楷体" panose="02010600040101010101" pitchFamily="2" charset="-122"/>
                <a:ea typeface="华文楷体" panose="02010600040101010101" pitchFamily="2" charset="-122"/>
              </a:rPr>
              <a:t>S</a:t>
            </a:r>
            <a:r>
              <a:rPr lang="en-US" altLang="zh-CN" sz="1200" b="0" kern="100" baseline="-25000" dirty="0" smtClean="0">
                <a:solidFill>
                  <a:schemeClr val="tx1"/>
                </a:solidFill>
                <a:effectLst/>
                <a:latin typeface="华文楷体" panose="02010600040101010101" pitchFamily="2" charset="-122"/>
                <a:ea typeface="华文楷体" panose="02010600040101010101" pitchFamily="2" charset="-122"/>
              </a:rPr>
              <a:t>4</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cs typeface="Arial" panose="020B0604020202020204"/>
              </a:rPr>
              <a:t>是先后辐照</a:t>
            </a:r>
            <a:r>
              <a:rPr lang="en-US" altLang="zh-CN" sz="1200" b="0" kern="100" baseline="0" dirty="0" err="1" smtClean="0">
                <a:solidFill>
                  <a:schemeClr val="tx1"/>
                </a:solidFill>
                <a:effectLst/>
                <a:latin typeface="华文楷体" panose="02010600040101010101" pitchFamily="2" charset="-122"/>
                <a:ea typeface="华文楷体" panose="02010600040101010101" pitchFamily="2" charset="-122"/>
                <a:cs typeface="Arial" panose="020B0604020202020204"/>
              </a:rPr>
              <a:t>Xe+He</a:t>
            </a:r>
            <a:r>
              <a:rPr lang="zh-CN" altLang="en-US" sz="1200" b="0" kern="100" baseline="0" dirty="0" smtClean="0">
                <a:solidFill>
                  <a:schemeClr val="tx1"/>
                </a:solidFill>
                <a:effectLst/>
                <a:latin typeface="华文楷体" panose="02010600040101010101" pitchFamily="2" charset="-122"/>
                <a:ea typeface="华文楷体" panose="02010600040101010101" pitchFamily="2" charset="-122"/>
                <a:cs typeface="Arial" panose="020B0604020202020204"/>
              </a:rPr>
              <a:t>离子的样品，</a:t>
            </a:r>
            <a:r>
              <a:rPr lang="zh-CN" altLang="en-US" dirty="0" smtClean="0"/>
              <a:t>我们选用</a:t>
            </a:r>
            <a:r>
              <a:rPr lang="en-US" altLang="zh-CN" dirty="0" smtClean="0"/>
              <a:t>7Mev</a:t>
            </a:r>
            <a:r>
              <a:rPr lang="zh-CN" altLang="en-US" dirty="0" smtClean="0"/>
              <a:t>的</a:t>
            </a:r>
            <a:r>
              <a:rPr lang="en-US" altLang="zh-CN" dirty="0" err="1" smtClean="0"/>
              <a:t>Xe</a:t>
            </a:r>
            <a:r>
              <a:rPr lang="zh-CN" altLang="en-US" dirty="0" smtClean="0"/>
              <a:t>离子和</a:t>
            </a:r>
            <a:r>
              <a:rPr lang="en-US" altLang="zh-CN" dirty="0" smtClean="0"/>
              <a:t>400Kev</a:t>
            </a:r>
            <a:r>
              <a:rPr lang="zh-CN" altLang="en-US" dirty="0" smtClean="0"/>
              <a:t>的</a:t>
            </a:r>
            <a:r>
              <a:rPr lang="en-US" altLang="zh-CN" dirty="0" smtClean="0"/>
              <a:t>He</a:t>
            </a:r>
            <a:r>
              <a:rPr lang="zh-CN" altLang="en-US" dirty="0" smtClean="0"/>
              <a:t>离子，选取这样两种能量的目的是为了使离位损伤的峰值和氦浓度的峰值基本重合，重合区域在</a:t>
            </a:r>
            <a:r>
              <a:rPr lang="en-US" altLang="zh-CN" dirty="0" smtClean="0"/>
              <a:t>700-900nm</a:t>
            </a:r>
            <a:r>
              <a:rPr lang="zh-CN" altLang="en-US" dirty="0" smtClean="0"/>
              <a:t>，在该重合区域协同效应可能更明显，因此我们可以选择该区域进行相应的研究。</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
        <p:nvSpPr>
          <p:cNvPr id="5" name="日期占位符 4"/>
          <p:cNvSpPr>
            <a:spLocks noGrp="1"/>
          </p:cNvSpPr>
          <p:nvPr>
            <p:ph type="dt" idx="11"/>
          </p:nvPr>
        </p:nvSpPr>
        <p:spPr/>
        <p:txBody>
          <a:bodyPr/>
          <a:lstStyle/>
          <a:p>
            <a:fld id="{16231E94-77D2-4984-8EEF-B06AC94071F0}" type="datetime1">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对辐照后各个样品的微观结构利用</a:t>
            </a:r>
            <a:r>
              <a:rPr lang="en-US" altLang="zh-CN" dirty="0" smtClean="0"/>
              <a:t>TEM</a:t>
            </a:r>
            <a:r>
              <a:rPr lang="zh-CN" altLang="en-US" dirty="0" smtClean="0"/>
              <a:t>进行表征分析。左上的图片是未辐照样品的</a:t>
            </a:r>
            <a:r>
              <a:rPr lang="en-US" altLang="zh-CN" dirty="0" smtClean="0"/>
              <a:t>TEM</a:t>
            </a:r>
            <a:r>
              <a:rPr lang="zh-CN" altLang="en-US" dirty="0" smtClean="0"/>
              <a:t>微观结构图，右上的样品是单独辐照</a:t>
            </a:r>
            <a:r>
              <a:rPr lang="en-US" altLang="zh-CN" dirty="0" smtClean="0"/>
              <a:t>He</a:t>
            </a:r>
            <a:r>
              <a:rPr lang="zh-CN" altLang="en-US" dirty="0" smtClean="0"/>
              <a:t>，左下的是单独辐照</a:t>
            </a:r>
            <a:r>
              <a:rPr lang="en-US" altLang="zh-CN" dirty="0" err="1" smtClean="0"/>
              <a:t>Xe</a:t>
            </a:r>
            <a:r>
              <a:rPr lang="zh-CN" altLang="en-US" dirty="0" smtClean="0"/>
              <a:t>，右下的样品是先辐照</a:t>
            </a:r>
            <a:r>
              <a:rPr lang="en-US" altLang="zh-CN" dirty="0" err="1" smtClean="0"/>
              <a:t>Xe</a:t>
            </a:r>
            <a:r>
              <a:rPr lang="zh-CN" altLang="en-US" dirty="0" smtClean="0"/>
              <a:t>后辐照</a:t>
            </a:r>
            <a:r>
              <a:rPr lang="en-US" altLang="zh-CN" dirty="0" smtClean="0"/>
              <a:t>He</a:t>
            </a:r>
            <a:r>
              <a:rPr lang="zh-CN" altLang="en-US" dirty="0" smtClean="0"/>
              <a:t>。从</a:t>
            </a:r>
            <a:r>
              <a:rPr lang="zh-CN" altLang="zh-CN" sz="1200" kern="1200" dirty="0" smtClean="0">
                <a:solidFill>
                  <a:schemeClr val="tx1"/>
                </a:solidFill>
                <a:effectLst/>
                <a:latin typeface="+mn-lt"/>
                <a:ea typeface="+mn-ea"/>
                <a:cs typeface="+mn-cs"/>
              </a:rPr>
              <a:t>未照射样品的明场</a:t>
            </a:r>
            <a:r>
              <a:rPr lang="en-US" altLang="zh-CN" sz="1200" kern="1200" dirty="0" smtClean="0">
                <a:solidFill>
                  <a:schemeClr val="tx1"/>
                </a:solidFill>
                <a:effectLst/>
                <a:latin typeface="+mn-lt"/>
                <a:ea typeface="+mn-ea"/>
                <a:cs typeface="+mn-cs"/>
              </a:rPr>
              <a:t>TEM</a:t>
            </a:r>
            <a:r>
              <a:rPr lang="zh-CN" altLang="zh-CN" sz="1200" kern="1200" dirty="0" smtClean="0">
                <a:solidFill>
                  <a:schemeClr val="tx1"/>
                </a:solidFill>
                <a:effectLst/>
                <a:latin typeface="+mn-lt"/>
                <a:ea typeface="+mn-ea"/>
                <a:cs typeface="+mn-cs"/>
              </a:rPr>
              <a:t>显微照片可以看到</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除了一些位错线外，几乎没有观察到其他类型的缺陷。这些预先存在的位错线是在制备</a:t>
            </a:r>
            <a:r>
              <a:rPr lang="en-US" altLang="zh-CN" sz="1200" kern="1200" dirty="0" err="1" smtClean="0">
                <a:solidFill>
                  <a:schemeClr val="tx1"/>
                </a:solidFill>
                <a:effectLst/>
                <a:latin typeface="+mn-lt"/>
                <a:ea typeface="+mn-ea"/>
                <a:cs typeface="+mn-cs"/>
              </a:rPr>
              <a:t>Hastelloy</a:t>
            </a:r>
            <a:r>
              <a:rPr lang="en-US" altLang="zh-CN" sz="1200" kern="1200" dirty="0" smtClean="0">
                <a:solidFill>
                  <a:schemeClr val="tx1"/>
                </a:solidFill>
                <a:effectLst/>
                <a:latin typeface="+mn-lt"/>
                <a:ea typeface="+mn-ea"/>
                <a:cs typeface="+mn-cs"/>
              </a:rPr>
              <a:t> N</a:t>
            </a:r>
            <a:r>
              <a:rPr lang="zh-CN" altLang="zh-CN" sz="1200" kern="1200" dirty="0" smtClean="0">
                <a:solidFill>
                  <a:schemeClr val="tx1"/>
                </a:solidFill>
                <a:effectLst/>
                <a:latin typeface="+mn-lt"/>
                <a:ea typeface="+mn-ea"/>
                <a:cs typeface="+mn-cs"/>
              </a:rPr>
              <a:t>合金过程中的热处理导致的</a:t>
            </a:r>
            <a:r>
              <a:rPr lang="zh-CN" altLang="en-US" sz="1200" kern="1200" dirty="0" smtClean="0">
                <a:solidFill>
                  <a:schemeClr val="tx1"/>
                </a:solidFill>
                <a:effectLst/>
                <a:latin typeface="+mn-lt"/>
                <a:ea typeface="+mn-ea"/>
                <a:cs typeface="+mn-cs"/>
              </a:rPr>
              <a:t>；辐照样品中</a:t>
            </a:r>
            <a:r>
              <a:rPr lang="zh-CN" altLang="zh-CN" sz="1200" kern="1200" dirty="0" smtClean="0">
                <a:solidFill>
                  <a:schemeClr val="tx1"/>
                </a:solidFill>
                <a:effectLst/>
                <a:latin typeface="+mn-lt"/>
                <a:ea typeface="+mn-ea"/>
                <a:cs typeface="+mn-cs"/>
              </a:rPr>
              <a:t>欠焦和过焦照片中可以分别观察到白点和黑点</a:t>
            </a:r>
            <a:r>
              <a:rPr lang="zh-CN" altLang="en-US" sz="1200" kern="1200" dirty="0" smtClean="0">
                <a:solidFill>
                  <a:schemeClr val="tx1"/>
                </a:solidFill>
                <a:effectLst/>
                <a:latin typeface="+mn-lt"/>
                <a:ea typeface="+mn-ea"/>
                <a:cs typeface="+mn-cs"/>
              </a:rPr>
              <a:t>，这些是氦泡或者氙泡；</a:t>
            </a:r>
            <a:r>
              <a:rPr lang="zh-CN" altLang="zh-CN" sz="1200" kern="1200" dirty="0" smtClean="0">
                <a:solidFill>
                  <a:schemeClr val="tx1"/>
                </a:solidFill>
                <a:effectLst/>
                <a:latin typeface="+mn-lt"/>
                <a:ea typeface="+mn-ea"/>
                <a:cs typeface="+mn-cs"/>
              </a:rPr>
              <a:t>弱束暗场像中的白点在明场像中相同的位置变为黑点，说明了</a:t>
            </a:r>
            <a:r>
              <a:rPr lang="en-US" altLang="zh-CN" sz="1200" kern="1200" dirty="0" smtClean="0">
                <a:solidFill>
                  <a:schemeClr val="tx1"/>
                </a:solidFill>
                <a:effectLst/>
                <a:latin typeface="+mn-lt"/>
                <a:ea typeface="+mn-ea"/>
                <a:cs typeface="+mn-cs"/>
              </a:rPr>
              <a:t>Frank</a:t>
            </a:r>
            <a:r>
              <a:rPr lang="zh-CN" altLang="zh-CN" sz="1200" kern="1200" dirty="0" smtClean="0">
                <a:solidFill>
                  <a:schemeClr val="tx1"/>
                </a:solidFill>
                <a:effectLst/>
                <a:latin typeface="+mn-lt"/>
                <a:ea typeface="+mn-ea"/>
                <a:cs typeface="+mn-cs"/>
              </a:rPr>
              <a:t>位错环的形成</a:t>
            </a:r>
            <a:r>
              <a:rPr lang="zh-CN" altLang="en-US" sz="1200" kern="1200" dirty="0" smtClean="0">
                <a:solidFill>
                  <a:schemeClr val="tx1"/>
                </a:solidFill>
                <a:effectLst/>
                <a:latin typeface="+mn-lt"/>
                <a:ea typeface="+mn-ea"/>
                <a:cs typeface="+mn-cs"/>
              </a:rPr>
              <a:t>；大家可以看出这几幅图给人的直观感觉是：</a:t>
            </a:r>
            <a:r>
              <a:rPr lang="en-US" altLang="zh-CN" dirty="0" err="1" smtClean="0"/>
              <a:t>Xe+He</a:t>
            </a:r>
            <a:r>
              <a:rPr lang="zh-CN" altLang="en-US" dirty="0" smtClean="0"/>
              <a:t>离子辐照这个样品的位错环明显多于其他两个辐照样品。</a:t>
            </a:r>
            <a:endParaRPr lang="zh-CN" altLang="en-US" dirty="0"/>
          </a:p>
        </p:txBody>
      </p:sp>
      <p:sp>
        <p:nvSpPr>
          <p:cNvPr id="4" name="灯片编号占位符 3"/>
          <p:cNvSpPr>
            <a:spLocks noGrp="1"/>
          </p:cNvSpPr>
          <p:nvPr>
            <p:ph type="sldNum" sz="quarter" idx="10"/>
          </p:nvPr>
        </p:nvSpPr>
        <p:spPr/>
        <p:txBody>
          <a:bodyPr/>
          <a:lstStyle/>
          <a:p>
            <a:pPr>
              <a:defRPr/>
            </a:pPr>
            <a:fld id="{86C62C22-C550-42EF-9545-5A6F67D9BF4D}"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由于在</a:t>
            </a:r>
            <a:r>
              <a:rPr lang="en-US" altLang="zh-CN" dirty="0" smtClean="0"/>
              <a:t>TEM</a:t>
            </a:r>
            <a:r>
              <a:rPr lang="zh-CN" altLang="en-US" dirty="0" smtClean="0"/>
              <a:t>中观测到的是投影图的信息，我们</a:t>
            </a:r>
            <a:r>
              <a:rPr lang="zh-CN" altLang="zh-CN" sz="1200" kern="1200" dirty="0" smtClean="0">
                <a:solidFill>
                  <a:schemeClr val="tx1"/>
                </a:solidFill>
                <a:effectLst/>
                <a:latin typeface="+mn-lt"/>
                <a:ea typeface="+mn-ea"/>
                <a:cs typeface="+mn-cs"/>
              </a:rPr>
              <a:t>利用会聚束电子衍射的方法</a:t>
            </a:r>
            <a:r>
              <a:rPr lang="zh-CN" altLang="en-US" sz="1200" kern="1200" dirty="0" smtClean="0">
                <a:solidFill>
                  <a:schemeClr val="tx1"/>
                </a:solidFill>
                <a:effectLst/>
                <a:latin typeface="+mn-lt"/>
                <a:ea typeface="+mn-ea"/>
                <a:cs typeface="+mn-cs"/>
              </a:rPr>
              <a:t>测量出样品的厚度，并</a:t>
            </a:r>
            <a:r>
              <a:rPr lang="zh-CN" altLang="en-US" dirty="0" smtClean="0"/>
              <a:t>对各种缺陷进行了统计，结果如左上图所示。可以看出</a:t>
            </a:r>
            <a:r>
              <a:rPr lang="en-US" altLang="zh-CN" dirty="0" err="1" smtClean="0"/>
              <a:t>Xe+He</a:t>
            </a:r>
            <a:r>
              <a:rPr lang="zh-CN" altLang="en-US" dirty="0" smtClean="0"/>
              <a:t>辐照样品位错环的数密度比另外两个样品的要多一个数量级，原因可以由下面的原理图来解释。在单独辐照</a:t>
            </a:r>
            <a:r>
              <a:rPr lang="en-US" altLang="zh-CN" dirty="0" err="1" smtClean="0"/>
              <a:t>Xe</a:t>
            </a:r>
            <a:r>
              <a:rPr lang="zh-CN" altLang="en-US" dirty="0" smtClean="0"/>
              <a:t>离子的样品中，</a:t>
            </a:r>
            <a:r>
              <a:rPr lang="zh-CN" altLang="zh-CN" sz="1200" kern="1200" dirty="0" smtClean="0">
                <a:solidFill>
                  <a:schemeClr val="tx1"/>
                </a:solidFill>
                <a:effectLst/>
                <a:latin typeface="+mn-lt"/>
                <a:ea typeface="+mn-ea"/>
                <a:cs typeface="+mn-cs"/>
              </a:rPr>
              <a:t>由于</a:t>
            </a:r>
            <a:r>
              <a:rPr lang="en-US" altLang="zh-CN" sz="1200" kern="1200" dirty="0" err="1" smtClean="0">
                <a:solidFill>
                  <a:schemeClr val="tx1"/>
                </a:solidFill>
                <a:effectLst/>
                <a:latin typeface="+mn-lt"/>
                <a:ea typeface="+mn-ea"/>
                <a:cs typeface="+mn-cs"/>
              </a:rPr>
              <a:t>Xe</a:t>
            </a:r>
            <a:r>
              <a:rPr lang="zh-CN" altLang="zh-CN" sz="1200" kern="1200" dirty="0" smtClean="0">
                <a:solidFill>
                  <a:schemeClr val="tx1"/>
                </a:solidFill>
                <a:effectLst/>
                <a:latin typeface="+mn-lt"/>
                <a:ea typeface="+mn-ea"/>
                <a:cs typeface="+mn-cs"/>
              </a:rPr>
              <a:t>离子的辐照，会</a:t>
            </a:r>
            <a:r>
              <a:rPr lang="zh-CN" altLang="en-US" dirty="0" smtClean="0"/>
              <a:t>引入了大量的空位和间隙子，由于扩散作用一部分间隙子会与空位相遇湮灭掉，残留的间隙子会形成间隙性位错环，空位会形成</a:t>
            </a:r>
            <a:r>
              <a:rPr lang="en-US" altLang="zh-CN" dirty="0" smtClean="0"/>
              <a:t>SFT</a:t>
            </a:r>
            <a:r>
              <a:rPr lang="zh-CN" altLang="en-US" dirty="0" smtClean="0"/>
              <a:t>或者空位型团簇。在单独注入氦原子的样品中，存活的间隙子会形成一部分位错环，氦原子会与空位结合形成氦泡。在先注入</a:t>
            </a:r>
            <a:r>
              <a:rPr lang="en-US" altLang="zh-CN" dirty="0" err="1" smtClean="0"/>
              <a:t>Xe</a:t>
            </a:r>
            <a:r>
              <a:rPr lang="zh-CN" altLang="en-US" dirty="0" smtClean="0"/>
              <a:t>再注入</a:t>
            </a:r>
            <a:r>
              <a:rPr lang="en-US" altLang="zh-CN" dirty="0" smtClean="0"/>
              <a:t>He</a:t>
            </a:r>
            <a:r>
              <a:rPr lang="zh-CN" altLang="en-US" dirty="0" smtClean="0"/>
              <a:t>的样品中，后续注入的氦原子很容易与</a:t>
            </a:r>
            <a:r>
              <a:rPr lang="en-US" altLang="zh-CN" dirty="0" smtClean="0"/>
              <a:t>SFT</a:t>
            </a:r>
            <a:r>
              <a:rPr lang="zh-CN" altLang="en-US" dirty="0" smtClean="0"/>
              <a:t>或者空位型团簇结合形成氦泡的胚胎，随着持续氦原子的供给，这些胚胎会不断地吸收氦原子长大，同时挤出间隙原子，被挤出的间隙子聚集在一起形成位错环，这个过程被称为氦泡的自诱导长大过程。也就是说，</a:t>
            </a:r>
            <a:r>
              <a:rPr lang="en-US" altLang="zh-CN" dirty="0" err="1" smtClean="0"/>
              <a:t>Xe+He</a:t>
            </a:r>
            <a:r>
              <a:rPr lang="zh-CN" altLang="en-US" dirty="0" smtClean="0"/>
              <a:t>辐照样品中的位错环一部分是由</a:t>
            </a:r>
            <a:r>
              <a:rPr lang="en-US" altLang="zh-CN" dirty="0" err="1" smtClean="0"/>
              <a:t>Xe</a:t>
            </a:r>
            <a:r>
              <a:rPr lang="zh-CN" altLang="en-US" dirty="0" smtClean="0"/>
              <a:t>的</a:t>
            </a:r>
            <a:r>
              <a:rPr lang="en-US" altLang="zh-CN" dirty="0" err="1" smtClean="0"/>
              <a:t>dpa</a:t>
            </a:r>
            <a:r>
              <a:rPr lang="zh-CN" altLang="en-US" dirty="0" smtClean="0"/>
              <a:t>造成的，一部分是由</a:t>
            </a:r>
            <a:r>
              <a:rPr lang="en-US" altLang="zh-CN" dirty="0" smtClean="0"/>
              <a:t>He</a:t>
            </a:r>
            <a:r>
              <a:rPr lang="zh-CN" altLang="en-US" dirty="0" smtClean="0"/>
              <a:t>的</a:t>
            </a:r>
            <a:r>
              <a:rPr lang="en-US" altLang="zh-CN" dirty="0" err="1" smtClean="0"/>
              <a:t>dpa</a:t>
            </a:r>
            <a:r>
              <a:rPr lang="zh-CN" altLang="en-US" dirty="0" smtClean="0"/>
              <a:t>造成的，另外是由于氦泡的自诱导长大过程造成的，因此比其他样品多一个数量级。在</a:t>
            </a:r>
            <a:r>
              <a:rPr lang="en-US" altLang="zh-CN" dirty="0" err="1" smtClean="0"/>
              <a:t>Xe+He</a:t>
            </a:r>
            <a:r>
              <a:rPr lang="zh-CN" altLang="en-US" dirty="0" smtClean="0"/>
              <a:t>样品中氦泡数密度小于单独注氦样品中氦泡的数密度，是因为形核点较多，形成的氦泡较小在</a:t>
            </a:r>
            <a:r>
              <a:rPr lang="en-US" altLang="zh-CN" dirty="0" smtClean="0"/>
              <a:t>TEM</a:t>
            </a:r>
            <a:r>
              <a:rPr lang="zh-CN" altLang="en-US" dirty="0" smtClean="0"/>
              <a:t>下很难观测到，这一点可以从氦泡的尺寸分布图来推测，</a:t>
            </a:r>
            <a:r>
              <a:rPr lang="en-US" altLang="zh-CN" dirty="0" smtClean="0"/>
              <a:t>1-2nm</a:t>
            </a:r>
            <a:r>
              <a:rPr lang="zh-CN" altLang="en-US" dirty="0" smtClean="0"/>
              <a:t>的氦泡占了</a:t>
            </a:r>
            <a:r>
              <a:rPr lang="en-US" altLang="zh-CN" dirty="0" smtClean="0"/>
              <a:t>70%</a:t>
            </a:r>
            <a:r>
              <a:rPr lang="zh-CN" altLang="en-US" dirty="0" smtClean="0"/>
              <a:t>，因此可以推测还有很多尺寸小于</a:t>
            </a:r>
            <a:r>
              <a:rPr lang="en-US" altLang="zh-CN" dirty="0" smtClean="0"/>
              <a:t>1nm</a:t>
            </a:r>
            <a:r>
              <a:rPr lang="zh-CN" altLang="en-US" dirty="0" smtClean="0"/>
              <a:t>的氦</a:t>
            </a:r>
            <a:r>
              <a:rPr lang="zh-CN" altLang="en-US" smtClean="0"/>
              <a:t>泡</a:t>
            </a:r>
            <a:r>
              <a:rPr lang="zh-CN" altLang="en-US" smtClean="0"/>
              <a:t>。这就是氦泡与位错环在微观结构方面协同效应的表现。</a:t>
            </a:r>
            <a:endParaRPr lang="en-US" altLang="zh-CN" dirty="0" smtClean="0"/>
          </a:p>
        </p:txBody>
      </p:sp>
      <p:sp>
        <p:nvSpPr>
          <p:cNvPr id="4" name="灯片编号占位符 3"/>
          <p:cNvSpPr>
            <a:spLocks noGrp="1"/>
          </p:cNvSpPr>
          <p:nvPr>
            <p:ph type="sldNum" sz="quarter" idx="10"/>
          </p:nvPr>
        </p:nvSpPr>
        <p:spPr/>
        <p:txBody>
          <a:bodyPr/>
          <a:lstStyle/>
          <a:p>
            <a:pPr>
              <a:defRPr/>
            </a:pPr>
            <a:fld id="{86C62C22-C550-42EF-9545-5A6F67D9BF4D}"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我们知道</a:t>
            </a:r>
            <a:r>
              <a:rPr lang="zh-CN" altLang="zh-CN" sz="1200" kern="1200" dirty="0" smtClean="0">
                <a:solidFill>
                  <a:schemeClr val="tx1"/>
                </a:solidFill>
                <a:effectLst/>
                <a:latin typeface="+mn-lt"/>
                <a:ea typeface="+mn-ea"/>
                <a:cs typeface="+mn-cs"/>
              </a:rPr>
              <a:t>离子辐照产生的缺陷会钉扎位错线并阻碍其自由运动，这将导致</a:t>
            </a:r>
            <a:r>
              <a:rPr lang="zh-CN" altLang="en-US" sz="1200" kern="1200" dirty="0" smtClean="0">
                <a:solidFill>
                  <a:schemeClr val="tx1"/>
                </a:solidFill>
                <a:effectLst/>
                <a:latin typeface="+mn-lt"/>
                <a:ea typeface="+mn-ea"/>
                <a:cs typeface="+mn-cs"/>
              </a:rPr>
              <a:t>样品</a:t>
            </a:r>
            <a:r>
              <a:rPr lang="zh-CN" altLang="zh-CN" sz="1200" kern="1200" dirty="0" smtClean="0">
                <a:solidFill>
                  <a:schemeClr val="tx1"/>
                </a:solidFill>
                <a:effectLst/>
                <a:latin typeface="+mn-lt"/>
                <a:ea typeface="+mn-ea"/>
                <a:cs typeface="+mn-cs"/>
              </a:rPr>
              <a:t>屈服强度的增加，从而导致材料的硬化</a:t>
            </a:r>
            <a:r>
              <a:rPr lang="zh-CN" altLang="en-US" sz="1200" kern="1200" dirty="0" smtClean="0">
                <a:solidFill>
                  <a:schemeClr val="tx1"/>
                </a:solidFill>
                <a:effectLst/>
                <a:latin typeface="+mn-lt"/>
                <a:ea typeface="+mn-ea"/>
                <a:cs typeface="+mn-cs"/>
              </a:rPr>
              <a:t>，由于</a:t>
            </a:r>
            <a:r>
              <a:rPr lang="zh-CN" altLang="zh-CN" sz="1200" kern="1200" dirty="0" smtClean="0">
                <a:solidFill>
                  <a:schemeClr val="tx1"/>
                </a:solidFill>
                <a:effectLst/>
                <a:latin typeface="+mn-lt"/>
                <a:ea typeface="+mn-ea"/>
                <a:cs typeface="+mn-cs"/>
              </a:rPr>
              <a:t>离子注入深度</a:t>
            </a:r>
            <a:r>
              <a:rPr lang="zh-CN" altLang="en-US" sz="1200" kern="1200" dirty="0" smtClean="0">
                <a:solidFill>
                  <a:schemeClr val="tx1"/>
                </a:solidFill>
                <a:effectLst/>
                <a:latin typeface="+mn-lt"/>
                <a:ea typeface="+mn-ea"/>
                <a:cs typeface="+mn-cs"/>
              </a:rPr>
              <a:t>比较浅</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故我们利用纳米压痕仪</a:t>
            </a:r>
            <a:r>
              <a:rPr lang="zh-CN" altLang="zh-CN" sz="1200" kern="1200" dirty="0" smtClean="0">
                <a:solidFill>
                  <a:schemeClr val="tx1"/>
                </a:solidFill>
                <a:effectLst/>
                <a:latin typeface="+mn-lt"/>
                <a:ea typeface="+mn-ea"/>
                <a:cs typeface="+mn-cs"/>
              </a:rPr>
              <a:t>表征</a:t>
            </a:r>
            <a:r>
              <a:rPr lang="zh-CN" altLang="en-US" sz="1200" kern="1200" dirty="0" smtClean="0">
                <a:solidFill>
                  <a:schemeClr val="tx1"/>
                </a:solidFill>
                <a:effectLst/>
                <a:latin typeface="+mn-lt"/>
                <a:ea typeface="+mn-ea"/>
                <a:cs typeface="+mn-cs"/>
              </a:rPr>
              <a:t>了</a:t>
            </a:r>
            <a:r>
              <a:rPr lang="zh-CN" altLang="zh-CN" sz="1200" kern="1200" dirty="0" smtClean="0">
                <a:solidFill>
                  <a:schemeClr val="tx1"/>
                </a:solidFill>
                <a:effectLst/>
                <a:latin typeface="+mn-lt"/>
                <a:ea typeface="+mn-ea"/>
                <a:cs typeface="+mn-cs"/>
              </a:rPr>
              <a:t>离子</a:t>
            </a:r>
            <a:r>
              <a:rPr lang="zh-CN" altLang="en-US" sz="1200" kern="1200" dirty="0" smtClean="0">
                <a:solidFill>
                  <a:schemeClr val="tx1"/>
                </a:solidFill>
                <a:effectLst/>
                <a:latin typeface="+mn-lt"/>
                <a:ea typeface="+mn-ea"/>
                <a:cs typeface="+mn-cs"/>
              </a:rPr>
              <a:t>辐照前后</a:t>
            </a:r>
            <a:r>
              <a:rPr lang="zh-CN" altLang="zh-CN" sz="1200" kern="1200" dirty="0" smtClean="0">
                <a:solidFill>
                  <a:schemeClr val="tx1"/>
                </a:solidFill>
                <a:effectLst/>
                <a:latin typeface="+mn-lt"/>
                <a:ea typeface="+mn-ea"/>
                <a:cs typeface="+mn-cs"/>
              </a:rPr>
              <a:t>材料</a:t>
            </a:r>
            <a:r>
              <a:rPr lang="zh-CN" altLang="en-US" sz="1200" kern="1200" dirty="0" smtClean="0">
                <a:solidFill>
                  <a:schemeClr val="tx1"/>
                </a:solidFill>
                <a:effectLst/>
                <a:latin typeface="+mn-lt"/>
                <a:ea typeface="+mn-ea"/>
                <a:cs typeface="+mn-cs"/>
              </a:rPr>
              <a:t>的硬度的</a:t>
            </a:r>
            <a:r>
              <a:rPr lang="zh-CN" altLang="zh-CN" sz="1200" kern="1200" dirty="0" smtClean="0">
                <a:solidFill>
                  <a:schemeClr val="tx1"/>
                </a:solidFill>
                <a:effectLst/>
                <a:latin typeface="+mn-lt"/>
                <a:ea typeface="+mn-ea"/>
                <a:cs typeface="+mn-cs"/>
              </a:rPr>
              <a:t>变化。</a:t>
            </a:r>
            <a:r>
              <a:rPr lang="zh-CN" altLang="en-US" sz="1200" kern="1200" dirty="0" smtClean="0">
                <a:solidFill>
                  <a:schemeClr val="tx1"/>
                </a:solidFill>
                <a:effectLst/>
                <a:latin typeface="+mn-lt"/>
                <a:ea typeface="+mn-ea"/>
                <a:cs typeface="+mn-cs"/>
              </a:rPr>
              <a:t>左侧的图是</a:t>
            </a:r>
            <a:r>
              <a:rPr lang="zh-CN" altLang="zh-CN" sz="1200" kern="1200" dirty="0" smtClean="0">
                <a:solidFill>
                  <a:schemeClr val="tx1"/>
                </a:solidFill>
                <a:effectLst/>
                <a:latin typeface="+mn-lt"/>
                <a:ea typeface="+mn-ea"/>
                <a:cs typeface="+mn-cs"/>
              </a:rPr>
              <a:t>未辐照和辐照样品的平均纳米硬度值与压痕深度的关系图</a:t>
            </a:r>
            <a:r>
              <a:rPr lang="zh-CN" altLang="en-US" sz="1200" kern="1200" dirty="0" smtClean="0">
                <a:solidFill>
                  <a:schemeClr val="tx1"/>
                </a:solidFill>
                <a:effectLst/>
                <a:latin typeface="+mn-lt"/>
                <a:ea typeface="+mn-ea"/>
                <a:cs typeface="+mn-cs"/>
              </a:rPr>
              <a:t>，可以看出</a:t>
            </a:r>
            <a:r>
              <a:rPr lang="zh-CN" altLang="zh-CN" sz="1200" kern="1200" dirty="0" smtClean="0">
                <a:solidFill>
                  <a:schemeClr val="tx1"/>
                </a:solidFill>
                <a:effectLst/>
                <a:latin typeface="+mn-lt"/>
                <a:ea typeface="+mn-ea"/>
                <a:cs typeface="+mn-cs"/>
              </a:rPr>
              <a:t>离子辐照样品的纳米硬度均高于未辐照样品的硬度，</a:t>
            </a:r>
            <a:r>
              <a:rPr lang="en-US" altLang="zh-CN" sz="1200" kern="1200" dirty="0" err="1" smtClean="0">
                <a:solidFill>
                  <a:schemeClr val="tx1"/>
                </a:solidFill>
                <a:effectLst/>
                <a:latin typeface="+mn-lt"/>
                <a:ea typeface="+mn-ea"/>
                <a:cs typeface="+mn-cs"/>
              </a:rPr>
              <a:t>Xe</a:t>
            </a:r>
            <a:r>
              <a:rPr lang="en-US" altLang="zh-CN" sz="1200" kern="1200" dirty="0" smtClean="0">
                <a:solidFill>
                  <a:schemeClr val="tx1"/>
                </a:solidFill>
                <a:effectLst/>
                <a:latin typeface="+mn-lt"/>
                <a:ea typeface="+mn-ea"/>
                <a:cs typeface="+mn-cs"/>
              </a:rPr>
              <a:t> + He</a:t>
            </a:r>
            <a:r>
              <a:rPr lang="zh-CN" altLang="zh-CN" sz="1200" kern="1200" dirty="0" smtClean="0">
                <a:solidFill>
                  <a:schemeClr val="tx1"/>
                </a:solidFill>
                <a:effectLst/>
                <a:latin typeface="+mn-lt"/>
                <a:ea typeface="+mn-ea"/>
                <a:cs typeface="+mn-cs"/>
              </a:rPr>
              <a:t>离子辐照样品的纳米硬度增量最多，</a:t>
            </a:r>
            <a:r>
              <a:rPr lang="en-US" altLang="zh-CN" sz="1200" kern="1200" dirty="0" smtClean="0">
                <a:solidFill>
                  <a:schemeClr val="tx1"/>
                </a:solidFill>
                <a:effectLst/>
                <a:latin typeface="+mn-lt"/>
                <a:ea typeface="+mn-ea"/>
                <a:cs typeface="+mn-cs"/>
              </a:rPr>
              <a:t>He</a:t>
            </a:r>
            <a:r>
              <a:rPr lang="zh-CN" altLang="zh-CN" sz="1200" kern="1200" dirty="0" smtClean="0">
                <a:solidFill>
                  <a:schemeClr val="tx1"/>
                </a:solidFill>
                <a:effectLst/>
                <a:latin typeface="+mn-lt"/>
                <a:ea typeface="+mn-ea"/>
                <a:cs typeface="+mn-cs"/>
              </a:rPr>
              <a:t>离子辐照样品的纳米硬度增量最少</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前期的研究指出，</a:t>
            </a:r>
            <a:r>
              <a:rPr lang="zh-CN" altLang="en-US" sz="1200" kern="1200" dirty="0" smtClean="0">
                <a:solidFill>
                  <a:schemeClr val="tx1"/>
                </a:solidFill>
                <a:effectLst/>
                <a:latin typeface="+mn-lt"/>
                <a:ea typeface="+mn-ea"/>
                <a:cs typeface="+mn-cs"/>
              </a:rPr>
              <a:t>纳米压痕仪</a:t>
            </a:r>
            <a:r>
              <a:rPr lang="zh-CN" altLang="zh-CN" sz="1200" kern="1200" dirty="0" smtClean="0">
                <a:solidFill>
                  <a:schemeClr val="tx1"/>
                </a:solidFill>
                <a:effectLst/>
                <a:latin typeface="+mn-lt"/>
                <a:ea typeface="+mn-ea"/>
                <a:cs typeface="+mn-cs"/>
              </a:rPr>
              <a:t>所测得的硬度并不是特定深度处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真正的</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硬度，而是压头以下一个塑性影响区的硬度的综合值，塑性影响区的半径大约是压入深度的</a:t>
            </a:r>
            <a:r>
              <a:rPr lang="en-US" altLang="zh-CN" sz="1200" kern="1200" dirty="0" smtClean="0">
                <a:solidFill>
                  <a:schemeClr val="tx1"/>
                </a:solidFill>
                <a:effectLst/>
                <a:latin typeface="+mn-lt"/>
                <a:ea typeface="+mn-ea"/>
                <a:cs typeface="+mn-cs"/>
              </a:rPr>
              <a:t>6-7</a:t>
            </a:r>
            <a:r>
              <a:rPr lang="zh-CN" altLang="zh-CN" sz="1200" kern="1200" dirty="0" smtClean="0">
                <a:solidFill>
                  <a:schemeClr val="tx1"/>
                </a:solidFill>
                <a:effectLst/>
                <a:latin typeface="+mn-lt"/>
                <a:ea typeface="+mn-ea"/>
                <a:cs typeface="+mn-cs"/>
              </a:rPr>
              <a:t>倍。</a:t>
            </a:r>
            <a:r>
              <a:rPr lang="zh-CN" altLang="en-US" sz="1200" kern="1200" dirty="0" smtClean="0">
                <a:solidFill>
                  <a:schemeClr val="tx1"/>
                </a:solidFill>
                <a:effectLst/>
                <a:latin typeface="+mn-lt"/>
                <a:ea typeface="+mn-ea"/>
                <a:cs typeface="+mn-cs"/>
              </a:rPr>
              <a:t>后来</a:t>
            </a:r>
            <a:r>
              <a:rPr lang="en-US" altLang="zh-CN" sz="1200" kern="1200" dirty="0" err="1" smtClean="0">
                <a:solidFill>
                  <a:schemeClr val="tx1"/>
                </a:solidFill>
                <a:effectLst/>
                <a:latin typeface="+mn-lt"/>
                <a:ea typeface="+mn-ea"/>
                <a:cs typeface="+mn-cs"/>
              </a:rPr>
              <a:t>Kasada</a:t>
            </a:r>
            <a:r>
              <a:rPr lang="zh-CN" altLang="zh-CN" sz="1200" kern="1200" dirty="0" smtClean="0">
                <a:solidFill>
                  <a:schemeClr val="tx1"/>
                </a:solidFill>
                <a:effectLst/>
                <a:latin typeface="+mn-lt"/>
                <a:ea typeface="+mn-ea"/>
                <a:cs typeface="+mn-cs"/>
              </a:rPr>
              <a:t>等人在</a:t>
            </a:r>
            <a:r>
              <a:rPr lang="en-US" altLang="zh-CN" sz="1200" kern="1200" dirty="0" smtClean="0">
                <a:solidFill>
                  <a:schemeClr val="tx1"/>
                </a:solidFill>
                <a:effectLst/>
                <a:latin typeface="+mn-lt"/>
                <a:ea typeface="+mn-ea"/>
                <a:cs typeface="+mn-cs"/>
              </a:rPr>
              <a:t>Nix-Gao</a:t>
            </a:r>
            <a:r>
              <a:rPr lang="zh-CN" altLang="zh-CN" sz="1200" kern="1200" dirty="0" smtClean="0">
                <a:solidFill>
                  <a:schemeClr val="tx1"/>
                </a:solidFill>
                <a:effectLst/>
                <a:latin typeface="+mn-lt"/>
                <a:ea typeface="+mn-ea"/>
                <a:cs typeface="+mn-cs"/>
              </a:rPr>
              <a:t>模型的基础上提出了一种利用纳米硬度来外推离子辐照损伤层本征硬度的方法。如</a:t>
            </a:r>
            <a:r>
              <a:rPr lang="zh-CN" altLang="en-US" sz="1200" kern="1200" dirty="0" smtClean="0">
                <a:solidFill>
                  <a:schemeClr val="tx1"/>
                </a:solidFill>
                <a:effectLst/>
                <a:latin typeface="+mn-lt"/>
                <a:ea typeface="+mn-ea"/>
                <a:cs typeface="+mn-cs"/>
              </a:rPr>
              <a:t>右图</a:t>
            </a:r>
            <a:r>
              <a:rPr lang="zh-CN" altLang="zh-CN" sz="1200" kern="1200" dirty="0" smtClean="0">
                <a:solidFill>
                  <a:schemeClr val="tx1"/>
                </a:solidFill>
                <a:effectLst/>
                <a:latin typeface="+mn-lt"/>
                <a:ea typeface="+mn-ea"/>
                <a:cs typeface="+mn-cs"/>
              </a:rPr>
              <a:t>，绘制出</a:t>
            </a:r>
            <a:r>
              <a:rPr lang="en-US" altLang="zh-CN" sz="1200" kern="1200" dirty="0" smtClean="0">
                <a:solidFill>
                  <a:schemeClr val="tx1"/>
                </a:solidFill>
                <a:effectLst/>
                <a:latin typeface="+mn-lt"/>
                <a:ea typeface="+mn-ea"/>
                <a:cs typeface="+mn-cs"/>
              </a:rPr>
              <a:t>H</a:t>
            </a:r>
            <a:r>
              <a:rPr lang="en-US" altLang="zh-CN" sz="1200" kern="1200" baseline="300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与</a:t>
            </a:r>
            <a:r>
              <a:rPr lang="en-US" altLang="zh-CN" sz="1200" kern="1200" dirty="0" smtClean="0">
                <a:solidFill>
                  <a:schemeClr val="tx1"/>
                </a:solidFill>
                <a:effectLst/>
                <a:latin typeface="+mn-lt"/>
                <a:ea typeface="+mn-ea"/>
                <a:cs typeface="+mn-cs"/>
              </a:rPr>
              <a:t>1/h</a:t>
            </a:r>
            <a:r>
              <a:rPr lang="zh-CN" altLang="zh-CN" sz="1200" kern="1200" dirty="0" smtClean="0">
                <a:solidFill>
                  <a:schemeClr val="tx1"/>
                </a:solidFill>
                <a:effectLst/>
                <a:latin typeface="+mn-lt"/>
                <a:ea typeface="+mn-ea"/>
                <a:cs typeface="+mn-cs"/>
              </a:rPr>
              <a:t>的关系曲线，</a:t>
            </a:r>
            <a:r>
              <a:rPr lang="zh-CN" altLang="en-US" sz="1200" kern="1200" dirty="0" smtClean="0">
                <a:solidFill>
                  <a:schemeClr val="tx1"/>
                </a:solidFill>
                <a:effectLst/>
                <a:latin typeface="+mn-lt"/>
                <a:ea typeface="+mn-ea"/>
                <a:cs typeface="+mn-cs"/>
              </a:rPr>
              <a:t>可以看出</a:t>
            </a:r>
            <a:r>
              <a:rPr lang="zh-CN" altLang="zh-CN" sz="1200" kern="1200" dirty="0" smtClean="0">
                <a:solidFill>
                  <a:schemeClr val="tx1"/>
                </a:solidFill>
                <a:effectLst/>
                <a:latin typeface="+mn-lt"/>
                <a:ea typeface="+mn-ea"/>
                <a:cs typeface="+mn-cs"/>
              </a:rPr>
              <a:t>未辐照样品具有良好的线性关系，在辐照样品中呈双线性关系</a:t>
            </a:r>
            <a:r>
              <a:rPr lang="zh-CN" altLang="en-US" sz="1200" kern="1200" dirty="0" smtClean="0">
                <a:solidFill>
                  <a:schemeClr val="tx1"/>
                </a:solidFill>
                <a:effectLst/>
                <a:latin typeface="+mn-lt"/>
                <a:ea typeface="+mn-ea"/>
                <a:cs typeface="+mn-cs"/>
              </a:rPr>
              <a:t>，这是由于软基体效应造成的</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拟合曲线的截距就是</a:t>
            </a:r>
            <a:r>
              <a:rPr lang="en-US" altLang="zh-CN" sz="1200" kern="1200" dirty="0" smtClean="0">
                <a:solidFill>
                  <a:schemeClr val="tx1"/>
                </a:solidFill>
                <a:effectLst/>
                <a:latin typeface="+mn-lt"/>
                <a:ea typeface="+mn-ea"/>
                <a:cs typeface="+mn-cs"/>
              </a:rPr>
              <a:t>H0</a:t>
            </a:r>
            <a:r>
              <a:rPr lang="zh-CN" altLang="en-US" sz="1200" kern="1200" dirty="0" smtClean="0">
                <a:solidFill>
                  <a:schemeClr val="tx1"/>
                </a:solidFill>
                <a:effectLst/>
                <a:latin typeface="+mn-lt"/>
                <a:ea typeface="+mn-ea"/>
                <a:cs typeface="+mn-cs"/>
              </a:rPr>
              <a:t>的平方，计算得到辐照样品的</a:t>
            </a:r>
            <a:r>
              <a:rPr lang="en-US" altLang="zh-CN" sz="1200" kern="1200" dirty="0" smtClean="0">
                <a:solidFill>
                  <a:schemeClr val="tx1"/>
                </a:solidFill>
                <a:effectLst/>
                <a:latin typeface="+mn-lt"/>
                <a:ea typeface="+mn-ea"/>
                <a:cs typeface="+mn-cs"/>
              </a:rPr>
              <a:t>ΔH</a:t>
            </a:r>
            <a:r>
              <a:rPr lang="zh-CN" altLang="en-US" sz="1200" kern="1200" dirty="0" smtClean="0">
                <a:solidFill>
                  <a:schemeClr val="tx1"/>
                </a:solidFill>
                <a:effectLst/>
                <a:latin typeface="+mn-lt"/>
                <a:ea typeface="+mn-ea"/>
                <a:cs typeface="+mn-cs"/>
              </a:rPr>
              <a:t>分别为</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1.59,1.12</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2.52Gpa</a:t>
            </a:r>
            <a:r>
              <a:rPr lang="zh-CN" altLang="en-US" sz="1200" kern="1200" dirty="0" smtClean="0">
                <a:solidFill>
                  <a:schemeClr val="tx1"/>
                </a:solidFill>
                <a:effectLst/>
                <a:latin typeface="+mn-lt"/>
                <a:ea typeface="+mn-ea"/>
                <a:cs typeface="+mn-cs"/>
              </a:rPr>
              <a:t>。假设两种单独辐照条件造成的微观结构（氦泡和位错环）在同一样品内，在不考虑它们之间演化的协同效应的条件下，导致样品的总硬化为</a:t>
            </a:r>
            <a:r>
              <a:rPr lang="en-US" altLang="zh-CN" sz="1200" kern="1200" dirty="0" err="1" smtClean="0">
                <a:solidFill>
                  <a:schemeClr val="tx1"/>
                </a:solidFill>
                <a:effectLst/>
                <a:latin typeface="+mn-lt"/>
                <a:ea typeface="+mn-ea"/>
                <a:cs typeface="+mn-cs"/>
              </a:rPr>
              <a:t>ΔHcombined</a:t>
            </a:r>
            <a:r>
              <a:rPr lang="zh-CN" altLang="en-US" sz="1200" kern="1200" dirty="0" smtClean="0">
                <a:solidFill>
                  <a:schemeClr val="tx1"/>
                </a:solidFill>
                <a:effectLst/>
                <a:latin typeface="+mn-lt"/>
                <a:ea typeface="+mn-ea"/>
                <a:cs typeface="+mn-cs"/>
              </a:rPr>
              <a:t>，这个值可以用两个单束离子辐照的样品硬度的增量的平方和开根号得到。而</a:t>
            </a:r>
            <a:r>
              <a:rPr lang="en-US" altLang="zh-CN" sz="1200" kern="1200" dirty="0" smtClean="0">
                <a:solidFill>
                  <a:schemeClr val="tx1"/>
                </a:solidFill>
                <a:effectLst/>
                <a:latin typeface="+mn-lt"/>
                <a:ea typeface="+mn-ea"/>
                <a:cs typeface="+mn-cs"/>
              </a:rPr>
              <a:t>ΔH</a:t>
            </a:r>
            <a:r>
              <a:rPr lang="zh-CN" altLang="en-US"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Xe+He</a:t>
            </a:r>
            <a:r>
              <a:rPr lang="zh-CN" altLang="en-US" sz="1200" kern="1200" dirty="0" smtClean="0">
                <a:solidFill>
                  <a:schemeClr val="tx1"/>
                </a:solidFill>
                <a:effectLst/>
                <a:latin typeface="+mn-lt"/>
                <a:ea typeface="+mn-ea"/>
                <a:cs typeface="+mn-cs"/>
              </a:rPr>
              <a:t>）的值比</a:t>
            </a:r>
            <a:r>
              <a:rPr lang="en-US" altLang="zh-CN" sz="1200" kern="1200" dirty="0" err="1" smtClean="0">
                <a:solidFill>
                  <a:schemeClr val="tx1"/>
                </a:solidFill>
                <a:effectLst/>
                <a:latin typeface="+mn-lt"/>
                <a:ea typeface="+mn-ea"/>
                <a:cs typeface="+mn-cs"/>
              </a:rPr>
              <a:t>Δhcombined</a:t>
            </a:r>
            <a:r>
              <a:rPr lang="zh-CN" altLang="en-US" sz="1200" kern="1200" dirty="0" smtClean="0">
                <a:solidFill>
                  <a:schemeClr val="tx1"/>
                </a:solidFill>
                <a:effectLst/>
                <a:latin typeface="+mn-lt"/>
                <a:ea typeface="+mn-ea"/>
                <a:cs typeface="+mn-cs"/>
              </a:rPr>
              <a:t>的值大</a:t>
            </a:r>
            <a:r>
              <a:rPr lang="en-US" altLang="zh-CN" sz="1200" kern="1200" dirty="0" smtClean="0">
                <a:solidFill>
                  <a:schemeClr val="tx1"/>
                </a:solidFill>
                <a:effectLst/>
                <a:latin typeface="+mn-lt"/>
                <a:ea typeface="+mn-ea"/>
                <a:cs typeface="+mn-cs"/>
              </a:rPr>
              <a:t>30%</a:t>
            </a:r>
            <a:r>
              <a:rPr lang="zh-CN" altLang="en-US" sz="1200" kern="1200" dirty="0" smtClean="0">
                <a:solidFill>
                  <a:schemeClr val="tx1"/>
                </a:solidFill>
                <a:effectLst/>
                <a:latin typeface="+mn-lt"/>
                <a:ea typeface="+mn-ea"/>
                <a:cs typeface="+mn-cs"/>
              </a:rPr>
              <a:t>，这说明两种离子先后辐照导致样品的硬化高于单独离子辐照后样品硬化的“叠加”，印证了氦泡与位错环之间协同演化效应的存在，这种协同效应加剧样品了辐照硬化程度。</a:t>
            </a:r>
            <a:endParaRPr lang="zh-CN" altLang="en-US" dirty="0"/>
          </a:p>
        </p:txBody>
      </p:sp>
      <p:sp>
        <p:nvSpPr>
          <p:cNvPr id="4" name="灯片编号占位符 3"/>
          <p:cNvSpPr>
            <a:spLocks noGrp="1"/>
          </p:cNvSpPr>
          <p:nvPr>
            <p:ph type="sldNum" sz="quarter" idx="10"/>
          </p:nvPr>
        </p:nvSpPr>
        <p:spPr/>
        <p:txBody>
          <a:bodyPr/>
          <a:lstStyle/>
          <a:p>
            <a:fld id="{7134B738-A780-4D86-8330-34388DA0DE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ctrTitle"/>
          </p:nvPr>
        </p:nvSpPr>
        <p:spPr>
          <a:xfrm>
            <a:off x="900113" y="1412875"/>
            <a:ext cx="7772400" cy="1470025"/>
          </a:xfrm>
        </p:spPr>
        <p:txBody>
          <a:bodyPr/>
          <a:lstStyle>
            <a:lvl1pPr algn="r">
              <a:defRPr sz="4800">
                <a:solidFill>
                  <a:srgbClr val="FF0000"/>
                </a:solidFill>
              </a:defRPr>
            </a:lvl1pPr>
          </a:lstStyle>
          <a:p>
            <a:r>
              <a:rPr lang="zh-CN" altLang="en-US"/>
              <a:t>单击此处编辑母版标题样式</a:t>
            </a:r>
            <a:endParaRPr lang="zh-CN" altLang="en-US"/>
          </a:p>
        </p:txBody>
      </p:sp>
      <p:sp>
        <p:nvSpPr>
          <p:cNvPr id="14340" name="Rectangle 4"/>
          <p:cNvSpPr>
            <a:spLocks noGrp="1" noChangeArrowheads="1"/>
          </p:cNvSpPr>
          <p:nvPr>
            <p:ph type="subTitle" idx="1"/>
          </p:nvPr>
        </p:nvSpPr>
        <p:spPr>
          <a:xfrm>
            <a:off x="900113" y="3213100"/>
            <a:ext cx="7775575" cy="1752600"/>
          </a:xfrm>
        </p:spPr>
        <p:txBody>
          <a:bodyPr/>
          <a:lstStyle>
            <a:lvl1pPr marL="0" indent="0" algn="r">
              <a:buFont typeface="Wingdings" panose="05000000000000000000" pitchFamily="2" charset="2"/>
              <a:buNone/>
              <a:defRPr>
                <a:solidFill>
                  <a:srgbClr val="A50021"/>
                </a:solidFill>
                <a:ea typeface="方正小标宋简体" pitchFamily="2" charset="-122"/>
              </a:defRPr>
            </a:lvl1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F6DEB33F-E35B-4C16-95C6-641D3D76A314}" type="datetime1">
              <a:rPr lang="zh-CN" altLang="en-US" smtClean="0">
                <a:solidFill>
                  <a:srgbClr val="000000"/>
                </a:solidFill>
              </a:rPr>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92150"/>
            <a:ext cx="2057400" cy="55451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692150"/>
            <a:ext cx="6019800" cy="55451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8048E0D6-D705-408A-B444-F64D84F42DCA}" type="datetime1">
              <a:rPr lang="zh-CN" altLang="en-US" smtClean="0">
                <a:solidFill>
                  <a:srgbClr val="000000"/>
                </a:solidFill>
              </a:rPr>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10"/>
          <p:cNvGrpSpPr/>
          <p:nvPr userDrawn="1"/>
        </p:nvGrpSpPr>
        <p:grpSpPr bwMode="auto">
          <a:xfrm>
            <a:off x="0" y="0"/>
            <a:ext cx="9144000" cy="6858000"/>
            <a:chOff x="0" y="0"/>
            <a:chExt cx="9144000" cy="6858000"/>
          </a:xfrm>
        </p:grpSpPr>
        <p:pic>
          <p:nvPicPr>
            <p:cNvPr id="5" name="Picture 5" descr="钍铀专项模板"/>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323850" y="5876925"/>
              <a:ext cx="28797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7" name="Picture 10" descr="标识+SINAP+中英全"/>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4313" y="6208713"/>
              <a:ext cx="39973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钍铀专项模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5661025"/>
              <a:ext cx="2808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l="7027"/>
            <a:stretch>
              <a:fillRect/>
            </a:stretch>
          </p:blipFill>
          <p:spPr bwMode="auto">
            <a:xfrm>
              <a:off x="971600" y="5654129"/>
              <a:ext cx="190544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ctrTitle"/>
          </p:nvPr>
        </p:nvSpPr>
        <p:spPr>
          <a:xfrm>
            <a:off x="395536" y="2130425"/>
            <a:ext cx="8352928" cy="1470025"/>
          </a:xfrm>
        </p:spPr>
        <p:txBody>
          <a:bodyPr/>
          <a:lstStyle>
            <a:lvl1pPr>
              <a:defRPr sz="4800">
                <a:solidFill>
                  <a:srgbClr val="FF0000"/>
                </a:solidFill>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395536" y="3886200"/>
            <a:ext cx="8352928" cy="13430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userDrawn="1">
            <p:ph type="dt" sz="half" idx="10"/>
          </p:nvPr>
        </p:nvSpPr>
        <p:spPr/>
        <p:txBody>
          <a:bodyPr/>
          <a:lstStyle>
            <a:lvl1pPr>
              <a:defRPr/>
            </a:lvl1pPr>
          </a:lstStyle>
          <a:p>
            <a:pPr>
              <a:defRPr/>
            </a:pPr>
            <a:fld id="{91339900-7D18-4296-9A4E-B23D944B0D7B}"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12"/>
          </p:nvPr>
        </p:nvSpPr>
        <p:spPr/>
        <p:txBody>
          <a:bodyPr/>
          <a:lstStyle>
            <a:lvl1pPr>
              <a:defRPr/>
            </a:lvl1pPr>
          </a:lstStyle>
          <a:p>
            <a:pPr>
              <a:defRPr/>
            </a:pPr>
            <a:fld id="{07F5D106-9784-4745-B980-B7E0F8E5762A}" type="slidenum">
              <a:rPr lang="zh-CN" altLang="en-US" smtClean="0">
                <a:solidFill>
                  <a:prstClr val="black"/>
                </a:solidFill>
              </a:rPr>
            </a:fld>
            <a:r>
              <a:rPr lang="en-US" altLang="zh-CN" dirty="0">
                <a:solidFill>
                  <a:prstClr val="black"/>
                </a:solidFill>
              </a:rPr>
              <a:t>/14</a:t>
            </a:r>
            <a:endParaRPr lang="en-US" altLang="zh-CN"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userDrawn="1">
            <p:ph type="dt" sz="half" idx="10"/>
          </p:nvPr>
        </p:nvSpPr>
        <p:spPr/>
        <p:txBody>
          <a:bodyPr/>
          <a:lstStyle>
            <a:lvl1pPr>
              <a:defRPr/>
            </a:lvl1pPr>
          </a:lstStyle>
          <a:p>
            <a:pPr>
              <a:defRPr/>
            </a:pPr>
            <a:fld id="{34FC6D30-F410-4AB6-A1C0-4E739A8790EB}"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12"/>
          </p:nvPr>
        </p:nvSpPr>
        <p:spPr/>
        <p:txBody>
          <a:bodyPr/>
          <a:lstStyle>
            <a:lvl1pPr>
              <a:defRPr/>
            </a:lvl1pPr>
          </a:lstStyle>
          <a:p>
            <a:pPr>
              <a:defRPr/>
            </a:pPr>
            <a:fld id="{F4B685C0-2DA1-4611-AD5B-2FE1AE17E39C}"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userDrawn="1">
            <p:ph type="dt" sz="half" idx="10"/>
          </p:nvPr>
        </p:nvSpPr>
        <p:spPr/>
        <p:txBody>
          <a:bodyPr/>
          <a:lstStyle>
            <a:lvl1pPr>
              <a:defRPr/>
            </a:lvl1pPr>
          </a:lstStyle>
          <a:p>
            <a:pPr>
              <a:defRPr/>
            </a:pPr>
            <a:fld id="{5B586755-59C5-4D42-B0BF-7784A3632EDA}" type="datetime1">
              <a:rPr lang="zh-CN" altLang="en-US" smtClean="0">
                <a:solidFill>
                  <a:prstClr val="black"/>
                </a:solidFill>
              </a:rPr>
            </a:fld>
            <a:endParaRPr lang="zh-CN" altLang="en-US">
              <a:solidFill>
                <a:prstClr val="black"/>
              </a:solidFill>
            </a:endParaRPr>
          </a:p>
        </p:txBody>
      </p:sp>
      <p:sp>
        <p:nvSpPr>
          <p:cNvPr id="6"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7" name="灯片编号占位符 5"/>
          <p:cNvSpPr>
            <a:spLocks noGrp="1"/>
          </p:cNvSpPr>
          <p:nvPr userDrawn="1">
            <p:ph type="sldNum" sz="quarter" idx="12"/>
          </p:nvPr>
        </p:nvSpPr>
        <p:spPr/>
        <p:txBody>
          <a:bodyPr/>
          <a:lstStyle>
            <a:lvl1pPr>
              <a:defRPr/>
            </a:lvl1pPr>
          </a:lstStyle>
          <a:p>
            <a:pPr>
              <a:defRPr/>
            </a:pPr>
            <a:fld id="{75E4D710-5AEC-448D-815C-1D36E2ADE48F}"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userDrawn="1">
            <p:ph type="dt" sz="half" idx="10"/>
          </p:nvPr>
        </p:nvSpPr>
        <p:spPr/>
        <p:txBody>
          <a:bodyPr/>
          <a:lstStyle>
            <a:lvl1pPr>
              <a:defRPr/>
            </a:lvl1pPr>
          </a:lstStyle>
          <a:p>
            <a:pPr>
              <a:defRPr/>
            </a:pPr>
            <a:fld id="{02586BE8-6539-47D2-8B33-7764C9B3A484}" type="datetime1">
              <a:rPr lang="zh-CN" altLang="en-US" smtClean="0">
                <a:solidFill>
                  <a:prstClr val="black"/>
                </a:solidFill>
              </a:rPr>
            </a:fld>
            <a:endParaRPr lang="zh-CN" altLang="en-US">
              <a:solidFill>
                <a:prstClr val="black"/>
              </a:solidFill>
            </a:endParaRPr>
          </a:p>
        </p:txBody>
      </p:sp>
      <p:sp>
        <p:nvSpPr>
          <p:cNvPr id="8"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9" name="灯片编号占位符 5"/>
          <p:cNvSpPr>
            <a:spLocks noGrp="1"/>
          </p:cNvSpPr>
          <p:nvPr userDrawn="1">
            <p:ph type="sldNum" sz="quarter" idx="12"/>
          </p:nvPr>
        </p:nvSpPr>
        <p:spPr/>
        <p:txBody>
          <a:bodyPr/>
          <a:lstStyle>
            <a:lvl1pPr>
              <a:defRPr/>
            </a:lvl1pPr>
          </a:lstStyle>
          <a:p>
            <a:pPr>
              <a:defRPr/>
            </a:pPr>
            <a:fld id="{9BFD9215-AD8F-4F08-88B8-F45E0FA5EFFF}"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userDrawn="1">
            <p:ph type="dt" sz="half" idx="10"/>
          </p:nvPr>
        </p:nvSpPr>
        <p:spPr/>
        <p:txBody>
          <a:bodyPr/>
          <a:lstStyle>
            <a:lvl1pPr>
              <a:defRPr/>
            </a:lvl1pPr>
          </a:lstStyle>
          <a:p>
            <a:pPr>
              <a:defRPr/>
            </a:pPr>
            <a:fld id="{6848497E-3131-485B-B619-27D1CED478EC}" type="datetime1">
              <a:rPr lang="zh-CN" altLang="en-US" smtClean="0">
                <a:solidFill>
                  <a:prstClr val="black"/>
                </a:solidFill>
              </a:rPr>
            </a:fld>
            <a:endParaRPr lang="zh-CN" altLang="en-US">
              <a:solidFill>
                <a:prstClr val="black"/>
              </a:solidFill>
            </a:endParaRPr>
          </a:p>
        </p:txBody>
      </p:sp>
      <p:sp>
        <p:nvSpPr>
          <p:cNvPr id="4"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5" name="灯片编号占位符 5"/>
          <p:cNvSpPr>
            <a:spLocks noGrp="1"/>
          </p:cNvSpPr>
          <p:nvPr userDrawn="1">
            <p:ph type="sldNum" sz="quarter" idx="12"/>
          </p:nvPr>
        </p:nvSpPr>
        <p:spPr/>
        <p:txBody>
          <a:bodyPr/>
          <a:lstStyle>
            <a:lvl1pPr>
              <a:defRPr/>
            </a:lvl1pPr>
          </a:lstStyle>
          <a:p>
            <a:pPr>
              <a:defRPr/>
            </a:pPr>
            <a:fld id="{DB6A7AFA-90D6-446B-B7E6-CAE76F32DC08}"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userDrawn="1">
            <p:ph type="dt" sz="half" idx="10"/>
          </p:nvPr>
        </p:nvSpPr>
        <p:spPr/>
        <p:txBody>
          <a:bodyPr/>
          <a:lstStyle>
            <a:lvl1pPr>
              <a:defRPr/>
            </a:lvl1pPr>
          </a:lstStyle>
          <a:p>
            <a:pPr>
              <a:defRPr/>
            </a:pPr>
            <a:fld id="{6DF8147A-3EEA-4B49-A233-FDB6AC9C7AF7}" type="datetime1">
              <a:rPr lang="zh-CN" altLang="en-US" smtClean="0">
                <a:solidFill>
                  <a:prstClr val="black"/>
                </a:solidFill>
              </a:rPr>
            </a:fld>
            <a:endParaRPr lang="zh-CN" altLang="en-US">
              <a:solidFill>
                <a:prstClr val="black"/>
              </a:solidFill>
            </a:endParaRPr>
          </a:p>
        </p:txBody>
      </p:sp>
      <p:sp>
        <p:nvSpPr>
          <p:cNvPr id="3"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4" name="灯片编号占位符 5"/>
          <p:cNvSpPr>
            <a:spLocks noGrp="1"/>
          </p:cNvSpPr>
          <p:nvPr userDrawn="1">
            <p:ph type="sldNum" sz="quarter" idx="12"/>
          </p:nvPr>
        </p:nvSpPr>
        <p:spPr/>
        <p:txBody>
          <a:bodyPr/>
          <a:lstStyle>
            <a:lvl1pPr>
              <a:defRPr/>
            </a:lvl1pPr>
          </a:lstStyle>
          <a:p>
            <a:pPr>
              <a:defRPr/>
            </a:pPr>
            <a:fld id="{67241794-22C2-44FE-86D3-63D3B3308229}"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userDrawn="1">
            <p:ph type="dt" sz="half" idx="10"/>
          </p:nvPr>
        </p:nvSpPr>
        <p:spPr/>
        <p:txBody>
          <a:bodyPr/>
          <a:lstStyle>
            <a:lvl1pPr>
              <a:defRPr/>
            </a:lvl1pPr>
          </a:lstStyle>
          <a:p>
            <a:pPr>
              <a:defRPr/>
            </a:pPr>
            <a:fld id="{8D2801CB-A026-4B99-A576-C5FC789C4D17}" type="datetime1">
              <a:rPr lang="zh-CN" altLang="en-US" smtClean="0">
                <a:solidFill>
                  <a:prstClr val="black"/>
                </a:solidFill>
              </a:rPr>
            </a:fld>
            <a:endParaRPr lang="zh-CN" altLang="en-US">
              <a:solidFill>
                <a:prstClr val="black"/>
              </a:solidFill>
            </a:endParaRPr>
          </a:p>
        </p:txBody>
      </p:sp>
      <p:sp>
        <p:nvSpPr>
          <p:cNvPr id="6"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7" name="灯片编号占位符 5"/>
          <p:cNvSpPr>
            <a:spLocks noGrp="1"/>
          </p:cNvSpPr>
          <p:nvPr userDrawn="1">
            <p:ph type="sldNum" sz="quarter" idx="12"/>
          </p:nvPr>
        </p:nvSpPr>
        <p:spPr/>
        <p:txBody>
          <a:bodyPr/>
          <a:lstStyle>
            <a:lvl1pPr>
              <a:defRPr/>
            </a:lvl1pPr>
          </a:lstStyle>
          <a:p>
            <a:pPr>
              <a:defRPr/>
            </a:pPr>
            <a:fld id="{5BB1A903-1FFC-4009-BD4B-2FC3722042A4}"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1FB4AE8B-6294-4DD9-AB1F-56BB316A91D7}" type="datetime1">
              <a:rPr lang="zh-CN" altLang="en-US" smtClean="0">
                <a:solidFill>
                  <a:srgbClr val="000000"/>
                </a:solidFill>
              </a:rPr>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dirty="0">
              <a:solidFill>
                <a:srgbClr val="000000"/>
              </a:solidFill>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userDrawn="1">
            <p:ph type="dt" sz="half" idx="10"/>
          </p:nvPr>
        </p:nvSpPr>
        <p:spPr/>
        <p:txBody>
          <a:bodyPr/>
          <a:lstStyle>
            <a:lvl1pPr>
              <a:defRPr/>
            </a:lvl1pPr>
          </a:lstStyle>
          <a:p>
            <a:pPr>
              <a:defRPr/>
            </a:pPr>
            <a:fld id="{5044BF87-3E3A-40B0-A787-D01E020464DA}" type="datetime1">
              <a:rPr lang="zh-CN" altLang="en-US" smtClean="0">
                <a:solidFill>
                  <a:prstClr val="black"/>
                </a:solidFill>
              </a:rPr>
            </a:fld>
            <a:endParaRPr lang="zh-CN" altLang="en-US">
              <a:solidFill>
                <a:prstClr val="black"/>
              </a:solidFill>
            </a:endParaRPr>
          </a:p>
        </p:txBody>
      </p:sp>
      <p:sp>
        <p:nvSpPr>
          <p:cNvPr id="6"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7" name="灯片编号占位符 5"/>
          <p:cNvSpPr>
            <a:spLocks noGrp="1"/>
          </p:cNvSpPr>
          <p:nvPr userDrawn="1">
            <p:ph type="sldNum" sz="quarter" idx="12"/>
          </p:nvPr>
        </p:nvSpPr>
        <p:spPr/>
        <p:txBody>
          <a:bodyPr/>
          <a:lstStyle>
            <a:lvl1pPr>
              <a:defRPr/>
            </a:lvl1pPr>
          </a:lstStyle>
          <a:p>
            <a:pPr>
              <a:defRPr/>
            </a:pPr>
            <a:fld id="{830B908D-D40E-4048-86DC-E03EFCAF927A}"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userDrawn="1">
            <p:ph type="dt" sz="half" idx="10"/>
          </p:nvPr>
        </p:nvSpPr>
        <p:spPr/>
        <p:txBody>
          <a:bodyPr/>
          <a:lstStyle>
            <a:lvl1pPr>
              <a:defRPr/>
            </a:lvl1pPr>
          </a:lstStyle>
          <a:p>
            <a:pPr>
              <a:defRPr/>
            </a:pPr>
            <a:fld id="{D4A0F595-8F84-417D-BDF2-03DE06DB7356}"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12"/>
          </p:nvPr>
        </p:nvSpPr>
        <p:spPr/>
        <p:txBody>
          <a:bodyPr/>
          <a:lstStyle>
            <a:lvl1pPr>
              <a:defRPr/>
            </a:lvl1pPr>
          </a:lstStyle>
          <a:p>
            <a:pPr>
              <a:defRPr/>
            </a:pPr>
            <a:fld id="{ECAF18A9-0A0A-4C99-8CE7-0F07081F5201}"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userDrawn="1">
            <p:ph type="dt" sz="half" idx="10"/>
          </p:nvPr>
        </p:nvSpPr>
        <p:spPr/>
        <p:txBody>
          <a:bodyPr/>
          <a:lstStyle>
            <a:lvl1pPr>
              <a:defRPr/>
            </a:lvl1pPr>
          </a:lstStyle>
          <a:p>
            <a:pPr>
              <a:defRPr/>
            </a:pPr>
            <a:fld id="{69FB0BE8-533F-492C-9F83-8EA9B4B0168C}"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12"/>
          </p:nvPr>
        </p:nvSpPr>
        <p:spPr/>
        <p:txBody>
          <a:bodyPr/>
          <a:lstStyle>
            <a:lvl1pPr>
              <a:defRPr/>
            </a:lvl1pPr>
          </a:lstStyle>
          <a:p>
            <a:pPr>
              <a:defRPr/>
            </a:pPr>
            <a:fld id="{783DCE1A-6FFD-439E-B302-CD4F791D7812}"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713"/>
            <a:ext cx="8229600" cy="7207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412875"/>
            <a:ext cx="4038600" cy="48244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412875"/>
            <a:ext cx="4038600" cy="23352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00488"/>
            <a:ext cx="4038600" cy="233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userDrawn="1">
            <p:ph type="dt" sz="half" idx="10"/>
          </p:nvPr>
        </p:nvSpPr>
        <p:spPr/>
        <p:txBody>
          <a:bodyPr/>
          <a:lstStyle>
            <a:lvl1pPr>
              <a:defRPr/>
            </a:lvl1pPr>
          </a:lstStyle>
          <a:p>
            <a:pPr>
              <a:defRPr/>
            </a:pPr>
            <a:fld id="{6DBE3BAD-E0F0-4C79-A444-829D7593758F}" type="datetime1">
              <a:rPr lang="zh-CN" altLang="en-US" smtClean="0">
                <a:solidFill>
                  <a:prstClr val="black"/>
                </a:solidFill>
              </a:rPr>
            </a:fld>
            <a:endParaRPr lang="zh-CN" altLang="en-US">
              <a:solidFill>
                <a:prstClr val="black"/>
              </a:solidFill>
            </a:endParaRPr>
          </a:p>
        </p:txBody>
      </p:sp>
      <p:sp>
        <p:nvSpPr>
          <p:cNvPr id="7"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8" name="灯片编号占位符 5"/>
          <p:cNvSpPr>
            <a:spLocks noGrp="1"/>
          </p:cNvSpPr>
          <p:nvPr userDrawn="1">
            <p:ph type="sldNum" sz="quarter" idx="12"/>
          </p:nvPr>
        </p:nvSpPr>
        <p:spPr/>
        <p:txBody>
          <a:bodyPr/>
          <a:lstStyle>
            <a:lvl1pPr>
              <a:defRPr/>
            </a:lvl1pPr>
          </a:lstStyle>
          <a:p>
            <a:pPr>
              <a:defRPr/>
            </a:pPr>
            <a:fld id="{FDABF71B-D916-4CA7-9805-98BCC7C43566}"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620713"/>
            <a:ext cx="8229600" cy="56165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userDrawn="1">
            <p:ph type="dt" sz="half" idx="10"/>
          </p:nvPr>
        </p:nvSpPr>
        <p:spPr/>
        <p:txBody>
          <a:bodyPr/>
          <a:lstStyle>
            <a:lvl1pPr>
              <a:defRPr/>
            </a:lvl1pPr>
          </a:lstStyle>
          <a:p>
            <a:pPr>
              <a:defRPr/>
            </a:pPr>
            <a:fld id="{C3C27501-0EBE-44C2-B35C-8C8928F4A28D}" type="datetime1">
              <a:rPr lang="zh-CN" altLang="en-US" smtClean="0">
                <a:solidFill>
                  <a:prstClr val="black"/>
                </a:solidFill>
              </a:rPr>
            </a:fld>
            <a:endParaRPr lang="zh-CN" altLang="en-US">
              <a:solidFill>
                <a:prstClr val="black"/>
              </a:solidFill>
            </a:endParaRPr>
          </a:p>
        </p:txBody>
      </p:sp>
      <p:sp>
        <p:nvSpPr>
          <p:cNvPr id="4"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5" name="灯片编号占位符 5"/>
          <p:cNvSpPr>
            <a:spLocks noGrp="1"/>
          </p:cNvSpPr>
          <p:nvPr userDrawn="1">
            <p:ph type="sldNum" sz="quarter" idx="12"/>
          </p:nvPr>
        </p:nvSpPr>
        <p:spPr/>
        <p:txBody>
          <a:bodyPr/>
          <a:lstStyle>
            <a:lvl1pPr>
              <a:defRPr/>
            </a:lvl1pPr>
          </a:lstStyle>
          <a:p>
            <a:pPr>
              <a:defRPr/>
            </a:pPr>
            <a:fld id="{FE2E2CC4-678C-4CA7-A722-71BE20CBD962}"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713"/>
            <a:ext cx="8229600" cy="72072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412875"/>
            <a:ext cx="8229600" cy="4824413"/>
          </a:xfrm>
        </p:spPr>
        <p:txBody>
          <a:bodyPr/>
          <a:lstStyle/>
          <a:p>
            <a:pPr lvl="0"/>
            <a:endParaRPr lang="zh-CN" altLang="en-US" noProof="0"/>
          </a:p>
        </p:txBody>
      </p:sp>
      <p:sp>
        <p:nvSpPr>
          <p:cNvPr id="4" name="日期占位符 3"/>
          <p:cNvSpPr>
            <a:spLocks noGrp="1"/>
          </p:cNvSpPr>
          <p:nvPr userDrawn="1">
            <p:ph type="dt" sz="half" idx="10"/>
          </p:nvPr>
        </p:nvSpPr>
        <p:spPr/>
        <p:txBody>
          <a:bodyPr/>
          <a:lstStyle>
            <a:lvl1pPr>
              <a:defRPr/>
            </a:lvl1pPr>
          </a:lstStyle>
          <a:p>
            <a:pPr>
              <a:defRPr/>
            </a:pPr>
            <a:fld id="{CF199233-0912-4624-8991-5F565638EF7C}"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11"/>
          </p:nvPr>
        </p:nvSpPr>
        <p:spPr/>
        <p:txBody>
          <a:bodyPr/>
          <a:lstStyle>
            <a:lvl1pPr>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12"/>
          </p:nvPr>
        </p:nvSpPr>
        <p:spPr/>
        <p:txBody>
          <a:bodyPr/>
          <a:lstStyle>
            <a:lvl1pPr>
              <a:defRPr/>
            </a:lvl1pPr>
          </a:lstStyle>
          <a:p>
            <a:pPr>
              <a:defRPr/>
            </a:pPr>
            <a:fld id="{7C867D0B-EFFE-4A31-818F-C7BB7A20CAB6}" type="slidenum">
              <a:rPr lang="zh-CN" altLang="en-US">
                <a:solidFill>
                  <a:prstClr val="black"/>
                </a:solidFill>
              </a:rPr>
            </a:fld>
            <a:endParaRPr lang="en-US" altLang="zh-CN">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C9BE181-CA72-4B38-AF47-E9D3B5648CAD}" type="datetime1">
              <a:rPr lang="zh-CN" altLang="en-US" smtClean="0">
                <a:solidFill>
                  <a:srgbClr val="000000"/>
                </a:solidFill>
              </a:rPr>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557338"/>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557338"/>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EC160E73-8F08-4576-8717-1AC6E4AFFEAA}" type="datetime1">
              <a:rPr lang="zh-CN" altLang="en-US" smtClean="0">
                <a:solidFill>
                  <a:srgbClr val="000000"/>
                </a:solidFill>
              </a:rPr>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5E523C77-41C9-4CC2-98EB-F925C3CFD0FE}" type="datetime1">
              <a:rPr lang="zh-CN" altLang="en-US" smtClean="0">
                <a:solidFill>
                  <a:srgbClr val="000000"/>
                </a:solidFill>
              </a:rPr>
            </a:fld>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113B1C32-218B-4ED5-B1A8-5704D704B195}" type="datetime1">
              <a:rPr lang="zh-CN" altLang="en-US" smtClean="0">
                <a:solidFill>
                  <a:srgbClr val="000000"/>
                </a:solidFill>
              </a:rPr>
            </a:fld>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AF5A819-FF39-430E-99C1-F45E0BC34F3F}" type="datetime1">
              <a:rPr lang="zh-CN" altLang="en-US" smtClean="0">
                <a:solidFill>
                  <a:srgbClr val="000000"/>
                </a:solidFill>
              </a:rPr>
            </a:fld>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EC059500-B15C-49DD-A6C1-1FD8BA4B7E4E}" type="datetime1">
              <a:rPr lang="zh-CN" altLang="en-US" smtClean="0">
                <a:solidFill>
                  <a:srgbClr val="000000"/>
                </a:solidFill>
              </a:rPr>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27F37BDF-127A-4C36-9722-5F06781F9EC5}" type="datetime1">
              <a:rPr lang="zh-CN" altLang="en-US" smtClean="0">
                <a:solidFill>
                  <a:srgbClr val="000000"/>
                </a:solidFill>
              </a:rPr>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a:solidFill>
                  <a:srgbClr val="000000"/>
                </a:solidFill>
              </a:rPr>
              <a:t>5</a:t>
            </a:r>
            <a:endParaRPr lang="zh-CN"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w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9.jpeg"/><Relationship Id="rId16" Type="http://schemas.openxmlformats.org/officeDocument/2006/relationships/image" Target="../media/image8.jpeg"/><Relationship Id="rId15" Type="http://schemas.openxmlformats.org/officeDocument/2006/relationships/image" Target="../media/image7.jpeg"/><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11188" y="692150"/>
            <a:ext cx="7870825" cy="792163"/>
          </a:xfrm>
          <a:prstGeom prst="rect">
            <a:avLst/>
          </a:prstGeom>
          <a:noFill/>
          <a:ln w="9525">
            <a:noFill/>
            <a:miter lim="800000"/>
          </a:ln>
          <a:effec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6147" name="Rectangle 3"/>
          <p:cNvSpPr>
            <a:spLocks noGrp="1" noChangeArrowheads="1"/>
          </p:cNvSpPr>
          <p:nvPr>
            <p:ph type="body" idx="1"/>
          </p:nvPr>
        </p:nvSpPr>
        <p:spPr bwMode="auto">
          <a:xfrm>
            <a:off x="457200" y="1557338"/>
            <a:ext cx="8229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316" name="Rectangle 4"/>
          <p:cNvSpPr>
            <a:spLocks noGrp="1" noChangeArrowheads="1"/>
          </p:cNvSpPr>
          <p:nvPr>
            <p:ph type="dt" sz="half" idx="2"/>
          </p:nvPr>
        </p:nvSpPr>
        <p:spPr bwMode="auto">
          <a:xfrm>
            <a:off x="457200" y="6453188"/>
            <a:ext cx="2133600" cy="288925"/>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400">
                <a:latin typeface="Arial" panose="020B0604020202020204" pitchFamily="34" charset="0"/>
                <a:ea typeface="宋体" panose="02010600030101010101" pitchFamily="2" charset="-122"/>
              </a:defRPr>
            </a:lvl1pPr>
          </a:lstStyle>
          <a:p>
            <a:pPr fontAlgn="base">
              <a:spcAft>
                <a:spcPct val="0"/>
              </a:spcAft>
              <a:defRPr/>
            </a:pPr>
            <a:fld id="{31A2341D-9B65-4CB9-8BCB-DE521D9E3855}" type="datetime1">
              <a:rPr lang="zh-CN" altLang="en-US" smtClean="0">
                <a:solidFill>
                  <a:srgbClr val="000000"/>
                </a:solidFill>
              </a:rPr>
            </a:fld>
            <a:endParaRPr lang="en-US" altLang="zh-CN">
              <a:solidFill>
                <a:srgbClr val="000000"/>
              </a:solidFill>
            </a:endParaRPr>
          </a:p>
        </p:txBody>
      </p:sp>
      <p:sp>
        <p:nvSpPr>
          <p:cNvPr id="13317" name="Rectangle 5"/>
          <p:cNvSpPr>
            <a:spLocks noGrp="1" noChangeArrowheads="1"/>
          </p:cNvSpPr>
          <p:nvPr>
            <p:ph type="ftr" sz="quarter" idx="3"/>
          </p:nvPr>
        </p:nvSpPr>
        <p:spPr bwMode="auto">
          <a:xfrm>
            <a:off x="5780088" y="6453188"/>
            <a:ext cx="2895600" cy="288925"/>
          </a:xfrm>
          <a:prstGeom prst="rect">
            <a:avLst/>
          </a:prstGeom>
          <a:noFill/>
          <a:ln w="9525">
            <a:noFill/>
            <a:miter lim="800000"/>
          </a:ln>
          <a:effectLst/>
        </p:spPr>
        <p:txBody>
          <a:bodyPr vert="horz" wrap="square" lIns="91440" tIns="45720" rIns="91440" bIns="45720" numCol="1" anchor="t" anchorCtr="0" compatLnSpc="1"/>
          <a:lstStyle>
            <a:lvl1pPr algn="r">
              <a:lnSpc>
                <a:spcPct val="80000"/>
              </a:lnSpc>
              <a:spcBef>
                <a:spcPct val="0"/>
              </a:spcBef>
              <a:defRPr sz="1600" b="1">
                <a:latin typeface="Arial" panose="020B0604020202020204" pitchFamily="34" charset="0"/>
                <a:ea typeface="楷体_GB2312" pitchFamily="49" charset="-122"/>
              </a:defRPr>
            </a:lvl1pPr>
          </a:lstStyle>
          <a:p>
            <a:pPr fontAlgn="base">
              <a:spcAft>
                <a:spcPct val="0"/>
              </a:spcAft>
              <a:defRPr/>
            </a:pPr>
            <a:r>
              <a:rPr lang="en-US" altLang="zh-CN">
                <a:solidFill>
                  <a:srgbClr val="000000"/>
                </a:solidFill>
              </a:rPr>
              <a:t>5</a:t>
            </a:r>
            <a:endParaRPr lang="zh-CN" altLang="zh-CN">
              <a:solidFill>
                <a:srgbClr val="000000"/>
              </a:solidFill>
            </a:endParaRPr>
          </a:p>
        </p:txBody>
      </p:sp>
      <p:sp>
        <p:nvSpPr>
          <p:cNvPr id="13318" name="Line 6"/>
          <p:cNvSpPr>
            <a:spLocks noChangeShapeType="1"/>
          </p:cNvSpPr>
          <p:nvPr/>
        </p:nvSpPr>
        <p:spPr bwMode="auto">
          <a:xfrm>
            <a:off x="3563938" y="574675"/>
            <a:ext cx="5580062" cy="0"/>
          </a:xfrm>
          <a:prstGeom prst="line">
            <a:avLst/>
          </a:prstGeom>
          <a:noFill/>
          <a:ln w="28575">
            <a:solidFill>
              <a:srgbClr val="5F5F5F"/>
            </a:solidFill>
            <a:round/>
          </a:ln>
          <a:effectLst/>
        </p:spPr>
        <p:txBody>
          <a:bodyPr/>
          <a:lstStyle/>
          <a:p>
            <a:pPr fontAlgn="base">
              <a:spcBef>
                <a:spcPct val="50000"/>
              </a:spcBef>
              <a:spcAft>
                <a:spcPct val="0"/>
              </a:spcAft>
              <a:defRPr/>
            </a:pPr>
            <a:endParaRPr lang="zh-CN" altLang="en-US">
              <a:solidFill>
                <a:srgbClr val="000000"/>
              </a:solidFill>
            </a:endParaRPr>
          </a:p>
        </p:txBody>
      </p:sp>
      <p:pic>
        <p:nvPicPr>
          <p:cNvPr id="6151" name="Picture 7" descr="PPT1-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288" y="260350"/>
            <a:ext cx="29765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8"/>
          <p:cNvSpPr>
            <a:spLocks noChangeShapeType="1"/>
          </p:cNvSpPr>
          <p:nvPr/>
        </p:nvSpPr>
        <p:spPr bwMode="auto">
          <a:xfrm>
            <a:off x="0" y="6381750"/>
            <a:ext cx="9144000" cy="0"/>
          </a:xfrm>
          <a:prstGeom prst="line">
            <a:avLst/>
          </a:prstGeom>
          <a:noFill/>
          <a:ln w="28575">
            <a:solidFill>
              <a:srgbClr val="5F5F5F"/>
            </a:solidFill>
            <a:round/>
          </a:ln>
          <a:effectLst/>
        </p:spPr>
        <p:txBody>
          <a:bodyPr/>
          <a:lstStyle/>
          <a:p>
            <a:pPr fontAlgn="base">
              <a:spcBef>
                <a:spcPct val="50000"/>
              </a:spcBef>
              <a:spcAft>
                <a:spcPct val="0"/>
              </a:spcAft>
              <a:defRPr/>
            </a:pPr>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lnSpc>
          <a:spcPct val="80000"/>
        </a:lnSpc>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ctr" rtl="0" eaLnBrk="0" fontAlgn="base" hangingPunct="0">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ctr" rtl="0" eaLnBrk="0" fontAlgn="base" hangingPunct="0">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ctr" rtl="0" eaLnBrk="0" fontAlgn="base" hangingPunct="0">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ctr" rtl="0" fontAlgn="base">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ctr" rtl="0" fontAlgn="base">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1600" algn="ctr" rtl="0" fontAlgn="base">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800" algn="ctr" rtl="0" fontAlgn="base">
        <a:lnSpc>
          <a:spcPct val="80000"/>
        </a:lnSpc>
        <a:spcBef>
          <a:spcPct val="0"/>
        </a:spcBef>
        <a:spcAft>
          <a:spcPct val="0"/>
        </a:spcAft>
        <a:defRPr sz="3200" b="1">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rgbClr val="CC0000"/>
        </a:buClr>
        <a:buSzPct val="120000"/>
        <a:buFont typeface="Wingdings" panose="05000000000000000000" pitchFamily="2" charset="2"/>
        <a:buChar char="F"/>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CC33"/>
        </a:buClr>
        <a:buFont typeface="Wingdings" panose="05000000000000000000" pitchFamily="2" charset="2"/>
        <a:buChar char="Ø"/>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l"/>
        <a:defRPr sz="20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anose="05000000000000000000" pitchFamily="2" charset="2"/>
        <a:buChar char="p"/>
        <a:defRPr sz="2000">
          <a:solidFill>
            <a:schemeClr val="tx1"/>
          </a:solidFill>
          <a:latin typeface="+mn-lt"/>
          <a:ea typeface="+mn-ea"/>
        </a:defRPr>
      </a:lvl4pPr>
      <a:lvl5pPr marL="2057400" indent="-228600" algn="l" rtl="0" eaLnBrk="0" fontAlgn="base" hangingPunct="0">
        <a:spcBef>
          <a:spcPct val="20000"/>
        </a:spcBef>
        <a:spcAft>
          <a:spcPct val="0"/>
        </a:spcAft>
        <a:buSzPct val="80000"/>
        <a:buFont typeface="Wingdings" panose="05000000000000000000" pitchFamily="2" charset="2"/>
        <a:buChar char="u"/>
        <a:defRPr sz="2000">
          <a:solidFill>
            <a:schemeClr val="tx1"/>
          </a:solidFill>
          <a:latin typeface="+mn-lt"/>
          <a:ea typeface="+mn-ea"/>
        </a:defRPr>
      </a:lvl5pPr>
      <a:lvl6pPr marL="2514600" indent="-228600" algn="l" rtl="0" fontAlgn="base">
        <a:spcBef>
          <a:spcPct val="20000"/>
        </a:spcBef>
        <a:spcAft>
          <a:spcPct val="0"/>
        </a:spcAft>
        <a:buSzPct val="80000"/>
        <a:buFont typeface="Wingdings" panose="05000000000000000000" pitchFamily="2" charset="2"/>
        <a:buChar char="u"/>
        <a:defRPr>
          <a:solidFill>
            <a:schemeClr val="tx1"/>
          </a:solidFill>
          <a:latin typeface="+mn-lt"/>
          <a:ea typeface="+mn-ea"/>
        </a:defRPr>
      </a:lvl6pPr>
      <a:lvl7pPr marL="2971800" indent="-228600" algn="l" rtl="0" fontAlgn="base">
        <a:spcBef>
          <a:spcPct val="20000"/>
        </a:spcBef>
        <a:spcAft>
          <a:spcPct val="0"/>
        </a:spcAft>
        <a:buSzPct val="80000"/>
        <a:buFont typeface="Wingdings" panose="05000000000000000000" pitchFamily="2" charset="2"/>
        <a:buChar char="u"/>
        <a:defRPr>
          <a:solidFill>
            <a:schemeClr val="tx1"/>
          </a:solidFill>
          <a:latin typeface="+mn-lt"/>
          <a:ea typeface="+mn-ea"/>
        </a:defRPr>
      </a:lvl7pPr>
      <a:lvl8pPr marL="3429000" indent="-228600" algn="l" rtl="0" fontAlgn="base">
        <a:spcBef>
          <a:spcPct val="20000"/>
        </a:spcBef>
        <a:spcAft>
          <a:spcPct val="0"/>
        </a:spcAft>
        <a:buSzPct val="80000"/>
        <a:buFont typeface="Wingdings" panose="05000000000000000000" pitchFamily="2" charset="2"/>
        <a:buChar char="u"/>
        <a:defRPr>
          <a:solidFill>
            <a:schemeClr val="tx1"/>
          </a:solidFill>
          <a:latin typeface="+mn-lt"/>
          <a:ea typeface="+mn-ea"/>
        </a:defRPr>
      </a:lvl8pPr>
      <a:lvl9pPr marL="3886200" indent="-228600" algn="l" rtl="0" fontAlgn="base">
        <a:spcBef>
          <a:spcPct val="20000"/>
        </a:spcBef>
        <a:spcAft>
          <a:spcPct val="0"/>
        </a:spcAft>
        <a:buSzPct val="80000"/>
        <a:buFont typeface="Wingdings" panose="05000000000000000000" pitchFamily="2" charset="2"/>
        <a:buChar char="u"/>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16"/>
          <p:cNvGrpSpPr/>
          <p:nvPr userDrawn="1"/>
        </p:nvGrpSpPr>
        <p:grpSpPr bwMode="auto">
          <a:xfrm>
            <a:off x="0" y="0"/>
            <a:ext cx="9144000" cy="6858000"/>
            <a:chOff x="0" y="0"/>
            <a:chExt cx="9144001" cy="6858000"/>
          </a:xfrm>
        </p:grpSpPr>
        <p:pic>
          <p:nvPicPr>
            <p:cNvPr id="1032" name="Picture 13" descr="E:\MyPhoto\backup\TMSR\20-41副本2.jpg"/>
            <p:cNvPicPr>
              <a:picLocks noChangeAspect="1" noChangeArrowheads="1"/>
            </p:cNvPicPr>
            <p:nvPr userDrawn="1"/>
          </p:nvPicPr>
          <p:blipFill>
            <a:blip r:embed="rId15">
              <a:extLst>
                <a:ext uri="{28A0092B-C50C-407E-A947-70E740481C1C}">
                  <a14:useLocalDpi xmlns:a14="http://schemas.microsoft.com/office/drawing/2010/main" val="0"/>
                </a:ext>
              </a:extLst>
            </a:blip>
            <a:srcRect l="-167378" t="-86130" b="-20898"/>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bwMode="auto">
            <a:xfrm>
              <a:off x="0" y="0"/>
              <a:ext cx="9144001"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034" name="Picture 13" descr="E:\MyPhoto\backup\TMSR\20-41副本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39552" y="188913"/>
              <a:ext cx="2376264" cy="43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userDrawn="1"/>
          </p:nvSpPr>
          <p:spPr bwMode="auto">
            <a:xfrm>
              <a:off x="2916238" y="333375"/>
              <a:ext cx="6227763" cy="107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任意多边形 14"/>
            <p:cNvSpPr/>
            <p:nvPr userDrawn="1"/>
          </p:nvSpPr>
          <p:spPr bwMode="auto">
            <a:xfrm>
              <a:off x="0" y="6381750"/>
              <a:ext cx="9144001" cy="0"/>
            </a:xfrm>
            <a:custGeom>
              <a:avLst/>
              <a:gdLst>
                <a:gd name="connsiteX0" fmla="*/ 0 w 9144000"/>
                <a:gd name="connsiteY0" fmla="*/ 0 h 0"/>
                <a:gd name="connsiteX1" fmla="*/ 9144000 w 9144000"/>
                <a:gd name="connsiteY1" fmla="*/ 0 h 0"/>
              </a:gdLst>
              <a:ahLst/>
              <a:cxnLst>
                <a:cxn ang="0">
                  <a:pos x="connsiteX0" y="connsiteY0"/>
                </a:cxn>
                <a:cxn ang="0">
                  <a:pos x="connsiteX1" y="connsiteY1"/>
                </a:cxn>
              </a:cxnLst>
              <a:rect l="l" t="t" r="r" b="b"/>
              <a:pathLst>
                <a:path w="9144000">
                  <a:moveTo>
                    <a:pt x="0" y="0"/>
                  </a:moveTo>
                  <a:lnTo>
                    <a:pt x="9144000" y="0"/>
                  </a:lnTo>
                </a:path>
              </a:pathLst>
            </a:custGeom>
            <a:ln w="825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prstClr val="black"/>
                </a:solidFill>
              </a:endParaRPr>
            </a:p>
          </p:txBody>
        </p:sp>
        <p:sp>
          <p:nvSpPr>
            <p:cNvPr id="16" name="矩形 15"/>
            <p:cNvSpPr/>
            <p:nvPr userDrawn="1"/>
          </p:nvSpPr>
          <p:spPr bwMode="auto">
            <a:xfrm>
              <a:off x="0" y="333375"/>
              <a:ext cx="539750" cy="107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1038"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l="5592"/>
            <a:stretch>
              <a:fillRect/>
            </a:stretch>
          </p:blipFill>
          <p:spPr bwMode="auto">
            <a:xfrm>
              <a:off x="1619672" y="222390"/>
              <a:ext cx="121545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占位符 1"/>
          <p:cNvSpPr>
            <a:spLocks noGrp="1"/>
          </p:cNvSpPr>
          <p:nvPr userDrawn="1">
            <p:ph type="title"/>
          </p:nvPr>
        </p:nvSpPr>
        <p:spPr>
          <a:xfrm>
            <a:off x="457200" y="620713"/>
            <a:ext cx="8229600" cy="72072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028" name="文本占位符 2"/>
          <p:cNvSpPr>
            <a:spLocks noGrp="1"/>
          </p:cNvSpPr>
          <p:nvPr userDrawn="1">
            <p:ph type="body" idx="1"/>
          </p:nvPr>
        </p:nvSpPr>
        <p:spPr bwMode="auto">
          <a:xfrm>
            <a:off x="457200" y="1412875"/>
            <a:ext cx="8229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tx1"/>
                </a:solidFill>
                <a:latin typeface="黑体" panose="02010609060101010101" pitchFamily="49" charset="-122"/>
                <a:ea typeface="黑体" panose="02010609060101010101" pitchFamily="49" charset="-122"/>
              </a:defRPr>
            </a:lvl1pPr>
          </a:lstStyle>
          <a:p>
            <a:pPr>
              <a:defRPr/>
            </a:pPr>
            <a:fld id="{194DC1DE-8A6A-4286-80AA-23DDF2748A73}" type="datetime1">
              <a:rPr lang="zh-CN" altLang="en-US" smtClean="0">
                <a:solidFill>
                  <a:prstClr val="black"/>
                </a:solidFill>
              </a:rPr>
            </a:fld>
            <a:endParaRPr lang="zh-CN" altLang="en-US">
              <a:solidFill>
                <a:prstClr val="black"/>
              </a:solidFill>
            </a:endParaRPr>
          </a:p>
        </p:txBody>
      </p:sp>
      <p:sp>
        <p:nvSpPr>
          <p:cNvPr id="5" name="页脚占位符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400">
                <a:solidFill>
                  <a:schemeClr val="tx1"/>
                </a:solidFill>
                <a:latin typeface="黑体" panose="02010609060101010101" pitchFamily="49" charset="-122"/>
                <a:ea typeface="黑体" panose="02010609060101010101" pitchFamily="49" charset="-122"/>
              </a:defRPr>
            </a:lvl1pPr>
          </a:lstStyle>
          <a:p>
            <a:pPr>
              <a:defRPr/>
            </a:pPr>
            <a:r>
              <a:rPr lang="en-US" altLang="zh-CN">
                <a:solidFill>
                  <a:prstClr val="black"/>
                </a:solidFill>
              </a:rPr>
              <a:t>5</a:t>
            </a:r>
            <a:endParaRPr lang="zh-CN" altLang="en-US">
              <a:solidFill>
                <a:prstClr val="black"/>
              </a:solidFill>
            </a:endParaRPr>
          </a:p>
        </p:txBody>
      </p:sp>
      <p:sp>
        <p:nvSpPr>
          <p:cNvPr id="6" name="灯片编号占位符 5"/>
          <p:cNvSpPr>
            <a:spLocks noGrp="1"/>
          </p:cNvSpPr>
          <p:nvPr userDrawn="1">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400" smtClean="0">
                <a:latin typeface="黑体" panose="02010609060101010101" pitchFamily="49" charset="-122"/>
                <a:ea typeface="黑体" panose="02010609060101010101" pitchFamily="49" charset="-122"/>
              </a:defRPr>
            </a:lvl1pPr>
          </a:lstStyle>
          <a:p>
            <a:pPr fontAlgn="base">
              <a:spcBef>
                <a:spcPct val="0"/>
              </a:spcBef>
              <a:spcAft>
                <a:spcPct val="0"/>
              </a:spcAft>
              <a:defRPr/>
            </a:pPr>
            <a:fld id="{46EE5B7F-23CC-4659-A035-F4CABFFD6423}" type="slidenum">
              <a:rPr lang="zh-CN" altLang="en-US">
                <a:solidFill>
                  <a:prstClr val="black"/>
                </a:solidFill>
              </a:rPr>
            </a:fld>
            <a:endParaRPr lang="en-US" altLang="zh-CN">
              <a:solidFill>
                <a:prstClr val="black"/>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ctr"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2pPr>
      <a:lvl3pPr algn="ctr"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3pPr>
      <a:lvl4pPr algn="ctr"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4pPr>
      <a:lvl5pPr algn="ctr"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6pPr>
      <a:lvl7pPr marL="914400" algn="ctr"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7pPr>
      <a:lvl8pPr marL="1371600" algn="ctr"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8pPr>
      <a:lvl9pPr marL="1828800" algn="ctr"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黑体" panose="02010609060101010101" pitchFamily="49" charset="-122"/>
          <a:ea typeface="黑体" panose="02010609060101010101"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2.em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emf"/><Relationship Id="rId10" Type="http://schemas.openxmlformats.org/officeDocument/2006/relationships/notesSlide" Target="../notesSlides/notesSlide9.xml"/><Relationship Id="rId1"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167005" y="1325880"/>
            <a:ext cx="8809355" cy="1897380"/>
          </a:xfrm>
        </p:spPr>
        <p:txBody>
          <a:bodyPr>
            <a:normAutofit/>
          </a:bodyPr>
          <a:lstStyle/>
          <a:p>
            <a:pPr>
              <a:lnSpc>
                <a:spcPct val="120000"/>
              </a:lnSpc>
            </a:pPr>
            <a:r>
              <a:rPr lang="en-US" altLang="zh-CN" sz="3600" dirty="0" err="1">
                <a:latin typeface="华文楷体" panose="02010600040101010101" pitchFamily="2" charset="-122"/>
                <a:ea typeface="华文楷体" panose="02010600040101010101" pitchFamily="2" charset="-122"/>
              </a:rPr>
              <a:t>Hastelloy</a:t>
            </a:r>
            <a:r>
              <a:rPr lang="en-US" altLang="zh-CN" sz="3600" dirty="0">
                <a:latin typeface="华文楷体" panose="02010600040101010101" pitchFamily="2" charset="-122"/>
                <a:ea typeface="华文楷体" panose="02010600040101010101" pitchFamily="2" charset="-122"/>
              </a:rPr>
              <a:t> </a:t>
            </a:r>
            <a:r>
              <a:rPr lang="en-US" altLang="zh-CN" sz="3600" dirty="0" smtClean="0">
                <a:latin typeface="华文楷体" panose="02010600040101010101" pitchFamily="2" charset="-122"/>
                <a:ea typeface="华文楷体" panose="02010600040101010101" pitchFamily="2" charset="-122"/>
              </a:rPr>
              <a:t>N </a:t>
            </a:r>
            <a:r>
              <a:rPr lang="zh-CN" altLang="zh-CN" sz="3600" dirty="0" smtClean="0">
                <a:latin typeface="华文楷体" panose="02010600040101010101" pitchFamily="2" charset="-122"/>
                <a:ea typeface="华文楷体" panose="02010600040101010101" pitchFamily="2" charset="-122"/>
              </a:rPr>
              <a:t>合金</a:t>
            </a:r>
            <a:r>
              <a:rPr lang="zh-CN" altLang="zh-CN" sz="3600" dirty="0">
                <a:latin typeface="华文楷体" panose="02010600040101010101" pitchFamily="2" charset="-122"/>
                <a:ea typeface="华文楷体" panose="02010600040101010101" pitchFamily="2" charset="-122"/>
              </a:rPr>
              <a:t>中氦泡与位错环</a:t>
            </a:r>
            <a:r>
              <a:rPr lang="zh-CN" altLang="zh-CN" sz="3600" dirty="0" smtClean="0">
                <a:latin typeface="华文楷体" panose="02010600040101010101" pitchFamily="2" charset="-122"/>
                <a:ea typeface="华文楷体" panose="02010600040101010101" pitchFamily="2" charset="-122"/>
              </a:rPr>
              <a:t>在</a:t>
            </a:r>
            <a:r>
              <a:rPr lang="en-US" altLang="zh-CN" sz="3600" dirty="0" smtClean="0">
                <a:latin typeface="华文楷体" panose="02010600040101010101" pitchFamily="2" charset="-122"/>
                <a:ea typeface="华文楷体" panose="02010600040101010101" pitchFamily="2" charset="-122"/>
              </a:rPr>
              <a:t> </a:t>
            </a:r>
            <a:r>
              <a:rPr lang="en-US" altLang="zh-CN" sz="3600" dirty="0" err="1" smtClean="0">
                <a:latin typeface="华文楷体" panose="02010600040101010101" pitchFamily="2" charset="-122"/>
                <a:ea typeface="华文楷体" panose="02010600040101010101" pitchFamily="2" charset="-122"/>
              </a:rPr>
              <a:t>Xe+He</a:t>
            </a:r>
            <a:r>
              <a:rPr lang="zh-CN" altLang="zh-CN" sz="3600" dirty="0">
                <a:latin typeface="华文楷体" panose="02010600040101010101" pitchFamily="2" charset="-122"/>
                <a:ea typeface="华文楷体" panose="02010600040101010101" pitchFamily="2" charset="-122"/>
              </a:rPr>
              <a:t>离子先后辐照条件下的协同效应研究</a:t>
            </a:r>
            <a:endParaRPr lang="zh-CN" altLang="zh-CN" sz="3600" dirty="0">
              <a:latin typeface="华文楷体" panose="02010600040101010101" pitchFamily="2" charset="-122"/>
              <a:ea typeface="华文楷体" panose="02010600040101010101" pitchFamily="2" charset="-122"/>
            </a:endParaRPr>
          </a:p>
        </p:txBody>
      </p:sp>
      <p:sp>
        <p:nvSpPr>
          <p:cNvPr id="2" name="矩形 1"/>
          <p:cNvSpPr/>
          <p:nvPr/>
        </p:nvSpPr>
        <p:spPr>
          <a:xfrm>
            <a:off x="2281433" y="3620033"/>
            <a:ext cx="5748020" cy="1641475"/>
          </a:xfrm>
          <a:prstGeom prst="rect">
            <a:avLst/>
          </a:prstGeom>
        </p:spPr>
        <p:txBody>
          <a:bodyPr wrap="none">
            <a:spAutoFit/>
          </a:bodyPr>
          <a:lstStyle/>
          <a:p>
            <a:pPr>
              <a:lnSpc>
                <a:spcPct val="120000"/>
              </a:lnSpc>
            </a:pPr>
            <a:r>
              <a:rPr lang="zh-CN" altLang="en-US" sz="2800" b="1" dirty="0">
                <a:latin typeface="华文楷体" panose="02010600040101010101" pitchFamily="2" charset="-122"/>
                <a:ea typeface="华文楷体" panose="02010600040101010101" pitchFamily="2" charset="-122"/>
              </a:rPr>
              <a:t>报 告 人</a:t>
            </a:r>
            <a:r>
              <a:rPr lang="zh-CN" altLang="en-US" sz="2800" b="1" dirty="0" smtClean="0">
                <a:latin typeface="华文楷体" panose="02010600040101010101" pitchFamily="2" charset="-122"/>
                <a:ea typeface="华文楷体" panose="02010600040101010101" pitchFamily="2" charset="-122"/>
              </a:rPr>
              <a:t>：     </a:t>
            </a:r>
            <a:r>
              <a:rPr lang="zh-CN" altLang="en-US" sz="2800" b="1" spc="600" dirty="0" smtClean="0">
                <a:latin typeface="华文楷体" panose="02010600040101010101" pitchFamily="2" charset="-122"/>
                <a:ea typeface="华文楷体" panose="02010600040101010101" pitchFamily="2" charset="-122"/>
              </a:rPr>
              <a:t>刘</a:t>
            </a:r>
            <a:r>
              <a:rPr lang="zh-CN" altLang="en-US" sz="2800" b="1" spc="600" dirty="0">
                <a:latin typeface="华文楷体" panose="02010600040101010101" pitchFamily="2" charset="-122"/>
                <a:ea typeface="华文楷体" panose="02010600040101010101" pitchFamily="2" charset="-122"/>
              </a:rPr>
              <a:t>继</a:t>
            </a:r>
            <a:r>
              <a:rPr lang="zh-CN" altLang="en-US" sz="2800" b="1" spc="600" dirty="0" smtClean="0">
                <a:latin typeface="华文楷体" panose="02010600040101010101" pitchFamily="2" charset="-122"/>
                <a:ea typeface="华文楷体" panose="02010600040101010101" pitchFamily="2" charset="-122"/>
              </a:rPr>
              <a:t>召</a:t>
            </a:r>
            <a:endParaRPr lang="en-US" altLang="zh-CN" sz="2800" b="1" spc="600" dirty="0" smtClean="0">
              <a:latin typeface="华文楷体" panose="02010600040101010101" pitchFamily="2" charset="-122"/>
              <a:ea typeface="华文楷体" panose="02010600040101010101" pitchFamily="2" charset="-122"/>
            </a:endParaRPr>
          </a:p>
          <a:p>
            <a:pPr>
              <a:lnSpc>
                <a:spcPct val="120000"/>
              </a:lnSpc>
            </a:pPr>
            <a:r>
              <a:rPr lang="zh-CN" altLang="en-US" sz="2800" b="1" dirty="0" smtClean="0">
                <a:latin typeface="华文楷体" panose="02010600040101010101" pitchFamily="2" charset="-122"/>
                <a:ea typeface="华文楷体" panose="02010600040101010101" pitchFamily="2" charset="-122"/>
              </a:rPr>
              <a:t>单    位：上海应用物理研究所</a:t>
            </a:r>
            <a:endParaRPr lang="en-US" altLang="zh-CN" sz="2800" b="1" dirty="0" smtClean="0">
              <a:latin typeface="华文楷体" panose="02010600040101010101" pitchFamily="2" charset="-122"/>
              <a:ea typeface="华文楷体" panose="02010600040101010101" pitchFamily="2" charset="-122"/>
            </a:endParaRPr>
          </a:p>
          <a:p>
            <a:pPr>
              <a:lnSpc>
                <a:spcPct val="120000"/>
              </a:lnSpc>
            </a:pPr>
            <a:r>
              <a:rPr lang="zh-CN" altLang="en-US" sz="2800" b="1" dirty="0" smtClean="0">
                <a:latin typeface="华文楷体" panose="02010600040101010101" pitchFamily="2" charset="-122"/>
                <a:ea typeface="华文楷体" panose="02010600040101010101" pitchFamily="2" charset="-122"/>
              </a:rPr>
              <a:t>邮    箱：</a:t>
            </a:r>
            <a:r>
              <a:rPr lang="en-US" altLang="zh-CN" sz="2800" b="1" dirty="0" smtClean="0">
                <a:latin typeface="华文楷体" panose="02010600040101010101" pitchFamily="2" charset="-122"/>
                <a:ea typeface="华文楷体" panose="02010600040101010101" pitchFamily="2" charset="-122"/>
              </a:rPr>
              <a:t>liujizhao@sinap.ac.cn</a:t>
            </a:r>
            <a:endParaRPr lang="zh-CN" altLang="en-US" sz="2800" b="1" dirty="0">
              <a:latin typeface="华文楷体" panose="02010600040101010101" pitchFamily="2" charset="-122"/>
              <a:ea typeface="华文楷体" panose="02010600040101010101" pitchFamily="2" charset="-122"/>
            </a:endParaRPr>
          </a:p>
        </p:txBody>
      </p:sp>
      <p:sp>
        <p:nvSpPr>
          <p:cNvPr id="3" name="矩形 2"/>
          <p:cNvSpPr/>
          <p:nvPr/>
        </p:nvSpPr>
        <p:spPr>
          <a:xfrm>
            <a:off x="6914546" y="6165304"/>
            <a:ext cx="1915909" cy="400110"/>
          </a:xfrm>
          <a:prstGeom prst="rect">
            <a:avLst/>
          </a:prstGeom>
        </p:spPr>
        <p:txBody>
          <a:bodyPr wrap="none">
            <a:spAutoFit/>
          </a:bodyPr>
          <a:lstStyle/>
          <a:p>
            <a:r>
              <a:rPr lang="en-US" altLang="zh-CN" sz="2000" b="1" dirty="0" smtClean="0">
                <a:latin typeface="华文楷体" panose="02010600040101010101" pitchFamily="2" charset="-122"/>
                <a:ea typeface="华文楷体" panose="02010600040101010101" pitchFamily="2" charset="-122"/>
              </a:rPr>
              <a:t>2019</a:t>
            </a:r>
            <a:r>
              <a:rPr lang="zh-CN" altLang="en-US" sz="2000" b="1" dirty="0" smtClean="0">
                <a:latin typeface="华文楷体" panose="02010600040101010101" pitchFamily="2" charset="-122"/>
                <a:ea typeface="华文楷体" panose="02010600040101010101" pitchFamily="2" charset="-122"/>
              </a:rPr>
              <a:t>年</a:t>
            </a:r>
            <a:r>
              <a:rPr lang="en-US" altLang="zh-CN" sz="2000" b="1" dirty="0" smtClean="0">
                <a:latin typeface="华文楷体" panose="02010600040101010101" pitchFamily="2" charset="-122"/>
                <a:ea typeface="华文楷体" panose="02010600040101010101" pitchFamily="2" charset="-122"/>
              </a:rPr>
              <a:t>10</a:t>
            </a:r>
            <a:r>
              <a:rPr lang="zh-CN" altLang="en-US" sz="2000" b="1" dirty="0" smtClean="0">
                <a:latin typeface="华文楷体" panose="02010600040101010101" pitchFamily="2" charset="-122"/>
                <a:ea typeface="华文楷体" panose="02010600040101010101" pitchFamily="2" charset="-122"/>
              </a:rPr>
              <a:t>月</a:t>
            </a:r>
            <a:r>
              <a:rPr lang="en-US" altLang="zh-CN" sz="2000" b="1" dirty="0" smtClean="0">
                <a:latin typeface="华文楷体" panose="02010600040101010101" pitchFamily="2" charset="-122"/>
                <a:ea typeface="华文楷体" panose="02010600040101010101" pitchFamily="2" charset="-122"/>
              </a:rPr>
              <a:t>10</a:t>
            </a:r>
            <a:r>
              <a:rPr lang="zh-CN" altLang="en-US" sz="2000" b="1" dirty="0" smtClean="0">
                <a:latin typeface="华文楷体" panose="02010600040101010101" pitchFamily="2" charset="-122"/>
                <a:ea typeface="华文楷体" panose="02010600040101010101" pitchFamily="2" charset="-122"/>
              </a:rPr>
              <a:t>日</a:t>
            </a:r>
            <a:endParaRPr lang="zh-CN" altLang="en-US" sz="2000" b="1"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12919" y="6464369"/>
            <a:ext cx="3823577" cy="276999"/>
          </a:xfrm>
          <a:prstGeom prst="rect">
            <a:avLst/>
          </a:prstGeom>
        </p:spPr>
        <p:txBody>
          <a:bodyPr wrap="square">
            <a:spAutoFit/>
          </a:bodyPr>
          <a:lstStyle/>
          <a:p>
            <a:pPr algn="just"/>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J.Z.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Liu et al.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a:t>
            </a:r>
            <a:r>
              <a:rPr lang="en-US" altLang="zh-CN" sz="1200" dirty="0" err="1">
                <a:latin typeface="Comic Sans MS" panose="030F0702030302020204" pitchFamily="66" charset="0"/>
                <a:ea typeface="微软雅黑" panose="020B0503020204020204" pitchFamily="34" charset="-122"/>
                <a:cs typeface="Times New Roman" panose="02020603050405020304" pitchFamily="18" charset="0"/>
              </a:rPr>
              <a:t>Nucl</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Mater.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517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2019) 328-336.</a:t>
            </a:r>
            <a:endParaRPr lang="zh-CN" altLang="zh-CN" sz="1200" dirty="0">
              <a:latin typeface="Comic Sans MS" panose="030F0702030302020204" pitchFamily="66"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p:cNvSpPr/>
              <p:nvPr/>
            </p:nvSpPr>
            <p:spPr>
              <a:xfrm>
                <a:off x="3115836" y="1168961"/>
                <a:ext cx="5626925" cy="7680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𝛥𝜎</m:t>
                          </m:r>
                        </m:e>
                        <m:sub>
                          <m:r>
                            <a:rPr lang="en-US" altLang="zh-CN" i="1">
                              <a:latin typeface="Cambria Math" panose="02040503050406030204" pitchFamily="18" charset="0"/>
                            </a:rPr>
                            <m:t>𝑝</m:t>
                          </m:r>
                        </m:sub>
                        <m:sup>
                          <m:r>
                            <a:rPr lang="en-US" altLang="zh-CN" i="1">
                              <a:latin typeface="Cambria Math" panose="02040503050406030204" pitchFamily="18" charset="0"/>
                            </a:rPr>
                            <m:t> </m:t>
                          </m:r>
                          <m:r>
                            <a:rPr lang="en-US" altLang="zh-CN" i="1">
                              <a:latin typeface="Cambria Math" panose="02040503050406030204" pitchFamily="18" charset="0"/>
                            </a:rPr>
                            <m:t>𝑡𝑜𝑡𝑎𝑙</m:t>
                          </m:r>
                        </m:sup>
                      </m:sSubSup>
                      <m:r>
                        <a:rPr lang="en-US" altLang="zh-CN">
                          <a:latin typeface="Cambria Math" panose="02040503050406030204" pitchFamily="18" charset="0"/>
                        </a:rPr>
                        <m:t>=</m:t>
                      </m:r>
                      <m:sSup>
                        <m:sSupPr>
                          <m:ctrlPr>
                            <a:rPr lang="zh-CN" altLang="zh-CN" i="1">
                              <a:latin typeface="Cambria Math" panose="02040503050406030204" pitchFamily="18" charset="0"/>
                            </a:rPr>
                          </m:ctrlPr>
                        </m:sSupPr>
                        <m:e>
                          <m:d>
                            <m:dPr>
                              <m:begChr m:val="["/>
                              <m:endChr m:val="]"/>
                              <m:ctrlPr>
                                <a:rPr lang="zh-CN" altLang="zh-CN" i="1">
                                  <a:latin typeface="Cambria Math" panose="02040503050406030204" pitchFamily="18" charset="0"/>
                                </a:rPr>
                              </m:ctrlPr>
                            </m:dPr>
                            <m:e>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𝛥𝜎</m:t>
                                          </m:r>
                                        </m:e>
                                        <m:sub>
                                          <m:r>
                                            <a:rPr lang="en-US" altLang="zh-CN" i="1">
                                              <a:latin typeface="Cambria Math" panose="02040503050406030204" pitchFamily="18" charset="0"/>
                                            </a:rPr>
                                            <m:t>𝑝</m:t>
                                          </m:r>
                                        </m:sub>
                                        <m:sup>
                                          <m:r>
                                            <a:rPr lang="en-US" altLang="zh-CN" i="1">
                                              <a:latin typeface="Cambria Math" panose="02040503050406030204" pitchFamily="18" charset="0"/>
                                            </a:rPr>
                                            <m:t>𝑏𝑢𝑏𝑏𝑙𝑒</m:t>
                                          </m:r>
                                        </m:sup>
                                      </m:sSubSup>
                                    </m:e>
                                  </m:d>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𝛥𝜎</m:t>
                                          </m:r>
                                        </m:e>
                                        <m:sub>
                                          <m:r>
                                            <a:rPr lang="en-US" altLang="zh-CN" i="1">
                                              <a:latin typeface="Cambria Math" panose="02040503050406030204" pitchFamily="18" charset="0"/>
                                            </a:rPr>
                                            <m:t>𝑝</m:t>
                                          </m:r>
                                        </m:sub>
                                        <m:sup>
                                          <m:r>
                                            <a:rPr lang="en-US" altLang="zh-CN" i="1">
                                              <a:latin typeface="Cambria Math" panose="02040503050406030204" pitchFamily="18" charset="0"/>
                                            </a:rPr>
                                            <m:t>𝑙𝑜𝑜𝑝</m:t>
                                          </m:r>
                                        </m:sup>
                                      </m:sSubSup>
                                    </m:e>
                                  </m:d>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𝛥𝜎</m:t>
                                          </m:r>
                                        </m:e>
                                        <m:sub>
                                          <m:r>
                                            <a:rPr lang="en-US" altLang="zh-CN" i="1">
                                              <a:latin typeface="Cambria Math" panose="02040503050406030204" pitchFamily="18" charset="0"/>
                                            </a:rPr>
                                            <m:t>𝑝</m:t>
                                          </m:r>
                                        </m:sub>
                                        <m:sup>
                                          <m:r>
                                            <a:rPr lang="en-US" altLang="zh-CN" i="1">
                                              <a:latin typeface="Cambria Math" panose="02040503050406030204" pitchFamily="18" charset="0"/>
                                            </a:rPr>
                                            <m:t>𝑝𝑟𝑒𝑐𝑖𝑝𝑖𝑡𝑎𝑡𝑒</m:t>
                                          </m:r>
                                        </m:sup>
                                      </m:sSubSup>
                                    </m:e>
                                  </m:d>
                                </m:e>
                                <m:sup>
                                  <m:r>
                                    <a:rPr lang="en-US" altLang="zh-CN" i="1">
                                      <a:latin typeface="Cambria Math" panose="02040503050406030204" pitchFamily="18" charset="0"/>
                                    </a:rPr>
                                    <m:t>2</m:t>
                                  </m:r>
                                </m:sup>
                              </m:sSup>
                            </m:e>
                          </m:d>
                        </m:e>
                        <m:sup>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up>
                      </m:sSup>
                    </m:oMath>
                  </m:oMathPara>
                </a14:m>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3115836" y="1168961"/>
                <a:ext cx="5626925" cy="768031"/>
              </a:xfrm>
              <a:prstGeom prst="rect">
                <a:avLst/>
              </a:prstGeom>
              <a:blipFill rotWithShape="1">
                <a:blip r:embed="rId1"/>
                <a:stretch>
                  <a:fillRect r="-325"/>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p:cNvSpPr/>
              <p:nvPr/>
            </p:nvSpPr>
            <p:spPr>
              <a:xfrm>
                <a:off x="3115836" y="839891"/>
                <a:ext cx="3017173" cy="498150"/>
              </a:xfrm>
              <a:prstGeom prst="rect">
                <a:avLst/>
              </a:prstGeom>
            </p:spPr>
            <p:txBody>
              <a:bodyPr wrap="none">
                <a:spAutoFit/>
              </a:bodyPr>
              <a:lstStyle/>
              <a:p>
                <a:r>
                  <a:rPr lang="en-US" altLang="zh-CN" kern="100" dirty="0">
                    <a:solidFill>
                      <a:srgbClr val="000000"/>
                    </a:solidFill>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𝛥𝜎</m:t>
                        </m:r>
                      </m:e>
                      <m:sub>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𝑝</m:t>
                        </m:r>
                      </m:sub>
                    </m:sSub>
                    <m:r>
                      <a:rPr lang="en-US" altLang="zh-CN" kern="150">
                        <a:solidFill>
                          <a:srgbClr val="000000"/>
                        </a:solidFill>
                        <a:latin typeface="Cambria Math" panose="02040503050406030204" pitchFamily="18" charset="0"/>
                        <a:ea typeface="宋体" panose="02010600030101010101" pitchFamily="2" charset="-122"/>
                        <a:cs typeface="Arial" panose="020B0604020202020204" pitchFamily="34" charset="0"/>
                      </a:rPr>
                      <m:t>=</m:t>
                    </m:r>
                    <m:r>
                      <m:rPr>
                        <m:sty m:val="p"/>
                      </m:rPr>
                      <a:rPr lang="en-US" altLang="zh-CN"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α</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𝑀</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𝜇</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𝑏</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𝑁</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𝑑</m:t>
                        </m:r>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e>
                      <m:sup>
                        <m:f>
                          <m:f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i="1" kern="100">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den>
                        </m:f>
                      </m:sup>
                    </m:sSup>
                  </m:oMath>
                </a14:m>
                <a:r>
                  <a:rPr lang="en-US" altLang="zh-CN" kern="100" dirty="0">
                    <a:solidFill>
                      <a:srgbClr val="000000"/>
                    </a:solidFill>
                    <a:latin typeface="Times New Roman" panose="02020603050405020304" pitchFamily="18" charset="0"/>
                    <a:ea typeface="宋体" panose="02010600030101010101" pitchFamily="2" charset="-122"/>
                  </a:rPr>
                  <a:t> </a:t>
                </a:r>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3115836" y="839891"/>
                <a:ext cx="3017173" cy="498150"/>
              </a:xfrm>
              <a:prstGeom prst="rect">
                <a:avLst/>
              </a:prstGeom>
              <a:blipFill rotWithShape="1">
                <a:blip r:embed="rId2"/>
                <a:stretch>
                  <a:fillRect/>
                </a:stretch>
              </a:blipFill>
            </p:spPr>
            <p:txBody>
              <a:bodyPr/>
              <a:lstStyle/>
              <a:p>
                <a:r>
                  <a:rPr lang="zh-CN" altLang="en-US">
                    <a:noFill/>
                  </a:rPr>
                  <a:t> </a:t>
                </a:r>
                <a:endParaRPr lang="zh-CN" altLang="en-US">
                  <a:noFill/>
                </a:endParaRPr>
              </a:p>
            </p:txBody>
          </p:sp>
        </mc:Fallback>
      </mc:AlternateContent>
      <p:graphicFrame>
        <p:nvGraphicFramePr>
          <p:cNvPr id="11" name="表格 10"/>
          <p:cNvGraphicFramePr>
            <a:graphicFrameLocks noGrp="1"/>
          </p:cNvGraphicFramePr>
          <p:nvPr/>
        </p:nvGraphicFramePr>
        <p:xfrm>
          <a:off x="518864" y="1884065"/>
          <a:ext cx="8229600" cy="4354703"/>
        </p:xfrm>
        <a:graphic>
          <a:graphicData uri="http://schemas.openxmlformats.org/drawingml/2006/table">
            <a:tbl>
              <a:tblPr firstRow="1" bandRow="1">
                <a:tableStyleId>{35758FB7-9AC5-4552-8A53-C91805E547FA}</a:tableStyleId>
              </a:tblPr>
              <a:tblGrid>
                <a:gridCol w="2080637"/>
                <a:gridCol w="1590684"/>
                <a:gridCol w="1590684"/>
                <a:gridCol w="1298572"/>
                <a:gridCol w="792686"/>
                <a:gridCol w="876337"/>
              </a:tblGrid>
              <a:tr h="386969">
                <a:tc rowSpan="2">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样品</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2">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缺陷类型</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2">
                  <a:txBody>
                    <a:bodyPr/>
                    <a:lstStyle/>
                    <a:p>
                      <a:pPr algn="ctr">
                        <a:spcAft>
                          <a:spcPts val="0"/>
                        </a:spcAft>
                      </a:pPr>
                      <a:r>
                        <a:rPr lang="el-GR" altLang="zh-CN" sz="1800" kern="100" dirty="0" smtClean="0">
                          <a:solidFill>
                            <a:schemeClr val="tx1"/>
                          </a:solidFill>
                          <a:effectLst/>
                          <a:latin typeface="华文楷体" panose="02010600040101010101" pitchFamily="2" charset="-122"/>
                          <a:ea typeface="华文楷体" panose="02010600040101010101" pitchFamily="2" charset="-122"/>
                        </a:rPr>
                        <a:t>α</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gridSpan="2">
                  <a:txBody>
                    <a:bodyPr/>
                    <a:lstStyle/>
                    <a:p>
                      <a:endParaRPr lang="zh-CN"/>
                    </a:p>
                  </a:txBody>
                  <a:tcPr anchor="ctr">
                    <a:lnB w="25400" cap="flat" cmpd="sng" algn="ctr">
                      <a:noFill/>
                      <a:prstDash val="solid"/>
                    </a:lnB>
                    <a:blipFill>
                      <a:blip r:embed="rId3"/>
                      <a:stretch>
                        <a:fillRect l="-254227" t="-6250" r="-44606" b="-1034375"/>
                      </a:stretch>
                    </a:blipFill>
                  </a:tcPr>
                </a:tc>
                <a:tc hMerge="1">
                  <a:tcPr/>
                </a:tc>
                <a:tc rowSpan="2">
                  <a:txBody>
                    <a:bodyPr/>
                    <a:lstStyle/>
                    <a:p>
                      <a:pPr algn="ctr">
                        <a:spcAft>
                          <a:spcPts val="0"/>
                        </a:spcAft>
                      </a:pPr>
                      <a:r>
                        <a:rPr lang="el-GR" sz="1800" kern="100" dirty="0">
                          <a:solidFill>
                            <a:schemeClr val="tx1"/>
                          </a:solidFill>
                          <a:effectLst/>
                          <a:latin typeface="华文楷体" panose="02010600040101010101" pitchFamily="2" charset="-122"/>
                          <a:ea typeface="华文楷体" panose="02010600040101010101" pitchFamily="2" charset="-122"/>
                        </a:rPr>
                        <a:t>Δ</a:t>
                      </a:r>
                      <a:r>
                        <a:rPr lang="en-US" sz="1800" kern="100" dirty="0">
                          <a:solidFill>
                            <a:schemeClr val="tx1"/>
                          </a:solidFill>
                          <a:effectLst/>
                          <a:latin typeface="华文楷体" panose="02010600040101010101" pitchFamily="2" charset="-122"/>
                          <a:ea typeface="华文楷体" panose="02010600040101010101" pitchFamily="2" charset="-122"/>
                        </a:rPr>
                        <a:t>H</a:t>
                      </a:r>
                      <a:endParaRPr lang="zh-CN" sz="1800" kern="100" dirty="0">
                        <a:solidFill>
                          <a:schemeClr val="tx1"/>
                        </a:solidFill>
                        <a:effectLst/>
                        <a:latin typeface="华文楷体" panose="02010600040101010101" pitchFamily="2" charset="-122"/>
                        <a:ea typeface="华文楷体" panose="02010600040101010101" pitchFamily="2" charset="-122"/>
                      </a:endParaRPr>
                    </a:p>
                    <a:p>
                      <a:pPr algn="ctr">
                        <a:spcAft>
                          <a:spcPts val="0"/>
                        </a:spcAft>
                      </a:pPr>
                      <a:r>
                        <a:rPr lang="en-US" sz="1800" kern="100" dirty="0">
                          <a:solidFill>
                            <a:schemeClr val="tx1"/>
                          </a:solidFill>
                          <a:effectLst/>
                          <a:latin typeface="华文楷体" panose="02010600040101010101" pitchFamily="2" charset="-122"/>
                          <a:ea typeface="华文楷体" panose="02010600040101010101" pitchFamily="2" charset="-122"/>
                        </a:rPr>
                        <a:t>(</a:t>
                      </a:r>
                      <a:r>
                        <a:rPr lang="en-US" sz="1800" kern="100" dirty="0" err="1">
                          <a:solidFill>
                            <a:schemeClr val="tx1"/>
                          </a:solidFill>
                          <a:effectLst/>
                          <a:latin typeface="华文楷体" panose="02010600040101010101" pitchFamily="2" charset="-122"/>
                          <a:ea typeface="华文楷体" panose="02010600040101010101" pitchFamily="2" charset="-122"/>
                        </a:rPr>
                        <a:t>GPa</a:t>
                      </a:r>
                      <a:r>
                        <a:rPr lang="en-US" sz="1800" kern="100" dirty="0">
                          <a:solidFill>
                            <a:schemeClr val="tx1"/>
                          </a:solidFill>
                          <a:effectLst/>
                          <a:latin typeface="华文楷体" panose="02010600040101010101" pitchFamily="2" charset="-122"/>
                          <a:ea typeface="华文楷体" panose="02010600040101010101" pitchFamily="2" charset="-122"/>
                        </a:rPr>
                        <a:t>)</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r>
              <a:tr h="365760">
                <a:tc vMerge="1">
                  <a:tcPr/>
                </a:tc>
                <a:tc vMerge="1">
                  <a:tcPr/>
                </a:tc>
                <a:tc vMerge="1">
                  <a:tcPr/>
                </a:tc>
                <a:tc>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单个</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lnL w="25400" cap="flat" cmpd="sng" algn="ctr">
                      <a:noFill/>
                      <a:prstDash val="solid"/>
                    </a:lnL>
                    <a:lnR w="9525" cap="flat" cmpd="sng" algn="ctr">
                      <a:noFill/>
                      <a:prstDash val="solid"/>
                    </a:lnR>
                    <a:lnT w="25400"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0000"/>
                      </a:schemeClr>
                    </a:solidFill>
                  </a:tcPr>
                </a:tc>
                <a:tc>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总体</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lnL w="9525" cap="flat" cmpd="sng" algn="ctr">
                      <a:noFill/>
                      <a:prstDash val="solid"/>
                    </a:lnL>
                    <a:lnR w="25400" cap="flat" cmpd="sng" algn="ctr">
                      <a:noFill/>
                      <a:prstDash val="solid"/>
                    </a:lnR>
                    <a:lnT w="25400"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0000"/>
                      </a:schemeClr>
                    </a:solidFill>
                  </a:tcPr>
                </a:tc>
                <a:tc vMerge="1">
                  <a:tcPr/>
                </a:tc>
              </a:tr>
              <a:tr h="365760">
                <a:tc rowSpan="2">
                  <a:txBody>
                    <a:bodyPr/>
                    <a:lstStyle/>
                    <a:p>
                      <a:pPr algn="ctr">
                        <a:spcAft>
                          <a:spcPts val="0"/>
                        </a:spcAft>
                      </a:pPr>
                      <a:r>
                        <a:rPr lang="en-US" sz="1800" b="1" kern="100" dirty="0" smtClean="0">
                          <a:effectLst/>
                          <a:latin typeface="华文楷体" panose="02010600040101010101" pitchFamily="2" charset="-122"/>
                          <a:ea typeface="华文楷体" panose="02010600040101010101" pitchFamily="2" charset="-122"/>
                        </a:rPr>
                        <a:t>He</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氦泡</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485</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lnT w="12700" cap="flat" cmpd="sng" algn="ctr">
                      <a:noFill/>
                      <a:prstDash val="solid"/>
                      <a:round/>
                      <a:headEnd type="none" w="med" len="med"/>
                      <a:tailEnd type="none" w="med" len="med"/>
                    </a:lnT>
                  </a:tcPr>
                </a:tc>
                <a:tc rowSpan="2">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496</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lnT w="12700" cap="flat" cmpd="sng" algn="ctr">
                      <a:noFill/>
                      <a:prstDash val="solid"/>
                      <a:round/>
                      <a:headEnd type="none" w="med" len="med"/>
                      <a:tailEnd type="none" w="med" len="med"/>
                    </a:lnT>
                  </a:tcPr>
                </a:tc>
                <a:tc rowSpan="2">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1.12</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r>
              <a:tr h="365760">
                <a:tc vMerge="1">
                  <a:tcP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小位错环</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102</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vMerge="1">
                  <a:tcPr/>
                </a:tc>
                <a:tc vMerge="1">
                  <a:tcPr/>
                </a:tc>
              </a:tr>
              <a:tr h="365760">
                <a:tc rowSpan="3">
                  <a:txBody>
                    <a:bodyPr/>
                    <a:lstStyle/>
                    <a:p>
                      <a:pPr algn="ctr">
                        <a:spcAft>
                          <a:spcPts val="0"/>
                        </a:spcAft>
                      </a:pPr>
                      <a:r>
                        <a:rPr lang="en-US" sz="1800" b="1" kern="100" dirty="0" err="1" smtClean="0">
                          <a:effectLst/>
                          <a:latin typeface="华文楷体" panose="02010600040101010101" pitchFamily="2" charset="-122"/>
                          <a:ea typeface="华文楷体" panose="02010600040101010101" pitchFamily="2" charset="-122"/>
                        </a:rPr>
                        <a:t>Xe</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氦</a:t>
                      </a: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泡</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183</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3">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902</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3">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1.59</a:t>
                      </a:r>
                      <a:endParaRPr lang="zh-CN" sz="1800" b="1" kern="10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r>
              <a:tr h="365760">
                <a:tc vMerge="1">
                  <a:tcP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小位错环</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144</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vMerge="1">
                  <a:tcPr/>
                </a:tc>
                <a:tc vMerge="1">
                  <a:tcPr/>
                </a:tc>
              </a:tr>
              <a:tr h="365760">
                <a:tc vMerge="1">
                  <a:tcP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析出相</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1</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871</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vMerge="1">
                  <a:tcPr/>
                </a:tc>
                <a:tc vMerge="1">
                  <a:tcPr/>
                </a:tc>
              </a:tr>
              <a:tr h="365760">
                <a:tc rowSpan="3">
                  <a:txBody>
                    <a:bodyPr/>
                    <a:lstStyle/>
                    <a:p>
                      <a:pPr algn="ctr">
                        <a:spcAft>
                          <a:spcPts val="0"/>
                        </a:spcAft>
                      </a:pPr>
                      <a:r>
                        <a:rPr lang="en-US" sz="1800" b="1" kern="100" dirty="0" err="1">
                          <a:effectLst/>
                          <a:latin typeface="华文楷体" panose="02010600040101010101" pitchFamily="2" charset="-122"/>
                          <a:ea typeface="华文楷体" panose="02010600040101010101" pitchFamily="2" charset="-122"/>
                        </a:rPr>
                        <a:t>Xe</a:t>
                      </a:r>
                      <a:r>
                        <a:rPr lang="en-US" sz="1800" b="1" kern="100" dirty="0">
                          <a:effectLst/>
                          <a:latin typeface="华文楷体" panose="02010600040101010101" pitchFamily="2" charset="-122"/>
                          <a:ea typeface="华文楷体" panose="02010600040101010101" pitchFamily="2" charset="-122"/>
                        </a:rPr>
                        <a:t> + </a:t>
                      </a:r>
                      <a:r>
                        <a:rPr lang="en-US" sz="1800" b="1" kern="100" dirty="0" smtClean="0">
                          <a:effectLst/>
                          <a:latin typeface="华文楷体" panose="02010600040101010101" pitchFamily="2" charset="-122"/>
                          <a:ea typeface="华文楷体" panose="02010600040101010101" pitchFamily="2" charset="-122"/>
                        </a:rPr>
                        <a:t>He</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氦</a:t>
                      </a: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泡</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307</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3">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1059</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rowSpan="3">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2.52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r>
              <a:tr h="365760">
                <a:tc vMerge="1">
                  <a:tcP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小位错环</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0.2</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301</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vMerge="1">
                  <a:tcPr/>
                </a:tc>
                <a:tc vMerge="1">
                  <a:tcPr/>
                </a:tc>
              </a:tr>
              <a:tr h="365760">
                <a:tc vMerge="1">
                  <a:tcPr/>
                </a:tc>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析出相</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altLang="zh-CN" sz="1800" b="1" kern="100" dirty="0" smtClean="0">
                          <a:effectLst/>
                          <a:latin typeface="华文楷体" panose="02010600040101010101" pitchFamily="2" charset="-122"/>
                          <a:ea typeface="华文楷体" panose="02010600040101010101" pitchFamily="2" charset="-122"/>
                        </a:rPr>
                        <a:t>1</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968</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anchor="ctr"/>
                </a:tc>
                <a:tc vMerge="1">
                  <a:tcPr/>
                </a:tc>
                <a:tc vMerge="1">
                  <a:tcPr/>
                </a:tc>
              </a:tr>
              <a:tr h="675894">
                <a:tc>
                  <a:txBody>
                    <a:bodyPr/>
                    <a:lstStyle/>
                    <a:p>
                      <a:pPr algn="ctr">
                        <a:spcAft>
                          <a:spcPts val="0"/>
                        </a:spcAft>
                      </a:pPr>
                      <a:r>
                        <a:rPr lang="zh-CN" altLang="en-US" sz="1800" b="1" kern="100" dirty="0" smtClean="0">
                          <a:solidFill>
                            <a:srgbClr val="000000"/>
                          </a:solidFill>
                          <a:effectLst/>
                          <a:latin typeface="华文楷体" panose="02010600040101010101" pitchFamily="2" charset="-122"/>
                          <a:ea typeface="华文楷体" panose="02010600040101010101" pitchFamily="2" charset="-122"/>
                          <a:cs typeface="Arial" panose="020B0604020202020204" pitchFamily="34" charset="0"/>
                        </a:rPr>
                        <a:t>比值</a:t>
                      </a:r>
                      <a:endParaRPr lang="zh-CN" sz="1800" b="1" kern="100" dirty="0">
                        <a:solidFill>
                          <a:srgbClr val="000000"/>
                        </a:solidFill>
                        <a:effectLst/>
                        <a:latin typeface="华文楷体" panose="02010600040101010101" pitchFamily="2" charset="-122"/>
                        <a:ea typeface="华文楷体" panose="02010600040101010101" pitchFamily="2" charset="-122"/>
                        <a:cs typeface="Arial" panose="020B0604020202020204" pitchFamily="34" charset="0"/>
                      </a:endParaRPr>
                    </a:p>
                  </a:txBody>
                  <a:tcPr marL="0" marR="0" marT="0" marB="0" anchor="ctr"/>
                </a:tc>
                <a:tc gridSpan="5">
                  <a:txBody>
                    <a:bodyPr/>
                    <a:lstStyle/>
                    <a:p>
                      <a:endParaRPr lang="zh-CN"/>
                    </a:p>
                  </a:txBody>
                  <a:tcPr anchor="ctr">
                    <a:blipFill>
                      <a:blip r:embed="rId3"/>
                      <a:stretch>
                        <a:fillRect l="-34688" t="-547748" r="-892" b="-9910"/>
                      </a:stretch>
                    </a:blipFill>
                  </a:tcPr>
                </a:tc>
                <a:tc hMerge="1">
                  <a:tcPr/>
                </a:tc>
                <a:tc hMerge="1">
                  <a:tcPr/>
                </a:tc>
                <a:tc hMerge="1">
                  <a:tcPr/>
                </a:tc>
                <a:tc hMerge="1">
                  <a:tcPr/>
                </a:tc>
              </a:tr>
            </a:tbl>
          </a:graphicData>
        </a:graphic>
      </p:graphicFrame>
      <p:sp>
        <p:nvSpPr>
          <p:cNvPr id="12" name="矩形 11"/>
          <p:cNvSpPr/>
          <p:nvPr/>
        </p:nvSpPr>
        <p:spPr>
          <a:xfrm>
            <a:off x="467544" y="922542"/>
            <a:ext cx="2513484" cy="830997"/>
          </a:xfrm>
          <a:prstGeom prst="rect">
            <a:avLst/>
          </a:prstGeom>
        </p:spPr>
        <p:txBody>
          <a:bodyPr wrap="square">
            <a:spAutoFit/>
          </a:bodyPr>
          <a:lstStyle/>
          <a:p>
            <a:pPr algn="just">
              <a:lnSpc>
                <a:spcPct val="120000"/>
              </a:lnSpc>
            </a:pPr>
            <a:r>
              <a:rPr lang="zh-CN" altLang="en-US" sz="20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纳米压痕实验结果与微观结构结果比较：</a:t>
            </a:r>
            <a:endParaRPr lang="zh-CN" altLang="en-US" sz="20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255403" y="820382"/>
            <a:ext cx="2952328" cy="484362"/>
          </a:xfrm>
          <a:prstGeom prst="rect">
            <a:avLst/>
          </a:prstGeom>
          <a:ln w="28575">
            <a:solidFill>
              <a:srgbClr val="DEC0B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任意多边形 15"/>
          <p:cNvSpPr/>
          <p:nvPr/>
        </p:nvSpPr>
        <p:spPr>
          <a:xfrm>
            <a:off x="3327411" y="703265"/>
            <a:ext cx="2827886" cy="548773"/>
          </a:xfrm>
          <a:custGeom>
            <a:avLst/>
            <a:gdLst>
              <a:gd name="connsiteX0" fmla="*/ 0 w 3877440"/>
              <a:gd name="connsiteY0" fmla="*/ 117120 h 702704"/>
              <a:gd name="connsiteX1" fmla="*/ 117120 w 3877440"/>
              <a:gd name="connsiteY1" fmla="*/ 0 h 702704"/>
              <a:gd name="connsiteX2" fmla="*/ 3760320 w 3877440"/>
              <a:gd name="connsiteY2" fmla="*/ 0 h 702704"/>
              <a:gd name="connsiteX3" fmla="*/ 3877440 w 3877440"/>
              <a:gd name="connsiteY3" fmla="*/ 117120 h 702704"/>
              <a:gd name="connsiteX4" fmla="*/ 3877440 w 3877440"/>
              <a:gd name="connsiteY4" fmla="*/ 585584 h 702704"/>
              <a:gd name="connsiteX5" fmla="*/ 3760320 w 3877440"/>
              <a:gd name="connsiteY5" fmla="*/ 702704 h 702704"/>
              <a:gd name="connsiteX6" fmla="*/ 117120 w 3877440"/>
              <a:gd name="connsiteY6" fmla="*/ 702704 h 702704"/>
              <a:gd name="connsiteX7" fmla="*/ 0 w 3877440"/>
              <a:gd name="connsiteY7" fmla="*/ 585584 h 702704"/>
              <a:gd name="connsiteX8" fmla="*/ 0 w 3877440"/>
              <a:gd name="connsiteY8" fmla="*/ 117120 h 7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440" h="702704">
                <a:moveTo>
                  <a:pt x="0" y="117120"/>
                </a:moveTo>
                <a:cubicBezTo>
                  <a:pt x="0" y="52436"/>
                  <a:pt x="52436" y="0"/>
                  <a:pt x="117120" y="0"/>
                </a:cubicBezTo>
                <a:lnTo>
                  <a:pt x="3760320" y="0"/>
                </a:lnTo>
                <a:cubicBezTo>
                  <a:pt x="3825004" y="0"/>
                  <a:pt x="3877440" y="52436"/>
                  <a:pt x="3877440" y="117120"/>
                </a:cubicBezTo>
                <a:lnTo>
                  <a:pt x="3877440" y="585584"/>
                </a:lnTo>
                <a:cubicBezTo>
                  <a:pt x="3877440" y="650268"/>
                  <a:pt x="3825004" y="702704"/>
                  <a:pt x="3760320" y="702704"/>
                </a:cubicBezTo>
                <a:lnTo>
                  <a:pt x="117120" y="702704"/>
                </a:lnTo>
                <a:cubicBezTo>
                  <a:pt x="52436" y="702704"/>
                  <a:pt x="0" y="650268"/>
                  <a:pt x="0" y="585584"/>
                </a:cubicBezTo>
                <a:lnTo>
                  <a:pt x="0" y="117120"/>
                </a:lnTo>
                <a:close/>
              </a:path>
            </a:pathLst>
          </a:custGeom>
          <a:solidFill>
            <a:srgbClr val="F5EB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04" tIns="34303" rIns="181004" bIns="34303" numCol="1" spcCol="1270" anchor="ctr" anchorCtr="0">
            <a:noAutofit/>
          </a:bodyPr>
          <a:lstStyle/>
          <a:p>
            <a:pPr lvl="0" algn="ctr" defTabSz="1244600">
              <a:lnSpc>
                <a:spcPct val="90000"/>
              </a:lnSpc>
              <a:spcAft>
                <a:spcPct val="35000"/>
              </a:spcAft>
            </a:pPr>
            <a:r>
              <a:rPr lang="zh-CN" altLang="en-US" sz="2800" b="1" kern="1200" dirty="0" smtClean="0">
                <a:solidFill>
                  <a:srgbClr val="0000FF"/>
                </a:solidFill>
                <a:latin typeface="华文楷体" panose="02010600040101010101" pitchFamily="2" charset="-122"/>
                <a:ea typeface="华文楷体" panose="02010600040101010101" pitchFamily="2" charset="-122"/>
              </a:rPr>
              <a:t>总结</a:t>
            </a:r>
            <a:endParaRPr lang="zh-CN" altLang="en-US" sz="2800" b="1" kern="1200" dirty="0">
              <a:solidFill>
                <a:srgbClr val="0000FF"/>
              </a:solidFill>
              <a:latin typeface="华文楷体" panose="02010600040101010101" pitchFamily="2" charset="-122"/>
              <a:ea typeface="华文楷体" panose="02010600040101010101" pitchFamily="2" charset="-122"/>
            </a:endParaRPr>
          </a:p>
        </p:txBody>
      </p:sp>
      <p:grpSp>
        <p:nvGrpSpPr>
          <p:cNvPr id="3" name="组合 2"/>
          <p:cNvGrpSpPr/>
          <p:nvPr/>
        </p:nvGrpSpPr>
        <p:grpSpPr>
          <a:xfrm>
            <a:off x="1187624" y="1556792"/>
            <a:ext cx="6912768" cy="4680520"/>
            <a:chOff x="971600" y="1502210"/>
            <a:chExt cx="7416824" cy="5095142"/>
          </a:xfrm>
        </p:grpSpPr>
        <p:sp>
          <p:nvSpPr>
            <p:cNvPr id="23" name="矩形: 圆角 9"/>
            <p:cNvSpPr/>
            <p:nvPr/>
          </p:nvSpPr>
          <p:spPr bwMode="auto">
            <a:xfrm>
              <a:off x="5425522" y="3919214"/>
              <a:ext cx="2962902" cy="919401"/>
            </a:xfrm>
            <a:prstGeom prst="roundRect">
              <a:avLst/>
            </a:prstGeom>
            <a:solidFill>
              <a:schemeClr val="accent5"/>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ctr" fontAlgn="base">
                <a:spcAft>
                  <a:spcPct val="0"/>
                </a:spcAft>
              </a:pPr>
              <a:r>
                <a:rPr lang="zh-CN" altLang="en-US" sz="2400" dirty="0" smtClean="0">
                  <a:latin typeface="华文楷体" panose="02010600040101010101" pitchFamily="2" charset="-122"/>
                  <a:ea typeface="华文楷体" panose="02010600040101010101" pitchFamily="2" charset="-122"/>
                </a:rPr>
                <a:t>位错环的尺寸小</a:t>
              </a:r>
              <a:endParaRPr lang="en-US" altLang="zh-CN" sz="2400" dirty="0" smtClean="0">
                <a:latin typeface="华文楷体" panose="02010600040101010101" pitchFamily="2" charset="-122"/>
                <a:ea typeface="华文楷体" panose="02010600040101010101" pitchFamily="2" charset="-122"/>
              </a:endParaRPr>
            </a:p>
            <a:p>
              <a:pPr algn="ctr" fontAlgn="base">
                <a:spcAft>
                  <a:spcPct val="0"/>
                </a:spcAft>
              </a:pPr>
              <a:r>
                <a:rPr lang="zh-CN" altLang="en-US" sz="2400" dirty="0" smtClean="0">
                  <a:latin typeface="华文楷体" panose="02010600040101010101" pitchFamily="2" charset="-122"/>
                  <a:ea typeface="华文楷体" panose="02010600040101010101" pitchFamily="2" charset="-122"/>
                </a:rPr>
                <a:t>但数量多</a:t>
              </a:r>
              <a:endParaRPr lang="en-US" altLang="zh-CN" sz="2400" dirty="0">
                <a:latin typeface="华文楷体" panose="02010600040101010101" pitchFamily="2" charset="-122"/>
                <a:ea typeface="华文楷体" panose="02010600040101010101" pitchFamily="2" charset="-122"/>
              </a:endParaRPr>
            </a:p>
          </p:txBody>
        </p:sp>
        <p:sp>
          <p:nvSpPr>
            <p:cNvPr id="21" name="矩形: 圆角 8"/>
            <p:cNvSpPr/>
            <p:nvPr/>
          </p:nvSpPr>
          <p:spPr bwMode="auto">
            <a:xfrm>
              <a:off x="971600" y="3939573"/>
              <a:ext cx="2808312" cy="919401"/>
            </a:xfrm>
            <a:prstGeom prst="roundRect">
              <a:avLst/>
            </a:prstGeom>
            <a:solidFill>
              <a:srgbClr val="C6D9F1"/>
            </a:solidFill>
            <a:ln>
              <a:solidFill>
                <a:srgbClr val="C6D9F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ctr" fontAlgn="base">
                <a:spcAft>
                  <a:spcPct val="0"/>
                </a:spcAft>
              </a:pPr>
              <a:r>
                <a:rPr lang="zh-CN" altLang="en-US" sz="2400" dirty="0" smtClean="0">
                  <a:solidFill>
                    <a:schemeClr val="tx1"/>
                  </a:solidFill>
                  <a:latin typeface="华文楷体" panose="02010600040101010101" pitchFamily="2" charset="-122"/>
                  <a:ea typeface="华文楷体" panose="02010600040101010101" pitchFamily="2" charset="-122"/>
                </a:rPr>
                <a:t>氦泡的尺寸小</a:t>
              </a:r>
              <a:endParaRPr lang="en-US" altLang="zh-CN" sz="2400" dirty="0" smtClean="0">
                <a:solidFill>
                  <a:schemeClr val="tx1"/>
                </a:solidFill>
                <a:latin typeface="华文楷体" panose="02010600040101010101" pitchFamily="2" charset="-122"/>
                <a:ea typeface="华文楷体" panose="02010600040101010101" pitchFamily="2" charset="-122"/>
              </a:endParaRPr>
            </a:p>
            <a:p>
              <a:pPr algn="ctr" fontAlgn="base">
                <a:spcAft>
                  <a:spcPct val="0"/>
                </a:spcAft>
              </a:pPr>
              <a:r>
                <a:rPr lang="zh-CN" altLang="en-US" sz="2400" dirty="0" smtClean="0">
                  <a:solidFill>
                    <a:schemeClr val="tx1"/>
                  </a:solidFill>
                  <a:latin typeface="华文楷体" panose="02010600040101010101" pitchFamily="2" charset="-122"/>
                  <a:ea typeface="华文楷体" panose="02010600040101010101" pitchFamily="2" charset="-122"/>
                </a:rPr>
                <a:t>且数量少</a:t>
              </a:r>
              <a:endParaRPr lang="zh-CN" altLang="en-US" sz="2400" dirty="0">
                <a:solidFill>
                  <a:schemeClr val="tx1"/>
                </a:solidFill>
                <a:latin typeface="华文楷体" panose="02010600040101010101" pitchFamily="2" charset="-122"/>
                <a:ea typeface="华文楷体" panose="02010600040101010101" pitchFamily="2" charset="-122"/>
              </a:endParaRPr>
            </a:p>
          </p:txBody>
        </p:sp>
        <p:sp>
          <p:nvSpPr>
            <p:cNvPr id="9" name="矩形: 圆角 8"/>
            <p:cNvSpPr/>
            <p:nvPr/>
          </p:nvSpPr>
          <p:spPr bwMode="auto">
            <a:xfrm>
              <a:off x="971600" y="2486210"/>
              <a:ext cx="2808312" cy="919401"/>
            </a:xfrm>
            <a:prstGeom prst="roundRect">
              <a:avLst/>
            </a:prstGeom>
            <a:solidFill>
              <a:srgbClr val="C6D9F1"/>
            </a:solidFill>
            <a:ln>
              <a:solidFill>
                <a:srgbClr val="C6D9F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ctr" fontAlgn="base">
                <a:spcBef>
                  <a:spcPct val="50000"/>
                </a:spcBef>
                <a:spcAft>
                  <a:spcPct val="0"/>
                </a:spcAft>
              </a:pPr>
              <a:r>
                <a:rPr lang="zh-CN" altLang="zh-CN" sz="2400" dirty="0">
                  <a:latin typeface="华文楷体" panose="02010600040101010101" pitchFamily="2" charset="-122"/>
                  <a:ea typeface="华文楷体" panose="02010600040101010101" pitchFamily="2" charset="-122"/>
                </a:rPr>
                <a:t>空位型</a:t>
              </a:r>
              <a:r>
                <a:rPr lang="zh-CN" altLang="zh-CN" sz="2400" dirty="0" smtClean="0">
                  <a:latin typeface="华文楷体" panose="02010600040101010101" pitchFamily="2" charset="-122"/>
                  <a:ea typeface="华文楷体" panose="02010600040101010101" pitchFamily="2" charset="-122"/>
                </a:rPr>
                <a:t>缺陷</a:t>
              </a:r>
              <a:r>
                <a:rPr lang="zh-CN" altLang="en-US" sz="2400" dirty="0" smtClean="0">
                  <a:latin typeface="华文楷体" panose="02010600040101010101" pitchFamily="2" charset="-122"/>
                  <a:ea typeface="华文楷体" panose="02010600040101010101" pitchFamily="2" charset="-122"/>
                </a:rPr>
                <a:t>捕获氦原子</a:t>
              </a:r>
              <a:endParaRPr lang="zh-CN" altLang="en-US" sz="2400" dirty="0">
                <a:solidFill>
                  <a:schemeClr val="tx1"/>
                </a:solidFill>
                <a:latin typeface="华文楷体" panose="02010600040101010101" pitchFamily="2" charset="-122"/>
                <a:ea typeface="华文楷体" panose="02010600040101010101" pitchFamily="2" charset="-122"/>
              </a:endParaRPr>
            </a:p>
          </p:txBody>
        </p:sp>
        <p:sp>
          <p:nvSpPr>
            <p:cNvPr id="10" name="矩形: 圆角 9"/>
            <p:cNvSpPr/>
            <p:nvPr/>
          </p:nvSpPr>
          <p:spPr bwMode="auto">
            <a:xfrm>
              <a:off x="5425522" y="2486210"/>
              <a:ext cx="2962902" cy="919401"/>
            </a:xfrm>
            <a:prstGeom prst="roundRect">
              <a:avLst/>
            </a:prstGeom>
            <a:solidFill>
              <a:schemeClr val="accent5"/>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ctr" fontAlgn="base">
                <a:spcAft>
                  <a:spcPct val="0"/>
                </a:spcAft>
              </a:pPr>
              <a:r>
                <a:rPr lang="zh-CN" altLang="en-US" sz="2400" dirty="0" smtClean="0">
                  <a:latin typeface="华文楷体" panose="02010600040101010101" pitchFamily="2" charset="-122"/>
                  <a:ea typeface="华文楷体" panose="02010600040101010101" pitchFamily="2" charset="-122"/>
                </a:rPr>
                <a:t>挤出间隙子，形成位错环</a:t>
              </a:r>
              <a:endParaRPr lang="en-US" altLang="zh-CN" sz="2400" dirty="0">
                <a:latin typeface="华文楷体" panose="02010600040101010101" pitchFamily="2" charset="-122"/>
                <a:ea typeface="华文楷体" panose="02010600040101010101" pitchFamily="2" charset="-122"/>
              </a:endParaRPr>
            </a:p>
          </p:txBody>
        </p:sp>
        <p:cxnSp>
          <p:nvCxnSpPr>
            <p:cNvPr id="12" name="直接连接符 11"/>
            <p:cNvCxnSpPr/>
            <p:nvPr/>
          </p:nvCxnSpPr>
          <p:spPr bwMode="auto">
            <a:xfrm>
              <a:off x="3779912" y="2903880"/>
              <a:ext cx="1645610" cy="0"/>
            </a:xfrm>
            <a:prstGeom prst="line">
              <a:avLst/>
            </a:prstGeom>
            <a:ln w="15875">
              <a:headEnd type="none" w="med" len="med"/>
              <a:tailEnd type="stealth" w="lg" len="med"/>
            </a:ln>
          </p:spPr>
          <p:style>
            <a:lnRef idx="1">
              <a:schemeClr val="dk1"/>
            </a:lnRef>
            <a:fillRef idx="0">
              <a:schemeClr val="dk1"/>
            </a:fillRef>
            <a:effectRef idx="0">
              <a:schemeClr val="dk1"/>
            </a:effectRef>
            <a:fontRef idx="minor">
              <a:schemeClr val="tx1"/>
            </a:fontRef>
          </p:style>
        </p:cxnSp>
        <p:sp>
          <p:nvSpPr>
            <p:cNvPr id="15" name="右大括号 14"/>
            <p:cNvSpPr/>
            <p:nvPr/>
          </p:nvSpPr>
          <p:spPr bwMode="auto">
            <a:xfrm rot="5400000">
              <a:off x="4308914" y="3146243"/>
              <a:ext cx="756000" cy="4356000"/>
            </a:xfrm>
            <a:prstGeom prst="rightBrace">
              <a:avLst/>
            </a:prstGeom>
            <a:ln w="19050" cap="sq">
              <a:miter lim="8000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矩形: 圆角 18"/>
            <p:cNvSpPr/>
            <p:nvPr/>
          </p:nvSpPr>
          <p:spPr bwMode="auto">
            <a:xfrm>
              <a:off x="3108090" y="1502210"/>
              <a:ext cx="3408125" cy="510778"/>
            </a:xfrm>
            <a:prstGeom prst="roundRect">
              <a:avLst/>
            </a:prstGeom>
            <a:solidFill>
              <a:srgbClr val="99CC00"/>
            </a:solidFill>
            <a:ln w="127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algn="ctr"/>
              <a:r>
                <a:rPr lang="en-US" altLang="zh-CN" sz="2400" dirty="0" err="1" smtClean="0">
                  <a:latin typeface="华文楷体" panose="02010600040101010101" pitchFamily="2" charset="-122"/>
                  <a:ea typeface="华文楷体" panose="02010600040101010101" pitchFamily="2" charset="-122"/>
                </a:rPr>
                <a:t>Xe+He</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离子先后辐照</a:t>
              </a:r>
              <a:endParaRPr lang="zh-CN" altLang="en-US" sz="2400" dirty="0">
                <a:latin typeface="华文楷体" panose="02010600040101010101" pitchFamily="2" charset="-122"/>
                <a:ea typeface="华文楷体" panose="02010600040101010101" pitchFamily="2" charset="-122"/>
              </a:endParaRPr>
            </a:p>
          </p:txBody>
        </p:sp>
        <p:sp>
          <p:nvSpPr>
            <p:cNvPr id="2" name="椭圆 1"/>
            <p:cNvSpPr/>
            <p:nvPr/>
          </p:nvSpPr>
          <p:spPr bwMode="auto">
            <a:xfrm>
              <a:off x="3090601" y="2976813"/>
              <a:ext cx="2925138" cy="1460102"/>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下箭头 6"/>
            <p:cNvSpPr/>
            <p:nvPr/>
          </p:nvSpPr>
          <p:spPr bwMode="auto">
            <a:xfrm>
              <a:off x="2108478" y="3467750"/>
              <a:ext cx="534555" cy="466253"/>
            </a:xfrm>
            <a:prstGeom prst="downArrow">
              <a:avLst/>
            </a:prstGeom>
            <a:solidFill>
              <a:srgbClr val="C6D9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下箭头 21"/>
            <p:cNvSpPr/>
            <p:nvPr/>
          </p:nvSpPr>
          <p:spPr bwMode="auto">
            <a:xfrm>
              <a:off x="6639695" y="3429947"/>
              <a:ext cx="534555" cy="466253"/>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矩形 25"/>
            <p:cNvSpPr/>
            <p:nvPr/>
          </p:nvSpPr>
          <p:spPr>
            <a:xfrm>
              <a:off x="3138228" y="3387955"/>
              <a:ext cx="2944076" cy="582971"/>
            </a:xfrm>
            <a:prstGeom prst="rect">
              <a:avLst/>
            </a:prstGeom>
          </p:spPr>
          <p:txBody>
            <a:bodyPr wrap="square">
              <a:spAutoFit/>
            </a:bodyPr>
            <a:lstStyle/>
            <a:p>
              <a:pPr algn="just">
                <a:lnSpc>
                  <a:spcPct val="120000"/>
                </a:lnSpc>
              </a:pP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微观结构协同效应</a:t>
              </a:r>
              <a:endParaRPr lang="zh-CN" altLang="en-US" sz="24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cxnSp>
          <p:nvCxnSpPr>
            <p:cNvPr id="29" name="直接连接符 28"/>
            <p:cNvCxnSpPr>
              <a:stCxn id="19" idx="2"/>
              <a:endCxn id="9" idx="0"/>
            </p:cNvCxnSpPr>
            <p:nvPr/>
          </p:nvCxnSpPr>
          <p:spPr bwMode="auto">
            <a:xfrm flipH="1">
              <a:off x="2375756" y="2012988"/>
              <a:ext cx="2436397" cy="473222"/>
            </a:xfrm>
            <a:prstGeom prst="line">
              <a:avLst/>
            </a:prstGeom>
            <a:noFill/>
            <a:ln w="19050" cap="flat" cmpd="sng" algn="ctr">
              <a:solidFill>
                <a:schemeClr val="tx1"/>
              </a:solidFill>
              <a:prstDash val="solid"/>
              <a:round/>
              <a:headEnd type="none" w="med" len="med"/>
              <a:tailEnd type="none" w="med" len="med"/>
            </a:ln>
            <a:effectLst/>
          </p:spPr>
        </p:cxnSp>
        <p:cxnSp>
          <p:nvCxnSpPr>
            <p:cNvPr id="33" name="直接连接符 32"/>
            <p:cNvCxnSpPr>
              <a:stCxn id="19" idx="2"/>
              <a:endCxn id="10" idx="0"/>
            </p:cNvCxnSpPr>
            <p:nvPr/>
          </p:nvCxnSpPr>
          <p:spPr bwMode="auto">
            <a:xfrm>
              <a:off x="4812153" y="2012988"/>
              <a:ext cx="2094820" cy="473222"/>
            </a:xfrm>
            <a:prstGeom prst="line">
              <a:avLst/>
            </a:prstGeom>
            <a:noFill/>
            <a:ln w="19050" cap="flat" cmpd="sng" algn="ctr">
              <a:solidFill>
                <a:schemeClr val="tx1"/>
              </a:solidFill>
              <a:prstDash val="solid"/>
              <a:round/>
              <a:headEnd type="none" w="med" len="med"/>
              <a:tailEnd type="none" w="med" len="med"/>
            </a:ln>
            <a:effectLst/>
          </p:spPr>
        </p:cxnSp>
        <mc:AlternateContent xmlns:mc="http://schemas.openxmlformats.org/markup-compatibility/2006">
          <mc:Choice xmlns:a14="http://schemas.microsoft.com/office/drawing/2010/main" Requires="a14">
            <p:sp>
              <p:nvSpPr>
                <p:cNvPr id="36" name="矩形: 圆角 18">
                  <a:extLst>
                    <a:ext uri="{FF2B5EF4-FFF2-40B4-BE49-F238E27FC236}">
                      <ele attr="{1F63552D-F730-4C97-A3B6-69473D085203}"/>
                    </a:ext>
                  </a:extLst>
                </p:cNvPr>
                <p:cNvSpPr/>
                <p:nvPr/>
              </p:nvSpPr>
              <p:spPr bwMode="auto">
                <a:xfrm>
                  <a:off x="3094323" y="5687386"/>
                  <a:ext cx="3408125" cy="909966"/>
                </a:xfrm>
                <a:prstGeom prst="roundRect">
                  <a:avLst/>
                </a:prstGeom>
                <a:solidFill>
                  <a:schemeClr val="accent2">
                    <a:lumMod val="40000"/>
                    <a:lumOff val="60000"/>
                  </a:schemeClr>
                </a:solidFill>
                <a:ln w="127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a:r>
                    <a:rPr lang="zh-CN" altLang="en-US"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纳米硬度协同效应</a:t>
                  </a:r>
                  <a:endParaRPr lang="en-US" altLang="zh-CN" sz="24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2400" b="1" i="1" dirty="0" smtClean="0">
                            <a:solidFill>
                              <a:srgbClr val="FF0000"/>
                            </a:solidFill>
                            <a:latin typeface="Cambria Math" panose="02040503050406030204" pitchFamily="18" charset="0"/>
                          </a:rPr>
                          <m:t>(</m:t>
                        </m:r>
                        <m:r>
                          <a:rPr lang="zh-CN" altLang="en-US" b="1" i="1">
                            <a:solidFill>
                              <a:srgbClr val="FF0000"/>
                            </a:solidFill>
                            <a:latin typeface="Cambria Math" panose="02040503050406030204" pitchFamily="18" charset="0"/>
                          </a:rPr>
                          <m:t>∆</m:t>
                        </m:r>
                        <m:sSub>
                          <m:sSubPr>
                            <m:ctrlPr>
                              <a:rPr lang="en-US" altLang="zh-CN" b="1" i="1">
                                <a:solidFill>
                                  <a:srgbClr val="FF0000"/>
                                </a:solidFill>
                                <a:latin typeface="Cambria Math" panose="02040503050406030204" pitchFamily="18" charset="0"/>
                              </a:rPr>
                            </m:ctrlPr>
                          </m:sSubPr>
                          <m:e>
                            <m:r>
                              <a:rPr lang="en-US" altLang="zh-CN" b="1" i="1">
                                <a:solidFill>
                                  <a:srgbClr val="FF0000"/>
                                </a:solidFill>
                                <a:latin typeface="Cambria Math" panose="02040503050406030204" pitchFamily="18" charset="0"/>
                              </a:rPr>
                              <m:t>𝑯</m:t>
                            </m:r>
                          </m:e>
                          <m:sub>
                            <m:r>
                              <a:rPr lang="en-US" altLang="zh-CN" b="1" i="1">
                                <a:solidFill>
                                  <a:srgbClr val="FF0000"/>
                                </a:solidFill>
                                <a:latin typeface="Cambria Math" panose="02040503050406030204" pitchFamily="18" charset="0"/>
                              </a:rPr>
                              <m:t>𝒄𝒐𝒎𝒃𝒊𝒏𝒆𝒅</m:t>
                            </m:r>
                          </m:sub>
                        </m:sSub>
                        <m:r>
                          <a:rPr lang="en-US" altLang="zh-CN" i="1">
                            <a:solidFill>
                              <a:srgbClr val="FF0000"/>
                            </a:solidFill>
                            <a:latin typeface="Cambria Math" panose="02040503050406030204" pitchFamily="18" charset="0"/>
                          </a:rPr>
                          <m:t>&lt;</m:t>
                        </m:r>
                        <m:r>
                          <a:rPr lang="zh-CN" altLang="en-US"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𝐻</m:t>
                            </m:r>
                          </m:e>
                          <m:sub>
                            <m:r>
                              <a:rPr lang="en-US" altLang="zh-CN" i="1">
                                <a:solidFill>
                                  <a:srgbClr val="FF0000"/>
                                </a:solidFill>
                                <a:latin typeface="Cambria Math" panose="02040503050406030204" pitchFamily="18" charset="0"/>
                              </a:rPr>
                              <m:t>𝑋𝑒</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𝐻𝑒</m:t>
                            </m:r>
                          </m:sub>
                        </m:sSub>
                        <m:r>
                          <a:rPr lang="en-US" altLang="zh-CN" b="0" i="1" smtClean="0">
                            <a:solidFill>
                              <a:srgbClr val="FF0000"/>
                            </a:solidFill>
                            <a:latin typeface="Cambria Math" panose="02040503050406030204" pitchFamily="18" charset="0"/>
                          </a:rPr>
                          <m:t>)</m:t>
                        </m:r>
                      </m:oMath>
                    </m:oMathPara>
                  </a14:m>
                  <a:endParaRPr lang="zh-CN" altLang="en-US"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mc:Choice>
          <mc:Fallback>
            <p:sp>
              <p:nvSpPr>
                <p:cNvPr id="36" name="矩形: 圆角 18"/>
                <p:cNvSpPr>
                  <a:spLocks noRot="1" noChangeAspect="1" noMove="1" noResize="1" noEditPoints="1" noAdjustHandles="1" noChangeArrowheads="1" noChangeShapeType="1" noTextEdit="1"/>
                </p:cNvSpPr>
                <p:nvPr/>
              </p:nvSpPr>
              <p:spPr bwMode="auto">
                <a:xfrm>
                  <a:off x="3094323" y="5687386"/>
                  <a:ext cx="3408125" cy="909966"/>
                </a:xfrm>
                <a:prstGeom prst="roundRect">
                  <a:avLst/>
                </a:prstGeom>
                <a:blipFill rotWithShape="1">
                  <a:blip r:embed="rId1"/>
                  <a:stretch>
                    <a:fillRect t="-730" b="-14599"/>
                  </a:stretch>
                </a:blipFill>
                <a:ln w="12700">
                  <a:noFill/>
                  <a:headEnd type="none" w="med" len="med"/>
                  <a:tailEnd type="none" w="med" len="med"/>
                </a:ln>
              </p:spPr>
              <p:txBody>
                <a:bodyPr/>
                <a:lstStyle/>
                <a:p>
                  <a:r>
                    <a:rPr lang="zh-CN" altLang="en-US">
                      <a:noFill/>
                    </a:rPr>
                    <a:t> </a:t>
                  </a:r>
                  <a:endParaRPr lang="zh-CN" altLang="en-US">
                    <a:noFill/>
                  </a:endParaRPr>
                </a:p>
              </p:txBody>
            </p:sp>
          </mc:Fallback>
        </mc:AlternateContent>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Grp="1" noChangeArrowheads="1"/>
          </p:cNvSpPr>
          <p:nvPr>
            <p:ph type="title"/>
          </p:nvPr>
        </p:nvSpPr>
        <p:spPr bwMode="auto">
          <a:xfrm>
            <a:off x="1005780" y="1916832"/>
            <a:ext cx="7886700" cy="2751522"/>
          </a:xfrm>
          <a:prstGeom prst="rect">
            <a:avLst/>
          </a:prstGeom>
          <a:noFill/>
          <a:ln w="9525">
            <a:noFill/>
            <a:miter lim="800000"/>
          </a:ln>
        </p:spPr>
        <p:txBody>
          <a:bodyPr>
            <a:spAutoFit/>
          </a:bodyPr>
          <a:lstStyle/>
          <a:p>
            <a:pPr algn="ctr">
              <a:lnSpc>
                <a:spcPct val="120000"/>
              </a:lnSpc>
              <a:defRPr/>
            </a:pPr>
            <a:r>
              <a:rPr lang="zh-CN" altLang="en-US" sz="7200" dirty="0" smtClean="0">
                <a:solidFill>
                  <a:srgbClr val="92D050"/>
                </a:solidFill>
                <a:effectLst>
                  <a:glow rad="63500">
                    <a:schemeClr val="accent2">
                      <a:satMod val="175000"/>
                      <a:alpha val="40000"/>
                    </a:schemeClr>
                  </a:glow>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谢谢！</a:t>
            </a:r>
            <a:endParaRPr lang="en-US" altLang="zh-CN" sz="7200" dirty="0">
              <a:solidFill>
                <a:srgbClr val="92D050"/>
              </a:solidFill>
              <a:effectLst>
                <a:glow rad="63500">
                  <a:schemeClr val="accent2">
                    <a:satMod val="175000"/>
                    <a:alpha val="40000"/>
                  </a:schemeClr>
                </a:glow>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algn="ctr">
              <a:lnSpc>
                <a:spcPct val="120000"/>
              </a:lnSpc>
              <a:defRPr/>
            </a:pPr>
            <a:r>
              <a:rPr lang="zh-CN" altLang="en-US" sz="7200" dirty="0" smtClean="0">
                <a:solidFill>
                  <a:srgbClr val="92D050"/>
                </a:solidFill>
                <a:effectLst>
                  <a:glow rad="63500">
                    <a:schemeClr val="accent2">
                      <a:satMod val="175000"/>
                      <a:alpha val="40000"/>
                    </a:schemeClr>
                  </a:glow>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请各位批评指正！</a:t>
            </a:r>
            <a:endParaRPr lang="zh-CN" altLang="en-US" sz="7200" dirty="0">
              <a:solidFill>
                <a:srgbClr val="92D050"/>
              </a:solidFill>
              <a:effectLst>
                <a:glow rad="63500">
                  <a:schemeClr val="accent2">
                    <a:satMod val="175000"/>
                    <a:alpha val="40000"/>
                  </a:schemeClr>
                </a:glow>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83768" y="2099112"/>
            <a:ext cx="5861102" cy="3130088"/>
          </a:xfrm>
          <a:prstGeom prst="rect">
            <a:avLst/>
          </a:prstGeom>
        </p:spPr>
        <p:txBody>
          <a:bodyPr wrap="square">
            <a:spAutoFit/>
          </a:bodyPr>
          <a:lstStyle/>
          <a:p>
            <a:pPr marL="457200" lvl="0" indent="-457200" algn="just" defTabSz="1066800">
              <a:lnSpc>
                <a:spcPct val="150000"/>
              </a:lnSpc>
              <a:spcAft>
                <a:spcPct val="35000"/>
              </a:spcAft>
              <a:buBlip>
                <a:blip r:embed="rId1"/>
              </a:buBlip>
            </a:pPr>
            <a:r>
              <a:rPr lang="zh-CN" altLang="en-US" sz="2800" b="1" dirty="0" smtClean="0">
                <a:solidFill>
                  <a:srgbClr val="0000FF"/>
                </a:solidFill>
                <a:latin typeface="华文楷体" panose="02010600040101010101" pitchFamily="2" charset="-122"/>
                <a:ea typeface="华文楷体" panose="02010600040101010101" pitchFamily="2" charset="-122"/>
              </a:rPr>
              <a:t>研究背景及意义</a:t>
            </a:r>
            <a:endParaRPr lang="en-US" altLang="zh-CN" sz="2800" b="1" dirty="0" smtClean="0">
              <a:solidFill>
                <a:srgbClr val="0000FF"/>
              </a:solidFill>
              <a:latin typeface="华文楷体" panose="02010600040101010101" pitchFamily="2" charset="-122"/>
              <a:ea typeface="华文楷体" panose="02010600040101010101" pitchFamily="2" charset="-122"/>
            </a:endParaRPr>
          </a:p>
          <a:p>
            <a:pPr marL="457200" lvl="0" indent="-457200" algn="just" defTabSz="1066800">
              <a:lnSpc>
                <a:spcPct val="150000"/>
              </a:lnSpc>
              <a:spcAft>
                <a:spcPct val="35000"/>
              </a:spcAft>
              <a:buBlip>
                <a:blip r:embed="rId1"/>
              </a:buBlip>
            </a:pPr>
            <a:r>
              <a:rPr lang="zh-CN" altLang="en-US" sz="2800" b="1" dirty="0" smtClean="0">
                <a:solidFill>
                  <a:srgbClr val="0000FF"/>
                </a:solidFill>
                <a:latin typeface="华文楷体" panose="02010600040101010101" pitchFamily="2" charset="-122"/>
                <a:ea typeface="华文楷体" panose="02010600040101010101" pitchFamily="2" charset="-122"/>
              </a:rPr>
              <a:t>实验方案设计与实施</a:t>
            </a:r>
            <a:endParaRPr lang="en-US" altLang="zh-CN" sz="2800" b="1" dirty="0" smtClean="0">
              <a:solidFill>
                <a:srgbClr val="0000FF"/>
              </a:solidFill>
              <a:latin typeface="华文楷体" panose="02010600040101010101" pitchFamily="2" charset="-122"/>
              <a:ea typeface="华文楷体" panose="02010600040101010101" pitchFamily="2" charset="-122"/>
            </a:endParaRPr>
          </a:p>
          <a:p>
            <a:pPr marL="457200" lvl="0" indent="-457200" algn="just" defTabSz="1066800">
              <a:lnSpc>
                <a:spcPct val="150000"/>
              </a:lnSpc>
              <a:spcAft>
                <a:spcPct val="35000"/>
              </a:spcAft>
              <a:buBlip>
                <a:blip r:embed="rId1"/>
              </a:buBlip>
            </a:pPr>
            <a:r>
              <a:rPr lang="en-US" altLang="zh-CN" sz="2800" b="1" dirty="0" err="1" smtClean="0">
                <a:solidFill>
                  <a:srgbClr val="0000FF"/>
                </a:solidFill>
                <a:latin typeface="华文楷体" panose="02010600040101010101" pitchFamily="2" charset="-122"/>
                <a:ea typeface="华文楷体" panose="02010600040101010101" pitchFamily="2" charset="-122"/>
              </a:rPr>
              <a:t>Xe+He</a:t>
            </a:r>
            <a:r>
              <a:rPr lang="en-US" altLang="zh-CN" sz="2800" b="1" dirty="0" smtClean="0">
                <a:solidFill>
                  <a:srgbClr val="0000FF"/>
                </a:solidFill>
                <a:latin typeface="华文楷体" panose="02010600040101010101" pitchFamily="2" charset="-122"/>
                <a:ea typeface="华文楷体" panose="02010600040101010101" pitchFamily="2" charset="-122"/>
              </a:rPr>
              <a:t> </a:t>
            </a:r>
            <a:r>
              <a:rPr lang="zh-CN" altLang="en-US" sz="2800" b="1" dirty="0" smtClean="0">
                <a:solidFill>
                  <a:srgbClr val="0000FF"/>
                </a:solidFill>
                <a:latin typeface="华文楷体" panose="02010600040101010101" pitchFamily="2" charset="-122"/>
                <a:ea typeface="华文楷体" panose="02010600040101010101" pitchFamily="2" charset="-122"/>
              </a:rPr>
              <a:t>离子辐照协同效应分析</a:t>
            </a:r>
            <a:endParaRPr lang="en-US" altLang="zh-CN" sz="2800" b="1" dirty="0" smtClean="0">
              <a:solidFill>
                <a:srgbClr val="0000FF"/>
              </a:solidFill>
              <a:latin typeface="华文楷体" panose="02010600040101010101" pitchFamily="2" charset="-122"/>
              <a:ea typeface="华文楷体" panose="02010600040101010101" pitchFamily="2" charset="-122"/>
            </a:endParaRPr>
          </a:p>
          <a:p>
            <a:pPr marL="457200" lvl="0" indent="-457200" algn="just" defTabSz="1066800">
              <a:lnSpc>
                <a:spcPct val="150000"/>
              </a:lnSpc>
              <a:spcAft>
                <a:spcPct val="35000"/>
              </a:spcAft>
              <a:buBlip>
                <a:blip r:embed="rId1"/>
              </a:buBlip>
            </a:pPr>
            <a:r>
              <a:rPr lang="zh-CN" altLang="en-US" sz="2800" b="1" dirty="0" smtClean="0">
                <a:solidFill>
                  <a:srgbClr val="0000FF"/>
                </a:solidFill>
                <a:latin typeface="华文楷体" panose="02010600040101010101" pitchFamily="2" charset="-122"/>
                <a:ea typeface="华文楷体" panose="02010600040101010101" pitchFamily="2" charset="-122"/>
              </a:rPr>
              <a:t>总结</a:t>
            </a:r>
            <a:endParaRPr lang="zh-CN" altLang="en-US" sz="2800" b="1" dirty="0">
              <a:solidFill>
                <a:srgbClr val="0000FF"/>
              </a:solidFill>
              <a:latin typeface="华文楷体" panose="02010600040101010101" pitchFamily="2" charset="-122"/>
              <a:ea typeface="华文楷体" panose="02010600040101010101" pitchFamily="2" charset="-122"/>
            </a:endParaRPr>
          </a:p>
        </p:txBody>
      </p:sp>
      <p:sp>
        <p:nvSpPr>
          <p:cNvPr id="18" name="矩形 17"/>
          <p:cNvSpPr/>
          <p:nvPr/>
        </p:nvSpPr>
        <p:spPr>
          <a:xfrm>
            <a:off x="3491880" y="1181885"/>
            <a:ext cx="2031325" cy="590931"/>
          </a:xfrm>
          <a:prstGeom prst="rect">
            <a:avLst/>
          </a:prstGeom>
        </p:spPr>
        <p:txBody>
          <a:bodyPr wrap="none">
            <a:spAutoFit/>
          </a:bodyPr>
          <a:lstStyle/>
          <a:p>
            <a:pPr lvl="0" algn="ctr" defTabSz="1244600">
              <a:lnSpc>
                <a:spcPct val="90000"/>
              </a:lnSpc>
              <a:spcAft>
                <a:spcPct val="35000"/>
              </a:spcAft>
            </a:pPr>
            <a:r>
              <a:rPr lang="zh-CN" altLang="en-US" sz="3600" b="1" dirty="0">
                <a:solidFill>
                  <a:srgbClr val="FF0000"/>
                </a:solidFill>
                <a:latin typeface="华文楷体" panose="02010600040101010101" pitchFamily="2" charset="-122"/>
                <a:ea typeface="华文楷体" panose="02010600040101010101" pitchFamily="2" charset="-122"/>
              </a:rPr>
              <a:t>报告内容</a:t>
            </a:r>
            <a:endParaRPr lang="zh-CN" altLang="en-US" sz="3600" b="1"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a:grpSpLocks noChangeAspect="1"/>
          </p:cNvGrpSpPr>
          <p:nvPr/>
        </p:nvGrpSpPr>
        <p:grpSpPr>
          <a:xfrm>
            <a:off x="467544" y="1412776"/>
            <a:ext cx="4968551" cy="4381144"/>
            <a:chOff x="4757187" y="748778"/>
            <a:chExt cx="4438723" cy="3465402"/>
          </a:xfrm>
        </p:grpSpPr>
        <p:pic>
          <p:nvPicPr>
            <p:cNvPr id="13" name="Picture 4" descr="MS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79580" y="748778"/>
              <a:ext cx="4316330" cy="346540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箭头连接符 3"/>
            <p:cNvCxnSpPr/>
            <p:nvPr/>
          </p:nvCxnSpPr>
          <p:spPr>
            <a:xfrm>
              <a:off x="5184432" y="1466711"/>
              <a:ext cx="406962" cy="828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08104" y="1423919"/>
              <a:ext cx="839075" cy="870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57187" y="915537"/>
              <a:ext cx="1099837" cy="511236"/>
            </a:xfrm>
            <a:prstGeom prst="rect">
              <a:avLst/>
            </a:prstGeom>
            <a:noFill/>
          </p:spPr>
          <p:txBody>
            <a:bodyPr wrap="square" rtlCol="0">
              <a:spAutoFit/>
            </a:bodyPr>
            <a:lstStyle/>
            <a:p>
              <a:pPr algn="ctr"/>
              <a:r>
                <a:rPr lang="en-US" altLang="zh-CN" b="1" dirty="0">
                  <a:solidFill>
                    <a:srgbClr val="FF0000"/>
                  </a:solidFill>
                  <a:latin typeface="华文楷体" panose="02010600040101010101" pitchFamily="2" charset="-122"/>
                  <a:ea typeface="华文楷体" panose="02010600040101010101" pitchFamily="2" charset="-122"/>
                  <a:cs typeface="Arial Unicode MS" panose="020B0604020202020204" pitchFamily="34" charset="-122"/>
                </a:rPr>
                <a:t>Hastelloy N </a:t>
              </a:r>
              <a:r>
                <a:rPr lang="zh-CN" altLang="en-US" b="1" dirty="0" smtClean="0">
                  <a:solidFill>
                    <a:srgbClr val="FF0000"/>
                  </a:solidFill>
                  <a:latin typeface="华文楷体" panose="02010600040101010101" pitchFamily="2" charset="-122"/>
                  <a:ea typeface="华文楷体" panose="02010600040101010101" pitchFamily="2" charset="-122"/>
                  <a:cs typeface="Arial Unicode MS" panose="020B0604020202020204" pitchFamily="34" charset="-122"/>
                </a:rPr>
                <a:t>合金</a:t>
              </a:r>
              <a:endParaRPr lang="zh-CN" altLang="en-US" b="1" dirty="0">
                <a:solidFill>
                  <a:srgbClr val="FF0000"/>
                </a:solidFill>
                <a:latin typeface="华文楷体" panose="02010600040101010101" pitchFamily="2" charset="-122"/>
                <a:ea typeface="华文楷体" panose="02010600040101010101" pitchFamily="2" charset="-122"/>
                <a:cs typeface="Arial Unicode MS" panose="020B0604020202020204" pitchFamily="34" charset="-122"/>
              </a:endParaRPr>
            </a:p>
          </p:txBody>
        </p:sp>
      </p:grpSp>
      <p:sp>
        <p:nvSpPr>
          <p:cNvPr id="14" name="文本框 1"/>
          <p:cNvSpPr txBox="1"/>
          <p:nvPr/>
        </p:nvSpPr>
        <p:spPr>
          <a:xfrm>
            <a:off x="5564327" y="1833702"/>
            <a:ext cx="3015292" cy="15799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Ø"/>
            </a:pPr>
            <a:r>
              <a:rPr lang="zh-CN" altLang="en-US" sz="2000" b="1" dirty="0" smtClean="0">
                <a:solidFill>
                  <a:srgbClr val="7030A0"/>
                </a:solidFill>
                <a:latin typeface="华文楷体" panose="02010600040101010101" pitchFamily="2" charset="-122"/>
                <a:ea typeface="华文楷体" panose="02010600040101010101" pitchFamily="2" charset="-122"/>
              </a:rPr>
              <a:t>高温 </a:t>
            </a:r>
            <a:r>
              <a:rPr lang="fr-FR" altLang="zh-CN" sz="2000" b="1" dirty="0" smtClean="0">
                <a:solidFill>
                  <a:srgbClr val="7030A0"/>
                </a:solidFill>
                <a:latin typeface="华文楷体" panose="02010600040101010101" pitchFamily="2" charset="-122"/>
                <a:ea typeface="华文楷体" panose="02010600040101010101" pitchFamily="2" charset="-122"/>
              </a:rPr>
              <a:t>(</a:t>
            </a:r>
            <a:r>
              <a:rPr lang="fr-FR" altLang="zh-CN" sz="2000" b="1" dirty="0">
                <a:solidFill>
                  <a:srgbClr val="7030A0"/>
                </a:solidFill>
                <a:latin typeface="华文楷体" panose="02010600040101010101" pitchFamily="2" charset="-122"/>
                <a:ea typeface="华文楷体" panose="02010600040101010101" pitchFamily="2" charset="-122"/>
              </a:rPr>
              <a:t>650℃) </a:t>
            </a:r>
            <a:endParaRPr lang="fr-FR" altLang="zh-CN" sz="2000" b="1" dirty="0">
              <a:solidFill>
                <a:srgbClr val="7030A0"/>
              </a:solidFill>
              <a:latin typeface="华文楷体" panose="02010600040101010101" pitchFamily="2" charset="-122"/>
              <a:ea typeface="华文楷体" panose="02010600040101010101" pitchFamily="2" charset="-122"/>
            </a:endParaRPr>
          </a:p>
          <a:p>
            <a:pPr>
              <a:lnSpc>
                <a:spcPct val="150000"/>
              </a:lnSpc>
              <a:spcBef>
                <a:spcPts val="400"/>
              </a:spcBef>
              <a:buFont typeface="Wingdings" panose="05000000000000000000" pitchFamily="2" charset="2"/>
              <a:buChar char="Ø"/>
            </a:pPr>
            <a:r>
              <a:rPr lang="fr-FR" altLang="zh-CN" sz="2000" b="1" dirty="0">
                <a:solidFill>
                  <a:srgbClr val="7030A0"/>
                </a:solidFill>
                <a:latin typeface="华文楷体" panose="02010600040101010101" pitchFamily="2" charset="-122"/>
                <a:ea typeface="华文楷体" panose="02010600040101010101" pitchFamily="2" charset="-122"/>
              </a:rPr>
              <a:t> </a:t>
            </a:r>
            <a:r>
              <a:rPr lang="zh-CN" altLang="en-US" sz="2000" b="1" dirty="0" smtClean="0">
                <a:solidFill>
                  <a:srgbClr val="7030A0"/>
                </a:solidFill>
                <a:latin typeface="华文楷体" panose="02010600040101010101" pitchFamily="2" charset="-122"/>
                <a:ea typeface="华文楷体" panose="02010600040101010101" pitchFamily="2" charset="-122"/>
              </a:rPr>
              <a:t>强熔盐腐蚀 </a:t>
            </a:r>
            <a:r>
              <a:rPr lang="fr-FR" altLang="zh-CN" sz="2000" b="1" dirty="0" smtClean="0">
                <a:solidFill>
                  <a:srgbClr val="7030A0"/>
                </a:solidFill>
                <a:latin typeface="华文楷体" panose="02010600040101010101" pitchFamily="2" charset="-122"/>
                <a:ea typeface="华文楷体" panose="02010600040101010101" pitchFamily="2" charset="-122"/>
              </a:rPr>
              <a:t>(</a:t>
            </a:r>
            <a:r>
              <a:rPr lang="fr-FR" altLang="zh-CN" sz="2000" b="1" dirty="0">
                <a:solidFill>
                  <a:srgbClr val="7030A0"/>
                </a:solidFill>
                <a:latin typeface="华文楷体" panose="02010600040101010101" pitchFamily="2" charset="-122"/>
                <a:ea typeface="华文楷体" panose="02010600040101010101" pitchFamily="2" charset="-122"/>
              </a:rPr>
              <a:t>FLiBe)</a:t>
            </a:r>
            <a:endParaRPr lang="fr-FR" altLang="zh-CN" sz="2000" b="1" dirty="0">
              <a:solidFill>
                <a:srgbClr val="7030A0"/>
              </a:solidFill>
              <a:latin typeface="华文楷体" panose="02010600040101010101" pitchFamily="2" charset="-122"/>
              <a:ea typeface="华文楷体" panose="02010600040101010101" pitchFamily="2" charset="-122"/>
            </a:endParaRPr>
          </a:p>
          <a:p>
            <a:pPr>
              <a:lnSpc>
                <a:spcPct val="150000"/>
              </a:lnSpc>
              <a:spcBef>
                <a:spcPts val="400"/>
              </a:spcBef>
              <a:buFont typeface="Wingdings" panose="05000000000000000000" pitchFamily="2" charset="2"/>
              <a:buChar char="Ø"/>
            </a:pPr>
            <a:r>
              <a:rPr lang="fr-FR" altLang="zh-CN" sz="2000" b="1" dirty="0">
                <a:solidFill>
                  <a:srgbClr val="7030A0"/>
                </a:solidFill>
                <a:latin typeface="华文楷体" panose="02010600040101010101" pitchFamily="2" charset="-122"/>
                <a:ea typeface="华文楷体" panose="02010600040101010101" pitchFamily="2" charset="-122"/>
              </a:rPr>
              <a:t> </a:t>
            </a:r>
            <a:r>
              <a:rPr lang="zh-CN" altLang="en-US" sz="2000" b="1" dirty="0" smtClean="0">
                <a:solidFill>
                  <a:srgbClr val="7030A0"/>
                </a:solidFill>
                <a:latin typeface="华文楷体" panose="02010600040101010101" pitchFamily="2" charset="-122"/>
                <a:ea typeface="华文楷体" panose="02010600040101010101" pitchFamily="2" charset="-122"/>
              </a:rPr>
              <a:t>高中子剂量 </a:t>
            </a:r>
            <a:r>
              <a:rPr lang="fr-FR" altLang="zh-CN" sz="2000" b="1" dirty="0" smtClean="0">
                <a:solidFill>
                  <a:srgbClr val="7030A0"/>
                </a:solidFill>
                <a:latin typeface="华文楷体" panose="02010600040101010101" pitchFamily="2" charset="-122"/>
                <a:ea typeface="华文楷体" panose="02010600040101010101" pitchFamily="2" charset="-122"/>
              </a:rPr>
              <a:t>(&gt; </a:t>
            </a:r>
            <a:r>
              <a:rPr lang="fr-FR" altLang="zh-CN" sz="2000" b="1" dirty="0">
                <a:solidFill>
                  <a:srgbClr val="7030A0"/>
                </a:solidFill>
                <a:latin typeface="华文楷体" panose="02010600040101010101" pitchFamily="2" charset="-122"/>
                <a:ea typeface="华文楷体" panose="02010600040101010101" pitchFamily="2" charset="-122"/>
              </a:rPr>
              <a:t>100 dpa)</a:t>
            </a:r>
            <a:endParaRPr lang="fr-FR" altLang="zh-CN" sz="2000" b="1" dirty="0">
              <a:solidFill>
                <a:srgbClr val="7030A0"/>
              </a:solidFill>
              <a:latin typeface="华文楷体" panose="02010600040101010101" pitchFamily="2" charset="-122"/>
              <a:ea typeface="华文楷体" panose="02010600040101010101" pitchFamily="2" charset="-122"/>
            </a:endParaRPr>
          </a:p>
        </p:txBody>
      </p:sp>
      <p:sp>
        <p:nvSpPr>
          <p:cNvPr id="7" name="矩形 6"/>
          <p:cNvSpPr/>
          <p:nvPr/>
        </p:nvSpPr>
        <p:spPr>
          <a:xfrm>
            <a:off x="5564328" y="3889659"/>
            <a:ext cx="3015292" cy="1785104"/>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indent="-342900">
              <a:lnSpc>
                <a:spcPct val="150000"/>
              </a:lnSpc>
              <a:spcBef>
                <a:spcPts val="1200"/>
              </a:spcBef>
              <a:buFont typeface="Wingdings" panose="05000000000000000000" pitchFamily="2" charset="2"/>
              <a:buChar char="Ø"/>
            </a:pPr>
            <a:r>
              <a:rPr lang="zh-CN" altLang="en-US" sz="2000" b="1" dirty="0" smtClean="0">
                <a:solidFill>
                  <a:schemeClr val="tx1"/>
                </a:solidFill>
                <a:latin typeface="华文楷体" panose="02010600040101010101" pitchFamily="2" charset="-122"/>
                <a:ea typeface="华文楷体" panose="02010600040101010101" pitchFamily="2" charset="-122"/>
              </a:rPr>
              <a:t>耐氟化物熔盐腐蚀性</a:t>
            </a:r>
            <a:endParaRPr lang="en-US" altLang="zh-CN" sz="2000" b="1" dirty="0" smtClean="0">
              <a:solidFill>
                <a:schemeClr val="tx1"/>
              </a:solidFill>
              <a:latin typeface="华文楷体" panose="02010600040101010101" pitchFamily="2" charset="-122"/>
              <a:ea typeface="华文楷体" panose="02010600040101010101" pitchFamily="2" charset="-122"/>
            </a:endParaRPr>
          </a:p>
          <a:p>
            <a:pPr marL="342900" indent="-342900">
              <a:lnSpc>
                <a:spcPct val="150000"/>
              </a:lnSpc>
              <a:spcBef>
                <a:spcPts val="1200"/>
              </a:spcBef>
              <a:buFont typeface="Wingdings" panose="05000000000000000000" pitchFamily="2" charset="2"/>
              <a:buChar char="Ø"/>
            </a:pPr>
            <a:r>
              <a:rPr lang="zh-CN" altLang="en-US" sz="2000" b="1" dirty="0" smtClean="0">
                <a:solidFill>
                  <a:schemeClr val="tx1"/>
                </a:solidFill>
                <a:latin typeface="华文楷体" panose="02010600040101010101" pitchFamily="2" charset="-122"/>
                <a:ea typeface="华文楷体" panose="02010600040101010101" pitchFamily="2" charset="-122"/>
              </a:rPr>
              <a:t>高温机械性能</a:t>
            </a:r>
            <a:endParaRPr lang="en-US" altLang="zh-CN" sz="2000" b="1" dirty="0" smtClean="0">
              <a:solidFill>
                <a:schemeClr val="tx1"/>
              </a:solidFill>
              <a:latin typeface="华文楷体" panose="02010600040101010101" pitchFamily="2" charset="-122"/>
              <a:ea typeface="华文楷体" panose="02010600040101010101" pitchFamily="2" charset="-122"/>
            </a:endParaRPr>
          </a:p>
          <a:p>
            <a:pPr marL="342900" indent="-342900">
              <a:lnSpc>
                <a:spcPct val="150000"/>
              </a:lnSpc>
              <a:spcBef>
                <a:spcPts val="1200"/>
              </a:spcBef>
              <a:buFont typeface="Wingdings" panose="05000000000000000000" pitchFamily="2" charset="2"/>
              <a:buChar char="Ø"/>
            </a:pPr>
            <a:r>
              <a:rPr lang="zh-CN" altLang="en-US" sz="2000" b="1" dirty="0" smtClean="0">
                <a:solidFill>
                  <a:schemeClr val="tx1"/>
                </a:solidFill>
                <a:latin typeface="华文楷体" panose="02010600040101010101" pitchFamily="2" charset="-122"/>
                <a:ea typeface="华文楷体" panose="02010600040101010101" pitchFamily="2" charset="-122"/>
              </a:rPr>
              <a:t>成功运行</a:t>
            </a:r>
            <a:r>
              <a:rPr lang="en-US" altLang="zh-CN" sz="2000" b="1" dirty="0" smtClean="0">
                <a:solidFill>
                  <a:schemeClr val="tx1"/>
                </a:solidFill>
                <a:latin typeface="华文楷体" panose="02010600040101010101" pitchFamily="2" charset="-122"/>
                <a:ea typeface="华文楷体" panose="02010600040101010101" pitchFamily="2" charset="-122"/>
              </a:rPr>
              <a:t>4</a:t>
            </a:r>
            <a:r>
              <a:rPr lang="zh-CN" altLang="en-US" sz="2000" b="1" dirty="0" smtClean="0">
                <a:solidFill>
                  <a:schemeClr val="tx1"/>
                </a:solidFill>
                <a:latin typeface="华文楷体" panose="02010600040101010101" pitchFamily="2" charset="-122"/>
                <a:ea typeface="华文楷体" panose="02010600040101010101" pitchFamily="2" charset="-122"/>
              </a:rPr>
              <a:t>年</a:t>
            </a:r>
            <a:endParaRPr lang="zh-CN" altLang="en-US" sz="2000" b="1" dirty="0">
              <a:solidFill>
                <a:schemeClr val="tx1"/>
              </a:solidFill>
              <a:latin typeface="华文楷体" panose="02010600040101010101" pitchFamily="2" charset="-122"/>
              <a:ea typeface="华文楷体" panose="02010600040101010101" pitchFamily="2" charset="-122"/>
            </a:endParaRPr>
          </a:p>
        </p:txBody>
      </p:sp>
      <p:sp>
        <p:nvSpPr>
          <p:cNvPr id="11" name="矩形 10"/>
          <p:cNvSpPr/>
          <p:nvPr/>
        </p:nvSpPr>
        <p:spPr bwMode="auto">
          <a:xfrm>
            <a:off x="5297802" y="3717032"/>
            <a:ext cx="3666686" cy="1872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6715774" y="3476951"/>
            <a:ext cx="712397" cy="400110"/>
          </a:xfrm>
          <a:prstGeom prst="rect">
            <a:avLst/>
          </a:prstGeom>
          <a:noFill/>
        </p:spPr>
        <p:txBody>
          <a:bodyPr wrap="square" rtlCol="0">
            <a:spAutoFit/>
          </a:bodyPr>
          <a:lstStyle/>
          <a:p>
            <a:r>
              <a:rPr lang="zh-CN" altLang="en-US" sz="2000" b="1" dirty="0">
                <a:solidFill>
                  <a:srgbClr val="FF0000"/>
                </a:solidFill>
                <a:latin typeface="华文楷体" panose="02010600040101010101" pitchFamily="2" charset="-122"/>
                <a:ea typeface="华文楷体" panose="02010600040101010101" pitchFamily="2" charset="-122"/>
              </a:rPr>
              <a:t>优点</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sp>
        <p:nvSpPr>
          <p:cNvPr id="19" name="矩形 18"/>
          <p:cNvSpPr/>
          <p:nvPr/>
        </p:nvSpPr>
        <p:spPr>
          <a:xfrm>
            <a:off x="1188080" y="5856390"/>
            <a:ext cx="7272808" cy="492443"/>
          </a:xfrm>
          <a:prstGeom prst="rect">
            <a:avLst/>
          </a:prstGeom>
        </p:spPr>
        <p:txBody>
          <a:bodyPr wrap="square">
            <a:spAutoFit/>
          </a:bodyPr>
          <a:lstStyle/>
          <a:p>
            <a:pPr algn="ctr">
              <a:lnSpc>
                <a:spcPct val="130000"/>
              </a:lnSpc>
            </a:pPr>
            <a:r>
              <a:rPr lang="en-US" altLang="zh-CN" sz="2000" b="1" dirty="0">
                <a:solidFill>
                  <a:srgbClr val="FF0000"/>
                </a:solidFill>
                <a:latin typeface="华文楷体" panose="02010600040101010101" pitchFamily="2" charset="-122"/>
                <a:ea typeface="华文楷体" panose="02010600040101010101" pitchFamily="2" charset="-122"/>
              </a:rPr>
              <a:t>Hastelloy N </a:t>
            </a:r>
            <a:r>
              <a:rPr lang="zh-CN" altLang="en-US" sz="2000" b="1" dirty="0" smtClean="0">
                <a:solidFill>
                  <a:srgbClr val="FF0000"/>
                </a:solidFill>
                <a:latin typeface="华文楷体" panose="02010600040101010101" pitchFamily="2" charset="-122"/>
                <a:ea typeface="华文楷体" panose="02010600040101010101" pitchFamily="2" charset="-122"/>
              </a:rPr>
              <a:t>合金</a:t>
            </a:r>
            <a:r>
              <a:rPr lang="en-US" altLang="zh-CN" sz="2000" b="1" dirty="0" smtClean="0">
                <a:solidFill>
                  <a:srgbClr val="FF0000"/>
                </a:solidFill>
                <a:latin typeface="华文楷体" panose="02010600040101010101" pitchFamily="2" charset="-122"/>
                <a:ea typeface="华文楷体" panose="02010600040101010101" pitchFamily="2" charset="-122"/>
              </a:rPr>
              <a:t>: </a:t>
            </a:r>
            <a:r>
              <a:rPr lang="zh-CN" altLang="en-US" sz="2000" b="1" dirty="0" smtClean="0">
                <a:solidFill>
                  <a:srgbClr val="FF0000"/>
                </a:solidFill>
                <a:latin typeface="华文楷体" panose="02010600040101010101" pitchFamily="2" charset="-122"/>
                <a:ea typeface="华文楷体" panose="02010600040101010101" pitchFamily="2" charset="-122"/>
              </a:rPr>
              <a:t>目前被认为是最优的熔盐堆堆用候选结构材料</a:t>
            </a:r>
            <a:endParaRPr lang="zh-CN" altLang="en-US" sz="2000" b="1" dirty="0">
              <a:solidFill>
                <a:srgbClr val="FF0000"/>
              </a:solidFill>
              <a:latin typeface="华文楷体" panose="02010600040101010101" pitchFamily="2" charset="-122"/>
              <a:ea typeface="华文楷体" panose="02010600040101010101" pitchFamily="2" charset="-122"/>
            </a:endParaRPr>
          </a:p>
        </p:txBody>
      </p:sp>
      <p:sp>
        <p:nvSpPr>
          <p:cNvPr id="20" name="矩形 19"/>
          <p:cNvSpPr/>
          <p:nvPr/>
        </p:nvSpPr>
        <p:spPr>
          <a:xfrm>
            <a:off x="6316564" y="1329649"/>
            <a:ext cx="1210589" cy="510011"/>
          </a:xfrm>
          <a:prstGeom prst="rect">
            <a:avLst/>
          </a:prstGeom>
        </p:spPr>
        <p:txBody>
          <a:bodyPr wrap="none">
            <a:spAutoFit/>
          </a:bodyPr>
          <a:lstStyle/>
          <a:p>
            <a:pPr algn="ctr">
              <a:lnSpc>
                <a:spcPct val="150000"/>
              </a:lnSpc>
            </a:pPr>
            <a:r>
              <a:rPr lang="zh-CN" altLang="en-US" sz="2000" b="1" dirty="0" smtClean="0">
                <a:solidFill>
                  <a:srgbClr val="FF0000"/>
                </a:solidFill>
                <a:latin typeface="华文楷体" panose="02010600040101010101" pitchFamily="2" charset="-122"/>
                <a:ea typeface="华文楷体" panose="02010600040101010101" pitchFamily="2" charset="-122"/>
              </a:rPr>
              <a:t>服役环境</a:t>
            </a:r>
            <a:endParaRPr lang="en-US" altLang="zh-CN" sz="2000" b="1" dirty="0">
              <a:solidFill>
                <a:srgbClr val="FF0000"/>
              </a:solidFill>
              <a:latin typeface="华文楷体" panose="02010600040101010101" pitchFamily="2" charset="-122"/>
              <a:ea typeface="华文楷体" panose="02010600040101010101" pitchFamily="2" charset="-122"/>
            </a:endParaRPr>
          </a:p>
        </p:txBody>
      </p:sp>
      <p:sp>
        <p:nvSpPr>
          <p:cNvPr id="17" name="矩形 16"/>
          <p:cNvSpPr/>
          <p:nvPr/>
        </p:nvSpPr>
        <p:spPr>
          <a:xfrm>
            <a:off x="3338533" y="789902"/>
            <a:ext cx="2952328" cy="484362"/>
          </a:xfrm>
          <a:prstGeom prst="rect">
            <a:avLst/>
          </a:prstGeom>
          <a:ln w="28575">
            <a:solidFill>
              <a:srgbClr val="DEC0B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任意多边形 17"/>
          <p:cNvSpPr/>
          <p:nvPr/>
        </p:nvSpPr>
        <p:spPr>
          <a:xfrm>
            <a:off x="3410541" y="672785"/>
            <a:ext cx="2827886" cy="548773"/>
          </a:xfrm>
          <a:custGeom>
            <a:avLst/>
            <a:gdLst>
              <a:gd name="connsiteX0" fmla="*/ 0 w 3877440"/>
              <a:gd name="connsiteY0" fmla="*/ 117120 h 702704"/>
              <a:gd name="connsiteX1" fmla="*/ 117120 w 3877440"/>
              <a:gd name="connsiteY1" fmla="*/ 0 h 702704"/>
              <a:gd name="connsiteX2" fmla="*/ 3760320 w 3877440"/>
              <a:gd name="connsiteY2" fmla="*/ 0 h 702704"/>
              <a:gd name="connsiteX3" fmla="*/ 3877440 w 3877440"/>
              <a:gd name="connsiteY3" fmla="*/ 117120 h 702704"/>
              <a:gd name="connsiteX4" fmla="*/ 3877440 w 3877440"/>
              <a:gd name="connsiteY4" fmla="*/ 585584 h 702704"/>
              <a:gd name="connsiteX5" fmla="*/ 3760320 w 3877440"/>
              <a:gd name="connsiteY5" fmla="*/ 702704 h 702704"/>
              <a:gd name="connsiteX6" fmla="*/ 117120 w 3877440"/>
              <a:gd name="connsiteY6" fmla="*/ 702704 h 702704"/>
              <a:gd name="connsiteX7" fmla="*/ 0 w 3877440"/>
              <a:gd name="connsiteY7" fmla="*/ 585584 h 702704"/>
              <a:gd name="connsiteX8" fmla="*/ 0 w 3877440"/>
              <a:gd name="connsiteY8" fmla="*/ 117120 h 7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440" h="702704">
                <a:moveTo>
                  <a:pt x="0" y="117120"/>
                </a:moveTo>
                <a:cubicBezTo>
                  <a:pt x="0" y="52436"/>
                  <a:pt x="52436" y="0"/>
                  <a:pt x="117120" y="0"/>
                </a:cubicBezTo>
                <a:lnTo>
                  <a:pt x="3760320" y="0"/>
                </a:lnTo>
                <a:cubicBezTo>
                  <a:pt x="3825004" y="0"/>
                  <a:pt x="3877440" y="52436"/>
                  <a:pt x="3877440" y="117120"/>
                </a:cubicBezTo>
                <a:lnTo>
                  <a:pt x="3877440" y="585584"/>
                </a:lnTo>
                <a:cubicBezTo>
                  <a:pt x="3877440" y="650268"/>
                  <a:pt x="3825004" y="702704"/>
                  <a:pt x="3760320" y="702704"/>
                </a:cubicBezTo>
                <a:lnTo>
                  <a:pt x="117120" y="702704"/>
                </a:lnTo>
                <a:cubicBezTo>
                  <a:pt x="52436" y="702704"/>
                  <a:pt x="0" y="650268"/>
                  <a:pt x="0" y="585584"/>
                </a:cubicBezTo>
                <a:lnTo>
                  <a:pt x="0" y="117120"/>
                </a:lnTo>
                <a:close/>
              </a:path>
            </a:pathLst>
          </a:custGeom>
          <a:solidFill>
            <a:srgbClr val="F5EB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04" tIns="34303" rIns="181004" bIns="34303" numCol="1" spcCol="1270" anchor="ctr" anchorCtr="0">
            <a:noAutofit/>
          </a:bodyPr>
          <a:lstStyle/>
          <a:p>
            <a:pPr lvl="0" algn="ctr" defTabSz="1244600">
              <a:lnSpc>
                <a:spcPct val="90000"/>
              </a:lnSpc>
              <a:spcAft>
                <a:spcPct val="35000"/>
              </a:spcAft>
            </a:pPr>
            <a:r>
              <a:rPr lang="zh-CN" altLang="en-US" sz="2800" b="1" kern="1200" dirty="0" smtClean="0">
                <a:solidFill>
                  <a:srgbClr val="0000FF"/>
                </a:solidFill>
                <a:latin typeface="华文楷体" panose="02010600040101010101" pitchFamily="2" charset="-122"/>
                <a:ea typeface="华文楷体" panose="02010600040101010101" pitchFamily="2" charset="-122"/>
              </a:rPr>
              <a:t>研究背景</a:t>
            </a:r>
            <a:endParaRPr lang="zh-CN" altLang="en-US" sz="2800" b="1" kern="1200" dirty="0">
              <a:solidFill>
                <a:srgbClr val="0000FF"/>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83520" y="2912950"/>
            <a:ext cx="2376264" cy="884738"/>
            <a:chOff x="2735796" y="4221088"/>
            <a:chExt cx="2376264" cy="884738"/>
          </a:xfrm>
        </p:grpSpPr>
        <mc:AlternateContent xmlns:mc="http://schemas.openxmlformats.org/markup-compatibility/2006">
          <mc:Choice xmlns:a14="http://schemas.microsoft.com/office/drawing/2010/main" Requires="a14">
            <p:sp>
              <p:nvSpPr>
                <p:cNvPr id="9" name="TextBox 8"/>
                <p:cNvSpPr txBox="1"/>
                <p:nvPr/>
              </p:nvSpPr>
              <p:spPr>
                <a:xfrm>
                  <a:off x="2759180" y="4221088"/>
                  <a:ext cx="2352880" cy="380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altLang="zh-CN" i="1" smtClean="0">
                                <a:latin typeface="Cambria Math" panose="02040503050406030204" pitchFamily="18" charset="0"/>
                              </a:rPr>
                            </m:ctrlPr>
                          </m:sPrePr>
                          <m:sub>
                            <m:r>
                              <a:rPr lang="en-US" altLang="zh-CN" b="0" i="1" smtClean="0">
                                <a:latin typeface="Cambria Math"/>
                              </a:rPr>
                              <m:t>28</m:t>
                            </m:r>
                          </m:sub>
                          <m:sup>
                            <m:r>
                              <a:rPr lang="en-US" altLang="zh-CN" b="0" i="1" smtClean="0">
                                <a:latin typeface="Cambria Math"/>
                              </a:rPr>
                              <m:t>58</m:t>
                            </m:r>
                          </m:sup>
                          <m:e>
                            <m:r>
                              <a:rPr lang="en-US" altLang="zh-CN" b="0" i="1" smtClean="0">
                                <a:latin typeface="Cambria Math"/>
                              </a:rPr>
                              <m:t>𝑁𝑖</m:t>
                            </m:r>
                            <m:r>
                              <a:rPr lang="en-US" altLang="zh-CN" b="0" i="1" smtClean="0">
                                <a:latin typeface="Cambria Math"/>
                              </a:rPr>
                              <m:t>+</m:t>
                            </m:r>
                            <m:sPre>
                              <m:sPrePr>
                                <m:ctrlPr>
                                  <a:rPr lang="en-US" altLang="zh-CN" b="0" i="1" smtClean="0">
                                    <a:latin typeface="Cambria Math" panose="02040503050406030204" pitchFamily="18" charset="0"/>
                                  </a:rPr>
                                </m:ctrlPr>
                              </m:sPrePr>
                              <m:sub>
                                <m:r>
                                  <a:rPr lang="en-US" altLang="zh-CN" b="0" i="1" smtClean="0">
                                    <a:latin typeface="Cambria Math"/>
                                  </a:rPr>
                                  <m:t>0</m:t>
                                </m:r>
                              </m:sub>
                              <m:sup>
                                <m:r>
                                  <a:rPr lang="en-US" altLang="zh-CN" b="0" i="1" smtClean="0">
                                    <a:latin typeface="Cambria Math"/>
                                  </a:rPr>
                                  <m:t>1</m:t>
                                </m:r>
                              </m:sup>
                              <m:e>
                                <m:r>
                                  <a:rPr lang="en-US" altLang="zh-CN" b="0" i="1" smtClean="0">
                                    <a:latin typeface="Cambria Math"/>
                                  </a:rPr>
                                  <m:t>𝑛</m:t>
                                </m:r>
                                <m:r>
                                  <m:rPr>
                                    <m:nor/>
                                  </m:rPr>
                                  <a:rPr lang="en-US" altLang="zh-CN" b="0" i="0" smtClean="0">
                                    <a:latin typeface="Comic Sans MS" panose="030F0702030302020204" pitchFamily="66" charset="0"/>
                                    <a:ea typeface="微软雅黑" panose="020B0503020204020204" pitchFamily="34" charset="-122"/>
                                  </a:rPr>
                                  <m:t> </m:t>
                                </m:r>
                                <m:r>
                                  <m:rPr>
                                    <m:nor/>
                                  </m:rPr>
                                  <a:rPr lang="zh-CN" altLang="en-US" dirty="0">
                                    <a:latin typeface="Comic Sans MS" panose="030F0702030302020204" pitchFamily="66" charset="0"/>
                                    <a:ea typeface="微软雅黑" panose="020B0503020204020204" pitchFamily="34" charset="-122"/>
                                    <a:cs typeface="Times New Roman"/>
                                  </a:rPr>
                                  <m:t>→</m:t>
                                </m:r>
                              </m:e>
                            </m:sPre>
                          </m:e>
                        </m:sPre>
                        <m:r>
                          <a:rPr lang="en-US" altLang="zh-CN" b="0" i="1" smtClean="0">
                            <a:latin typeface="Cambria Math"/>
                          </a:rPr>
                          <m:t> </m:t>
                        </m:r>
                        <m:sPre>
                          <m:sPrePr>
                            <m:ctrlPr>
                              <a:rPr lang="en-US" altLang="zh-CN" i="1">
                                <a:latin typeface="Cambria Math" panose="02040503050406030204" pitchFamily="18" charset="0"/>
                              </a:rPr>
                            </m:ctrlPr>
                          </m:sPrePr>
                          <m:sub>
                            <m:r>
                              <a:rPr lang="en-US" altLang="zh-CN" i="1">
                                <a:latin typeface="Cambria Math"/>
                              </a:rPr>
                              <m:t>28</m:t>
                            </m:r>
                          </m:sub>
                          <m:sup>
                            <m:r>
                              <a:rPr lang="en-US" altLang="zh-CN" i="1">
                                <a:latin typeface="Cambria Math"/>
                              </a:rPr>
                              <m:t>5</m:t>
                            </m:r>
                            <m:r>
                              <a:rPr lang="en-US" altLang="zh-CN" b="0" i="1" smtClean="0">
                                <a:latin typeface="Cambria Math"/>
                              </a:rPr>
                              <m:t>9</m:t>
                            </m:r>
                          </m:sup>
                          <m:e>
                            <m:r>
                              <a:rPr lang="en-US" altLang="zh-CN" i="1">
                                <a:latin typeface="Cambria Math"/>
                              </a:rPr>
                              <m:t>𝑁𝑖</m:t>
                            </m:r>
                            <m:r>
                              <a:rPr lang="en-US" altLang="zh-CN" i="1">
                                <a:latin typeface="Cambria Math"/>
                              </a:rPr>
                              <m:t>+</m:t>
                            </m:r>
                            <m:r>
                              <m:rPr>
                                <m:sty m:val="p"/>
                              </m:rPr>
                              <a:rPr lang="el-GR" altLang="zh-CN" i="1" smtClean="0">
                                <a:latin typeface="Cambria Math"/>
                              </a:rPr>
                              <m:t>γ</m:t>
                            </m:r>
                          </m:e>
                        </m:sPre>
                      </m:oMath>
                    </m:oMathPara>
                  </a14:m>
                  <a:endParaRPr lang="zh-CN" altLang="en-US" dirty="0">
                    <a:latin typeface="Comic Sans MS" panose="030F0702030302020204" pitchFamily="66" charset="0"/>
                    <a:ea typeface="微软雅黑" panose="020B0503020204020204" pitchFamily="34" charset="-122"/>
                  </a:endParaRPr>
                </a:p>
              </p:txBody>
            </p:sp>
          </mc:Choice>
          <mc:Fallback>
            <p:sp>
              <p:nvSpPr>
                <p:cNvPr id="9" name="TextBox 8"/>
                <p:cNvSpPr txBox="1">
                  <a:spLocks noRot="1" noChangeAspect="1" noMove="1" noResize="1" noEditPoints="1" noAdjustHandles="1" noChangeArrowheads="1" noChangeShapeType="1" noTextEdit="1"/>
                </p:cNvSpPr>
                <p:nvPr/>
              </p:nvSpPr>
              <p:spPr>
                <a:xfrm>
                  <a:off x="2759180" y="4221088"/>
                  <a:ext cx="2352880" cy="380682"/>
                </a:xfrm>
                <a:prstGeom prst="rect">
                  <a:avLst/>
                </a:prstGeom>
                <a:blipFill rotWithShape="1">
                  <a:blip r:embed="rId1"/>
                  <a:stretch>
                    <a:fillRect b="-645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2735796" y="4725144"/>
                  <a:ext cx="2376264" cy="380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altLang="zh-CN" i="1">
                                <a:latin typeface="Cambria Math" panose="02040503050406030204" pitchFamily="18" charset="0"/>
                              </a:rPr>
                            </m:ctrlPr>
                          </m:sPrePr>
                          <m:sub>
                            <m:r>
                              <a:rPr lang="en-US" altLang="zh-CN" i="1">
                                <a:latin typeface="Cambria Math"/>
                              </a:rPr>
                              <m:t>28</m:t>
                            </m:r>
                          </m:sub>
                          <m:sup>
                            <m:r>
                              <a:rPr lang="en-US" altLang="zh-CN" i="1">
                                <a:latin typeface="Cambria Math"/>
                              </a:rPr>
                              <m:t>59</m:t>
                            </m:r>
                          </m:sup>
                          <m:e>
                            <m:r>
                              <a:rPr lang="en-US" altLang="zh-CN" i="1">
                                <a:latin typeface="Cambria Math"/>
                              </a:rPr>
                              <m:t>𝑁𝑖</m:t>
                            </m:r>
                            <m:r>
                              <a:rPr lang="en-US" altLang="zh-CN" i="1">
                                <a:latin typeface="Cambria Math"/>
                              </a:rPr>
                              <m:t>+</m:t>
                            </m:r>
                            <m:sPre>
                              <m:sPrePr>
                                <m:ctrlPr>
                                  <a:rPr lang="en-US" altLang="zh-CN" i="1">
                                    <a:latin typeface="Cambria Math" panose="02040503050406030204" pitchFamily="18" charset="0"/>
                                  </a:rPr>
                                </m:ctrlPr>
                              </m:sPrePr>
                              <m:sub>
                                <m:r>
                                  <a:rPr lang="en-US" altLang="zh-CN" i="1">
                                    <a:latin typeface="Cambria Math"/>
                                  </a:rPr>
                                  <m:t>0</m:t>
                                </m:r>
                              </m:sub>
                              <m:sup>
                                <m:r>
                                  <a:rPr lang="en-US" altLang="zh-CN" i="1">
                                    <a:latin typeface="Cambria Math"/>
                                  </a:rPr>
                                  <m:t>1</m:t>
                                </m:r>
                              </m:sup>
                              <m:e>
                                <m:r>
                                  <a:rPr lang="en-US" altLang="zh-CN" i="1">
                                    <a:latin typeface="Cambria Math"/>
                                  </a:rPr>
                                  <m:t>𝑛</m:t>
                                </m:r>
                                <m:r>
                                  <m:rPr>
                                    <m:nor/>
                                  </m:rPr>
                                  <a:rPr lang="en-US" altLang="zh-CN" b="0" i="0" smtClean="0">
                                    <a:latin typeface="Comic Sans MS" panose="030F0702030302020204" pitchFamily="66" charset="0"/>
                                    <a:ea typeface="微软雅黑" panose="020B0503020204020204" pitchFamily="34" charset="-122"/>
                                  </a:rPr>
                                  <m:t> </m:t>
                                </m:r>
                                <m:r>
                                  <m:rPr>
                                    <m:nor/>
                                  </m:rPr>
                                  <a:rPr lang="zh-CN" altLang="en-US" dirty="0">
                                    <a:latin typeface="Comic Sans MS" panose="030F0702030302020204" pitchFamily="66" charset="0"/>
                                    <a:ea typeface="微软雅黑" panose="020B0503020204020204" pitchFamily="34" charset="-122"/>
                                    <a:cs typeface="Times New Roman"/>
                                  </a:rPr>
                                  <m:t>→</m:t>
                                </m:r>
                              </m:e>
                            </m:sPre>
                          </m:e>
                        </m:sPre>
                        <m:sPre>
                          <m:sPrePr>
                            <m:ctrlPr>
                              <a:rPr lang="en-US" altLang="zh-CN" i="1">
                                <a:latin typeface="Cambria Math" panose="02040503050406030204" pitchFamily="18" charset="0"/>
                              </a:rPr>
                            </m:ctrlPr>
                          </m:sPrePr>
                          <m:sub>
                            <m:r>
                              <a:rPr lang="en-US" altLang="zh-CN" b="0" i="1" smtClean="0">
                                <a:latin typeface="Cambria Math"/>
                              </a:rPr>
                              <m:t> </m:t>
                            </m:r>
                            <m:r>
                              <a:rPr lang="en-US" altLang="zh-CN" i="1">
                                <a:latin typeface="Cambria Math"/>
                              </a:rPr>
                              <m:t>2</m:t>
                            </m:r>
                            <m:r>
                              <a:rPr lang="en-US" altLang="zh-CN" b="0" i="1" smtClean="0">
                                <a:latin typeface="Cambria Math"/>
                              </a:rPr>
                              <m:t>6</m:t>
                            </m:r>
                          </m:sub>
                          <m:sup>
                            <m:r>
                              <a:rPr lang="en-US" altLang="zh-CN" i="1">
                                <a:latin typeface="Cambria Math"/>
                              </a:rPr>
                              <m:t>5</m:t>
                            </m:r>
                            <m:r>
                              <a:rPr lang="en-US" altLang="zh-CN" b="0" i="1" smtClean="0">
                                <a:latin typeface="Cambria Math"/>
                              </a:rPr>
                              <m:t>6</m:t>
                            </m:r>
                          </m:sup>
                          <m:e>
                            <m:r>
                              <a:rPr lang="en-US" altLang="zh-CN" b="0" i="1" smtClean="0">
                                <a:latin typeface="Cambria Math"/>
                              </a:rPr>
                              <m:t>𝐹𝑒</m:t>
                            </m:r>
                            <m:r>
                              <a:rPr lang="en-US" altLang="zh-CN" i="1">
                                <a:latin typeface="Cambria Math"/>
                              </a:rPr>
                              <m:t>+</m:t>
                            </m:r>
                            <m:sPre>
                              <m:sPrePr>
                                <m:ctrlPr>
                                  <a:rPr lang="en-US" altLang="zh-CN" i="1">
                                    <a:latin typeface="Cambria Math" panose="02040503050406030204" pitchFamily="18" charset="0"/>
                                  </a:rPr>
                                </m:ctrlPr>
                              </m:sPrePr>
                              <m:sub>
                                <m:r>
                                  <a:rPr lang="en-US" altLang="zh-CN" b="0" i="1" smtClean="0">
                                    <a:latin typeface="Cambria Math"/>
                                  </a:rPr>
                                  <m:t>2</m:t>
                                </m:r>
                              </m:sub>
                              <m:sup>
                                <m:r>
                                  <a:rPr lang="en-US" altLang="zh-CN" b="0" i="1" smtClean="0">
                                    <a:latin typeface="Cambria Math"/>
                                  </a:rPr>
                                  <m:t>4</m:t>
                                </m:r>
                              </m:sup>
                              <m:e>
                                <m:r>
                                  <a:rPr lang="en-US" altLang="zh-CN" b="0" i="1" smtClean="0">
                                    <a:latin typeface="Cambria Math"/>
                                  </a:rPr>
                                  <m:t>𝐻𝑒</m:t>
                                </m:r>
                              </m:e>
                            </m:sPre>
                          </m:e>
                        </m:sPre>
                      </m:oMath>
                    </m:oMathPara>
                  </a14:m>
                  <a:endParaRPr lang="zh-CN" altLang="en-US" dirty="0">
                    <a:latin typeface="Comic Sans MS" panose="030F0702030302020204" pitchFamily="66" charset="0"/>
                    <a:ea typeface="微软雅黑" panose="020B0503020204020204" pitchFamily="34" charset="-122"/>
                  </a:endParaRPr>
                </a:p>
              </p:txBody>
            </p:sp>
          </mc:Choice>
          <mc:Fallback>
            <p:sp>
              <p:nvSpPr>
                <p:cNvPr id="17" name="TextBox 16"/>
                <p:cNvSpPr txBox="1">
                  <a:spLocks noRot="1" noChangeAspect="1" noMove="1" noResize="1" noEditPoints="1" noAdjustHandles="1" noChangeArrowheads="1" noChangeShapeType="1" noTextEdit="1"/>
                </p:cNvSpPr>
                <p:nvPr/>
              </p:nvSpPr>
              <p:spPr>
                <a:xfrm>
                  <a:off x="2735796" y="4725144"/>
                  <a:ext cx="2376264" cy="380682"/>
                </a:xfrm>
                <a:prstGeom prst="rect">
                  <a:avLst/>
                </a:prstGeom>
                <a:blipFill rotWithShape="1">
                  <a:blip r:embed="rId2"/>
                  <a:stretch>
                    <a:fillRect r="-9254" b="-1587"/>
                  </a:stretch>
                </a:blipFill>
              </p:spPr>
              <p:txBody>
                <a:bodyPr/>
                <a:lstStyle/>
                <a:p>
                  <a:r>
                    <a:rPr lang="zh-CN" altLang="en-US">
                      <a:noFill/>
                    </a:rPr>
                    <a:t> </a:t>
                  </a:r>
                  <a:endParaRPr lang="zh-CN" altLang="en-US">
                    <a:noFill/>
                  </a:endParaRPr>
                </a:p>
              </p:txBody>
            </p:sp>
          </mc:Fallback>
        </mc:AlternateContent>
      </p:grpSp>
      <p:graphicFrame>
        <p:nvGraphicFramePr>
          <p:cNvPr id="7" name="表格 6"/>
          <p:cNvGraphicFramePr>
            <a:graphicFrameLocks noGrp="1"/>
          </p:cNvGraphicFramePr>
          <p:nvPr/>
        </p:nvGraphicFramePr>
        <p:xfrm>
          <a:off x="1115616" y="1276064"/>
          <a:ext cx="7056784" cy="1080120"/>
        </p:xfrm>
        <a:graphic>
          <a:graphicData uri="http://schemas.openxmlformats.org/drawingml/2006/table">
            <a:tbl>
              <a:tblPr firstRow="1" firstCol="1" bandRow="1">
                <a:tableStyleId>{5C22544A-7EE6-4342-B048-85BDC9FD1C3A}</a:tableStyleId>
              </a:tblPr>
              <a:tblGrid>
                <a:gridCol w="989361"/>
                <a:gridCol w="1030291"/>
                <a:gridCol w="1041581"/>
                <a:gridCol w="882098"/>
                <a:gridCol w="882098"/>
                <a:gridCol w="2231355"/>
              </a:tblGrid>
              <a:tr h="510778">
                <a:tc>
                  <a:txBody>
                    <a:bodyPr/>
                    <a:lstStyle/>
                    <a:p>
                      <a:pPr algn="ctr">
                        <a:lnSpc>
                          <a:spcPct val="120000"/>
                        </a:lnSpc>
                        <a:spcAft>
                          <a:spcPts val="0"/>
                        </a:spcAft>
                      </a:pPr>
                      <a:r>
                        <a:rPr lang="en-US" altLang="zh-CN" sz="1800" b="1" kern="100" dirty="0" smtClean="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Atom</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rPr>
                        <a:t>Ni</a:t>
                      </a:r>
                      <a:endParaRPr lang="zh-CN" sz="1800" b="1" kern="100" dirty="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Mo</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Cr</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Fe</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Mn Si C Al Cu</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r>
              <a:tr h="569342">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wt.%</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rPr>
                        <a:t>Bal.</a:t>
                      </a:r>
                      <a:endParaRPr lang="zh-CN" sz="1800" b="1" kern="100" dirty="0">
                        <a:solidFill>
                          <a:srgbClr val="FF00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17.1</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7.1</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lnSpc>
                          <a:spcPct val="120000"/>
                        </a:lnSpc>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4.2</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c>
                  <a:txBody>
                    <a:bodyPr/>
                    <a:lstStyle/>
                    <a:p>
                      <a:pPr algn="ctr">
                        <a:spcAft>
                          <a:spcPts val="0"/>
                        </a:spcAft>
                      </a:pPr>
                      <a:r>
                        <a:rPr lang="en-US"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&lt;1.5</a:t>
                      </a:r>
                      <a:endParaRPr lang="zh-CN" sz="1800" b="1"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solidFill>
                      <a:srgbClr val="C6D9F1"/>
                    </a:solidFill>
                  </a:tcPr>
                </a:tc>
              </a:tr>
            </a:tbl>
          </a:graphicData>
        </a:graphic>
      </p:graphicFrame>
      <p:sp>
        <p:nvSpPr>
          <p:cNvPr id="14" name="矩形 13"/>
          <p:cNvSpPr/>
          <p:nvPr/>
        </p:nvSpPr>
        <p:spPr>
          <a:xfrm>
            <a:off x="3347864" y="801761"/>
            <a:ext cx="2929007" cy="369332"/>
          </a:xfrm>
          <a:prstGeom prst="rect">
            <a:avLst/>
          </a:prstGeom>
        </p:spPr>
        <p:txBody>
          <a:bodyPr wrap="none">
            <a:spAutoFit/>
          </a:bodyPr>
          <a:lstStyle/>
          <a:p>
            <a:pPr algn="ctr"/>
            <a:r>
              <a:rPr lang="en-US" altLang="zh-CN" b="1" dirty="0" err="1" smtClean="0">
                <a:latin typeface="华文楷体" panose="02010600040101010101" pitchFamily="2" charset="-122"/>
                <a:ea typeface="华文楷体" panose="02010600040101010101" pitchFamily="2" charset="-122"/>
              </a:rPr>
              <a:t>Hastelloy</a:t>
            </a:r>
            <a:r>
              <a:rPr lang="en-US" altLang="zh-CN" b="1" dirty="0" smtClean="0">
                <a:latin typeface="华文楷体" panose="02010600040101010101" pitchFamily="2" charset="-122"/>
                <a:ea typeface="华文楷体" panose="02010600040101010101" pitchFamily="2" charset="-122"/>
              </a:rPr>
              <a:t> N </a:t>
            </a:r>
            <a:r>
              <a:rPr lang="zh-CN" altLang="en-US" b="1" dirty="0" smtClean="0">
                <a:latin typeface="华文楷体" panose="02010600040101010101" pitchFamily="2" charset="-122"/>
                <a:ea typeface="华文楷体" panose="02010600040101010101" pitchFamily="2" charset="-122"/>
              </a:rPr>
              <a:t>的主要化学成分</a:t>
            </a:r>
            <a:endParaRPr lang="zh-CN" altLang="en-US" b="1" dirty="0">
              <a:latin typeface="华文楷体" panose="02010600040101010101" pitchFamily="2" charset="-122"/>
              <a:ea typeface="华文楷体" panose="02010600040101010101" pitchFamily="2" charset="-122"/>
              <a:cs typeface="Times New Roman" panose="02020603050405020304" pitchFamily="18" charset="0"/>
            </a:endParaRPr>
          </a:p>
        </p:txBody>
      </p:sp>
      <p:grpSp>
        <p:nvGrpSpPr>
          <p:cNvPr id="3" name="组合 2"/>
          <p:cNvGrpSpPr/>
          <p:nvPr/>
        </p:nvGrpSpPr>
        <p:grpSpPr>
          <a:xfrm>
            <a:off x="2999536" y="2966271"/>
            <a:ext cx="2376264" cy="867873"/>
            <a:chOff x="3203848" y="2655444"/>
            <a:chExt cx="2376264" cy="867873"/>
          </a:xfrm>
        </p:grpSpPr>
        <mc:AlternateContent xmlns:mc="http://schemas.openxmlformats.org/markup-compatibility/2006">
          <mc:Choice xmlns:a14="http://schemas.microsoft.com/office/drawing/2010/main" Requires="a14">
            <p:sp>
              <p:nvSpPr>
                <p:cNvPr id="10" name="TextBox 16"/>
                <p:cNvSpPr txBox="1"/>
                <p:nvPr/>
              </p:nvSpPr>
              <p:spPr>
                <a:xfrm>
                  <a:off x="3203848" y="2655444"/>
                  <a:ext cx="2376264" cy="3805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altLang="zh-CN" i="1" smtClean="0">
                                <a:latin typeface="Cambria Math" panose="02040503050406030204" pitchFamily="18" charset="0"/>
                              </a:rPr>
                            </m:ctrlPr>
                          </m:sPrePr>
                          <m:sub>
                            <m:r>
                              <a:rPr lang="en-US" altLang="zh-CN" i="1">
                                <a:latin typeface="Cambria Math"/>
                              </a:rPr>
                              <m:t>28</m:t>
                            </m:r>
                          </m:sub>
                          <m:sup>
                            <m:r>
                              <a:rPr lang="en-US" altLang="zh-CN" b="0" i="1" smtClean="0">
                                <a:latin typeface="Cambria Math" panose="02040503050406030204" pitchFamily="18" charset="0"/>
                              </a:rPr>
                              <m:t>60</m:t>
                            </m:r>
                          </m:sup>
                          <m:e>
                            <m:r>
                              <a:rPr lang="en-US" altLang="zh-CN" i="1">
                                <a:latin typeface="Cambria Math"/>
                              </a:rPr>
                              <m:t>𝑁𝑖</m:t>
                            </m:r>
                            <m:r>
                              <a:rPr lang="en-US" altLang="zh-CN" i="1">
                                <a:latin typeface="Cambria Math"/>
                              </a:rPr>
                              <m:t>+</m:t>
                            </m:r>
                            <m:sPre>
                              <m:sPrePr>
                                <m:ctrlPr>
                                  <a:rPr lang="en-US" altLang="zh-CN" i="1">
                                    <a:latin typeface="Cambria Math" panose="02040503050406030204" pitchFamily="18" charset="0"/>
                                  </a:rPr>
                                </m:ctrlPr>
                              </m:sPrePr>
                              <m:sub>
                                <m:r>
                                  <a:rPr lang="en-US" altLang="zh-CN" i="1">
                                    <a:latin typeface="Cambria Math"/>
                                  </a:rPr>
                                  <m:t>0</m:t>
                                </m:r>
                              </m:sub>
                              <m:sup>
                                <m:r>
                                  <a:rPr lang="en-US" altLang="zh-CN" i="1">
                                    <a:latin typeface="Cambria Math"/>
                                  </a:rPr>
                                  <m:t>1</m:t>
                                </m:r>
                              </m:sup>
                              <m:e>
                                <m:r>
                                  <a:rPr lang="en-US" altLang="zh-CN" i="1">
                                    <a:latin typeface="Cambria Math"/>
                                  </a:rPr>
                                  <m:t>𝑛</m:t>
                                </m:r>
                                <m:r>
                                  <m:rPr>
                                    <m:nor/>
                                  </m:rPr>
                                  <a:rPr lang="en-US" altLang="zh-CN" b="0" i="0" smtClean="0">
                                    <a:latin typeface="Comic Sans MS" panose="030F0702030302020204" pitchFamily="66" charset="0"/>
                                    <a:ea typeface="微软雅黑" panose="020B0503020204020204" pitchFamily="34" charset="-122"/>
                                  </a:rPr>
                                  <m:t> </m:t>
                                </m:r>
                                <m:r>
                                  <m:rPr>
                                    <m:nor/>
                                  </m:rPr>
                                  <a:rPr lang="zh-CN" altLang="en-US" dirty="0">
                                    <a:latin typeface="Comic Sans MS" panose="030F0702030302020204" pitchFamily="66" charset="0"/>
                                    <a:ea typeface="微软雅黑" panose="020B0503020204020204" pitchFamily="34" charset="-122"/>
                                    <a:cs typeface="Times New Roman"/>
                                  </a:rPr>
                                  <m:t>→</m:t>
                                </m:r>
                              </m:e>
                            </m:sPre>
                          </m:e>
                        </m:sPre>
                        <m:sPre>
                          <m:sPrePr>
                            <m:ctrlPr>
                              <a:rPr lang="en-US" altLang="zh-CN" i="1">
                                <a:latin typeface="Cambria Math" panose="02040503050406030204" pitchFamily="18" charset="0"/>
                              </a:rPr>
                            </m:ctrlPr>
                          </m:sPrePr>
                          <m:sub>
                            <m:r>
                              <a:rPr lang="en-US" altLang="zh-CN" b="0" i="1" smtClean="0">
                                <a:latin typeface="Cambria Math"/>
                              </a:rPr>
                              <m:t> </m:t>
                            </m:r>
                            <m:r>
                              <a:rPr lang="en-US" altLang="zh-CN" i="1">
                                <a:latin typeface="Cambria Math"/>
                              </a:rPr>
                              <m:t>2</m:t>
                            </m:r>
                            <m:r>
                              <a:rPr lang="en-US" altLang="zh-CN" b="0" i="1" smtClean="0">
                                <a:latin typeface="Cambria Math"/>
                              </a:rPr>
                              <m:t>6</m:t>
                            </m:r>
                          </m:sub>
                          <m:sup>
                            <m:r>
                              <a:rPr lang="en-US" altLang="zh-CN" i="1">
                                <a:latin typeface="Cambria Math"/>
                              </a:rPr>
                              <m:t>5</m:t>
                            </m:r>
                            <m:r>
                              <a:rPr lang="en-US" altLang="zh-CN" b="0" i="1" smtClean="0">
                                <a:latin typeface="Cambria Math" panose="02040503050406030204" pitchFamily="18" charset="0"/>
                              </a:rPr>
                              <m:t>7</m:t>
                            </m:r>
                          </m:sup>
                          <m:e>
                            <m:r>
                              <a:rPr lang="en-US" altLang="zh-CN" b="0" i="1" smtClean="0">
                                <a:latin typeface="Cambria Math"/>
                              </a:rPr>
                              <m:t>𝐹𝑒</m:t>
                            </m:r>
                            <m:r>
                              <a:rPr lang="en-US" altLang="zh-CN" i="1">
                                <a:latin typeface="Cambria Math"/>
                              </a:rPr>
                              <m:t>+</m:t>
                            </m:r>
                            <m:sPre>
                              <m:sPrePr>
                                <m:ctrlPr>
                                  <a:rPr lang="en-US" altLang="zh-CN" i="1">
                                    <a:latin typeface="Cambria Math" panose="02040503050406030204" pitchFamily="18" charset="0"/>
                                  </a:rPr>
                                </m:ctrlPr>
                              </m:sPrePr>
                              <m:sub>
                                <m:r>
                                  <a:rPr lang="en-US" altLang="zh-CN" b="0" i="1" smtClean="0">
                                    <a:latin typeface="Cambria Math"/>
                                  </a:rPr>
                                  <m:t>2</m:t>
                                </m:r>
                              </m:sub>
                              <m:sup>
                                <m:r>
                                  <a:rPr lang="en-US" altLang="zh-CN" b="0" i="1" smtClean="0">
                                    <a:latin typeface="Cambria Math"/>
                                  </a:rPr>
                                  <m:t>4</m:t>
                                </m:r>
                              </m:sup>
                              <m:e>
                                <m:r>
                                  <a:rPr lang="en-US" altLang="zh-CN" b="0" i="1" smtClean="0">
                                    <a:latin typeface="Cambria Math"/>
                                  </a:rPr>
                                  <m:t>𝐻𝑒</m:t>
                                </m:r>
                              </m:e>
                            </m:sPre>
                          </m:e>
                        </m:sPre>
                      </m:oMath>
                    </m:oMathPara>
                  </a14:m>
                  <a:endParaRPr lang="zh-CN" altLang="en-US" dirty="0">
                    <a:latin typeface="Comic Sans MS" panose="030F0702030302020204" pitchFamily="66" charset="0"/>
                    <a:ea typeface="微软雅黑" panose="020B0503020204020204" pitchFamily="34" charset="-122"/>
                  </a:endParaRPr>
                </a:p>
              </p:txBody>
            </p:sp>
          </mc:Choice>
          <mc:Fallback>
            <p:sp>
              <p:nvSpPr>
                <p:cNvPr id="10" name="TextBox 16"/>
                <p:cNvSpPr txBox="1">
                  <a:spLocks noRot="1" noChangeAspect="1" noMove="1" noResize="1" noEditPoints="1" noAdjustHandles="1" noChangeArrowheads="1" noChangeShapeType="1" noTextEdit="1"/>
                </p:cNvSpPr>
                <p:nvPr/>
              </p:nvSpPr>
              <p:spPr>
                <a:xfrm>
                  <a:off x="3203848" y="2655444"/>
                  <a:ext cx="2376264" cy="380553"/>
                </a:xfrm>
                <a:prstGeom prst="rect">
                  <a:avLst/>
                </a:prstGeom>
                <a:blipFill rotWithShape="1">
                  <a:blip r:embed="rId3"/>
                  <a:stretch>
                    <a:fillRect r="-9231" b="-3226"/>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1" name="TextBox 16"/>
                <p:cNvSpPr txBox="1"/>
                <p:nvPr/>
              </p:nvSpPr>
              <p:spPr>
                <a:xfrm>
                  <a:off x="3203848" y="3140968"/>
                  <a:ext cx="2376264" cy="3823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altLang="zh-CN" i="1" smtClean="0">
                                <a:latin typeface="Cambria Math" panose="02040503050406030204" pitchFamily="18" charset="0"/>
                              </a:rPr>
                            </m:ctrlPr>
                          </m:sPrePr>
                          <m:sub>
                            <m:r>
                              <a:rPr lang="en-US" altLang="zh-CN" b="0" i="1" smtClean="0">
                                <a:latin typeface="Cambria Math" panose="02040503050406030204" pitchFamily="18" charset="0"/>
                              </a:rPr>
                              <m:t>5</m:t>
                            </m:r>
                          </m:sub>
                          <m:sup>
                            <m:r>
                              <a:rPr lang="en-US" altLang="zh-CN" b="0" i="1" smtClean="0">
                                <a:latin typeface="Cambria Math" panose="02040503050406030204" pitchFamily="18" charset="0"/>
                              </a:rPr>
                              <m:t>10</m:t>
                            </m:r>
                          </m:sup>
                          <m:e>
                            <m:r>
                              <a:rPr lang="en-US" altLang="zh-CN" b="0" i="1" smtClean="0">
                                <a:latin typeface="Cambria Math" panose="02040503050406030204" pitchFamily="18" charset="0"/>
                              </a:rPr>
                              <m:t>𝐵</m:t>
                            </m:r>
                            <m:r>
                              <a:rPr lang="en-US" altLang="zh-CN" i="1">
                                <a:latin typeface="Cambria Math"/>
                              </a:rPr>
                              <m:t>+</m:t>
                            </m:r>
                            <m:sPre>
                              <m:sPrePr>
                                <m:ctrlPr>
                                  <a:rPr lang="en-US" altLang="zh-CN" i="1">
                                    <a:latin typeface="Cambria Math" panose="02040503050406030204" pitchFamily="18" charset="0"/>
                                  </a:rPr>
                                </m:ctrlPr>
                              </m:sPrePr>
                              <m:sub>
                                <m:r>
                                  <a:rPr lang="en-US" altLang="zh-CN" i="1">
                                    <a:latin typeface="Cambria Math"/>
                                  </a:rPr>
                                  <m:t>0</m:t>
                                </m:r>
                              </m:sub>
                              <m:sup>
                                <m:r>
                                  <a:rPr lang="en-US" altLang="zh-CN" i="1">
                                    <a:latin typeface="Cambria Math"/>
                                  </a:rPr>
                                  <m:t>1</m:t>
                                </m:r>
                              </m:sup>
                              <m:e>
                                <m:r>
                                  <a:rPr lang="en-US" altLang="zh-CN" i="1">
                                    <a:latin typeface="Cambria Math"/>
                                  </a:rPr>
                                  <m:t>𝑛</m:t>
                                </m:r>
                                <m:r>
                                  <m:rPr>
                                    <m:nor/>
                                  </m:rPr>
                                  <a:rPr lang="en-US" altLang="zh-CN" b="0" i="0" smtClean="0">
                                    <a:latin typeface="Comic Sans MS" panose="030F0702030302020204" pitchFamily="66" charset="0"/>
                                    <a:ea typeface="微软雅黑" panose="020B0503020204020204" pitchFamily="34" charset="-122"/>
                                  </a:rPr>
                                  <m:t> </m:t>
                                </m:r>
                                <m:r>
                                  <m:rPr>
                                    <m:nor/>
                                  </m:rPr>
                                  <a:rPr lang="zh-CN" altLang="en-US" dirty="0">
                                    <a:latin typeface="Comic Sans MS" panose="030F0702030302020204" pitchFamily="66" charset="0"/>
                                    <a:ea typeface="微软雅黑" panose="020B0503020204020204" pitchFamily="34" charset="-122"/>
                                    <a:cs typeface="Times New Roman"/>
                                  </a:rPr>
                                  <m:t>→</m:t>
                                </m:r>
                              </m:e>
                            </m:sPre>
                          </m:e>
                        </m:sPre>
                        <m:sPre>
                          <m:sPrePr>
                            <m:ctrlPr>
                              <a:rPr lang="en-US" altLang="zh-CN" i="1">
                                <a:latin typeface="Cambria Math" panose="02040503050406030204" pitchFamily="18" charset="0"/>
                              </a:rPr>
                            </m:ctrlPr>
                          </m:sPrePr>
                          <m:sub>
                            <m:r>
                              <a:rPr lang="en-US" altLang="zh-CN" b="0" i="1" smtClean="0">
                                <a:latin typeface="Cambria Math"/>
                              </a:rPr>
                              <m:t> </m:t>
                            </m:r>
                            <m:r>
                              <a:rPr lang="en-US" altLang="zh-CN" b="0" i="1" smtClean="0">
                                <a:latin typeface="Cambria Math" panose="02040503050406030204" pitchFamily="18" charset="0"/>
                              </a:rPr>
                              <m:t>3</m:t>
                            </m:r>
                          </m:sub>
                          <m:sup>
                            <m:r>
                              <a:rPr lang="en-US" altLang="zh-CN" b="0" i="1" smtClean="0">
                                <a:latin typeface="Cambria Math" panose="02040503050406030204" pitchFamily="18" charset="0"/>
                              </a:rPr>
                              <m:t>7</m:t>
                            </m:r>
                          </m:sup>
                          <m:e>
                            <m:r>
                              <a:rPr lang="en-US" altLang="zh-CN" b="0" i="1" smtClean="0">
                                <a:latin typeface="Cambria Math" panose="02040503050406030204" pitchFamily="18" charset="0"/>
                              </a:rPr>
                              <m:t>𝐿𝑖</m:t>
                            </m:r>
                            <m:r>
                              <a:rPr lang="en-US" altLang="zh-CN" i="1">
                                <a:latin typeface="Cambria Math"/>
                              </a:rPr>
                              <m:t>+</m:t>
                            </m:r>
                            <m:sPre>
                              <m:sPrePr>
                                <m:ctrlPr>
                                  <a:rPr lang="en-US" altLang="zh-CN" i="1">
                                    <a:latin typeface="Cambria Math" panose="02040503050406030204" pitchFamily="18" charset="0"/>
                                  </a:rPr>
                                </m:ctrlPr>
                              </m:sPrePr>
                              <m:sub>
                                <m:r>
                                  <a:rPr lang="en-US" altLang="zh-CN" b="0" i="1" smtClean="0">
                                    <a:latin typeface="Cambria Math"/>
                                  </a:rPr>
                                  <m:t>2</m:t>
                                </m:r>
                              </m:sub>
                              <m:sup>
                                <m:r>
                                  <a:rPr lang="en-US" altLang="zh-CN" b="0" i="1" smtClean="0">
                                    <a:latin typeface="Cambria Math"/>
                                  </a:rPr>
                                  <m:t>4</m:t>
                                </m:r>
                              </m:sup>
                              <m:e>
                                <m:r>
                                  <a:rPr lang="en-US" altLang="zh-CN" b="0" i="1" smtClean="0">
                                    <a:latin typeface="Cambria Math"/>
                                  </a:rPr>
                                  <m:t>𝐻𝑒</m:t>
                                </m:r>
                              </m:e>
                            </m:sPre>
                          </m:e>
                        </m:sPre>
                      </m:oMath>
                    </m:oMathPara>
                  </a14:m>
                  <a:endParaRPr lang="zh-CN" altLang="en-US" dirty="0">
                    <a:latin typeface="Comic Sans MS" panose="030F0702030302020204" pitchFamily="66" charset="0"/>
                    <a:ea typeface="微软雅黑" panose="020B0503020204020204" pitchFamily="34" charset="-122"/>
                  </a:endParaRPr>
                </a:p>
              </p:txBody>
            </p:sp>
          </mc:Choice>
          <mc:Fallback>
            <p:sp>
              <p:nvSpPr>
                <p:cNvPr id="11" name="TextBox 16"/>
                <p:cNvSpPr txBox="1">
                  <a:spLocks noRot="1" noChangeAspect="1" noMove="1" noResize="1" noEditPoints="1" noAdjustHandles="1" noChangeArrowheads="1" noChangeShapeType="1" noTextEdit="1"/>
                </p:cNvSpPr>
                <p:nvPr/>
              </p:nvSpPr>
              <p:spPr>
                <a:xfrm>
                  <a:off x="3203848" y="3140968"/>
                  <a:ext cx="2376264" cy="382349"/>
                </a:xfrm>
                <a:prstGeom prst="rect">
                  <a:avLst/>
                </a:prstGeom>
                <a:blipFill rotWithShape="1">
                  <a:blip r:embed="rId4"/>
                  <a:stretch>
                    <a:fillRect b="-1587"/>
                  </a:stretch>
                </a:blipFill>
              </p:spPr>
              <p:txBody>
                <a:bodyPr/>
                <a:lstStyle/>
                <a:p>
                  <a:r>
                    <a:rPr lang="zh-CN" altLang="en-US">
                      <a:noFill/>
                    </a:rPr>
                    <a:t> </a:t>
                  </a:r>
                  <a:endParaRPr lang="zh-CN" altLang="en-US">
                    <a:noFill/>
                  </a:endParaRPr>
                </a:p>
              </p:txBody>
            </p:sp>
          </mc:Fallback>
        </mc:AlternateContent>
      </p:grpSp>
      <p:pic>
        <p:nvPicPr>
          <p:cNvPr id="2" name="图片 1"/>
          <p:cNvPicPr>
            <a:picLocks noChangeAspect="1"/>
          </p:cNvPicPr>
          <p:nvPr/>
        </p:nvPicPr>
        <p:blipFill>
          <a:blip r:embed="rId5"/>
          <a:stretch>
            <a:fillRect/>
          </a:stretch>
        </p:blipFill>
        <p:spPr>
          <a:xfrm>
            <a:off x="5641110" y="2566303"/>
            <a:ext cx="3339337" cy="3671009"/>
          </a:xfrm>
          <a:prstGeom prst="rect">
            <a:avLst/>
          </a:prstGeom>
        </p:spPr>
      </p:pic>
      <p:sp>
        <p:nvSpPr>
          <p:cNvPr id="4" name="矩形 3"/>
          <p:cNvSpPr/>
          <p:nvPr/>
        </p:nvSpPr>
        <p:spPr>
          <a:xfrm>
            <a:off x="308494" y="5322724"/>
            <a:ext cx="2814577" cy="830997"/>
          </a:xfrm>
          <a:prstGeom prst="rect">
            <a:avLst/>
          </a:prstGeom>
        </p:spPr>
        <p:txBody>
          <a:bodyPr wrap="square">
            <a:spAutoFit/>
          </a:bodyPr>
          <a:lstStyle/>
          <a:p>
            <a:pPr algn="just"/>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H. E. McCoy, Jr., Oak Ridge National Lab., Tenn., An evaluation of the molten salt reactor experiment </a:t>
            </a:r>
            <a:r>
              <a:rPr lang="en-US" altLang="zh-CN" sz="1200" dirty="0" err="1">
                <a:latin typeface="华文楷体" panose="02010600040101010101" pitchFamily="2" charset="-122"/>
                <a:ea typeface="华文楷体" panose="02010600040101010101" pitchFamily="2" charset="-122"/>
                <a:cs typeface="Times New Roman" panose="02020603050405020304" pitchFamily="18" charset="0"/>
              </a:rPr>
              <a:t>Hastelloy</a:t>
            </a:r>
            <a:r>
              <a:rPr lang="en-US" altLang="zh-CN" sz="1200" dirty="0">
                <a:latin typeface="华文楷体" panose="02010600040101010101" pitchFamily="2" charset="-122"/>
                <a:ea typeface="华文楷体" panose="02010600040101010101" pitchFamily="2" charset="-122"/>
                <a:cs typeface="Times New Roman" panose="02020603050405020304" pitchFamily="18" charset="0"/>
              </a:rPr>
              <a:t> N surveillance specimens – fourth group, 1971.</a:t>
            </a:r>
            <a:endParaRPr lang="zh-CN" altLang="en-US" sz="12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6" name="矩形 5"/>
          <p:cNvSpPr/>
          <p:nvPr/>
        </p:nvSpPr>
        <p:spPr>
          <a:xfrm>
            <a:off x="330539" y="2525325"/>
            <a:ext cx="2331087" cy="369332"/>
          </a:xfrm>
          <a:prstGeom prst="rect">
            <a:avLst/>
          </a:prstGeom>
        </p:spPr>
        <p:txBody>
          <a:bodyPr wrap="none">
            <a:spAutoFit/>
          </a:bodyPr>
          <a:lstStyle/>
          <a:p>
            <a:r>
              <a:rPr lang="zh-CN" altLang="en-US" dirty="0">
                <a:solidFill>
                  <a:srgbClr val="FF0000"/>
                </a:solidFill>
                <a:latin typeface="华文楷体" panose="02010600040101010101" pitchFamily="2" charset="-122"/>
                <a:ea typeface="华文楷体" panose="02010600040101010101" pitchFamily="2" charset="-122"/>
              </a:rPr>
              <a:t>(n, α</a:t>
            </a:r>
            <a:r>
              <a:rPr lang="zh-CN" altLang="en-US" dirty="0" smtClean="0">
                <a:solidFill>
                  <a:srgbClr val="FF0000"/>
                </a:solidFill>
                <a:latin typeface="华文楷体" panose="02010600040101010101" pitchFamily="2" charset="-122"/>
                <a:ea typeface="华文楷体" panose="02010600040101010101" pitchFamily="2" charset="-122"/>
              </a:rPr>
              <a:t>) 中子嬗变反应：</a:t>
            </a:r>
            <a:endParaRPr lang="zh-CN" altLang="en-US" dirty="0">
              <a:solidFill>
                <a:srgbClr val="FF0000"/>
              </a:solidFill>
              <a:latin typeface="华文楷体" panose="02010600040101010101" pitchFamily="2" charset="-122"/>
              <a:ea typeface="华文楷体" panose="02010600040101010101" pitchFamily="2" charset="-122"/>
            </a:endParaRPr>
          </a:p>
        </p:txBody>
      </p:sp>
      <p:grpSp>
        <p:nvGrpSpPr>
          <p:cNvPr id="40" name="组合 39"/>
          <p:cNvGrpSpPr/>
          <p:nvPr/>
        </p:nvGrpSpPr>
        <p:grpSpPr>
          <a:xfrm>
            <a:off x="395536" y="4165539"/>
            <a:ext cx="5112023" cy="646332"/>
            <a:chOff x="285809" y="3719094"/>
            <a:chExt cx="5112023" cy="646332"/>
          </a:xfrm>
        </p:grpSpPr>
        <p:sp>
          <p:nvSpPr>
            <p:cNvPr id="5" name="矩形 4"/>
            <p:cNvSpPr/>
            <p:nvPr/>
          </p:nvSpPr>
          <p:spPr>
            <a:xfrm>
              <a:off x="285809" y="3719094"/>
              <a:ext cx="2040803" cy="646331"/>
            </a:xfrm>
            <a:prstGeom prst="rect">
              <a:avLst/>
            </a:prstGeom>
            <a:solidFill>
              <a:schemeClr val="accent2">
                <a:lumMod val="20000"/>
                <a:lumOff val="80000"/>
              </a:schemeClr>
            </a:solidFill>
            <a:ln>
              <a:solidFill>
                <a:srgbClr val="7030A0"/>
              </a:solidFill>
            </a:ln>
          </p:spPr>
          <p:txBody>
            <a:bodyPr wrap="square">
              <a:spAutoFit/>
            </a:bodyPr>
            <a:lstStyle/>
            <a:p>
              <a:pPr algn="ctr"/>
              <a:r>
                <a:rPr lang="zh-CN" altLang="en-US" dirty="0" smtClean="0">
                  <a:latin typeface="华文楷体" panose="02010600040101010101" pitchFamily="2" charset="-122"/>
                  <a:ea typeface="华文楷体" panose="02010600040101010101" pitchFamily="2" charset="-122"/>
                </a:rPr>
                <a:t>中子的剂量</a:t>
              </a:r>
              <a:r>
                <a:rPr lang="en-US"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algn="ctr"/>
              <a:r>
                <a:rPr lang="en-US" altLang="zh-CN" dirty="0" smtClean="0">
                  <a:latin typeface="华文楷体" panose="02010600040101010101" pitchFamily="2" charset="-122"/>
                  <a:ea typeface="华文楷体" panose="02010600040101010101" pitchFamily="2" charset="-122"/>
                </a:rPr>
                <a:t> </a:t>
              </a:r>
              <a:r>
                <a:rPr lang="en-US" altLang="zh-CN" dirty="0" smtClean="0">
                  <a:solidFill>
                    <a:srgbClr val="FF0000"/>
                  </a:solidFill>
                  <a:latin typeface="华文楷体" panose="02010600040101010101" pitchFamily="2" charset="-122"/>
                  <a:ea typeface="华文楷体" panose="02010600040101010101" pitchFamily="2" charset="-122"/>
                </a:rPr>
                <a:t>1.3×10</a:t>
              </a:r>
              <a:r>
                <a:rPr lang="en-US" altLang="zh-CN" baseline="30000" dirty="0" smtClean="0">
                  <a:solidFill>
                    <a:srgbClr val="FF0000"/>
                  </a:solidFill>
                  <a:latin typeface="华文楷体" panose="02010600040101010101" pitchFamily="2" charset="-122"/>
                  <a:ea typeface="华文楷体" panose="02010600040101010101" pitchFamily="2" charset="-122"/>
                </a:rPr>
                <a:t>19</a:t>
              </a:r>
              <a:r>
                <a:rPr lang="en-US" altLang="zh-CN" dirty="0" smtClean="0">
                  <a:solidFill>
                    <a:srgbClr val="FF0000"/>
                  </a:solidFill>
                  <a:latin typeface="华文楷体" panose="02010600040101010101" pitchFamily="2" charset="-122"/>
                  <a:ea typeface="华文楷体" panose="02010600040101010101" pitchFamily="2" charset="-122"/>
                </a:rPr>
                <a:t> </a:t>
              </a:r>
              <a:r>
                <a:rPr lang="en-US" altLang="zh-CN" dirty="0">
                  <a:solidFill>
                    <a:srgbClr val="FF0000"/>
                  </a:solidFill>
                  <a:latin typeface="华文楷体" panose="02010600040101010101" pitchFamily="2" charset="-122"/>
                  <a:ea typeface="华文楷体" panose="02010600040101010101" pitchFamily="2" charset="-122"/>
                </a:rPr>
                <a:t>n/cm</a:t>
              </a:r>
              <a:r>
                <a:rPr lang="en-US" altLang="zh-CN" baseline="30000" dirty="0">
                  <a:solidFill>
                    <a:srgbClr val="FF0000"/>
                  </a:solidFill>
                  <a:latin typeface="华文楷体" panose="02010600040101010101" pitchFamily="2" charset="-122"/>
                  <a:ea typeface="华文楷体" panose="02010600040101010101" pitchFamily="2" charset="-122"/>
                </a:rPr>
                <a:t>2</a:t>
              </a:r>
              <a:r>
                <a:rPr lang="en-US" altLang="zh-CN" dirty="0">
                  <a:solidFill>
                    <a:srgbClr val="FF0000"/>
                  </a:solidFill>
                  <a:latin typeface="华文楷体" panose="02010600040101010101" pitchFamily="2" charset="-122"/>
                  <a:ea typeface="华文楷体" panose="02010600040101010101" pitchFamily="2" charset="-122"/>
                </a:rPr>
                <a:t> </a:t>
              </a:r>
              <a:endParaRPr lang="zh-CN" altLang="en-US" dirty="0">
                <a:solidFill>
                  <a:srgbClr val="FF0000"/>
                </a:solidFill>
                <a:latin typeface="华文楷体" panose="02010600040101010101" pitchFamily="2" charset="-122"/>
                <a:ea typeface="华文楷体" panose="02010600040101010101" pitchFamily="2" charset="-122"/>
              </a:endParaRPr>
            </a:p>
          </p:txBody>
        </p:sp>
        <p:sp>
          <p:nvSpPr>
            <p:cNvPr id="16" name="矩形 15"/>
            <p:cNvSpPr/>
            <p:nvPr/>
          </p:nvSpPr>
          <p:spPr>
            <a:xfrm>
              <a:off x="3144808" y="3719095"/>
              <a:ext cx="2253024" cy="646331"/>
            </a:xfrm>
            <a:prstGeom prst="rect">
              <a:avLst/>
            </a:prstGeom>
            <a:solidFill>
              <a:schemeClr val="accent2">
                <a:lumMod val="20000"/>
                <a:lumOff val="80000"/>
              </a:schemeClr>
            </a:solidFill>
            <a:ln>
              <a:solidFill>
                <a:srgbClr val="7030A0"/>
              </a:solidFill>
            </a:ln>
          </p:spPr>
          <p:txBody>
            <a:bodyPr wrap="square">
              <a:spAutoFit/>
            </a:bodyPr>
            <a:lstStyle/>
            <a:p>
              <a:pPr algn="ctr"/>
              <a:r>
                <a:rPr lang="zh-CN" altLang="en-US" dirty="0" smtClean="0">
                  <a:latin typeface="华文楷体" panose="02010600040101010101" pitchFamily="2" charset="-122"/>
                  <a:ea typeface="华文楷体" panose="02010600040101010101" pitchFamily="2" charset="-122"/>
                </a:rPr>
                <a:t>氦的浓度</a:t>
              </a:r>
              <a:r>
                <a:rPr lang="en-US"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algn="ctr"/>
              <a:r>
                <a:rPr lang="en-US" altLang="zh-CN" dirty="0" smtClean="0">
                  <a:latin typeface="华文楷体" panose="02010600040101010101" pitchFamily="2" charset="-122"/>
                  <a:ea typeface="华文楷体" panose="02010600040101010101" pitchFamily="2" charset="-122"/>
                </a:rPr>
                <a:t> </a:t>
              </a:r>
              <a:r>
                <a:rPr lang="en-US" altLang="zh-CN" dirty="0" smtClean="0">
                  <a:solidFill>
                    <a:srgbClr val="FF0000"/>
                  </a:solidFill>
                  <a:latin typeface="华文楷体" panose="02010600040101010101" pitchFamily="2" charset="-122"/>
                  <a:ea typeface="华文楷体" panose="02010600040101010101" pitchFamily="2" charset="-122"/>
                </a:rPr>
                <a:t>1 ppm</a:t>
              </a:r>
              <a:endParaRPr lang="zh-CN" altLang="en-US" dirty="0">
                <a:solidFill>
                  <a:srgbClr val="FF0000"/>
                </a:solidFill>
                <a:latin typeface="华文楷体" panose="02010600040101010101" pitchFamily="2" charset="-122"/>
                <a:ea typeface="华文楷体" panose="02010600040101010101" pitchFamily="2" charset="-122"/>
              </a:endParaRPr>
            </a:p>
          </p:txBody>
        </p:sp>
        <p:cxnSp>
          <p:nvCxnSpPr>
            <p:cNvPr id="19" name="直接箭头连接符 18"/>
            <p:cNvCxnSpPr/>
            <p:nvPr/>
          </p:nvCxnSpPr>
          <p:spPr>
            <a:xfrm>
              <a:off x="2399441" y="4042259"/>
              <a:ext cx="6372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3256622" y="5402032"/>
            <a:ext cx="2250937" cy="646331"/>
          </a:xfrm>
          <a:prstGeom prst="rect">
            <a:avLst/>
          </a:prstGeom>
          <a:solidFill>
            <a:schemeClr val="accent2">
              <a:lumMod val="20000"/>
              <a:lumOff val="80000"/>
            </a:schemeClr>
          </a:solidFill>
          <a:ln>
            <a:solidFill>
              <a:srgbClr val="7030A0"/>
            </a:solidFill>
          </a:ln>
        </p:spPr>
        <p:txBody>
          <a:bodyPr wrap="square">
            <a:spAutoFit/>
          </a:bodyPr>
          <a:lstStyle/>
          <a:p>
            <a:pPr algn="ctr"/>
            <a:r>
              <a:rPr lang="zh-CN" altLang="en-US" dirty="0" smtClean="0">
                <a:latin typeface="华文楷体" panose="02010600040101010101" pitchFamily="2" charset="-122"/>
                <a:ea typeface="华文楷体" panose="02010600040101010101" pitchFamily="2" charset="-122"/>
              </a:rPr>
              <a:t>断裂应变</a:t>
            </a:r>
            <a:r>
              <a:rPr lang="en-US" altLang="zh-CN" dirty="0" smtClean="0">
                <a:latin typeface="华文楷体" panose="02010600040101010101" pitchFamily="2" charset="-122"/>
                <a:ea typeface="华文楷体" panose="02010600040101010101" pitchFamily="2" charset="-122"/>
              </a:rPr>
              <a:t>:</a:t>
            </a:r>
            <a:r>
              <a:rPr lang="zh-CN" altLang="en-US" dirty="0" smtClean="0">
                <a:solidFill>
                  <a:srgbClr val="FF0000"/>
                </a:solidFill>
                <a:latin typeface="华文楷体" panose="02010600040101010101" pitchFamily="2" charset="-122"/>
                <a:ea typeface="华文楷体" panose="02010600040101010101" pitchFamily="2" charset="-122"/>
              </a:rPr>
              <a:t> </a:t>
            </a:r>
            <a:endParaRPr lang="en-US" altLang="zh-CN" dirty="0" smtClean="0">
              <a:solidFill>
                <a:srgbClr val="FF0000"/>
              </a:solidFill>
              <a:latin typeface="华文楷体" panose="02010600040101010101" pitchFamily="2" charset="-122"/>
              <a:ea typeface="华文楷体" panose="02010600040101010101" pitchFamily="2" charset="-122"/>
            </a:endParaRPr>
          </a:p>
          <a:p>
            <a:pPr algn="ctr"/>
            <a:r>
              <a:rPr lang="zh-CN" altLang="en-US" dirty="0" smtClean="0">
                <a:solidFill>
                  <a:srgbClr val="FF0000"/>
                </a:solidFill>
                <a:latin typeface="华文楷体" panose="02010600040101010101" pitchFamily="2" charset="-122"/>
                <a:ea typeface="华文楷体" panose="02010600040101010101" pitchFamily="2" charset="-122"/>
              </a:rPr>
              <a:t>从</a:t>
            </a:r>
            <a:r>
              <a:rPr lang="en-US" altLang="zh-CN" dirty="0" smtClean="0">
                <a:solidFill>
                  <a:srgbClr val="FF0000"/>
                </a:solidFill>
                <a:latin typeface="华文楷体" panose="02010600040101010101" pitchFamily="2" charset="-122"/>
                <a:ea typeface="华文楷体" panose="02010600040101010101" pitchFamily="2" charset="-122"/>
              </a:rPr>
              <a:t> 30% </a:t>
            </a:r>
            <a:r>
              <a:rPr lang="zh-CN" altLang="en-US" dirty="0" smtClean="0">
                <a:solidFill>
                  <a:srgbClr val="FF0000"/>
                </a:solidFill>
                <a:latin typeface="华文楷体" panose="02010600040101010101" pitchFamily="2" charset="-122"/>
                <a:ea typeface="华文楷体" panose="02010600040101010101" pitchFamily="2" charset="-122"/>
              </a:rPr>
              <a:t>降到</a:t>
            </a:r>
            <a:r>
              <a:rPr lang="en-US" altLang="zh-CN" dirty="0" smtClean="0">
                <a:solidFill>
                  <a:srgbClr val="FF0000"/>
                </a:solidFill>
                <a:latin typeface="华文楷体" panose="02010600040101010101" pitchFamily="2" charset="-122"/>
                <a:ea typeface="华文楷体" panose="02010600040101010101" pitchFamily="2" charset="-122"/>
              </a:rPr>
              <a:t> 2%</a:t>
            </a:r>
            <a:endParaRPr lang="en-US" altLang="zh-CN" dirty="0" smtClean="0">
              <a:latin typeface="华文楷体" panose="02010600040101010101" pitchFamily="2" charset="-122"/>
              <a:ea typeface="华文楷体" panose="02010600040101010101" pitchFamily="2" charset="-122"/>
            </a:endParaRPr>
          </a:p>
        </p:txBody>
      </p:sp>
      <p:cxnSp>
        <p:nvCxnSpPr>
          <p:cNvPr id="24" name="直接箭头连接符 23"/>
          <p:cNvCxnSpPr/>
          <p:nvPr/>
        </p:nvCxnSpPr>
        <p:spPr bwMode="auto">
          <a:xfrm>
            <a:off x="4441801" y="4856411"/>
            <a:ext cx="0" cy="504056"/>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1" name="矩形 30"/>
          <p:cNvSpPr/>
          <p:nvPr/>
        </p:nvSpPr>
        <p:spPr>
          <a:xfrm>
            <a:off x="306904" y="770983"/>
            <a:ext cx="1595309" cy="430887"/>
          </a:xfrm>
          <a:prstGeom prst="rect">
            <a:avLst/>
          </a:prstGeom>
        </p:spPr>
        <p:txBody>
          <a:bodyPr wrap="none">
            <a:spAutoFit/>
          </a:bodyPr>
          <a:lstStyle/>
          <a:p>
            <a:pPr algn="ctr"/>
            <a:r>
              <a:rPr lang="zh-CN" altLang="en-US" sz="22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氦脆问题：</a:t>
            </a:r>
            <a:endParaRPr lang="zh-CN" altLang="en-US" sz="22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0" name="矩形 19"/>
          <p:cNvSpPr/>
          <p:nvPr/>
        </p:nvSpPr>
        <p:spPr>
          <a:xfrm>
            <a:off x="3448699" y="4844144"/>
            <a:ext cx="993102" cy="523220"/>
          </a:xfrm>
          <a:prstGeom prst="rect">
            <a:avLst/>
          </a:prstGeom>
        </p:spPr>
        <p:txBody>
          <a:bodyPr wrap="square">
            <a:spAutoFit/>
          </a:bodyPr>
          <a:lstStyle/>
          <a:p>
            <a:pPr algn="ctr"/>
            <a:r>
              <a:rPr lang="zh-CN" altLang="en-US" sz="1400" dirty="0" smtClean="0">
                <a:latin typeface="华文楷体" panose="02010600040101010101" pitchFamily="2" charset="-122"/>
                <a:ea typeface="华文楷体" panose="02010600040101010101" pitchFamily="2" charset="-122"/>
              </a:rPr>
              <a:t>蠕变速率：</a:t>
            </a:r>
            <a:r>
              <a:rPr lang="en-US" altLang="zh-CN" sz="1400" dirty="0" smtClean="0">
                <a:latin typeface="华文楷体" panose="02010600040101010101" pitchFamily="2" charset="-122"/>
                <a:ea typeface="华文楷体" panose="02010600040101010101" pitchFamily="2" charset="-122"/>
              </a:rPr>
              <a:t>0.1%/h</a:t>
            </a:r>
            <a:endParaRPr lang="zh-CN" altLang="en-US" sz="14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247706" y="6453336"/>
            <a:ext cx="3888432" cy="276999"/>
          </a:xfrm>
          <a:prstGeom prst="rect">
            <a:avLst/>
          </a:prstGeom>
        </p:spPr>
        <p:txBody>
          <a:bodyPr wrap="square">
            <a:spAutoFit/>
          </a:bodyPr>
          <a:lstStyle/>
          <a:p>
            <a:r>
              <a:rPr lang="en-US" altLang="zh-CN" sz="1200" dirty="0"/>
              <a:t>H.F. </a:t>
            </a:r>
            <a:r>
              <a:rPr lang="en-US" altLang="zh-CN" sz="1200" dirty="0" smtClean="0"/>
              <a:t>Huang, </a:t>
            </a:r>
            <a:r>
              <a:rPr lang="en-US" altLang="zh-CN" sz="1200" i="1" dirty="0" smtClean="0"/>
              <a:t>et </a:t>
            </a:r>
            <a:r>
              <a:rPr lang="en-US" altLang="zh-CN" sz="1200" i="1" dirty="0"/>
              <a:t>al</a:t>
            </a:r>
            <a:r>
              <a:rPr lang="en-US" altLang="zh-CN" sz="1200" dirty="0"/>
              <a:t>., J. </a:t>
            </a:r>
            <a:r>
              <a:rPr lang="en-US" altLang="zh-CN" sz="1200" dirty="0" err="1"/>
              <a:t>Nucl</a:t>
            </a:r>
            <a:r>
              <a:rPr lang="en-US" altLang="zh-CN" sz="1200" dirty="0"/>
              <a:t>. Mater., </a:t>
            </a:r>
            <a:r>
              <a:rPr lang="en-US" altLang="zh-CN" sz="1200" dirty="0" smtClean="0"/>
              <a:t>497 (2017) 108-116. </a:t>
            </a:r>
            <a:endParaRPr lang="zh-CN" altLang="en-US" sz="1200" dirty="0"/>
          </a:p>
        </p:txBody>
      </p:sp>
      <mc:AlternateContent xmlns:mc="http://schemas.openxmlformats.org/markup-compatibility/2006">
        <mc:Choice xmlns:a14="http://schemas.microsoft.com/office/drawing/2010/main" Requires="a14">
          <p:sp>
            <p:nvSpPr>
              <p:cNvPr id="32" name="矩形 31">
                <a:extLst>
                  <a:ext uri="{FF2B5EF4-FFF2-40B4-BE49-F238E27FC236}">
                    <ele attr="{C667B86B-B2E6-4D74-987B-6318A0CF323A}"/>
                  </a:ext>
                </a:extLst>
              </p:cNvPr>
              <p:cNvSpPr/>
              <p:nvPr/>
            </p:nvSpPr>
            <p:spPr>
              <a:xfrm>
                <a:off x="1473921" y="3547041"/>
                <a:ext cx="2632324" cy="39369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b="1" smtClean="0">
                          <a:solidFill>
                            <a:schemeClr val="tx1"/>
                          </a:solidFill>
                          <a:latin typeface="Cambria Math"/>
                        </a:rPr>
                        <m:t>∆</m:t>
                      </m:r>
                      <m:sSub>
                        <m:sSubPr>
                          <m:ctrlPr>
                            <a:rPr lang="zh-CN" altLang="zh-CN" sz="1600" b="1" i="1">
                              <a:solidFill>
                                <a:schemeClr val="tx1"/>
                              </a:solidFill>
                              <a:latin typeface="Cambria Math" panose="02040503050406030204" pitchFamily="18" charset="0"/>
                            </a:rPr>
                          </m:ctrlPr>
                        </m:sSubPr>
                        <m:e>
                          <m:r>
                            <a:rPr lang="en-US" altLang="zh-CN" sz="1600" b="1" i="1">
                              <a:solidFill>
                                <a:schemeClr val="tx1"/>
                              </a:solidFill>
                              <a:latin typeface="Cambria Math"/>
                            </a:rPr>
                            <m:t>𝝈</m:t>
                          </m:r>
                        </m:e>
                        <m:sub>
                          <m:r>
                            <a:rPr lang="en-US" altLang="zh-CN" sz="1600" b="1" i="1">
                              <a:solidFill>
                                <a:schemeClr val="tx1"/>
                              </a:solidFill>
                              <a:latin typeface="Cambria Math"/>
                            </a:rPr>
                            <m:t>𝒑</m:t>
                          </m:r>
                        </m:sub>
                      </m:sSub>
                      <m:r>
                        <a:rPr lang="en-US" altLang="zh-CN" sz="1600" b="1" i="1">
                          <a:solidFill>
                            <a:schemeClr val="tx1"/>
                          </a:solidFill>
                          <a:latin typeface="Cambria Math"/>
                        </a:rPr>
                        <m:t>=</m:t>
                      </m:r>
                      <m:r>
                        <a:rPr lang="en-US" altLang="zh-CN" sz="1600" b="1" i="1">
                          <a:solidFill>
                            <a:schemeClr val="tx1"/>
                          </a:solidFill>
                          <a:latin typeface="Cambria Math"/>
                        </a:rPr>
                        <m:t>𝜶</m:t>
                      </m:r>
                      <m:r>
                        <a:rPr lang="en-US" altLang="zh-CN" sz="1600" b="1" i="1">
                          <a:solidFill>
                            <a:schemeClr val="tx1"/>
                          </a:solidFill>
                          <a:latin typeface="Cambria Math"/>
                        </a:rPr>
                        <m:t>∙</m:t>
                      </m:r>
                      <m:r>
                        <a:rPr lang="en-US" altLang="zh-CN" sz="1600" b="1" i="1">
                          <a:solidFill>
                            <a:schemeClr val="tx1"/>
                          </a:solidFill>
                          <a:latin typeface="Cambria Math"/>
                        </a:rPr>
                        <m:t>𝑴</m:t>
                      </m:r>
                      <m:r>
                        <a:rPr lang="en-US" altLang="zh-CN" sz="1600" b="1" i="1">
                          <a:solidFill>
                            <a:schemeClr val="tx1"/>
                          </a:solidFill>
                          <a:latin typeface="Cambria Math"/>
                        </a:rPr>
                        <m:t>∙</m:t>
                      </m:r>
                      <m:r>
                        <a:rPr lang="en-US" altLang="zh-CN" sz="1600" b="1" i="1">
                          <a:solidFill>
                            <a:schemeClr val="tx1"/>
                          </a:solidFill>
                          <a:latin typeface="Cambria Math"/>
                        </a:rPr>
                        <m:t>𝝁</m:t>
                      </m:r>
                      <m:r>
                        <a:rPr lang="en-US" altLang="zh-CN" sz="1600" b="1" i="1">
                          <a:solidFill>
                            <a:schemeClr val="tx1"/>
                          </a:solidFill>
                          <a:latin typeface="Cambria Math"/>
                        </a:rPr>
                        <m:t>∙</m:t>
                      </m:r>
                      <m:r>
                        <a:rPr lang="en-US" altLang="zh-CN" sz="1600" b="1" i="1">
                          <a:solidFill>
                            <a:schemeClr val="tx1"/>
                          </a:solidFill>
                          <a:latin typeface="Cambria Math"/>
                        </a:rPr>
                        <m:t>𝒃</m:t>
                      </m:r>
                      <m:r>
                        <a:rPr lang="en-US" altLang="zh-CN" sz="1600" b="1" i="1">
                          <a:solidFill>
                            <a:schemeClr val="tx1"/>
                          </a:solidFill>
                          <a:latin typeface="Cambria Math"/>
                        </a:rPr>
                        <m:t>∙</m:t>
                      </m:r>
                      <m:rad>
                        <m:radPr>
                          <m:degHide m:val="on"/>
                          <m:ctrlPr>
                            <a:rPr lang="zh-CN" altLang="zh-CN" sz="1600" b="1" i="1">
                              <a:solidFill>
                                <a:schemeClr val="tx1"/>
                              </a:solidFill>
                              <a:latin typeface="Cambria Math" panose="02040503050406030204" pitchFamily="18" charset="0"/>
                            </a:rPr>
                          </m:ctrlPr>
                        </m:radPr>
                        <m:deg/>
                        <m:e>
                          <m:r>
                            <a:rPr lang="en-US" altLang="zh-CN" sz="1600" b="1" i="1">
                              <a:solidFill>
                                <a:schemeClr val="tx1"/>
                              </a:solidFill>
                              <a:latin typeface="Cambria Math"/>
                            </a:rPr>
                            <m:t>𝑵</m:t>
                          </m:r>
                          <m:r>
                            <a:rPr lang="en-US" altLang="zh-CN" sz="1600" b="1" i="1">
                              <a:solidFill>
                                <a:schemeClr val="tx1"/>
                              </a:solidFill>
                              <a:latin typeface="Cambria Math"/>
                            </a:rPr>
                            <m:t>∙</m:t>
                          </m:r>
                          <m:r>
                            <a:rPr lang="en-US" altLang="zh-CN" sz="1600" b="1" i="1">
                              <a:solidFill>
                                <a:schemeClr val="tx1"/>
                              </a:solidFill>
                              <a:latin typeface="Cambria Math"/>
                            </a:rPr>
                            <m:t>𝑫</m:t>
                          </m:r>
                        </m:e>
                      </m:rad>
                    </m:oMath>
                  </m:oMathPara>
                </a14:m>
                <a:endParaRPr lang="zh-CN" altLang="en-US" sz="1600" b="1" dirty="0">
                  <a:solidFill>
                    <a:schemeClr val="tx1"/>
                  </a:solidFill>
                </a:endParaRPr>
              </a:p>
            </p:txBody>
          </p:sp>
        </mc:Choice>
        <mc:Fallback>
          <p:sp>
            <p:nvSpPr>
              <p:cNvPr id="32" name="矩形 31"/>
              <p:cNvSpPr>
                <a:spLocks noRot="1" noChangeAspect="1" noMove="1" noResize="1" noEditPoints="1" noAdjustHandles="1" noChangeArrowheads="1" noChangeShapeType="1" noTextEdit="1"/>
              </p:cNvSpPr>
              <p:nvPr/>
            </p:nvSpPr>
            <p:spPr>
              <a:xfrm>
                <a:off x="1473921" y="3547041"/>
                <a:ext cx="2632324" cy="393698"/>
              </a:xfrm>
              <a:prstGeom prst="rect">
                <a:avLst/>
              </a:prstGeom>
              <a:blipFill rotWithShape="1">
                <a:blip r:embed="rId1"/>
                <a:stretch>
                  <a:fillRect b="-1563"/>
                </a:stretch>
              </a:blipFill>
              <a:ln>
                <a:noFill/>
              </a:ln>
            </p:spPr>
            <p:txBody>
              <a:bodyPr/>
              <a:lstStyle/>
              <a:p>
                <a:r>
                  <a:rPr lang="zh-CN" altLang="en-US">
                    <a:noFill/>
                  </a:rPr>
                  <a:t> </a:t>
                </a:r>
                <a:endParaRPr lang="zh-CN" altLang="en-US">
                  <a:noFill/>
                </a:endParaRPr>
              </a:p>
            </p:txBody>
          </p:sp>
        </mc:Fallback>
      </mc:AlternateContent>
      <p:sp>
        <p:nvSpPr>
          <p:cNvPr id="16" name="矩形 15"/>
          <p:cNvSpPr/>
          <p:nvPr/>
        </p:nvSpPr>
        <p:spPr>
          <a:xfrm>
            <a:off x="996539" y="662295"/>
            <a:ext cx="4134466" cy="430887"/>
          </a:xfrm>
          <a:prstGeom prst="rect">
            <a:avLst/>
          </a:prstGeom>
        </p:spPr>
        <p:txBody>
          <a:bodyPr wrap="none">
            <a:spAutoFit/>
          </a:bodyPr>
          <a:lstStyle/>
          <a:p>
            <a:pPr algn="ctr"/>
            <a:r>
              <a:rPr lang="zh-CN" altLang="en-US" sz="22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离位损伤缺陷造成的硬化问题：</a:t>
            </a:r>
            <a:endParaRPr lang="zh-CN" altLang="en-US" sz="22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4" name="下箭头 13"/>
          <p:cNvSpPr/>
          <p:nvPr/>
        </p:nvSpPr>
        <p:spPr bwMode="auto">
          <a:xfrm>
            <a:off x="4314411" y="3509371"/>
            <a:ext cx="720080" cy="581597"/>
          </a:xfrm>
          <a:prstGeom prst="downArrow">
            <a:avLst/>
          </a:prstGeom>
          <a:solidFill>
            <a:schemeClr val="accent1">
              <a:lumMod val="75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24" name="矩形 23">
                <a:extLst>
                  <a:ext uri="{FF2B5EF4-FFF2-40B4-BE49-F238E27FC236}">
                    <ele attr="{C667B86B-B2E6-4D74-987B-6318A0CF323A}"/>
                  </a:ext>
                </a:extLst>
              </p:cNvPr>
              <p:cNvSpPr/>
              <p:nvPr/>
            </p:nvSpPr>
            <p:spPr>
              <a:xfrm>
                <a:off x="5447218" y="3556354"/>
                <a:ext cx="1419491" cy="36061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altLang="zh-CN" sz="1600" b="1" smtClean="0">
                          <a:solidFill>
                            <a:schemeClr val="tx1"/>
                          </a:solidFill>
                          <a:latin typeface="Cambria Math"/>
                        </a:rPr>
                        <m:t>∆</m:t>
                      </m:r>
                      <m:r>
                        <a:rPr lang="en-US" altLang="zh-CN" sz="1600" b="1" i="1" smtClean="0">
                          <a:solidFill>
                            <a:schemeClr val="tx1"/>
                          </a:solidFill>
                          <a:latin typeface="Cambria Math" panose="02040503050406030204" pitchFamily="18" charset="0"/>
                        </a:rPr>
                        <m:t>𝑯</m:t>
                      </m:r>
                      <m:r>
                        <a:rPr lang="en-US" altLang="zh-CN" sz="1600" b="1" i="1" smtClean="0">
                          <a:solidFill>
                            <a:schemeClr val="tx1"/>
                          </a:solidFill>
                          <a:latin typeface="Cambria Math" panose="02040503050406030204" pitchFamily="18" charset="0"/>
                          <a:ea typeface="Cambria Math" panose="02040503050406030204" pitchFamily="18" charset="0"/>
                        </a:rPr>
                        <m:t>≅</m:t>
                      </m:r>
                      <m:r>
                        <a:rPr lang="en-US" altLang="zh-CN" sz="1600" b="1" i="1" smtClean="0">
                          <a:solidFill>
                            <a:schemeClr val="tx1"/>
                          </a:solidFill>
                          <a:latin typeface="Cambria Math" panose="02040503050406030204" pitchFamily="18" charset="0"/>
                        </a:rPr>
                        <m:t>𝟑</m:t>
                      </m:r>
                      <m:r>
                        <a:rPr lang="en-US" altLang="zh-CN" sz="1600" b="1" i="1" smtClean="0">
                          <a:solidFill>
                            <a:schemeClr val="tx1"/>
                          </a:solidFill>
                          <a:latin typeface="Cambria Math" panose="02040503050406030204" pitchFamily="18" charset="0"/>
                          <a:ea typeface="Cambria Math" panose="02040503050406030204" pitchFamily="18" charset="0"/>
                        </a:rPr>
                        <m:t>∙</m:t>
                      </m:r>
                      <m:r>
                        <a:rPr lang="en-US" altLang="zh-CN" sz="1600" b="1">
                          <a:solidFill>
                            <a:schemeClr val="tx1"/>
                          </a:solidFill>
                          <a:latin typeface="Cambria Math"/>
                        </a:rPr>
                        <m:t>∆</m:t>
                      </m:r>
                      <m:sSub>
                        <m:sSubPr>
                          <m:ctrlPr>
                            <a:rPr lang="zh-CN" altLang="zh-CN" sz="1600" b="1" i="1">
                              <a:solidFill>
                                <a:schemeClr val="tx1"/>
                              </a:solidFill>
                              <a:latin typeface="Cambria Math" panose="02040503050406030204" pitchFamily="18" charset="0"/>
                            </a:rPr>
                          </m:ctrlPr>
                        </m:sSubPr>
                        <m:e>
                          <m:r>
                            <a:rPr lang="en-US" altLang="zh-CN" sz="1600" b="1" i="1">
                              <a:solidFill>
                                <a:schemeClr val="tx1"/>
                              </a:solidFill>
                              <a:latin typeface="Cambria Math"/>
                            </a:rPr>
                            <m:t>𝝈</m:t>
                          </m:r>
                        </m:e>
                        <m:sub>
                          <m:r>
                            <a:rPr lang="en-US" altLang="zh-CN" sz="1600" b="1" i="1">
                              <a:solidFill>
                                <a:schemeClr val="tx1"/>
                              </a:solidFill>
                              <a:latin typeface="Cambria Math"/>
                            </a:rPr>
                            <m:t>𝒑</m:t>
                          </m:r>
                        </m:sub>
                      </m:sSub>
                    </m:oMath>
                  </m:oMathPara>
                </a14:m>
                <a:endParaRPr lang="zh-CN" altLang="en-US" sz="1600" b="1" dirty="0">
                  <a:solidFill>
                    <a:schemeClr val="tx1"/>
                  </a:solidFill>
                </a:endParaRPr>
              </a:p>
            </p:txBody>
          </p:sp>
        </mc:Choice>
        <mc:Fallback>
          <p:sp>
            <p:nvSpPr>
              <p:cNvPr id="24" name="矩形 23"/>
              <p:cNvSpPr>
                <a:spLocks noRot="1" noChangeAspect="1" noMove="1" noResize="1" noEditPoints="1" noAdjustHandles="1" noChangeArrowheads="1" noChangeShapeType="1" noTextEdit="1"/>
              </p:cNvSpPr>
              <p:nvPr/>
            </p:nvSpPr>
            <p:spPr>
              <a:xfrm>
                <a:off x="5447218" y="3556354"/>
                <a:ext cx="1419491" cy="360612"/>
              </a:xfrm>
              <a:prstGeom prst="rect">
                <a:avLst/>
              </a:prstGeom>
              <a:blipFill rotWithShape="1">
                <a:blip r:embed="rId2"/>
                <a:stretch>
                  <a:fillRect b="-1667"/>
                </a:stretch>
              </a:blipFill>
              <a:ln>
                <a:noFill/>
              </a:ln>
            </p:spPr>
            <p:txBody>
              <a:bodyPr/>
              <a:lstStyle/>
              <a:p>
                <a:r>
                  <a:rPr lang="zh-CN" altLang="en-US">
                    <a:noFill/>
                  </a:rPr>
                  <a:t> </a:t>
                </a:r>
                <a:endParaRPr lang="zh-CN" altLang="en-US">
                  <a:noFill/>
                </a:endParaRPr>
              </a:p>
            </p:txBody>
          </p:sp>
        </mc:Fallback>
      </mc:AlternateContent>
      <p:grpSp>
        <p:nvGrpSpPr>
          <p:cNvPr id="18" name="组合 17"/>
          <p:cNvGrpSpPr/>
          <p:nvPr/>
        </p:nvGrpSpPr>
        <p:grpSpPr>
          <a:xfrm>
            <a:off x="1166446" y="1172828"/>
            <a:ext cx="6826781" cy="2227129"/>
            <a:chOff x="1166446" y="1122950"/>
            <a:chExt cx="6826781" cy="2227129"/>
          </a:xfrm>
        </p:grpSpPr>
        <p:pic>
          <p:nvPicPr>
            <p:cNvPr id="5" name="图片 4"/>
            <p:cNvPicPr>
              <a:picLocks noChangeAspect="1"/>
            </p:cNvPicPr>
            <p:nvPr/>
          </p:nvPicPr>
          <p:blipFill>
            <a:blip r:embed="rId3"/>
            <a:stretch>
              <a:fillRect/>
            </a:stretch>
          </p:blipFill>
          <p:spPr>
            <a:xfrm>
              <a:off x="1166446" y="1126999"/>
              <a:ext cx="6826781" cy="2223080"/>
            </a:xfrm>
            <a:prstGeom prst="rect">
              <a:avLst/>
            </a:prstGeom>
          </p:spPr>
        </p:pic>
        <p:sp>
          <p:nvSpPr>
            <p:cNvPr id="25" name="矩形 24"/>
            <p:cNvSpPr/>
            <p:nvPr/>
          </p:nvSpPr>
          <p:spPr>
            <a:xfrm>
              <a:off x="1629416" y="1122950"/>
              <a:ext cx="500458" cy="307777"/>
            </a:xfrm>
            <a:prstGeom prst="rect">
              <a:avLst/>
            </a:prstGeom>
          </p:spPr>
          <p:txBody>
            <a:bodyPr wrap="none">
              <a:spAutoFit/>
            </a:bodyPr>
            <a:lstStyle/>
            <a:p>
              <a:pPr algn="ctr"/>
              <a:r>
                <a:rPr lang="en-US" altLang="zh-CN" sz="1400" b="1" dirty="0" smtClean="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Ni</a:t>
              </a:r>
              <a:r>
                <a:rPr lang="en-US" altLang="zh-CN" sz="1400" b="1" baseline="30000" dirty="0" smtClean="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3+</a:t>
              </a:r>
              <a:endParaRPr lang="zh-CN" altLang="en-US" sz="1400" b="1" baseline="30000"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6" name="矩形 25"/>
            <p:cNvSpPr/>
            <p:nvPr/>
          </p:nvSpPr>
          <p:spPr>
            <a:xfrm>
              <a:off x="4064182" y="1122950"/>
              <a:ext cx="500458" cy="307777"/>
            </a:xfrm>
            <a:prstGeom prst="rect">
              <a:avLst/>
            </a:prstGeom>
          </p:spPr>
          <p:txBody>
            <a:bodyPr wrap="none">
              <a:spAutoFit/>
            </a:bodyPr>
            <a:lstStyle/>
            <a:p>
              <a:pPr algn="ctr"/>
              <a:r>
                <a:rPr lang="en-US" altLang="zh-CN" sz="1400" b="1" dirty="0" smtClean="0">
                  <a:latin typeface="华文楷体" panose="02010600040101010101" pitchFamily="2" charset="-122"/>
                  <a:ea typeface="华文楷体" panose="02010600040101010101" pitchFamily="2" charset="-122"/>
                  <a:cs typeface="Times New Roman" panose="02020603050405020304" pitchFamily="18" charset="0"/>
                </a:rPr>
                <a:t>Ni</a:t>
              </a:r>
              <a:r>
                <a:rPr lang="en-US" altLang="zh-CN" sz="1400" b="1" baseline="30000" dirty="0" smtClean="0">
                  <a:latin typeface="华文楷体" panose="02010600040101010101" pitchFamily="2" charset="-122"/>
                  <a:ea typeface="华文楷体" panose="02010600040101010101" pitchFamily="2" charset="-122"/>
                  <a:cs typeface="Times New Roman" panose="02020603050405020304" pitchFamily="18" charset="0"/>
                </a:rPr>
                <a:t>3+</a:t>
              </a:r>
              <a:endParaRPr lang="zh-CN" altLang="en-US" sz="1400" b="1" baseline="300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7" name="矩形 26"/>
            <p:cNvSpPr/>
            <p:nvPr/>
          </p:nvSpPr>
          <p:spPr>
            <a:xfrm>
              <a:off x="6174541" y="1122950"/>
              <a:ext cx="500458" cy="307777"/>
            </a:xfrm>
            <a:prstGeom prst="rect">
              <a:avLst/>
            </a:prstGeom>
          </p:spPr>
          <p:txBody>
            <a:bodyPr wrap="none">
              <a:spAutoFit/>
            </a:bodyPr>
            <a:lstStyle/>
            <a:p>
              <a:pPr algn="ctr"/>
              <a:r>
                <a:rPr lang="en-US" altLang="zh-CN" sz="1400" b="1" dirty="0" smtClean="0">
                  <a:latin typeface="华文楷体" panose="02010600040101010101" pitchFamily="2" charset="-122"/>
                  <a:ea typeface="华文楷体" panose="02010600040101010101" pitchFamily="2" charset="-122"/>
                  <a:cs typeface="Times New Roman" panose="02020603050405020304" pitchFamily="18" charset="0"/>
                </a:rPr>
                <a:t>Ni</a:t>
              </a:r>
              <a:r>
                <a:rPr lang="en-US" altLang="zh-CN" sz="1400" b="1" baseline="30000" dirty="0" smtClean="0">
                  <a:latin typeface="华文楷体" panose="02010600040101010101" pitchFamily="2" charset="-122"/>
                  <a:ea typeface="华文楷体" panose="02010600040101010101" pitchFamily="2" charset="-122"/>
                  <a:cs typeface="Times New Roman" panose="02020603050405020304" pitchFamily="18" charset="0"/>
                </a:rPr>
                <a:t>3+</a:t>
              </a:r>
              <a:endParaRPr lang="zh-CN" altLang="en-US" sz="1400" b="1" baseline="30000" dirty="0">
                <a:latin typeface="华文楷体" panose="02010600040101010101" pitchFamily="2" charset="-122"/>
                <a:ea typeface="华文楷体" panose="02010600040101010101" pitchFamily="2" charset="-122"/>
                <a:cs typeface="Times New Roman" panose="02020603050405020304" pitchFamily="18" charset="0"/>
              </a:endParaRPr>
            </a:p>
          </p:txBody>
        </p:sp>
      </p:grpSp>
      <p:grpSp>
        <p:nvGrpSpPr>
          <p:cNvPr id="2" name="组合 1"/>
          <p:cNvGrpSpPr/>
          <p:nvPr/>
        </p:nvGrpSpPr>
        <p:grpSpPr>
          <a:xfrm>
            <a:off x="1326601" y="4110905"/>
            <a:ext cx="6558558" cy="2200531"/>
            <a:chOff x="1326601" y="4110905"/>
            <a:chExt cx="6558558" cy="2200531"/>
          </a:xfrm>
        </p:grpSpPr>
        <p:grpSp>
          <p:nvGrpSpPr>
            <p:cNvPr id="11" name="组合 10"/>
            <p:cNvGrpSpPr/>
            <p:nvPr/>
          </p:nvGrpSpPr>
          <p:grpSpPr>
            <a:xfrm>
              <a:off x="1326601" y="4110905"/>
              <a:ext cx="6558558" cy="2200531"/>
              <a:chOff x="1227372" y="3682085"/>
              <a:chExt cx="7022906" cy="2471130"/>
            </a:xfrm>
          </p:grpSpPr>
          <p:pic>
            <p:nvPicPr>
              <p:cNvPr id="6" name="图片 5"/>
              <p:cNvPicPr>
                <a:picLocks noChangeAspect="1"/>
              </p:cNvPicPr>
              <p:nvPr/>
            </p:nvPicPr>
            <p:blipFill rotWithShape="1">
              <a:blip r:embed="rId4"/>
              <a:srcRect l="3896"/>
              <a:stretch>
                <a:fillRect/>
              </a:stretch>
            </p:blipFill>
            <p:spPr>
              <a:xfrm>
                <a:off x="1227372" y="3725231"/>
                <a:ext cx="3527326" cy="2427984"/>
              </a:xfrm>
              <a:prstGeom prst="rect">
                <a:avLst/>
              </a:prstGeom>
            </p:spPr>
          </p:pic>
          <p:pic>
            <p:nvPicPr>
              <p:cNvPr id="9" name="图片 8"/>
              <p:cNvPicPr>
                <a:picLocks noChangeAspect="1"/>
              </p:cNvPicPr>
              <p:nvPr/>
            </p:nvPicPr>
            <p:blipFill rotWithShape="1">
              <a:blip r:embed="rId5"/>
              <a:srcRect l="2252" r="2344"/>
              <a:stretch>
                <a:fillRect/>
              </a:stretch>
            </p:blipFill>
            <p:spPr>
              <a:xfrm>
                <a:off x="4757581" y="3682085"/>
                <a:ext cx="3492697" cy="2426980"/>
              </a:xfrm>
              <a:prstGeom prst="rect">
                <a:avLst/>
              </a:prstGeom>
            </p:spPr>
          </p:pic>
        </p:grpSp>
        <p:sp>
          <p:nvSpPr>
            <p:cNvPr id="17" name="矩形 16"/>
            <p:cNvSpPr/>
            <p:nvPr/>
          </p:nvSpPr>
          <p:spPr>
            <a:xfrm>
              <a:off x="1763688" y="4221088"/>
              <a:ext cx="366186" cy="276999"/>
            </a:xfrm>
            <a:prstGeom prst="rect">
              <a:avLst/>
            </a:prstGeom>
            <a:solidFill>
              <a:schemeClr val="bg1"/>
            </a:solidFill>
          </p:spPr>
          <p:txBody>
            <a:bodyPr wrap="square">
              <a:spAutoFit/>
            </a:bodyPr>
            <a:lstStyle/>
            <a:p>
              <a:r>
                <a:rPr lang="en-US" altLang="zh-CN" sz="1200" dirty="0" smtClean="0"/>
                <a:t>(a)</a:t>
              </a:r>
              <a:endParaRPr lang="zh-CN" altLang="en-US" sz="12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21795" y="1484784"/>
            <a:ext cx="3495989" cy="4093327"/>
            <a:chOff x="5247815" y="1506233"/>
            <a:chExt cx="3684270" cy="4359910"/>
          </a:xfrm>
        </p:grpSpPr>
        <p:sp>
          <p:nvSpPr>
            <p:cNvPr id="2" name="矩形 1"/>
            <p:cNvSpPr/>
            <p:nvPr/>
          </p:nvSpPr>
          <p:spPr bwMode="auto">
            <a:xfrm>
              <a:off x="6938734" y="1556792"/>
              <a:ext cx="378000" cy="3996000"/>
            </a:xfrm>
            <a:prstGeom prst="rect">
              <a:avLst/>
            </a:prstGeom>
            <a:solidFill>
              <a:srgbClr val="92D050"/>
            </a:solidFill>
            <a:ln w="9525" cap="flat" cmpd="sng" algn="ctr">
              <a:solidFill>
                <a:schemeClr val="accent2">
                  <a:lumMod val="20000"/>
                  <a:lumOff val="80000"/>
                </a:schemeClr>
              </a:solidFill>
              <a:prstDash val="solid"/>
              <a:round/>
              <a:headEnd type="none" w="med" len="med"/>
              <a:tailEnd type="none" w="med" len="med"/>
            </a:ln>
            <a:effectLst>
              <a:outerShdw dist="50800" dir="5400000" sx="1000" sy="1000" algn="ctr" rotWithShape="0">
                <a:srgbClr val="000000"/>
              </a:outerShdw>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smtClean="0">
                <a:ln>
                  <a:solidFill>
                    <a:srgbClr val="FF0000"/>
                  </a:solidFill>
                </a:ln>
                <a:noFill/>
                <a:effectLst/>
                <a:latin typeface="Arial" panose="020B0604020202020204" pitchFamily="34" charset="0"/>
                <a:ea typeface="宋体" panose="02010600030101010101" pitchFamily="2" charset="-122"/>
              </a:endParaRPr>
            </a:p>
          </p:txBody>
        </p:sp>
        <p:pic>
          <p:nvPicPr>
            <p:cNvPr id="12" name="图片 11"/>
            <p:cNvPicPr/>
            <p:nvPr/>
          </p:nvPicPr>
          <p:blipFill rotWithShape="1">
            <a:blip r:embed="rId1" cstate="print">
              <a:extLst>
                <a:ext uri="{28A0092B-C50C-407E-A947-70E740481C1C}">
                  <a14:useLocalDpi xmlns:a14="http://schemas.microsoft.com/office/drawing/2010/main" val="0"/>
                </a:ext>
              </a:extLst>
            </a:blip>
            <a:srcRect r="5739" b="1809"/>
            <a:stretch>
              <a:fillRect/>
            </a:stretch>
          </p:blipFill>
          <p:spPr bwMode="auto">
            <a:xfrm>
              <a:off x="5247815" y="1506233"/>
              <a:ext cx="3684270" cy="4359910"/>
            </a:xfrm>
            <a:prstGeom prst="rect">
              <a:avLst/>
            </a:prstGeom>
            <a:ln>
              <a:noFill/>
            </a:ln>
          </p:spPr>
        </p:pic>
      </p:grpSp>
      <p:sp>
        <p:nvSpPr>
          <p:cNvPr id="16" name="矩形 15"/>
          <p:cNvSpPr/>
          <p:nvPr/>
        </p:nvSpPr>
        <p:spPr>
          <a:xfrm>
            <a:off x="243186" y="1467844"/>
            <a:ext cx="4544835" cy="400110"/>
          </a:xfrm>
          <a:prstGeom prst="rect">
            <a:avLst/>
          </a:prstGeom>
        </p:spPr>
        <p:txBody>
          <a:bodyPr wrap="none">
            <a:spAutoFit/>
          </a:bodyPr>
          <a:lstStyle/>
          <a:p>
            <a:pPr algn="ctr"/>
            <a:r>
              <a:rPr lang="zh-CN" altLang="en-US" sz="2000" b="1"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氦泡与离位损伤缺陷之间的协同效应：</a:t>
            </a:r>
            <a:endParaRPr lang="zh-CN" altLang="en-US" sz="20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8" name="表格 7"/>
          <p:cNvGraphicFramePr>
            <a:graphicFrameLocks noGrp="1"/>
          </p:cNvGraphicFramePr>
          <p:nvPr/>
        </p:nvGraphicFramePr>
        <p:xfrm>
          <a:off x="232650" y="2204864"/>
          <a:ext cx="4805215" cy="2887421"/>
        </p:xfrm>
        <a:graphic>
          <a:graphicData uri="http://schemas.openxmlformats.org/drawingml/2006/table">
            <a:tbl>
              <a:tblPr firstRow="1" firstCol="1" bandRow="1">
                <a:effectLst/>
                <a:tableStyleId>{5C22544A-7EE6-4342-B048-85BDC9FD1C3A}</a:tableStyleId>
              </a:tblPr>
              <a:tblGrid>
                <a:gridCol w="555717"/>
                <a:gridCol w="1081146"/>
                <a:gridCol w="1153852"/>
                <a:gridCol w="959172"/>
                <a:gridCol w="1055328"/>
              </a:tblGrid>
              <a:tr h="590282">
                <a:tc rowSpan="2">
                  <a:txBody>
                    <a:bodyPr/>
                    <a:lstStyle/>
                    <a:p>
                      <a:pPr algn="ctr">
                        <a:spcAft>
                          <a:spcPts val="0"/>
                        </a:spcAft>
                      </a:pPr>
                      <a:r>
                        <a:rPr lang="zh-CN" sz="1600" b="1" kern="100" dirty="0">
                          <a:solidFill>
                            <a:schemeClr val="tx1"/>
                          </a:solidFill>
                          <a:effectLst/>
                          <a:latin typeface="华文楷体" panose="02010600040101010101" pitchFamily="2" charset="-122"/>
                          <a:ea typeface="华文楷体" panose="02010600040101010101" pitchFamily="2" charset="-122"/>
                        </a:rPr>
                        <a:t>样品</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2">
                  <a:txBody>
                    <a:bodyPr/>
                    <a:lstStyle/>
                    <a:p>
                      <a:pPr algn="ctr">
                        <a:spcAft>
                          <a:spcPts val="0"/>
                        </a:spcAft>
                      </a:pPr>
                      <a:r>
                        <a:rPr lang="en-US" altLang="zh-CN" sz="1600" b="1" kern="100" dirty="0" err="1" smtClean="0">
                          <a:solidFill>
                            <a:schemeClr val="tx1"/>
                          </a:solidFill>
                          <a:effectLst/>
                          <a:latin typeface="华文楷体" panose="02010600040101010101" pitchFamily="2" charset="-122"/>
                          <a:ea typeface="华文楷体" panose="02010600040101010101" pitchFamily="2" charset="-122"/>
                        </a:rPr>
                        <a:t>Xe</a:t>
                      </a:r>
                      <a:r>
                        <a:rPr lang="zh-CN" altLang="zh-CN" sz="1600" b="1" kern="100" dirty="0" smtClean="0">
                          <a:solidFill>
                            <a:schemeClr val="tx1"/>
                          </a:solidFill>
                          <a:effectLst/>
                          <a:latin typeface="华文楷体" panose="02010600040101010101" pitchFamily="2" charset="-122"/>
                          <a:ea typeface="华文楷体" panose="02010600040101010101" pitchFamily="2" charset="-122"/>
                        </a:rPr>
                        <a:t>离子</a:t>
                      </a:r>
                      <a:endParaRPr lang="en-US" altLang="zh-CN" sz="1600" b="1" kern="100" dirty="0" smtClean="0">
                        <a:solidFill>
                          <a:schemeClr val="tx1"/>
                        </a:solidFill>
                        <a:effectLst/>
                        <a:latin typeface="华文楷体" panose="02010600040101010101" pitchFamily="2" charset="-122"/>
                        <a:ea typeface="华文楷体" panose="02010600040101010101" pitchFamily="2" charset="-122"/>
                      </a:endParaRPr>
                    </a:p>
                    <a:p>
                      <a:pPr algn="ctr">
                        <a:spcAft>
                          <a:spcPts val="0"/>
                        </a:spcAft>
                      </a:pPr>
                      <a:r>
                        <a:rPr lang="zh-CN" altLang="en-US" sz="1600" b="1" kern="100" dirty="0" smtClean="0">
                          <a:solidFill>
                            <a:schemeClr val="tx1"/>
                          </a:solidFill>
                          <a:effectLst/>
                          <a:latin typeface="华文楷体" panose="02010600040101010101" pitchFamily="2" charset="-122"/>
                          <a:ea typeface="华文楷体" panose="02010600040101010101" pitchFamily="2" charset="-122"/>
                        </a:rPr>
                        <a:t>（</a:t>
                      </a:r>
                      <a:r>
                        <a:rPr lang="en-US" altLang="zh-CN" sz="1600" b="1" kern="100" dirty="0" smtClean="0">
                          <a:solidFill>
                            <a:schemeClr val="tx1"/>
                          </a:solidFill>
                          <a:effectLst/>
                          <a:latin typeface="华文楷体" panose="02010600040101010101" pitchFamily="2" charset="-122"/>
                          <a:ea typeface="华文楷体" panose="02010600040101010101" pitchFamily="2" charset="-122"/>
                        </a:rPr>
                        <a:t>7 MeV</a:t>
                      </a:r>
                      <a:r>
                        <a:rPr lang="zh-CN" altLang="en-US"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cPr/>
                </a:tc>
                <a:tc gridSpan="2">
                  <a:txBody>
                    <a:bodyPr/>
                    <a:lstStyle/>
                    <a:p>
                      <a:pPr algn="ctr">
                        <a:spcAft>
                          <a:spcPts val="0"/>
                        </a:spcAft>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He</a:t>
                      </a:r>
                      <a:r>
                        <a:rPr lang="zh-CN" altLang="zh-CN" sz="1600" b="1" kern="100" dirty="0" smtClean="0">
                          <a:solidFill>
                            <a:schemeClr val="tx1"/>
                          </a:solidFill>
                          <a:effectLst/>
                          <a:latin typeface="华文楷体" panose="02010600040101010101" pitchFamily="2" charset="-122"/>
                          <a:ea typeface="华文楷体" panose="02010600040101010101" pitchFamily="2" charset="-122"/>
                        </a:rPr>
                        <a:t>离子</a:t>
                      </a:r>
                      <a:endParaRPr lang="en-US" altLang="zh-CN" sz="1600" b="1" kern="100" dirty="0" smtClean="0">
                        <a:solidFill>
                          <a:schemeClr val="tx1"/>
                        </a:solidFill>
                        <a:effectLst/>
                        <a:latin typeface="华文楷体" panose="02010600040101010101" pitchFamily="2" charset="-122"/>
                        <a:ea typeface="华文楷体" panose="02010600040101010101" pitchFamily="2" charset="-122"/>
                      </a:endParaRPr>
                    </a:p>
                    <a:p>
                      <a:pPr algn="ctr">
                        <a:spcAft>
                          <a:spcPts val="0"/>
                        </a:spcAft>
                      </a:pPr>
                      <a:r>
                        <a:rPr lang="zh-CN" altLang="en-US" sz="1600" b="1" kern="100" dirty="0" smtClean="0">
                          <a:solidFill>
                            <a:schemeClr val="tx1"/>
                          </a:solidFill>
                          <a:effectLst/>
                          <a:latin typeface="华文楷体" panose="02010600040101010101" pitchFamily="2" charset="-122"/>
                          <a:ea typeface="华文楷体" panose="02010600040101010101" pitchFamily="2" charset="-122"/>
                        </a:rPr>
                        <a:t>（</a:t>
                      </a:r>
                      <a:r>
                        <a:rPr lang="en-US" altLang="zh-CN" sz="1600" b="1" kern="100" dirty="0" smtClean="0">
                          <a:solidFill>
                            <a:schemeClr val="tx1"/>
                          </a:solidFill>
                          <a:effectLst/>
                          <a:latin typeface="华文楷体" panose="02010600040101010101" pitchFamily="2" charset="-122"/>
                          <a:ea typeface="华文楷体" panose="02010600040101010101" pitchFamily="2" charset="-122"/>
                        </a:rPr>
                        <a:t>400 </a:t>
                      </a:r>
                      <a:r>
                        <a:rPr lang="en-US" altLang="zh-CN" sz="1600" b="1" kern="100" dirty="0" err="1" smtClean="0">
                          <a:solidFill>
                            <a:schemeClr val="tx1"/>
                          </a:solidFill>
                          <a:effectLst/>
                          <a:latin typeface="华文楷体" panose="02010600040101010101" pitchFamily="2" charset="-122"/>
                          <a:ea typeface="华文楷体" panose="02010600040101010101" pitchFamily="2" charset="-122"/>
                        </a:rPr>
                        <a:t>keV</a:t>
                      </a:r>
                      <a:r>
                        <a:rPr lang="zh-CN" altLang="en-US"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cPr/>
                </a:tc>
              </a:tr>
              <a:tr h="721310">
                <a:tc vMerge="1">
                  <a:tcPr/>
                </a:tc>
                <a:tc>
                  <a:txBody>
                    <a:bodyPr/>
                    <a:lstStyle/>
                    <a:p>
                      <a:pPr algn="ctr">
                        <a:spcAft>
                          <a:spcPts val="0"/>
                        </a:spcAft>
                      </a:pPr>
                      <a:r>
                        <a:rPr lang="zh-CN" sz="1600" b="1" kern="100" dirty="0" smtClean="0">
                          <a:effectLst/>
                          <a:latin typeface="华文楷体" panose="02010600040101010101" pitchFamily="2" charset="-122"/>
                          <a:ea typeface="华文楷体" panose="02010600040101010101" pitchFamily="2" charset="-122"/>
                        </a:rPr>
                        <a:t>辐照温度</a:t>
                      </a:r>
                      <a:endParaRPr lang="zh-CN" sz="1600" b="1" kern="100" dirty="0">
                        <a:effectLst/>
                        <a:latin typeface="华文楷体" panose="02010600040101010101" pitchFamily="2" charset="-122"/>
                        <a:ea typeface="华文楷体" panose="02010600040101010101" pitchFamily="2" charset="-122"/>
                      </a:endParaRPr>
                    </a:p>
                    <a:p>
                      <a:pPr algn="ctr">
                        <a:spcAft>
                          <a:spcPts val="0"/>
                        </a:spcAft>
                      </a:pPr>
                      <a:r>
                        <a:rPr lang="en-US" sz="1600" b="1" kern="100" dirty="0">
                          <a:effectLst/>
                          <a:latin typeface="华文楷体" panose="02010600040101010101" pitchFamily="2" charset="-122"/>
                          <a:ea typeface="华文楷体" panose="02010600040101010101" pitchFamily="2" charset="-122"/>
                        </a:rPr>
                        <a:t>(</a:t>
                      </a:r>
                      <a:r>
                        <a:rPr lang="zh-CN" sz="1600" b="1" kern="100" dirty="0">
                          <a:effectLst/>
                          <a:latin typeface="华文楷体" panose="02010600040101010101" pitchFamily="2" charset="-122"/>
                          <a:ea typeface="华文楷体" panose="02010600040101010101" pitchFamily="2" charset="-122"/>
                        </a:rPr>
                        <a:t>℃</a:t>
                      </a:r>
                      <a:r>
                        <a:rPr lang="en-US" sz="1600" b="1" kern="100" dirty="0">
                          <a:effectLst/>
                          <a:latin typeface="华文楷体" panose="02010600040101010101" pitchFamily="2" charset="-122"/>
                          <a:ea typeface="华文楷体" panose="02010600040101010101" pitchFamily="2" charset="-122"/>
                        </a:rPr>
                        <a:t>)</a:t>
                      </a:r>
                      <a:endParaRPr lang="zh-CN" sz="1600" b="1" kern="100" dirty="0">
                        <a:solidFill>
                          <a:srgbClr val="000000"/>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CN" sz="1600" b="1" kern="100" dirty="0">
                          <a:effectLst/>
                          <a:latin typeface="华文楷体" panose="02010600040101010101" pitchFamily="2" charset="-122"/>
                          <a:ea typeface="华文楷体" panose="02010600040101010101" pitchFamily="2" charset="-122"/>
                        </a:rPr>
                        <a:t>辐照剂量</a:t>
                      </a:r>
                      <a:endParaRPr lang="zh-CN" sz="1600" b="1" kern="100" dirty="0">
                        <a:effectLst/>
                        <a:latin typeface="华文楷体" panose="02010600040101010101" pitchFamily="2" charset="-122"/>
                        <a:ea typeface="华文楷体" panose="02010600040101010101" pitchFamily="2" charset="-122"/>
                      </a:endParaRPr>
                    </a:p>
                    <a:p>
                      <a:pPr algn="ctr">
                        <a:spcAft>
                          <a:spcPts val="0"/>
                        </a:spcAft>
                      </a:pPr>
                      <a:r>
                        <a:rPr lang="en-US" sz="1600" b="1" kern="100" dirty="0">
                          <a:effectLst/>
                          <a:latin typeface="华文楷体" panose="02010600040101010101" pitchFamily="2" charset="-122"/>
                          <a:ea typeface="华文楷体" panose="02010600040101010101" pitchFamily="2" charset="-122"/>
                        </a:rPr>
                        <a:t>(ions/cm</a:t>
                      </a:r>
                      <a:r>
                        <a:rPr lang="en-US" sz="1600" b="1" kern="100" baseline="30000" dirty="0">
                          <a:effectLst/>
                          <a:latin typeface="华文楷体" panose="02010600040101010101" pitchFamily="2" charset="-122"/>
                          <a:ea typeface="华文楷体" panose="02010600040101010101" pitchFamily="2" charset="-122"/>
                        </a:rPr>
                        <a:t>2</a:t>
                      </a:r>
                      <a:r>
                        <a:rPr lang="en-US" sz="1600" b="1" kern="100" dirty="0">
                          <a:effectLst/>
                          <a:latin typeface="华文楷体" panose="02010600040101010101" pitchFamily="2" charset="-122"/>
                          <a:ea typeface="华文楷体" panose="02010600040101010101" pitchFamily="2" charset="-122"/>
                        </a:rPr>
                        <a:t>)</a:t>
                      </a:r>
                      <a:endParaRPr lang="zh-CN" sz="1600" b="1" kern="100" dirty="0">
                        <a:solidFill>
                          <a:srgbClr val="000000"/>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CN" sz="1600" b="1" kern="100" dirty="0" smtClean="0">
                          <a:effectLst/>
                          <a:latin typeface="华文楷体" panose="02010600040101010101" pitchFamily="2" charset="-122"/>
                          <a:ea typeface="华文楷体" panose="02010600040101010101" pitchFamily="2" charset="-122"/>
                        </a:rPr>
                        <a:t>辐照温度</a:t>
                      </a:r>
                      <a:endParaRPr lang="zh-CN" sz="1600" b="1" kern="100" dirty="0">
                        <a:effectLst/>
                        <a:latin typeface="华文楷体" panose="02010600040101010101" pitchFamily="2" charset="-122"/>
                        <a:ea typeface="华文楷体" panose="02010600040101010101" pitchFamily="2" charset="-122"/>
                      </a:endParaRPr>
                    </a:p>
                    <a:p>
                      <a:pPr algn="ctr">
                        <a:spcAft>
                          <a:spcPts val="0"/>
                        </a:spcAft>
                      </a:pPr>
                      <a:r>
                        <a:rPr lang="en-US" sz="1600" b="1" kern="100" dirty="0">
                          <a:effectLst/>
                          <a:latin typeface="华文楷体" panose="02010600040101010101" pitchFamily="2" charset="-122"/>
                          <a:ea typeface="华文楷体" panose="02010600040101010101" pitchFamily="2" charset="-122"/>
                        </a:rPr>
                        <a:t>(</a:t>
                      </a:r>
                      <a:r>
                        <a:rPr lang="zh-CN" sz="1600" b="1" kern="100" dirty="0">
                          <a:effectLst/>
                          <a:latin typeface="华文楷体" panose="02010600040101010101" pitchFamily="2" charset="-122"/>
                          <a:ea typeface="华文楷体" panose="02010600040101010101" pitchFamily="2" charset="-122"/>
                        </a:rPr>
                        <a:t>℃</a:t>
                      </a:r>
                      <a:r>
                        <a:rPr lang="en-US" sz="1600" b="1" kern="100" dirty="0">
                          <a:effectLst/>
                          <a:latin typeface="华文楷体" panose="02010600040101010101" pitchFamily="2" charset="-122"/>
                          <a:ea typeface="华文楷体" panose="02010600040101010101" pitchFamily="2" charset="-122"/>
                        </a:rPr>
                        <a:t>)</a:t>
                      </a:r>
                      <a:endParaRPr lang="zh-CN" sz="1600" b="1" kern="100" dirty="0">
                        <a:solidFill>
                          <a:srgbClr val="000000"/>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CN" sz="1600" b="1" kern="100" dirty="0">
                          <a:effectLst/>
                          <a:latin typeface="华文楷体" panose="02010600040101010101" pitchFamily="2" charset="-122"/>
                          <a:ea typeface="华文楷体" panose="02010600040101010101" pitchFamily="2" charset="-122"/>
                        </a:rPr>
                        <a:t>辐照剂量</a:t>
                      </a:r>
                      <a:endParaRPr lang="zh-CN" sz="1600" b="1" kern="100" dirty="0">
                        <a:effectLst/>
                        <a:latin typeface="华文楷体" panose="02010600040101010101" pitchFamily="2" charset="-122"/>
                        <a:ea typeface="华文楷体" panose="02010600040101010101" pitchFamily="2" charset="-122"/>
                      </a:endParaRPr>
                    </a:p>
                    <a:p>
                      <a:pPr algn="ctr">
                        <a:spcAft>
                          <a:spcPts val="0"/>
                        </a:spcAft>
                      </a:pPr>
                      <a:r>
                        <a:rPr lang="en-US" sz="1600" b="1" kern="100" dirty="0">
                          <a:effectLst/>
                          <a:latin typeface="华文楷体" panose="02010600040101010101" pitchFamily="2" charset="-122"/>
                          <a:ea typeface="华文楷体" panose="02010600040101010101" pitchFamily="2" charset="-122"/>
                        </a:rPr>
                        <a:t>(ions/cm</a:t>
                      </a:r>
                      <a:r>
                        <a:rPr lang="en-US" sz="1600" b="1" kern="100" baseline="30000" dirty="0">
                          <a:effectLst/>
                          <a:latin typeface="华文楷体" panose="02010600040101010101" pitchFamily="2" charset="-122"/>
                          <a:ea typeface="华文楷体" panose="02010600040101010101" pitchFamily="2" charset="-122"/>
                        </a:rPr>
                        <a:t>2</a:t>
                      </a:r>
                      <a:r>
                        <a:rPr lang="en-US" sz="1600" b="1" kern="100" dirty="0">
                          <a:effectLst/>
                          <a:latin typeface="华文楷体" panose="02010600040101010101" pitchFamily="2" charset="-122"/>
                          <a:ea typeface="华文楷体" panose="02010600040101010101" pitchFamily="2" charset="-122"/>
                        </a:rPr>
                        <a:t>)</a:t>
                      </a:r>
                      <a:endParaRPr lang="zh-CN" sz="1600" b="1" kern="100" dirty="0">
                        <a:solidFill>
                          <a:srgbClr val="000000"/>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9520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S</a:t>
                      </a:r>
                      <a:r>
                        <a:rPr lang="en-US" altLang="zh-CN" sz="1600" b="1" kern="100" baseline="-25000" dirty="0" smtClean="0">
                          <a:solidFill>
                            <a:schemeClr val="tx1"/>
                          </a:solidFill>
                          <a:effectLst/>
                          <a:latin typeface="华文楷体" panose="02010600040101010101" pitchFamily="2" charset="-122"/>
                          <a:ea typeface="华文楷体" panose="02010600040101010101" pitchFamily="2" charset="-122"/>
                        </a:rPr>
                        <a:t>1</a:t>
                      </a:r>
                      <a:endParaRPr lang="zh-CN" altLang="zh-CN" sz="16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95205">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S</a:t>
                      </a:r>
                      <a:r>
                        <a:rPr lang="en-US" sz="1600" b="1" kern="100" baseline="-25000" dirty="0">
                          <a:solidFill>
                            <a:schemeClr val="tx1"/>
                          </a:solidFill>
                          <a:effectLst/>
                          <a:latin typeface="华文楷体" panose="02010600040101010101" pitchFamily="2" charset="-122"/>
                          <a:ea typeface="华文楷体" panose="02010600040101010101" pitchFamily="2" charset="-122"/>
                        </a:rPr>
                        <a:t>2</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1.1×10</a:t>
                      </a:r>
                      <a:r>
                        <a:rPr lang="en-US" sz="1600" b="1" kern="100" baseline="30000" dirty="0" smtClean="0">
                          <a:solidFill>
                            <a:schemeClr val="tx1"/>
                          </a:solidFill>
                          <a:effectLst/>
                          <a:latin typeface="华文楷体" panose="02010600040101010101" pitchFamily="2" charset="-122"/>
                          <a:ea typeface="华文楷体" panose="02010600040101010101" pitchFamily="2" charset="-122"/>
                        </a:rPr>
                        <a:t>15</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90214">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S</a:t>
                      </a:r>
                      <a:r>
                        <a:rPr lang="en-US" sz="1600" b="1" kern="100" baseline="-25000" dirty="0">
                          <a:solidFill>
                            <a:schemeClr val="tx1"/>
                          </a:solidFill>
                          <a:effectLst/>
                          <a:latin typeface="华文楷体" panose="02010600040101010101" pitchFamily="2" charset="-122"/>
                          <a:ea typeface="华文楷体" panose="02010600040101010101" pitchFamily="2" charset="-122"/>
                        </a:rPr>
                        <a:t>3</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altLang="zh-CN" sz="1600" b="1" kern="100" dirty="0" smtClean="0">
                          <a:solidFill>
                            <a:schemeClr val="tx1"/>
                          </a:solidFill>
                          <a:effectLst/>
                          <a:latin typeface="华文楷体" panose="02010600040101010101" pitchFamily="2" charset="-122"/>
                          <a:ea typeface="华文楷体" panose="02010600040101010101" pitchFamily="2" charset="-122"/>
                        </a:rPr>
                        <a:t>-</a:t>
                      </a:r>
                      <a:endParaRPr lang="zh-CN" alt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3×10</a:t>
                      </a:r>
                      <a:r>
                        <a:rPr lang="en-US" sz="1600" b="1" kern="100" baseline="30000" dirty="0" smtClean="0">
                          <a:solidFill>
                            <a:schemeClr val="tx1"/>
                          </a:solidFill>
                          <a:effectLst/>
                          <a:latin typeface="华文楷体" panose="02010600040101010101" pitchFamily="2" charset="-122"/>
                          <a:ea typeface="华文楷体" panose="02010600040101010101" pitchFamily="2" charset="-122"/>
                        </a:rPr>
                        <a:t>16</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95205">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S</a:t>
                      </a:r>
                      <a:r>
                        <a:rPr lang="en-US" sz="1600" b="1" kern="100" baseline="-25000" dirty="0" smtClean="0">
                          <a:solidFill>
                            <a:schemeClr val="tx1"/>
                          </a:solidFill>
                          <a:effectLst/>
                          <a:latin typeface="华文楷体" panose="02010600040101010101" pitchFamily="2" charset="-122"/>
                          <a:ea typeface="华文楷体" panose="02010600040101010101" pitchFamily="2" charset="-122"/>
                        </a:rPr>
                        <a:t>4</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smtClean="0">
                          <a:solidFill>
                            <a:schemeClr val="tx1"/>
                          </a:solidFill>
                          <a:effectLst/>
                          <a:latin typeface="华文楷体" panose="02010600040101010101" pitchFamily="2" charset="-122"/>
                          <a:ea typeface="华文楷体" panose="02010600040101010101" pitchFamily="2" charset="-122"/>
                        </a:rPr>
                        <a:t>1.1×10</a:t>
                      </a:r>
                      <a:r>
                        <a:rPr lang="en-US" sz="1600" b="1" kern="100" baseline="30000" dirty="0" smtClean="0">
                          <a:solidFill>
                            <a:schemeClr val="tx1"/>
                          </a:solidFill>
                          <a:effectLst/>
                          <a:latin typeface="华文楷体" panose="02010600040101010101" pitchFamily="2" charset="-122"/>
                          <a:ea typeface="华文楷体" panose="02010600040101010101" pitchFamily="2" charset="-122"/>
                        </a:rPr>
                        <a:t>15</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650</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b="1" kern="100" dirty="0">
                          <a:solidFill>
                            <a:schemeClr val="tx1"/>
                          </a:solidFill>
                          <a:effectLst/>
                          <a:latin typeface="华文楷体" panose="02010600040101010101" pitchFamily="2" charset="-122"/>
                          <a:ea typeface="华文楷体" panose="02010600040101010101" pitchFamily="2" charset="-122"/>
                        </a:rPr>
                        <a:t>3×10</a:t>
                      </a:r>
                      <a:r>
                        <a:rPr lang="en-US" sz="1600" b="1" kern="100" baseline="30000" dirty="0">
                          <a:solidFill>
                            <a:schemeClr val="tx1"/>
                          </a:solidFill>
                          <a:effectLst/>
                          <a:latin typeface="华文楷体" panose="02010600040101010101" pitchFamily="2" charset="-122"/>
                          <a:ea typeface="华文楷体" panose="02010600040101010101" pitchFamily="2" charset="-122"/>
                        </a:rPr>
                        <a:t>16</a:t>
                      </a:r>
                      <a:endParaRPr lang="zh-CN" sz="1600" b="1" kern="100" dirty="0">
                        <a:solidFill>
                          <a:schemeClr val="tx1"/>
                        </a:solidFill>
                        <a:effectLst/>
                        <a:latin typeface="华文楷体" panose="02010600040101010101" pitchFamily="2" charset="-122"/>
                        <a:ea typeface="华文楷体" panose="02010600040101010101" pitchFamily="2" charset="-122"/>
                        <a:cs typeface="Arial" panose="020B06040202020202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sp>
        <p:nvSpPr>
          <p:cNvPr id="9" name="Rectangle 1"/>
          <p:cNvSpPr>
            <a:spLocks noChangeArrowheads="1"/>
          </p:cNvSpPr>
          <p:nvPr/>
        </p:nvSpPr>
        <p:spPr bwMode="auto">
          <a:xfrm>
            <a:off x="1403648" y="1844824"/>
            <a:ext cx="28803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1600" b="1" dirty="0" err="1"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Xe+He</a:t>
            </a:r>
            <a:r>
              <a:rPr lang="en-US" altLang="zh-CN"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 </a:t>
            </a:r>
            <a:r>
              <a:rPr lang="zh-CN" altLang="en-US"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辐照</a:t>
            </a:r>
            <a:r>
              <a:rPr kumimoji="0" lang="zh-CN" altLang="en-US" sz="1600" b="1" i="0" u="none" strike="noStrike" cap="none" normalizeH="0" baseline="0" dirty="0" smtClean="0">
                <a:ln>
                  <a:noFill/>
                </a:ln>
                <a:solidFill>
                  <a:srgbClr val="000000"/>
                </a:solidFill>
                <a:effectLst/>
                <a:latin typeface="华文楷体" panose="02010600040101010101" pitchFamily="2" charset="-122"/>
                <a:ea typeface="华文楷体" panose="02010600040101010101" pitchFamily="2" charset="-122"/>
                <a:cs typeface="Times New Roman" panose="02020603050405020304" pitchFamily="18" charset="0"/>
              </a:rPr>
              <a:t>实验的实验条件</a:t>
            </a:r>
            <a:endParaRPr kumimoji="0" lang="zh-CN" altLang="en-US" sz="16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p:txBody>
      </p:sp>
      <p:sp>
        <p:nvSpPr>
          <p:cNvPr id="10" name="矩形 9"/>
          <p:cNvSpPr/>
          <p:nvPr/>
        </p:nvSpPr>
        <p:spPr>
          <a:xfrm>
            <a:off x="3255403" y="820382"/>
            <a:ext cx="2952328" cy="484362"/>
          </a:xfrm>
          <a:prstGeom prst="rect">
            <a:avLst/>
          </a:prstGeom>
          <a:ln w="28575">
            <a:solidFill>
              <a:srgbClr val="DEC0B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任意多边形 10"/>
          <p:cNvSpPr/>
          <p:nvPr/>
        </p:nvSpPr>
        <p:spPr>
          <a:xfrm>
            <a:off x="3327411" y="703265"/>
            <a:ext cx="2827886" cy="548773"/>
          </a:xfrm>
          <a:custGeom>
            <a:avLst/>
            <a:gdLst>
              <a:gd name="connsiteX0" fmla="*/ 0 w 3877440"/>
              <a:gd name="connsiteY0" fmla="*/ 117120 h 702704"/>
              <a:gd name="connsiteX1" fmla="*/ 117120 w 3877440"/>
              <a:gd name="connsiteY1" fmla="*/ 0 h 702704"/>
              <a:gd name="connsiteX2" fmla="*/ 3760320 w 3877440"/>
              <a:gd name="connsiteY2" fmla="*/ 0 h 702704"/>
              <a:gd name="connsiteX3" fmla="*/ 3877440 w 3877440"/>
              <a:gd name="connsiteY3" fmla="*/ 117120 h 702704"/>
              <a:gd name="connsiteX4" fmla="*/ 3877440 w 3877440"/>
              <a:gd name="connsiteY4" fmla="*/ 585584 h 702704"/>
              <a:gd name="connsiteX5" fmla="*/ 3760320 w 3877440"/>
              <a:gd name="connsiteY5" fmla="*/ 702704 h 702704"/>
              <a:gd name="connsiteX6" fmla="*/ 117120 w 3877440"/>
              <a:gd name="connsiteY6" fmla="*/ 702704 h 702704"/>
              <a:gd name="connsiteX7" fmla="*/ 0 w 3877440"/>
              <a:gd name="connsiteY7" fmla="*/ 585584 h 702704"/>
              <a:gd name="connsiteX8" fmla="*/ 0 w 3877440"/>
              <a:gd name="connsiteY8" fmla="*/ 117120 h 7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440" h="702704">
                <a:moveTo>
                  <a:pt x="0" y="117120"/>
                </a:moveTo>
                <a:cubicBezTo>
                  <a:pt x="0" y="52436"/>
                  <a:pt x="52436" y="0"/>
                  <a:pt x="117120" y="0"/>
                </a:cubicBezTo>
                <a:lnTo>
                  <a:pt x="3760320" y="0"/>
                </a:lnTo>
                <a:cubicBezTo>
                  <a:pt x="3825004" y="0"/>
                  <a:pt x="3877440" y="52436"/>
                  <a:pt x="3877440" y="117120"/>
                </a:cubicBezTo>
                <a:lnTo>
                  <a:pt x="3877440" y="585584"/>
                </a:lnTo>
                <a:cubicBezTo>
                  <a:pt x="3877440" y="650268"/>
                  <a:pt x="3825004" y="702704"/>
                  <a:pt x="3760320" y="702704"/>
                </a:cubicBezTo>
                <a:lnTo>
                  <a:pt x="117120" y="702704"/>
                </a:lnTo>
                <a:cubicBezTo>
                  <a:pt x="52436" y="702704"/>
                  <a:pt x="0" y="650268"/>
                  <a:pt x="0" y="585584"/>
                </a:cubicBezTo>
                <a:lnTo>
                  <a:pt x="0" y="117120"/>
                </a:lnTo>
                <a:close/>
              </a:path>
            </a:pathLst>
          </a:custGeom>
          <a:solidFill>
            <a:srgbClr val="F5EB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04" tIns="34303" rIns="181004" bIns="34303" numCol="1" spcCol="1270" anchor="ctr" anchorCtr="0">
            <a:noAutofit/>
          </a:bodyPr>
          <a:lstStyle/>
          <a:p>
            <a:pPr lvl="0" algn="ctr" defTabSz="1244600">
              <a:lnSpc>
                <a:spcPct val="90000"/>
              </a:lnSpc>
              <a:spcAft>
                <a:spcPct val="35000"/>
              </a:spcAft>
            </a:pPr>
            <a:r>
              <a:rPr lang="zh-CN" altLang="en-US" sz="2800" b="1" kern="1200" dirty="0" smtClean="0">
                <a:solidFill>
                  <a:srgbClr val="0000FF"/>
                </a:solidFill>
                <a:latin typeface="华文楷体" panose="02010600040101010101" pitchFamily="2" charset="-122"/>
                <a:ea typeface="华文楷体" panose="02010600040101010101" pitchFamily="2" charset="-122"/>
              </a:rPr>
              <a:t>实验方案设计</a:t>
            </a:r>
            <a:endParaRPr lang="zh-CN" altLang="en-US" sz="2800" b="1" kern="1200" dirty="0">
              <a:solidFill>
                <a:srgbClr val="0000FF"/>
              </a:solidFill>
              <a:latin typeface="华文楷体" panose="02010600040101010101" pitchFamily="2" charset="-122"/>
              <a:ea typeface="华文楷体" panose="02010600040101010101" pitchFamily="2" charset="-122"/>
            </a:endParaRPr>
          </a:p>
        </p:txBody>
      </p:sp>
      <p:sp>
        <p:nvSpPr>
          <p:cNvPr id="13" name="Rectangle 1"/>
          <p:cNvSpPr>
            <a:spLocks noChangeArrowheads="1"/>
          </p:cNvSpPr>
          <p:nvPr/>
        </p:nvSpPr>
        <p:spPr bwMode="auto">
          <a:xfrm>
            <a:off x="5761464" y="5640819"/>
            <a:ext cx="266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SRIM</a:t>
            </a:r>
            <a:r>
              <a:rPr lang="zh-CN" altLang="en-US"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计算的氦</a:t>
            </a:r>
            <a:r>
              <a:rPr lang="en-US" altLang="zh-CN"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a:t>
            </a:r>
            <a:r>
              <a:rPr lang="zh-CN" altLang="en-US" sz="16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氙浓度及</a:t>
            </a:r>
            <a:r>
              <a:rPr lang="en-US" altLang="zh-CN" sz="1600" b="1" dirty="0" err="1"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dpa</a:t>
            </a:r>
            <a:endParaRPr kumimoji="0" lang="zh-CN" altLang="en-US" sz="16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p:txBody>
      </p:sp>
      <p:sp>
        <p:nvSpPr>
          <p:cNvPr id="14" name="矩形 13"/>
          <p:cNvSpPr/>
          <p:nvPr/>
        </p:nvSpPr>
        <p:spPr>
          <a:xfrm>
            <a:off x="198833" y="5229200"/>
            <a:ext cx="4824536" cy="830997"/>
          </a:xfrm>
          <a:prstGeom prst="rect">
            <a:avLst/>
          </a:prstGeom>
        </p:spPr>
        <p:txBody>
          <a:bodyPr wrap="square">
            <a:spAutoFit/>
          </a:bodyPr>
          <a:lstStyle/>
          <a:p>
            <a:pPr algn="just">
              <a:lnSpc>
                <a:spcPct val="120000"/>
              </a:lnSpc>
            </a:pPr>
            <a:r>
              <a:rPr lang="en-US" altLang="zh-CN" sz="2000" b="1" dirty="0" smtClean="0">
                <a:solidFill>
                  <a:srgbClr val="99CC00"/>
                </a:solidFill>
                <a:latin typeface="华文楷体" panose="02010600040101010101" pitchFamily="2" charset="-122"/>
                <a:ea typeface="华文楷体" panose="02010600040101010101" pitchFamily="2" charset="-122"/>
                <a:cs typeface="Times New Roman" panose="02020603050405020304" pitchFamily="18" charset="0"/>
              </a:rPr>
              <a:t>700-900 nm</a:t>
            </a:r>
            <a:r>
              <a:rPr lang="zh-CN" altLang="en-US" sz="2000" b="1" dirty="0" smtClean="0">
                <a:solidFill>
                  <a:srgbClr val="99CC00"/>
                </a:solidFill>
                <a:latin typeface="华文楷体" panose="02010600040101010101" pitchFamily="2" charset="-122"/>
                <a:ea typeface="华文楷体" panose="02010600040101010101" pitchFamily="2" charset="-122"/>
                <a:cs typeface="Times New Roman" panose="02020603050405020304" pitchFamily="18" charset="0"/>
              </a:rPr>
              <a:t>区域：氦浓度峰值与离位损伤峰值重合，协同效应在该区域更明显。</a:t>
            </a:r>
            <a:endParaRPr lang="zh-CN" altLang="en-US" sz="2000" b="1" dirty="0">
              <a:solidFill>
                <a:srgbClr val="99CC00"/>
              </a:solidFill>
              <a:latin typeface="华文楷体" panose="02010600040101010101" pitchFamily="2" charset="-122"/>
              <a:ea typeface="华文楷体" panose="02010600040101010101" pitchFamily="2" charset="-122"/>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91880" y="1556792"/>
            <a:ext cx="5544616" cy="4752528"/>
            <a:chOff x="1115616" y="684383"/>
            <a:chExt cx="6702248" cy="5849713"/>
          </a:xfrm>
        </p:grpSpPr>
        <p:pic>
          <p:nvPicPr>
            <p:cNvPr id="7" name="图片 6"/>
            <p:cNvPicPr/>
            <p:nvPr/>
          </p:nvPicPr>
          <p:blipFill rotWithShape="1">
            <a:blip r:embed="rId1" cstate="print">
              <a:extLst>
                <a:ext uri="{28A0092B-C50C-407E-A947-70E740481C1C}">
                  <a14:useLocalDpi xmlns:a14="http://schemas.microsoft.com/office/drawing/2010/main" val="0"/>
                </a:ext>
              </a:extLst>
            </a:blip>
            <a:srcRect l="2445" t="1360" r="1965" b="2618"/>
            <a:stretch>
              <a:fillRect/>
            </a:stretch>
          </p:blipFill>
          <p:spPr bwMode="auto">
            <a:xfrm>
              <a:off x="1115616" y="3294326"/>
              <a:ext cx="2923923" cy="3239770"/>
            </a:xfrm>
            <a:prstGeom prst="rect">
              <a:avLst/>
            </a:prstGeom>
            <a:ln>
              <a:noFill/>
            </a:ln>
          </p:spPr>
        </p:pic>
        <p:pic>
          <p:nvPicPr>
            <p:cNvPr id="8" name="图片 7"/>
            <p:cNvPicPr/>
            <p:nvPr/>
          </p:nvPicPr>
          <p:blipFill rotWithShape="1">
            <a:blip r:embed="rId2" cstate="print">
              <a:extLst>
                <a:ext uri="{28A0092B-C50C-407E-A947-70E740481C1C}">
                  <a14:useLocalDpi xmlns:a14="http://schemas.microsoft.com/office/drawing/2010/main" val="0"/>
                </a:ext>
              </a:extLst>
            </a:blip>
            <a:srcRect l="1941" t="1650" r="813"/>
            <a:stretch>
              <a:fillRect/>
            </a:stretch>
          </p:blipFill>
          <p:spPr bwMode="auto">
            <a:xfrm>
              <a:off x="4109509" y="684383"/>
              <a:ext cx="3669460" cy="2663706"/>
            </a:xfrm>
            <a:prstGeom prst="rect">
              <a:avLst/>
            </a:prstGeom>
            <a:ln>
              <a:noFill/>
            </a:ln>
          </p:spPr>
        </p:pic>
        <p:pic>
          <p:nvPicPr>
            <p:cNvPr id="9" name="图片 8"/>
            <p:cNvPicPr/>
            <p:nvPr/>
          </p:nvPicPr>
          <p:blipFill rotWithShape="1">
            <a:blip r:embed="rId3">
              <a:extLst>
                <a:ext uri="{28A0092B-C50C-407E-A947-70E740481C1C}">
                  <a14:useLocalDpi xmlns:a14="http://schemas.microsoft.com/office/drawing/2010/main" val="0"/>
                </a:ext>
              </a:extLst>
            </a:blip>
            <a:srcRect l="2295" t="1572" r="2574" b="3022"/>
            <a:stretch>
              <a:fillRect/>
            </a:stretch>
          </p:blipFill>
          <p:spPr bwMode="auto">
            <a:xfrm>
              <a:off x="3988063" y="3284984"/>
              <a:ext cx="3829801" cy="3230749"/>
            </a:xfrm>
            <a:prstGeom prst="rect">
              <a:avLst/>
            </a:prstGeom>
            <a:ln>
              <a:noFill/>
            </a:ln>
          </p:spPr>
        </p:pic>
        <p:pic>
          <p:nvPicPr>
            <p:cNvPr id="10" name="图片 9"/>
            <p:cNvPicPr/>
            <p:nvPr/>
          </p:nvPicPr>
          <p:blipFill rotWithShape="1">
            <a:blip r:embed="rId4" cstate="print">
              <a:extLst>
                <a:ext uri="{28A0092B-C50C-407E-A947-70E740481C1C}">
                  <a14:useLocalDpi xmlns:a14="http://schemas.microsoft.com/office/drawing/2010/main" val="0"/>
                </a:ext>
              </a:extLst>
            </a:blip>
            <a:srcRect r="11351"/>
            <a:stretch>
              <a:fillRect/>
            </a:stretch>
          </p:blipFill>
          <p:spPr>
            <a:xfrm>
              <a:off x="1184148" y="836712"/>
              <a:ext cx="2811788" cy="2392398"/>
            </a:xfrm>
            <a:prstGeom prst="rect">
              <a:avLst/>
            </a:prstGeom>
          </p:spPr>
        </p:pic>
        <p:sp>
          <p:nvSpPr>
            <p:cNvPr id="11" name="矩形 10"/>
            <p:cNvSpPr/>
            <p:nvPr/>
          </p:nvSpPr>
          <p:spPr>
            <a:xfrm>
              <a:off x="2019454" y="858362"/>
              <a:ext cx="1558440" cy="338554"/>
            </a:xfrm>
            <a:prstGeom prst="rect">
              <a:avLst/>
            </a:prstGeom>
          </p:spPr>
          <p:txBody>
            <a:bodyPr wrap="none">
              <a:spAutoFit/>
            </a:bodyPr>
            <a:lstStyle/>
            <a:p>
              <a:pPr algn="ctr"/>
              <a:r>
                <a:rPr lang="en-US" altLang="zh-CN" sz="1600" b="1" dirty="0" err="1"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Unirradiation</a:t>
              </a:r>
              <a:endParaRPr lang="zh-CN" altLang="en-US" sz="16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4" name="矩形 13"/>
          <p:cNvSpPr/>
          <p:nvPr/>
        </p:nvSpPr>
        <p:spPr>
          <a:xfrm>
            <a:off x="133669" y="1680550"/>
            <a:ext cx="3121734" cy="1938992"/>
          </a:xfrm>
          <a:prstGeom prst="rect">
            <a:avLst/>
          </a:prstGeom>
        </p:spPr>
        <p:txBody>
          <a:bodyPr wrap="square">
            <a:spAutoFit/>
          </a:bodyPr>
          <a:lstStyle/>
          <a:p>
            <a:pPr algn="just">
              <a:lnSpc>
                <a:spcPct val="150000"/>
              </a:lnSpc>
            </a:pPr>
            <a:r>
              <a:rPr lang="zh-CN" altLang="en-US" sz="1600" b="1" dirty="0" smtClean="0">
                <a:latin typeface="华文楷体" panose="02010600040101010101" pitchFamily="2" charset="-122"/>
                <a:ea typeface="华文楷体" panose="02010600040101010101" pitchFamily="2" charset="-122"/>
              </a:rPr>
              <a:t>辐照样品：</a:t>
            </a:r>
            <a:r>
              <a:rPr lang="en-US" altLang="zh-CN" sz="1600" b="1" dirty="0" err="1">
                <a:latin typeface="华文楷体" panose="02010600040101010101" pitchFamily="2" charset="-122"/>
                <a:ea typeface="华文楷体" panose="02010600040101010101" pitchFamily="2" charset="-122"/>
              </a:rPr>
              <a:t>Hastelloy</a:t>
            </a:r>
            <a:r>
              <a:rPr lang="en-US" altLang="zh-CN" sz="1600" b="1" dirty="0">
                <a:latin typeface="华文楷体" panose="02010600040101010101" pitchFamily="2" charset="-122"/>
                <a:ea typeface="华文楷体" panose="02010600040101010101" pitchFamily="2" charset="-122"/>
              </a:rPr>
              <a:t> N </a:t>
            </a:r>
            <a:r>
              <a:rPr lang="zh-CN" altLang="zh-CN" sz="1600" b="1" dirty="0" smtClean="0">
                <a:latin typeface="华文楷体" panose="02010600040101010101" pitchFamily="2" charset="-122"/>
                <a:ea typeface="华文楷体" panose="02010600040101010101" pitchFamily="2" charset="-122"/>
              </a:rPr>
              <a:t>合金</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zh-CN" altLang="en-US" sz="1600" b="1" dirty="0" smtClean="0">
                <a:latin typeface="华文楷体" panose="02010600040101010101" pitchFamily="2" charset="-122"/>
                <a:ea typeface="华文楷体" panose="02010600040101010101" pitchFamily="2" charset="-122"/>
              </a:rPr>
              <a:t>辐照条件：</a:t>
            </a:r>
            <a:r>
              <a:rPr lang="en-US" altLang="zh-CN" sz="1600" b="1" dirty="0" smtClean="0">
                <a:latin typeface="华文楷体" panose="02010600040101010101" pitchFamily="2" charset="-122"/>
                <a:ea typeface="华文楷体" panose="02010600040101010101" pitchFamily="2" charset="-122"/>
              </a:rPr>
              <a:t>400 </a:t>
            </a:r>
            <a:r>
              <a:rPr lang="en-US" altLang="zh-CN" sz="1600" b="1" dirty="0" err="1" smtClean="0">
                <a:latin typeface="华文楷体" panose="02010600040101010101" pitchFamily="2" charset="-122"/>
                <a:ea typeface="华文楷体" panose="02010600040101010101" pitchFamily="2" charset="-122"/>
              </a:rPr>
              <a:t>keV</a:t>
            </a:r>
            <a:r>
              <a:rPr lang="en-US" altLang="zh-CN" sz="1600" b="1" dirty="0">
                <a:latin typeface="华文楷体" panose="02010600040101010101" pitchFamily="2" charset="-122"/>
                <a:ea typeface="华文楷体" panose="02010600040101010101" pitchFamily="2" charset="-122"/>
              </a:rPr>
              <a:t> </a:t>
            </a:r>
            <a:r>
              <a:rPr lang="en-US" altLang="zh-CN" sz="1600" b="1" dirty="0" smtClean="0">
                <a:latin typeface="华文楷体" panose="02010600040101010101" pitchFamily="2" charset="-122"/>
                <a:ea typeface="华文楷体" panose="02010600040101010101" pitchFamily="2" charset="-122"/>
              </a:rPr>
              <a:t>He at </a:t>
            </a:r>
            <a:r>
              <a:rPr lang="en-US" altLang="zh-CN" sz="1600" b="1" dirty="0">
                <a:latin typeface="华文楷体" panose="02010600040101010101" pitchFamily="2" charset="-122"/>
                <a:ea typeface="华文楷体" panose="02010600040101010101" pitchFamily="2" charset="-122"/>
              </a:rPr>
              <a:t>650 ℃</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en-US" altLang="zh-CN" sz="1600" b="1" dirty="0" smtClean="0">
                <a:latin typeface="华文楷体" panose="02010600040101010101" pitchFamily="2" charset="-122"/>
                <a:ea typeface="华文楷体" panose="02010600040101010101" pitchFamily="2" charset="-122"/>
              </a:rPr>
              <a:t>                    7 MeV </a:t>
            </a:r>
            <a:r>
              <a:rPr lang="en-US" altLang="zh-CN" sz="1600" b="1" dirty="0" err="1" smtClean="0">
                <a:latin typeface="华文楷体" panose="02010600040101010101" pitchFamily="2" charset="-122"/>
                <a:ea typeface="华文楷体" panose="02010600040101010101" pitchFamily="2" charset="-122"/>
              </a:rPr>
              <a:t>Xe</a:t>
            </a:r>
            <a:r>
              <a:rPr lang="en-US" altLang="zh-CN" sz="1600" b="1" dirty="0" smtClean="0">
                <a:latin typeface="华文楷体" panose="02010600040101010101" pitchFamily="2" charset="-122"/>
                <a:ea typeface="华文楷体" panose="02010600040101010101" pitchFamily="2" charset="-122"/>
              </a:rPr>
              <a:t> at </a:t>
            </a:r>
            <a:r>
              <a:rPr lang="en-US" altLang="zh-CN" sz="1600" b="1" dirty="0">
                <a:latin typeface="华文楷体" panose="02010600040101010101" pitchFamily="2" charset="-122"/>
                <a:ea typeface="华文楷体" panose="02010600040101010101" pitchFamily="2" charset="-122"/>
              </a:rPr>
              <a:t>650 </a:t>
            </a:r>
            <a:r>
              <a:rPr lang="en-US" altLang="zh-CN" sz="1600" b="1" dirty="0" smtClean="0">
                <a:latin typeface="华文楷体" panose="02010600040101010101" pitchFamily="2" charset="-122"/>
                <a:ea typeface="华文楷体" panose="02010600040101010101" pitchFamily="2" charset="-122"/>
              </a:rPr>
              <a:t>℃</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zh-CN" altLang="en-US" sz="1600" b="1" dirty="0" smtClean="0">
                <a:latin typeface="华文楷体" panose="02010600040101010101" pitchFamily="2" charset="-122"/>
                <a:ea typeface="华文楷体" panose="02010600040101010101" pitchFamily="2" charset="-122"/>
              </a:rPr>
              <a:t>离子剂量：</a:t>
            </a:r>
            <a:r>
              <a:rPr lang="en-US" altLang="zh-CN" sz="1600" b="1" dirty="0" smtClean="0">
                <a:latin typeface="华文楷体" panose="02010600040101010101" pitchFamily="2" charset="-122"/>
                <a:ea typeface="华文楷体" panose="02010600040101010101" pitchFamily="2" charset="-122"/>
              </a:rPr>
              <a:t>He 3×10</a:t>
            </a:r>
            <a:r>
              <a:rPr lang="en-US" altLang="zh-CN" sz="1600" b="1" baseline="30000" dirty="0" smtClean="0">
                <a:latin typeface="华文楷体" panose="02010600040101010101" pitchFamily="2" charset="-122"/>
                <a:ea typeface="华文楷体" panose="02010600040101010101" pitchFamily="2" charset="-122"/>
              </a:rPr>
              <a:t>16 </a:t>
            </a:r>
            <a:r>
              <a:rPr lang="en-US" altLang="zh-CN" sz="1600" b="1" dirty="0" smtClean="0">
                <a:latin typeface="华文楷体" panose="02010600040101010101" pitchFamily="2" charset="-122"/>
                <a:ea typeface="华文楷体" panose="02010600040101010101" pitchFamily="2" charset="-122"/>
              </a:rPr>
              <a:t>ions/cm</a:t>
            </a:r>
            <a:r>
              <a:rPr lang="en-US" altLang="zh-CN" sz="1600" b="1" baseline="30000" dirty="0" smtClean="0">
                <a:latin typeface="华文楷体" panose="02010600040101010101" pitchFamily="2" charset="-122"/>
                <a:ea typeface="华文楷体" panose="02010600040101010101" pitchFamily="2" charset="-122"/>
              </a:rPr>
              <a:t>2</a:t>
            </a:r>
            <a:endParaRPr lang="en-US" altLang="zh-CN" sz="1600" b="1" baseline="30000" dirty="0" smtClean="0">
              <a:latin typeface="华文楷体" panose="02010600040101010101" pitchFamily="2" charset="-122"/>
              <a:ea typeface="华文楷体" panose="02010600040101010101" pitchFamily="2" charset="-122"/>
            </a:endParaRPr>
          </a:p>
          <a:p>
            <a:pPr algn="just">
              <a:lnSpc>
                <a:spcPct val="150000"/>
              </a:lnSpc>
            </a:pPr>
            <a:r>
              <a:rPr lang="en-US" altLang="zh-CN" sz="1600" b="1" dirty="0" smtClean="0">
                <a:latin typeface="华文楷体" panose="02010600040101010101" pitchFamily="2" charset="-122"/>
                <a:ea typeface="华文楷体" panose="02010600040101010101" pitchFamily="2" charset="-122"/>
              </a:rPr>
              <a:t>                    </a:t>
            </a:r>
            <a:r>
              <a:rPr lang="en-US" altLang="zh-CN" sz="1600" b="1" dirty="0" err="1" smtClean="0">
                <a:latin typeface="华文楷体" panose="02010600040101010101" pitchFamily="2" charset="-122"/>
                <a:ea typeface="华文楷体" panose="02010600040101010101" pitchFamily="2" charset="-122"/>
              </a:rPr>
              <a:t>Xe</a:t>
            </a:r>
            <a:r>
              <a:rPr lang="en-US" altLang="zh-CN" sz="1600" b="1" dirty="0" smtClean="0">
                <a:latin typeface="华文楷体" panose="02010600040101010101" pitchFamily="2" charset="-122"/>
                <a:ea typeface="华文楷体" panose="02010600040101010101" pitchFamily="2" charset="-122"/>
              </a:rPr>
              <a:t> 1.1×10</a:t>
            </a:r>
            <a:r>
              <a:rPr lang="en-US" altLang="zh-CN" sz="1600" b="1" baseline="30000" dirty="0" smtClean="0">
                <a:latin typeface="华文楷体" panose="02010600040101010101" pitchFamily="2" charset="-122"/>
                <a:ea typeface="华文楷体" panose="02010600040101010101" pitchFamily="2" charset="-122"/>
              </a:rPr>
              <a:t>15 </a:t>
            </a:r>
            <a:r>
              <a:rPr lang="en-US" altLang="zh-CN" sz="1600" b="1" dirty="0" smtClean="0">
                <a:latin typeface="华文楷体" panose="02010600040101010101" pitchFamily="2" charset="-122"/>
                <a:ea typeface="华文楷体" panose="02010600040101010101" pitchFamily="2" charset="-122"/>
              </a:rPr>
              <a:t>ions/cm</a:t>
            </a:r>
            <a:r>
              <a:rPr lang="en-US" altLang="zh-CN" sz="1600" b="1" baseline="30000" dirty="0" smtClean="0">
                <a:latin typeface="华文楷体" panose="02010600040101010101" pitchFamily="2" charset="-122"/>
                <a:ea typeface="华文楷体" panose="02010600040101010101" pitchFamily="2" charset="-122"/>
              </a:rPr>
              <a:t>2</a:t>
            </a:r>
            <a:endParaRPr lang="en-US" altLang="zh-CN" sz="1600" b="1" dirty="0">
              <a:latin typeface="华文楷体" panose="02010600040101010101" pitchFamily="2" charset="-122"/>
              <a:ea typeface="华文楷体" panose="02010600040101010101" pitchFamily="2" charset="-122"/>
            </a:endParaRPr>
          </a:p>
        </p:txBody>
      </p:sp>
      <p:sp>
        <p:nvSpPr>
          <p:cNvPr id="15" name="矩形 14"/>
          <p:cNvSpPr/>
          <p:nvPr/>
        </p:nvSpPr>
        <p:spPr>
          <a:xfrm>
            <a:off x="159987" y="5301208"/>
            <a:ext cx="3387705" cy="830997"/>
          </a:xfrm>
          <a:prstGeom prst="rect">
            <a:avLst/>
          </a:prstGeom>
        </p:spPr>
        <p:txBody>
          <a:bodyPr wrap="square">
            <a:spAutoFit/>
          </a:bodyPr>
          <a:lstStyle/>
          <a:p>
            <a:pPr algn="just">
              <a:lnSpc>
                <a:spcPct val="120000"/>
              </a:lnSpc>
            </a:pP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不同离子辐照</a:t>
            </a:r>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TEM</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结果：</a:t>
            </a:r>
            <a:r>
              <a:rPr lang="en-US" altLang="zh-CN" sz="2000" b="1" dirty="0" err="1" smtClean="0">
                <a:solidFill>
                  <a:srgbClr val="FF0000"/>
                </a:solidFill>
                <a:latin typeface="华文楷体" panose="02010600040101010101" pitchFamily="2" charset="-122"/>
                <a:ea typeface="华文楷体" panose="02010600040101010101" pitchFamily="2" charset="-122"/>
              </a:rPr>
              <a:t>Xe+He</a:t>
            </a:r>
            <a:r>
              <a:rPr lang="en-US" altLang="zh-CN" sz="2000" b="1" dirty="0" smtClean="0">
                <a:solidFill>
                  <a:srgbClr val="FF0000"/>
                </a:solidFill>
                <a:latin typeface="华文楷体" panose="02010600040101010101" pitchFamily="2" charset="-122"/>
                <a:ea typeface="华文楷体" panose="02010600040101010101" pitchFamily="2" charset="-122"/>
              </a:rPr>
              <a:t> </a:t>
            </a:r>
            <a:r>
              <a:rPr lang="zh-CN" altLang="en-US" sz="2000" b="1" dirty="0" smtClean="0">
                <a:solidFill>
                  <a:srgbClr val="FF0000"/>
                </a:solidFill>
                <a:latin typeface="华文楷体" panose="02010600040101010101" pitchFamily="2" charset="-122"/>
                <a:ea typeface="华文楷体" panose="02010600040101010101" pitchFamily="2" charset="-122"/>
              </a:rPr>
              <a:t>辐照位错环</a:t>
            </a:r>
            <a:r>
              <a:rPr lang="zh-CN" altLang="en-US" sz="2000" b="1" dirty="0">
                <a:solidFill>
                  <a:srgbClr val="FF0000"/>
                </a:solidFill>
                <a:latin typeface="华文楷体" panose="02010600040101010101" pitchFamily="2" charset="-122"/>
                <a:ea typeface="华文楷体" panose="02010600040101010101" pitchFamily="2" charset="-122"/>
              </a:rPr>
              <a:t>明显</a:t>
            </a:r>
            <a:r>
              <a:rPr lang="zh-CN" altLang="en-US" sz="2000" b="1" dirty="0" smtClean="0">
                <a:solidFill>
                  <a:srgbClr val="FF0000"/>
                </a:solidFill>
                <a:latin typeface="华文楷体" panose="02010600040101010101" pitchFamily="2" charset="-122"/>
                <a:ea typeface="华文楷体" panose="02010600040101010101" pitchFamily="2" charset="-122"/>
              </a:rPr>
              <a:t>增多</a:t>
            </a:r>
            <a:endParaRPr lang="zh-CN" altLang="en-US" sz="2000" b="1"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2" name="矩形 1"/>
          <p:cNvSpPr/>
          <p:nvPr/>
        </p:nvSpPr>
        <p:spPr>
          <a:xfrm>
            <a:off x="179512" y="3619542"/>
            <a:ext cx="2498807" cy="1534459"/>
          </a:xfrm>
          <a:prstGeom prst="rect">
            <a:avLst/>
          </a:prstGeom>
        </p:spPr>
        <p:txBody>
          <a:bodyPr wrap="square">
            <a:spAutoFit/>
          </a:bodyPr>
          <a:lstStyle/>
          <a:p>
            <a:pPr algn="just">
              <a:lnSpc>
                <a:spcPct val="150000"/>
              </a:lnSpc>
            </a:pPr>
            <a:r>
              <a:rPr lang="zh-CN" altLang="en-US" sz="1600" b="1" dirty="0">
                <a:latin typeface="华文楷体" panose="02010600040101010101" pitchFamily="2" charset="-122"/>
                <a:ea typeface="华文楷体" panose="02010600040101010101" pitchFamily="2" charset="-122"/>
              </a:rPr>
              <a:t>左上：未辐照样品</a:t>
            </a:r>
            <a:r>
              <a:rPr lang="zh-CN" altLang="en-US" sz="1600" b="1" dirty="0" smtClean="0">
                <a:latin typeface="华文楷体" panose="02010600040101010101" pitchFamily="2" charset="-122"/>
                <a:ea typeface="华文楷体" panose="02010600040101010101" pitchFamily="2" charset="-122"/>
              </a:rPr>
              <a:t>；</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zh-CN" altLang="en-US" sz="1600" b="1" dirty="0" smtClean="0">
                <a:latin typeface="华文楷体" panose="02010600040101010101" pitchFamily="2" charset="-122"/>
                <a:ea typeface="华文楷体" panose="02010600040101010101" pitchFamily="2" charset="-122"/>
              </a:rPr>
              <a:t>右</a:t>
            </a:r>
            <a:r>
              <a:rPr lang="zh-CN" altLang="en-US" sz="1600" b="1" dirty="0">
                <a:latin typeface="华文楷体" panose="02010600040101010101" pitchFamily="2" charset="-122"/>
                <a:ea typeface="华文楷体" panose="02010600040101010101" pitchFamily="2" charset="-122"/>
              </a:rPr>
              <a:t>上：单独</a:t>
            </a:r>
            <a:r>
              <a:rPr lang="en-US" altLang="zh-CN" sz="1600" b="1" dirty="0">
                <a:latin typeface="华文楷体" panose="02010600040101010101" pitchFamily="2" charset="-122"/>
                <a:ea typeface="华文楷体" panose="02010600040101010101" pitchFamily="2" charset="-122"/>
              </a:rPr>
              <a:t>He</a:t>
            </a:r>
            <a:r>
              <a:rPr lang="zh-CN" altLang="en-US" sz="1600" b="1" dirty="0">
                <a:latin typeface="华文楷体" panose="02010600040101010101" pitchFamily="2" charset="-122"/>
                <a:ea typeface="华文楷体" panose="02010600040101010101" pitchFamily="2" charset="-122"/>
              </a:rPr>
              <a:t>离子辐照</a:t>
            </a:r>
            <a:r>
              <a:rPr lang="zh-CN" altLang="en-US" sz="1600" b="1" dirty="0" smtClean="0">
                <a:latin typeface="华文楷体" panose="02010600040101010101" pitchFamily="2" charset="-122"/>
                <a:ea typeface="华文楷体" panose="02010600040101010101" pitchFamily="2" charset="-122"/>
              </a:rPr>
              <a:t>；</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zh-CN" altLang="en-US" sz="1600" b="1" dirty="0" smtClean="0">
                <a:latin typeface="华文楷体" panose="02010600040101010101" pitchFamily="2" charset="-122"/>
                <a:ea typeface="华文楷体" panose="02010600040101010101" pitchFamily="2" charset="-122"/>
              </a:rPr>
              <a:t>左下</a:t>
            </a:r>
            <a:r>
              <a:rPr lang="zh-CN" altLang="en-US" sz="1600" b="1" dirty="0">
                <a:latin typeface="华文楷体" panose="02010600040101010101" pitchFamily="2" charset="-122"/>
                <a:ea typeface="华文楷体" panose="02010600040101010101" pitchFamily="2" charset="-122"/>
              </a:rPr>
              <a:t>：单独</a:t>
            </a:r>
            <a:r>
              <a:rPr lang="en-US" altLang="zh-CN" sz="1600" b="1" dirty="0" err="1">
                <a:latin typeface="华文楷体" panose="02010600040101010101" pitchFamily="2" charset="-122"/>
                <a:ea typeface="华文楷体" panose="02010600040101010101" pitchFamily="2" charset="-122"/>
              </a:rPr>
              <a:t>Xe</a:t>
            </a:r>
            <a:r>
              <a:rPr lang="zh-CN" altLang="en-US" sz="1600" b="1" dirty="0">
                <a:latin typeface="华文楷体" panose="02010600040101010101" pitchFamily="2" charset="-122"/>
                <a:ea typeface="华文楷体" panose="02010600040101010101" pitchFamily="2" charset="-122"/>
              </a:rPr>
              <a:t>离子辐照</a:t>
            </a:r>
            <a:r>
              <a:rPr lang="zh-CN" altLang="en-US" sz="1600" b="1" dirty="0" smtClean="0">
                <a:latin typeface="华文楷体" panose="02010600040101010101" pitchFamily="2" charset="-122"/>
                <a:ea typeface="华文楷体" panose="02010600040101010101" pitchFamily="2" charset="-122"/>
              </a:rPr>
              <a:t>；</a:t>
            </a:r>
            <a:endParaRPr lang="en-US" altLang="zh-CN" sz="1600" b="1" dirty="0" smtClean="0">
              <a:latin typeface="华文楷体" panose="02010600040101010101" pitchFamily="2" charset="-122"/>
              <a:ea typeface="华文楷体" panose="02010600040101010101" pitchFamily="2" charset="-122"/>
            </a:endParaRPr>
          </a:p>
          <a:p>
            <a:pPr algn="just">
              <a:lnSpc>
                <a:spcPct val="150000"/>
              </a:lnSpc>
            </a:pPr>
            <a:r>
              <a:rPr lang="zh-CN" altLang="en-US" sz="1600" b="1" dirty="0" smtClean="0">
                <a:latin typeface="华文楷体" panose="02010600040101010101" pitchFamily="2" charset="-122"/>
                <a:ea typeface="华文楷体" panose="02010600040101010101" pitchFamily="2" charset="-122"/>
              </a:rPr>
              <a:t>右</a:t>
            </a:r>
            <a:r>
              <a:rPr lang="zh-CN" altLang="en-US" sz="1600" b="1" dirty="0">
                <a:latin typeface="华文楷体" panose="02010600040101010101" pitchFamily="2" charset="-122"/>
                <a:ea typeface="华文楷体" panose="02010600040101010101" pitchFamily="2" charset="-122"/>
              </a:rPr>
              <a:t>下</a:t>
            </a:r>
            <a:r>
              <a:rPr lang="zh-CN" altLang="en-US" sz="1600" b="1" dirty="0" smtClean="0">
                <a:latin typeface="华文楷体" panose="02010600040101010101" pitchFamily="2" charset="-122"/>
                <a:ea typeface="华文楷体" panose="02010600040101010101" pitchFamily="2" charset="-122"/>
              </a:rPr>
              <a:t>：</a:t>
            </a:r>
            <a:r>
              <a:rPr lang="en-US" altLang="zh-CN" sz="1600" b="1" dirty="0" err="1" smtClean="0">
                <a:latin typeface="华文楷体" panose="02010600040101010101" pitchFamily="2" charset="-122"/>
                <a:ea typeface="华文楷体" panose="02010600040101010101" pitchFamily="2" charset="-122"/>
              </a:rPr>
              <a:t>Xe+He</a:t>
            </a:r>
            <a:r>
              <a:rPr lang="zh-CN" altLang="en-US" sz="1600" b="1" dirty="0">
                <a:latin typeface="华文楷体" panose="02010600040101010101" pitchFamily="2" charset="-122"/>
                <a:ea typeface="华文楷体" panose="02010600040101010101" pitchFamily="2" charset="-122"/>
              </a:rPr>
              <a:t>离子辐照。</a:t>
            </a:r>
            <a:endParaRPr lang="zh-CN" altLang="en-US" sz="16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7" name="矩形 16"/>
          <p:cNvSpPr/>
          <p:nvPr/>
        </p:nvSpPr>
        <p:spPr>
          <a:xfrm>
            <a:off x="5212919" y="6464369"/>
            <a:ext cx="3823577" cy="276999"/>
          </a:xfrm>
          <a:prstGeom prst="rect">
            <a:avLst/>
          </a:prstGeom>
        </p:spPr>
        <p:txBody>
          <a:bodyPr wrap="square">
            <a:spAutoFit/>
          </a:bodyPr>
          <a:lstStyle/>
          <a:p>
            <a:pPr algn="just"/>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J.Z.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Liu et al.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a:t>
            </a:r>
            <a:r>
              <a:rPr lang="en-US" altLang="zh-CN" sz="1200" dirty="0" err="1">
                <a:latin typeface="Comic Sans MS" panose="030F0702030302020204" pitchFamily="66" charset="0"/>
                <a:ea typeface="微软雅黑" panose="020B0503020204020204" pitchFamily="34" charset="-122"/>
                <a:cs typeface="Times New Roman" panose="02020603050405020304" pitchFamily="18" charset="0"/>
              </a:rPr>
              <a:t>Nucl</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Mater.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517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2019) 328-336.</a:t>
            </a:r>
            <a:endParaRPr lang="zh-CN" altLang="zh-CN" sz="1200" dirty="0">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13" name="矩形 12"/>
          <p:cNvSpPr/>
          <p:nvPr/>
        </p:nvSpPr>
        <p:spPr>
          <a:xfrm>
            <a:off x="3255403" y="820382"/>
            <a:ext cx="2952328" cy="484362"/>
          </a:xfrm>
          <a:prstGeom prst="rect">
            <a:avLst/>
          </a:prstGeom>
          <a:ln w="28575">
            <a:solidFill>
              <a:srgbClr val="DEC0B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任意多边形 15"/>
          <p:cNvSpPr/>
          <p:nvPr/>
        </p:nvSpPr>
        <p:spPr>
          <a:xfrm>
            <a:off x="3327411" y="703265"/>
            <a:ext cx="2827886" cy="548773"/>
          </a:xfrm>
          <a:custGeom>
            <a:avLst/>
            <a:gdLst>
              <a:gd name="connsiteX0" fmla="*/ 0 w 3877440"/>
              <a:gd name="connsiteY0" fmla="*/ 117120 h 702704"/>
              <a:gd name="connsiteX1" fmla="*/ 117120 w 3877440"/>
              <a:gd name="connsiteY1" fmla="*/ 0 h 702704"/>
              <a:gd name="connsiteX2" fmla="*/ 3760320 w 3877440"/>
              <a:gd name="connsiteY2" fmla="*/ 0 h 702704"/>
              <a:gd name="connsiteX3" fmla="*/ 3877440 w 3877440"/>
              <a:gd name="connsiteY3" fmla="*/ 117120 h 702704"/>
              <a:gd name="connsiteX4" fmla="*/ 3877440 w 3877440"/>
              <a:gd name="connsiteY4" fmla="*/ 585584 h 702704"/>
              <a:gd name="connsiteX5" fmla="*/ 3760320 w 3877440"/>
              <a:gd name="connsiteY5" fmla="*/ 702704 h 702704"/>
              <a:gd name="connsiteX6" fmla="*/ 117120 w 3877440"/>
              <a:gd name="connsiteY6" fmla="*/ 702704 h 702704"/>
              <a:gd name="connsiteX7" fmla="*/ 0 w 3877440"/>
              <a:gd name="connsiteY7" fmla="*/ 585584 h 702704"/>
              <a:gd name="connsiteX8" fmla="*/ 0 w 3877440"/>
              <a:gd name="connsiteY8" fmla="*/ 117120 h 7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440" h="702704">
                <a:moveTo>
                  <a:pt x="0" y="117120"/>
                </a:moveTo>
                <a:cubicBezTo>
                  <a:pt x="0" y="52436"/>
                  <a:pt x="52436" y="0"/>
                  <a:pt x="117120" y="0"/>
                </a:cubicBezTo>
                <a:lnTo>
                  <a:pt x="3760320" y="0"/>
                </a:lnTo>
                <a:cubicBezTo>
                  <a:pt x="3825004" y="0"/>
                  <a:pt x="3877440" y="52436"/>
                  <a:pt x="3877440" y="117120"/>
                </a:cubicBezTo>
                <a:lnTo>
                  <a:pt x="3877440" y="585584"/>
                </a:lnTo>
                <a:cubicBezTo>
                  <a:pt x="3877440" y="650268"/>
                  <a:pt x="3825004" y="702704"/>
                  <a:pt x="3760320" y="702704"/>
                </a:cubicBezTo>
                <a:lnTo>
                  <a:pt x="117120" y="702704"/>
                </a:lnTo>
                <a:cubicBezTo>
                  <a:pt x="52436" y="702704"/>
                  <a:pt x="0" y="650268"/>
                  <a:pt x="0" y="585584"/>
                </a:cubicBezTo>
                <a:lnTo>
                  <a:pt x="0" y="117120"/>
                </a:lnTo>
                <a:close/>
              </a:path>
            </a:pathLst>
          </a:custGeom>
          <a:solidFill>
            <a:srgbClr val="F5EB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004" tIns="34303" rIns="181004" bIns="34303" numCol="1" spcCol="1270" anchor="ctr" anchorCtr="0">
            <a:noAutofit/>
          </a:bodyPr>
          <a:lstStyle/>
          <a:p>
            <a:pPr lvl="0" algn="ctr" defTabSz="1244600">
              <a:lnSpc>
                <a:spcPct val="90000"/>
              </a:lnSpc>
              <a:spcAft>
                <a:spcPct val="35000"/>
              </a:spcAft>
            </a:pPr>
            <a:r>
              <a:rPr lang="zh-CN" altLang="en-US" sz="2800" b="1" kern="1200" dirty="0" smtClean="0">
                <a:solidFill>
                  <a:srgbClr val="0000FF"/>
                </a:solidFill>
                <a:latin typeface="华文楷体" panose="02010600040101010101" pitchFamily="2" charset="-122"/>
                <a:ea typeface="华文楷体" panose="02010600040101010101" pitchFamily="2" charset="-122"/>
              </a:rPr>
              <a:t>协同效应分析</a:t>
            </a:r>
            <a:endParaRPr lang="zh-CN" altLang="en-US" sz="2800" b="1" kern="1200" dirty="0">
              <a:solidFill>
                <a:srgbClr val="0000FF"/>
              </a:solidFill>
              <a:latin typeface="华文楷体" panose="02010600040101010101" pitchFamily="2" charset="-122"/>
              <a:ea typeface="华文楷体" panose="02010600040101010101" pitchFamily="2" charset="-122"/>
            </a:endParaRPr>
          </a:p>
        </p:txBody>
      </p:sp>
      <p:sp>
        <p:nvSpPr>
          <p:cNvPr id="18" name="矩形 17"/>
          <p:cNvSpPr/>
          <p:nvPr/>
        </p:nvSpPr>
        <p:spPr>
          <a:xfrm>
            <a:off x="158474" y="1021205"/>
            <a:ext cx="1974279" cy="461665"/>
          </a:xfrm>
          <a:prstGeom prst="rect">
            <a:avLst/>
          </a:prstGeom>
        </p:spPr>
        <p:txBody>
          <a:bodyPr wrap="square">
            <a:spAutoFit/>
          </a:bodyPr>
          <a:lstStyle/>
          <a:p>
            <a:pPr algn="just">
              <a:lnSpc>
                <a:spcPct val="120000"/>
              </a:lnSpc>
            </a:pPr>
            <a:r>
              <a:rPr lang="en-US" altLang="zh-CN" sz="2000" b="1" dirty="0" smtClean="0">
                <a:latin typeface="华文楷体" panose="02010600040101010101" pitchFamily="2" charset="-122"/>
                <a:ea typeface="华文楷体" panose="02010600040101010101" pitchFamily="2" charset="-122"/>
                <a:cs typeface="Times New Roman" panose="02020603050405020304" pitchFamily="18" charset="0"/>
              </a:rPr>
              <a:t>TEM</a:t>
            </a: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实验结果：</a:t>
            </a:r>
            <a:endParaRPr lang="zh-CN" altLang="en-US" sz="20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1143"/>
          <a:stretch>
            <a:fillRect/>
          </a:stretch>
        </p:blipFill>
        <p:spPr bwMode="auto">
          <a:xfrm>
            <a:off x="521069" y="3620790"/>
            <a:ext cx="8136950" cy="2088000"/>
          </a:xfrm>
          <a:prstGeom prst="rect">
            <a:avLst/>
          </a:prstGeom>
          <a:ln>
            <a:noFill/>
          </a:ln>
        </p:spPr>
      </p:pic>
      <p:sp>
        <p:nvSpPr>
          <p:cNvPr id="9" name="矩形 8"/>
          <p:cNvSpPr/>
          <p:nvPr/>
        </p:nvSpPr>
        <p:spPr>
          <a:xfrm>
            <a:off x="5212919" y="6464369"/>
            <a:ext cx="3823577" cy="276999"/>
          </a:xfrm>
          <a:prstGeom prst="rect">
            <a:avLst/>
          </a:prstGeom>
        </p:spPr>
        <p:txBody>
          <a:bodyPr wrap="square">
            <a:spAutoFit/>
          </a:bodyPr>
          <a:lstStyle/>
          <a:p>
            <a:pPr algn="just"/>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J.Z.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Liu et al.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a:t>
            </a:r>
            <a:r>
              <a:rPr lang="en-US" altLang="zh-CN" sz="1200" dirty="0" err="1">
                <a:latin typeface="Comic Sans MS" panose="030F0702030302020204" pitchFamily="66" charset="0"/>
                <a:ea typeface="微软雅黑" panose="020B0503020204020204" pitchFamily="34" charset="-122"/>
                <a:cs typeface="Times New Roman" panose="02020603050405020304" pitchFamily="18" charset="0"/>
              </a:rPr>
              <a:t>Nucl</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Mater.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517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2019) 328-336.</a:t>
            </a:r>
            <a:endParaRPr lang="zh-CN" altLang="zh-CN" sz="1200" dirty="0">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5" name="矩形 4"/>
          <p:cNvSpPr/>
          <p:nvPr/>
        </p:nvSpPr>
        <p:spPr>
          <a:xfrm>
            <a:off x="4963643" y="1061277"/>
            <a:ext cx="432048" cy="350865"/>
          </a:xfrm>
          <a:prstGeom prst="rect">
            <a:avLst/>
          </a:prstGeom>
        </p:spPr>
        <p:txBody>
          <a:bodyPr wrap="square">
            <a:spAutoFit/>
          </a:bodyPr>
          <a:lstStyle/>
          <a:p>
            <a:pPr algn="just">
              <a:lnSpc>
                <a:spcPct val="120000"/>
              </a:lnSpc>
            </a:pP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(a)</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6158652" y="5644634"/>
            <a:ext cx="2392001" cy="338554"/>
          </a:xfrm>
          <a:prstGeom prst="rect">
            <a:avLst/>
          </a:prstGeom>
        </p:spPr>
        <p:txBody>
          <a:bodyPr wrap="none">
            <a:spAutoFit/>
          </a:bodyPr>
          <a:lstStyle/>
          <a:p>
            <a:r>
              <a:rPr lang="en-US" altLang="zh-CN" sz="1600" b="1" dirty="0" smtClean="0">
                <a:solidFill>
                  <a:srgbClr val="FF0000"/>
                </a:solidFill>
                <a:latin typeface="华文楷体" panose="02010600040101010101" pitchFamily="2" charset="-122"/>
                <a:ea typeface="华文楷体" panose="02010600040101010101" pitchFamily="2" charset="-122"/>
              </a:rPr>
              <a:t>S</a:t>
            </a:r>
            <a:r>
              <a:rPr lang="zh-CN" altLang="en-US" sz="1600" b="1" dirty="0" smtClean="0">
                <a:solidFill>
                  <a:srgbClr val="FF0000"/>
                </a:solidFill>
                <a:latin typeface="华文楷体" panose="02010600040101010101" pitchFamily="2" charset="-122"/>
                <a:ea typeface="华文楷体" panose="02010600040101010101" pitchFamily="2" charset="-122"/>
              </a:rPr>
              <a:t>elf</a:t>
            </a:r>
            <a:r>
              <a:rPr lang="zh-CN" altLang="en-US" sz="1600" b="1" dirty="0">
                <a:solidFill>
                  <a:srgbClr val="FF0000"/>
                </a:solidFill>
                <a:latin typeface="华文楷体" panose="02010600040101010101" pitchFamily="2" charset="-122"/>
                <a:ea typeface="华文楷体" panose="02010600040101010101" pitchFamily="2" charset="-122"/>
              </a:rPr>
              <a:t>-induced bubble growth</a:t>
            </a:r>
            <a:endParaRPr lang="zh-CN" altLang="en-US" sz="1600" b="1" dirty="0">
              <a:solidFill>
                <a:srgbClr val="FF0000"/>
              </a:solidFill>
              <a:latin typeface="华文楷体" panose="02010600040101010101" pitchFamily="2" charset="-122"/>
              <a:ea typeface="华文楷体" panose="02010600040101010101" pitchFamily="2" charset="-122"/>
            </a:endParaRPr>
          </a:p>
        </p:txBody>
      </p:sp>
      <p:grpSp>
        <p:nvGrpSpPr>
          <p:cNvPr id="3" name="组合 2"/>
          <p:cNvGrpSpPr>
            <a:grpSpLocks noChangeAspect="1"/>
          </p:cNvGrpSpPr>
          <p:nvPr/>
        </p:nvGrpSpPr>
        <p:grpSpPr>
          <a:xfrm>
            <a:off x="252464" y="978032"/>
            <a:ext cx="8496000" cy="2249564"/>
            <a:chOff x="107504" y="919616"/>
            <a:chExt cx="8768075" cy="2321603"/>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972883"/>
              <a:ext cx="5616000" cy="2112255"/>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7579" y="919616"/>
              <a:ext cx="2988000" cy="2321603"/>
            </a:xfrm>
            <a:prstGeom prst="rect">
              <a:avLst/>
            </a:prstGeom>
          </p:spPr>
        </p:pic>
      </p:grpSp>
      <p:sp>
        <p:nvSpPr>
          <p:cNvPr id="11" name="矩形 10"/>
          <p:cNvSpPr/>
          <p:nvPr/>
        </p:nvSpPr>
        <p:spPr>
          <a:xfrm>
            <a:off x="6125733" y="1051712"/>
            <a:ext cx="432048" cy="328936"/>
          </a:xfrm>
          <a:prstGeom prst="rect">
            <a:avLst/>
          </a:prstGeom>
        </p:spPr>
        <p:txBody>
          <a:bodyPr wrap="square">
            <a:spAutoFit/>
          </a:bodyPr>
          <a:lstStyle/>
          <a:p>
            <a:pPr algn="just">
              <a:lnSpc>
                <a:spcPct val="120000"/>
              </a:lnSpc>
            </a:pP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(b)</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1324089" y="3092018"/>
            <a:ext cx="6264696" cy="387798"/>
          </a:xfrm>
          <a:prstGeom prst="rect">
            <a:avLst/>
          </a:prstGeom>
        </p:spPr>
        <p:txBody>
          <a:bodyPr wrap="square">
            <a:spAutoFit/>
          </a:bodyPr>
          <a:lstStyle/>
          <a:p>
            <a:pPr algn="just">
              <a:lnSpc>
                <a:spcPct val="120000"/>
              </a:lnSpc>
            </a:pPr>
            <a:r>
              <a:rPr lang="en-US" altLang="zh-CN" sz="1600" dirty="0" smtClean="0">
                <a:latin typeface="华文楷体" panose="02010600040101010101" pitchFamily="2" charset="-122"/>
                <a:ea typeface="华文楷体" panose="02010600040101010101" pitchFamily="2" charset="-122"/>
                <a:cs typeface="Times New Roman" panose="02020603050405020304" pitchFamily="18" charset="0"/>
              </a:rPr>
              <a:t>(a)</a:t>
            </a:r>
            <a:r>
              <a:rPr lang="zh-CN" altLang="en-US" sz="1600" dirty="0" smtClean="0">
                <a:latin typeface="华文楷体" panose="02010600040101010101" pitchFamily="2" charset="-122"/>
                <a:ea typeface="华文楷体" panose="02010600040101010101" pitchFamily="2" charset="-122"/>
                <a:cs typeface="Times New Roman" panose="02020603050405020304" pitchFamily="18" charset="0"/>
              </a:rPr>
              <a:t>辐照样品峰值处各种缺陷的平均尺寸和数密度</a:t>
            </a:r>
            <a:r>
              <a:rPr lang="en-US" altLang="zh-CN" sz="1600" dirty="0" smtClean="0">
                <a:latin typeface="华文楷体" panose="02010600040101010101" pitchFamily="2" charset="-122"/>
                <a:ea typeface="华文楷体" panose="02010600040101010101" pitchFamily="2" charset="-122"/>
                <a:cs typeface="Times New Roman" panose="02020603050405020304" pitchFamily="18" charset="0"/>
              </a:rPr>
              <a:t>; (b)</a:t>
            </a:r>
            <a:r>
              <a:rPr lang="zh-CN" altLang="en-US" sz="1600" dirty="0" smtClean="0">
                <a:latin typeface="华文楷体" panose="02010600040101010101" pitchFamily="2" charset="-122"/>
                <a:ea typeface="华文楷体" panose="02010600040101010101" pitchFamily="2" charset="-122"/>
                <a:cs typeface="Times New Roman" panose="02020603050405020304" pitchFamily="18" charset="0"/>
              </a:rPr>
              <a:t>氦泡的尺寸分布</a:t>
            </a:r>
            <a:endParaRPr lang="zh-CN" altLang="en-US" sz="16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3" name="矩形 12"/>
          <p:cNvSpPr/>
          <p:nvPr/>
        </p:nvSpPr>
        <p:spPr>
          <a:xfrm>
            <a:off x="2682375" y="5637014"/>
            <a:ext cx="2736304" cy="371064"/>
          </a:xfrm>
          <a:prstGeom prst="rect">
            <a:avLst/>
          </a:prstGeom>
        </p:spPr>
        <p:txBody>
          <a:bodyPr wrap="square">
            <a:spAutoFit/>
          </a:bodyPr>
          <a:lstStyle/>
          <a:p>
            <a:pPr algn="just">
              <a:lnSpc>
                <a:spcPct val="120000"/>
              </a:lnSpc>
            </a:pPr>
            <a:r>
              <a:rPr lang="en-US" altLang="zh-CN" sz="1600" dirty="0" smtClean="0">
                <a:latin typeface="华文楷体" panose="02010600040101010101" pitchFamily="2" charset="-122"/>
                <a:ea typeface="华文楷体" panose="02010600040101010101" pitchFamily="2" charset="-122"/>
                <a:cs typeface="Times New Roman" panose="02020603050405020304" pitchFamily="18" charset="0"/>
              </a:rPr>
              <a:t>(a)</a:t>
            </a:r>
            <a:r>
              <a:rPr lang="zh-CN" altLang="en-US" sz="1600"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1600" dirty="0" smtClean="0">
                <a:latin typeface="华文楷体" panose="02010600040101010101" pitchFamily="2" charset="-122"/>
                <a:ea typeface="华文楷体" panose="02010600040101010101" pitchFamily="2" charset="-122"/>
                <a:cs typeface="Times New Roman" panose="02020603050405020304" pitchFamily="18" charset="0"/>
              </a:rPr>
              <a:t>(b)</a:t>
            </a:r>
            <a:r>
              <a:rPr lang="en-US" altLang="zh-CN" sz="1600" dirty="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1600" dirty="0" smtClean="0">
                <a:latin typeface="华文楷体" panose="02010600040101010101" pitchFamily="2" charset="-122"/>
                <a:ea typeface="华文楷体" panose="02010600040101010101" pitchFamily="2" charset="-122"/>
                <a:cs typeface="Times New Roman" panose="02020603050405020304" pitchFamily="18" charset="0"/>
              </a:rPr>
              <a:t>(c)</a:t>
            </a:r>
            <a:r>
              <a:rPr lang="zh-CN" altLang="en-US" sz="1600" dirty="0" smtClean="0">
                <a:latin typeface="华文楷体" panose="02010600040101010101" pitchFamily="2" charset="-122"/>
                <a:ea typeface="华文楷体" panose="02010600040101010101" pitchFamily="2" charset="-122"/>
                <a:cs typeface="Times New Roman" panose="02020603050405020304" pitchFamily="18" charset="0"/>
              </a:rPr>
              <a:t>：缺陷形成的原理图</a:t>
            </a:r>
            <a:endParaRPr lang="zh-CN" altLang="en-US" sz="16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6" name="矩形 15"/>
          <p:cNvSpPr/>
          <p:nvPr/>
        </p:nvSpPr>
        <p:spPr>
          <a:xfrm>
            <a:off x="395536" y="593917"/>
            <a:ext cx="2664156" cy="440762"/>
          </a:xfrm>
          <a:prstGeom prst="rect">
            <a:avLst/>
          </a:prstGeom>
        </p:spPr>
        <p:txBody>
          <a:bodyPr wrap="square">
            <a:spAutoFit/>
          </a:bodyPr>
          <a:lstStyle/>
          <a:p>
            <a:pPr algn="just">
              <a:lnSpc>
                <a:spcPct val="120000"/>
              </a:lnSpc>
            </a:pP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统计结果及原理分析：</a:t>
            </a:r>
            <a:endParaRPr lang="zh-CN" altLang="en-US" sz="20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17" name="矩形 16"/>
          <p:cNvSpPr/>
          <p:nvPr/>
        </p:nvSpPr>
        <p:spPr>
          <a:xfrm>
            <a:off x="1259632" y="5973896"/>
            <a:ext cx="6194324" cy="369332"/>
          </a:xfrm>
          <a:prstGeom prst="rect">
            <a:avLst/>
          </a:prstGeom>
        </p:spPr>
        <p:txBody>
          <a:bodyPr wrap="none">
            <a:spAutoFit/>
          </a:bodyPr>
          <a:lstStyle/>
          <a:p>
            <a:r>
              <a:rPr lang="en-US" altLang="zh-CN" b="1" dirty="0" smtClean="0">
                <a:solidFill>
                  <a:srgbClr val="FF0000"/>
                </a:solidFill>
                <a:latin typeface="华文楷体" panose="02010600040101010101" pitchFamily="2" charset="-122"/>
                <a:ea typeface="华文楷体" panose="02010600040101010101" pitchFamily="2" charset="-122"/>
              </a:rPr>
              <a:t>S</a:t>
            </a:r>
            <a:r>
              <a:rPr lang="zh-CN" altLang="en-US" b="1" dirty="0" smtClean="0">
                <a:solidFill>
                  <a:srgbClr val="FF0000"/>
                </a:solidFill>
                <a:latin typeface="华文楷体" panose="02010600040101010101" pitchFamily="2" charset="-122"/>
                <a:ea typeface="华文楷体" panose="02010600040101010101" pitchFamily="2" charset="-122"/>
              </a:rPr>
              <a:t>elf</a:t>
            </a:r>
            <a:r>
              <a:rPr lang="zh-CN" altLang="en-US" b="1" dirty="0">
                <a:solidFill>
                  <a:srgbClr val="FF0000"/>
                </a:solidFill>
                <a:latin typeface="华文楷体" panose="02010600040101010101" pitchFamily="2" charset="-122"/>
                <a:ea typeface="华文楷体" panose="02010600040101010101" pitchFamily="2" charset="-122"/>
              </a:rPr>
              <a:t>-induced bubble </a:t>
            </a:r>
            <a:r>
              <a:rPr lang="zh-CN" altLang="en-US" b="1" dirty="0" smtClean="0">
                <a:solidFill>
                  <a:srgbClr val="FF0000"/>
                </a:solidFill>
                <a:latin typeface="华文楷体" panose="02010600040101010101" pitchFamily="2" charset="-122"/>
                <a:ea typeface="华文楷体" panose="02010600040101010101" pitchFamily="2" charset="-122"/>
              </a:rPr>
              <a:t>growth 导致位错环数量增加了一个数量级</a:t>
            </a:r>
            <a:endParaRPr lang="zh-CN" altLang="en-US" b="1" dirty="0">
              <a:solidFill>
                <a:srgbClr val="FF0000"/>
              </a:solidFill>
              <a:latin typeface="华文楷体" panose="02010600040101010101" pitchFamily="2" charset="-122"/>
              <a:ea typeface="华文楷体" panose="02010600040101010101" pitchFamily="2" charset="-122"/>
            </a:endParaRPr>
          </a:p>
        </p:txBody>
      </p:sp>
      <p:cxnSp>
        <p:nvCxnSpPr>
          <p:cNvPr id="18" name="直接箭头连接符 17"/>
          <p:cNvCxnSpPr/>
          <p:nvPr/>
        </p:nvCxnSpPr>
        <p:spPr>
          <a:xfrm flipH="1">
            <a:off x="4355976" y="1916832"/>
            <a:ext cx="324000" cy="288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9512" y="980728"/>
            <a:ext cx="8366745" cy="3481302"/>
            <a:chOff x="179512" y="986292"/>
            <a:chExt cx="8366745" cy="3481302"/>
          </a:xfrm>
        </p:grpSpPr>
        <p:pic>
          <p:nvPicPr>
            <p:cNvPr id="3" name="图片 2"/>
            <p:cNvPicPr/>
            <p:nvPr/>
          </p:nvPicPr>
          <p:blipFill>
            <a:blip r:embed="rId1" cstate="print">
              <a:extLst>
                <a:ext uri="{28A0092B-C50C-407E-A947-70E740481C1C}">
                  <a14:useLocalDpi xmlns:a14="http://schemas.microsoft.com/office/drawing/2010/main" val="0"/>
                </a:ext>
              </a:extLst>
            </a:blip>
            <a:stretch>
              <a:fillRect/>
            </a:stretch>
          </p:blipFill>
          <p:spPr>
            <a:xfrm>
              <a:off x="179512" y="1251319"/>
              <a:ext cx="4197985" cy="3216275"/>
            </a:xfrm>
            <a:prstGeom prst="rect">
              <a:avLst/>
            </a:prstGeom>
          </p:spPr>
        </p:pic>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4326047" y="986292"/>
              <a:ext cx="4220210" cy="3448050"/>
            </a:xfrm>
            <a:prstGeom prst="rect">
              <a:avLst/>
            </a:prstGeom>
          </p:spPr>
        </p:pic>
      </p:grpSp>
      <p:graphicFrame>
        <p:nvGraphicFramePr>
          <p:cNvPr id="6" name="表格 5"/>
          <p:cNvGraphicFramePr>
            <a:graphicFrameLocks noGrp="1"/>
          </p:cNvGraphicFramePr>
          <p:nvPr/>
        </p:nvGraphicFramePr>
        <p:xfrm>
          <a:off x="467544" y="5050498"/>
          <a:ext cx="4536504" cy="1168751"/>
        </p:xfrm>
        <a:graphic>
          <a:graphicData uri="http://schemas.openxmlformats.org/drawingml/2006/table">
            <a:tbl>
              <a:tblPr firstRow="1" firstCol="1" bandRow="1">
                <a:tableStyleId>{D27102A9-8310-4765-A935-A1911B00CA55}</a:tableStyleId>
              </a:tblPr>
              <a:tblGrid>
                <a:gridCol w="1085779"/>
                <a:gridCol w="1006284"/>
                <a:gridCol w="749917"/>
                <a:gridCol w="770238"/>
                <a:gridCol w="924286"/>
              </a:tblGrid>
              <a:tr h="535191">
                <a:tc>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样品</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zh-CN" altLang="en-US" sz="1800" b="1" kern="100" dirty="0" smtClean="0">
                          <a:solidFill>
                            <a:schemeClr val="tx1"/>
                          </a:solidFill>
                          <a:effectLst/>
                          <a:latin typeface="华文楷体" panose="02010600040101010101" pitchFamily="2" charset="-122"/>
                          <a:ea typeface="华文楷体" panose="02010600040101010101" pitchFamily="2" charset="-122"/>
                          <a:cs typeface="Arial" panose="020B0604020202020204" pitchFamily="34" charset="0"/>
                        </a:rPr>
                        <a:t>未辐照</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dirty="0" err="1" smtClean="0">
                          <a:effectLst/>
                          <a:latin typeface="华文楷体" panose="02010600040101010101" pitchFamily="2" charset="-122"/>
                          <a:ea typeface="华文楷体" panose="02010600040101010101" pitchFamily="2" charset="-122"/>
                        </a:rPr>
                        <a:t>Xe</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dirty="0" smtClean="0">
                          <a:effectLst/>
                          <a:latin typeface="华文楷体" panose="02010600040101010101" pitchFamily="2" charset="-122"/>
                          <a:ea typeface="华文楷体" panose="02010600040101010101" pitchFamily="2" charset="-122"/>
                        </a:rPr>
                        <a:t>He</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dirty="0" err="1" smtClean="0">
                          <a:effectLst/>
                          <a:latin typeface="华文楷体" panose="02010600040101010101" pitchFamily="2" charset="-122"/>
                          <a:ea typeface="华文楷体" panose="02010600040101010101" pitchFamily="2" charset="-122"/>
                        </a:rPr>
                        <a:t>Xe+He</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r>
              <a:tr h="316780">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H</a:t>
                      </a:r>
                      <a:r>
                        <a:rPr lang="en-US" sz="1800" b="1" kern="100" baseline="-25000" dirty="0">
                          <a:effectLst/>
                          <a:latin typeface="华文楷体" panose="02010600040101010101" pitchFamily="2" charset="-122"/>
                          <a:ea typeface="华文楷体" panose="02010600040101010101" pitchFamily="2" charset="-122"/>
                        </a:rPr>
                        <a:t>0</a:t>
                      </a:r>
                      <a:r>
                        <a:rPr lang="en-US" sz="1800" b="1" kern="100" dirty="0">
                          <a:effectLst/>
                          <a:latin typeface="华文楷体" panose="02010600040101010101" pitchFamily="2" charset="-122"/>
                          <a:ea typeface="华文楷体" panose="02010600040101010101" pitchFamily="2" charset="-122"/>
                        </a:rPr>
                        <a:t> (</a:t>
                      </a:r>
                      <a:r>
                        <a:rPr lang="en-US" sz="1800" b="1" kern="100" dirty="0" err="1" smtClean="0">
                          <a:effectLst/>
                          <a:latin typeface="华文楷体" panose="02010600040101010101" pitchFamily="2" charset="-122"/>
                          <a:ea typeface="华文楷体" panose="02010600040101010101" pitchFamily="2" charset="-122"/>
                        </a:rPr>
                        <a:t>GPa</a:t>
                      </a:r>
                      <a:r>
                        <a:rPr lang="en-US" sz="1800" b="1" kern="100" dirty="0">
                          <a:effectLst/>
                          <a:latin typeface="华文楷体" panose="02010600040101010101" pitchFamily="2" charset="-122"/>
                          <a:ea typeface="华文楷体" panose="02010600040101010101" pitchFamily="2" charset="-122"/>
                        </a:rPr>
                        <a:t>)</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noFill/>
                  </a:tcPr>
                </a:tc>
                <a:tc>
                  <a:txBody>
                    <a:bodyPr/>
                    <a:lstStyle/>
                    <a:p>
                      <a:pPr indent="76200" algn="ctr">
                        <a:spcAft>
                          <a:spcPts val="0"/>
                        </a:spcAft>
                      </a:pPr>
                      <a:r>
                        <a:rPr lang="en-US" sz="1800" b="1" kern="100" dirty="0">
                          <a:effectLst/>
                          <a:latin typeface="华文楷体" panose="02010600040101010101" pitchFamily="2" charset="-122"/>
                          <a:ea typeface="华文楷体" panose="02010600040101010101" pitchFamily="2" charset="-122"/>
                        </a:rPr>
                        <a:t>3.08</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noFill/>
                  </a:tcP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4.67</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noFill/>
                  </a:tcP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4.2</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noFill/>
                  </a:tcP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5.6</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noFill/>
                  </a:tcPr>
                </a:tc>
              </a:tr>
              <a:tr h="316780">
                <a:tc>
                  <a:txBody>
                    <a:bodyPr/>
                    <a:lstStyle/>
                    <a:p>
                      <a:pPr algn="ctr">
                        <a:spcAft>
                          <a:spcPts val="0"/>
                        </a:spcAft>
                      </a:pPr>
                      <a:r>
                        <a:rPr lang="el-GR" sz="1800" b="1" kern="100" dirty="0">
                          <a:effectLst/>
                          <a:latin typeface="华文楷体" panose="02010600040101010101" pitchFamily="2" charset="-122"/>
                          <a:ea typeface="华文楷体" panose="02010600040101010101" pitchFamily="2" charset="-122"/>
                        </a:rPr>
                        <a:t>Δ</a:t>
                      </a:r>
                      <a:r>
                        <a:rPr lang="en-US" sz="1800" b="1" kern="100" dirty="0">
                          <a:effectLst/>
                          <a:latin typeface="华文楷体" panose="02010600040101010101" pitchFamily="2" charset="-122"/>
                          <a:ea typeface="华文楷体" panose="02010600040101010101" pitchFamily="2" charset="-122"/>
                        </a:rPr>
                        <a:t>H (</a:t>
                      </a:r>
                      <a:r>
                        <a:rPr lang="en-US" sz="1800" b="1" kern="100" dirty="0" err="1" smtClean="0">
                          <a:effectLst/>
                          <a:latin typeface="华文楷体" panose="02010600040101010101" pitchFamily="2" charset="-122"/>
                          <a:ea typeface="华文楷体" panose="02010600040101010101" pitchFamily="2" charset="-122"/>
                        </a:rPr>
                        <a:t>GPa</a:t>
                      </a:r>
                      <a:r>
                        <a:rPr lang="en-US" sz="1800" b="1" kern="100" dirty="0">
                          <a:effectLst/>
                          <a:latin typeface="华文楷体" panose="02010600040101010101" pitchFamily="2" charset="-122"/>
                          <a:ea typeface="华文楷体" panose="02010600040101010101" pitchFamily="2" charset="-122"/>
                        </a:rPr>
                        <a:t>)</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indent="152400" algn="ctr">
                        <a:spcAft>
                          <a:spcPts val="0"/>
                        </a:spcAft>
                      </a:pPr>
                      <a:r>
                        <a:rPr lang="en-US" sz="1800" b="1" kern="100" dirty="0">
                          <a:effectLst/>
                          <a:latin typeface="华文楷体" panose="02010600040101010101" pitchFamily="2" charset="-122"/>
                          <a:ea typeface="华文楷体" panose="02010600040101010101" pitchFamily="2" charset="-122"/>
                        </a:rPr>
                        <a:t>-</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a:effectLst/>
                          <a:latin typeface="华文楷体" panose="02010600040101010101" pitchFamily="2" charset="-122"/>
                          <a:ea typeface="华文楷体" panose="02010600040101010101" pitchFamily="2" charset="-122"/>
                        </a:rPr>
                        <a:t>1.59</a:t>
                      </a:r>
                      <a:endParaRPr lang="zh-CN" sz="1800" b="1" kern="10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1.12</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c>
                  <a:txBody>
                    <a:bodyPr/>
                    <a:lstStyle/>
                    <a:p>
                      <a:pPr algn="ctr">
                        <a:spcAft>
                          <a:spcPts val="0"/>
                        </a:spcAft>
                      </a:pPr>
                      <a:r>
                        <a:rPr lang="en-US" sz="1800" b="1" kern="100" dirty="0">
                          <a:effectLst/>
                          <a:latin typeface="华文楷体" panose="02010600040101010101" pitchFamily="2" charset="-122"/>
                          <a:ea typeface="华文楷体" panose="02010600040101010101" pitchFamily="2" charset="-122"/>
                        </a:rPr>
                        <a:t>2.52</a:t>
                      </a:r>
                      <a:endParaRPr lang="zh-CN" sz="1800" b="1" kern="100" dirty="0">
                        <a:solidFill>
                          <a:schemeClr val="tx1"/>
                        </a:solidFill>
                        <a:effectLst/>
                        <a:latin typeface="华文楷体" panose="02010600040101010101" pitchFamily="2" charset="-122"/>
                        <a:ea typeface="华文楷体" panose="02010600040101010101" pitchFamily="2" charset="-122"/>
                        <a:cs typeface="Arial" panose="020B0604020202020204" pitchFamily="34" charset="0"/>
                      </a:endParaRPr>
                    </a:p>
                  </a:txBody>
                  <a:tcPr marL="68580" marR="68580" marT="0" marB="0" anchor="ctr"/>
                </a:tc>
              </a:tr>
            </a:tbl>
          </a:graphicData>
        </a:graphic>
      </p:graphicFrame>
      <p:sp>
        <p:nvSpPr>
          <p:cNvPr id="7" name="矩形 6"/>
          <p:cNvSpPr/>
          <p:nvPr/>
        </p:nvSpPr>
        <p:spPr>
          <a:xfrm>
            <a:off x="467544" y="749895"/>
            <a:ext cx="2513484" cy="440762"/>
          </a:xfrm>
          <a:prstGeom prst="rect">
            <a:avLst/>
          </a:prstGeom>
        </p:spPr>
        <p:txBody>
          <a:bodyPr wrap="square">
            <a:spAutoFit/>
          </a:bodyPr>
          <a:lstStyle/>
          <a:p>
            <a:pPr algn="just">
              <a:lnSpc>
                <a:spcPct val="120000"/>
              </a:lnSpc>
            </a:pPr>
            <a:r>
              <a:rPr lang="zh-CN" altLang="en-US" sz="2000" b="1" dirty="0" smtClean="0">
                <a:latin typeface="华文楷体" panose="02010600040101010101" pitchFamily="2" charset="-122"/>
                <a:ea typeface="华文楷体" panose="02010600040101010101" pitchFamily="2" charset="-122"/>
                <a:cs typeface="Times New Roman" panose="02020603050405020304" pitchFamily="18" charset="0"/>
              </a:rPr>
              <a:t>纳米压痕实验结果：</a:t>
            </a:r>
            <a:endParaRPr lang="zh-CN" altLang="en-US" sz="2000" b="1"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8" name="矩形 7"/>
          <p:cNvSpPr/>
          <p:nvPr/>
        </p:nvSpPr>
        <p:spPr>
          <a:xfrm>
            <a:off x="5212919" y="6464369"/>
            <a:ext cx="3823577" cy="276999"/>
          </a:xfrm>
          <a:prstGeom prst="rect">
            <a:avLst/>
          </a:prstGeom>
        </p:spPr>
        <p:txBody>
          <a:bodyPr wrap="square">
            <a:spAutoFit/>
          </a:bodyPr>
          <a:lstStyle/>
          <a:p>
            <a:pPr algn="just"/>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J.Z.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Liu et al.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J</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a:t>
            </a:r>
            <a:r>
              <a:rPr lang="en-US" altLang="zh-CN" sz="1200" dirty="0" err="1">
                <a:latin typeface="Comic Sans MS" panose="030F0702030302020204" pitchFamily="66" charset="0"/>
                <a:ea typeface="微软雅黑" panose="020B0503020204020204" pitchFamily="34" charset="-122"/>
                <a:cs typeface="Times New Roman" panose="02020603050405020304" pitchFamily="18" charset="0"/>
              </a:rPr>
              <a:t>Nucl</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 Mater. </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517 </a:t>
            </a:r>
            <a:r>
              <a:rPr lang="en-US" altLang="zh-CN" sz="1200" dirty="0">
                <a:latin typeface="Comic Sans MS" panose="030F0702030302020204" pitchFamily="66" charset="0"/>
                <a:ea typeface="微软雅黑" panose="020B0503020204020204" pitchFamily="34" charset="-122"/>
                <a:cs typeface="Times New Roman" panose="02020603050405020304" pitchFamily="18" charset="0"/>
              </a:rPr>
              <a:t>(</a:t>
            </a:r>
            <a:r>
              <a:rPr lang="en-US" altLang="zh-CN" sz="1200" dirty="0" smtClean="0">
                <a:latin typeface="Comic Sans MS" panose="030F0702030302020204" pitchFamily="66" charset="0"/>
                <a:ea typeface="微软雅黑" panose="020B0503020204020204" pitchFamily="34" charset="-122"/>
                <a:cs typeface="Times New Roman" panose="02020603050405020304" pitchFamily="18" charset="0"/>
              </a:rPr>
              <a:t>2019) 328-336.</a:t>
            </a:r>
            <a:endParaRPr lang="zh-CN" altLang="zh-CN" sz="1200" dirty="0">
              <a:latin typeface="Comic Sans MS" panose="030F0702030302020204" pitchFamily="66"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606055" y="4513184"/>
            <a:ext cx="4032696" cy="427746"/>
            <a:chOff x="2555776" y="4517128"/>
            <a:chExt cx="4032696" cy="427746"/>
          </a:xfrm>
        </p:grpSpPr>
        <p:sp>
          <p:nvSpPr>
            <p:cNvPr id="9" name="矩形 8"/>
            <p:cNvSpPr/>
            <p:nvPr/>
          </p:nvSpPr>
          <p:spPr>
            <a:xfrm>
              <a:off x="2555776" y="4575542"/>
              <a:ext cx="1576072" cy="369332"/>
            </a:xfrm>
            <a:prstGeom prst="rect">
              <a:avLst/>
            </a:prstGeom>
          </p:spPr>
          <p:txBody>
            <a:bodyPr wrap="none">
              <a:spAutoFit/>
            </a:bodyPr>
            <a:lstStyle/>
            <a:p>
              <a:r>
                <a:rPr lang="en-US" altLang="zh-CN" kern="100" dirty="0">
                  <a:solidFill>
                    <a:srgbClr val="000000"/>
                  </a:solidFill>
                  <a:latin typeface="华文楷体" panose="02010600040101010101" pitchFamily="2" charset="-122"/>
                  <a:ea typeface="华文楷体" panose="02010600040101010101" pitchFamily="2" charset="-122"/>
                </a:rPr>
                <a:t>Nix-Gao </a:t>
              </a:r>
              <a:r>
                <a:rPr lang="zh-CN" altLang="en-US" kern="100" dirty="0" smtClean="0">
                  <a:solidFill>
                    <a:srgbClr val="000000"/>
                  </a:solidFill>
                  <a:latin typeface="华文楷体" panose="02010600040101010101" pitchFamily="2" charset="-122"/>
                  <a:ea typeface="华文楷体" panose="02010600040101010101" pitchFamily="2" charset="-122"/>
                </a:rPr>
                <a:t>模型</a:t>
              </a:r>
              <a:r>
                <a:rPr lang="en-US" altLang="zh-CN" kern="100" dirty="0" smtClean="0">
                  <a:solidFill>
                    <a:srgbClr val="000000"/>
                  </a:solidFill>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mc:AlternateContent xmlns:mc="http://schemas.openxmlformats.org/markup-compatibility/2006">
          <mc:Choice xmlns:a14="http://schemas.microsoft.com/office/drawing/2010/main" Requires="a14">
            <p:sp>
              <p:nvSpPr>
                <p:cNvPr id="10" name="矩形 9"/>
                <p:cNvSpPr/>
                <p:nvPr/>
              </p:nvSpPr>
              <p:spPr>
                <a:xfrm>
                  <a:off x="4350231" y="4517128"/>
                  <a:ext cx="2238241"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𝐻</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0">
                                <a:latin typeface="Cambria Math" panose="02040503050406030204" pitchFamily="18" charset="0"/>
                              </a:rPr>
                              <m:t>0</m:t>
                            </m:r>
                          </m:sub>
                        </m:sSub>
                        <m:rad>
                          <m:radPr>
                            <m:degHide m:val="on"/>
                            <m:ctrlPr>
                              <a:rPr lang="zh-CN" altLang="en-US" i="1">
                                <a:latin typeface="Cambria Math" panose="02040503050406030204" pitchFamily="18" charset="0"/>
                              </a:rPr>
                            </m:ctrlPr>
                          </m:radPr>
                          <m:deg/>
                          <m:e>
                            <m:d>
                              <m:dPr>
                                <m:begChr m:val=""/>
                                <m:ctrlPr>
                                  <a:rPr lang="zh-CN" altLang="en-US" i="1">
                                    <a:latin typeface="Cambria Math" panose="02040503050406030204" pitchFamily="18" charset="0"/>
                                  </a:rPr>
                                </m:ctrlPr>
                              </m:dPr>
                              <m:e>
                                <m:r>
                                  <a:rPr lang="zh-CN" altLang="en-US" i="0">
                                    <a:latin typeface="Cambria Math" panose="02040503050406030204" pitchFamily="18" charset="0"/>
                                  </a:rPr>
                                  <m:t>1+(</m:t>
                                </m:r>
                                <m:f>
                                  <m:fPr>
                                    <m:type m:val="lin"/>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r>
                                          <a:rPr lang="zh-CN" altLang="en-US" i="1">
                                            <a:latin typeface="Cambria Math" panose="02040503050406030204" pitchFamily="18" charset="0"/>
                                          </a:rPr>
                                          <m:t>h</m:t>
                                        </m:r>
                                      </m:e>
                                      <m:sup>
                                        <m:r>
                                          <a:rPr lang="zh-CN" altLang="en-US" i="0">
                                            <a:latin typeface="Cambria Math" panose="02040503050406030204" pitchFamily="18" charset="0"/>
                                          </a:rPr>
                                          <m:t>∗</m:t>
                                        </m:r>
                                      </m:sup>
                                    </m:sSup>
                                  </m:num>
                                  <m:den>
                                    <m:r>
                                      <a:rPr lang="zh-CN" altLang="en-US" i="1">
                                        <a:latin typeface="Cambria Math" panose="02040503050406030204" pitchFamily="18" charset="0"/>
                                      </a:rPr>
                                      <m:t>h</m:t>
                                    </m:r>
                                  </m:den>
                                </m:f>
                              </m:e>
                            </m:d>
                          </m:e>
                        </m:rad>
                      </m:oMath>
                    </m:oMathPara>
                  </a14:m>
                  <a:endParaRPr lang="zh-CN" altLang="en-US" dirty="0"/>
                </a:p>
              </p:txBody>
            </p:sp>
          </mc:Choice>
          <mc:Fallback>
            <p:sp>
              <p:nvSpPr>
                <p:cNvPr id="10" name="矩形 9"/>
                <p:cNvSpPr>
                  <a:spLocks noRot="1" noChangeAspect="1" noMove="1" noResize="1" noEditPoints="1" noAdjustHandles="1" noChangeArrowheads="1" noChangeShapeType="1" noTextEdit="1"/>
                </p:cNvSpPr>
                <p:nvPr/>
              </p:nvSpPr>
              <p:spPr>
                <a:xfrm>
                  <a:off x="4350231" y="4517128"/>
                  <a:ext cx="2238241" cy="427746"/>
                </a:xfrm>
                <a:prstGeom prst="rect">
                  <a:avLst/>
                </a:prstGeom>
                <a:blipFill rotWithShape="1">
                  <a:blip r:embed="rId3"/>
                  <a:stretch>
                    <a:fillRect t="-88732" r="-22071" b="-157746"/>
                  </a:stretch>
                </a:blipFill>
              </p:spPr>
              <p:txBody>
                <a:bodyPr/>
                <a:lstStyle/>
                <a:p>
                  <a:r>
                    <a:rPr lang="zh-CN" altLang="en-US">
                      <a:noFill/>
                    </a:rPr>
                    <a:t> </a:t>
                  </a:r>
                  <a:endParaRPr lang="zh-CN" altLang="en-US">
                    <a:noFill/>
                  </a:endParaRPr>
                </a:p>
              </p:txBody>
            </p:sp>
          </mc:Fallback>
        </mc:AlternateContent>
      </p:grpSp>
      <mc:AlternateContent xmlns:mc="http://schemas.openxmlformats.org/markup-compatibility/2006">
        <mc:Choice xmlns:a14="http://schemas.microsoft.com/office/drawing/2010/main" Requires="a14">
          <p:sp>
            <p:nvSpPr>
              <p:cNvPr id="12" name="文本框 11">
                <a:extLst>
                  <a:ext uri="{FF2B5EF4-FFF2-40B4-BE49-F238E27FC236}">
                    <ele attr="{9B8FDFED-588E-470B-8326-E1724C02A584}"/>
                  </a:ext>
                </a:extLst>
              </p:cNvPr>
              <p:cNvSpPr txBox="1"/>
              <p:nvPr/>
            </p:nvSpPr>
            <p:spPr>
              <a:xfrm>
                <a:off x="6746286" y="-2439768"/>
                <a:ext cx="24140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=1.70</m:t>
                      </m:r>
                      <m:r>
                        <a:rPr lang="en-US" altLang="zh-CN" b="0" i="1" smtClean="0">
                          <a:latin typeface="Cambria Math" panose="02040503050406030204" pitchFamily="18" charset="0"/>
                          <a:ea typeface="Cambria Math" panose="02040503050406030204" pitchFamily="18" charset="0"/>
                        </a:rPr>
                        <m:t>±0.39 </m:t>
                      </m:r>
                      <m:r>
                        <m:rPr>
                          <m:sty m:val="p"/>
                        </m:rPr>
                        <a:rPr lang="en-US" altLang="zh-CN" b="0" i="0" smtClean="0">
                          <a:latin typeface="Cambria Math" panose="02040503050406030204" pitchFamily="18" charset="0"/>
                          <a:ea typeface="Cambria Math" panose="02040503050406030204" pitchFamily="18" charset="0"/>
                        </a:rPr>
                        <m:t>GPa</m:t>
                      </m:r>
                    </m:oMath>
                  </m:oMathPara>
                </a14:m>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6746286" y="-2439768"/>
                <a:ext cx="2414058" cy="276999"/>
              </a:xfrm>
              <a:prstGeom prst="rect">
                <a:avLst/>
              </a:prstGeom>
              <a:blipFill rotWithShape="1">
                <a:blip r:embed="rId4"/>
                <a:stretch>
                  <a:fillRect l="-253" r="-253" b="-1777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3" name="文本框 12">
                <a:extLst>
                  <a:ext uri="{FF2B5EF4-FFF2-40B4-BE49-F238E27FC236}">
                    <ele attr="{0A3317DA-CF3B-438C-93E4-578AC7679D5F}"/>
                  </a:ext>
                </a:extLst>
              </p:cNvPr>
              <p:cNvSpPr txBox="1"/>
              <p:nvPr/>
            </p:nvSpPr>
            <p:spPr>
              <a:xfrm>
                <a:off x="6765683" y="-2068695"/>
                <a:ext cx="23428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=2.25</m:t>
                      </m:r>
                      <m:r>
                        <a:rPr lang="en-US" altLang="zh-CN" b="0" i="1" smtClean="0">
                          <a:latin typeface="Cambria Math" panose="02040503050406030204" pitchFamily="18" charset="0"/>
                          <a:ea typeface="Cambria Math" panose="02040503050406030204" pitchFamily="18" charset="0"/>
                        </a:rPr>
                        <m:t>±0.47 </m:t>
                      </m:r>
                      <m:r>
                        <m:rPr>
                          <m:sty m:val="p"/>
                        </m:rPr>
                        <a:rPr lang="en-US" altLang="zh-CN" b="0" i="0" smtClean="0">
                          <a:latin typeface="Cambria Math" panose="02040503050406030204" pitchFamily="18" charset="0"/>
                          <a:ea typeface="Cambria Math" panose="02040503050406030204" pitchFamily="18" charset="0"/>
                        </a:rPr>
                        <m:t>GPa</m:t>
                      </m:r>
                    </m:oMath>
                  </m:oMathPara>
                </a14:m>
                <a:endParaRPr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6765683" y="-2068695"/>
                <a:ext cx="2342821" cy="276999"/>
              </a:xfrm>
              <a:prstGeom prst="rect">
                <a:avLst/>
              </a:prstGeom>
              <a:blipFill rotWithShape="1">
                <a:blip r:embed="rId5"/>
                <a:stretch>
                  <a:fillRect l="-1823" r="-1823" b="-17778"/>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ele attr="{B42A2957-9ED5-4C55-8907-2DC1BD7B635C}"/>
                  </a:ext>
                </a:extLst>
              </p:cNvPr>
              <p:cNvSpPr txBox="1"/>
              <p:nvPr/>
            </p:nvSpPr>
            <p:spPr>
              <a:xfrm>
                <a:off x="6762495" y="-1719688"/>
                <a:ext cx="25455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𝑯</m:t>
                          </m:r>
                        </m:e>
                        <m:sub>
                          <m:r>
                            <a:rPr lang="en-US" altLang="zh-CN" b="1" i="1" smtClean="0">
                              <a:latin typeface="Cambria Math" panose="02040503050406030204" pitchFamily="18" charset="0"/>
                            </a:rPr>
                            <m:t>𝟑</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𝟑</m:t>
                      </m:r>
                      <m:r>
                        <a:rPr lang="en-US" altLang="zh-CN" b="1" i="1" smtClean="0">
                          <a:latin typeface="Cambria Math" panose="02040503050406030204" pitchFamily="18" charset="0"/>
                        </a:rPr>
                        <m:t>.</m:t>
                      </m:r>
                      <m:r>
                        <a:rPr lang="en-US" altLang="zh-CN" b="1" i="1" smtClean="0">
                          <a:latin typeface="Cambria Math" panose="02040503050406030204" pitchFamily="18" charset="0"/>
                        </a:rPr>
                        <m:t>𝟒𝟐</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𝟏</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𝟏𝟎</m:t>
                      </m:r>
                      <m:r>
                        <a:rPr lang="en-US" altLang="zh-CN" b="1" i="1" smtClean="0">
                          <a:latin typeface="Cambria Math" panose="02040503050406030204" pitchFamily="18" charset="0"/>
                          <a:ea typeface="Cambria Math" panose="02040503050406030204" pitchFamily="18" charset="0"/>
                        </a:rPr>
                        <m:t> </m:t>
                      </m:r>
                      <m:r>
                        <a:rPr lang="en-US" altLang="zh-CN" b="1" i="0" smtClean="0">
                          <a:latin typeface="Cambria Math" panose="02040503050406030204" pitchFamily="18" charset="0"/>
                          <a:ea typeface="Cambria Math" panose="02040503050406030204" pitchFamily="18" charset="0"/>
                        </a:rPr>
                        <m:t>𝐆𝐏𝐚</m:t>
                      </m:r>
                    </m:oMath>
                  </m:oMathPara>
                </a14:m>
                <a:endParaRPr lang="zh-CN" altLang="en-US" b="1" dirty="0"/>
              </a:p>
            </p:txBody>
          </p:sp>
        </mc:Choice>
        <mc:Fallback>
          <p:sp>
            <p:nvSpPr>
              <p:cNvPr id="14" name="文本框 13"/>
              <p:cNvSpPr txBox="1">
                <a:spLocks noRot="1" noChangeAspect="1" noMove="1" noResize="1" noEditPoints="1" noAdjustHandles="1" noChangeArrowheads="1" noChangeShapeType="1" noTextEdit="1"/>
              </p:cNvSpPr>
              <p:nvPr/>
            </p:nvSpPr>
            <p:spPr>
              <a:xfrm>
                <a:off x="6762495" y="-1719688"/>
                <a:ext cx="2545505" cy="276999"/>
              </a:xfrm>
              <a:prstGeom prst="rect">
                <a:avLst/>
              </a:prstGeom>
              <a:blipFill rotWithShape="1">
                <a:blip r:embed="rId6"/>
                <a:stretch>
                  <a:fillRect l="-1435" r="-1675" b="-20000"/>
                </a:stretch>
              </a:blipFill>
            </p:spPr>
            <p:txBody>
              <a:bodyPr/>
              <a:lstStyle/>
              <a:p>
                <a:r>
                  <a:rPr lang="zh-CN" altLang="en-US">
                    <a:noFill/>
                  </a:rPr>
                  <a:t> </a:t>
                </a:r>
                <a:endParaRPr lang="zh-CN" altLang="en-US">
                  <a:noFill/>
                </a:endParaRPr>
              </a:p>
            </p:txBody>
          </p:sp>
        </mc:Fallback>
      </mc:AlternateContent>
      <p:sp>
        <p:nvSpPr>
          <p:cNvPr id="15" name="右大括号 14"/>
          <p:cNvSpPr/>
          <p:nvPr/>
        </p:nvSpPr>
        <p:spPr bwMode="auto">
          <a:xfrm>
            <a:off x="9180511" y="-2389826"/>
            <a:ext cx="239673" cy="598130"/>
          </a:xfrm>
          <a:prstGeom prst="rightBrace">
            <a:avLst/>
          </a:prstGeom>
          <a:noFill/>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16" name="文本框 15">
                <a:extLst>
                  <a:ext uri="{FF2B5EF4-FFF2-40B4-BE49-F238E27FC236}">
                    <ele attr="{E74CC774-39EC-4477-B6CF-DE6F0830F437}"/>
                  </a:ext>
                </a:extLst>
              </p:cNvPr>
              <p:cNvSpPr txBox="1"/>
              <p:nvPr/>
            </p:nvSpPr>
            <p:spPr>
              <a:xfrm>
                <a:off x="5107014" y="4517448"/>
                <a:ext cx="3924921" cy="846963"/>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𝑐𝑜𝑚𝑏𝑖𝑛𝑒𝑑</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 [</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𝑋𝑒</m:t>
                                      </m:r>
                                    </m:sub>
                                  </m:sSub>
                                </m:e>
                              </m:d>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zh-CN" altLang="en-US"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𝐻𝑒</m:t>
                                  </m:r>
                                </m:sub>
                              </m:sSub>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e>
                        <m:sup>
                          <m:r>
                            <a:rPr lang="en-US" altLang="zh-CN" b="0" i="1" smtClean="0">
                              <a:latin typeface="Cambria Math" panose="02040503050406030204" pitchFamily="18" charset="0"/>
                            </a:rPr>
                            <m:t>1/2</m:t>
                          </m:r>
                        </m:sup>
                      </m:sSup>
                    </m:oMath>
                  </m:oMathPara>
                </a14:m>
                <a:endParaRPr lang="en-US" altLang="zh-CN" dirty="0" smtClean="0"/>
              </a:p>
              <a:p>
                <a:pPr>
                  <a:lnSpc>
                    <a:spcPct val="150000"/>
                  </a:lnSpc>
                </a:pPr>
                <a:r>
                  <a:rPr lang="en-US" altLang="zh-CN" dirty="0"/>
                  <a:t> </a:t>
                </a:r>
                <a:r>
                  <a:rPr lang="en-US" altLang="zh-CN" dirty="0" smtClean="0"/>
                  <a:t>                     </a:t>
                </a:r>
                <a14:m>
                  <m:oMath xmlns:m="http://schemas.openxmlformats.org/officeDocument/2006/math">
                    <m:r>
                      <a:rPr lang="en-US" altLang="zh-CN" i="1">
                        <a:latin typeface="Cambria Math" panose="02040503050406030204" pitchFamily="18" charset="0"/>
                      </a:rPr>
                      <m:t>=</m:t>
                    </m:r>
                    <m:r>
                      <a:rPr lang="en-US" altLang="zh-CN" b="0" i="1" smtClean="0">
                        <a:solidFill>
                          <a:srgbClr val="FF0000"/>
                        </a:solidFill>
                        <a:latin typeface="Cambria Math" panose="02040503050406030204" pitchFamily="18" charset="0"/>
                      </a:rPr>
                      <m:t>1.94&lt;</m:t>
                    </m:r>
                    <m:r>
                      <a:rPr lang="zh-CN" altLang="en-US"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𝐻</m:t>
                        </m:r>
                      </m:e>
                      <m:sub>
                        <m:r>
                          <a:rPr lang="en-US" altLang="zh-CN" i="1">
                            <a:solidFill>
                              <a:srgbClr val="FF0000"/>
                            </a:solidFill>
                            <a:latin typeface="Cambria Math" panose="02040503050406030204" pitchFamily="18" charset="0"/>
                          </a:rPr>
                          <m:t>𝑋𝑒</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𝐻𝑒</m:t>
                        </m:r>
                      </m:sub>
                    </m:sSub>
                  </m:oMath>
                </a14:m>
                <a:endParaRPr lang="zh-CN" altLang="en-US" b="1" dirty="0"/>
              </a:p>
            </p:txBody>
          </p:sp>
        </mc:Choice>
        <mc:Fallback>
          <p:sp>
            <p:nvSpPr>
              <p:cNvPr id="16" name="文本框 15"/>
              <p:cNvSpPr txBox="1">
                <a:spLocks noRot="1" noChangeAspect="1" noMove="1" noResize="1" noEditPoints="1" noAdjustHandles="1" noChangeArrowheads="1" noChangeShapeType="1" noTextEdit="1"/>
              </p:cNvSpPr>
              <p:nvPr/>
            </p:nvSpPr>
            <p:spPr>
              <a:xfrm>
                <a:off x="5107014" y="4517448"/>
                <a:ext cx="3924921" cy="846963"/>
              </a:xfrm>
              <a:prstGeom prst="rect">
                <a:avLst/>
              </a:prstGeom>
              <a:blipFill rotWithShape="1">
                <a:blip r:embed="rId7"/>
                <a:stretch>
                  <a:fillRect/>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ele attr="{D9DAE9DC-BD23-4B51-8442-1BBFEB872EA6}"/>
                  </a:ext>
                </a:extLst>
              </p:cNvPr>
              <p:cNvSpPr txBox="1"/>
              <p:nvPr/>
            </p:nvSpPr>
            <p:spPr>
              <a:xfrm>
                <a:off x="5212919" y="5453081"/>
                <a:ext cx="3679561" cy="738664"/>
              </a:xfrm>
              <a:prstGeom prst="rect">
                <a:avLst/>
              </a:prstGeom>
              <a:noFill/>
            </p:spPr>
            <p:txBody>
              <a:bodyPr wrap="square" lIns="0" tIns="0" rIns="0" bIns="0" rtlCol="0">
                <a:spAutoFit/>
              </a:bodyPr>
              <a:lstStyle/>
              <a:p>
                <a:pPr algn="just">
                  <a:lnSpc>
                    <a:spcPct val="120000"/>
                  </a:lnSpc>
                </a:pPr>
                <a14:m>
                  <m:oMath xmlns:m="http://schemas.openxmlformats.org/officeDocument/2006/math">
                    <m:r>
                      <a:rPr lang="zh-CN" altLang="en-US" sz="2000" b="1" i="1" smtClean="0">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𝑯</m:t>
                        </m:r>
                      </m:e>
                      <m:sub>
                        <m:r>
                          <a:rPr lang="en-US" altLang="zh-CN" sz="2000" b="1" i="1">
                            <a:solidFill>
                              <a:srgbClr val="FF0000"/>
                            </a:solidFill>
                            <a:latin typeface="Cambria Math" panose="02040503050406030204" pitchFamily="18" charset="0"/>
                          </a:rPr>
                          <m:t>𝑿𝒆</m:t>
                        </m:r>
                        <m:r>
                          <a:rPr lang="en-US" altLang="zh-CN" sz="2000" b="1" i="1">
                            <a:solidFill>
                              <a:srgbClr val="FF0000"/>
                            </a:solidFill>
                            <a:latin typeface="Cambria Math" panose="02040503050406030204" pitchFamily="18" charset="0"/>
                          </a:rPr>
                          <m:t>+</m:t>
                        </m:r>
                        <m:r>
                          <a:rPr lang="en-US" altLang="zh-CN" sz="2000" b="1" i="1">
                            <a:solidFill>
                              <a:srgbClr val="FF0000"/>
                            </a:solidFill>
                            <a:latin typeface="Cambria Math" panose="02040503050406030204" pitchFamily="18" charset="0"/>
                          </a:rPr>
                          <m:t>𝑯𝒆</m:t>
                        </m:r>
                      </m:sub>
                    </m:sSub>
                  </m:oMath>
                </a14:m>
                <a:r>
                  <a:rPr lang="zh-CN" altLang="en-US" sz="2000" b="1" dirty="0" smtClean="0">
                    <a:solidFill>
                      <a:srgbClr val="FF0000"/>
                    </a:solidFill>
                    <a:latin typeface="华文楷体" panose="02010600040101010101" pitchFamily="2" charset="-122"/>
                    <a:ea typeface="华文楷体" panose="02010600040101010101" pitchFamily="2" charset="-122"/>
                  </a:rPr>
                  <a:t>的值比计算得到的</a:t>
                </a:r>
                <a14:m>
                  <m:oMath xmlns:m="http://schemas.openxmlformats.org/officeDocument/2006/math">
                    <m:r>
                      <a:rPr lang="zh-CN" altLang="en-US" sz="2000" b="1" i="1" smtClean="0">
                        <a:solidFill>
                          <a:srgbClr val="FF0000"/>
                        </a:solidFill>
                        <a:latin typeface="Cambria Math" panose="02040503050406030204" pitchFamily="18" charset="0"/>
                      </a:rPr>
                      <m:t>∆</m:t>
                    </m:r>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𝑯</m:t>
                        </m:r>
                      </m:e>
                      <m:sub>
                        <m:r>
                          <a:rPr lang="en-US" altLang="zh-CN" sz="2000" b="1" i="1">
                            <a:solidFill>
                              <a:srgbClr val="FF0000"/>
                            </a:solidFill>
                            <a:latin typeface="Cambria Math" panose="02040503050406030204" pitchFamily="18" charset="0"/>
                          </a:rPr>
                          <m:t>𝒄𝒐𝒎𝒃𝒊𝒏𝒆𝒅</m:t>
                        </m:r>
                      </m:sub>
                    </m:sSub>
                  </m:oMath>
                </a14:m>
                <a:r>
                  <a:rPr lang="zh-CN" altLang="en-US" sz="2000" b="1" dirty="0" smtClean="0">
                    <a:solidFill>
                      <a:srgbClr val="FF0000"/>
                    </a:solidFill>
                    <a:latin typeface="华文楷体" panose="02010600040101010101" pitchFamily="2" charset="-122"/>
                    <a:ea typeface="华文楷体" panose="02010600040101010101" pitchFamily="2" charset="-122"/>
                  </a:rPr>
                  <a:t>的值大</a:t>
                </a:r>
                <a:r>
                  <a:rPr lang="en-US" altLang="zh-CN" sz="2000" b="1" dirty="0" smtClean="0">
                    <a:solidFill>
                      <a:srgbClr val="FF0000"/>
                    </a:solidFill>
                    <a:latin typeface="华文楷体" panose="02010600040101010101" pitchFamily="2" charset="-122"/>
                    <a:ea typeface="华文楷体" panose="02010600040101010101" pitchFamily="2" charset="-122"/>
                  </a:rPr>
                  <a:t>30%</a:t>
                </a:r>
                <a:r>
                  <a:rPr lang="zh-CN" altLang="en-US" sz="2000" b="1" dirty="0" smtClean="0">
                    <a:solidFill>
                      <a:srgbClr val="FF0000"/>
                    </a:solidFill>
                    <a:latin typeface="华文楷体" panose="02010600040101010101" pitchFamily="2" charset="-122"/>
                    <a:ea typeface="华文楷体" panose="02010600040101010101" pitchFamily="2" charset="-122"/>
                  </a:rPr>
                  <a:t>。</a:t>
                </a:r>
                <a:endParaRPr lang="zh-CN" altLang="en-US" sz="2000" b="1" dirty="0">
                  <a:solidFill>
                    <a:srgbClr val="FF0000"/>
                  </a:solidFill>
                  <a:latin typeface="华文楷体" panose="02010600040101010101" pitchFamily="2" charset="-122"/>
                  <a:ea typeface="华文楷体" panose="02010600040101010101" pitchFamily="2" charset="-122"/>
                </a:endParaRPr>
              </a:p>
            </p:txBody>
          </p:sp>
        </mc:Choice>
        <mc:Fallback>
          <p:sp>
            <p:nvSpPr>
              <p:cNvPr id="20" name="文本框 19"/>
              <p:cNvSpPr txBox="1">
                <a:spLocks noRot="1" noChangeAspect="1" noMove="1" noResize="1" noEditPoints="1" noAdjustHandles="1" noChangeArrowheads="1" noChangeShapeType="1" noTextEdit="1"/>
              </p:cNvSpPr>
              <p:nvPr/>
            </p:nvSpPr>
            <p:spPr>
              <a:xfrm>
                <a:off x="5212919" y="5453081"/>
                <a:ext cx="3679561" cy="738664"/>
              </a:xfrm>
              <a:prstGeom prst="rect">
                <a:avLst/>
              </a:prstGeom>
              <a:blipFill rotWithShape="1">
                <a:blip r:embed="rId8"/>
                <a:stretch>
                  <a:fillRect l="-2318" t="-4959" r="-4139" b="-17355"/>
                </a:stretch>
              </a:blipFill>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IMING" val="|112.9|116.4|35"/>
</p:tagLst>
</file>

<file path=ppt/theme/theme1.xml><?xml version="1.0" encoding="utf-8"?>
<a:theme xmlns:a="http://schemas.openxmlformats.org/drawingml/2006/main" name="SINAP-SSRF新-水彩">
  <a:themeElements>
    <a:clrScheme name="SINAP-SSRF新-水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NAP-SSRF新-水彩">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SINAP-SSRF新-水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AP-SSRF新-水彩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AP-SSRF新-水彩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AP-SSRF新-水彩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AP-SSRF新-水彩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AP-SSRF新-水彩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AP-SSRF新-水彩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AP-SSRF新-水彩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AP-SSRF新-水彩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AP-SSRF新-水彩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AP-SSRF新-水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AP-SSRF新-水彩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1875</Words>
  <Application>WPS 演示</Application>
  <PresentationFormat>全屏显示(4:3)</PresentationFormat>
  <Paragraphs>412</Paragraphs>
  <Slides>12</Slides>
  <Notes>12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12</vt:i4>
      </vt:variant>
    </vt:vector>
  </HeadingPairs>
  <TitlesOfParts>
    <vt:vector size="29" baseType="lpstr">
      <vt:lpstr>Arial</vt:lpstr>
      <vt:lpstr>宋体</vt:lpstr>
      <vt:lpstr>Wingdings</vt:lpstr>
      <vt:lpstr>楷体_GB2312</vt:lpstr>
      <vt:lpstr>方正小标宋简体</vt:lpstr>
      <vt:lpstr>黑体</vt:lpstr>
      <vt:lpstr>华文楷体</vt:lpstr>
      <vt:lpstr>Arial Unicode MS</vt:lpstr>
      <vt:lpstr>Times New Roman</vt:lpstr>
      <vt:lpstr>Arial</vt:lpstr>
      <vt:lpstr>微软雅黑</vt:lpstr>
      <vt:lpstr>Comic Sans MS</vt:lpstr>
      <vt:lpstr>Arial Unicode MS</vt:lpstr>
      <vt:lpstr>Calibri</vt:lpstr>
      <vt:lpstr>新宋体</vt:lpstr>
      <vt:lpstr>SINAP-SSRF新-水彩</vt:lpstr>
      <vt:lpstr>Office 主题</vt:lpstr>
      <vt:lpstr>Hastelloy N 合金中氦泡与位错环在 Xe+He离子先后辐照条件下的协同效应研究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请各位批评指正！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gaojie</dc:creator>
  <cp:lastModifiedBy>吴威</cp:lastModifiedBy>
  <cp:revision>1103</cp:revision>
  <cp:lastPrinted>2016-07-09T01:32:00Z</cp:lastPrinted>
  <dcterms:created xsi:type="dcterms:W3CDTF">2016-05-08T12:45:00Z</dcterms:created>
  <dcterms:modified xsi:type="dcterms:W3CDTF">2019-10-10T05:11:56Z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