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1" r:id="rId3"/>
    <p:sldId id="354" r:id="rId4"/>
    <p:sldId id="367" r:id="rId5"/>
    <p:sldId id="357" r:id="rId6"/>
    <p:sldId id="358" r:id="rId7"/>
    <p:sldId id="388" r:id="rId8"/>
    <p:sldId id="360" r:id="rId9"/>
    <p:sldId id="390" r:id="rId10"/>
    <p:sldId id="356" r:id="rId11"/>
    <p:sldId id="368" r:id="rId12"/>
    <p:sldId id="385" r:id="rId13"/>
    <p:sldId id="381" r:id="rId14"/>
    <p:sldId id="384" r:id="rId15"/>
    <p:sldId id="382" r:id="rId16"/>
    <p:sldId id="383" r:id="rId17"/>
    <p:sldId id="386" r:id="rId18"/>
    <p:sldId id="387" r:id="rId19"/>
    <p:sldId id="364" r:id="rId20"/>
    <p:sldId id="389" r:id="rId21"/>
    <p:sldId id="361" r:id="rId22"/>
    <p:sldId id="365" r:id="rId23"/>
    <p:sldId id="366" r:id="rId24"/>
    <p:sldId id="363" r:id="rId25"/>
  </p:sldIdLst>
  <p:sldSz cx="9144000" cy="6858000" type="screen4x3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DejaVu Sans" panose="020B0603030804020204" charset="2"/>
        <a:ea typeface="方正书宋_GBK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姓 汤旭铭" initials="姓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5FF"/>
    <a:srgbClr val="1B3244"/>
    <a:srgbClr val="414F5B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22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书宋一简" panose="02010609000101010101" charset="-122"/>
                <a:ea typeface="汉仪书宋一简" panose="0201060900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书宋一简" panose="02010609000101010101" charset="-122"/>
                <a:ea typeface="汉仪书宋一简" panose="02010609000101010101" charset="-122"/>
              </a:defRPr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汉仪书宋一简" panose="02010609000101010101" charset="-122"/>
                <a:ea typeface="汉仪书宋一简" panose="02010609000101010101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434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41" name="备注占位符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书宋一简" panose="02010609000101010101" charset="-122"/>
                <a:ea typeface="汉仪书宋一简" panose="02010609000101010101" charset="-122"/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书宋一简" panose="02010609000101010101" charset="-122"/>
                <a:ea typeface="汉仪书宋一简" panose="02010609000101010101" charset="-122"/>
              </a:defRPr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汉仪书宋一简" panose="02010609000101010101" charset="-122"/>
                <a:ea typeface="汉仪书宋一简" panose="0201060900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汉仪书宋一简" panose="02010609000101010101" charset="-122"/>
        <a:ea typeface="汉仪书宋一简" panose="02010609000101010101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书宋一简" panose="02010609000101010101" charset="-122"/>
        <a:ea typeface="汉仪书宋一简" panose="02010609000101010101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书宋一简" panose="02010609000101010101" charset="-122"/>
        <a:ea typeface="汉仪书宋一简" panose="02010609000101010101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书宋一简" panose="02010609000101010101" charset="-122"/>
        <a:ea typeface="汉仪书宋一简" panose="02010609000101010101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书宋一简" panose="02010609000101010101" charset="-122"/>
        <a:ea typeface="汉仪书宋一简" panose="0201060900010101010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 descr="xiaohui"/>
          <p:cNvPicPr>
            <a:picLocks noChangeAspect="1"/>
          </p:cNvPicPr>
          <p:nvPr userDrawn="1"/>
        </p:nvPicPr>
        <p:blipFill>
          <a:blip r:embed="rId3">
            <a:grayscl/>
            <a:lum bright="81998" contrast="-70001"/>
          </a:blip>
          <a:stretch>
            <a:fillRect/>
          </a:stretch>
        </p:blipFill>
        <p:spPr>
          <a:xfrm>
            <a:off x="4419600" y="2324100"/>
            <a:ext cx="4546600" cy="440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1270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BB962C8B-B14F-4D97-AF65-F5344CB8AC3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50025"/>
            <a:ext cx="2895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9135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8009BC88-DE73-4E30-B58F-9645CC157D5C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7" descr="xiaohu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5488" y="-19050"/>
            <a:ext cx="795337" cy="7715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连接符 9"/>
          <p:cNvCxnSpPr/>
          <p:nvPr userDrawn="1"/>
        </p:nvCxnSpPr>
        <p:spPr>
          <a:xfrm flipV="1">
            <a:off x="-12700" y="6537325"/>
            <a:ext cx="9156700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V="1">
            <a:off x="-12700" y="298450"/>
            <a:ext cx="8358188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1270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fld id="{BB962C8B-B14F-4D97-AF65-F5344CB8AC3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50025"/>
            <a:ext cx="2895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r>
              <a:t>基于极化氦三靶的重离子碰撞实验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9135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fld id="{9A0DB2DC-4C9A-4742-B13C-FB6460FD3503}" type="slidenum">
              <a:rPr lang="zh-CN" altLang="en-US" strike="noStrike" noProof="1" dirty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 dirty="0">
              <a:ea typeface="汉仪书宋一简" panose="02010609000101010101" charset="-122"/>
            </a:endParaRPr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7" descr="xiaohu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5488" y="-19050"/>
            <a:ext cx="795337" cy="7715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连接符 9"/>
          <p:cNvCxnSpPr/>
          <p:nvPr userDrawn="1"/>
        </p:nvCxnSpPr>
        <p:spPr>
          <a:xfrm flipV="1">
            <a:off x="-12700" y="6537325"/>
            <a:ext cx="9156700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V="1">
            <a:off x="-12700" y="298450"/>
            <a:ext cx="8358188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1270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/>
            <a:fld id="{760FBDFE-C587-4B4C-A407-44438C67B59E}" type="datetime1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50025"/>
            <a:ext cx="2895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/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9135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 descr="xiaohu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5488" y="-19050"/>
            <a:ext cx="795337" cy="7715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连接符 10"/>
          <p:cNvCxnSpPr/>
          <p:nvPr userDrawn="1"/>
        </p:nvCxnSpPr>
        <p:spPr>
          <a:xfrm flipV="1">
            <a:off x="-12700" y="6537325"/>
            <a:ext cx="9156700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V="1">
            <a:off x="-12700" y="298450"/>
            <a:ext cx="8358188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0" fontAlgn="base" latinLnBrk="0">
              <a:spcBef>
                <a:spcPts val="0"/>
              </a:spcBef>
              <a:spcAft>
                <a:spcPts val="1200"/>
              </a:spcAft>
              <a:defRPr/>
            </a:lvl1pPr>
            <a:lvl2pPr indent="0" fontAlgn="base" latinLnBrk="0">
              <a:spcBef>
                <a:spcPts val="0"/>
              </a:spcBef>
              <a:spcAft>
                <a:spcPts val="1200"/>
              </a:spcAft>
              <a:defRPr/>
            </a:lvl2pPr>
            <a:lvl3pPr indent="0" fontAlgn="base" latinLnBrk="0">
              <a:spcBef>
                <a:spcPts val="0"/>
              </a:spcBef>
              <a:spcAft>
                <a:spcPts val="1200"/>
              </a:spcAft>
              <a:defRPr/>
            </a:lvl3pPr>
            <a:lvl4pPr indent="0" fontAlgn="base" latinLnBrk="0">
              <a:spcBef>
                <a:spcPts val="0"/>
              </a:spcBef>
              <a:spcAft>
                <a:spcPts val="1200"/>
              </a:spcAft>
              <a:defRPr/>
            </a:lvl4pPr>
            <a:lvl5pPr indent="0" fontAlgn="base" latinLnBrk="0"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1270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BEDED714-68C8-44B6-9732-DDF7DD97772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50025"/>
            <a:ext cx="2895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9135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 descr="xiaohui"/>
          <p:cNvPicPr>
            <a:picLocks noChangeAspect="1"/>
          </p:cNvPicPr>
          <p:nvPr userDrawn="1"/>
        </p:nvPicPr>
        <p:blipFill>
          <a:blip r:embed="rId3">
            <a:grayscl/>
            <a:lum bright="81998" contrast="-70001"/>
          </a:blip>
          <a:stretch>
            <a:fillRect/>
          </a:stretch>
        </p:blipFill>
        <p:spPr>
          <a:xfrm>
            <a:off x="4419600" y="2324100"/>
            <a:ext cx="4546600" cy="440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1270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fld id="{BB962C8B-B14F-4D97-AF65-F5344CB8AC3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50025"/>
            <a:ext cx="2895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r>
              <a:t>基于极化氦三靶的重离子碰撞实验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9135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fld id="{9A0DB2DC-4C9A-4742-B13C-FB6460FD3503}" type="slidenum">
              <a:rPr lang="zh-CN" altLang="en-US" strike="noStrike" noProof="1" dirty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 dirty="0">
              <a:ea typeface="汉仪书宋一简" panose="02010609000101010101" charset="-122"/>
            </a:endParaRP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 descr="xiaohu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5488" y="-19050"/>
            <a:ext cx="795337" cy="7715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直接连接符 11"/>
          <p:cNvCxnSpPr/>
          <p:nvPr userDrawn="1"/>
        </p:nvCxnSpPr>
        <p:spPr>
          <a:xfrm flipV="1">
            <a:off x="-12700" y="6537325"/>
            <a:ext cx="9156700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V="1">
            <a:off x="-12700" y="298450"/>
            <a:ext cx="8358188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-1270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BB962C8B-B14F-4D97-AF65-F5344CB8AC3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550025"/>
            <a:ext cx="2895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99135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7D6DB0B6-6255-4C4D-A7FC-C84855AFCEA8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0" descr="xiaohu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5488" y="-19050"/>
            <a:ext cx="795337" cy="7715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7" name="直接连接符 16"/>
          <p:cNvCxnSpPr/>
          <p:nvPr userDrawn="1"/>
        </p:nvCxnSpPr>
        <p:spPr>
          <a:xfrm flipV="1">
            <a:off x="-12700" y="6537325"/>
            <a:ext cx="9156700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 flipV="1">
            <a:off x="-12700" y="298450"/>
            <a:ext cx="8358188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-1270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BB962C8B-B14F-4D97-AF65-F5344CB8AC3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550025"/>
            <a:ext cx="2895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99135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5AC01D99-F813-44DC-B635-F275C106240E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" descr="xiaohu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5488" y="-19050"/>
            <a:ext cx="795337" cy="7715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5"/>
          <p:cNvCxnSpPr/>
          <p:nvPr userDrawn="1"/>
        </p:nvCxnSpPr>
        <p:spPr>
          <a:xfrm flipV="1">
            <a:off x="-12700" y="6537325"/>
            <a:ext cx="9156700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700" y="298450"/>
            <a:ext cx="8358188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-1270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BB962C8B-B14F-4D97-AF65-F5344CB8AC3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550025"/>
            <a:ext cx="2895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9135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69D602DD-68A8-41A2-B35E-86A5C6EDDC19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7" descr="xiaohu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5488" y="-19050"/>
            <a:ext cx="795337" cy="77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-1270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/>
            <a:fld id="{760FBDFE-C587-4B4C-A407-44438C67B59E}" type="datetime1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550025"/>
            <a:ext cx="2895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/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9135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8" descr="xiaohu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5488" y="-19050"/>
            <a:ext cx="795337" cy="7715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直接连接符 11"/>
          <p:cNvCxnSpPr/>
          <p:nvPr userDrawn="1"/>
        </p:nvCxnSpPr>
        <p:spPr>
          <a:xfrm flipV="1">
            <a:off x="-12700" y="6537325"/>
            <a:ext cx="9156700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-1270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fld id="{BB962C8B-B14F-4D97-AF65-F5344CB8AC3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550025"/>
            <a:ext cx="2895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r>
              <a:t>基于极化氦三靶的重离子碰撞实验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99135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auto"/>
            <a:fld id="{9A0DB2DC-4C9A-4742-B13C-FB6460FD3503}" type="slidenum">
              <a:rPr lang="zh-CN" altLang="en-US" strike="noStrike" noProof="1" dirty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 dirty="0">
              <a:ea typeface="汉仪书宋一简" panose="02010609000101010101" charset="-122"/>
            </a:endParaRPr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8" descr="xiaohui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5488" y="-19050"/>
            <a:ext cx="795337" cy="77152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直接连接符 11"/>
          <p:cNvCxnSpPr/>
          <p:nvPr userDrawn="1"/>
        </p:nvCxnSpPr>
        <p:spPr>
          <a:xfrm flipV="1">
            <a:off x="-12700" y="6537325"/>
            <a:ext cx="9156700" cy="12700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V="1">
            <a:off x="-12700" y="298450"/>
            <a:ext cx="8358188" cy="7938"/>
          </a:xfrm>
          <a:prstGeom prst="line">
            <a:avLst/>
          </a:prstGeom>
          <a:ln w="38100">
            <a:solidFill>
              <a:srgbClr val="1B3244">
                <a:alpha val="3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-1270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BB962C8B-B14F-4D97-AF65-F5344CB8AC3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550025"/>
            <a:ext cx="2895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99135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fontAlgn="auto">
              <a:defRPr/>
            </a:pPr>
            <a:fld id="{7F8B0E81-DD9F-4986-B3DF-E794FF5C1D26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949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-1270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思源黑体 CN" panose="020B0600000000000000" charset="-122"/>
              </a:defRPr>
            </a:lvl1pPr>
          </a:lstStyle>
          <a:p>
            <a:pPr fontAlgn="auto"/>
            <a:fld id="{760FBDFE-C587-4B4C-A407-44438C67B59E}" type="datetime1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550025"/>
            <a:ext cx="2895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思源黑体 CN" panose="020B0600000000000000" charset="-122"/>
              </a:defRPr>
            </a:lvl1pPr>
          </a:lstStyle>
          <a:p>
            <a:pPr fontAlgn="auto"/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991350" y="6550025"/>
            <a:ext cx="2133600" cy="2984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思源黑体 CN" panose="020B0600000000000000" charset="-122"/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思源黑体 CN" panose="020B0600000000000000" charset="-122"/>
          <a:cs typeface="+mj-cs"/>
        </a:defRPr>
      </a:lvl1pPr>
    </p:titleStyle>
    <p:bodyStyle>
      <a:lvl1pPr marL="342900" lvl="0" indent="0" algn="l" defTabSz="914400" eaLnBrk="1" fontAlgn="base" latinLnBrk="0" hangingPunct="1">
        <a:lnSpc>
          <a:spcPct val="100000"/>
        </a:lnSpc>
        <a:spcBef>
          <a:spcPts val="0"/>
        </a:spcBef>
        <a:spcAft>
          <a:spcPts val="120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思源黑体 CN" panose="020B0600000000000000" charset="-122"/>
          <a:cs typeface="+mn-cs"/>
        </a:defRPr>
      </a:lvl1pPr>
      <a:lvl2pPr marL="742950" lvl="1" indent="0" algn="l" defTabSz="914400" eaLnBrk="0" fontAlgn="base" latinLnBrk="0" hangingPunct="0">
        <a:lnSpc>
          <a:spcPct val="100000"/>
        </a:lnSpc>
        <a:spcBef>
          <a:spcPts val="0"/>
        </a:spcBef>
        <a:spcAft>
          <a:spcPts val="120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思源黑体 CN" panose="020B0600000000000000" charset="-122"/>
          <a:cs typeface="+mn-cs"/>
        </a:defRPr>
      </a:lvl2pPr>
      <a:lvl3pPr marL="1143000" lvl="2" indent="0" algn="l" defTabSz="914400" eaLnBrk="0" fontAlgn="base" latinLnBrk="0" hangingPunct="0">
        <a:lnSpc>
          <a:spcPct val="100000"/>
        </a:lnSpc>
        <a:spcBef>
          <a:spcPts val="0"/>
        </a:spcBef>
        <a:spcAft>
          <a:spcPts val="120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思源黑体 CN" panose="020B0600000000000000" charset="-122"/>
          <a:cs typeface="+mn-cs"/>
        </a:defRPr>
      </a:lvl3pPr>
      <a:lvl4pPr marL="1600200" lvl="3" indent="0" algn="l" defTabSz="914400" eaLnBrk="0" fontAlgn="base" latinLnBrk="0" hangingPunct="0">
        <a:lnSpc>
          <a:spcPct val="100000"/>
        </a:lnSpc>
        <a:spcBef>
          <a:spcPts val="0"/>
        </a:spcBef>
        <a:spcAft>
          <a:spcPts val="120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思源黑体 CN" panose="020B0600000000000000" charset="-122"/>
          <a:cs typeface="+mn-cs"/>
        </a:defRPr>
      </a:lvl4pPr>
      <a:lvl5pPr marL="2057400" lvl="4" indent="0" algn="l" defTabSz="914400" eaLnBrk="0" fontAlgn="base" latinLnBrk="0" hangingPunct="0">
        <a:lnSpc>
          <a:spcPct val="100000"/>
        </a:lnSpc>
        <a:spcBef>
          <a:spcPts val="0"/>
        </a:spcBef>
        <a:spcAft>
          <a:spcPts val="120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思源黑体 CN" panose="020B0600000000000000" charset="-122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DejaVu Sans" panose="020B0603030804020204" charset="2"/>
        <a:buNone/>
        <a:defRPr b="0" i="0" u="none" kern="1200" baseline="0">
          <a:solidFill>
            <a:schemeClr val="tx1"/>
          </a:solidFill>
          <a:latin typeface="DejaVu Sans" panose="020B0603030804020204" charset="2"/>
          <a:ea typeface="方正书宋_GBK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8.png"/><Relationship Id="rId2" Type="http://schemas.openxmlformats.org/officeDocument/2006/relationships/image" Target="../media/image36.png"/><Relationship Id="rId1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ctrTitle"/>
          </p:nvPr>
        </p:nvSpPr>
        <p:spPr>
          <a:xfrm>
            <a:off x="1143635" y="675323"/>
            <a:ext cx="6858000" cy="2387600"/>
          </a:xfrm>
        </p:spPr>
        <p:txBody>
          <a:bodyPr anchor="b" anchorCtr="0"/>
          <a:p>
            <a:pPr defTabSz="914400">
              <a:buNone/>
            </a:pPr>
            <a:r>
              <a:rPr lang="en-US" altLang="zh-CN">
                <a:sym typeface="+mn-ea"/>
              </a:rPr>
              <a:t>基于极化氦三靶的重离子</a:t>
            </a:r>
            <a:r>
              <a:rPr lang="en-US" altLang="en-US">
                <a:sym typeface="+mn-ea"/>
              </a:rPr>
              <a:t>碰撞实验</a:t>
            </a:r>
            <a:endParaRPr lang="en-US" altLang="zh-CN" kern="1200" baseline="0">
              <a:latin typeface="+mj-lt"/>
              <a:ea typeface="思源黑体 CN" panose="020B0600000000000000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22525" y="3978275"/>
            <a:ext cx="4079240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latin typeface="+mn-lt"/>
                <a:ea typeface="WenQuanYi Micro Hei" panose="020B0606030804020204" charset="-122"/>
                <a:cs typeface="+mn-lt"/>
              </a:rPr>
              <a:t>张毅</a:t>
            </a:r>
            <a:endParaRPr lang="en-US" altLang="zh-CN" sz="2800">
              <a:latin typeface="+mn-lt"/>
              <a:ea typeface="WenQuanYi Micro Hei" panose="020B0606030804020204" charset="-122"/>
              <a:cs typeface="+mn-lt"/>
            </a:endParaRPr>
          </a:p>
          <a:p>
            <a:pPr algn="ctr"/>
            <a:endParaRPr lang="en-US" altLang="zh-CN" sz="2800">
              <a:latin typeface="+mn-lt"/>
              <a:ea typeface="WenQuanYi Micro Hei" panose="020B0606030804020204" charset="-122"/>
              <a:cs typeface="+mn-lt"/>
            </a:endParaRPr>
          </a:p>
          <a:p>
            <a:pPr algn="ctr"/>
            <a:r>
              <a:rPr lang="" altLang="en-US" sz="1800">
                <a:latin typeface="+mn-lt"/>
                <a:ea typeface="WenQuanYi Micro Hei" panose="020B0606030804020204" charset="-122"/>
                <a:cs typeface="+mn-lt"/>
              </a:rPr>
              <a:t>第十七届全国核物理大会， 武汉</a:t>
            </a:r>
            <a:endParaRPr lang="" altLang="en-US" sz="1800">
              <a:latin typeface="+mn-lt"/>
              <a:ea typeface="WenQuanYi Micro Hei" panose="020B0606030804020204" charset="-122"/>
              <a:cs typeface="+mn-lt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" altLang="zh-CN"/>
              <a:t>电荷交换TPC的Geant4模拟</a:t>
            </a:r>
            <a:endParaRPr lang="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8315" y="1819275"/>
            <a:ext cx="1360805" cy="11233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10580" y="1614170"/>
            <a:ext cx="1918970" cy="1925955"/>
          </a:xfrm>
          <a:prstGeom prst="rect">
            <a:avLst/>
          </a:prstGeom>
        </p:spPr>
      </p:pic>
      <p:pic>
        <p:nvPicPr>
          <p:cNvPr id="9" name="Picture 4" descr="SharedScreenshot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98315" y="3736340"/>
            <a:ext cx="3908425" cy="2727325"/>
          </a:xfrm>
          <a:prstGeom prst="rect">
            <a:avLst/>
          </a:prstGeom>
        </p:spPr>
      </p:pic>
      <p:pic>
        <p:nvPicPr>
          <p:cNvPr id="10" name="Picture 4" descr="Screenshot from 2019-10-09 21-59-5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86740" y="1339850"/>
            <a:ext cx="3296920" cy="2755900"/>
          </a:xfrm>
          <a:prstGeom prst="rect">
            <a:avLst/>
          </a:prstGeom>
        </p:spPr>
      </p:pic>
      <p:pic>
        <p:nvPicPr>
          <p:cNvPr id="178" name="Google Shape;178;p21"/>
          <p:cNvPicPr preferRelativeResize="0"/>
          <p:nvPr/>
        </p:nvPicPr>
        <p:blipFill rotWithShape="1">
          <a:blip r:embed="rId5">
            <a:clrChange>
              <a:clrFrom>
                <a:srgbClr val="7F7F7F">
                  <a:alpha val="100000"/>
                </a:srgbClr>
              </a:clrFrom>
              <a:clrTo>
                <a:srgbClr val="7F7F7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4095750"/>
            <a:ext cx="3943985" cy="236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26626" descr="31131826879905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14094"/>
          <a:stretch>
            <a:fillRect/>
          </a:stretch>
        </p:blipFill>
        <p:spPr>
          <a:xfrm>
            <a:off x="1463992" y="3947159"/>
            <a:ext cx="6216015" cy="268732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/>
              <a:t>极化</a:t>
            </a:r>
            <a:r>
              <a:rPr lang="" altLang="x-none"/>
              <a:t>靶原理</a:t>
            </a:r>
            <a:r>
              <a:rPr lang="x-none" altLang="zh-CN"/>
              <a:t>：光泵浦-自旋交换</a:t>
            </a:r>
            <a:endParaRPr lang="x-none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26628" name="文本占位符 26627"/>
          <p:cNvSpPr>
            <a:spLocks noGrp="1"/>
          </p:cNvSpPr>
          <p:nvPr>
            <p:ph type="body" sz="half"/>
          </p:nvPr>
        </p:nvSpPr>
        <p:spPr>
          <a:xfrm>
            <a:off x="131445" y="1417955"/>
            <a:ext cx="8993505" cy="2820670"/>
          </a:xfrm>
          <a:ln w="9525">
            <a:noFill/>
            <a:miter/>
          </a:ln>
        </p:spPr>
        <p:txBody>
          <a:bodyPr lIns="0" tIns="9720" rIns="0" bIns="0"/>
          <a:lstStyle>
            <a:lvl1pPr lvl="0">
              <a:defRPr sz="2800" kern="1200"/>
            </a:lvl1pPr>
            <a:lvl2pPr lvl="1">
              <a:defRPr sz="2400" kern="1200"/>
            </a:lvl2pPr>
            <a:lvl3pPr lvl="2">
              <a:defRPr sz="2000" kern="1200"/>
            </a:lvl3pPr>
            <a:lvl4pPr lvl="3">
              <a:defRPr sz="1800" kern="1200"/>
            </a:lvl4pPr>
            <a:lvl5pPr lvl="4">
              <a:defRPr sz="1800" kern="1200"/>
            </a:lvl5pPr>
          </a:lstStyle>
          <a:p>
            <a:pPr marL="428625" lvl="0" indent="-323850" algn="l" defTabSz="0">
              <a:lnSpc>
                <a:spcPct val="40000"/>
              </a:lnSpc>
              <a:spcBef>
                <a:spcPct val="0"/>
              </a:spcBef>
              <a:spcAft>
                <a:spcPts val="1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圆偏振激光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  → 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极化的碱金属原子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  →  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极化的</a:t>
            </a:r>
            <a:r>
              <a:rPr lang="en-US" altLang="zh-CN" sz="2400" baseline="300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He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原子核</a:t>
            </a:r>
            <a:endParaRPr lang="en-US" altLang="zh-CN" sz="2400" dirty="0">
              <a:solidFill>
                <a:srgbClr val="000000"/>
              </a:solidFill>
              <a:latin typeface="+mn-lt"/>
              <a:ea typeface="YaHei Consolas Hybrid" panose="020B0503020204020204" charset="-122"/>
            </a:endParaRPr>
          </a:p>
          <a:p>
            <a:pPr marL="428625" lvl="0" indent="-323850" algn="l" defTabSz="0">
              <a:lnSpc>
                <a:spcPct val="40000"/>
              </a:lnSpc>
              <a:spcBef>
                <a:spcPct val="0"/>
              </a:spcBef>
              <a:spcAft>
                <a:spcPts val="115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                </a:t>
            </a:r>
            <a:r>
              <a:rPr lang="en-US" altLang="zh-CN" sz="2400" dirty="0">
                <a:solidFill>
                  <a:srgbClr val="FF0000"/>
                </a:solidFill>
                <a:latin typeface="+mn-lt"/>
                <a:ea typeface="YaHei Consolas Hybrid" panose="020B0503020204020204" charset="-122"/>
              </a:rPr>
              <a:t>     ↓                             ↓</a:t>
            </a:r>
            <a:endParaRPr lang="en-US" altLang="zh-CN" sz="2400" dirty="0">
              <a:solidFill>
                <a:srgbClr val="FF0000"/>
              </a:solidFill>
              <a:latin typeface="+mn-lt"/>
              <a:ea typeface="YaHei Consolas Hybrid" panose="020B0503020204020204" charset="-122"/>
            </a:endParaRPr>
          </a:p>
          <a:p>
            <a:pPr marL="428625" lvl="0" indent="-323850" algn="l" defTabSz="0">
              <a:lnSpc>
                <a:spcPct val="40000"/>
              </a:lnSpc>
              <a:spcBef>
                <a:spcPct val="0"/>
              </a:spcBef>
              <a:spcAft>
                <a:spcPts val="115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             optical pumping           spin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exchange</a:t>
            </a:r>
            <a:endParaRPr lang="en-US" altLang="zh-CN" sz="2400" dirty="0">
              <a:solidFill>
                <a:srgbClr val="000000"/>
              </a:solidFill>
              <a:latin typeface="+mn-lt"/>
              <a:ea typeface="YaHei Consolas Hybrid" panose="020B0503020204020204" charset="-122"/>
            </a:endParaRPr>
          </a:p>
          <a:p>
            <a:pPr marL="428625" lvl="0" indent="-323850" algn="l" defTabSz="0">
              <a:lnSpc>
                <a:spcPct val="93000"/>
              </a:lnSpc>
              <a:spcBef>
                <a:spcPct val="0"/>
              </a:spcBef>
              <a:spcAft>
                <a:spcPts val="11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混合气体密度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 (in cm</a:t>
            </a:r>
            <a:r>
              <a:rPr lang="en-US" altLang="zh-CN" sz="2400" baseline="300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-3</a:t>
            </a:r>
            <a:r>
              <a:rPr lang="en-US" altLang="zh-CN" sz="24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)</a:t>
            </a:r>
            <a:endParaRPr lang="en-US" altLang="zh-CN" sz="2400" dirty="0">
              <a:solidFill>
                <a:srgbClr val="000000"/>
              </a:solidFill>
              <a:latin typeface="+mn-lt"/>
              <a:ea typeface="YaHei Consolas Hybrid" panose="020B0503020204020204" charset="-122"/>
            </a:endParaRPr>
          </a:p>
          <a:p>
            <a:pPr marL="1724025" lvl="1" indent="-571500" defTabSz="0">
              <a:lnSpc>
                <a:spcPct val="93000"/>
              </a:lnSpc>
              <a:spcBef>
                <a:spcPct val="0"/>
              </a:spcBef>
              <a:spcAft>
                <a:spcPts val="1140"/>
              </a:spcAft>
              <a:buClr>
                <a:srgbClr val="000000"/>
              </a:buClr>
              <a:buSzPct val="75000"/>
              <a:buFont typeface="Symbol" panose="05050102010706020507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x-none" altLang="en-US" sz="18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[</a:t>
            </a:r>
            <a:r>
              <a:rPr lang="en-US" altLang="zh-CN" sz="18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Rb] ~ 10</a:t>
            </a:r>
            <a:r>
              <a:rPr lang="en-US" altLang="zh-CN" sz="1800" baseline="300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18</a:t>
            </a:r>
            <a:r>
              <a:rPr lang="en-US" altLang="zh-CN" sz="18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 at 230 ℃</a:t>
            </a:r>
            <a:endParaRPr lang="en-US" altLang="zh-CN" sz="1800" dirty="0">
              <a:solidFill>
                <a:srgbClr val="000000"/>
              </a:solidFill>
              <a:latin typeface="+mn-lt"/>
              <a:ea typeface="YaHei Consolas Hybrid" panose="020B0503020204020204" charset="-122"/>
            </a:endParaRPr>
          </a:p>
          <a:p>
            <a:pPr marL="1724025" lvl="1" indent="-571500" defTabSz="0">
              <a:lnSpc>
                <a:spcPct val="93000"/>
              </a:lnSpc>
              <a:spcBef>
                <a:spcPct val="0"/>
              </a:spcBef>
              <a:spcAft>
                <a:spcPts val="1140"/>
              </a:spcAft>
              <a:buClr>
                <a:srgbClr val="000000"/>
              </a:buClr>
              <a:buSzPct val="75000"/>
              <a:buFont typeface="Symbol" panose="05050102010706020507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[He] ~ 2.69*10</a:t>
            </a:r>
            <a:r>
              <a:rPr lang="en-US" altLang="zh-CN" sz="1800" baseline="300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20</a:t>
            </a:r>
            <a:endParaRPr lang="en-US" altLang="zh-CN" sz="1800" baseline="30000" dirty="0">
              <a:solidFill>
                <a:srgbClr val="000000"/>
              </a:solidFill>
              <a:latin typeface="+mn-lt"/>
              <a:ea typeface="YaHei Consolas Hybrid" panose="020B0503020204020204" charset="-122"/>
            </a:endParaRPr>
          </a:p>
          <a:p>
            <a:pPr marL="1724025" lvl="1" indent="-571500" defTabSz="0">
              <a:lnSpc>
                <a:spcPct val="93000"/>
              </a:lnSpc>
              <a:spcBef>
                <a:spcPct val="0"/>
              </a:spcBef>
              <a:spcAft>
                <a:spcPts val="1140"/>
              </a:spcAft>
              <a:buClr>
                <a:srgbClr val="000000"/>
              </a:buClr>
              <a:buSzPct val="75000"/>
              <a:buFont typeface="Symbol" panose="05050102010706020507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[N</a:t>
            </a:r>
            <a:r>
              <a:rPr lang="en-US" altLang="zh-CN" sz="1800" baseline="-250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2</a:t>
            </a:r>
            <a:r>
              <a:rPr lang="en-US" altLang="zh-CN" sz="18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] ~ 2.15*10</a:t>
            </a:r>
            <a:r>
              <a:rPr lang="en-US" altLang="zh-CN" sz="1800" baseline="30000" dirty="0">
                <a:solidFill>
                  <a:srgbClr val="000000"/>
                </a:solidFill>
                <a:latin typeface="+mn-lt"/>
                <a:ea typeface="YaHei Consolas Hybrid" panose="020B0503020204020204" charset="-122"/>
              </a:rPr>
              <a:t>18</a:t>
            </a:r>
            <a:endParaRPr lang="en-US" altLang="zh-CN" sz="1800" baseline="30000" dirty="0">
              <a:solidFill>
                <a:srgbClr val="000000"/>
              </a:solidFill>
              <a:latin typeface="+mn-lt"/>
              <a:ea typeface="YaHei Consolas Hybrid" panose="020B0503020204020204" charset="-122"/>
            </a:endParaRPr>
          </a:p>
        </p:txBody>
      </p:sp>
      <p:pic>
        <p:nvPicPr>
          <p:cNvPr id="3" name="图片 2" descr="31131826879905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5015" t="46078" r="19851" b="42297"/>
          <a:stretch>
            <a:fillRect/>
          </a:stretch>
        </p:blipFill>
        <p:spPr>
          <a:xfrm>
            <a:off x="1463675" y="2752725"/>
            <a:ext cx="371475" cy="31242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6" name="图片 5" descr="31131826879905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3409" t="58152" r="22510" b="31474"/>
          <a:stretch>
            <a:fillRect/>
          </a:stretch>
        </p:blipFill>
        <p:spPr>
          <a:xfrm>
            <a:off x="1501775" y="3175635"/>
            <a:ext cx="295275" cy="27876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" name="图片 6" descr="31131826879905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4050" t="72377" r="20465" b="19140"/>
          <a:stretch>
            <a:fillRect/>
          </a:stretch>
        </p:blipFill>
        <p:spPr>
          <a:xfrm>
            <a:off x="1450975" y="3613785"/>
            <a:ext cx="396875" cy="22796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/>
              <a:t>泵浦混合碱金属</a:t>
            </a:r>
            <a:endParaRPr lang="x-none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30727" name="图片 30726" descr="37131826879905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060" y="1243965"/>
            <a:ext cx="3380740" cy="3169920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3" name="组合 2"/>
          <p:cNvGrpSpPr/>
          <p:nvPr/>
        </p:nvGrpSpPr>
        <p:grpSpPr>
          <a:xfrm>
            <a:off x="833120" y="4830445"/>
            <a:ext cx="5384603" cy="1679283"/>
            <a:chOff x="370" y="3890"/>
            <a:chExt cx="12307" cy="3838"/>
          </a:xfrm>
        </p:grpSpPr>
        <p:sp>
          <p:nvSpPr>
            <p:cNvPr id="10" name="文本框 9"/>
            <p:cNvSpPr txBox="1"/>
            <p:nvPr/>
          </p:nvSpPr>
          <p:spPr>
            <a:xfrm>
              <a:off x="3291" y="6819"/>
              <a:ext cx="8296" cy="9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lvl="0" indent="0" defTabSz="0" hangingPunct="0">
                <a:lnSpc>
                  <a:spcPct val="100000"/>
                </a:lnSpc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DejaVu Sans" panose="020B0603030804020204" charset="0"/>
                </a:rPr>
                <a:t>~90%  ~1.5%    ~8%</a:t>
              </a:r>
              <a:endPara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 charset="0"/>
              </a:endParaRPr>
            </a:p>
          </p:txBody>
        </p:sp>
        <p:pic>
          <p:nvPicPr>
            <p:cNvPr id="11" name="图片 10" descr="29131826879905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" y="3890"/>
              <a:ext cx="12307" cy="2902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/>
              <a:t>泵浦混合碱金属</a:t>
            </a:r>
            <a:endParaRPr lang="x-none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30727" name="图片 30726" descr="37131826879905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060" y="1243965"/>
            <a:ext cx="3380740" cy="316992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7" name="图片 6" descr="34131826879905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0010" y="2028825"/>
            <a:ext cx="5129530" cy="74676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8" name="图片 7" descr="35131826879905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0645" y="3088005"/>
            <a:ext cx="2225675" cy="45148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" name="图片 8" descr="36131826879905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6995" y="3878580"/>
            <a:ext cx="4412615" cy="546100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3" name="组合 2"/>
          <p:cNvGrpSpPr/>
          <p:nvPr/>
        </p:nvGrpSpPr>
        <p:grpSpPr>
          <a:xfrm>
            <a:off x="833120" y="4830445"/>
            <a:ext cx="5384603" cy="1679283"/>
            <a:chOff x="370" y="3890"/>
            <a:chExt cx="12307" cy="3838"/>
          </a:xfrm>
        </p:grpSpPr>
        <p:sp>
          <p:nvSpPr>
            <p:cNvPr id="10" name="文本框 9"/>
            <p:cNvSpPr txBox="1"/>
            <p:nvPr/>
          </p:nvSpPr>
          <p:spPr>
            <a:xfrm>
              <a:off x="3291" y="6819"/>
              <a:ext cx="8296" cy="9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90000" tIns="46800" rIns="90000" bIns="46800">
              <a:spAutoFit/>
            </a:bodyPr>
            <a:lstStyle/>
            <a:p>
              <a:pPr marL="0" lvl="0" indent="0" defTabSz="0" hangingPunct="0">
                <a:lnSpc>
                  <a:spcPct val="100000"/>
                </a:lnSpc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DejaVu Sans" panose="020B0603030804020204" charset="0"/>
                </a:rPr>
                <a:t>~90%  ~1.5%    ~8%</a:t>
              </a:r>
              <a:endPara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 charset="0"/>
              </a:endParaRPr>
            </a:p>
          </p:txBody>
        </p:sp>
        <p:pic>
          <p:nvPicPr>
            <p:cNvPr id="11" name="图片 10" descr="29131826879905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0" y="3890"/>
              <a:ext cx="12307" cy="2902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>
                <a:sym typeface="+mn-ea"/>
              </a:rPr>
              <a:t>泵浦混合碱金属</a:t>
            </a:r>
            <a:endParaRPr lang="x-none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30727" name="图片 30726" descr="37131826879905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060" y="1243965"/>
            <a:ext cx="3380740" cy="316992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1752" name="图片 31751" descr="38131826879905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17925" y="1243965"/>
            <a:ext cx="4628515" cy="3816985"/>
          </a:xfrm>
          <a:prstGeom prst="rect">
            <a:avLst/>
          </a:prstGeom>
          <a:noFill/>
          <a:ln w="9525">
            <a:noFill/>
            <a:miter/>
          </a:ln>
        </p:spPr>
      </p:pic>
      <p:grpSp>
        <p:nvGrpSpPr>
          <p:cNvPr id="6" name="组合 5"/>
          <p:cNvGrpSpPr/>
          <p:nvPr/>
        </p:nvGrpSpPr>
        <p:grpSpPr>
          <a:xfrm>
            <a:off x="833120" y="4830445"/>
            <a:ext cx="5384603" cy="1679283"/>
            <a:chOff x="370" y="3890"/>
            <a:chExt cx="12307" cy="3838"/>
          </a:xfrm>
        </p:grpSpPr>
        <p:sp>
          <p:nvSpPr>
            <p:cNvPr id="10" name="文本框 9"/>
            <p:cNvSpPr txBox="1"/>
            <p:nvPr/>
          </p:nvSpPr>
          <p:spPr>
            <a:xfrm>
              <a:off x="3291" y="6819"/>
              <a:ext cx="8296" cy="9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90000" tIns="46800" rIns="90000" bIns="46800">
              <a:spAutoFit/>
            </a:bodyPr>
            <a:p>
              <a:pPr marL="0" lvl="0" indent="0" defTabSz="0" hangingPunct="0">
                <a:lnSpc>
                  <a:spcPct val="100000"/>
                </a:lnSpc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2000">
                  <a:solidFill>
                    <a:srgbClr val="000000"/>
                  </a:solidFill>
                  <a:latin typeface="Arial" panose="020B0604020202020204" pitchFamily="34" charset="0"/>
                  <a:ea typeface="DejaVu Sans" panose="020B0603030804020204" charset="0"/>
                </a:rPr>
                <a:t>~90%  ~1.5%    ~8%</a:t>
              </a:r>
              <a:endParaRPr lang="en-US" altLang="zh-CN" sz="2000">
                <a:solidFill>
                  <a:srgbClr val="000000"/>
                </a:solidFill>
                <a:latin typeface="Arial" panose="020B0604020202020204" pitchFamily="34" charset="0"/>
                <a:ea typeface="DejaVu Sans" panose="020B0603030804020204" charset="0"/>
              </a:endParaRPr>
            </a:p>
          </p:txBody>
        </p:sp>
        <p:pic>
          <p:nvPicPr>
            <p:cNvPr id="11" name="图片 10" descr="29131826879905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" y="3890"/>
              <a:ext cx="12307" cy="2902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zh-CN"/>
              <a:t>JLab极化</a:t>
            </a:r>
            <a:r>
              <a:rPr lang="x-none" altLang="zh-CN" baseline="30000"/>
              <a:t>3</a:t>
            </a:r>
            <a:r>
              <a:rPr lang="x-none" altLang="zh-CN"/>
              <a:t>He靶实验装置</a:t>
            </a:r>
            <a:endParaRPr lang="x-none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33794" name="图片 3379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563" r="1601"/>
          <a:stretch>
            <a:fillRect/>
          </a:stretch>
        </p:blipFill>
        <p:spPr>
          <a:xfrm>
            <a:off x="31422" y="1505118"/>
            <a:ext cx="5285015" cy="4344344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" name="文本框 5"/>
          <p:cNvSpPr txBox="1"/>
          <p:nvPr/>
        </p:nvSpPr>
        <p:spPr>
          <a:xfrm>
            <a:off x="5273337" y="1637030"/>
            <a:ext cx="3864363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极化束流亮度： ～</a:t>
            </a:r>
            <a:r>
              <a:rPr lang="x-none" altLang="zh-CN" dirty="0">
                <a:solidFill>
                  <a:srgbClr val="FF0000"/>
                </a:solidFill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10</a:t>
            </a:r>
            <a:r>
              <a:rPr lang="x-none" altLang="zh-CN" baseline="30000" dirty="0">
                <a:solidFill>
                  <a:srgbClr val="FF0000"/>
                </a:solidFill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36</a:t>
            </a: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  @15uA</a:t>
            </a:r>
            <a:endParaRPr lang="x-none" altLang="zh-CN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在束极化度： ～60%</a:t>
            </a:r>
            <a:endParaRPr lang="x-none" altLang="zh-CN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极化特征时间：～4 h</a:t>
            </a:r>
            <a:endParaRPr lang="x-none" altLang="zh-CN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泵浦室温度：</a:t>
            </a:r>
            <a:r>
              <a:rPr lang="x-none" altLang="zh-CN" dirty="0" smtClean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～</a:t>
            </a:r>
            <a:r>
              <a:rPr lang="en-US" altLang="zh-CN" dirty="0" smtClean="0">
                <a:solidFill>
                  <a:srgbClr val="000000"/>
                </a:solidFill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230 </a:t>
            </a:r>
            <a:r>
              <a:rPr lang="en-US" altLang="zh-CN" dirty="0">
                <a:solidFill>
                  <a:srgbClr val="000000"/>
                </a:solidFill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̊℃</a:t>
            </a:r>
            <a:endParaRPr lang="en-US" altLang="zh-CN" dirty="0">
              <a:solidFill>
                <a:srgbClr val="000000"/>
              </a:solidFill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0" lvl="1" indent="-285750">
              <a:buFont typeface="Arial" panose="020B0604020202020204" pitchFamily="34" charset="0"/>
              <a:buChar char="•"/>
            </a:pPr>
            <a:r>
              <a:rPr lang="x-none" altLang="zh-CN" dirty="0" smtClean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散射室气压</a:t>
            </a: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  <a:sym typeface="+mn-ea"/>
              </a:rPr>
              <a:t>：～10 atm</a:t>
            </a:r>
            <a:endParaRPr lang="en-US" altLang="zh-CN" dirty="0">
              <a:solidFill>
                <a:srgbClr val="000000"/>
              </a:solidFill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x-none" altLang="zh-CN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主磁场强度：25 Gaus</a:t>
            </a:r>
            <a:endParaRPr lang="x-none" altLang="zh-CN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主磁场方向</a:t>
            </a:r>
            <a:r>
              <a:rPr lang="x-none" altLang="zh-CN" dirty="0">
                <a:solidFill>
                  <a:srgbClr val="FF0000"/>
                </a:solidFill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三维可调</a:t>
            </a: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 </a:t>
            </a:r>
            <a:endParaRPr lang="x-none" altLang="zh-CN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磁场均匀度：</a:t>
            </a:r>
            <a:r>
              <a:rPr lang="x-none" altLang="zh-CN" dirty="0">
                <a:solidFill>
                  <a:srgbClr val="FF0000"/>
                </a:solidFill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&lt;10</a:t>
            </a:r>
            <a:r>
              <a:rPr lang="x-none" altLang="zh-CN" baseline="30000" dirty="0">
                <a:solidFill>
                  <a:srgbClr val="FF0000"/>
                </a:solidFill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-5</a:t>
            </a:r>
            <a:endParaRPr lang="x-none" altLang="zh-CN" baseline="30000" dirty="0">
              <a:solidFill>
                <a:srgbClr val="FF0000"/>
              </a:solidFill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x-none" altLang="zh-CN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玻璃腔长度：40cm</a:t>
            </a:r>
            <a:endParaRPr lang="x-none" altLang="zh-CN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窗厚：</a:t>
            </a:r>
            <a:r>
              <a:rPr lang="x-none" altLang="zh-CN" dirty="0">
                <a:solidFill>
                  <a:srgbClr val="FF0000"/>
                </a:solidFill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0.1</a:t>
            </a: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 mm</a:t>
            </a:r>
            <a:endParaRPr lang="x-none" altLang="zh-CN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侧壁厚：</a:t>
            </a:r>
            <a:r>
              <a:rPr lang="x-none" altLang="zh-CN" dirty="0">
                <a:solidFill>
                  <a:srgbClr val="FF0000"/>
                </a:solidFill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1.6</a:t>
            </a: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 mm</a:t>
            </a:r>
            <a:endParaRPr lang="x-none" altLang="zh-CN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x-none" altLang="zh-CN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可实现靶极化方向快速反转</a:t>
            </a:r>
            <a:endParaRPr lang="x-none" altLang="zh-CN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x-none" altLang="zh-CN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20 min/flip</a:t>
            </a:r>
            <a:endParaRPr lang="x-none" altLang="zh-CN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zh-CN"/>
              <a:t>兰州大学搭建的极化</a:t>
            </a:r>
            <a:r>
              <a:rPr lang="x-none" altLang="zh-CN" baseline="30000"/>
              <a:t>3</a:t>
            </a:r>
            <a:r>
              <a:rPr lang="x-none" altLang="zh-CN"/>
              <a:t>He装置</a:t>
            </a:r>
            <a:endParaRPr lang="x-none" altLang="zh-CN"/>
          </a:p>
        </p:txBody>
      </p:sp>
      <p:pic>
        <p:nvPicPr>
          <p:cNvPr id="11266" name="图片 11265" descr="充气管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" y="4133215"/>
            <a:ext cx="3009900" cy="22463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1267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" y="1472565"/>
            <a:ext cx="3009900" cy="24431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1268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723" y="1470978"/>
            <a:ext cx="2141537" cy="4903787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1269" name="图片 1126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1810" y="4234815"/>
            <a:ext cx="3384550" cy="22701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1810" y="1455103"/>
            <a:ext cx="3384550" cy="2408237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530860"/>
            <a:ext cx="8028305" cy="880745"/>
          </a:xfrm>
        </p:spPr>
        <p:txBody>
          <a:bodyPr/>
          <a:lstStyle/>
          <a:p>
            <a:r>
              <a:rPr lang="en-US" altLang="zh-CN" sz="3200" dirty="0" smtClean="0"/>
              <a:t>CSR External target Experiment (CEE)</a:t>
            </a:r>
            <a:endParaRPr lang="en-US" altLang="zh-CN" sz="3200" dirty="0" smtClean="0"/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411605"/>
            <a:ext cx="6978015" cy="3684905"/>
          </a:xfrm>
        </p:spPr>
      </p:pic>
      <p:pic>
        <p:nvPicPr>
          <p:cNvPr id="11" name="内容占位符 5" descr="new_detect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405" y="4091305"/>
            <a:ext cx="3136265" cy="239141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768850" y="1617345"/>
            <a:ext cx="4117975" cy="449326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B962C8B-B14F-4D97-AF65-F5344CB8AC3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69D602DD-68A8-41A2-B35E-86A5C6EDDC19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7" name="标题 6"/>
          <p:cNvSpPr/>
          <p:nvPr>
            <p:ph type="title"/>
          </p:nvPr>
        </p:nvSpPr>
        <p:spPr/>
        <p:txBody>
          <a:bodyPr/>
          <a:p>
            <a:r>
              <a:rPr lang="" altLang="zh-CN"/>
              <a:t>总  结</a:t>
            </a:r>
            <a:endParaRPr lang="" altLang="zh-CN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69545" y="1480185"/>
            <a:ext cx="4741545" cy="4526280"/>
          </a:xfrm>
        </p:spPr>
        <p:txBody>
          <a:bodyPr/>
          <a:p>
            <a:pPr marL="0" indent="0">
              <a:lnSpc>
                <a:spcPct val="120000"/>
              </a:lnSpc>
              <a:buNone/>
            </a:pPr>
            <a:r>
              <a:rPr lang="x-none" altLang="zh-CN" sz="2400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   </a:t>
            </a:r>
            <a:r>
              <a:rPr lang="en-US" altLang="zh-CN" sz="2400" dirty="0" smtClean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 </a:t>
            </a:r>
            <a:r>
              <a:rPr lang="x-none" altLang="zh-CN" sz="2400" dirty="0" smtClean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极化靶为核物理实验研究提供新的自由度</a:t>
            </a:r>
            <a:r>
              <a:rPr lang="x-none" altLang="zh-CN" sz="2400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，为理论研究提供更强的约束。然而相对非极化过程，极化过程的研究明显不足。</a:t>
            </a:r>
            <a:endParaRPr lang="x-none" altLang="zh-CN" sz="2400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x-none" altLang="zh-CN" sz="2400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x-none" altLang="zh-CN" sz="2400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    </a:t>
            </a:r>
            <a:r>
              <a:rPr lang="x-none" altLang="zh-CN" sz="2400" dirty="0" smtClean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在</a:t>
            </a:r>
            <a:r>
              <a:rPr lang="x-none" altLang="zh-CN" sz="2400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CSR束流上搭建极化靶，不仅拓展现有的领域，更为未来HIAF装置探索新的方向。</a:t>
            </a:r>
            <a:endParaRPr lang="x-none" altLang="zh-CN" sz="2400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x-none" altLang="zh-CN" sz="2400" dirty="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        </a:t>
            </a:r>
            <a:endParaRPr lang="x-none" altLang="zh-CN" sz="2400" dirty="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737235" y="1130935"/>
            <a:ext cx="4876800" cy="2387600"/>
          </a:xfrm>
        </p:spPr>
        <p:txBody>
          <a:bodyPr/>
          <a:p>
            <a:r>
              <a:rPr lang="en-US" altLang="zh-CN" sz="6600"/>
              <a:t>谢谢大家！</a:t>
            </a:r>
            <a:endParaRPr lang="en-US" altLang="zh-CN" sz="6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83385" y="1435735"/>
            <a:ext cx="1100455" cy="1057275"/>
          </a:xfrm>
          <a:prstGeom prst="ellipse">
            <a:avLst/>
          </a:prstGeom>
          <a:gradFill>
            <a:gsLst>
              <a:gs pos="53000">
                <a:schemeClr val="bg1"/>
              </a:gs>
              <a:gs pos="100000">
                <a:srgbClr val="03437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汉仪书宋一简" panose="0201060900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34893" y="1781745"/>
            <a:ext cx="349885" cy="481330"/>
            <a:chOff x="6441" y="7146"/>
            <a:chExt cx="668" cy="955"/>
          </a:xfrm>
        </p:grpSpPr>
        <p:sp>
          <p:nvSpPr>
            <p:cNvPr id="12" name="椭圆 11"/>
            <p:cNvSpPr/>
            <p:nvPr/>
          </p:nvSpPr>
          <p:spPr>
            <a:xfrm>
              <a:off x="6441" y="7421"/>
              <a:ext cx="669" cy="681"/>
            </a:xfrm>
            <a:prstGeom prst="ellipse">
              <a:avLst/>
            </a:prstGeom>
            <a:gradFill>
              <a:gsLst>
                <a:gs pos="65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汉仪书宋一简" panose="02010609000101010101" charset="-122"/>
              </a:endParaRPr>
            </a:p>
          </p:txBody>
        </p:sp>
        <p:sp>
          <p:nvSpPr>
            <p:cNvPr id="27" name="上箭头 26"/>
            <p:cNvSpPr/>
            <p:nvPr/>
          </p:nvSpPr>
          <p:spPr>
            <a:xfrm>
              <a:off x="6646" y="7146"/>
              <a:ext cx="295" cy="75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汉仪书宋一简" panose="02010609000101010101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V="1">
            <a:off x="2303599" y="1920109"/>
            <a:ext cx="351155" cy="467360"/>
            <a:chOff x="6441" y="7174"/>
            <a:chExt cx="669" cy="928"/>
          </a:xfrm>
        </p:grpSpPr>
        <p:sp>
          <p:nvSpPr>
            <p:cNvPr id="29" name="椭圆 28"/>
            <p:cNvSpPr/>
            <p:nvPr/>
          </p:nvSpPr>
          <p:spPr>
            <a:xfrm>
              <a:off x="6441" y="7421"/>
              <a:ext cx="669" cy="681"/>
            </a:xfrm>
            <a:prstGeom prst="ellipse">
              <a:avLst/>
            </a:prstGeom>
            <a:gradFill>
              <a:gsLst>
                <a:gs pos="65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汉仪书宋一简" panose="02010609000101010101" charset="-122"/>
              </a:endParaRPr>
            </a:p>
          </p:txBody>
        </p:sp>
        <p:sp>
          <p:nvSpPr>
            <p:cNvPr id="38" name="上箭头 37"/>
            <p:cNvSpPr/>
            <p:nvPr/>
          </p:nvSpPr>
          <p:spPr>
            <a:xfrm>
              <a:off x="6646" y="7174"/>
              <a:ext cx="295" cy="75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汉仪书宋一简" panose="02010609000101010101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061152" y="1310179"/>
            <a:ext cx="349885" cy="481330"/>
            <a:chOff x="6441" y="7146"/>
            <a:chExt cx="668" cy="955"/>
          </a:xfrm>
        </p:grpSpPr>
        <p:sp>
          <p:nvSpPr>
            <p:cNvPr id="42" name="椭圆 41"/>
            <p:cNvSpPr/>
            <p:nvPr/>
          </p:nvSpPr>
          <p:spPr>
            <a:xfrm>
              <a:off x="6441" y="7421"/>
              <a:ext cx="669" cy="681"/>
            </a:xfrm>
            <a:prstGeom prst="ellipse">
              <a:avLst/>
            </a:prstGeom>
            <a:gradFill>
              <a:gsLst>
                <a:gs pos="65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汉仪书宋一简" panose="02010609000101010101" charset="-122"/>
              </a:endParaRPr>
            </a:p>
          </p:txBody>
        </p:sp>
        <p:sp>
          <p:nvSpPr>
            <p:cNvPr id="43" name="上箭头 42"/>
            <p:cNvSpPr/>
            <p:nvPr/>
          </p:nvSpPr>
          <p:spPr>
            <a:xfrm>
              <a:off x="6646" y="7146"/>
              <a:ext cx="295" cy="75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汉仪书宋一简" panose="02010609000101010101" charset="-122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062990" y="1168400"/>
            <a:ext cx="9404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zh-CN" sz="2800" b="1" baseline="30000" dirty="0">
                <a:ea typeface="汉仪书宋一简" panose="02010609000101010101" charset="-122"/>
              </a:rPr>
              <a:t>3</a:t>
            </a:r>
            <a:r>
              <a:rPr lang="x-none" altLang="zh-CN" sz="2800" b="1" dirty="0">
                <a:ea typeface="汉仪书宋一简" panose="02010609000101010101" charset="-122"/>
              </a:rPr>
              <a:t>He</a:t>
            </a:r>
            <a:endParaRPr lang="x-none" altLang="zh-CN" sz="2800" b="1" dirty="0">
              <a:ea typeface="汉仪书宋一简" panose="02010609000101010101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066280" y="1254125"/>
            <a:ext cx="850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zh-CN" sz="2800" b="1" baseline="30000" dirty="0">
                <a:ea typeface="汉仪书宋一简" panose="02010609000101010101" charset="-122"/>
              </a:rPr>
              <a:t>3</a:t>
            </a:r>
            <a:r>
              <a:rPr lang="x-none" altLang="zh-CN" sz="2800" b="1" dirty="0">
                <a:ea typeface="汉仪书宋一简" panose="02010609000101010101" charset="-122"/>
              </a:rPr>
              <a:t>H</a:t>
            </a:r>
            <a:endParaRPr lang="x-none" altLang="zh-CN" sz="2800" b="1" dirty="0">
              <a:ea typeface="汉仪书宋一简" panose="02010609000101010101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2061152" y="1348279"/>
            <a:ext cx="2546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zh-CN" sz="2400" dirty="0">
                <a:ea typeface="汉仪书宋一简" panose="02010609000101010101" charset="-122"/>
              </a:rPr>
              <a:t>n</a:t>
            </a:r>
            <a:endParaRPr lang="x-none" altLang="zh-CN" sz="2400" dirty="0">
              <a:ea typeface="汉仪书宋一简" panose="02010609000101010101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834099" y="1794560"/>
            <a:ext cx="2546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zh-CN" sz="2400" dirty="0">
                <a:ea typeface="汉仪书宋一简" panose="02010609000101010101" charset="-122"/>
              </a:rPr>
              <a:t>p</a:t>
            </a:r>
            <a:endParaRPr lang="x-none" altLang="zh-CN" sz="2400" dirty="0">
              <a:ea typeface="汉仪书宋一简" panose="02010609000101010101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310618" y="1795953"/>
            <a:ext cx="2546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zh-CN" sz="2400" dirty="0">
                <a:ea typeface="汉仪书宋一简" panose="02010609000101010101" charset="-122"/>
              </a:rPr>
              <a:t>p</a:t>
            </a:r>
            <a:endParaRPr lang="x-none" altLang="zh-CN" sz="2400" dirty="0">
              <a:ea typeface="汉仪书宋一简" panose="0201060900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2909281" y="2896831"/>
                <a:ext cx="14198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 smtClean="0">
                    <a:ea typeface="汉仪书宋一简" panose="02010609000101010101" charset="-122"/>
                    <a:cs typeface="DejaVu Sans" panose="020B0603030804020204" charset="0"/>
                  </a:rPr>
                  <a:t>  </a:t>
                </a:r>
                <a:r>
                  <a:rPr lang="el-GR" sz="3200" dirty="0" smtClean="0">
                    <a:ea typeface="汉仪书宋一简" panose="02010609000101010101" charset="-122"/>
                    <a:cs typeface="DejaVu Sans" panose="020B0603030804020204" charset="0"/>
                  </a:rPr>
                  <a:t>ρ</a:t>
                </a:r>
                <a:r>
                  <a:rPr lang="el-GR" sz="3200" baseline="30000" dirty="0" smtClean="0">
                    <a:ea typeface="汉仪书宋一简" panose="02010609000101010101" charset="-122"/>
                    <a:cs typeface="DejaVu Sans" panose="020B0603030804020204" charset="0"/>
                  </a:rPr>
                  <a:t>+</a:t>
                </a:r>
                <a:endParaRPr lang="en-US" sz="3200" dirty="0" smtClean="0">
                  <a:ea typeface="汉仪书宋一简" panose="02010609000101010101" charset="-122"/>
                  <a:cs typeface="DejaVu Sans" panose="020B0603030804020204" charset="0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ar-AE" sz="3200" i="1" smtClean="0">
                              <a:latin typeface="Cambria Math" panose="02040503050406030204" pitchFamily="18" charset="0"/>
                              <a:ea typeface="汉仪书宋一简" panose="02010609000101010101" charset="-122"/>
                            </a:rPr>
                          </m:ctrlPr>
                        </m:accPr>
                        <m:e>
                          <m:r>
                            <a:rPr lang="ar-AE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ar-AE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ar-AE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ar-A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x-none" sz="3200" dirty="0">
                  <a:ea typeface="汉仪书宋一简" panose="02010609000101010101" charset="-122"/>
                  <a:cs typeface="DejaVu Sans" panose="020B060303080402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281" y="2896831"/>
                <a:ext cx="1419860" cy="1077218"/>
              </a:xfrm>
              <a:prstGeom prst="rect">
                <a:avLst/>
              </a:prstGeom>
              <a:blipFill rotWithShape="1">
                <a:blip r:embed="rId1"/>
                <a:stretch>
                  <a:fillRect l="-24" t="-5184" r="24" b="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椭圆 8"/>
          <p:cNvSpPr/>
          <p:nvPr/>
        </p:nvSpPr>
        <p:spPr>
          <a:xfrm>
            <a:off x="528955" y="4309110"/>
            <a:ext cx="2345055" cy="2183765"/>
          </a:xfrm>
          <a:prstGeom prst="ellipse">
            <a:avLst/>
          </a:prstGeom>
          <a:gradFill>
            <a:gsLst>
              <a:gs pos="53000">
                <a:schemeClr val="bg1"/>
              </a:gs>
              <a:gs pos="100000">
                <a:srgbClr val="03437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汉仪书宋一简" panose="02010609000101010101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689836" y="4242913"/>
            <a:ext cx="2416810" cy="2250440"/>
          </a:xfrm>
          <a:prstGeom prst="ellipse">
            <a:avLst/>
          </a:prstGeom>
          <a:gradFill>
            <a:gsLst>
              <a:gs pos="53000">
                <a:schemeClr val="bg1"/>
              </a:gs>
              <a:gs pos="100000">
                <a:srgbClr val="03437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汉仪书宋一简" panose="02010609000101010101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121916" y="1435735"/>
            <a:ext cx="1100455" cy="1057275"/>
          </a:xfrm>
          <a:prstGeom prst="ellipse">
            <a:avLst/>
          </a:prstGeom>
          <a:gradFill>
            <a:gsLst>
              <a:gs pos="53000">
                <a:schemeClr val="bg1"/>
              </a:gs>
              <a:gs pos="100000">
                <a:srgbClr val="03437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汉仪书宋一简" panose="02010609000101010101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246090" y="1774755"/>
            <a:ext cx="349885" cy="481330"/>
            <a:chOff x="6441" y="7146"/>
            <a:chExt cx="668" cy="955"/>
          </a:xfrm>
        </p:grpSpPr>
        <p:sp>
          <p:nvSpPr>
            <p:cNvPr id="40" name="椭圆 39"/>
            <p:cNvSpPr/>
            <p:nvPr/>
          </p:nvSpPr>
          <p:spPr>
            <a:xfrm>
              <a:off x="6441" y="7421"/>
              <a:ext cx="669" cy="681"/>
            </a:xfrm>
            <a:prstGeom prst="ellipse">
              <a:avLst/>
            </a:prstGeom>
            <a:gradFill>
              <a:gsLst>
                <a:gs pos="65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汉仪书宋一简" panose="02010609000101010101" charset="-122"/>
              </a:endParaRPr>
            </a:p>
          </p:txBody>
        </p:sp>
        <p:sp>
          <p:nvSpPr>
            <p:cNvPr id="51" name="上箭头 50"/>
            <p:cNvSpPr/>
            <p:nvPr/>
          </p:nvSpPr>
          <p:spPr>
            <a:xfrm>
              <a:off x="6646" y="7146"/>
              <a:ext cx="295" cy="750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汉仪书宋一简" panose="02010609000101010101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491226" y="1304386"/>
            <a:ext cx="349885" cy="481330"/>
            <a:chOff x="6441" y="7146"/>
            <a:chExt cx="668" cy="955"/>
          </a:xfrm>
        </p:grpSpPr>
        <p:sp>
          <p:nvSpPr>
            <p:cNvPr id="67" name="椭圆 66"/>
            <p:cNvSpPr/>
            <p:nvPr/>
          </p:nvSpPr>
          <p:spPr>
            <a:xfrm>
              <a:off x="6441" y="7421"/>
              <a:ext cx="669" cy="681"/>
            </a:xfrm>
            <a:prstGeom prst="ellipse">
              <a:avLst/>
            </a:prstGeom>
            <a:gradFill>
              <a:gsLst>
                <a:gs pos="65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汉仪书宋一简" panose="02010609000101010101" charset="-122"/>
              </a:endParaRPr>
            </a:p>
          </p:txBody>
        </p:sp>
        <p:sp>
          <p:nvSpPr>
            <p:cNvPr id="68" name="上箭头 67"/>
            <p:cNvSpPr/>
            <p:nvPr/>
          </p:nvSpPr>
          <p:spPr>
            <a:xfrm>
              <a:off x="6646" y="7146"/>
              <a:ext cx="295" cy="75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汉仪书宋一简" panose="02010609000101010101" charset="-122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6491226" y="1342486"/>
            <a:ext cx="2546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zh-CN" sz="2400" dirty="0">
                <a:ea typeface="汉仪书宋一简" panose="02010609000101010101" charset="-122"/>
              </a:rPr>
              <a:t>n</a:t>
            </a:r>
            <a:endParaRPr lang="x-none" altLang="zh-CN" sz="2400" dirty="0">
              <a:ea typeface="汉仪书宋一简" panose="02010609000101010101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245296" y="1787570"/>
            <a:ext cx="2546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zh-CN" sz="2400" dirty="0">
                <a:ea typeface="汉仪书宋一简" panose="02010609000101010101" charset="-122"/>
              </a:rPr>
              <a:t>p</a:t>
            </a:r>
            <a:endParaRPr lang="x-none" altLang="zh-CN" sz="2400" dirty="0">
              <a:ea typeface="汉仪书宋一简" panose="02010609000101010101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 flipV="1">
            <a:off x="6790866" y="1910756"/>
            <a:ext cx="349885" cy="481330"/>
            <a:chOff x="6441" y="7146"/>
            <a:chExt cx="668" cy="955"/>
          </a:xfrm>
        </p:grpSpPr>
        <p:sp>
          <p:nvSpPr>
            <p:cNvPr id="77" name="椭圆 76"/>
            <p:cNvSpPr/>
            <p:nvPr/>
          </p:nvSpPr>
          <p:spPr>
            <a:xfrm>
              <a:off x="6441" y="7421"/>
              <a:ext cx="669" cy="681"/>
            </a:xfrm>
            <a:prstGeom prst="ellipse">
              <a:avLst/>
            </a:prstGeom>
            <a:gradFill>
              <a:gsLst>
                <a:gs pos="65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汉仪书宋一简" panose="02010609000101010101" charset="-122"/>
              </a:endParaRPr>
            </a:p>
          </p:txBody>
        </p:sp>
        <p:sp>
          <p:nvSpPr>
            <p:cNvPr id="78" name="上箭头 77"/>
            <p:cNvSpPr/>
            <p:nvPr/>
          </p:nvSpPr>
          <p:spPr>
            <a:xfrm>
              <a:off x="6646" y="7146"/>
              <a:ext cx="295" cy="750"/>
            </a:xfrm>
            <a:prstGeom prst="up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汉仪书宋一简" panose="02010609000101010101" charset="-122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6817854" y="1828383"/>
            <a:ext cx="2546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zh-CN" sz="2400" dirty="0">
                <a:ea typeface="汉仪书宋一简" panose="02010609000101010101" charset="-122"/>
              </a:rPr>
              <a:t>n</a:t>
            </a:r>
            <a:endParaRPr lang="x-none" altLang="zh-CN" sz="2400" dirty="0">
              <a:ea typeface="汉仪书宋一简" panose="0201060900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783840" y="2198611"/>
            <a:ext cx="1546225" cy="555810"/>
          </a:xfrm>
          <a:prstGeom prst="line">
            <a:avLst/>
          </a:prstGeom>
          <a:ln w="41275" cap="rnd">
            <a:solidFill>
              <a:schemeClr val="tx1">
                <a:alpha val="8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V="1">
            <a:off x="4365567" y="2152763"/>
            <a:ext cx="1669473" cy="601658"/>
          </a:xfrm>
          <a:prstGeom prst="line">
            <a:avLst/>
          </a:prstGeom>
          <a:ln w="41275" cap="rnd">
            <a:solidFill>
              <a:schemeClr val="tx1">
                <a:alpha val="8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V="1">
            <a:off x="2621238" y="3995383"/>
            <a:ext cx="1744329" cy="601658"/>
          </a:xfrm>
          <a:prstGeom prst="line">
            <a:avLst/>
          </a:prstGeom>
          <a:ln w="41275" cap="rnd">
            <a:solidFill>
              <a:schemeClr val="tx1">
                <a:alpha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4365567" y="3995383"/>
            <a:ext cx="1510723" cy="555810"/>
          </a:xfrm>
          <a:prstGeom prst="line">
            <a:avLst/>
          </a:prstGeom>
          <a:ln w="41275" cap="rnd">
            <a:solidFill>
              <a:schemeClr val="tx1">
                <a:alpha val="8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330065" y="2754630"/>
            <a:ext cx="19685" cy="1205865"/>
          </a:xfrm>
          <a:prstGeom prst="line">
            <a:avLst/>
          </a:prstGeom>
          <a:ln w="317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文本框 83"/>
              <p:cNvSpPr txBox="1"/>
              <p:nvPr/>
            </p:nvSpPr>
            <p:spPr>
              <a:xfrm>
                <a:off x="4410997" y="2872753"/>
                <a:ext cx="194246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3200" dirty="0" smtClean="0">
                    <a:ea typeface="汉仪书宋一简" panose="02010609000101010101" charset="-122"/>
                    <a:cs typeface="DejaVu Sans" panose="020B0603030804020204" charset="0"/>
                  </a:rPr>
                  <a:t>π</a:t>
                </a:r>
                <a:r>
                  <a:rPr lang="el-GR" sz="3200" baseline="30000" dirty="0" smtClean="0">
                    <a:ea typeface="汉仪书宋一简" panose="02010609000101010101" charset="-122"/>
                    <a:cs typeface="DejaVu Sans" panose="020B0603030804020204" charset="0"/>
                  </a:rPr>
                  <a:t>+</a:t>
                </a:r>
                <a:endParaRPr lang="en-US" sz="3200" dirty="0" smtClean="0">
                  <a:ea typeface="汉仪书宋一简" panose="02010609000101010101" charset="-122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AE" sz="3200" i="1">
                            <a:latin typeface="Cambria Math" panose="02040503050406030204" pitchFamily="18" charset="0"/>
                            <a:ea typeface="汉仪书宋一简" panose="02010609000101010101" charset="-122"/>
                          </a:rPr>
                        </m:ctrlPr>
                      </m:accPr>
                      <m:e>
                        <m:r>
                          <a:rPr lang="ar-A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ar-AE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ar-A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3200" dirty="0" smtClean="0">
                    <a:ea typeface="汉仪书宋一简" panose="02010609000101010101" charset="-122"/>
                    <a:cs typeface="DejaVu Sans" panose="020B0603030804020204" charset="0"/>
                  </a:rPr>
                  <a:t> </a:t>
                </a:r>
                <a:endParaRPr lang="x-none" sz="3200" dirty="0">
                  <a:ea typeface="汉仪书宋一简" panose="02010609000101010101" charset="-122"/>
                  <a:cs typeface="DejaVu Sans" panose="020B0603030804020204" charset="0"/>
                </a:endParaRPr>
              </a:p>
            </p:txBody>
          </p:sp>
        </mc:Choice>
        <mc:Fallback>
          <p:sp>
            <p:nvSpPr>
              <p:cNvPr id="84" name="文本框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997" y="2872753"/>
                <a:ext cx="1942467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5" t="-5130" r="15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6093311" y="5056592"/>
                <a:ext cx="1305099" cy="65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600" i="1">
                              <a:latin typeface="Cambria Math" panose="02040503050406030204" pitchFamily="18" charset="0"/>
                              <a:ea typeface="汉仪书宋一简" panose="02010609000101010101" charset="-122"/>
                            </a:rPr>
                          </m:ctrlPr>
                        </m:sPrePr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  <a:ea typeface="汉仪书宋一简" panose="02010609000101010101" charset="-122"/>
                            </a:rPr>
                            <m:t>𝑧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汉仪书宋一简" panose="02010609000101010101" charset="-122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汉仪书宋一简" panose="02010609000101010101" charset="-122"/>
                            </a:rPr>
                            <m:t>1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汉仪书宋一简" panose="02010609000101010101" charset="-122"/>
                            </a:rPr>
                            <m:t>𝐴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汉仪书宋一简" panose="02010609000101010101" charset="-122"/>
                            </a:rPr>
                            <m:t>𝑌</m:t>
                          </m:r>
                        </m:e>
                      </m:sPre>
                    </m:oMath>
                  </m:oMathPara>
                </a14:m>
                <a:endParaRPr lang="en-US" sz="3600" dirty="0">
                  <a:ea typeface="汉仪书宋一简" panose="02010609000101010101" charset="-122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311" y="5056592"/>
                <a:ext cx="1305099" cy="658642"/>
              </a:xfrm>
              <a:prstGeom prst="rect">
                <a:avLst/>
              </a:prstGeom>
              <a:blipFill rotWithShape="1">
                <a:blip r:embed="rId3"/>
                <a:stretch>
                  <a:fillRect l="-37" t="-13" r="2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文本框 84"/>
              <p:cNvSpPr txBox="1"/>
              <p:nvPr/>
            </p:nvSpPr>
            <p:spPr>
              <a:xfrm>
                <a:off x="998500" y="5079574"/>
                <a:ext cx="1305099" cy="647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汉仪书宋一简" panose="02010609000101010101" charset="-122"/>
                            </a:rPr>
                          </m:ctrlPr>
                        </m:sPrePr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汉仪书宋一简" panose="02010609000101010101" charset="-122"/>
                            </a:rPr>
                            <m:t>𝑧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汉仪书宋一简" panose="02010609000101010101" charset="-122"/>
                            </a:rPr>
                            <m:t>𝐴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汉仪书宋一简" panose="02010609000101010101" charset="-122"/>
                            </a:rPr>
                            <m:t>𝑋</m:t>
                          </m:r>
                        </m:e>
                      </m:sPre>
                    </m:oMath>
                  </m:oMathPara>
                </a14:m>
                <a:endParaRPr lang="en-US" sz="3600" dirty="0">
                  <a:ea typeface="汉仪书宋一简" panose="02010609000101010101" charset="-122"/>
                </a:endParaRPr>
              </a:p>
            </p:txBody>
          </p:sp>
        </mc:Choice>
        <mc:Fallback>
          <p:sp>
            <p:nvSpPr>
              <p:cNvPr id="85" name="文本框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500" y="5079574"/>
                <a:ext cx="1305099" cy="647870"/>
              </a:xfrm>
              <a:prstGeom prst="rect">
                <a:avLst/>
              </a:prstGeom>
              <a:blipFill rotWithShape="1">
                <a:blip r:embed="rId4"/>
                <a:stretch>
                  <a:fillRect l="-21" t="-32" r="35" b="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sym typeface="+mn-ea"/>
              </a:rPr>
              <a:t>(</a:t>
            </a:r>
            <a:r>
              <a:rPr lang="x-none" altLang="en-US" sz="4000" baseline="30000" dirty="0" smtClean="0">
                <a:sym typeface="+mn-ea"/>
              </a:rPr>
              <a:t>3</a:t>
            </a:r>
            <a:r>
              <a:rPr lang="x-none" altLang="en-US" sz="4000" dirty="0" smtClean="0">
                <a:sym typeface="+mn-ea"/>
              </a:rPr>
              <a:t>He</a:t>
            </a:r>
            <a:r>
              <a:rPr lang="x-none" altLang="zh-CN" sz="4000" dirty="0" smtClean="0">
                <a:cs typeface="YaHei Consolas Hybrid" panose="020B0503020204020204" charset="-122"/>
                <a:sym typeface="+mn-ea"/>
              </a:rPr>
              <a:t>↑</a:t>
            </a:r>
            <a:r>
              <a:rPr lang="x-none" altLang="en-US" sz="4000" dirty="0" smtClean="0"/>
              <a:t>,</a:t>
            </a:r>
            <a:r>
              <a:rPr lang="x-none" altLang="en-US" sz="4000" dirty="0"/>
              <a:t>t) 电荷交换反应</a:t>
            </a:r>
            <a:endParaRPr lang="x-none" altLang="en-US" sz="40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束流退极化效应</a:t>
            </a:r>
            <a:endParaRPr lang="en-US" altLang="zh-CN"/>
          </a:p>
        </p:txBody>
      </p:sp>
      <p:pic>
        <p:nvPicPr>
          <p:cNvPr id="7" name="内容占位符 6" descr="1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340" y="1920240"/>
            <a:ext cx="7682230" cy="48234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20" y="1328420"/>
            <a:ext cx="4850130" cy="271716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" y="351790"/>
            <a:ext cx="3375025" cy="4068445"/>
          </a:xfrm>
          <a:prstGeom prst="rect">
            <a:avLst/>
          </a:prstGeom>
        </p:spPr>
      </p:pic>
      <p:pic>
        <p:nvPicPr>
          <p:cNvPr id="33794" name="图片 3379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0297" r="1601"/>
          <a:stretch>
            <a:fillRect/>
          </a:stretch>
        </p:blipFill>
        <p:spPr>
          <a:xfrm>
            <a:off x="4109085" y="141605"/>
            <a:ext cx="3809365" cy="31984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40455" y="3241040"/>
            <a:ext cx="5181600" cy="334581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1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cell_rt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5785" y="1237615"/>
            <a:ext cx="8011795" cy="524383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diffusion   VS   convection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815" y="1294765"/>
            <a:ext cx="4803775" cy="26231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4465" y="3287395"/>
            <a:ext cx="5046345" cy="317055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x-none" altLang="zh-CN" sz="3200"/>
              <a:t>Global view of spin-isospin excitation</a:t>
            </a:r>
            <a:endParaRPr lang="x-none" altLang="zh-CN" sz="32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635" y="1302385"/>
            <a:ext cx="4360545" cy="5138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6780" y="1144270"/>
            <a:ext cx="2745740" cy="2576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6780" y="3759835"/>
            <a:ext cx="2773045" cy="27495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57950" y="2883535"/>
            <a:ext cx="75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aseline="30000">
                <a:ea typeface="汉仪书宋一简" panose="02010609000101010101" charset="-122"/>
              </a:rPr>
              <a:t>12</a:t>
            </a:r>
            <a:r>
              <a:rPr lang="en-US" altLang="zh-CN">
                <a:ea typeface="汉仪书宋一简" panose="02010609000101010101" charset="-122"/>
              </a:rPr>
              <a:t>C</a:t>
            </a:r>
            <a:endParaRPr lang="en-US" altLang="zh-CN">
              <a:ea typeface="汉仪书宋一简" panose="0201060900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57950" y="5715000"/>
            <a:ext cx="751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baseline="30000">
                <a:ea typeface="汉仪书宋一简" panose="02010609000101010101" charset="-122"/>
              </a:rPr>
              <a:t>40</a:t>
            </a:r>
            <a:r>
              <a:rPr lang="en-US" altLang="zh-CN">
                <a:ea typeface="汉仪书宋一简" panose="02010609000101010101" charset="-122"/>
              </a:rPr>
              <a:t>C</a:t>
            </a:r>
            <a:r>
              <a:rPr lang="en-US" altLang="en-US">
                <a:ea typeface="汉仪书宋一简" panose="02010609000101010101" charset="-122"/>
              </a:rPr>
              <a:t>a</a:t>
            </a:r>
            <a:endParaRPr lang="en-US" altLang="en-US">
              <a:ea typeface="汉仪书宋一简" panose="02010609000101010101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935"/>
            <a:ext cx="8434705" cy="1143000"/>
          </a:xfrm>
        </p:spPr>
        <p:txBody>
          <a:bodyPr/>
          <a:lstStyle/>
          <a:p>
            <a:r>
              <a:rPr lang="" altLang="x-none" sz="3200"/>
              <a:t>非极化</a:t>
            </a:r>
            <a:r>
              <a:rPr lang="x-none" altLang="zh-CN" sz="3200"/>
              <a:t>电荷交换反应测量外壳层中子结构</a:t>
            </a:r>
            <a:endParaRPr lang="x-none" altLang="zh-CN" sz="32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900" y="1223010"/>
            <a:ext cx="2901315" cy="2515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595" y="3917315"/>
            <a:ext cx="2931795" cy="25412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9030" y="1217295"/>
            <a:ext cx="2996565" cy="25749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065" y="3890010"/>
            <a:ext cx="2998470" cy="258635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75120" y="3726815"/>
            <a:ext cx="2426335" cy="3657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ea typeface="汉仪书宋一简" panose="02010609000101010101" charset="-122"/>
              </a:rPr>
              <a:t>P</a:t>
            </a:r>
            <a:r>
              <a:rPr lang="x-none" altLang="zh-CN">
                <a:ea typeface="汉仪书宋一简" panose="02010609000101010101" charset="-122"/>
              </a:rPr>
              <a:t>R</a:t>
            </a:r>
            <a:r>
              <a:rPr lang="zh-CN" altLang="en-US">
                <a:ea typeface="汉仪书宋一简" panose="02010609000101010101" charset="-122"/>
              </a:rPr>
              <a:t>C 89, 024317 (2014)</a:t>
            </a:r>
            <a:endParaRPr lang="zh-CN" altLang="en-US">
              <a:ea typeface="汉仪书宋一简" panose="02010609000101010101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90208"/>
            <a:ext cx="8229600" cy="1143000"/>
          </a:xfrm>
        </p:spPr>
        <p:txBody>
          <a:bodyPr/>
          <a:p>
            <a:r>
              <a:rPr lang="" altLang="x-none" sz="3600">
                <a:cs typeface="汉仪书宋一简" panose="02010609000101010101" charset="-122"/>
              </a:rPr>
              <a:t>π凝聚的前导效应</a:t>
            </a:r>
            <a:br>
              <a:rPr lang="" altLang="x-none" sz="3600">
                <a:cs typeface="汉仪书宋一简" panose="02010609000101010101" charset="-122"/>
              </a:rPr>
            </a:br>
            <a:r>
              <a:rPr lang="" altLang="x-none" sz="3600">
                <a:cs typeface="汉仪书宋一简" panose="02010609000101010101" charset="-122"/>
              </a:rPr>
              <a:t>——纵向极化准弹性散射峰移位(软化)</a:t>
            </a:r>
            <a:endParaRPr lang="" altLang="x-none" sz="3600">
              <a:cs typeface="汉仪书宋一简" panose="0201060900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" y="1826260"/>
            <a:ext cx="5383530" cy="39668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9095" y="2187575"/>
            <a:ext cx="3665855" cy="2482850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sp>
        <p:nvSpPr>
          <p:cNvPr id="8" name="文本框 7"/>
          <p:cNvSpPr txBox="1"/>
          <p:nvPr/>
        </p:nvSpPr>
        <p:spPr>
          <a:xfrm>
            <a:off x="862965" y="5793105"/>
            <a:ext cx="380936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zh-CN" sz="160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虚线为电子散射事件，实线为(</a:t>
            </a:r>
            <a:r>
              <a:rPr lang="" altLang="zh-CN" sz="1600" baseline="3000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3</a:t>
            </a:r>
            <a:r>
              <a:rPr lang="" altLang="zh-CN" sz="1600">
                <a:latin typeface="WenQuanYi Micro Hei" panose="020B0606030804020204" charset="-122"/>
                <a:ea typeface="WenQuanYi Micro Hei" panose="020B0606030804020204" charset="-122"/>
                <a:cs typeface="WenQuanYi Micro Hei" panose="020B0606030804020204" charset="-122"/>
              </a:rPr>
              <a:t>He,t)事件</a:t>
            </a:r>
            <a:endParaRPr lang="" altLang="zh-CN" sz="1600">
              <a:latin typeface="WenQuanYi Micro Hei" panose="020B0606030804020204" charset="-122"/>
              <a:ea typeface="WenQuanYi Micro Hei" panose="020B0606030804020204" charset="-122"/>
              <a:cs typeface="WenQuanYi Micro Hei" panose="020B06060308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90208"/>
            <a:ext cx="8229600" cy="1143000"/>
          </a:xfrm>
        </p:spPr>
        <p:txBody>
          <a:bodyPr/>
          <a:p>
            <a:r>
              <a:rPr lang="en-US" altLang="x-none" sz="3600">
                <a:cs typeface="汉仪书宋一简" panose="02010609000101010101" charset="-122"/>
              </a:rPr>
              <a:t>π凝聚的前导效应</a:t>
            </a:r>
            <a:br>
              <a:rPr lang="en-US" altLang="x-none" sz="3600">
                <a:cs typeface="汉仪书宋一简" panose="02010609000101010101" charset="-122"/>
              </a:rPr>
            </a:br>
            <a:r>
              <a:rPr lang="en-US" altLang="x-none" sz="3600">
                <a:cs typeface="汉仪书宋一简" panose="02010609000101010101" charset="-122"/>
              </a:rPr>
              <a:t>——</a:t>
            </a:r>
            <a:r>
              <a:rPr lang="" altLang="en-US" sz="3600">
                <a:cs typeface="汉仪书宋一简" panose="02010609000101010101" charset="-122"/>
              </a:rPr>
              <a:t>横</a:t>
            </a:r>
            <a:r>
              <a:rPr lang="en-US" altLang="x-none" sz="3600">
                <a:cs typeface="汉仪书宋一简" panose="02010609000101010101" charset="-122"/>
              </a:rPr>
              <a:t>向极化准弹性散射</a:t>
            </a:r>
            <a:r>
              <a:rPr lang="" altLang="en-US" sz="3600">
                <a:cs typeface="汉仪书宋一简" panose="02010609000101010101" charset="-122"/>
              </a:rPr>
              <a:t>异常增大</a:t>
            </a:r>
            <a:endParaRPr lang="" altLang="en-US" sz="3600">
              <a:cs typeface="汉仪书宋一简" panose="02010609000101010101" charset="-122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065" y="2213610"/>
            <a:ext cx="4573905" cy="32512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9970" y="1691005"/>
            <a:ext cx="4034790" cy="43980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电荷交换</a:t>
            </a:r>
            <a:r>
              <a:rPr lang="" altLang="en-US"/>
              <a:t>时间投影室</a:t>
            </a:r>
            <a:r>
              <a:rPr lang="en-US" altLang="zh-CN"/>
              <a:t> </a:t>
            </a:r>
            <a:r>
              <a:rPr lang="" altLang="en-US"/>
              <a:t>(</a:t>
            </a:r>
            <a:r>
              <a:rPr lang="en-US" altLang="zh-CN"/>
              <a:t>在建</a:t>
            </a:r>
            <a:r>
              <a:rPr lang="" altLang="en-US"/>
              <a:t>)</a:t>
            </a:r>
            <a:endParaRPr lang="" altLang="en-US"/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2390" y="2189480"/>
            <a:ext cx="5676265" cy="39185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4745" y="1703070"/>
            <a:ext cx="3977640" cy="285940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>
              <a:defRPr/>
            </a:pPr>
            <a:fld id="{BEDED714-68C8-44B6-9732-DDF7DD97772E}" type="datetime1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>
              <a:defRPr/>
            </a:pPr>
            <a:fld id="{8CF7581E-C9C7-4035-8AC9-880348F0A73A}" type="slidenum">
              <a:rPr lang="zh-CN" altLang="en-US" strike="noStrike" noProof="1">
                <a:latin typeface="+mn-lt"/>
                <a:ea typeface="思源黑体 CN" panose="020B0600000000000000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x-none"/>
              <a:t>逆运动学区核反应</a:t>
            </a:r>
            <a:endParaRPr lang="en-US" altLang="x-none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210" y="1417955"/>
            <a:ext cx="6329680" cy="47224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35650" y="2521585"/>
            <a:ext cx="30854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" altLang="zh-CN" sz="2800">
                <a:latin typeface="WenQuanYi Micro Hei" panose="020B0606030804020204" charset="-122"/>
                <a:ea typeface="WenQuanYi Micro Hei" panose="020B0606030804020204" charset="-122"/>
              </a:rPr>
              <a:t>实验室系下轻核散射角大，能量低，适合测量转移动量大的运动学区。</a:t>
            </a:r>
            <a:endParaRPr lang="" altLang="zh-CN" sz="2800">
              <a:latin typeface="WenQuanYi Micro Hei" panose="020B0606030804020204" charset="-122"/>
              <a:ea typeface="WenQuanYi Micro Hei" panose="020B06060308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535305"/>
          </a:xfrm>
        </p:spPr>
        <p:txBody>
          <a:bodyPr/>
          <a:p>
            <a:r>
              <a:rPr lang="" altLang="x-none" sz="3600"/>
              <a:t>quansi-elastic</a:t>
            </a:r>
            <a:r>
              <a:rPr lang="x-none" altLang="zh-CN" sz="3600"/>
              <a:t> r</a:t>
            </a:r>
            <a:r>
              <a:rPr lang="" altLang="x-none" sz="3600"/>
              <a:t>egion</a:t>
            </a:r>
            <a:endParaRPr lang="" altLang="x-none" sz="36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F288E0-7875-42C4-84C8-98DBBD3BF4D2}" type="datetime1">
              <a:rPr lang="zh-CN" altLang="en-US" smtClean="0"/>
            </a:fld>
            <a:endParaRPr lang="zh-CN" altLang="en-US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>
              <a:defRPr/>
            </a:pPr>
            <a:r>
              <a:rPr lang="zh-CN" altLang="en-US" strike="noStrike" noProof="1"/>
              <a:t>基于极化氦三靶的重离子碰撞实验</a:t>
            </a:r>
            <a:endParaRPr lang="zh-CN" altLang="en-US" strike="noStrike" noProof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930" y="3750945"/>
            <a:ext cx="3749675" cy="28022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930" y="810260"/>
            <a:ext cx="3865245" cy="3007995"/>
          </a:xfrm>
          <a:prstGeom prst="rect">
            <a:avLst/>
          </a:prstGeom>
        </p:spPr>
      </p:pic>
      <p:pic>
        <p:nvPicPr>
          <p:cNvPr id="13" name="内容占位符 12"/>
          <p:cNvPicPr>
            <a:picLocks noGrp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70" y="1663065"/>
            <a:ext cx="3613785" cy="300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DejaVu Sans"/>
        <a:ea typeface="方正书宋_GBK"/>
        <a:cs typeface=""/>
      </a:majorFont>
      <a:minorFont>
        <a:latin typeface="DejaVu Sans"/>
        <a:ea typeface="方正书宋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WPS 演示</Application>
  <PresentationFormat>宽屏</PresentationFormat>
  <Paragraphs>244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4" baseType="lpstr">
      <vt:lpstr>Arial</vt:lpstr>
      <vt:lpstr>SimSun</vt:lpstr>
      <vt:lpstr>Wingdings</vt:lpstr>
      <vt:lpstr>DejaVu Sans</vt:lpstr>
      <vt:lpstr>方正书宋_GBK</vt:lpstr>
      <vt:lpstr>汉仪书宋一简</vt:lpstr>
      <vt:lpstr>思源黑体 CN</vt:lpstr>
      <vt:lpstr>WenQuanYi Micro Hei</vt:lpstr>
      <vt:lpstr>DejaVu Sans</vt:lpstr>
      <vt:lpstr>Cambria Math</vt:lpstr>
      <vt:lpstr>YaHei Consolas Hybrid</vt:lpstr>
      <vt:lpstr>仲安楷书</vt:lpstr>
      <vt:lpstr>微软雅黑</vt:lpstr>
      <vt:lpstr>SimSun</vt:lpstr>
      <vt:lpstr>Arial Unicode MS</vt:lpstr>
      <vt:lpstr>Calibri</vt:lpstr>
      <vt:lpstr>方正书宋_GBK</vt:lpstr>
      <vt:lpstr>Times New Roman</vt:lpstr>
      <vt:lpstr>Symbol</vt:lpstr>
      <vt:lpstr>方正宋黑简体</vt:lpstr>
      <vt:lpstr>1_默认设计模板</vt:lpstr>
      <vt:lpstr>基于极化氦三靶的重离子碰撞实验</vt:lpstr>
      <vt:lpstr>(3He↑,t) 电荷交换反应</vt:lpstr>
      <vt:lpstr>Global view of spin-isospin excitation</vt:lpstr>
      <vt:lpstr>通过电荷交换反应测量原子核外壳层中子结构</vt:lpstr>
      <vt:lpstr>QE shifts due to π condensation</vt:lpstr>
      <vt:lpstr>π凝聚的前导效应 ——纵向极化准弹性散射峰移位(软化)</vt:lpstr>
      <vt:lpstr>电荷交换TPC （在建）</vt:lpstr>
      <vt:lpstr>逆运动学区核反应</vt:lpstr>
      <vt:lpstr>Inverse kinematics reaction</vt:lpstr>
      <vt:lpstr>PowerPoint 演示文稿</vt:lpstr>
      <vt:lpstr>极化过程：光泵浦-自旋交换</vt:lpstr>
      <vt:lpstr>泵浦混合碱金属</vt:lpstr>
      <vt:lpstr>泵浦混合碱金属</vt:lpstr>
      <vt:lpstr>泵浦混合碱金属</vt:lpstr>
      <vt:lpstr>JLab极化3He靶实验装置</vt:lpstr>
      <vt:lpstr>兰州大学搭建的极化3He装置</vt:lpstr>
      <vt:lpstr>CSR External target Experiment (CEE)</vt:lpstr>
      <vt:lpstr>谢谢大家！</vt:lpstr>
      <vt:lpstr>谢谢大家！</vt:lpstr>
      <vt:lpstr>束流退极化效应</vt:lpstr>
      <vt:lpstr>PowerPoint 演示文稿</vt:lpstr>
      <vt:lpstr>PowerPoint 演示文稿</vt:lpstr>
      <vt:lpstr>diffusion   VS   convection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 Zhang</dc:creator>
  <cp:lastModifiedBy>Yi Zhang</cp:lastModifiedBy>
  <cp:revision>167</cp:revision>
  <dcterms:created xsi:type="dcterms:W3CDTF">2019-10-10T00:00:05Z</dcterms:created>
  <dcterms:modified xsi:type="dcterms:W3CDTF">2019-10-10T00:00:05Z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2052-11.1.0.8865</vt:lpwstr>
  </property>
</Properties>
</file>